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saveSubsetFonts="1" autoCompressPictures="0">
  <p:sldMasterIdLst>
    <p:sldMasterId id="2147483689" r:id="rId1"/>
  </p:sldMasterIdLst>
  <p:notesMasterIdLst>
    <p:notesMasterId r:id="rId6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86" r:id="rId19"/>
    <p:sldId id="287" r:id="rId20"/>
    <p:sldId id="288" r:id="rId21"/>
    <p:sldId id="290" r:id="rId22"/>
    <p:sldId id="291" r:id="rId23"/>
    <p:sldId id="279" r:id="rId24"/>
    <p:sldId id="280" r:id="rId25"/>
    <p:sldId id="281" r:id="rId26"/>
    <p:sldId id="292" r:id="rId27"/>
    <p:sldId id="293" r:id="rId28"/>
    <p:sldId id="294" r:id="rId29"/>
    <p:sldId id="285" r:id="rId30"/>
    <p:sldId id="295" r:id="rId31"/>
    <p:sldId id="296" r:id="rId32"/>
    <p:sldId id="297" r:id="rId33"/>
    <p:sldId id="298" r:id="rId34"/>
    <p:sldId id="299" r:id="rId35"/>
    <p:sldId id="300" r:id="rId36"/>
    <p:sldId id="301" r:id="rId37"/>
    <p:sldId id="319" r:id="rId38"/>
    <p:sldId id="303" r:id="rId39"/>
    <p:sldId id="320" r:id="rId40"/>
    <p:sldId id="321" r:id="rId41"/>
    <p:sldId id="306" r:id="rId42"/>
    <p:sldId id="307" r:id="rId43"/>
    <p:sldId id="308" r:id="rId44"/>
    <p:sldId id="322" r:id="rId45"/>
    <p:sldId id="310" r:id="rId46"/>
    <p:sldId id="323" r:id="rId47"/>
    <p:sldId id="312" r:id="rId48"/>
    <p:sldId id="313" r:id="rId49"/>
    <p:sldId id="314" r:id="rId50"/>
    <p:sldId id="315" r:id="rId51"/>
    <p:sldId id="316" r:id="rId52"/>
    <p:sldId id="317" r:id="rId53"/>
    <p:sldId id="318" r:id="rId54"/>
    <p:sldId id="324" r:id="rId55"/>
    <p:sldId id="325" r:id="rId56"/>
    <p:sldId id="326" r:id="rId57"/>
    <p:sldId id="327" r:id="rId58"/>
    <p:sldId id="328" r:id="rId59"/>
    <p:sldId id="329" r:id="rId60"/>
    <p:sldId id="330" r:id="rId61"/>
    <p:sldId id="338" r:id="rId62"/>
    <p:sldId id="339" r:id="rId63"/>
    <p:sldId id="333" r:id="rId64"/>
    <p:sldId id="334" r:id="rId65"/>
    <p:sldId id="335" r:id="rId66"/>
    <p:sldId id="336" r:id="rId67"/>
    <p:sldId id="337" r:id="rId68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3F4"/>
    <a:srgbClr val="FFFFFF"/>
    <a:srgbClr val="1F1F1F"/>
    <a:srgbClr val="C6CC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6990CF2-541D-4442-BF76-16ADFEF645B8}">
  <a:tblStyle styleId="{B6990CF2-541D-4442-BF76-16ADFEF645B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6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ja-JP" altLang="en-US"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ja-JP" altLang="en-US" dirty="0"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ja-JP" altLang="en-US" dirty="0"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algn="r"/>
            <a:fld id="{00000000-1234-1234-1234-123412341234}" type="slidenum">
              <a:rPr lang="en-US" sz="1200" smtClean="0">
                <a:solidFill>
                  <a:schemeClr val="dk1"/>
                </a:solidFill>
                <a:cs typeface="Calibri"/>
                <a:sym typeface="Calibri"/>
              </a:rPr>
              <a:pPr algn="r"/>
              <a:t>‹#›</a:t>
            </a:fld>
            <a:endParaRPr lang="en-US" sz="1200" dirty="0">
              <a:solidFill>
                <a:schemeClr val="dk1"/>
              </a:solidFill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Meiryo UI" panose="020B0604030504040204" pitchFamily="50" charset="-128"/>
        <a:ea typeface="Meiryo UI" panose="020B0604030504040204" pitchFamily="50" charset="-128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53" name="Google Shape;15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8" name="Google Shape;15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4" name="Google Shape;17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8" name="Google Shape;2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4" name="Google Shape;24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82" name="Google Shape;28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3" name="Google Shape;30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9" name="Google Shape;309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</a:pPr>
            <a:endParaRPr dirty="0"/>
          </a:p>
        </p:txBody>
      </p:sp>
      <p:sp>
        <p:nvSpPr>
          <p:cNvPr id="310" name="Google Shape;310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8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25" name="Google Shape;32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52" name="Google Shape;35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61" name="Google Shape;361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62" name="Google Shape;362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11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74" name="Google Shape;37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1" name="Google Shape;39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98" name="Google Shape;398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9" name="Google Shape;399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14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66" name="Google Shape;46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8" name="Google Shape;21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853512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0" name="Google Shape;25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569783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cs typeface="Calibri"/>
                <a:sym typeface="Calibri"/>
              </a:rPr>
              <a:t>18</a:t>
            </a:fld>
            <a:endParaRPr lang="en-US" sz="1200" b="0" i="0" u="none" strike="noStrike" cap="none" dirty="0">
              <a:solidFill>
                <a:schemeClr val="dk1"/>
              </a:solidFill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46013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cs typeface="Calibri"/>
                <a:sym typeface="Calibri"/>
              </a:rPr>
              <a:t>19</a:t>
            </a:fld>
            <a:endParaRPr lang="en-US" sz="1200" b="0" i="0" u="none" strike="noStrike" cap="none" dirty="0">
              <a:solidFill>
                <a:schemeClr val="dk1"/>
              </a:solidFill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32870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altLang="zh-TW" dirty="0">
              <a:solidFill>
                <a:srgbClr val="FFFFFF"/>
              </a:solidFill>
              <a:latin typeface="微軟正黑體"/>
              <a:ea typeface="微軟正黑體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EEEC4F-8CEE-4429-9622-C5BE726EDDB1}" type="slidenum">
              <a:rPr lang="zh-TW" altLang="en-US" smtClean="0">
                <a:latin typeface="Meiryo UI" panose="020B0604030504040204" pitchFamily="50" charset="-128"/>
                <a:ea typeface="Meiryo UI" panose="020B0604030504040204" pitchFamily="50" charset="-128"/>
              </a:rPr>
              <a:pPr/>
              <a:t>21</a:t>
            </a:fld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668798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21" name="Google Shape;42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9009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59" name="Google Shape;45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523342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33" name="Google Shape;53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0803377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cs typeface="Calibri"/>
                <a:sym typeface="Calibri"/>
              </a:rPr>
              <a:t>26</a:t>
            </a:fld>
            <a:endParaRPr lang="en-US" sz="1200" b="0" i="0" u="none" strike="noStrike" cap="none" dirty="0">
              <a:solidFill>
                <a:schemeClr val="dk1"/>
              </a:solidFill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846071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6588-CE28-3A4D-A9A4-5C94305DF7C7}" type="slidenum">
              <a:rPr kumimoji="1" lang="zh-TW" altLang="en-US" smtClean="0">
                <a:latin typeface="Meiryo UI" panose="020B0604030504040204" pitchFamily="50" charset="-128"/>
                <a:ea typeface="Meiryo UI" panose="020B0604030504040204" pitchFamily="50" charset="-128"/>
              </a:rPr>
              <a:t>28</a:t>
            </a:fld>
            <a:endParaRPr kumimoji="1" lang="zh-TW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481973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56" name="Google Shape;65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8705761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5" name="Google Shape;15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4532501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5" name="Google Shape;165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6" name="Google Shape;166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31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405066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92" name="Google Shape;19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797903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7" name="Google Shape;1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9953074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3" name="Google Shape;20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3606691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8" name="Google Shape;21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598102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4" name="Google Shape;25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733402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9" name="Google Shape;309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725343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67" name="Google Shape;367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80494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9" name="Google Shape;379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5560301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86" name="Google Shape;38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242358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30" name="Google Shape;430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31" name="Google Shape;431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45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6384472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B6588-CE28-3A4D-A9A4-5C94305DF7C7}" type="slidenum">
              <a:rPr kumimoji="1" lang="zh-TW" altLang="en-US" smtClean="0">
                <a:latin typeface="Meiryo UI" panose="020B0604030504040204" pitchFamily="50" charset="-128"/>
                <a:ea typeface="Meiryo UI" panose="020B0604030504040204" pitchFamily="50" charset="-128"/>
              </a:rPr>
              <a:t>46</a:t>
            </a:fld>
            <a:endParaRPr kumimoji="1" lang="zh-TW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9830441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84" name="Google Shape;684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3138646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Google Shape;750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51" name="Google Shape;751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0947683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60" name="Google Shape;760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6760080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68" name="Google Shape;768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03727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" name="Google Shape;786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87" name="Google Shape;787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6852935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Google Shape;815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16" name="Google Shape;816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5335973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36" name="Google Shape;936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37" name="Google Shape;937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53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170979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3" name="Google Shape;15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4" name="Google Shape;15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latin typeface="Meiryo UI" panose="020B0604030504040204" pitchFamily="50" charset="-128"/>
                <a:ea typeface="Meiryo UI" panose="020B0604030504040204" pitchFamily="50" charset="-128"/>
              </a:rPr>
              <a:t>54</a:t>
            </a:fld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3595752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1" name="Google Shape;31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715285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36" name="Google Shape;33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2494951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74" name="Google Shape;37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5958211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82" name="Google Shape;38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5890076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12" name="Google Shape;4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8223330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32" name="Google Shape;43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1006189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cf1c6ddcaf_0_1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cf1c6ddcaf_0_1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1418319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cf1c6ddcaf_0_1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cf1c6ddcaf_0_1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0970302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73" name="Google Shape;47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6926301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89" name="Google Shape;489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0236938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96" name="Google Shape;49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8251182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03" name="Google Shape;50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928942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11" name="Google Shape;51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97315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標題投影片">
  <p:cSld name="1_標題投影片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2" descr="一張含有 文字, 家電用品, 白電, 廚房電器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7_標題投影片">
  <p:cSld name="17_標題投影片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6_標題投影片">
  <p:cSld name="16_標題投影片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9_標題投影片">
  <p:cSld name="19_標題投影片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5" descr="一張含有 文字, 電子用品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5"/>
          <p:cNvSpPr txBox="1">
            <a:spLocks noGrp="1"/>
          </p:cNvSpPr>
          <p:nvPr>
            <p:ph type="title"/>
          </p:nvPr>
        </p:nvSpPr>
        <p:spPr>
          <a:xfrm>
            <a:off x="123826" y="33866"/>
            <a:ext cx="11948903" cy="1528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67"/>
              <a:buFont typeface="Microsoft JhengHei"/>
              <a:buNone/>
              <a:defRPr sz="5067" b="1">
                <a:solidFill>
                  <a:schemeClr val="lt1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1_標題投影片">
  <p:cSld name="11_標題投影片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oogle Shape;25;p6" descr="一張含有 文字, 家電用品, 白電, 廚房電器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26;p6"/>
          <p:cNvSpPr/>
          <p:nvPr/>
        </p:nvSpPr>
        <p:spPr>
          <a:xfrm>
            <a:off x="9034669" y="3429000"/>
            <a:ext cx="2778360" cy="2266122"/>
          </a:xfrm>
          <a:prstGeom prst="roundRect">
            <a:avLst>
              <a:gd name="adj" fmla="val 1933"/>
            </a:avLst>
          </a:prstGeom>
          <a:solidFill>
            <a:schemeClr val="lt1">
              <a:alpha val="14901"/>
            </a:schemeClr>
          </a:solidFill>
          <a:ln w="1587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63500" dist="139700" dir="2520000" algn="l" rotWithShape="0">
              <a:srgbClr val="000000">
                <a:alpha val="2274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27" name="Google Shape;27;p6"/>
          <p:cNvSpPr/>
          <p:nvPr/>
        </p:nvSpPr>
        <p:spPr>
          <a:xfrm>
            <a:off x="2408066" y="5495018"/>
            <a:ext cx="7176886" cy="952820"/>
          </a:xfrm>
          <a:prstGeom prst="roundRect">
            <a:avLst>
              <a:gd name="adj" fmla="val 16667"/>
            </a:avLst>
          </a:prstGeom>
          <a:gradFill>
            <a:gsLst>
              <a:gs pos="0">
                <a:schemeClr val="dk1"/>
              </a:gs>
              <a:gs pos="100000">
                <a:srgbClr val="1B1E23">
                  <a:alpha val="0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28" name="Google Shape;28;p6" descr="一張含有 文字, 電子用品, 電腦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80725" y="2794475"/>
            <a:ext cx="7031568" cy="3093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標題投影片">
  <p:cSld name="8_標題投影片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oogle Shape;30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8_標題投影片">
  <p:cSld name="18_標題投影片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oogle Shape;32;p8" descr="一張含有 文字, 電子用品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標題投影片">
  <p:cSld name="3_標題投影片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9" descr="一張含有 文字, 牆, 室內, 電腦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4_標題投影片">
  <p:cSld name="24_標題投影片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oogle Shape;36;p10" descr="一張含有 文字, 家電用品, 白電, 廚房電器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10" descr="一張含有 文字, 電子用品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3605266" y="1604335"/>
            <a:ext cx="4901761" cy="4834692"/>
          </a:xfrm>
          <a:prstGeom prst="rect">
            <a:avLst/>
          </a:prstGeom>
          <a:noFill/>
          <a:ln>
            <a:noFill/>
          </a:ln>
          <a:effectLst>
            <a:outerShdw blurRad="469900" dist="304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1_標題投影片">
  <p:cSld name="21_標題投影片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39;p11" descr="一張含有 監視器, 黑暗, 夜空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2_標題投影片">
  <p:cSld name="22_標題投影片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Google Shape;41;p1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5_標題投影片">
  <p:cSld name="15_標題投影片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13" descr="一張含有 文字, 家電用品, 白電, 廚房電器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Google Shape;44;p13" descr="一張含有 室內, 電子用品, 黑暗, 電腦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627644" y="756303"/>
            <a:ext cx="12188389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0_標題投影片">
  <p:cSld name="10_標題投影片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oogle Shape;46;p14" descr="一張含有 文字, 家電用品, 白電, 廚房電器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47;p14"/>
          <p:cNvSpPr/>
          <p:nvPr/>
        </p:nvSpPr>
        <p:spPr>
          <a:xfrm>
            <a:off x="2274476" y="5409560"/>
            <a:ext cx="7176886" cy="952820"/>
          </a:xfrm>
          <a:prstGeom prst="roundRect">
            <a:avLst>
              <a:gd name="adj" fmla="val 16667"/>
            </a:avLst>
          </a:prstGeom>
          <a:gradFill>
            <a:gsLst>
              <a:gs pos="0">
                <a:schemeClr val="dk1"/>
              </a:gs>
              <a:gs pos="100000">
                <a:srgbClr val="1B1E23">
                  <a:alpha val="0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48" name="Google Shape;48;p14" descr="一張含有 文字, 裝置, 家電用品, 風扇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71670" y="2790704"/>
            <a:ext cx="6700841" cy="29550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9_標題投影片">
  <p:cSld name="9_標題投影片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50;p15" descr="一張含有 文字, 室內, 電腦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2_標題投影片">
  <p:cSld name="12_標題投影片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1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標題投影片">
  <p:cSld name="2_標題投影片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7" descr="一張含有 文字, 室內, 窗戶, 電腦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0_標題投影片">
  <p:cSld name="20_標題投影片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p18" descr="一張含有 文字, 室內, 開啟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標題投影片">
  <p:cSld name="4_標題投影片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1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7_標題投影片">
  <p:cSld name="7_標題投影片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Google Shape;60;p20" descr="一張含有 文字, 電子用品, 電腦, 顯示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標題投影片">
  <p:cSld name="23_標題投影片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Google Shape;62;p21" descr="一張含有 文字, 電子用品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標題投影片">
  <p:cSld name="5_標題投影片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22" descr="一張含有 文字, 室內, 窗戶, 電腦 的圖片&#10;&#10;自動產生的描述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標題投影片">
  <p:cSld name="6_標題投影片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投影片">
  <p:cSld name="標題投影片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內容" type="obj">
  <p:cSld name="OBJEC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9" name="Google Shape;69;p2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70" name="Google Shape;70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71" name="Google Shape;71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72" name="Google Shape;72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章節標題" type="secHead">
  <p:cSld name="SECTION_HEADER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26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5" name="Google Shape;75;p26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 dirty="0"/>
          </a:p>
        </p:txBody>
      </p:sp>
      <p:sp>
        <p:nvSpPr>
          <p:cNvPr id="76" name="Google Shape;76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77" name="Google Shape;77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78" name="Google Shape;78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兩個內容" type="twoObj">
  <p:cSld name="TWO_OBJECTS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2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81" name="Google Shape;81;p2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82" name="Google Shape;82;p27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83" name="Google Shape;83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84" name="Google Shape;84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85" name="Google Shape;85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較" type="twoTxTwoObj">
  <p:cSld name="TWO_OBJECTS_WITH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8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88" name="Google Shape;88;p28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 dirty="0"/>
          </a:p>
        </p:txBody>
      </p:sp>
      <p:sp>
        <p:nvSpPr>
          <p:cNvPr id="89" name="Google Shape;89;p28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90" name="Google Shape;90;p28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 dirty="0"/>
          </a:p>
        </p:txBody>
      </p:sp>
      <p:sp>
        <p:nvSpPr>
          <p:cNvPr id="91" name="Google Shape;91;p28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92" name="Google Shape;92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93" name="Google Shape;93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94" name="Google Shape;94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只有標題" type="titleOnly">
  <p:cSld name="TITLE_ONLY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7" name="Google Shape;97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98" name="Google Shape;98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99" name="Google Shape;99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BLANK"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02" name="Google Shape;102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03" name="Google Shape;103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輔助字幕的內容" type="objTx">
  <p:cSld name="OBJECT_WITH_CAPTION_TEXT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31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06" name="Google Shape;106;p31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 dirty="0"/>
          </a:p>
        </p:txBody>
      </p:sp>
      <p:sp>
        <p:nvSpPr>
          <p:cNvPr id="107" name="Google Shape;107;p31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 dirty="0"/>
          </a:p>
        </p:txBody>
      </p:sp>
      <p:sp>
        <p:nvSpPr>
          <p:cNvPr id="108" name="Google Shape;108;p3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09" name="Google Shape;109;p3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10" name="Google Shape;110;p3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含輔助字幕的圖片" type="picTx">
  <p:cSld name="PICTURE_WITH_CAPTION_TEXT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2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13" name="Google Shape;113;p32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114" name="Google Shape;114;p32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 dirty="0"/>
          </a:p>
        </p:txBody>
      </p:sp>
      <p:sp>
        <p:nvSpPr>
          <p:cNvPr id="115" name="Google Shape;115;p3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16" name="Google Shape;116;p3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17" name="Google Shape;117;p3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直排文字" type="vertTx">
  <p:cSld name="VERTICAL_TEXT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20" name="Google Shape;120;p33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121" name="Google Shape;121;p3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22" name="Google Shape;122;p3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23" name="Google Shape;123;p3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直排標題及文字" type="vertTitleAndTx">
  <p:cSld name="VERTICAL_TITLE_AND_VERTICAL_TEXT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34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26" name="Google Shape;126;p34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 dirty="0"/>
          </a:p>
        </p:txBody>
      </p:sp>
      <p:sp>
        <p:nvSpPr>
          <p:cNvPr id="127" name="Google Shape;127;p3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28" name="Google Shape;128;p3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ja-JP" altLang="en-US" dirty="0"/>
          </a:p>
        </p:txBody>
      </p:sp>
      <p:sp>
        <p:nvSpPr>
          <p:cNvPr id="129" name="Google Shape;129;p3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5_只有標題">
  <p:cSld name="5_只有標題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oogle Shape;131;p3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" y="1"/>
            <a:ext cx="12191995" cy="6857996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35"/>
          <p:cNvSpPr txBox="1">
            <a:spLocks noGrp="1"/>
          </p:cNvSpPr>
          <p:nvPr>
            <p:ph type="title"/>
          </p:nvPr>
        </p:nvSpPr>
        <p:spPr>
          <a:xfrm>
            <a:off x="658115" y="63281"/>
            <a:ext cx="11533884" cy="860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67"/>
              <a:buFont typeface="Calibri"/>
              <a:buNone/>
              <a:defRPr sz="3866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4_只有標題">
  <p:cSld name="4_只有標題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Google Shape;134;p3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3"/>
            <a:ext cx="12191995" cy="6857997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36"/>
          <p:cNvSpPr txBox="1">
            <a:spLocks noGrp="1"/>
          </p:cNvSpPr>
          <p:nvPr>
            <p:ph type="title"/>
          </p:nvPr>
        </p:nvSpPr>
        <p:spPr>
          <a:xfrm>
            <a:off x="658115" y="63281"/>
            <a:ext cx="11533884" cy="8985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67"/>
              <a:buFont typeface="Calibri"/>
              <a:buNone/>
              <a:defRPr sz="3866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標題及物件">
  <p:cSld name="標題及物件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7"/>
          <p:cNvSpPr txBox="1">
            <a:spLocks noGrp="1"/>
          </p:cNvSpPr>
          <p:nvPr>
            <p:ph type="title"/>
          </p:nvPr>
        </p:nvSpPr>
        <p:spPr>
          <a:xfrm>
            <a:off x="835301" y="181404"/>
            <a:ext cx="11356700" cy="9829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67"/>
              <a:buFont typeface="Calibri"/>
              <a:buNone/>
              <a:defRPr sz="3866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4_標題投影片">
  <p:cSld name="14_標題投影片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3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482" y="168"/>
            <a:ext cx="12189037" cy="6857665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38"/>
          <p:cNvSpPr txBox="1">
            <a:spLocks noGrp="1"/>
          </p:cNvSpPr>
          <p:nvPr>
            <p:ph type="title"/>
          </p:nvPr>
        </p:nvSpPr>
        <p:spPr>
          <a:xfrm>
            <a:off x="161927" y="33866"/>
            <a:ext cx="11910803" cy="1528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67"/>
              <a:buFont typeface="Microsoft JhengHei"/>
              <a:buNone/>
              <a:defRPr sz="5067" b="1">
                <a:solidFill>
                  <a:schemeClr val="lt1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3_標題投影片">
  <p:cSld name="13_標題投影片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3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482" y="168"/>
            <a:ext cx="12189037" cy="6857665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39"/>
          <p:cNvSpPr txBox="1">
            <a:spLocks noGrp="1"/>
          </p:cNvSpPr>
          <p:nvPr>
            <p:ph type="title"/>
          </p:nvPr>
        </p:nvSpPr>
        <p:spPr>
          <a:xfrm>
            <a:off x="161927" y="33866"/>
            <a:ext cx="11910803" cy="1528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67"/>
              <a:buFont typeface="Microsoft JhengHei"/>
              <a:buNone/>
              <a:defRPr sz="5067" b="1">
                <a:solidFill>
                  <a:schemeClr val="lt1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3_標題及物件">
  <p:cSld name="13_標題及物件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4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 and body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41"/>
          <p:cNvSpPr txBox="1">
            <a:spLocks noGrp="1"/>
          </p:cNvSpPr>
          <p:nvPr>
            <p:ph type="title"/>
          </p:nvPr>
        </p:nvSpPr>
        <p:spPr>
          <a:xfrm>
            <a:off x="635000" y="220201"/>
            <a:ext cx="10480200" cy="101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alibri"/>
              <a:buNone/>
              <a:defRPr sz="480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Constellations">
  <p:cSld name="Title + Constellatio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9" name="Google Shape;149;p42"/>
          <p:cNvCxnSpPr/>
          <p:nvPr/>
        </p:nvCxnSpPr>
        <p:spPr>
          <a:xfrm>
            <a:off x="609020" y="392590"/>
            <a:ext cx="689113" cy="0"/>
          </a:xfrm>
          <a:prstGeom prst="straightConnector1">
            <a:avLst/>
          </a:prstGeom>
          <a:noFill/>
          <a:ln w="12700" cap="flat" cmpd="sng">
            <a:solidFill>
              <a:schemeClr val="lt2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50" name="Google Shape;150;p4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036300" y="200450"/>
            <a:ext cx="924780" cy="1685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8375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8868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40495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1227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7872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440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9219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86219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016" y="0"/>
            <a:ext cx="12189969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16796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54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76763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5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 descr="一張含有 文字, 室內, 窗戶, 電腦 的圖片&#10;&#10;自動產生的描述">
            <a:extLst>
              <a:ext uri="{FF2B5EF4-FFF2-40B4-BE49-F238E27FC236}">
                <a16:creationId xmlns:a16="http://schemas.microsoft.com/office/drawing/2014/main" id="{9BEAECED-FD29-4C8E-8D6A-A8403E081A6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59032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6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5635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7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06746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自訂版面配置">
  <p:cSld name="自訂版面配置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85737" y="1533525"/>
            <a:ext cx="11820525" cy="5324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9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67" y="0"/>
            <a:ext cx="12187066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777932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8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11341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9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 descr="一張含有 文字, 家電用品, 白電, 廚房電器 的圖片&#10;&#10;自動產生的描述">
            <a:extLst>
              <a:ext uri="{FF2B5EF4-FFF2-40B4-BE49-F238E27FC236}">
                <a16:creationId xmlns:a16="http://schemas.microsoft.com/office/drawing/2014/main" id="{3D608B2F-F974-4C2F-9C1D-44FC507BEE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85" y="0"/>
            <a:ext cx="12189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 dirty="0"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ja-JP" altLang="en-US" dirty="0"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lang="ja-JP" altLang="en-US" dirty="0"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90" r:id="rId42"/>
    <p:sldLayoutId id="2147483691" r:id="rId43"/>
    <p:sldLayoutId id="2147483692" r:id="rId44"/>
    <p:sldLayoutId id="2147483694" r:id="rId45"/>
    <p:sldLayoutId id="2147483695" r:id="rId46"/>
    <p:sldLayoutId id="2147483696" r:id="rId47"/>
    <p:sldLayoutId id="2147483697" r:id="rId48"/>
    <p:sldLayoutId id="2147483698" r:id="rId49"/>
    <p:sldLayoutId id="2147483699" r:id="rId50"/>
    <p:sldLayoutId id="2147483700" r:id="rId51"/>
    <p:sldLayoutId id="2147483701" r:id="rId52"/>
    <p:sldLayoutId id="2147483702" r:id="rId53"/>
    <p:sldLayoutId id="2147483703" r:id="rId54"/>
    <p:sldLayoutId id="2147483704" r:id="rId55"/>
    <p:sldLayoutId id="2147483705" r:id="rId56"/>
    <p:sldLayoutId id="2147483706" r:id="rId57"/>
    <p:sldLayoutId id="2147483707" r:id="rId5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Meiryo UI" panose="020B0604030504040204" pitchFamily="50" charset="-128"/>
          <a:ea typeface="Meiryo UI" panose="020B0604030504040204" pitchFamily="50" charset="-128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Meiryo UI" panose="020B0604030504040204" pitchFamily="50" charset="-128"/>
          <a:ea typeface="Meiryo UI" panose="020B0604030504040204" pitchFamily="50" charset="-128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jpg"/><Relationship Id="rId7" Type="http://schemas.openxmlformats.org/officeDocument/2006/relationships/image" Target="../media/image4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png"/><Relationship Id="rId5" Type="http://schemas.openxmlformats.org/officeDocument/2006/relationships/hyperlink" Target="https://drive.google.com/file/d/1xnMMPHilgorfRGX3egW1NGSjQZeeBpJ6/view?usp=sharing" TargetMode="External"/><Relationship Id="rId4" Type="http://schemas.openxmlformats.org/officeDocument/2006/relationships/image" Target="../media/image5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2.xml"/><Relationship Id="rId5" Type="http://schemas.openxmlformats.org/officeDocument/2006/relationships/image" Target="../media/image70.png"/><Relationship Id="rId4" Type="http://schemas.openxmlformats.org/officeDocument/2006/relationships/image" Target="../media/image81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4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6.pn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5.xml"/><Relationship Id="rId6" Type="http://schemas.openxmlformats.org/officeDocument/2006/relationships/image" Target="../media/image89.svg"/><Relationship Id="rId5" Type="http://schemas.openxmlformats.org/officeDocument/2006/relationships/image" Target="../media/image77.png"/><Relationship Id="rId10" Type="http://schemas.microsoft.com/office/2007/relationships/hdphoto" Target="../media/hdphoto1.wdp"/><Relationship Id="rId4" Type="http://schemas.openxmlformats.org/officeDocument/2006/relationships/image" Target="../media/image75.png"/><Relationship Id="rId9" Type="http://schemas.openxmlformats.org/officeDocument/2006/relationships/image" Target="../media/image8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76.png"/><Relationship Id="rId7" Type="http://schemas.openxmlformats.org/officeDocument/2006/relationships/image" Target="../media/image9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13" Type="http://schemas.openxmlformats.org/officeDocument/2006/relationships/image" Target="../media/image104.png"/><Relationship Id="rId18" Type="http://schemas.openxmlformats.org/officeDocument/2006/relationships/image" Target="../media/image10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12" Type="http://schemas.openxmlformats.org/officeDocument/2006/relationships/image" Target="../media/image103.png"/><Relationship Id="rId17" Type="http://schemas.openxmlformats.org/officeDocument/2006/relationships/image" Target="../media/image108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0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11" Type="http://schemas.openxmlformats.org/officeDocument/2006/relationships/image" Target="../media/image102.png"/><Relationship Id="rId5" Type="http://schemas.openxmlformats.org/officeDocument/2006/relationships/image" Target="../media/image96.png"/><Relationship Id="rId15" Type="http://schemas.openxmlformats.org/officeDocument/2006/relationships/image" Target="../media/image106.png"/><Relationship Id="rId10" Type="http://schemas.openxmlformats.org/officeDocument/2006/relationships/image" Target="../media/image101.png"/><Relationship Id="rId19" Type="http://schemas.openxmlformats.org/officeDocument/2006/relationships/image" Target="../media/image110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Relationship Id="rId14" Type="http://schemas.openxmlformats.org/officeDocument/2006/relationships/image" Target="../media/image10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14.png"/><Relationship Id="rId5" Type="http://schemas.openxmlformats.org/officeDocument/2006/relationships/image" Target="../media/image113.png"/><Relationship Id="rId4" Type="http://schemas.openxmlformats.org/officeDocument/2006/relationships/image" Target="../media/image11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7.xml"/><Relationship Id="rId5" Type="http://schemas.openxmlformats.org/officeDocument/2006/relationships/image" Target="../media/image116.png"/><Relationship Id="rId4" Type="http://schemas.openxmlformats.org/officeDocument/2006/relationships/image" Target="../media/image134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sv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11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7" Type="http://schemas.openxmlformats.org/officeDocument/2006/relationships/image" Target="../media/image1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9.xml"/><Relationship Id="rId6" Type="http://schemas.openxmlformats.org/officeDocument/2006/relationships/image" Target="../media/image119.tiff"/><Relationship Id="rId5" Type="http://schemas.openxmlformats.org/officeDocument/2006/relationships/image" Target="../media/image118.png"/><Relationship Id="rId4" Type="http://schemas.microsoft.com/office/2007/relationships/hdphoto" Target="../media/hdphoto2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7.png"/><Relationship Id="rId4" Type="http://schemas.openxmlformats.org/officeDocument/2006/relationships/image" Target="../media/image12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3" Type="http://schemas.openxmlformats.org/officeDocument/2006/relationships/image" Target="../media/image128.png"/><Relationship Id="rId7" Type="http://schemas.openxmlformats.org/officeDocument/2006/relationships/image" Target="../media/image1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1.png"/><Relationship Id="rId5" Type="http://schemas.openxmlformats.org/officeDocument/2006/relationships/image" Target="../media/image130.png"/><Relationship Id="rId10" Type="http://schemas.openxmlformats.org/officeDocument/2006/relationships/image" Target="../media/image135.png"/><Relationship Id="rId4" Type="http://schemas.openxmlformats.org/officeDocument/2006/relationships/image" Target="../media/image129.png"/><Relationship Id="rId9" Type="http://schemas.openxmlformats.org/officeDocument/2006/relationships/image" Target="../media/image13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8.png"/><Relationship Id="rId4" Type="http://schemas.openxmlformats.org/officeDocument/2006/relationships/image" Target="../media/image1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16.png"/><Relationship Id="rId5" Type="http://schemas.openxmlformats.org/officeDocument/2006/relationships/image" Target="../media/image142.tiff"/><Relationship Id="rId4" Type="http://schemas.openxmlformats.org/officeDocument/2006/relationships/image" Target="../media/image1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5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sv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5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14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tiff"/><Relationship Id="rId3" Type="http://schemas.openxmlformats.org/officeDocument/2006/relationships/image" Target="../media/image177.svg"/><Relationship Id="rId7" Type="http://schemas.openxmlformats.org/officeDocument/2006/relationships/image" Target="../media/image181.sv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54.xml"/><Relationship Id="rId6" Type="http://schemas.openxmlformats.org/officeDocument/2006/relationships/image" Target="../media/image155.png"/><Relationship Id="rId5" Type="http://schemas.openxmlformats.org/officeDocument/2006/relationships/image" Target="../media/image179.svg"/><Relationship Id="rId10" Type="http://schemas.openxmlformats.org/officeDocument/2006/relationships/image" Target="../media/image158.png"/><Relationship Id="rId4" Type="http://schemas.openxmlformats.org/officeDocument/2006/relationships/image" Target="../media/image154.png"/><Relationship Id="rId9" Type="http://schemas.openxmlformats.org/officeDocument/2006/relationships/image" Target="../media/image157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4.png"/><Relationship Id="rId13" Type="http://schemas.openxmlformats.org/officeDocument/2006/relationships/image" Target="../media/image169.png"/><Relationship Id="rId18" Type="http://schemas.openxmlformats.org/officeDocument/2006/relationships/image" Target="../media/image174.png"/><Relationship Id="rId3" Type="http://schemas.openxmlformats.org/officeDocument/2006/relationships/image" Target="../media/image159.png"/><Relationship Id="rId21" Type="http://schemas.openxmlformats.org/officeDocument/2006/relationships/image" Target="../media/image177.png"/><Relationship Id="rId7" Type="http://schemas.openxmlformats.org/officeDocument/2006/relationships/image" Target="../media/image163.png"/><Relationship Id="rId12" Type="http://schemas.openxmlformats.org/officeDocument/2006/relationships/image" Target="../media/image168.png"/><Relationship Id="rId17" Type="http://schemas.openxmlformats.org/officeDocument/2006/relationships/image" Target="../media/image173.png"/><Relationship Id="rId2" Type="http://schemas.openxmlformats.org/officeDocument/2006/relationships/notesSlide" Target="../notesSlides/notesSlide38.xml"/><Relationship Id="rId16" Type="http://schemas.openxmlformats.org/officeDocument/2006/relationships/image" Target="../media/image172.png"/><Relationship Id="rId20" Type="http://schemas.openxmlformats.org/officeDocument/2006/relationships/image" Target="../media/image17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2.png"/><Relationship Id="rId11" Type="http://schemas.openxmlformats.org/officeDocument/2006/relationships/image" Target="../media/image167.png"/><Relationship Id="rId5" Type="http://schemas.openxmlformats.org/officeDocument/2006/relationships/image" Target="../media/image161.png"/><Relationship Id="rId15" Type="http://schemas.openxmlformats.org/officeDocument/2006/relationships/image" Target="../media/image171.png"/><Relationship Id="rId10" Type="http://schemas.openxmlformats.org/officeDocument/2006/relationships/image" Target="../media/image166.png"/><Relationship Id="rId19" Type="http://schemas.openxmlformats.org/officeDocument/2006/relationships/image" Target="../media/image175.png"/><Relationship Id="rId4" Type="http://schemas.openxmlformats.org/officeDocument/2006/relationships/image" Target="../media/image160.png"/><Relationship Id="rId9" Type="http://schemas.openxmlformats.org/officeDocument/2006/relationships/image" Target="../media/image165.png"/><Relationship Id="rId14" Type="http://schemas.openxmlformats.org/officeDocument/2006/relationships/image" Target="../media/image170.png"/><Relationship Id="rId22" Type="http://schemas.openxmlformats.org/officeDocument/2006/relationships/image" Target="../media/image178.png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79.png"/><Relationship Id="rId7" Type="http://schemas.openxmlformats.org/officeDocument/2006/relationships/image" Target="../media/image18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214.svg"/><Relationship Id="rId11" Type="http://schemas.openxmlformats.org/officeDocument/2006/relationships/image" Target="../media/image120.png"/><Relationship Id="rId5" Type="http://schemas.openxmlformats.org/officeDocument/2006/relationships/image" Target="../media/image180.png"/><Relationship Id="rId10" Type="http://schemas.openxmlformats.org/officeDocument/2006/relationships/image" Target="../media/image158.png"/><Relationship Id="rId4" Type="http://schemas.openxmlformats.org/officeDocument/2006/relationships/image" Target="../media/image212.svg"/><Relationship Id="rId9" Type="http://schemas.openxmlformats.org/officeDocument/2006/relationships/image" Target="../media/image18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3" Type="http://schemas.openxmlformats.org/officeDocument/2006/relationships/image" Target="../media/image183.png"/><Relationship Id="rId7" Type="http://schemas.openxmlformats.org/officeDocument/2006/relationships/image" Target="../media/image18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6.png"/><Relationship Id="rId5" Type="http://schemas.openxmlformats.org/officeDocument/2006/relationships/image" Target="../media/image185.png"/><Relationship Id="rId4" Type="http://schemas.openxmlformats.org/officeDocument/2006/relationships/image" Target="../media/image18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9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7" Type="http://schemas.openxmlformats.org/officeDocument/2006/relationships/image" Target="../media/image195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4.png"/><Relationship Id="rId5" Type="http://schemas.openxmlformats.org/officeDocument/2006/relationships/image" Target="../media/image193.png"/><Relationship Id="rId4" Type="http://schemas.openxmlformats.org/officeDocument/2006/relationships/image" Target="../media/image192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1.png"/><Relationship Id="rId3" Type="http://schemas.openxmlformats.org/officeDocument/2006/relationships/image" Target="../media/image196.png"/><Relationship Id="rId7" Type="http://schemas.openxmlformats.org/officeDocument/2006/relationships/image" Target="../media/image20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9.png"/><Relationship Id="rId5" Type="http://schemas.openxmlformats.org/officeDocument/2006/relationships/image" Target="../media/image198.png"/><Relationship Id="rId4" Type="http://schemas.openxmlformats.org/officeDocument/2006/relationships/image" Target="../media/image197.png"/><Relationship Id="rId9" Type="http://schemas.openxmlformats.org/officeDocument/2006/relationships/image" Target="../media/image9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7" Type="http://schemas.openxmlformats.org/officeDocument/2006/relationships/image" Target="../media/image20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4.png"/><Relationship Id="rId5" Type="http://schemas.openxmlformats.org/officeDocument/2006/relationships/image" Target="../media/image5.png"/><Relationship Id="rId4" Type="http://schemas.openxmlformats.org/officeDocument/2006/relationships/image" Target="../media/image203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1.png"/><Relationship Id="rId13" Type="http://schemas.openxmlformats.org/officeDocument/2006/relationships/image" Target="../media/image216.png"/><Relationship Id="rId18" Type="http://schemas.openxmlformats.org/officeDocument/2006/relationships/image" Target="../media/image221.png"/><Relationship Id="rId26" Type="http://schemas.openxmlformats.org/officeDocument/2006/relationships/image" Target="../media/image229.png"/><Relationship Id="rId3" Type="http://schemas.openxmlformats.org/officeDocument/2006/relationships/image" Target="../media/image206.png"/><Relationship Id="rId21" Type="http://schemas.openxmlformats.org/officeDocument/2006/relationships/image" Target="../media/image224.png"/><Relationship Id="rId7" Type="http://schemas.openxmlformats.org/officeDocument/2006/relationships/image" Target="../media/image210.png"/><Relationship Id="rId12" Type="http://schemas.openxmlformats.org/officeDocument/2006/relationships/image" Target="../media/image215.png"/><Relationship Id="rId17" Type="http://schemas.openxmlformats.org/officeDocument/2006/relationships/image" Target="../media/image220.png"/><Relationship Id="rId25" Type="http://schemas.openxmlformats.org/officeDocument/2006/relationships/image" Target="../media/image228.png"/><Relationship Id="rId2" Type="http://schemas.openxmlformats.org/officeDocument/2006/relationships/notesSlide" Target="../notesSlides/notesSlide46.xml"/><Relationship Id="rId16" Type="http://schemas.openxmlformats.org/officeDocument/2006/relationships/image" Target="../media/image219.png"/><Relationship Id="rId20" Type="http://schemas.openxmlformats.org/officeDocument/2006/relationships/image" Target="../media/image223.png"/><Relationship Id="rId29" Type="http://schemas.openxmlformats.org/officeDocument/2006/relationships/image" Target="../media/image23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9.png"/><Relationship Id="rId11" Type="http://schemas.openxmlformats.org/officeDocument/2006/relationships/image" Target="../media/image214.png"/><Relationship Id="rId24" Type="http://schemas.openxmlformats.org/officeDocument/2006/relationships/image" Target="../media/image227.png"/><Relationship Id="rId5" Type="http://schemas.openxmlformats.org/officeDocument/2006/relationships/image" Target="../media/image208.png"/><Relationship Id="rId15" Type="http://schemas.openxmlformats.org/officeDocument/2006/relationships/image" Target="../media/image218.png"/><Relationship Id="rId23" Type="http://schemas.openxmlformats.org/officeDocument/2006/relationships/image" Target="../media/image226.png"/><Relationship Id="rId28" Type="http://schemas.openxmlformats.org/officeDocument/2006/relationships/image" Target="../media/image231.png"/><Relationship Id="rId10" Type="http://schemas.openxmlformats.org/officeDocument/2006/relationships/image" Target="../media/image213.png"/><Relationship Id="rId19" Type="http://schemas.openxmlformats.org/officeDocument/2006/relationships/image" Target="../media/image222.png"/><Relationship Id="rId4" Type="http://schemas.openxmlformats.org/officeDocument/2006/relationships/image" Target="../media/image207.png"/><Relationship Id="rId9" Type="http://schemas.openxmlformats.org/officeDocument/2006/relationships/image" Target="../media/image212.png"/><Relationship Id="rId14" Type="http://schemas.openxmlformats.org/officeDocument/2006/relationships/image" Target="../media/image217.png"/><Relationship Id="rId22" Type="http://schemas.openxmlformats.org/officeDocument/2006/relationships/image" Target="../media/image225.png"/><Relationship Id="rId27" Type="http://schemas.openxmlformats.org/officeDocument/2006/relationships/image" Target="../media/image230.png"/><Relationship Id="rId30" Type="http://schemas.openxmlformats.org/officeDocument/2006/relationships/image" Target="../media/image23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4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7.png"/><Relationship Id="rId5" Type="http://schemas.openxmlformats.org/officeDocument/2006/relationships/image" Target="../media/image236.png"/><Relationship Id="rId4" Type="http://schemas.openxmlformats.org/officeDocument/2006/relationships/image" Target="../media/image235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3.png"/><Relationship Id="rId3" Type="http://schemas.openxmlformats.org/officeDocument/2006/relationships/image" Target="../media/image238.png"/><Relationship Id="rId7" Type="http://schemas.openxmlformats.org/officeDocument/2006/relationships/image" Target="../media/image24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1.png"/><Relationship Id="rId11" Type="http://schemas.openxmlformats.org/officeDocument/2006/relationships/image" Target="../media/image246.png"/><Relationship Id="rId5" Type="http://schemas.openxmlformats.org/officeDocument/2006/relationships/image" Target="../media/image240.png"/><Relationship Id="rId10" Type="http://schemas.openxmlformats.org/officeDocument/2006/relationships/image" Target="../media/image245.png"/><Relationship Id="rId4" Type="http://schemas.openxmlformats.org/officeDocument/2006/relationships/image" Target="../media/image239.png"/><Relationship Id="rId9" Type="http://schemas.openxmlformats.org/officeDocument/2006/relationships/image" Target="../media/image244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2.png"/><Relationship Id="rId3" Type="http://schemas.openxmlformats.org/officeDocument/2006/relationships/image" Target="../media/image247.png"/><Relationship Id="rId7" Type="http://schemas.openxmlformats.org/officeDocument/2006/relationships/image" Target="../media/image25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0.png"/><Relationship Id="rId11" Type="http://schemas.openxmlformats.org/officeDocument/2006/relationships/image" Target="../media/image255.png"/><Relationship Id="rId5" Type="http://schemas.openxmlformats.org/officeDocument/2006/relationships/image" Target="../media/image249.png"/><Relationship Id="rId10" Type="http://schemas.openxmlformats.org/officeDocument/2006/relationships/image" Target="../media/image254.png"/><Relationship Id="rId4" Type="http://schemas.openxmlformats.org/officeDocument/2006/relationships/image" Target="../media/image248.png"/><Relationship Id="rId9" Type="http://schemas.openxmlformats.org/officeDocument/2006/relationships/image" Target="../media/image25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6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257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8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0.png"/><Relationship Id="rId4" Type="http://schemas.openxmlformats.org/officeDocument/2006/relationships/image" Target="../media/image259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261.png"/><Relationship Id="rId7" Type="http://schemas.openxmlformats.org/officeDocument/2006/relationships/image" Target="../media/image26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4.png"/><Relationship Id="rId5" Type="http://schemas.openxmlformats.org/officeDocument/2006/relationships/image" Target="../media/image263.png"/><Relationship Id="rId4" Type="http://schemas.openxmlformats.org/officeDocument/2006/relationships/image" Target="../media/image26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6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9.png"/><Relationship Id="rId5" Type="http://schemas.openxmlformats.org/officeDocument/2006/relationships/image" Target="../media/image268.png"/><Relationship Id="rId4" Type="http://schemas.openxmlformats.org/officeDocument/2006/relationships/image" Target="../media/image267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3.png"/><Relationship Id="rId3" Type="http://schemas.openxmlformats.org/officeDocument/2006/relationships/image" Target="../media/image270.png"/><Relationship Id="rId7" Type="http://schemas.openxmlformats.org/officeDocument/2006/relationships/image" Target="../media/image332.sv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57.xml"/><Relationship Id="rId6" Type="http://schemas.openxmlformats.org/officeDocument/2006/relationships/image" Target="../media/image272.png"/><Relationship Id="rId5" Type="http://schemas.openxmlformats.org/officeDocument/2006/relationships/image" Target="../media/image271.png"/><Relationship Id="rId4" Type="http://schemas.openxmlformats.org/officeDocument/2006/relationships/image" Target="../media/image329.sv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8.svg"/><Relationship Id="rId3" Type="http://schemas.openxmlformats.org/officeDocument/2006/relationships/image" Target="../media/image270.png"/><Relationship Id="rId7" Type="http://schemas.openxmlformats.org/officeDocument/2006/relationships/image" Target="../media/image276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58.xml"/><Relationship Id="rId6" Type="http://schemas.openxmlformats.org/officeDocument/2006/relationships/image" Target="../media/image275.jpeg"/><Relationship Id="rId5" Type="http://schemas.openxmlformats.org/officeDocument/2006/relationships/image" Target="../media/image274.png"/><Relationship Id="rId4" Type="http://schemas.openxmlformats.org/officeDocument/2006/relationships/image" Target="../media/image334.svg"/><Relationship Id="rId9" Type="http://schemas.openxmlformats.org/officeDocument/2006/relationships/image" Target="../media/image268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2.png"/><Relationship Id="rId3" Type="http://schemas.openxmlformats.org/officeDocument/2006/relationships/image" Target="../media/image277.png"/><Relationship Id="rId7" Type="http://schemas.openxmlformats.org/officeDocument/2006/relationships/image" Target="../media/image28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80.png"/><Relationship Id="rId5" Type="http://schemas.openxmlformats.org/officeDocument/2006/relationships/image" Target="../media/image279.png"/><Relationship Id="rId4" Type="http://schemas.openxmlformats.org/officeDocument/2006/relationships/image" Target="../media/image278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5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8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43" descr="一張含有 文字, 電子用品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85" y="0"/>
            <a:ext cx="1218963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44"/>
          <p:cNvSpPr txBox="1"/>
          <p:nvPr/>
        </p:nvSpPr>
        <p:spPr>
          <a:xfrm>
            <a:off x="507280" y="201436"/>
            <a:ext cx="11280495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マルチクライアント8K/4K</a:t>
            </a:r>
            <a:r>
              <a:rPr lang="en-US" sz="3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ビデオ編集ソリューション用の</a:t>
            </a:r>
            <a:br>
              <a:rPr lang="en-US" sz="3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3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高性能ストレージデバイスを見つける方法</a:t>
            </a:r>
            <a:endParaRPr sz="3600" b="1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61" name="Google Shape;161;p44"/>
          <p:cNvSpPr txBox="1"/>
          <p:nvPr/>
        </p:nvSpPr>
        <p:spPr>
          <a:xfrm>
            <a:off x="582464" y="2202758"/>
            <a:ext cx="3564602" cy="10724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1時間の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8K </a:t>
            </a:r>
            <a:r>
              <a:rPr lang="en-US" sz="25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Redcode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Raw Video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2" name="Google Shape;162;p44"/>
          <p:cNvSpPr txBox="1"/>
          <p:nvPr/>
        </p:nvSpPr>
        <p:spPr>
          <a:xfrm>
            <a:off x="1324085" y="3340632"/>
            <a:ext cx="2081361" cy="605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〜7 TB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3" name="Google Shape;163;p44"/>
          <p:cNvSpPr txBox="1"/>
          <p:nvPr/>
        </p:nvSpPr>
        <p:spPr>
          <a:xfrm>
            <a:off x="4375101" y="2202758"/>
            <a:ext cx="3564602" cy="10724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1時間の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8K 24p </a:t>
            </a:r>
            <a:r>
              <a:rPr lang="en-US" sz="25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ProRes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444XQ</a:t>
            </a:r>
            <a:r>
              <a:rPr lang="en-US" sz="25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Video</a:t>
            </a:r>
            <a:endParaRPr sz="25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64" name="Google Shape;164;p44"/>
          <p:cNvSpPr txBox="1"/>
          <p:nvPr/>
        </p:nvSpPr>
        <p:spPr>
          <a:xfrm>
            <a:off x="5116722" y="3340632"/>
            <a:ext cx="2081361" cy="605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〜3 TB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5" name="Google Shape;165;p44"/>
          <p:cNvSpPr txBox="1"/>
          <p:nvPr/>
        </p:nvSpPr>
        <p:spPr>
          <a:xfrm>
            <a:off x="8344358" y="2178562"/>
            <a:ext cx="3564602" cy="10724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ctr">
              <a:lnSpc>
                <a:spcPct val="160000"/>
              </a:lnSpc>
            </a:pP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1時間</a:t>
            </a:r>
            <a:r>
              <a:rPr lang="ja-JP" alt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en-US" altLang="ja-JP" sz="25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4K </a:t>
            </a:r>
            <a:r>
              <a:rPr lang="en-US" altLang="ja-JP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24p</a:t>
            </a:r>
            <a:endParaRPr sz="25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ProRes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444XQ</a:t>
            </a:r>
            <a:r>
              <a:rPr lang="ja-JP" altLang="en-US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25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Video</a:t>
            </a:r>
            <a:endParaRPr sz="25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6" name="Google Shape;166;p44"/>
          <p:cNvSpPr txBox="1"/>
          <p:nvPr/>
        </p:nvSpPr>
        <p:spPr>
          <a:xfrm>
            <a:off x="9046223" y="3340632"/>
            <a:ext cx="2522925" cy="605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〜0.8 TB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7" name="Google Shape;167;p44"/>
          <p:cNvSpPr txBox="1"/>
          <p:nvPr/>
        </p:nvSpPr>
        <p:spPr>
          <a:xfrm>
            <a:off x="315887" y="4415311"/>
            <a:ext cx="3564602" cy="550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8Kビデオ帯域幅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8" name="Google Shape;168;p44"/>
          <p:cNvSpPr txBox="1"/>
          <p:nvPr/>
        </p:nvSpPr>
        <p:spPr>
          <a:xfrm>
            <a:off x="-119269" y="5201771"/>
            <a:ext cx="4114492" cy="6522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66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566MB/s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9" name="Google Shape;169;p44"/>
          <p:cNvSpPr txBox="1"/>
          <p:nvPr/>
        </p:nvSpPr>
        <p:spPr>
          <a:xfrm>
            <a:off x="8386189" y="4739465"/>
            <a:ext cx="3303020" cy="91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Arial"/>
              <a:buChar char="•"/>
            </a:pPr>
            <a:r>
              <a:rPr lang="en-US" sz="17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コンテンツクリエ</a:t>
            </a:r>
            <a:r>
              <a:rPr lang="ja-JP" altLang="en-US" sz="17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</a:t>
            </a:r>
            <a:r>
              <a:rPr lang="en-US" sz="17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ター</a:t>
            </a:r>
            <a:endParaRPr sz="17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7800" marR="0" lvl="0" indent="-177800" algn="l" rtl="0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Arial"/>
              <a:buChar char="•"/>
            </a:pPr>
            <a:r>
              <a:rPr lang="en-US" sz="17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映画会社</a:t>
            </a:r>
            <a:r>
              <a:rPr lang="ja-JP" altLang="en-US" sz="17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・</a:t>
            </a:r>
            <a:r>
              <a:rPr lang="en-US" sz="17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スタジオ</a:t>
            </a:r>
            <a:endParaRPr sz="17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7800" marR="0" lvl="0" indent="-177800" algn="l" rtl="0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Arial"/>
              <a:buChar char="•"/>
            </a:pPr>
            <a:r>
              <a:rPr lang="en-US" sz="17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テレビ局</a:t>
            </a:r>
            <a:r>
              <a:rPr lang="ja-JP" altLang="en-US" sz="17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・</a:t>
            </a:r>
            <a:r>
              <a:rPr lang="en-US" sz="17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生放送</a:t>
            </a:r>
            <a:endParaRPr sz="17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170" name="Google Shape;170;p44"/>
          <p:cNvCxnSpPr/>
          <p:nvPr/>
        </p:nvCxnSpPr>
        <p:spPr>
          <a:xfrm>
            <a:off x="4173824" y="2313542"/>
            <a:ext cx="0" cy="1465244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71" name="Google Shape;171;p44"/>
          <p:cNvCxnSpPr/>
          <p:nvPr/>
        </p:nvCxnSpPr>
        <p:spPr>
          <a:xfrm>
            <a:off x="8051330" y="2313542"/>
            <a:ext cx="0" cy="1465244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6" name="Google Shape;176;p45"/>
          <p:cNvGraphicFramePr/>
          <p:nvPr>
            <p:extLst>
              <p:ext uri="{D42A27DB-BD31-4B8C-83A1-F6EECF244321}">
                <p14:modId xmlns:p14="http://schemas.microsoft.com/office/powerpoint/2010/main" val="1029781525"/>
              </p:ext>
            </p:extLst>
          </p:nvPr>
        </p:nvGraphicFramePr>
        <p:xfrm>
          <a:off x="209392" y="2112423"/>
          <a:ext cx="6273250" cy="4358600"/>
        </p:xfrm>
        <a:graphic>
          <a:graphicData uri="http://schemas.openxmlformats.org/drawingml/2006/table">
            <a:tbl>
              <a:tblPr firstRow="1" bandRow="1">
                <a:noFill/>
                <a:tableStyleId>{B6990CF2-541D-4442-BF76-16ADFEF645B8}</a:tableStyleId>
              </a:tblPr>
              <a:tblGrid>
                <a:gridCol w="1227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9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36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>
                        <a:latin typeface="Microsoft JhengHei"/>
                        <a:ea typeface="Microsoft JhengHei"/>
                        <a:cs typeface="Microsoft JhengHei"/>
                        <a:sym typeface="Microsoft JhengHei"/>
                      </a:endParaRPr>
                    </a:p>
                  </a:txBody>
                  <a:tcPr marL="121925" marR="121925" marT="60950" marB="60950" anchor="ctr"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gradFill>
                      <a:gsLst>
                        <a:gs pos="0">
                          <a:srgbClr val="61A6BF"/>
                        </a:gs>
                        <a:gs pos="85000">
                          <a:srgbClr val="61A6BF"/>
                        </a:gs>
                        <a:gs pos="100000">
                          <a:srgbClr val="587581"/>
                        </a:gs>
                      </a:gsLst>
                      <a:lin ang="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フォーム</a:t>
                      </a:r>
                      <a:r>
                        <a:rPr lang="en-US" altLang="ja-JP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ファクター</a:t>
                      </a:r>
                      <a:endParaRPr sz="1400" b="1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gradFill>
                      <a:gsLst>
                        <a:gs pos="0">
                          <a:srgbClr val="61A6BF"/>
                        </a:gs>
                        <a:gs pos="85000">
                          <a:srgbClr val="61A6BF"/>
                        </a:gs>
                        <a:gs pos="100000">
                          <a:srgbClr val="587581"/>
                        </a:gs>
                      </a:gsLst>
                      <a:lin ang="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インター</a:t>
                      </a:r>
                      <a:r>
                        <a:rPr lang="en-US" altLang="ja-JP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フェース</a:t>
                      </a:r>
                      <a:endParaRPr sz="1400" b="1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gradFill>
                      <a:gsLst>
                        <a:gs pos="0">
                          <a:srgbClr val="61A6BF"/>
                        </a:gs>
                        <a:gs pos="85000">
                          <a:srgbClr val="61A6BF"/>
                        </a:gs>
                        <a:gs pos="100000">
                          <a:srgbClr val="587581"/>
                        </a:gs>
                      </a:gsLst>
                      <a:lin ang="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400" b="1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主なサイズ</a:t>
                      </a:r>
                      <a:endParaRPr sz="1400" b="1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gradFill>
                      <a:gsLst>
                        <a:gs pos="0">
                          <a:srgbClr val="61A6BF"/>
                        </a:gs>
                        <a:gs pos="85000">
                          <a:srgbClr val="61A6BF"/>
                        </a:gs>
                        <a:gs pos="100000">
                          <a:srgbClr val="587581"/>
                        </a:gs>
                      </a:gsLst>
                      <a:lin ang="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50">
                <a:tc rowSpan="3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Microsoft JhengHei"/>
                        <a:ea typeface="Microsoft JhengHei"/>
                        <a:cs typeface="Microsoft JhengHei"/>
                        <a:sym typeface="Microsoft JhengHei"/>
                      </a:endParaRPr>
                    </a:p>
                  </a:txBody>
                  <a:tcPr marL="121925" marR="121925" marT="60950" marB="60950"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2.5</a:t>
                      </a: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インチ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(</a:t>
                      </a: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ホット</a:t>
                      </a:r>
                      <a:r>
                        <a:rPr lang="en-US" altLang="ja-JP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スワップ</a:t>
                      </a:r>
                      <a:r>
                        <a:rPr lang="en-US" altLang="ja-JP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対応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)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SATA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高さ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 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7~9.5 mm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600"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SAS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高さ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 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15 mm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 err="1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NVMe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 (U.2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/</a:t>
                      </a:r>
                      <a:b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U.3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)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88900" marR="0" lvl="0" indent="-88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高さ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 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7 mm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高さ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 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15 mm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50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Microsoft JhengHei"/>
                        <a:ea typeface="Microsoft JhengHei"/>
                        <a:cs typeface="Microsoft JhengHei"/>
                        <a:sym typeface="Microsoft JhengHei"/>
                      </a:endParaRPr>
                    </a:p>
                  </a:txBody>
                  <a:tcPr marL="121925" marR="121925" marT="60950" marB="60950"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M.2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SATA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rowSpan="2">
                  <a:txBody>
                    <a:bodyPr/>
                    <a:lstStyle/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2230 (22 x 30 mm)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2280 (22 x 80 mm)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22110 (22 x 110 mm)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53450"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 err="1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NVMe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ja-JP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534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>
                        <a:latin typeface="Microsoft JhengHei"/>
                        <a:ea typeface="Microsoft JhengHei"/>
                        <a:cs typeface="Microsoft JhengHei"/>
                        <a:sym typeface="Microsoft JhengHei"/>
                      </a:endParaRPr>
                    </a:p>
                  </a:txBody>
                  <a:tcPr marL="121925" marR="121925" marT="60950" marB="60950"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gradFill>
                      <a:gsLst>
                        <a:gs pos="0">
                          <a:srgbClr val="D8D8D8"/>
                        </a:gs>
                        <a:gs pos="85000">
                          <a:srgbClr val="D8D8D8"/>
                        </a:gs>
                        <a:gs pos="100000">
                          <a:srgbClr val="AEABAB"/>
                        </a:gs>
                      </a:gsLst>
                      <a:lin ang="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 err="1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PCIe</a:t>
                      </a:r>
                      <a:r>
                        <a:rPr lang="ja-JP" alt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カード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 </a:t>
                      </a:r>
                      <a:r>
                        <a:rPr lang="en-US" sz="1400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(AIC)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gradFill>
                      <a:gsLst>
                        <a:gs pos="0">
                          <a:srgbClr val="D8D8D8"/>
                        </a:gs>
                        <a:gs pos="85000">
                          <a:srgbClr val="D8D8D8"/>
                        </a:gs>
                        <a:gs pos="100000">
                          <a:srgbClr val="AEABAB"/>
                        </a:gs>
                      </a:gsLst>
                      <a:lin ang="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dirty="0" err="1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NVMe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gradFill>
                      <a:gsLst>
                        <a:gs pos="0">
                          <a:srgbClr val="D8D8D8"/>
                        </a:gs>
                        <a:gs pos="85000">
                          <a:srgbClr val="D8D8D8"/>
                        </a:gs>
                        <a:gs pos="100000">
                          <a:srgbClr val="AEABAB"/>
                        </a:gs>
                      </a:gsLst>
                      <a:lin ang="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フルハイト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/</a:t>
                      </a: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ハーフハイト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  <a:p>
                      <a:pPr marL="88900" marR="0" lvl="0" indent="-88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Arial"/>
                        <a:buChar char="•"/>
                      </a:pP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フルレングス</a:t>
                      </a:r>
                      <a:r>
                        <a:rPr 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/</a:t>
                      </a:r>
                      <a:r>
                        <a:rPr lang="ja-JP" altLang="en-US" sz="1400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ハーフレングス</a:t>
                      </a:r>
                      <a:endParaRPr sz="1400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21925" marR="121925" marT="60950" marB="60950" anchor="ctr">
                    <a:lnL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F2F2F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gradFill>
                      <a:gsLst>
                        <a:gs pos="0">
                          <a:srgbClr val="D8D8D8"/>
                        </a:gs>
                        <a:gs pos="85000">
                          <a:srgbClr val="D8D8D8"/>
                        </a:gs>
                        <a:gs pos="100000">
                          <a:srgbClr val="AEABAB"/>
                        </a:gs>
                      </a:gsLst>
                      <a:lin ang="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7" name="Google Shape;177;p45"/>
          <p:cNvSpPr txBox="1">
            <a:spLocks noGrp="1"/>
          </p:cNvSpPr>
          <p:nvPr>
            <p:ph type="title" idx="4294967295"/>
          </p:nvPr>
        </p:nvSpPr>
        <p:spPr>
          <a:xfrm>
            <a:off x="429558" y="264102"/>
            <a:ext cx="11281371" cy="10842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60"/>
              <a:buFont typeface="Arial"/>
              <a:buNone/>
            </a:pPr>
            <a:r>
              <a:rPr lang="en-US" sz="3959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最高のパフォーマンスには</a:t>
            </a:r>
            <a:r>
              <a:rPr lang="en-US" sz="3959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、</a:t>
            </a:r>
            <a:r>
              <a:rPr lang="en-US" sz="3959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SSD</a:t>
            </a:r>
            <a:r>
              <a:rPr lang="ja-JP" altLang="en-US" sz="3959" b="1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が</a:t>
            </a:r>
            <a:r>
              <a:rPr lang="en-US" sz="3959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必要</a:t>
            </a:r>
            <a:r>
              <a:rPr lang="ja-JP" alt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で</a:t>
            </a:r>
            <a:r>
              <a:rPr 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す</a:t>
            </a:r>
            <a:r>
              <a:rPr lang="en-US" sz="3959" b="1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。 </a:t>
            </a:r>
            <a:r>
              <a:rPr lang="en-US" sz="3959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SSDの選び方は</a:t>
            </a:r>
            <a:r>
              <a:rPr lang="en-US" sz="3959" b="1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？</a:t>
            </a:r>
            <a:endParaRPr sz="3959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178" name="Google Shape;178;p4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0950" y="4671229"/>
            <a:ext cx="881296" cy="25247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79" name="Google Shape;179;p45"/>
          <p:cNvGrpSpPr/>
          <p:nvPr/>
        </p:nvGrpSpPr>
        <p:grpSpPr>
          <a:xfrm>
            <a:off x="363161" y="5523869"/>
            <a:ext cx="871597" cy="596110"/>
            <a:chOff x="314606" y="3905008"/>
            <a:chExt cx="672852" cy="460182"/>
          </a:xfrm>
        </p:grpSpPr>
        <p:sp>
          <p:nvSpPr>
            <p:cNvPr id="180" name="Google Shape;180;p45"/>
            <p:cNvSpPr/>
            <p:nvPr/>
          </p:nvSpPr>
          <p:spPr>
            <a:xfrm>
              <a:off x="314606" y="3905008"/>
              <a:ext cx="672852" cy="460182"/>
            </a:xfrm>
            <a:custGeom>
              <a:avLst/>
              <a:gdLst/>
              <a:ahLst/>
              <a:cxnLst/>
              <a:rect l="l" t="t" r="r" b="b"/>
              <a:pathLst>
                <a:path w="672852" h="460182" extrusionOk="0">
                  <a:moveTo>
                    <a:pt x="0" y="0"/>
                  </a:moveTo>
                  <a:lnTo>
                    <a:pt x="48061" y="0"/>
                  </a:lnTo>
                  <a:cubicBezTo>
                    <a:pt x="55270" y="0"/>
                    <a:pt x="61278" y="2403"/>
                    <a:pt x="66084" y="7209"/>
                  </a:cubicBezTo>
                  <a:lnTo>
                    <a:pt x="66084" y="7209"/>
                  </a:lnTo>
                  <a:cubicBezTo>
                    <a:pt x="70890" y="12015"/>
                    <a:pt x="73293" y="18023"/>
                    <a:pt x="73293" y="25232"/>
                  </a:cubicBezTo>
                  <a:lnTo>
                    <a:pt x="73293" y="460182"/>
                  </a:lnTo>
                  <a:lnTo>
                    <a:pt x="46859" y="460182"/>
                  </a:lnTo>
                  <a:lnTo>
                    <a:pt x="46859" y="342433"/>
                  </a:lnTo>
                  <a:lnTo>
                    <a:pt x="30038" y="342433"/>
                  </a:lnTo>
                  <a:cubicBezTo>
                    <a:pt x="27635" y="342433"/>
                    <a:pt x="25232" y="340030"/>
                    <a:pt x="25232" y="337627"/>
                  </a:cubicBezTo>
                  <a:lnTo>
                    <a:pt x="25232" y="316000"/>
                  </a:lnTo>
                  <a:cubicBezTo>
                    <a:pt x="25232" y="313597"/>
                    <a:pt x="27635" y="311194"/>
                    <a:pt x="30038" y="311194"/>
                  </a:cubicBezTo>
                  <a:lnTo>
                    <a:pt x="45658" y="311194"/>
                  </a:lnTo>
                  <a:lnTo>
                    <a:pt x="45658" y="293171"/>
                  </a:lnTo>
                  <a:lnTo>
                    <a:pt x="30038" y="293171"/>
                  </a:lnTo>
                  <a:cubicBezTo>
                    <a:pt x="27635" y="293171"/>
                    <a:pt x="25232" y="290768"/>
                    <a:pt x="25232" y="288365"/>
                  </a:cubicBezTo>
                  <a:lnTo>
                    <a:pt x="25232" y="266738"/>
                  </a:lnTo>
                  <a:cubicBezTo>
                    <a:pt x="25232" y="264335"/>
                    <a:pt x="27635" y="261931"/>
                    <a:pt x="30038" y="261931"/>
                  </a:cubicBezTo>
                  <a:lnTo>
                    <a:pt x="45658" y="261931"/>
                  </a:lnTo>
                  <a:lnTo>
                    <a:pt x="45658" y="243909"/>
                  </a:lnTo>
                  <a:lnTo>
                    <a:pt x="30038" y="243909"/>
                  </a:lnTo>
                  <a:cubicBezTo>
                    <a:pt x="27635" y="243909"/>
                    <a:pt x="25232" y="241506"/>
                    <a:pt x="25232" y="239103"/>
                  </a:cubicBezTo>
                  <a:lnTo>
                    <a:pt x="25232" y="217475"/>
                  </a:lnTo>
                  <a:cubicBezTo>
                    <a:pt x="25232" y="215072"/>
                    <a:pt x="27635" y="212669"/>
                    <a:pt x="30038" y="212669"/>
                  </a:cubicBezTo>
                  <a:lnTo>
                    <a:pt x="45658" y="212669"/>
                  </a:lnTo>
                  <a:lnTo>
                    <a:pt x="45658" y="194646"/>
                  </a:lnTo>
                  <a:lnTo>
                    <a:pt x="30038" y="194646"/>
                  </a:lnTo>
                  <a:cubicBezTo>
                    <a:pt x="27635" y="194646"/>
                    <a:pt x="25232" y="192243"/>
                    <a:pt x="25232" y="189840"/>
                  </a:cubicBezTo>
                  <a:lnTo>
                    <a:pt x="25232" y="168213"/>
                  </a:lnTo>
                  <a:cubicBezTo>
                    <a:pt x="25232" y="165810"/>
                    <a:pt x="27635" y="163407"/>
                    <a:pt x="30038" y="163407"/>
                  </a:cubicBezTo>
                  <a:lnTo>
                    <a:pt x="45658" y="163407"/>
                  </a:lnTo>
                  <a:lnTo>
                    <a:pt x="45658" y="26433"/>
                  </a:lnTo>
                  <a:lnTo>
                    <a:pt x="0" y="26433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311194" y="374874"/>
                  </a:moveTo>
                  <a:lnTo>
                    <a:pt x="311194" y="419331"/>
                  </a:lnTo>
                  <a:cubicBezTo>
                    <a:pt x="311194" y="424137"/>
                    <a:pt x="307590" y="428943"/>
                    <a:pt x="301582" y="428943"/>
                  </a:cubicBezTo>
                  <a:cubicBezTo>
                    <a:pt x="224685" y="428943"/>
                    <a:pt x="352046" y="428943"/>
                    <a:pt x="275149" y="428943"/>
                  </a:cubicBezTo>
                  <a:cubicBezTo>
                    <a:pt x="271544" y="428943"/>
                    <a:pt x="270343" y="427741"/>
                    <a:pt x="270343" y="424137"/>
                  </a:cubicBezTo>
                  <a:lnTo>
                    <a:pt x="270343" y="392897"/>
                  </a:lnTo>
                  <a:cubicBezTo>
                    <a:pt x="270343" y="386890"/>
                    <a:pt x="261932" y="386890"/>
                    <a:pt x="261932" y="392897"/>
                  </a:cubicBezTo>
                  <a:cubicBezTo>
                    <a:pt x="261932" y="402509"/>
                    <a:pt x="261932" y="413323"/>
                    <a:pt x="261932" y="422935"/>
                  </a:cubicBezTo>
                  <a:cubicBezTo>
                    <a:pt x="261932" y="426540"/>
                    <a:pt x="260730" y="427741"/>
                    <a:pt x="258327" y="427741"/>
                  </a:cubicBezTo>
                  <a:lnTo>
                    <a:pt x="218677" y="427741"/>
                  </a:lnTo>
                  <a:cubicBezTo>
                    <a:pt x="213871" y="427741"/>
                    <a:pt x="209065" y="424137"/>
                    <a:pt x="209065" y="418129"/>
                  </a:cubicBezTo>
                  <a:lnTo>
                    <a:pt x="209065" y="380882"/>
                  </a:lnTo>
                  <a:cubicBezTo>
                    <a:pt x="209065" y="371270"/>
                    <a:pt x="193445" y="371270"/>
                    <a:pt x="193445" y="380882"/>
                  </a:cubicBezTo>
                  <a:lnTo>
                    <a:pt x="193445" y="408517"/>
                  </a:lnTo>
                  <a:lnTo>
                    <a:pt x="193445" y="408517"/>
                  </a:lnTo>
                  <a:cubicBezTo>
                    <a:pt x="193445" y="409719"/>
                    <a:pt x="192244" y="409719"/>
                    <a:pt x="192244" y="409719"/>
                  </a:cubicBezTo>
                  <a:lnTo>
                    <a:pt x="164609" y="409719"/>
                  </a:lnTo>
                  <a:cubicBezTo>
                    <a:pt x="163407" y="409719"/>
                    <a:pt x="163407" y="408517"/>
                    <a:pt x="163407" y="408517"/>
                  </a:cubicBezTo>
                  <a:lnTo>
                    <a:pt x="163407" y="373673"/>
                  </a:lnTo>
                  <a:lnTo>
                    <a:pt x="87711" y="373673"/>
                  </a:lnTo>
                  <a:lnTo>
                    <a:pt x="87711" y="135772"/>
                  </a:lnTo>
                  <a:lnTo>
                    <a:pt x="656032" y="135772"/>
                  </a:lnTo>
                  <a:cubicBezTo>
                    <a:pt x="665644" y="135772"/>
                    <a:pt x="672853" y="142981"/>
                    <a:pt x="672853" y="152593"/>
                  </a:cubicBezTo>
                  <a:lnTo>
                    <a:pt x="672853" y="358053"/>
                  </a:lnTo>
                  <a:cubicBezTo>
                    <a:pt x="672853" y="367665"/>
                    <a:pt x="665644" y="374874"/>
                    <a:pt x="656032" y="374874"/>
                  </a:cubicBezTo>
                  <a:cubicBezTo>
                    <a:pt x="609172" y="374874"/>
                    <a:pt x="358054" y="374874"/>
                    <a:pt x="311194" y="374874"/>
                  </a:cubicBezTo>
                  <a:lnTo>
                    <a:pt x="311194" y="374874"/>
                  </a:lnTo>
                  <a:close/>
                </a:path>
              </a:pathLst>
            </a:custGeom>
            <a:noFill/>
            <a:ln w="101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1" name="Google Shape;181;p45"/>
            <p:cNvSpPr/>
            <p:nvPr/>
          </p:nvSpPr>
          <p:spPr>
            <a:xfrm>
              <a:off x="429952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2" name="Google Shape;182;p45"/>
            <p:cNvSpPr/>
            <p:nvPr/>
          </p:nvSpPr>
          <p:spPr>
            <a:xfrm>
              <a:off x="497238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3" name="Google Shape;183;p45"/>
            <p:cNvSpPr/>
            <p:nvPr/>
          </p:nvSpPr>
          <p:spPr>
            <a:xfrm>
              <a:off x="569329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4" name="Google Shape;184;p45"/>
            <p:cNvSpPr/>
            <p:nvPr/>
          </p:nvSpPr>
          <p:spPr>
            <a:xfrm>
              <a:off x="636614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5" name="Google Shape;185;p45"/>
            <p:cNvSpPr/>
            <p:nvPr/>
          </p:nvSpPr>
          <p:spPr>
            <a:xfrm>
              <a:off x="708706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6" name="Google Shape;186;p45"/>
            <p:cNvSpPr/>
            <p:nvPr/>
          </p:nvSpPr>
          <p:spPr>
            <a:xfrm>
              <a:off x="775991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7" name="Google Shape;187;p45"/>
            <p:cNvSpPr/>
            <p:nvPr/>
          </p:nvSpPr>
          <p:spPr>
            <a:xfrm>
              <a:off x="845679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8" name="Google Shape;188;p45"/>
            <p:cNvSpPr/>
            <p:nvPr/>
          </p:nvSpPr>
          <p:spPr>
            <a:xfrm>
              <a:off x="912964" y="4074422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9" name="Google Shape;189;p45"/>
            <p:cNvSpPr/>
            <p:nvPr/>
          </p:nvSpPr>
          <p:spPr>
            <a:xfrm>
              <a:off x="429952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0" name="Google Shape;190;p45"/>
            <p:cNvSpPr/>
            <p:nvPr/>
          </p:nvSpPr>
          <p:spPr>
            <a:xfrm>
              <a:off x="497238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1" name="Google Shape;191;p45"/>
            <p:cNvSpPr/>
            <p:nvPr/>
          </p:nvSpPr>
          <p:spPr>
            <a:xfrm>
              <a:off x="569329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2" name="Google Shape;192;p45"/>
            <p:cNvSpPr/>
            <p:nvPr/>
          </p:nvSpPr>
          <p:spPr>
            <a:xfrm>
              <a:off x="636614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3" name="Google Shape;193;p45"/>
            <p:cNvSpPr/>
            <p:nvPr/>
          </p:nvSpPr>
          <p:spPr>
            <a:xfrm>
              <a:off x="708706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4" name="Google Shape;194;p45"/>
            <p:cNvSpPr/>
            <p:nvPr/>
          </p:nvSpPr>
          <p:spPr>
            <a:xfrm>
              <a:off x="775991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5" name="Google Shape;195;p45"/>
            <p:cNvSpPr/>
            <p:nvPr/>
          </p:nvSpPr>
          <p:spPr>
            <a:xfrm>
              <a:off x="845679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96" name="Google Shape;196;p45"/>
            <p:cNvSpPr/>
            <p:nvPr/>
          </p:nvSpPr>
          <p:spPr>
            <a:xfrm>
              <a:off x="912964" y="4163335"/>
              <a:ext cx="52867" cy="68486"/>
            </a:xfrm>
            <a:custGeom>
              <a:avLst/>
              <a:gdLst/>
              <a:ahLst/>
              <a:cxnLst/>
              <a:rect l="l" t="t" r="r" b="b"/>
              <a:pathLst>
                <a:path w="52867" h="68486" extrusionOk="0">
                  <a:moveTo>
                    <a:pt x="0" y="0"/>
                  </a:moveTo>
                  <a:lnTo>
                    <a:pt x="52867" y="0"/>
                  </a:lnTo>
                  <a:lnTo>
                    <a:pt x="52867" y="68487"/>
                  </a:lnTo>
                  <a:lnTo>
                    <a:pt x="0" y="68487"/>
                  </a:lnTo>
                  <a:close/>
                </a:path>
              </a:pathLst>
            </a:custGeom>
            <a:noFill/>
            <a:ln w="11850" cap="flat" cmpd="sng">
              <a:solidFill>
                <a:srgbClr val="262626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pic>
        <p:nvPicPr>
          <p:cNvPr id="197" name="Google Shape;197;p45"/>
          <p:cNvPicPr preferRelativeResize="0"/>
          <p:nvPr/>
        </p:nvPicPr>
        <p:blipFill rotWithShape="1">
          <a:blip r:embed="rId4">
            <a:alphaModFix amt="30000"/>
          </a:blip>
          <a:srcRect/>
          <a:stretch/>
        </p:blipFill>
        <p:spPr>
          <a:xfrm rot="5400000">
            <a:off x="-1015594" y="4016646"/>
            <a:ext cx="4572520" cy="3625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45"/>
          <p:cNvPicPr preferRelativeResize="0"/>
          <p:nvPr/>
        </p:nvPicPr>
        <p:blipFill rotWithShape="1">
          <a:blip r:embed="rId4">
            <a:alphaModFix amt="30000"/>
          </a:blip>
          <a:srcRect/>
          <a:stretch/>
        </p:blipFill>
        <p:spPr>
          <a:xfrm rot="5400000">
            <a:off x="289646" y="4076982"/>
            <a:ext cx="4572520" cy="3625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45"/>
          <p:cNvPicPr preferRelativeResize="0"/>
          <p:nvPr/>
        </p:nvPicPr>
        <p:blipFill rotWithShape="1">
          <a:blip r:embed="rId4">
            <a:alphaModFix amt="30000"/>
          </a:blip>
          <a:srcRect/>
          <a:stretch/>
        </p:blipFill>
        <p:spPr>
          <a:xfrm rot="5400000">
            <a:off x="1360639" y="4095862"/>
            <a:ext cx="4572520" cy="36255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45" descr="Image of 7400 SSD family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674281" y="1952092"/>
            <a:ext cx="2517719" cy="2719137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45"/>
          <p:cNvSpPr txBox="1"/>
          <p:nvPr/>
        </p:nvSpPr>
        <p:spPr>
          <a:xfrm>
            <a:off x="9864760" y="6563398"/>
            <a:ext cx="2327240" cy="2539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出典：https：//www.micron.com</a:t>
            </a:r>
            <a:endParaRPr sz="105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02" name="Google Shape;202;p45"/>
          <p:cNvSpPr txBox="1"/>
          <p:nvPr/>
        </p:nvSpPr>
        <p:spPr>
          <a:xfrm>
            <a:off x="6629802" y="6248355"/>
            <a:ext cx="5565364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耐久性</a:t>
            </a:r>
            <a:r>
              <a:rPr lang="en-US" sz="9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(TBW): </a:t>
            </a:r>
            <a:r>
              <a:rPr lang="en-US" sz="9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上の数字はランダム書き込み</a:t>
            </a:r>
            <a:r>
              <a:rPr lang="en-US" sz="9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、下の数字はシーケンシャル書き込みです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03" name="Google Shape;203;p4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6686" y="3120169"/>
            <a:ext cx="385189" cy="520526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45"/>
          <p:cNvSpPr txBox="1"/>
          <p:nvPr/>
        </p:nvSpPr>
        <p:spPr>
          <a:xfrm>
            <a:off x="6629802" y="1939949"/>
            <a:ext cx="3118179" cy="2331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SSDモデルごとに、シーケンシャル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ランダム読み取り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書き込みパフォーマンス、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TBW、DWPD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の平均寿命が異なります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b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最適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な選択は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、アプリケーションによって異なります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205" name="Google Shape;205;p45" descr="一張含有 桌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542718" y="4544121"/>
            <a:ext cx="5565364" cy="16782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46"/>
          <p:cNvSpPr/>
          <p:nvPr/>
        </p:nvSpPr>
        <p:spPr>
          <a:xfrm flipH="1">
            <a:off x="5741721" y="1974192"/>
            <a:ext cx="6041502" cy="5350735"/>
          </a:xfrm>
          <a:prstGeom prst="snip2DiagRect">
            <a:avLst>
              <a:gd name="adj1" fmla="val 0"/>
              <a:gd name="adj2" fmla="val 7528"/>
            </a:avLst>
          </a:prstGeom>
          <a:gradFill>
            <a:gsLst>
              <a:gs pos="0">
                <a:schemeClr val="lt1"/>
              </a:gs>
              <a:gs pos="47000">
                <a:schemeClr val="lt1"/>
              </a:gs>
              <a:gs pos="100000">
                <a:srgbClr val="FFFFFF">
                  <a:alpha val="0"/>
                </a:srgbClr>
              </a:gs>
            </a:gsLst>
            <a:lin ang="5400000" scaled="0"/>
          </a:gradFill>
          <a:ln w="12700" cap="flat" cmpd="sng">
            <a:solidFill>
              <a:srgbClr val="9097A9"/>
            </a:solidFill>
            <a:prstDash val="solid"/>
            <a:round/>
            <a:headEnd type="none" w="sm" len="sm"/>
            <a:tailEnd type="none" w="sm" len="sm"/>
          </a:ln>
          <a:effectLst>
            <a:outerShdw blurRad="241300" dist="190500" dir="2700000" algn="tl" rotWithShape="0">
              <a:srgbClr val="000000">
                <a:alpha val="13725"/>
              </a:srgbClr>
            </a:outerShdw>
          </a:effectLst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11" name="Google Shape;211;p46"/>
          <p:cNvSpPr/>
          <p:nvPr/>
        </p:nvSpPr>
        <p:spPr>
          <a:xfrm flipH="1">
            <a:off x="343753" y="1987441"/>
            <a:ext cx="5209453" cy="5350735"/>
          </a:xfrm>
          <a:prstGeom prst="snip2DiagRect">
            <a:avLst>
              <a:gd name="adj1" fmla="val 0"/>
              <a:gd name="adj2" fmla="val 7528"/>
            </a:avLst>
          </a:prstGeom>
          <a:gradFill>
            <a:gsLst>
              <a:gs pos="0">
                <a:schemeClr val="lt1"/>
              </a:gs>
              <a:gs pos="47000">
                <a:schemeClr val="lt1"/>
              </a:gs>
              <a:gs pos="100000">
                <a:srgbClr val="FFFFFF">
                  <a:alpha val="0"/>
                </a:srgbClr>
              </a:gs>
            </a:gsLst>
            <a:lin ang="5400000" scaled="0"/>
          </a:gradFill>
          <a:ln w="12700" cap="flat" cmpd="sng">
            <a:solidFill>
              <a:srgbClr val="9097A9"/>
            </a:solidFill>
            <a:prstDash val="solid"/>
            <a:round/>
            <a:headEnd type="none" w="sm" len="sm"/>
            <a:tailEnd type="none" w="sm" len="sm"/>
          </a:ln>
          <a:effectLst>
            <a:outerShdw blurRad="241300" dist="190500" dir="2700000" algn="tl" rotWithShape="0">
              <a:srgbClr val="000000">
                <a:alpha val="13725"/>
              </a:srgbClr>
            </a:outerShdw>
          </a:effectLst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12" name="Google Shape;212;p46"/>
          <p:cNvSpPr txBox="1"/>
          <p:nvPr/>
        </p:nvSpPr>
        <p:spPr>
          <a:xfrm>
            <a:off x="477395" y="179411"/>
            <a:ext cx="11280495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US" sz="3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なぜ将来の主流のSSD</a:t>
            </a:r>
            <a:r>
              <a:rPr lang="en-US" sz="3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市場は</a:t>
            </a:r>
            <a:r>
              <a:rPr lang="en-US" altLang="ja-JP" sz="3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SAS</a:t>
            </a:r>
            <a:r>
              <a:rPr lang="en-US" altLang="ja-JP" sz="3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やSATA</a:t>
            </a:r>
            <a:r>
              <a:rPr lang="en-US" altLang="ja-JP" sz="3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3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altLang="ja-JP" sz="3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</a:t>
            </a:r>
            <a:r>
              <a:rPr lang="ja-JP" alt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なく</a:t>
            </a:r>
            <a:r>
              <a:rPr lang="en-US" sz="3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3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SSD</a:t>
            </a:r>
            <a:r>
              <a:rPr lang="ja-JP" altLang="en-US" sz="3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なのですか</a:t>
            </a:r>
            <a: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？</a:t>
            </a:r>
            <a:endParaRPr sz="3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13" name="Google Shape;213;p46"/>
          <p:cNvSpPr txBox="1"/>
          <p:nvPr/>
        </p:nvSpPr>
        <p:spPr>
          <a:xfrm>
            <a:off x="392664" y="2240663"/>
            <a:ext cx="5418471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最大帯域幅</a:t>
            </a:r>
            <a:r>
              <a:rPr lang="en-US" sz="3000" b="1" dirty="0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64Gb/s(8GB/s</a:t>
            </a:r>
            <a:r>
              <a:rPr lang="en-US" sz="30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sz="3000" b="1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14" name="Google Shape;214;p46"/>
          <p:cNvSpPr txBox="1"/>
          <p:nvPr/>
        </p:nvSpPr>
        <p:spPr>
          <a:xfrm>
            <a:off x="5919449" y="2211874"/>
            <a:ext cx="5418471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dirty="0" err="1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低遅延</a:t>
            </a:r>
            <a:r>
              <a:rPr lang="en-US" sz="30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endParaRPr sz="3000" b="1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30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非常に</a:t>
            </a:r>
            <a:r>
              <a:rPr lang="en-US" sz="3000" b="1" dirty="0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短</a:t>
            </a:r>
            <a:r>
              <a:rPr lang="ja-JP" altLang="en-US" sz="3000" b="1" dirty="0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い</a:t>
            </a:r>
            <a:r>
              <a:rPr lang="en-US" sz="3000" b="1" dirty="0" err="1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データパス</a:t>
            </a:r>
            <a:endParaRPr sz="3000" b="1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215" name="Google Shape;215;p46"/>
          <p:cNvGrpSpPr/>
          <p:nvPr/>
        </p:nvGrpSpPr>
        <p:grpSpPr>
          <a:xfrm>
            <a:off x="323068" y="3010448"/>
            <a:ext cx="5150457" cy="4278603"/>
            <a:chOff x="-2468" y="2871226"/>
            <a:chExt cx="5497642" cy="4567017"/>
          </a:xfrm>
        </p:grpSpPr>
        <p:sp>
          <p:nvSpPr>
            <p:cNvPr id="216" name="Google Shape;216;p46"/>
            <p:cNvSpPr txBox="1"/>
            <p:nvPr/>
          </p:nvSpPr>
          <p:spPr>
            <a:xfrm>
              <a:off x="-1522" y="3851757"/>
              <a:ext cx="1825322" cy="3613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 err="1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PCIe</a:t>
              </a:r>
              <a:r>
                <a:rPr lang="en-US" sz="1600" b="1" dirty="0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 Gen4 x4</a:t>
              </a:r>
              <a:endParaRPr sz="16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7" name="Google Shape;217;p46"/>
            <p:cNvSpPr txBox="1"/>
            <p:nvPr/>
          </p:nvSpPr>
          <p:spPr>
            <a:xfrm>
              <a:off x="-2468" y="4606730"/>
              <a:ext cx="1826267" cy="3613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 err="1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PCIe</a:t>
              </a:r>
              <a:r>
                <a:rPr lang="en-US" sz="1600" b="1" dirty="0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 Gen3 x4</a:t>
              </a:r>
              <a:endParaRPr sz="16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8" name="Google Shape;218;p46"/>
            <p:cNvSpPr txBox="1"/>
            <p:nvPr/>
          </p:nvSpPr>
          <p:spPr>
            <a:xfrm>
              <a:off x="1018062" y="5375783"/>
              <a:ext cx="805737" cy="3613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SAS</a:t>
              </a:r>
              <a:endParaRPr sz="16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9" name="Google Shape;219;p46"/>
            <p:cNvSpPr txBox="1"/>
            <p:nvPr/>
          </p:nvSpPr>
          <p:spPr>
            <a:xfrm>
              <a:off x="915173" y="6116676"/>
              <a:ext cx="908627" cy="3628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SATA</a:t>
              </a:r>
              <a:endParaRPr sz="16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grpSp>
          <p:nvGrpSpPr>
            <p:cNvPr id="220" name="Google Shape;220;p46"/>
            <p:cNvGrpSpPr/>
            <p:nvPr/>
          </p:nvGrpSpPr>
          <p:grpSpPr>
            <a:xfrm>
              <a:off x="1661747" y="2871226"/>
              <a:ext cx="3833427" cy="4567017"/>
              <a:chOff x="1308527" y="2871226"/>
              <a:chExt cx="3833427" cy="4567017"/>
            </a:xfrm>
          </p:grpSpPr>
          <p:pic>
            <p:nvPicPr>
              <p:cNvPr id="221" name="Google Shape;221;p46"/>
              <p:cNvPicPr preferRelativeResize="0"/>
              <p:nvPr/>
            </p:nvPicPr>
            <p:blipFill rotWithShape="1">
              <a:blip r:embed="rId3">
                <a:alphaModFix/>
              </a:blip>
              <a:srcRect l="385" t="4659" r="61038" b="6923"/>
              <a:stretch/>
            </p:blipFill>
            <p:spPr>
              <a:xfrm>
                <a:off x="1308527" y="2871226"/>
                <a:ext cx="3833427" cy="4567017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2" name="Google Shape;222;p46"/>
              <p:cNvSpPr txBox="1"/>
              <p:nvPr/>
            </p:nvSpPr>
            <p:spPr>
              <a:xfrm>
                <a:off x="2067435" y="3794007"/>
                <a:ext cx="962418" cy="26281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000" b="1" dirty="0">
                    <a:solidFill>
                      <a:srgbClr val="A5EE00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max</a:t>
                </a:r>
                <a:endParaRPr sz="1000" b="1" dirty="0">
                  <a:solidFill>
                    <a:srgbClr val="A5EE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223" name="Google Shape;223;p46"/>
              <p:cNvSpPr txBox="1"/>
              <p:nvPr/>
            </p:nvSpPr>
            <p:spPr>
              <a:xfrm>
                <a:off x="2064883" y="4550437"/>
                <a:ext cx="962418" cy="26281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000" b="1" dirty="0">
                    <a:solidFill>
                      <a:srgbClr val="8FBDCC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max</a:t>
                </a:r>
                <a:endParaRPr sz="1000" b="1" dirty="0">
                  <a:solidFill>
                    <a:srgbClr val="8FBDCC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224" name="Google Shape;224;p46"/>
              <p:cNvSpPr txBox="1"/>
              <p:nvPr/>
            </p:nvSpPr>
            <p:spPr>
              <a:xfrm>
                <a:off x="2064883" y="5318369"/>
                <a:ext cx="962418" cy="26281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000" b="1" dirty="0">
                    <a:solidFill>
                      <a:srgbClr val="8FBDCC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max</a:t>
                </a:r>
                <a:endParaRPr sz="1000" b="1" dirty="0">
                  <a:solidFill>
                    <a:srgbClr val="8FBDCC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225" name="Google Shape;225;p46"/>
              <p:cNvSpPr txBox="1"/>
              <p:nvPr/>
            </p:nvSpPr>
            <p:spPr>
              <a:xfrm>
                <a:off x="1849613" y="6058649"/>
                <a:ext cx="962418" cy="26281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000" b="1" dirty="0">
                    <a:solidFill>
                      <a:srgbClr val="8FBDCC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max</a:t>
                </a:r>
                <a:endParaRPr sz="1000" b="1" dirty="0">
                  <a:solidFill>
                    <a:srgbClr val="8FBDCC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</p:grpSp>
      <p:grpSp>
        <p:nvGrpSpPr>
          <p:cNvPr id="226" name="Google Shape;226;p46"/>
          <p:cNvGrpSpPr/>
          <p:nvPr/>
        </p:nvGrpSpPr>
        <p:grpSpPr>
          <a:xfrm>
            <a:off x="5888177" y="3601677"/>
            <a:ext cx="5914846" cy="2267597"/>
            <a:chOff x="5589473" y="3623423"/>
            <a:chExt cx="6715749" cy="2574641"/>
          </a:xfrm>
        </p:grpSpPr>
        <p:pic>
          <p:nvPicPr>
            <p:cNvPr id="227" name="Google Shape;227;p46"/>
            <p:cNvPicPr preferRelativeResize="0"/>
            <p:nvPr/>
          </p:nvPicPr>
          <p:blipFill rotWithShape="1">
            <a:blip r:embed="rId3">
              <a:alphaModFix/>
            </a:blip>
            <a:srcRect l="38992" t="17372" r="-4734" b="60250"/>
            <a:stretch/>
          </p:blipFill>
          <p:spPr>
            <a:xfrm>
              <a:off x="6300592" y="3623423"/>
              <a:ext cx="5969125" cy="105614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8" name="Google Shape;228;p46"/>
            <p:cNvSpPr txBox="1"/>
            <p:nvPr/>
          </p:nvSpPr>
          <p:spPr>
            <a:xfrm>
              <a:off x="5589473" y="3927012"/>
              <a:ext cx="877857" cy="34945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 err="1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NVMe</a:t>
              </a:r>
              <a:endParaRPr sz="1400" b="1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229" name="Google Shape;229;p46"/>
            <p:cNvPicPr preferRelativeResize="0"/>
            <p:nvPr/>
          </p:nvPicPr>
          <p:blipFill rotWithShape="1">
            <a:blip r:embed="rId3">
              <a:alphaModFix/>
            </a:blip>
            <a:srcRect l="38992" t="57423" r="-4734" b="20197"/>
            <a:stretch/>
          </p:blipFill>
          <p:spPr>
            <a:xfrm>
              <a:off x="6336097" y="5141923"/>
              <a:ext cx="5969125" cy="105614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0" name="Google Shape;230;p46"/>
            <p:cNvSpPr txBox="1"/>
            <p:nvPr/>
          </p:nvSpPr>
          <p:spPr>
            <a:xfrm>
              <a:off x="5589473" y="5320200"/>
              <a:ext cx="808462" cy="59402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SAS/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rgbClr val="020916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SATA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sp>
        <p:nvSpPr>
          <p:cNvPr id="231" name="Google Shape;231;p46"/>
          <p:cNvSpPr txBox="1"/>
          <p:nvPr/>
        </p:nvSpPr>
        <p:spPr>
          <a:xfrm>
            <a:off x="6560593" y="4306208"/>
            <a:ext cx="719411" cy="3301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32" name="Google Shape;232;p46"/>
          <p:cNvSpPr txBox="1"/>
          <p:nvPr/>
        </p:nvSpPr>
        <p:spPr>
          <a:xfrm>
            <a:off x="7269987" y="4316308"/>
            <a:ext cx="1235674" cy="2760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PCIeチャネル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33" name="Google Shape;233;p46"/>
          <p:cNvSpPr txBox="1"/>
          <p:nvPr/>
        </p:nvSpPr>
        <p:spPr>
          <a:xfrm>
            <a:off x="8375705" y="4315709"/>
            <a:ext cx="484428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CPU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34" name="Google Shape;234;p46"/>
          <p:cNvSpPr txBox="1"/>
          <p:nvPr/>
        </p:nvSpPr>
        <p:spPr>
          <a:xfrm>
            <a:off x="9029230" y="4307528"/>
            <a:ext cx="1510496" cy="3288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アプリケーション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35" name="Google Shape;235;p46"/>
          <p:cNvSpPr txBox="1"/>
          <p:nvPr/>
        </p:nvSpPr>
        <p:spPr>
          <a:xfrm>
            <a:off x="6620909" y="5618062"/>
            <a:ext cx="693903" cy="1565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36" name="Google Shape;236;p46"/>
          <p:cNvSpPr txBox="1"/>
          <p:nvPr/>
        </p:nvSpPr>
        <p:spPr>
          <a:xfrm>
            <a:off x="7090974" y="5618062"/>
            <a:ext cx="954107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SAS/SATA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チャネル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7" name="Google Shape;237;p46"/>
          <p:cNvSpPr txBox="1"/>
          <p:nvPr/>
        </p:nvSpPr>
        <p:spPr>
          <a:xfrm>
            <a:off x="7803999" y="5633135"/>
            <a:ext cx="1111403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HBA/</a:t>
            </a:r>
            <a:br>
              <a:rPr lang="en-US" sz="1100" dirty="0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100" dirty="0" err="1" smtClean="0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コントローラ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8" name="Google Shape;238;p46"/>
          <p:cNvSpPr txBox="1"/>
          <p:nvPr/>
        </p:nvSpPr>
        <p:spPr>
          <a:xfrm>
            <a:off x="10736002" y="5618063"/>
            <a:ext cx="1304725" cy="261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solidFill>
                  <a:srgbClr val="02091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アプリケーション</a:t>
            </a:r>
            <a:endParaRPr sz="1100" dirty="0">
              <a:solidFill>
                <a:srgbClr val="02091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39" name="Google Shape;239;p46"/>
          <p:cNvSpPr txBox="1"/>
          <p:nvPr/>
        </p:nvSpPr>
        <p:spPr>
          <a:xfrm>
            <a:off x="8674624" y="5618062"/>
            <a:ext cx="886968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endParaRPr lang="en-US" sz="1100" dirty="0" smtClean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チャネル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0" name="Google Shape;240;p46"/>
          <p:cNvSpPr txBox="1"/>
          <p:nvPr/>
        </p:nvSpPr>
        <p:spPr>
          <a:xfrm>
            <a:off x="9270327" y="5618062"/>
            <a:ext cx="966097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ドライバ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1" name="Google Shape;241;p46"/>
          <p:cNvSpPr txBox="1"/>
          <p:nvPr/>
        </p:nvSpPr>
        <p:spPr>
          <a:xfrm>
            <a:off x="10234200" y="5618062"/>
            <a:ext cx="484428" cy="261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CPU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6" name="Google Shape;246;p47"/>
          <p:cNvCxnSpPr/>
          <p:nvPr/>
        </p:nvCxnSpPr>
        <p:spPr>
          <a:xfrm rot="10800000">
            <a:off x="5507981" y="2475704"/>
            <a:ext cx="0" cy="1191863"/>
          </a:xfrm>
          <a:prstGeom prst="straightConnector1">
            <a:avLst/>
          </a:prstGeom>
          <a:noFill/>
          <a:ln w="15875" cap="flat" cmpd="sng">
            <a:solidFill>
              <a:schemeClr val="dk1"/>
            </a:solidFill>
            <a:prstDash val="solid"/>
            <a:miter lim="800000"/>
            <a:headEnd type="oval" w="med" len="med"/>
            <a:tailEnd type="none" w="sm" len="sm"/>
          </a:ln>
        </p:spPr>
      </p:cxnSp>
      <p:sp>
        <p:nvSpPr>
          <p:cNvPr id="247" name="Google Shape;247;p47"/>
          <p:cNvSpPr txBox="1"/>
          <p:nvPr/>
        </p:nvSpPr>
        <p:spPr>
          <a:xfrm>
            <a:off x="660894" y="130005"/>
            <a:ext cx="11280495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1992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年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設立</a:t>
            </a:r>
            <a:r>
              <a:rPr lang="ja-JP" alt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した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PCIe規格の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PCI-SIG</a:t>
            </a: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コミュニティの800人以上のメンバー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8" name="Google Shape;248;p47"/>
          <p:cNvSpPr txBox="1"/>
          <p:nvPr/>
        </p:nvSpPr>
        <p:spPr>
          <a:xfrm>
            <a:off x="9582912" y="6573504"/>
            <a:ext cx="2462855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>
                <a:solidFill>
                  <a:srgbClr val="3F3F3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ソースhttps://pcisig.com/specifications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49" name="Google Shape;249;p47"/>
          <p:cNvSpPr txBox="1"/>
          <p:nvPr/>
        </p:nvSpPr>
        <p:spPr>
          <a:xfrm>
            <a:off x="3345040" y="5759684"/>
            <a:ext cx="233806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1.0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2.5 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GT/s(250 MB/s)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250" name="Google Shape;250;p47"/>
          <p:cNvCxnSpPr/>
          <p:nvPr/>
        </p:nvCxnSpPr>
        <p:spPr>
          <a:xfrm rot="10800000">
            <a:off x="1683135" y="5881347"/>
            <a:ext cx="1567818" cy="6196"/>
          </a:xfrm>
          <a:prstGeom prst="straightConnector1">
            <a:avLst/>
          </a:prstGeom>
          <a:noFill/>
          <a:ln w="15875" cap="flat" cmpd="sng">
            <a:solidFill>
              <a:schemeClr val="dk1"/>
            </a:solidFill>
            <a:prstDash val="solid"/>
            <a:miter lim="800000"/>
            <a:headEnd type="oval" w="med" len="med"/>
            <a:tailEnd type="none" w="sm" len="sm"/>
          </a:ln>
        </p:spPr>
      </p:cxnSp>
      <p:sp>
        <p:nvSpPr>
          <p:cNvPr id="251" name="Google Shape;251;p47"/>
          <p:cNvSpPr txBox="1"/>
          <p:nvPr/>
        </p:nvSpPr>
        <p:spPr>
          <a:xfrm>
            <a:off x="3858341" y="4771285"/>
            <a:ext cx="2337802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2.0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5.0 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GT/s(500 MB/s)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2" name="Google Shape;252;p47"/>
          <p:cNvSpPr txBox="1"/>
          <p:nvPr/>
        </p:nvSpPr>
        <p:spPr>
          <a:xfrm>
            <a:off x="-18383" y="2863173"/>
            <a:ext cx="3049817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3.0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8.0 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GT/s(984.6 MB/s)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3" name="Google Shape;253;p47"/>
          <p:cNvSpPr txBox="1"/>
          <p:nvPr/>
        </p:nvSpPr>
        <p:spPr>
          <a:xfrm>
            <a:off x="108137" y="2094817"/>
            <a:ext cx="3135876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4.0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16.0 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GT/s(1,969 MB/s)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4" name="Google Shape;254;p47"/>
          <p:cNvSpPr txBox="1"/>
          <p:nvPr/>
        </p:nvSpPr>
        <p:spPr>
          <a:xfrm>
            <a:off x="5240918" y="3737634"/>
            <a:ext cx="4628639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AMD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が最初の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4.0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EPYC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サーバープロセッサを発表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cxnSp>
        <p:nvCxnSpPr>
          <p:cNvPr id="255" name="Google Shape;255;p47"/>
          <p:cNvCxnSpPr/>
          <p:nvPr/>
        </p:nvCxnSpPr>
        <p:spPr>
          <a:xfrm rot="10800000">
            <a:off x="2757385" y="4950777"/>
            <a:ext cx="973647" cy="0"/>
          </a:xfrm>
          <a:prstGeom prst="straightConnector1">
            <a:avLst/>
          </a:prstGeom>
          <a:noFill/>
          <a:ln w="15875" cap="flat" cmpd="sng">
            <a:solidFill>
              <a:schemeClr val="dk1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56" name="Google Shape;256;p47"/>
          <p:cNvCxnSpPr/>
          <p:nvPr/>
        </p:nvCxnSpPr>
        <p:spPr>
          <a:xfrm rot="-5400000" flipH="1">
            <a:off x="2405206" y="3534253"/>
            <a:ext cx="351000" cy="348300"/>
          </a:xfrm>
          <a:prstGeom prst="bentConnector3">
            <a:avLst>
              <a:gd name="adj1" fmla="val 1860"/>
            </a:avLst>
          </a:prstGeom>
          <a:noFill/>
          <a:ln w="15875" cap="flat" cmpd="sng">
            <a:solidFill>
              <a:schemeClr val="dk1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57" name="Google Shape;257;p47"/>
          <p:cNvCxnSpPr/>
          <p:nvPr/>
        </p:nvCxnSpPr>
        <p:spPr>
          <a:xfrm>
            <a:off x="3162424" y="2566975"/>
            <a:ext cx="622500" cy="379800"/>
          </a:xfrm>
          <a:prstGeom prst="bentConnector3">
            <a:avLst>
              <a:gd name="adj1" fmla="val 102691"/>
            </a:avLst>
          </a:prstGeom>
          <a:noFill/>
          <a:ln w="15875" cap="flat" cmpd="sng">
            <a:solidFill>
              <a:schemeClr val="dk1"/>
            </a:solidFill>
            <a:prstDash val="solid"/>
            <a:miter lim="800000"/>
            <a:headEnd type="oval" w="med" len="med"/>
            <a:tailEnd type="none" w="sm" len="sm"/>
          </a:ln>
        </p:spPr>
      </p:cxnSp>
      <p:grpSp>
        <p:nvGrpSpPr>
          <p:cNvPr id="258" name="Google Shape;258;p47"/>
          <p:cNvGrpSpPr/>
          <p:nvPr/>
        </p:nvGrpSpPr>
        <p:grpSpPr>
          <a:xfrm>
            <a:off x="3664514" y="2811469"/>
            <a:ext cx="1305419" cy="430847"/>
            <a:chOff x="6483430" y="2398434"/>
            <a:chExt cx="1305419" cy="430847"/>
          </a:xfrm>
        </p:grpSpPr>
        <p:sp>
          <p:nvSpPr>
            <p:cNvPr id="259" name="Google Shape;259;p47"/>
            <p:cNvSpPr/>
            <p:nvPr/>
          </p:nvSpPr>
          <p:spPr>
            <a:xfrm>
              <a:off x="6483430" y="2500048"/>
              <a:ext cx="253613" cy="253613"/>
            </a:xfrm>
            <a:prstGeom prst="ellipse">
              <a:avLst/>
            </a:prstGeom>
            <a:gradFill>
              <a:gsLst>
                <a:gs pos="0">
                  <a:srgbClr val="F5F7FC"/>
                </a:gs>
                <a:gs pos="15000">
                  <a:srgbClr val="F5F7FC"/>
                </a:gs>
                <a:gs pos="69000">
                  <a:srgbClr val="D8D8D8"/>
                </a:gs>
                <a:gs pos="100000">
                  <a:srgbClr val="D8D8D8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88900" dist="12700" dir="5400000" sx="90000" sy="-19000" rotWithShape="0">
                <a:srgbClr val="000000"/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60" name="Google Shape;260;p47"/>
            <p:cNvSpPr txBox="1"/>
            <p:nvPr/>
          </p:nvSpPr>
          <p:spPr>
            <a:xfrm>
              <a:off x="6785360" y="2398434"/>
              <a:ext cx="1003489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2017</a:t>
              </a:r>
              <a:endParaRPr sz="2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cxnSp>
        <p:nvCxnSpPr>
          <p:cNvPr id="261" name="Google Shape;261;p47"/>
          <p:cNvCxnSpPr/>
          <p:nvPr/>
        </p:nvCxnSpPr>
        <p:spPr>
          <a:xfrm rot="10800000">
            <a:off x="7346321" y="2042299"/>
            <a:ext cx="1326000" cy="1290300"/>
          </a:xfrm>
          <a:prstGeom prst="bentConnector3">
            <a:avLst>
              <a:gd name="adj1" fmla="val 100225"/>
            </a:avLst>
          </a:prstGeom>
          <a:noFill/>
          <a:ln w="15875" cap="flat" cmpd="sng">
            <a:solidFill>
              <a:schemeClr val="dk1"/>
            </a:solidFill>
            <a:prstDash val="solid"/>
            <a:miter lim="800000"/>
            <a:headEnd type="oval" w="med" len="med"/>
            <a:tailEnd type="none" w="sm" len="sm"/>
          </a:ln>
        </p:spPr>
      </p:cxnSp>
      <p:grpSp>
        <p:nvGrpSpPr>
          <p:cNvPr id="262" name="Google Shape;262;p47"/>
          <p:cNvGrpSpPr/>
          <p:nvPr/>
        </p:nvGrpSpPr>
        <p:grpSpPr>
          <a:xfrm>
            <a:off x="534088" y="5658070"/>
            <a:ext cx="1313620" cy="430847"/>
            <a:chOff x="6483430" y="2398434"/>
            <a:chExt cx="1313620" cy="430847"/>
          </a:xfrm>
        </p:grpSpPr>
        <p:sp>
          <p:nvSpPr>
            <p:cNvPr id="263" name="Google Shape;263;p47"/>
            <p:cNvSpPr/>
            <p:nvPr/>
          </p:nvSpPr>
          <p:spPr>
            <a:xfrm>
              <a:off x="6483430" y="2500048"/>
              <a:ext cx="253613" cy="253613"/>
            </a:xfrm>
            <a:prstGeom prst="ellipse">
              <a:avLst/>
            </a:prstGeom>
            <a:gradFill>
              <a:gsLst>
                <a:gs pos="0">
                  <a:srgbClr val="F5F7FC"/>
                </a:gs>
                <a:gs pos="15000">
                  <a:srgbClr val="F5F7FC"/>
                </a:gs>
                <a:gs pos="69000">
                  <a:srgbClr val="D8D8D8"/>
                </a:gs>
                <a:gs pos="100000">
                  <a:srgbClr val="D8D8D8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88900" dist="12700" dir="5400000" sx="90000" sy="-19000" rotWithShape="0">
                <a:srgbClr val="000000"/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64" name="Google Shape;264;p47"/>
            <p:cNvSpPr txBox="1"/>
            <p:nvPr/>
          </p:nvSpPr>
          <p:spPr>
            <a:xfrm>
              <a:off x="6785360" y="2398434"/>
              <a:ext cx="1011690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2003</a:t>
              </a:r>
              <a:endParaRPr sz="2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265" name="Google Shape;265;p47"/>
          <p:cNvGrpSpPr/>
          <p:nvPr/>
        </p:nvGrpSpPr>
        <p:grpSpPr>
          <a:xfrm>
            <a:off x="1594095" y="4723835"/>
            <a:ext cx="1275576" cy="430847"/>
            <a:chOff x="6483430" y="2398434"/>
            <a:chExt cx="1275576" cy="430847"/>
          </a:xfrm>
        </p:grpSpPr>
        <p:sp>
          <p:nvSpPr>
            <p:cNvPr id="266" name="Google Shape;266;p47"/>
            <p:cNvSpPr/>
            <p:nvPr/>
          </p:nvSpPr>
          <p:spPr>
            <a:xfrm>
              <a:off x="6483430" y="2500048"/>
              <a:ext cx="253613" cy="253613"/>
            </a:xfrm>
            <a:prstGeom prst="ellipse">
              <a:avLst/>
            </a:prstGeom>
            <a:gradFill>
              <a:gsLst>
                <a:gs pos="0">
                  <a:srgbClr val="F5F7FC"/>
                </a:gs>
                <a:gs pos="15000">
                  <a:srgbClr val="F5F7FC"/>
                </a:gs>
                <a:gs pos="69000">
                  <a:srgbClr val="D8D8D8"/>
                </a:gs>
                <a:gs pos="100000">
                  <a:srgbClr val="D8D8D8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88900" dist="12700" dir="5400000" sx="90000" sy="-19000" rotWithShape="0">
                <a:srgbClr val="000000"/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67" name="Google Shape;267;p47"/>
            <p:cNvSpPr txBox="1"/>
            <p:nvPr/>
          </p:nvSpPr>
          <p:spPr>
            <a:xfrm>
              <a:off x="6785360" y="2398434"/>
              <a:ext cx="973646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2006</a:t>
              </a:r>
              <a:endParaRPr sz="2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268" name="Google Shape;268;p47"/>
          <p:cNvGrpSpPr/>
          <p:nvPr/>
        </p:nvGrpSpPr>
        <p:grpSpPr>
          <a:xfrm>
            <a:off x="5381175" y="2219040"/>
            <a:ext cx="1290077" cy="430847"/>
            <a:chOff x="6483430" y="2398434"/>
            <a:chExt cx="1290077" cy="430847"/>
          </a:xfrm>
        </p:grpSpPr>
        <p:sp>
          <p:nvSpPr>
            <p:cNvPr id="269" name="Google Shape;269;p47"/>
            <p:cNvSpPr/>
            <p:nvPr/>
          </p:nvSpPr>
          <p:spPr>
            <a:xfrm>
              <a:off x="6483430" y="2500048"/>
              <a:ext cx="253613" cy="253613"/>
            </a:xfrm>
            <a:prstGeom prst="ellipse">
              <a:avLst/>
            </a:prstGeom>
            <a:gradFill>
              <a:gsLst>
                <a:gs pos="0">
                  <a:srgbClr val="F5F7FC"/>
                </a:gs>
                <a:gs pos="15000">
                  <a:srgbClr val="F5F7FC"/>
                </a:gs>
                <a:gs pos="69000">
                  <a:srgbClr val="D8D8D8"/>
                </a:gs>
                <a:gs pos="100000">
                  <a:srgbClr val="D8D8D8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88900" dist="12700" dir="5400000" sx="90000" sy="-19000" rotWithShape="0">
                <a:srgbClr val="000000"/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70" name="Google Shape;270;p47"/>
            <p:cNvSpPr txBox="1"/>
            <p:nvPr/>
          </p:nvSpPr>
          <p:spPr>
            <a:xfrm>
              <a:off x="6785360" y="2398434"/>
              <a:ext cx="988147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2018</a:t>
              </a:r>
              <a:endParaRPr sz="2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271" name="Google Shape;271;p47"/>
          <p:cNvGrpSpPr/>
          <p:nvPr/>
        </p:nvGrpSpPr>
        <p:grpSpPr>
          <a:xfrm>
            <a:off x="7221129" y="1788153"/>
            <a:ext cx="1288462" cy="430847"/>
            <a:chOff x="6483430" y="2398434"/>
            <a:chExt cx="1288462" cy="430847"/>
          </a:xfrm>
        </p:grpSpPr>
        <p:sp>
          <p:nvSpPr>
            <p:cNvPr id="272" name="Google Shape;272;p47"/>
            <p:cNvSpPr/>
            <p:nvPr/>
          </p:nvSpPr>
          <p:spPr>
            <a:xfrm>
              <a:off x="6483430" y="2500048"/>
              <a:ext cx="253613" cy="253613"/>
            </a:xfrm>
            <a:prstGeom prst="ellipse">
              <a:avLst/>
            </a:prstGeom>
            <a:gradFill>
              <a:gsLst>
                <a:gs pos="0">
                  <a:srgbClr val="F5F7FC"/>
                </a:gs>
                <a:gs pos="15000">
                  <a:srgbClr val="F5F7FC"/>
                </a:gs>
                <a:gs pos="69000">
                  <a:srgbClr val="D8D8D8"/>
                </a:gs>
                <a:gs pos="100000">
                  <a:srgbClr val="D8D8D8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88900" dist="12700" dir="5400000" sx="90000" sy="-19000" rotWithShape="0">
                <a:srgbClr val="000000"/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73" name="Google Shape;273;p47"/>
            <p:cNvSpPr txBox="1"/>
            <p:nvPr/>
          </p:nvSpPr>
          <p:spPr>
            <a:xfrm>
              <a:off x="6785360" y="2398434"/>
              <a:ext cx="986532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2019</a:t>
              </a:r>
              <a:endParaRPr sz="2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274" name="Google Shape;274;p47"/>
          <p:cNvGrpSpPr/>
          <p:nvPr/>
        </p:nvGrpSpPr>
        <p:grpSpPr>
          <a:xfrm>
            <a:off x="2616058" y="3774991"/>
            <a:ext cx="1302069" cy="430847"/>
            <a:chOff x="6483430" y="2398434"/>
            <a:chExt cx="1302069" cy="430847"/>
          </a:xfrm>
        </p:grpSpPr>
        <p:sp>
          <p:nvSpPr>
            <p:cNvPr id="275" name="Google Shape;275;p47"/>
            <p:cNvSpPr/>
            <p:nvPr/>
          </p:nvSpPr>
          <p:spPr>
            <a:xfrm>
              <a:off x="6483430" y="2500048"/>
              <a:ext cx="253613" cy="253613"/>
            </a:xfrm>
            <a:prstGeom prst="ellipse">
              <a:avLst/>
            </a:prstGeom>
            <a:gradFill>
              <a:gsLst>
                <a:gs pos="0">
                  <a:srgbClr val="F5F7FC"/>
                </a:gs>
                <a:gs pos="15000">
                  <a:srgbClr val="F5F7FC"/>
                </a:gs>
                <a:gs pos="69000">
                  <a:srgbClr val="D8D8D8"/>
                </a:gs>
                <a:gs pos="100000">
                  <a:srgbClr val="D8D8D8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outerShdw blurRad="88900" dist="12700" dir="5400000" sx="90000" sy="-19000" rotWithShape="0">
                <a:srgbClr val="000000"/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76" name="Google Shape;276;p47"/>
            <p:cNvSpPr txBox="1"/>
            <p:nvPr/>
          </p:nvSpPr>
          <p:spPr>
            <a:xfrm>
              <a:off x="6785360" y="2398434"/>
              <a:ext cx="1000139" cy="430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2010</a:t>
              </a:r>
              <a:endParaRPr sz="2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277" name="Google Shape;277;p47"/>
          <p:cNvSpPr txBox="1"/>
          <p:nvPr/>
        </p:nvSpPr>
        <p:spPr>
          <a:xfrm>
            <a:off x="8744691" y="3120285"/>
            <a:ext cx="3531736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AMD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が最初の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4.0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Ryzenコンシューマ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プロセッサを発表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278" name="Google Shape;278;p4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53598" y="5803153"/>
            <a:ext cx="5487625" cy="619063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47"/>
          <p:cNvSpPr txBox="1"/>
          <p:nvPr/>
        </p:nvSpPr>
        <p:spPr>
          <a:xfrm>
            <a:off x="5997496" y="4642532"/>
            <a:ext cx="6194504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QNAPは、PCIe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標準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化団体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PCI-SIG(Peripheral 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Component Interconnect Special Interest 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Group)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のメンバーです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は、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最適な互換性とパフォーマンスの要件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を満たす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仕様に従います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48"/>
          <p:cNvSpPr/>
          <p:nvPr/>
        </p:nvSpPr>
        <p:spPr>
          <a:xfrm>
            <a:off x="9044294" y="4409237"/>
            <a:ext cx="1206500" cy="2448764"/>
          </a:xfrm>
          <a:prstGeom prst="rect">
            <a:avLst/>
          </a:prstGeom>
          <a:gradFill>
            <a:gsLst>
              <a:gs pos="0">
                <a:srgbClr val="82BACD">
                  <a:alpha val="44705"/>
                </a:srgbClr>
              </a:gs>
              <a:gs pos="33000">
                <a:srgbClr val="82BACD">
                  <a:alpha val="44705"/>
                </a:srgbClr>
              </a:gs>
              <a:gs pos="100000">
                <a:srgbClr val="211D1F"/>
              </a:gs>
            </a:gsLst>
            <a:lin ang="16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85" name="Google Shape;285;p48"/>
          <p:cNvSpPr txBox="1">
            <a:spLocks noGrp="1"/>
          </p:cNvSpPr>
          <p:nvPr>
            <p:ph type="title"/>
          </p:nvPr>
        </p:nvSpPr>
        <p:spPr>
          <a:xfrm>
            <a:off x="414529" y="33866"/>
            <a:ext cx="11399520" cy="17125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Arial"/>
              <a:buNone/>
            </a:pPr>
            <a:r>
              <a:rPr lang="en-US" sz="3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AMD EPYC 7002</a:t>
            </a:r>
            <a:r>
              <a:rPr lang="en-US" sz="38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シリーズ8/16コアサーバー</a:t>
            </a:r>
            <a:r>
              <a:rPr lang="en-US" sz="3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CPU</a:t>
            </a:r>
            <a:r>
              <a:rPr lang="ja-JP" altLang="en-US" sz="380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と</a:t>
            </a:r>
            <a:r>
              <a:rPr lang="en-US" sz="3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PCIe</a:t>
            </a:r>
            <a:r>
              <a:rPr lang="en-US" sz="3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Gen4を搭載した</a:t>
            </a:r>
            <a:br>
              <a:rPr lang="en-US" sz="3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3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オールフラッシュ</a:t>
            </a:r>
            <a:r>
              <a:rPr lang="en-US" sz="3800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NVMeデスクトップNAS</a:t>
            </a:r>
            <a:endParaRPr sz="3800" b="1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pic>
        <p:nvPicPr>
          <p:cNvPr id="286" name="Google Shape;286;p4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2472" y="5533478"/>
            <a:ext cx="1206500" cy="1068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48" descr="一張含有 黑色 的圖片&#10;&#10;自動產生的描述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411846" y="4980689"/>
            <a:ext cx="1206500" cy="1068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8" name="Google Shape;288;p4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30416" y="3875110"/>
            <a:ext cx="1206500" cy="1068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9" name="Google Shape;289;p4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30278" y="4427899"/>
            <a:ext cx="1206500" cy="1068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0" name="Google Shape;290;p48" descr="一張含有 瓶, 標誌, 監視器, 時鐘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035921" y="3340982"/>
            <a:ext cx="1206500" cy="1068255"/>
          </a:xfrm>
          <a:prstGeom prst="rect">
            <a:avLst/>
          </a:prstGeom>
          <a:noFill/>
          <a:ln>
            <a:noFill/>
          </a:ln>
        </p:spPr>
      </p:pic>
      <p:sp>
        <p:nvSpPr>
          <p:cNvPr id="291" name="Google Shape;291;p48"/>
          <p:cNvSpPr txBox="1"/>
          <p:nvPr/>
        </p:nvSpPr>
        <p:spPr>
          <a:xfrm>
            <a:off x="633523" y="5164145"/>
            <a:ext cx="148295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TS-x63シリーズ</a:t>
            </a:r>
            <a:endParaRPr sz="14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92" name="Google Shape;292;p48"/>
          <p:cNvSpPr txBox="1"/>
          <p:nvPr/>
        </p:nvSpPr>
        <p:spPr>
          <a:xfrm>
            <a:off x="2299469" y="4594960"/>
            <a:ext cx="1502125" cy="3278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TS-x73シリーズ</a:t>
            </a:r>
            <a:endParaRPr sz="14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93" name="Google Shape;293;p48"/>
          <p:cNvSpPr txBox="1"/>
          <p:nvPr/>
        </p:nvSpPr>
        <p:spPr>
          <a:xfrm>
            <a:off x="5772255" y="3283025"/>
            <a:ext cx="148331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TS-x73A /</a:t>
            </a:r>
            <a:endParaRPr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x73AUシリーズ</a:t>
            </a:r>
            <a:endParaRPr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94" name="Google Shape;294;p48"/>
          <p:cNvSpPr txBox="1"/>
          <p:nvPr/>
        </p:nvSpPr>
        <p:spPr>
          <a:xfrm>
            <a:off x="429594" y="1894347"/>
            <a:ext cx="11626574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2020年9月のオールフラッシュNVMeラックマウント</a:t>
            </a:r>
            <a:r>
              <a:rPr lang="en-US" sz="2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TS-h2490FU 24</a:t>
            </a:r>
            <a:r>
              <a:rPr lang="en-US" sz="2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ベイNAS</a:t>
            </a:r>
            <a:r>
              <a:rPr lang="en-US" sz="2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に続いて</a:t>
            </a:r>
            <a:r>
              <a:rPr lang="en-US" sz="2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、QNAPは初の12ベイオールフラッシュNVMeデスクトップ</a:t>
            </a:r>
            <a:r>
              <a:rPr lang="en-US" sz="22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 TS-h1290FX</a:t>
            </a:r>
            <a:r>
              <a:rPr lang="en-US" sz="22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を発売します。</a:t>
            </a:r>
            <a:endParaRPr sz="2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95" name="Google Shape;295;p48"/>
          <p:cNvSpPr/>
          <p:nvPr/>
        </p:nvSpPr>
        <p:spPr>
          <a:xfrm>
            <a:off x="732472" y="6601733"/>
            <a:ext cx="1206500" cy="669328"/>
          </a:xfrm>
          <a:prstGeom prst="rect">
            <a:avLst/>
          </a:prstGeom>
          <a:gradFill>
            <a:gsLst>
              <a:gs pos="0">
                <a:srgbClr val="F5F7FC">
                  <a:alpha val="24705"/>
                </a:srgbClr>
              </a:gs>
              <a:gs pos="15000">
                <a:srgbClr val="F5F7FC">
                  <a:alpha val="24705"/>
                </a:srgbClr>
              </a:gs>
              <a:gs pos="69000">
                <a:srgbClr val="D8D8D8"/>
              </a:gs>
              <a:gs pos="100000">
                <a:srgbClr val="D8D8D8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96" name="Google Shape;296;p48"/>
          <p:cNvSpPr txBox="1"/>
          <p:nvPr/>
        </p:nvSpPr>
        <p:spPr>
          <a:xfrm>
            <a:off x="9004538" y="2804778"/>
            <a:ext cx="1719784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82BACD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endParaRPr b="1" dirty="0">
              <a:solidFill>
                <a:srgbClr val="82BACD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82BACD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TS-h2490FU</a:t>
            </a:r>
            <a:endParaRPr b="1" dirty="0">
              <a:solidFill>
                <a:srgbClr val="82BACD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97" name="Google Shape;297;p48"/>
          <p:cNvSpPr/>
          <p:nvPr/>
        </p:nvSpPr>
        <p:spPr>
          <a:xfrm>
            <a:off x="2408634" y="6048944"/>
            <a:ext cx="1206500" cy="1465039"/>
          </a:xfrm>
          <a:prstGeom prst="rect">
            <a:avLst/>
          </a:prstGeom>
          <a:gradFill>
            <a:gsLst>
              <a:gs pos="0">
                <a:srgbClr val="F5F7FC">
                  <a:alpha val="24705"/>
                </a:srgbClr>
              </a:gs>
              <a:gs pos="15000">
                <a:srgbClr val="F5F7FC">
                  <a:alpha val="24705"/>
                </a:srgbClr>
              </a:gs>
              <a:gs pos="69000">
                <a:srgbClr val="D8D8D8"/>
              </a:gs>
              <a:gs pos="100000">
                <a:srgbClr val="D8D8D8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98" name="Google Shape;298;p48"/>
          <p:cNvSpPr/>
          <p:nvPr/>
        </p:nvSpPr>
        <p:spPr>
          <a:xfrm>
            <a:off x="4123854" y="5471922"/>
            <a:ext cx="1206500" cy="1386078"/>
          </a:xfrm>
          <a:prstGeom prst="rect">
            <a:avLst/>
          </a:prstGeom>
          <a:gradFill>
            <a:gsLst>
              <a:gs pos="0">
                <a:srgbClr val="FF785D">
                  <a:alpha val="20000"/>
                </a:srgbClr>
              </a:gs>
              <a:gs pos="15000">
                <a:srgbClr val="FF785D">
                  <a:alpha val="20000"/>
                </a:srgbClr>
              </a:gs>
              <a:gs pos="69000">
                <a:srgbClr val="F22800"/>
              </a:gs>
              <a:gs pos="100000">
                <a:srgbClr val="F22800"/>
              </a:gs>
            </a:gsLst>
            <a:lin ang="45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99" name="Google Shape;299;p48"/>
          <p:cNvSpPr/>
          <p:nvPr/>
        </p:nvSpPr>
        <p:spPr>
          <a:xfrm>
            <a:off x="5823992" y="4922844"/>
            <a:ext cx="1206500" cy="1935156"/>
          </a:xfrm>
          <a:prstGeom prst="rect">
            <a:avLst/>
          </a:prstGeom>
          <a:gradFill>
            <a:gsLst>
              <a:gs pos="0">
                <a:srgbClr val="FF785D">
                  <a:alpha val="20000"/>
                </a:srgbClr>
              </a:gs>
              <a:gs pos="15000">
                <a:srgbClr val="FF785D">
                  <a:alpha val="20000"/>
                </a:srgbClr>
              </a:gs>
              <a:gs pos="69000">
                <a:srgbClr val="F22800"/>
              </a:gs>
              <a:gs pos="100000">
                <a:srgbClr val="F22800"/>
              </a:gs>
            </a:gsLst>
            <a:lin ang="45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300" name="Google Shape;300;p48" descr="一張含有 文字, 電子用品, 電腦, 控制台 的圖片&#10;&#10;自動產生的描述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550755" y="5083269"/>
            <a:ext cx="4356160" cy="18362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9"/>
          <p:cNvSpPr txBox="1">
            <a:spLocks noGrp="1"/>
          </p:cNvSpPr>
          <p:nvPr>
            <p:ph type="title"/>
          </p:nvPr>
        </p:nvSpPr>
        <p:spPr>
          <a:xfrm>
            <a:off x="123826" y="106890"/>
            <a:ext cx="11948903" cy="1629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320"/>
              <a:buFont typeface="Arial"/>
              <a:buNone/>
            </a:pPr>
            <a:r>
              <a:rPr lang="en-US" sz="432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データセンター向けの</a:t>
            </a:r>
            <a:r>
              <a:rPr lang="en-US" sz="432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4320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432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AMD EPYC 7002(Rome)</a:t>
            </a:r>
            <a:br>
              <a:rPr lang="en-US" sz="432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432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サーバ</a:t>
            </a:r>
            <a:r>
              <a:rPr lang="en-US" sz="432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ー</a:t>
            </a:r>
            <a:r>
              <a:rPr lang="ja-JP" altLang="en-US" sz="432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級</a:t>
            </a:r>
            <a:r>
              <a:rPr lang="en-US" sz="432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プロセッサ</a:t>
            </a:r>
            <a:endParaRPr sz="4320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306" name="Google Shape;306;p49"/>
          <p:cNvSpPr/>
          <p:nvPr/>
        </p:nvSpPr>
        <p:spPr>
          <a:xfrm>
            <a:off x="6186634" y="2119595"/>
            <a:ext cx="6005365" cy="4155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l" rtl="0">
              <a:spcBef>
                <a:spcPts val="1600"/>
              </a:spcBef>
              <a:spcAft>
                <a:spcPts val="0"/>
              </a:spcAft>
              <a:buClr>
                <a:srgbClr val="82BACD"/>
              </a:buClr>
              <a:buSzPts val="1867"/>
            </a:pPr>
            <a:r>
              <a:rPr 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第2世代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AMD </a:t>
            </a:r>
            <a:r>
              <a:rPr lang="en-US" sz="24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EPYC</a:t>
            </a:r>
            <a:r>
              <a:rPr lang="en-US" sz="24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</a:t>
            </a:r>
            <a:r>
              <a:rPr lang="en-US" sz="24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24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データセンタ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r>
              <a:rPr lang="ja-JP" alt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における</a:t>
            </a:r>
            <a:r>
              <a:rPr lang="ja-JP" alt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集</a:t>
            </a:r>
            <a:r>
              <a:rPr lang="ja-JP" alt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中的なワークロードを処理できるよう</a:t>
            </a:r>
            <a:r>
              <a:rPr lang="en-US" sz="24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に設計されています</a:t>
            </a:r>
            <a:r>
              <a:rPr 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 7nmの製造技術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、最大</a:t>
            </a:r>
            <a:r>
              <a:rPr 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64コア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、より優れた効率により、</a:t>
            </a:r>
            <a:r>
              <a:rPr lang="ja-JP" alt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浮動小数点演算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倍</a:t>
            </a:r>
            <a:r>
              <a:rPr lang="ja-JP" altLang="en-US" sz="24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CPU</a:t>
            </a:r>
            <a:r>
              <a:rPr 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ソケットの2</a:t>
            </a:r>
            <a:r>
              <a:rPr lang="en-US" sz="24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倍のパフォーマンスを提供します</a:t>
            </a:r>
            <a:r>
              <a:rPr lang="en-US"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41293" marR="0" lvl="0" indent="-241293" algn="l" rtl="0">
              <a:spcBef>
                <a:spcPts val="1600"/>
              </a:spcBef>
              <a:spcAft>
                <a:spcPts val="0"/>
              </a:spcAft>
              <a:buClr>
                <a:srgbClr val="82BACD"/>
              </a:buClr>
              <a:buSzPts val="1867"/>
              <a:buFont typeface="Arial"/>
              <a:buChar char="•"/>
            </a:pPr>
            <a:r>
              <a:rPr lang="en-US" sz="187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TS-h1290FX、8または16コアオプション</a:t>
            </a:r>
            <a:endParaRPr sz="187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41293" marR="0" lvl="0" indent="-241293" algn="l" rtl="0">
              <a:spcBef>
                <a:spcPts val="1600"/>
              </a:spcBef>
              <a:spcAft>
                <a:spcPts val="0"/>
              </a:spcAft>
              <a:buClr>
                <a:srgbClr val="82BACD"/>
              </a:buClr>
              <a:buSzPts val="1867"/>
              <a:buFont typeface="Arial"/>
              <a:buChar char="•"/>
            </a:pPr>
            <a:r>
              <a:rPr lang="en-US" sz="187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</a:t>
            </a:r>
            <a:r>
              <a:rPr lang="en-US" sz="187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チャネル8 ECC RDIMM DDR4</a:t>
            </a:r>
            <a:r>
              <a:rPr lang="en-US" sz="187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メモリスロット</a:t>
            </a:r>
            <a:endParaRPr sz="187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41294" marR="0" lvl="0" indent="-241294" algn="l" rtl="0">
              <a:spcBef>
                <a:spcPts val="1600"/>
              </a:spcBef>
              <a:spcAft>
                <a:spcPts val="0"/>
              </a:spcAft>
              <a:buClr>
                <a:srgbClr val="82BACD"/>
              </a:buClr>
              <a:buSzPts val="1867"/>
              <a:buFont typeface="Arial"/>
              <a:buChar char="•"/>
            </a:pPr>
            <a:r>
              <a:rPr lang="en-US" sz="187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CPUは128の</a:t>
            </a:r>
            <a:r>
              <a:rPr lang="en-US" sz="187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 Gen4</a:t>
            </a:r>
            <a:r>
              <a:rPr lang="en-US" sz="187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レーンをサポートします</a:t>
            </a:r>
            <a:endParaRPr sz="187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2" name="Google Shape;312;p50"/>
          <p:cNvGrpSpPr/>
          <p:nvPr/>
        </p:nvGrpSpPr>
        <p:grpSpPr>
          <a:xfrm>
            <a:off x="341424" y="2048857"/>
            <a:ext cx="11530121" cy="2493547"/>
            <a:chOff x="535981" y="2137543"/>
            <a:chExt cx="11120038" cy="2404861"/>
          </a:xfrm>
        </p:grpSpPr>
        <p:pic>
          <p:nvPicPr>
            <p:cNvPr id="313" name="Google Shape;313;p5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535981" y="2137545"/>
              <a:ext cx="3559948" cy="2404859"/>
            </a:xfrm>
            <a:prstGeom prst="rect">
              <a:avLst/>
            </a:prstGeom>
            <a:noFill/>
            <a:ln w="152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342900" dist="177800" dir="3600000" algn="ctr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314" name="Google Shape;314;p50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4323889" y="2137543"/>
              <a:ext cx="3559948" cy="2404859"/>
            </a:xfrm>
            <a:prstGeom prst="rect">
              <a:avLst/>
            </a:prstGeom>
            <a:noFill/>
            <a:ln w="152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342900" dist="177800" dir="3600000" algn="ctr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315" name="Google Shape;315;p50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096071" y="2137544"/>
              <a:ext cx="3559948" cy="2404859"/>
            </a:xfrm>
            <a:prstGeom prst="rect">
              <a:avLst/>
            </a:prstGeom>
            <a:noFill/>
            <a:ln w="152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342900" dist="177800" dir="3600000" algn="ctr" rotWithShape="0">
                <a:srgbClr val="000000">
                  <a:alpha val="40000"/>
                </a:srgbClr>
              </a:outerShdw>
            </a:effectLst>
          </p:spPr>
        </p:pic>
      </p:grpSp>
      <p:sp>
        <p:nvSpPr>
          <p:cNvPr id="316" name="Google Shape;316;p50"/>
          <p:cNvSpPr txBox="1"/>
          <p:nvPr/>
        </p:nvSpPr>
        <p:spPr>
          <a:xfrm>
            <a:off x="38847" y="4675031"/>
            <a:ext cx="392579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仮想化</a:t>
            </a:r>
            <a:endParaRPr sz="2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7" name="Google Shape;317;p50"/>
          <p:cNvSpPr txBox="1"/>
          <p:nvPr/>
        </p:nvSpPr>
        <p:spPr>
          <a:xfrm>
            <a:off x="249085" y="5127433"/>
            <a:ext cx="3773283" cy="1438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13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非構造化データとI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O集約型ワークロードのストレージボトルネックを排除します。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サーバーの仮想化と仮想デスクトップインフラストラクチャ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(VDI)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に最適です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500" b="0" i="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8" name="Google Shape;318;p50"/>
          <p:cNvSpPr txBox="1"/>
          <p:nvPr/>
        </p:nvSpPr>
        <p:spPr>
          <a:xfrm>
            <a:off x="4176873" y="4675031"/>
            <a:ext cx="383825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データセンタ</a:t>
            </a: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sz="2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9" name="Google Shape;319;p50"/>
          <p:cNvSpPr txBox="1"/>
          <p:nvPr/>
        </p:nvSpPr>
        <p:spPr>
          <a:xfrm>
            <a:off x="4247310" y="5127433"/>
            <a:ext cx="3755968" cy="1708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13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超低遅延と高IOPSパフォーマンスを提供し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非常に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重要なシステムとデータをホストするデータセンターにマイクロ秒以内の応答時間を提供します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5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0" name="Google Shape;320;p50"/>
          <p:cNvSpPr txBox="1"/>
          <p:nvPr/>
        </p:nvSpPr>
        <p:spPr>
          <a:xfrm>
            <a:off x="7706505" y="4665766"/>
            <a:ext cx="465777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メディア＆</a:t>
            </a:r>
            <a:r>
              <a:rPr lang="en-US" sz="2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エンターテイメント</a:t>
            </a:r>
            <a:endParaRPr sz="2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1" name="Google Shape;321;p50"/>
          <p:cNvSpPr txBox="1"/>
          <p:nvPr/>
        </p:nvSpPr>
        <p:spPr>
          <a:xfrm>
            <a:off x="8060299" y="5111244"/>
            <a:ext cx="4101883" cy="1438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13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スムーズな4K/8Kメディアストリーミングとポストプロダクションを実現し、データ転送、アクセス、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バックアップを高速化してマルチメディア</a:t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ワークフローを強化し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、効率を高めます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5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2" name="Google Shape;322;p50"/>
          <p:cNvSpPr txBox="1"/>
          <p:nvPr/>
        </p:nvSpPr>
        <p:spPr>
          <a:xfrm>
            <a:off x="548640" y="116041"/>
            <a:ext cx="11004606" cy="15760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要求の厳しいアプリケーション向け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高性能ストレージインフラストラクチャ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構築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51"/>
          <p:cNvSpPr txBox="1"/>
          <p:nvPr/>
        </p:nvSpPr>
        <p:spPr>
          <a:xfrm>
            <a:off x="579232" y="418973"/>
            <a:ext cx="10933319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TS-h1290FX正面図</a:t>
            </a:r>
            <a:endParaRPr sz="4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8" name="Google Shape;328;p51"/>
          <p:cNvSpPr txBox="1"/>
          <p:nvPr/>
        </p:nvSpPr>
        <p:spPr>
          <a:xfrm>
            <a:off x="661367" y="4560056"/>
            <a:ext cx="158410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電源スイッチ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9" name="Google Shape;329;p51"/>
          <p:cNvSpPr txBox="1"/>
          <p:nvPr/>
        </p:nvSpPr>
        <p:spPr>
          <a:xfrm>
            <a:off x="-485644" y="5164561"/>
            <a:ext cx="2543109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USB-A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3.2 Gen1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+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コピーボタン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330" name="Google Shape;330;p51"/>
          <p:cNvSpPr txBox="1"/>
          <p:nvPr/>
        </p:nvSpPr>
        <p:spPr>
          <a:xfrm>
            <a:off x="-402477" y="3942307"/>
            <a:ext cx="2647951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LED: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</a:t>
            </a:r>
            <a:r>
              <a:rPr lang="ja-JP" alt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状態</a:t>
            </a:r>
            <a: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LED、USB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31" name="Google Shape;331;p51"/>
          <p:cNvSpPr txBox="1"/>
          <p:nvPr/>
        </p:nvSpPr>
        <p:spPr>
          <a:xfrm>
            <a:off x="9727348" y="3616822"/>
            <a:ext cx="1931253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キーロック可能なSSDトレイ</a:t>
            </a:r>
            <a:endParaRPr lang="en-US" sz="1600" b="1" dirty="0" smtClean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(2つのキーが</a:t>
            </a:r>
            <a:r>
              <a:rPr lang="ja-JP" alt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付属し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32" name="Google Shape;332;p51"/>
          <p:cNvSpPr txBox="1"/>
          <p:nvPr/>
        </p:nvSpPr>
        <p:spPr>
          <a:xfrm>
            <a:off x="3877066" y="6074939"/>
            <a:ext cx="6052125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12 x 2.5インチSSDベイ、U.2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Gen4/Gen3x4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または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SATA6GbpsSSDをサポート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333" name="Google Shape;333;p51"/>
          <p:cNvCxnSpPr/>
          <p:nvPr/>
        </p:nvCxnSpPr>
        <p:spPr>
          <a:xfrm>
            <a:off x="5926620" y="5690090"/>
            <a:ext cx="0" cy="439371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sp>
        <p:nvSpPr>
          <p:cNvPr id="334" name="Google Shape;334;p51"/>
          <p:cNvSpPr txBox="1"/>
          <p:nvPr/>
        </p:nvSpPr>
        <p:spPr>
          <a:xfrm>
            <a:off x="8154758" y="2129327"/>
            <a:ext cx="285387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Enter＆Selectボタン付きのLCDステータス表示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cxnSp>
        <p:nvCxnSpPr>
          <p:cNvPr id="335" name="Google Shape;335;p51"/>
          <p:cNvCxnSpPr/>
          <p:nvPr/>
        </p:nvCxnSpPr>
        <p:spPr>
          <a:xfrm rot="10800000">
            <a:off x="2245474" y="4132789"/>
            <a:ext cx="814293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336" name="Google Shape;336;p51"/>
          <p:cNvCxnSpPr/>
          <p:nvPr/>
        </p:nvCxnSpPr>
        <p:spPr>
          <a:xfrm rot="10800000">
            <a:off x="2245473" y="4729333"/>
            <a:ext cx="814293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337" name="Google Shape;337;p51"/>
          <p:cNvCxnSpPr/>
          <p:nvPr/>
        </p:nvCxnSpPr>
        <p:spPr>
          <a:xfrm rot="10800000">
            <a:off x="2245472" y="5456948"/>
            <a:ext cx="814293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pic>
        <p:nvPicPr>
          <p:cNvPr id="338" name="Google Shape;338;p51"/>
          <p:cNvPicPr preferRelativeResize="0"/>
          <p:nvPr/>
        </p:nvPicPr>
        <p:blipFill rotWithShape="1">
          <a:blip r:embed="rId3">
            <a:alphaModFix/>
          </a:blip>
          <a:srcRect l="17967" t="8954" r="14722" b="9888"/>
          <a:stretch/>
        </p:blipFill>
        <p:spPr>
          <a:xfrm>
            <a:off x="9510199" y="4465527"/>
            <a:ext cx="2030120" cy="1377669"/>
          </a:xfrm>
          <a:prstGeom prst="rect">
            <a:avLst/>
          </a:prstGeom>
          <a:noFill/>
          <a:ln>
            <a:noFill/>
          </a:ln>
          <a:effectLst>
            <a:outerShdw blurRad="152400" dist="76200" dir="2700000" algn="tl" rotWithShape="0">
              <a:srgbClr val="182E48">
                <a:alpha val="40000"/>
              </a:srgbClr>
            </a:outerShdw>
          </a:effectLst>
        </p:spPr>
      </p:pic>
      <p:sp>
        <p:nvSpPr>
          <p:cNvPr id="339" name="Google Shape;339;p51"/>
          <p:cNvSpPr txBox="1"/>
          <p:nvPr/>
        </p:nvSpPr>
        <p:spPr>
          <a:xfrm>
            <a:off x="5524021" y="2119388"/>
            <a:ext cx="2444897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I/</a:t>
            </a: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Oアクティビティ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(ACT LED)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40" name="Google Shape;340;p51"/>
          <p:cNvSpPr txBox="1"/>
          <p:nvPr/>
        </p:nvSpPr>
        <p:spPr>
          <a:xfrm>
            <a:off x="3034768" y="2136805"/>
            <a:ext cx="186858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SSDステータス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ステータスLED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341" name="Google Shape;341;p51"/>
          <p:cNvGrpSpPr/>
          <p:nvPr/>
        </p:nvGrpSpPr>
        <p:grpSpPr>
          <a:xfrm>
            <a:off x="4491292" y="2293144"/>
            <a:ext cx="467139" cy="2093119"/>
            <a:chOff x="4491292" y="2293144"/>
            <a:chExt cx="467139" cy="2093119"/>
          </a:xfrm>
        </p:grpSpPr>
        <p:cxnSp>
          <p:nvCxnSpPr>
            <p:cNvPr id="342" name="Google Shape;342;p51"/>
            <p:cNvCxnSpPr/>
            <p:nvPr/>
          </p:nvCxnSpPr>
          <p:spPr>
            <a:xfrm rot="10800000">
              <a:off x="4958431" y="2293144"/>
              <a:ext cx="0" cy="2093119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oval" w="med" len="med"/>
              <a:tailEnd type="none" w="sm" len="sm"/>
            </a:ln>
          </p:spPr>
        </p:cxnSp>
        <p:cxnSp>
          <p:nvCxnSpPr>
            <p:cNvPr id="343" name="Google Shape;343;p51"/>
            <p:cNvCxnSpPr/>
            <p:nvPr/>
          </p:nvCxnSpPr>
          <p:spPr>
            <a:xfrm>
              <a:off x="4491292" y="2293144"/>
              <a:ext cx="467139" cy="0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  <p:grpSp>
        <p:nvGrpSpPr>
          <p:cNvPr id="344" name="Google Shape;344;p51"/>
          <p:cNvGrpSpPr/>
          <p:nvPr/>
        </p:nvGrpSpPr>
        <p:grpSpPr>
          <a:xfrm>
            <a:off x="5084637" y="2293144"/>
            <a:ext cx="467139" cy="1935546"/>
            <a:chOff x="5084637" y="2293144"/>
            <a:chExt cx="467139" cy="1935546"/>
          </a:xfrm>
        </p:grpSpPr>
        <p:cxnSp>
          <p:nvCxnSpPr>
            <p:cNvPr id="345" name="Google Shape;345;p51"/>
            <p:cNvCxnSpPr/>
            <p:nvPr/>
          </p:nvCxnSpPr>
          <p:spPr>
            <a:xfrm rot="10800000">
              <a:off x="5084637" y="2293144"/>
              <a:ext cx="0" cy="1935546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oval" w="med" len="med"/>
              <a:tailEnd type="none" w="sm" len="sm"/>
            </a:ln>
          </p:spPr>
        </p:cxnSp>
        <p:cxnSp>
          <p:nvCxnSpPr>
            <p:cNvPr id="346" name="Google Shape;346;p51"/>
            <p:cNvCxnSpPr/>
            <p:nvPr/>
          </p:nvCxnSpPr>
          <p:spPr>
            <a:xfrm>
              <a:off x="5084637" y="2293144"/>
              <a:ext cx="467139" cy="0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  <p:grpSp>
        <p:nvGrpSpPr>
          <p:cNvPr id="347" name="Google Shape;347;p51"/>
          <p:cNvGrpSpPr/>
          <p:nvPr/>
        </p:nvGrpSpPr>
        <p:grpSpPr>
          <a:xfrm>
            <a:off x="7732587" y="2293144"/>
            <a:ext cx="467139" cy="942960"/>
            <a:chOff x="7732587" y="2293144"/>
            <a:chExt cx="467139" cy="942960"/>
          </a:xfrm>
        </p:grpSpPr>
        <p:cxnSp>
          <p:nvCxnSpPr>
            <p:cNvPr id="348" name="Google Shape;348;p51"/>
            <p:cNvCxnSpPr/>
            <p:nvPr/>
          </p:nvCxnSpPr>
          <p:spPr>
            <a:xfrm rot="10800000">
              <a:off x="7732587" y="2293144"/>
              <a:ext cx="0" cy="942960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oval" w="med" len="med"/>
              <a:tailEnd type="none" w="sm" len="sm"/>
            </a:ln>
          </p:spPr>
        </p:cxnSp>
        <p:cxnSp>
          <p:nvCxnSpPr>
            <p:cNvPr id="349" name="Google Shape;349;p51"/>
            <p:cNvCxnSpPr/>
            <p:nvPr/>
          </p:nvCxnSpPr>
          <p:spPr>
            <a:xfrm>
              <a:off x="7732587" y="2293144"/>
              <a:ext cx="467139" cy="0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52"/>
          <p:cNvSpPr txBox="1"/>
          <p:nvPr/>
        </p:nvSpPr>
        <p:spPr>
          <a:xfrm>
            <a:off x="176919" y="90605"/>
            <a:ext cx="11826240" cy="15081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2.5インチ</a:t>
            </a:r>
            <a: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U.2 </a:t>
            </a:r>
            <a:r>
              <a:rPr lang="en-US" sz="4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Gen4/Gen3 </a:t>
            </a:r>
            <a:r>
              <a:rPr lang="en-US" sz="4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ja-JP" altLang="en-US" sz="4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や</a:t>
            </a:r>
            <a: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 6Gbps </a:t>
            </a:r>
            <a:r>
              <a:rPr lang="en-US" sz="4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4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を簡単にインストール</a:t>
            </a:r>
            <a:endParaRPr sz="4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55" name="Google Shape;355;p52"/>
          <p:cNvSpPr txBox="1"/>
          <p:nvPr/>
        </p:nvSpPr>
        <p:spPr>
          <a:xfrm>
            <a:off x="473945" y="2330816"/>
            <a:ext cx="3561342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1.トレイを取り外します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56" name="Google Shape;356;p52"/>
          <p:cNvSpPr txBox="1"/>
          <p:nvPr/>
        </p:nvSpPr>
        <p:spPr>
          <a:xfrm>
            <a:off x="4210158" y="3759555"/>
            <a:ext cx="4307679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2.SSDをインストールします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57" name="Google Shape;357;p52"/>
          <p:cNvSpPr txBox="1"/>
          <p:nvPr/>
        </p:nvSpPr>
        <p:spPr>
          <a:xfrm>
            <a:off x="4379122" y="6208194"/>
            <a:ext cx="331403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3.ネジを締めます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58" name="Google Shape;358;p52"/>
          <p:cNvSpPr txBox="1"/>
          <p:nvPr/>
        </p:nvSpPr>
        <p:spPr>
          <a:xfrm>
            <a:off x="8421964" y="3884513"/>
            <a:ext cx="3770036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4.</a:t>
            </a: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キーでトレイを</a:t>
            </a:r>
            <a:b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ロックします</a:t>
            </a: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2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オプション</a:t>
            </a: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53"/>
          <p:cNvSpPr/>
          <p:nvPr/>
        </p:nvSpPr>
        <p:spPr>
          <a:xfrm>
            <a:off x="9285948" y="3293198"/>
            <a:ext cx="2079217" cy="2057400"/>
          </a:xfrm>
          <a:prstGeom prst="roundRect">
            <a:avLst>
              <a:gd name="adj" fmla="val 3691"/>
            </a:avLst>
          </a:prstGeom>
          <a:solidFill>
            <a:schemeClr val="lt1">
              <a:alpha val="14901"/>
            </a:schemeClr>
          </a:solidFill>
          <a:ln w="1587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63500" dist="139700" dir="2520000" algn="l" rotWithShape="0">
              <a:srgbClr val="000000">
                <a:alpha val="2274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65" name="Google Shape;365;p53"/>
          <p:cNvSpPr/>
          <p:nvPr/>
        </p:nvSpPr>
        <p:spPr>
          <a:xfrm>
            <a:off x="6429734" y="3293198"/>
            <a:ext cx="2079217" cy="2057400"/>
          </a:xfrm>
          <a:prstGeom prst="roundRect">
            <a:avLst>
              <a:gd name="adj" fmla="val 3691"/>
            </a:avLst>
          </a:prstGeom>
          <a:solidFill>
            <a:schemeClr val="lt1">
              <a:alpha val="14901"/>
            </a:schemeClr>
          </a:solidFill>
          <a:ln w="1587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63500" dist="139700" dir="2520000" algn="l" rotWithShape="0">
              <a:srgbClr val="000000">
                <a:alpha val="2274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66" name="Google Shape;366;p53"/>
          <p:cNvSpPr txBox="1"/>
          <p:nvPr/>
        </p:nvSpPr>
        <p:spPr>
          <a:xfrm>
            <a:off x="2043834" y="2248028"/>
            <a:ext cx="8020144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solidFill>
                  <a:srgbClr val="2B2F3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TS-h1290FX用の</a:t>
            </a:r>
            <a:r>
              <a:rPr lang="en-US" sz="3200" b="1" dirty="0" smtClean="0">
                <a:solidFill>
                  <a:srgbClr val="2B2F3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12 x U.2 </a:t>
            </a:r>
            <a:r>
              <a:rPr lang="en-US" sz="3200" b="1" dirty="0" err="1">
                <a:solidFill>
                  <a:srgbClr val="2B2F3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3200" b="1" dirty="0">
                <a:solidFill>
                  <a:srgbClr val="2B2F39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SSD</a:t>
            </a:r>
            <a:endParaRPr sz="3200" b="1" dirty="0">
              <a:solidFill>
                <a:srgbClr val="2B2F39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67" name="Google Shape;367;p53"/>
          <p:cNvSpPr txBox="1"/>
          <p:nvPr/>
        </p:nvSpPr>
        <p:spPr>
          <a:xfrm>
            <a:off x="6242625" y="5557844"/>
            <a:ext cx="3656750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利用できない、</a:t>
            </a:r>
            <a:r>
              <a:rPr lang="en-US" sz="2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または</a:t>
            </a:r>
            <a:r>
              <a:rPr lang="en-US" sz="2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リードタイム</a:t>
            </a:r>
            <a:r>
              <a:rPr lang="ja-JP" altLang="en-US" sz="2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が長いですか</a:t>
            </a:r>
            <a:r>
              <a:rPr lang="en-US" sz="2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？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68" name="Google Shape;368;p53"/>
          <p:cNvSpPr txBox="1"/>
          <p:nvPr/>
        </p:nvSpPr>
        <p:spPr>
          <a:xfrm>
            <a:off x="579232" y="221648"/>
            <a:ext cx="10933319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U.2 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SSDがIT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予算を超えてい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たり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自身</a:t>
            </a:r>
            <a:r>
              <a:rPr lang="ja-JP" alt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地域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で利用できない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場合はどうなりますか</a:t>
            </a: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？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69" name="Google Shape;369;p53" descr="一張含有 手推車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72442" y="3466414"/>
            <a:ext cx="1899798" cy="1755414"/>
          </a:xfrm>
          <a:prstGeom prst="rect">
            <a:avLst/>
          </a:prstGeom>
          <a:noFill/>
          <a:ln>
            <a:noFill/>
          </a:ln>
        </p:spPr>
      </p:pic>
      <p:pic>
        <p:nvPicPr>
          <p:cNvPr id="370" name="Google Shape;370;p53" descr="一張含有 文字 的圖片&#10;&#10;自動產生的描述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410306" y="3633237"/>
            <a:ext cx="2102245" cy="1423220"/>
          </a:xfrm>
          <a:prstGeom prst="rect">
            <a:avLst/>
          </a:prstGeom>
          <a:noFill/>
          <a:ln>
            <a:noFill/>
          </a:ln>
        </p:spPr>
      </p:pic>
      <p:sp>
        <p:nvSpPr>
          <p:cNvPr id="371" name="Google Shape;371;p53"/>
          <p:cNvSpPr txBox="1"/>
          <p:nvPr/>
        </p:nvSpPr>
        <p:spPr>
          <a:xfrm>
            <a:off x="9278126" y="5567255"/>
            <a:ext cx="3003328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コストが</a:t>
            </a:r>
            <a:r>
              <a:rPr lang="en-US" sz="2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かかりすぎますか</a:t>
            </a:r>
            <a:r>
              <a:rPr lang="en-US" sz="2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？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54"/>
          <p:cNvSpPr/>
          <p:nvPr/>
        </p:nvSpPr>
        <p:spPr>
          <a:xfrm>
            <a:off x="7267578" y="5138993"/>
            <a:ext cx="3605032" cy="1569661"/>
          </a:xfrm>
          <a:prstGeom prst="roundRect">
            <a:avLst>
              <a:gd name="adj" fmla="val 4524"/>
            </a:avLst>
          </a:prstGeom>
          <a:gradFill>
            <a:gsLst>
              <a:gs pos="0">
                <a:schemeClr val="lt1"/>
              </a:gs>
              <a:gs pos="41000">
                <a:srgbClr val="FFFFFF">
                  <a:alpha val="48627"/>
                </a:srgbClr>
              </a:gs>
              <a:gs pos="63000">
                <a:srgbClr val="FFFFFF">
                  <a:alpha val="13725"/>
                </a:srgbClr>
              </a:gs>
              <a:gs pos="100000">
                <a:schemeClr val="lt1"/>
              </a:gs>
            </a:gsLst>
            <a:lin ang="5400000" scaled="0"/>
          </a:gradFill>
          <a:ln w="1587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92100" dist="266700" dir="5400000" sx="94000" sy="94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77" name="Google Shape;377;p54"/>
          <p:cNvSpPr txBox="1"/>
          <p:nvPr/>
        </p:nvSpPr>
        <p:spPr>
          <a:xfrm>
            <a:off x="7806677" y="1882426"/>
            <a:ext cx="5024741" cy="1138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QNAP-UMP4: </a:t>
            </a:r>
            <a:endParaRPr sz="1800" b="1" dirty="0" smtClean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U.2 NVMeからM.2 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PCIeアダプタ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Gen4バージョン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78" name="Google Shape;378;p54"/>
          <p:cNvPicPr preferRelativeResize="0"/>
          <p:nvPr/>
        </p:nvPicPr>
        <p:blipFill rotWithShape="1">
          <a:blip r:embed="rId3">
            <a:alphaModFix/>
          </a:blip>
          <a:srcRect r="54208"/>
          <a:stretch/>
        </p:blipFill>
        <p:spPr>
          <a:xfrm>
            <a:off x="414662" y="1727172"/>
            <a:ext cx="3409397" cy="2891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379" name="Google Shape;379;p54"/>
          <p:cNvPicPr preferRelativeResize="0"/>
          <p:nvPr/>
        </p:nvPicPr>
        <p:blipFill rotWithShape="1">
          <a:blip r:embed="rId3">
            <a:alphaModFix/>
          </a:blip>
          <a:srcRect l="54207"/>
          <a:stretch/>
        </p:blipFill>
        <p:spPr>
          <a:xfrm>
            <a:off x="376012" y="4018713"/>
            <a:ext cx="3605032" cy="3057558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380;p54" descr="一張含有 電子用品, 電路 的圖片&#10;&#10;自動產生的描述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10314" y="2388926"/>
            <a:ext cx="6069815" cy="3794309"/>
          </a:xfrm>
          <a:prstGeom prst="rect">
            <a:avLst/>
          </a:prstGeom>
          <a:noFill/>
          <a:ln>
            <a:noFill/>
          </a:ln>
        </p:spPr>
      </p:pic>
      <p:sp>
        <p:nvSpPr>
          <p:cNvPr id="381" name="Google Shape;381;p54"/>
          <p:cNvSpPr txBox="1"/>
          <p:nvPr/>
        </p:nvSpPr>
        <p:spPr>
          <a:xfrm>
            <a:off x="7897851" y="2968624"/>
            <a:ext cx="4294149" cy="20621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U.2 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SSDの代わりに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すぐに利用でき、より手頃な価格の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M.2 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Gen4/Gen3 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SSDを使用</a:t>
            </a:r>
            <a:endParaRPr lang="en-US" sz="1600" dirty="0" smtClean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M.2 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SSDが過熱しないように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、サーマルパッドを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備えた優れた熱伝導性金属設計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最適なパフォーマンスを維持し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寿命を延ばします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82" name="Google Shape;382;p54">
            <a:hlinkClick r:id="rId5"/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358715" y="5030727"/>
            <a:ext cx="1847850" cy="1857375"/>
          </a:xfrm>
          <a:prstGeom prst="rect">
            <a:avLst/>
          </a:prstGeom>
          <a:noFill/>
          <a:ln>
            <a:noFill/>
          </a:ln>
        </p:spPr>
      </p:pic>
      <p:sp>
        <p:nvSpPr>
          <p:cNvPr id="383" name="Google Shape;383;p54"/>
          <p:cNvSpPr txBox="1"/>
          <p:nvPr/>
        </p:nvSpPr>
        <p:spPr>
          <a:xfrm>
            <a:off x="7305447" y="5138994"/>
            <a:ext cx="3094324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68 x 21 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mm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(M.2 </a:t>
            </a:r>
            <a:r>
              <a:rPr lang="en-US" sz="12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の上面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cxnSp>
        <p:nvCxnSpPr>
          <p:cNvPr id="384" name="Google Shape;384;p54"/>
          <p:cNvCxnSpPr/>
          <p:nvPr/>
        </p:nvCxnSpPr>
        <p:spPr>
          <a:xfrm rot="10800000">
            <a:off x="7806227" y="5378931"/>
            <a:ext cx="0" cy="147038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385" name="Google Shape;385;p54"/>
          <p:cNvSpPr txBox="1"/>
          <p:nvPr/>
        </p:nvSpPr>
        <p:spPr>
          <a:xfrm>
            <a:off x="8814915" y="5752348"/>
            <a:ext cx="1959102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68 x 15 mm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12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の底面にあります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b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片面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SSDには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r>
              <a:rPr lang="ja-JP" alt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</a:t>
            </a:r>
            <a:r>
              <a:rPr lang="en-US" altLang="ja-JP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ご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使用ください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386" name="Google Shape;386;p54"/>
          <p:cNvCxnSpPr/>
          <p:nvPr/>
        </p:nvCxnSpPr>
        <p:spPr>
          <a:xfrm>
            <a:off x="8317426" y="6383219"/>
            <a:ext cx="468300" cy="99600"/>
          </a:xfrm>
          <a:prstGeom prst="bentConnector3">
            <a:avLst>
              <a:gd name="adj1" fmla="val 41"/>
            </a:avLst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387" name="Google Shape;387;p54"/>
          <p:cNvCxnSpPr/>
          <p:nvPr/>
        </p:nvCxnSpPr>
        <p:spPr>
          <a:xfrm rot="10800000">
            <a:off x="8785842" y="6379818"/>
            <a:ext cx="0" cy="103081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388" name="Google Shape;388;p54"/>
          <p:cNvSpPr txBox="1"/>
          <p:nvPr/>
        </p:nvSpPr>
        <p:spPr>
          <a:xfrm>
            <a:off x="579232" y="221648"/>
            <a:ext cx="10933319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QDA-UMP4 U.2 to M.2 SSDアダプタを備えたM.2 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を経済的に使用する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55"/>
          <p:cNvSpPr txBox="1"/>
          <p:nvPr/>
        </p:nvSpPr>
        <p:spPr>
          <a:xfrm>
            <a:off x="5395119" y="2823383"/>
            <a:ext cx="6621289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Ghee Tan</a:t>
            </a:r>
            <a:r>
              <a:rPr lang="ja-JP" altLang="en-US" sz="2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を参照</a:t>
            </a:r>
            <a:endParaRPr sz="2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アジアの</a:t>
            </a: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Micron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 Solutions </a:t>
            </a: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Architecture</a:t>
            </a:r>
            <a:r>
              <a:rPr lang="en-US" sz="20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のディレクタ</a:t>
            </a:r>
            <a:r>
              <a:rPr lang="en-US" sz="20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ー</a:t>
            </a:r>
            <a:endParaRPr sz="20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pic>
        <p:nvPicPr>
          <p:cNvPr id="394" name="Google Shape;394;p5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95119" y="1948658"/>
            <a:ext cx="2619708" cy="713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5" name="Google Shape;395;p55" descr="Image of 7400 SSD family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25160" y="890828"/>
            <a:ext cx="3007831" cy="324845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1" name="Google Shape;401;p56"/>
          <p:cNvGrpSpPr/>
          <p:nvPr/>
        </p:nvGrpSpPr>
        <p:grpSpPr>
          <a:xfrm>
            <a:off x="3053911" y="2827070"/>
            <a:ext cx="2900203" cy="1863607"/>
            <a:chOff x="2777649" y="1648820"/>
            <a:chExt cx="2384666" cy="1532335"/>
          </a:xfrm>
        </p:grpSpPr>
        <p:pic>
          <p:nvPicPr>
            <p:cNvPr id="402" name="Google Shape;402;p5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2777649" y="1648820"/>
              <a:ext cx="2384666" cy="153233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03" name="Google Shape;403;p56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3152421" y="1732568"/>
              <a:ext cx="1635125" cy="1049643"/>
            </a:xfrm>
            <a:prstGeom prst="rect">
              <a:avLst/>
            </a:prstGeom>
            <a:noFill/>
            <a:ln w="9525" cap="flat" cmpd="sng">
              <a:solidFill>
                <a:srgbClr val="A5A5A5"/>
              </a:solidFill>
              <a:prstDash val="solid"/>
              <a:round/>
              <a:headEnd type="none" w="sm" len="sm"/>
              <a:tailEnd type="none" w="sm" len="sm"/>
            </a:ln>
          </p:spPr>
        </p:pic>
      </p:grpSp>
      <p:sp>
        <p:nvSpPr>
          <p:cNvPr id="404" name="Google Shape;404;p56"/>
          <p:cNvSpPr/>
          <p:nvPr/>
        </p:nvSpPr>
        <p:spPr>
          <a:xfrm>
            <a:off x="3530083" y="1839372"/>
            <a:ext cx="7736621" cy="2234194"/>
          </a:xfrm>
          <a:custGeom>
            <a:avLst/>
            <a:gdLst/>
            <a:ahLst/>
            <a:cxnLst/>
            <a:rect l="l" t="t" r="r" b="b"/>
            <a:pathLst>
              <a:path w="7736621" h="2159745" extrusionOk="0">
                <a:moveTo>
                  <a:pt x="0" y="1555653"/>
                </a:moveTo>
                <a:lnTo>
                  <a:pt x="1784712" y="5983"/>
                </a:lnTo>
                <a:cubicBezTo>
                  <a:pt x="2704301" y="-13207"/>
                  <a:pt x="7455661" y="20216"/>
                  <a:pt x="7736621" y="16629"/>
                </a:cubicBezTo>
                <a:cubicBezTo>
                  <a:pt x="7735269" y="550571"/>
                  <a:pt x="7733918" y="1084514"/>
                  <a:pt x="7732566" y="1618456"/>
                </a:cubicBezTo>
                <a:lnTo>
                  <a:pt x="1908525" y="2145550"/>
                </a:lnTo>
                <a:lnTo>
                  <a:pt x="7529" y="2159745"/>
                </a:lnTo>
              </a:path>
            </a:pathLst>
          </a:custGeom>
          <a:gradFill>
            <a:gsLst>
              <a:gs pos="0">
                <a:srgbClr val="00B0F0">
                  <a:alpha val="68627"/>
                </a:srgbClr>
              </a:gs>
              <a:gs pos="52999">
                <a:srgbClr val="00B0F0">
                  <a:alpha val="68627"/>
                </a:srgbClr>
              </a:gs>
              <a:gs pos="100000">
                <a:srgbClr val="00B0F0">
                  <a:alpha val="0"/>
                </a:srgbClr>
              </a:gs>
            </a:gsLst>
            <a:lin ang="66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grpSp>
        <p:nvGrpSpPr>
          <p:cNvPr id="405" name="Google Shape;405;p56"/>
          <p:cNvGrpSpPr/>
          <p:nvPr/>
        </p:nvGrpSpPr>
        <p:grpSpPr>
          <a:xfrm>
            <a:off x="7441001" y="5260899"/>
            <a:ext cx="1793871" cy="1015324"/>
            <a:chOff x="9717799" y="4066229"/>
            <a:chExt cx="2786007" cy="1576868"/>
          </a:xfrm>
        </p:grpSpPr>
        <p:pic>
          <p:nvPicPr>
            <p:cNvPr id="406" name="Google Shape;406;p56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9717799" y="4066229"/>
              <a:ext cx="2786007" cy="1576868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07" name="Google Shape;407;p56"/>
            <p:cNvGrpSpPr/>
            <p:nvPr/>
          </p:nvGrpSpPr>
          <p:grpSpPr>
            <a:xfrm>
              <a:off x="10477230" y="4528346"/>
              <a:ext cx="1362897" cy="406200"/>
              <a:chOff x="7584538" y="5498765"/>
              <a:chExt cx="1362897" cy="406200"/>
            </a:xfrm>
          </p:grpSpPr>
          <p:sp>
            <p:nvSpPr>
              <p:cNvPr id="408" name="Google Shape;408;p56"/>
              <p:cNvSpPr/>
              <p:nvPr/>
            </p:nvSpPr>
            <p:spPr>
              <a:xfrm>
                <a:off x="7584538" y="5498765"/>
                <a:ext cx="280200" cy="406200"/>
              </a:xfrm>
              <a:prstGeom prst="rect">
                <a:avLst/>
              </a:prstGeom>
              <a:solidFill>
                <a:srgbClr val="00CC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A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09" name="Google Shape;409;p56"/>
              <p:cNvSpPr/>
              <p:nvPr/>
            </p:nvSpPr>
            <p:spPr>
              <a:xfrm>
                <a:off x="8306337" y="5498765"/>
                <a:ext cx="280200" cy="406200"/>
              </a:xfrm>
              <a:prstGeom prst="rect">
                <a:avLst/>
              </a:prstGeom>
              <a:solidFill>
                <a:srgbClr val="00FF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C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10" name="Google Shape;410;p56"/>
              <p:cNvSpPr/>
              <p:nvPr/>
            </p:nvSpPr>
            <p:spPr>
              <a:xfrm>
                <a:off x="7945437" y="5498765"/>
                <a:ext cx="280200" cy="406200"/>
              </a:xfrm>
              <a:prstGeom prst="rect">
                <a:avLst/>
              </a:prstGeom>
              <a:solidFill>
                <a:srgbClr val="FFD41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B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11" name="Google Shape;411;p56"/>
              <p:cNvSpPr/>
              <p:nvPr/>
            </p:nvSpPr>
            <p:spPr>
              <a:xfrm>
                <a:off x="8667235" y="5498765"/>
                <a:ext cx="280200" cy="406200"/>
              </a:xfrm>
              <a:prstGeom prst="rect">
                <a:avLst/>
              </a:prstGeom>
              <a:solidFill>
                <a:srgbClr val="EB61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D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</p:grpSp>
      <p:grpSp>
        <p:nvGrpSpPr>
          <p:cNvPr id="412" name="Google Shape;412;p56"/>
          <p:cNvGrpSpPr/>
          <p:nvPr/>
        </p:nvGrpSpPr>
        <p:grpSpPr>
          <a:xfrm>
            <a:off x="5374296" y="5260899"/>
            <a:ext cx="3851551" cy="1015324"/>
            <a:chOff x="6147389" y="4066228"/>
            <a:chExt cx="5981730" cy="1576868"/>
          </a:xfrm>
        </p:grpSpPr>
        <p:pic>
          <p:nvPicPr>
            <p:cNvPr id="413" name="Google Shape;413;p56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6147389" y="4066228"/>
              <a:ext cx="2786007" cy="157686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14" name="Google Shape;414;p56"/>
            <p:cNvSpPr/>
            <p:nvPr/>
          </p:nvSpPr>
          <p:spPr>
            <a:xfrm>
              <a:off x="9385421" y="5070177"/>
              <a:ext cx="2743698" cy="3150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2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重複排除されたデータ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415" name="Google Shape;415;p56"/>
          <p:cNvGrpSpPr/>
          <p:nvPr/>
        </p:nvGrpSpPr>
        <p:grpSpPr>
          <a:xfrm>
            <a:off x="3363319" y="5260899"/>
            <a:ext cx="1793871" cy="1015324"/>
            <a:chOff x="2576979" y="4066229"/>
            <a:chExt cx="2786007" cy="1576868"/>
          </a:xfrm>
        </p:grpSpPr>
        <p:pic>
          <p:nvPicPr>
            <p:cNvPr id="416" name="Google Shape;416;p56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2576979" y="4066229"/>
              <a:ext cx="2786007" cy="1576868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17" name="Google Shape;417;p56"/>
            <p:cNvGrpSpPr/>
            <p:nvPr/>
          </p:nvGrpSpPr>
          <p:grpSpPr>
            <a:xfrm>
              <a:off x="3065882" y="4256204"/>
              <a:ext cx="1852740" cy="909847"/>
              <a:chOff x="4327765" y="3622547"/>
              <a:chExt cx="1852740" cy="909847"/>
            </a:xfrm>
          </p:grpSpPr>
          <p:sp>
            <p:nvSpPr>
              <p:cNvPr id="418" name="Google Shape;418;p56"/>
              <p:cNvSpPr/>
              <p:nvPr/>
            </p:nvSpPr>
            <p:spPr>
              <a:xfrm>
                <a:off x="4327765" y="3622547"/>
                <a:ext cx="404700" cy="402886"/>
              </a:xfrm>
              <a:prstGeom prst="rect">
                <a:avLst/>
              </a:prstGeom>
              <a:solidFill>
                <a:srgbClr val="00CC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A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19" name="Google Shape;419;p56"/>
              <p:cNvSpPr/>
              <p:nvPr/>
            </p:nvSpPr>
            <p:spPr>
              <a:xfrm>
                <a:off x="5293125" y="3622547"/>
                <a:ext cx="404700" cy="402886"/>
              </a:xfrm>
              <a:prstGeom prst="rect">
                <a:avLst/>
              </a:prstGeom>
              <a:solidFill>
                <a:srgbClr val="00FF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C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20" name="Google Shape;420;p56"/>
              <p:cNvSpPr/>
              <p:nvPr/>
            </p:nvSpPr>
            <p:spPr>
              <a:xfrm>
                <a:off x="4810445" y="3622547"/>
                <a:ext cx="404700" cy="402886"/>
              </a:xfrm>
              <a:prstGeom prst="rect">
                <a:avLst/>
              </a:prstGeom>
              <a:solidFill>
                <a:srgbClr val="FFD41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B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21" name="Google Shape;421;p56"/>
              <p:cNvSpPr/>
              <p:nvPr/>
            </p:nvSpPr>
            <p:spPr>
              <a:xfrm>
                <a:off x="5775805" y="3622547"/>
                <a:ext cx="404700" cy="402886"/>
              </a:xfrm>
              <a:prstGeom prst="rect">
                <a:avLst/>
              </a:prstGeom>
              <a:solidFill>
                <a:srgbClr val="EB61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D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22" name="Google Shape;422;p56"/>
              <p:cNvSpPr/>
              <p:nvPr/>
            </p:nvSpPr>
            <p:spPr>
              <a:xfrm>
                <a:off x="5293125" y="4129508"/>
                <a:ext cx="404700" cy="402886"/>
              </a:xfrm>
              <a:prstGeom prst="rect">
                <a:avLst/>
              </a:prstGeom>
              <a:solidFill>
                <a:srgbClr val="00CC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A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23" name="Google Shape;423;p56"/>
              <p:cNvSpPr/>
              <p:nvPr/>
            </p:nvSpPr>
            <p:spPr>
              <a:xfrm>
                <a:off x="4810445" y="4129508"/>
                <a:ext cx="404700" cy="402886"/>
              </a:xfrm>
              <a:prstGeom prst="rect">
                <a:avLst/>
              </a:prstGeom>
              <a:solidFill>
                <a:srgbClr val="00FF9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C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24" name="Google Shape;424;p56"/>
              <p:cNvSpPr/>
              <p:nvPr/>
            </p:nvSpPr>
            <p:spPr>
              <a:xfrm>
                <a:off x="5775805" y="4129508"/>
                <a:ext cx="404700" cy="402886"/>
              </a:xfrm>
              <a:prstGeom prst="rect">
                <a:avLst/>
              </a:prstGeom>
              <a:solidFill>
                <a:srgbClr val="FFD41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B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25" name="Google Shape;425;p56"/>
              <p:cNvSpPr/>
              <p:nvPr/>
            </p:nvSpPr>
            <p:spPr>
              <a:xfrm>
                <a:off x="4327765" y="4129508"/>
                <a:ext cx="404700" cy="402886"/>
              </a:xfrm>
              <a:prstGeom prst="rect">
                <a:avLst/>
              </a:prstGeom>
              <a:solidFill>
                <a:srgbClr val="EB61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D</a:t>
                </a:r>
                <a:endParaRPr sz="1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sp>
          <p:nvSpPr>
            <p:cNvPr id="426" name="Google Shape;426;p56"/>
            <p:cNvSpPr/>
            <p:nvPr/>
          </p:nvSpPr>
          <p:spPr>
            <a:xfrm>
              <a:off x="2750097" y="5180306"/>
              <a:ext cx="2433578" cy="40993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200" b="1" dirty="0" smtClean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元のデータ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427" name="Google Shape;427;p56"/>
          <p:cNvGrpSpPr/>
          <p:nvPr/>
        </p:nvGrpSpPr>
        <p:grpSpPr>
          <a:xfrm>
            <a:off x="9518114" y="5260899"/>
            <a:ext cx="1793871" cy="1015324"/>
            <a:chOff x="9725980" y="1758187"/>
            <a:chExt cx="2786007" cy="1576868"/>
          </a:xfrm>
        </p:grpSpPr>
        <p:pic>
          <p:nvPicPr>
            <p:cNvPr id="428" name="Google Shape;428;p56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9725980" y="1758187"/>
              <a:ext cx="2786007" cy="157686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29" name="Google Shape;429;p56"/>
            <p:cNvSpPr/>
            <p:nvPr/>
          </p:nvSpPr>
          <p:spPr>
            <a:xfrm>
              <a:off x="10276810" y="2858884"/>
              <a:ext cx="1791999" cy="2948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 smtClean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SSD</a:t>
              </a:r>
              <a:r>
                <a:rPr lang="ja-JP" altLang="en-US" sz="1200" b="1" dirty="0" smtClean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プール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30" name="Google Shape;430;p56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0040036" y="2014501"/>
              <a:ext cx="617065" cy="7853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1" name="Google Shape;431;p56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0817667" y="2014501"/>
              <a:ext cx="617065" cy="7853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2" name="Google Shape;432;p56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1590669" y="2014501"/>
              <a:ext cx="617065" cy="78535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33" name="Google Shape;433;p56"/>
          <p:cNvGrpSpPr/>
          <p:nvPr/>
        </p:nvGrpSpPr>
        <p:grpSpPr>
          <a:xfrm rot="5400000">
            <a:off x="3683167" y="4224823"/>
            <a:ext cx="1150188" cy="896251"/>
            <a:chOff x="2641159" y="3469016"/>
            <a:chExt cx="1085362" cy="896250"/>
          </a:xfrm>
        </p:grpSpPr>
        <p:sp>
          <p:nvSpPr>
            <p:cNvPr id="434" name="Google Shape;434;p56"/>
            <p:cNvSpPr/>
            <p:nvPr/>
          </p:nvSpPr>
          <p:spPr>
            <a:xfrm>
              <a:off x="2641159" y="3469016"/>
              <a:ext cx="1085362" cy="253500"/>
            </a:xfrm>
            <a:prstGeom prst="rightArrow">
              <a:avLst>
                <a:gd name="adj1" fmla="val 50000"/>
                <a:gd name="adj2" fmla="val 50000"/>
              </a:avLst>
            </a:prstGeom>
            <a:gradFill>
              <a:gsLst>
                <a:gs pos="0">
                  <a:srgbClr val="BFBFBF">
                    <a:alpha val="0"/>
                  </a:srgbClr>
                </a:gs>
                <a:gs pos="100000">
                  <a:srgbClr val="737373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35" name="Google Shape;435;p56"/>
            <p:cNvSpPr/>
            <p:nvPr/>
          </p:nvSpPr>
          <p:spPr>
            <a:xfrm>
              <a:off x="2641159" y="3790391"/>
              <a:ext cx="1085362" cy="253500"/>
            </a:xfrm>
            <a:prstGeom prst="rightArrow">
              <a:avLst>
                <a:gd name="adj1" fmla="val 50000"/>
                <a:gd name="adj2" fmla="val 50000"/>
              </a:avLst>
            </a:prstGeom>
            <a:gradFill>
              <a:gsLst>
                <a:gs pos="0">
                  <a:srgbClr val="BFBFBF">
                    <a:alpha val="0"/>
                  </a:srgbClr>
                </a:gs>
                <a:gs pos="100000">
                  <a:srgbClr val="737373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36" name="Google Shape;436;p56"/>
            <p:cNvSpPr/>
            <p:nvPr/>
          </p:nvSpPr>
          <p:spPr>
            <a:xfrm>
              <a:off x="2641159" y="4111766"/>
              <a:ext cx="1085362" cy="253500"/>
            </a:xfrm>
            <a:prstGeom prst="rightArrow">
              <a:avLst>
                <a:gd name="adj1" fmla="val 50000"/>
                <a:gd name="adj2" fmla="val 50000"/>
              </a:avLst>
            </a:prstGeom>
            <a:gradFill>
              <a:gsLst>
                <a:gs pos="0">
                  <a:srgbClr val="BFBFBF">
                    <a:alpha val="0"/>
                  </a:srgbClr>
                </a:gs>
                <a:gs pos="100000">
                  <a:srgbClr val="737373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437" name="Google Shape;437;p56"/>
          <p:cNvSpPr/>
          <p:nvPr/>
        </p:nvSpPr>
        <p:spPr>
          <a:xfrm>
            <a:off x="4617253" y="4775491"/>
            <a:ext cx="794096" cy="259195"/>
          </a:xfrm>
          <a:prstGeom prst="rect">
            <a:avLst/>
          </a:prstGeom>
          <a:noFill/>
          <a:ln>
            <a:noFill/>
          </a:ln>
          <a:effectLst>
            <a:outerShdw blurRad="215900" dist="38100" dir="2700000" algn="tl" rotWithShape="0">
              <a:srgbClr val="000000">
                <a:alpha val="73725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書く</a:t>
            </a:r>
            <a:endParaRPr sz="1467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38" name="Google Shape;438;p56"/>
          <p:cNvSpPr/>
          <p:nvPr/>
        </p:nvSpPr>
        <p:spPr>
          <a:xfrm>
            <a:off x="8151162" y="6258421"/>
            <a:ext cx="2479337" cy="536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333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可能な限り、</a:t>
            </a:r>
            <a:r>
              <a:rPr lang="en-US" sz="1333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SSDに</a:t>
            </a:r>
            <a:endParaRPr lang="en-US" sz="1333" b="1" dirty="0" smtClean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3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シーケンシャル</a:t>
            </a:r>
            <a:r>
              <a:rPr lang="en-US" sz="1333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書込み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39" name="Google Shape;439;p56"/>
          <p:cNvSpPr/>
          <p:nvPr/>
        </p:nvSpPr>
        <p:spPr>
          <a:xfrm>
            <a:off x="4993034" y="6282859"/>
            <a:ext cx="1384891" cy="25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圧縮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40" name="Google Shape;440;p56"/>
          <p:cNvSpPr/>
          <p:nvPr/>
        </p:nvSpPr>
        <p:spPr>
          <a:xfrm>
            <a:off x="6886221" y="6282859"/>
            <a:ext cx="1465977" cy="215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重複排除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441" name="Google Shape;441;p56"/>
          <p:cNvGrpSpPr/>
          <p:nvPr/>
        </p:nvGrpSpPr>
        <p:grpSpPr>
          <a:xfrm>
            <a:off x="4977743" y="5576093"/>
            <a:ext cx="4683819" cy="454500"/>
            <a:chOff x="5102577" y="5060423"/>
            <a:chExt cx="4683818" cy="454500"/>
          </a:xfrm>
        </p:grpSpPr>
        <p:sp>
          <p:nvSpPr>
            <p:cNvPr id="442" name="Google Shape;442;p56"/>
            <p:cNvSpPr/>
            <p:nvPr/>
          </p:nvSpPr>
          <p:spPr>
            <a:xfrm>
              <a:off x="7114473" y="5060423"/>
              <a:ext cx="579791" cy="454500"/>
            </a:xfrm>
            <a:prstGeom prst="rightArrow">
              <a:avLst>
                <a:gd name="adj1" fmla="val 50000"/>
                <a:gd name="adj2" fmla="val 50000"/>
              </a:avLst>
            </a:prstGeom>
            <a:gradFill>
              <a:gsLst>
                <a:gs pos="0">
                  <a:srgbClr val="BFBFBF">
                    <a:alpha val="0"/>
                  </a:srgbClr>
                </a:gs>
                <a:gs pos="100000">
                  <a:srgbClr val="737373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43" name="Google Shape;443;p56"/>
            <p:cNvSpPr/>
            <p:nvPr/>
          </p:nvSpPr>
          <p:spPr>
            <a:xfrm>
              <a:off x="9206604" y="5060423"/>
              <a:ext cx="579791" cy="454500"/>
            </a:xfrm>
            <a:prstGeom prst="rightArrow">
              <a:avLst>
                <a:gd name="adj1" fmla="val 50000"/>
                <a:gd name="adj2" fmla="val 50000"/>
              </a:avLst>
            </a:prstGeom>
            <a:gradFill>
              <a:gsLst>
                <a:gs pos="0">
                  <a:srgbClr val="BFBFBF">
                    <a:alpha val="0"/>
                  </a:srgbClr>
                </a:gs>
                <a:gs pos="100000">
                  <a:srgbClr val="737373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44" name="Google Shape;444;p56"/>
            <p:cNvSpPr/>
            <p:nvPr/>
          </p:nvSpPr>
          <p:spPr>
            <a:xfrm>
              <a:off x="5102577" y="5060423"/>
              <a:ext cx="579791" cy="454500"/>
            </a:xfrm>
            <a:prstGeom prst="rightArrow">
              <a:avLst>
                <a:gd name="adj1" fmla="val 50000"/>
                <a:gd name="adj2" fmla="val 50000"/>
              </a:avLst>
            </a:prstGeom>
            <a:gradFill>
              <a:gsLst>
                <a:gs pos="0">
                  <a:srgbClr val="BFBFBF">
                    <a:alpha val="0"/>
                  </a:srgbClr>
                </a:gs>
                <a:gs pos="100000">
                  <a:srgbClr val="737373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445" name="Google Shape;445;p56"/>
          <p:cNvSpPr/>
          <p:nvPr/>
        </p:nvSpPr>
        <p:spPr>
          <a:xfrm>
            <a:off x="5342408" y="6027139"/>
            <a:ext cx="1915736" cy="2012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圧縮データ</a:t>
            </a:r>
            <a:endParaRPr sz="14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6" name="Google Shape;446;p56"/>
          <p:cNvSpPr/>
          <p:nvPr/>
        </p:nvSpPr>
        <p:spPr>
          <a:xfrm>
            <a:off x="5841742" y="5428788"/>
            <a:ext cx="180417" cy="261547"/>
          </a:xfrm>
          <a:prstGeom prst="rect">
            <a:avLst/>
          </a:prstGeom>
          <a:solidFill>
            <a:srgbClr val="00CC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7" name="Google Shape;447;p56"/>
          <p:cNvSpPr/>
          <p:nvPr/>
        </p:nvSpPr>
        <p:spPr>
          <a:xfrm>
            <a:off x="6306498" y="5428788"/>
            <a:ext cx="180417" cy="261547"/>
          </a:xfrm>
          <a:prstGeom prst="rect">
            <a:avLst/>
          </a:prstGeom>
          <a:solidFill>
            <a:srgbClr val="00FF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8" name="Google Shape;448;p56"/>
          <p:cNvSpPr/>
          <p:nvPr/>
        </p:nvSpPr>
        <p:spPr>
          <a:xfrm>
            <a:off x="6074120" y="5428788"/>
            <a:ext cx="180417" cy="261547"/>
          </a:xfrm>
          <a:prstGeom prst="rect">
            <a:avLst/>
          </a:prstGeom>
          <a:solidFill>
            <a:srgbClr val="FFD41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B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9" name="Google Shape;449;p56"/>
          <p:cNvSpPr/>
          <p:nvPr/>
        </p:nvSpPr>
        <p:spPr>
          <a:xfrm>
            <a:off x="6538874" y="5428788"/>
            <a:ext cx="180417" cy="261547"/>
          </a:xfrm>
          <a:prstGeom prst="rect">
            <a:avLst/>
          </a:prstGeom>
          <a:solidFill>
            <a:srgbClr val="EB61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0" name="Google Shape;450;p56"/>
          <p:cNvSpPr/>
          <p:nvPr/>
        </p:nvSpPr>
        <p:spPr>
          <a:xfrm>
            <a:off x="6327568" y="5763055"/>
            <a:ext cx="180417" cy="261547"/>
          </a:xfrm>
          <a:prstGeom prst="rect">
            <a:avLst/>
          </a:prstGeom>
          <a:solidFill>
            <a:srgbClr val="00CC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1" name="Google Shape;451;p56"/>
          <p:cNvSpPr/>
          <p:nvPr/>
        </p:nvSpPr>
        <p:spPr>
          <a:xfrm>
            <a:off x="6085862" y="5772579"/>
            <a:ext cx="180417" cy="261547"/>
          </a:xfrm>
          <a:prstGeom prst="rect">
            <a:avLst/>
          </a:prstGeom>
          <a:solidFill>
            <a:srgbClr val="00FF9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2" name="Google Shape;452;p56"/>
          <p:cNvSpPr/>
          <p:nvPr/>
        </p:nvSpPr>
        <p:spPr>
          <a:xfrm>
            <a:off x="6560161" y="5763055"/>
            <a:ext cx="180417" cy="261547"/>
          </a:xfrm>
          <a:prstGeom prst="rect">
            <a:avLst/>
          </a:prstGeom>
          <a:solidFill>
            <a:srgbClr val="FFD41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B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3" name="Google Shape;453;p56"/>
          <p:cNvSpPr/>
          <p:nvPr/>
        </p:nvSpPr>
        <p:spPr>
          <a:xfrm>
            <a:off x="5853228" y="5772580"/>
            <a:ext cx="180417" cy="261547"/>
          </a:xfrm>
          <a:prstGeom prst="rect">
            <a:avLst/>
          </a:prstGeom>
          <a:solidFill>
            <a:srgbClr val="EB61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454" name="Google Shape;454;p56"/>
          <p:cNvPicPr preferRelativeResize="0"/>
          <p:nvPr/>
        </p:nvPicPr>
        <p:blipFill rotWithShape="1">
          <a:blip r:embed="rId7">
            <a:alphaModFix/>
          </a:blip>
          <a:srcRect l="1085" t="2850" r="1272" b="2302"/>
          <a:stretch/>
        </p:blipFill>
        <p:spPr>
          <a:xfrm>
            <a:off x="7394223" y="3341282"/>
            <a:ext cx="3846081" cy="1604581"/>
          </a:xfrm>
          <a:prstGeom prst="rect">
            <a:avLst/>
          </a:prstGeom>
          <a:noFill/>
          <a:ln w="31750" cap="flat" cmpd="sng">
            <a:solidFill>
              <a:srgbClr val="999999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455" name="Google Shape;455;p56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5400000">
            <a:off x="7821489" y="599538"/>
            <a:ext cx="952588" cy="5937689"/>
          </a:xfrm>
          <a:prstGeom prst="rect">
            <a:avLst/>
          </a:prstGeom>
          <a:noFill/>
          <a:ln>
            <a:noFill/>
          </a:ln>
        </p:spPr>
      </p:pic>
      <p:pic>
        <p:nvPicPr>
          <p:cNvPr id="456" name="Google Shape;456;p56"/>
          <p:cNvPicPr preferRelativeResize="0"/>
          <p:nvPr/>
        </p:nvPicPr>
        <p:blipFill rotWithShape="1">
          <a:blip r:embed="rId9">
            <a:alphaModFix/>
          </a:blip>
          <a:srcRect l="1052" t="41827" r="1819" b="10966"/>
          <a:stretch/>
        </p:blipFill>
        <p:spPr>
          <a:xfrm>
            <a:off x="5332993" y="1848550"/>
            <a:ext cx="5929657" cy="1571625"/>
          </a:xfrm>
          <a:prstGeom prst="rect">
            <a:avLst/>
          </a:prstGeom>
          <a:noFill/>
          <a:ln w="28575" cap="flat" cmpd="sng">
            <a:solidFill>
              <a:srgbClr val="00B0F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57" name="Google Shape;457;p56"/>
          <p:cNvSpPr/>
          <p:nvPr/>
        </p:nvSpPr>
        <p:spPr>
          <a:xfrm flipH="1">
            <a:off x="414461" y="1886182"/>
            <a:ext cx="4421968" cy="614133"/>
          </a:xfrm>
          <a:prstGeom prst="snip2DiagRect">
            <a:avLst>
              <a:gd name="adj1" fmla="val 0"/>
              <a:gd name="adj2" fmla="val 42596"/>
            </a:avLst>
          </a:prstGeom>
          <a:solidFill>
            <a:srgbClr val="EE6D2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400" b="1" dirty="0">
              <a:solidFill>
                <a:srgbClr val="EE6D2B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8" name="Google Shape;458;p56"/>
          <p:cNvSpPr txBox="1"/>
          <p:nvPr/>
        </p:nvSpPr>
        <p:spPr>
          <a:xfrm>
            <a:off x="494360" y="1886182"/>
            <a:ext cx="4362448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書き込み前のインラインデータ処理中にのみ使用可能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9" name="Google Shape;459;p56"/>
          <p:cNvSpPr txBox="1"/>
          <p:nvPr/>
        </p:nvSpPr>
        <p:spPr>
          <a:xfrm>
            <a:off x="579232" y="164315"/>
            <a:ext cx="10933319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の耐久性を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高める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強力な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データ削減テクノロジーを備えた</a:t>
            </a: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60" name="Google Shape;460;p56"/>
          <p:cNvSpPr/>
          <p:nvPr/>
        </p:nvSpPr>
        <p:spPr>
          <a:xfrm>
            <a:off x="360170" y="2760059"/>
            <a:ext cx="2844988" cy="1337796"/>
          </a:xfrm>
          <a:prstGeom prst="roundRect">
            <a:avLst>
              <a:gd name="adj" fmla="val 4524"/>
            </a:avLst>
          </a:prstGeom>
          <a:gradFill>
            <a:gsLst>
              <a:gs pos="0">
                <a:schemeClr val="lt1"/>
              </a:gs>
              <a:gs pos="41000">
                <a:srgbClr val="FFFFFF">
                  <a:alpha val="48627"/>
                </a:srgbClr>
              </a:gs>
              <a:gs pos="63000">
                <a:srgbClr val="FFFFFF">
                  <a:alpha val="13725"/>
                </a:srgbClr>
              </a:gs>
              <a:gs pos="100000">
                <a:schemeClr val="lt1"/>
              </a:gs>
            </a:gsLst>
            <a:lin ang="5400000" scaled="0"/>
          </a:gradFill>
          <a:ln w="1587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92100" dist="266700" dir="5400000" sx="94000" sy="94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61" name="Google Shape;461;p56"/>
          <p:cNvSpPr txBox="1"/>
          <p:nvPr/>
        </p:nvSpPr>
        <p:spPr>
          <a:xfrm>
            <a:off x="414461" y="2827977"/>
            <a:ext cx="2575499" cy="1042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Autofit/>
          </a:bodyPr>
          <a:lstStyle/>
          <a:p>
            <a:pPr marL="112773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インライン重複排除と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圧縮機能を備えた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ZFS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ファイルシステム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62" name="Google Shape;462;p56"/>
          <p:cNvSpPr/>
          <p:nvPr/>
        </p:nvSpPr>
        <p:spPr>
          <a:xfrm>
            <a:off x="356832" y="4365787"/>
            <a:ext cx="2844988" cy="1917071"/>
          </a:xfrm>
          <a:prstGeom prst="roundRect">
            <a:avLst>
              <a:gd name="adj" fmla="val 4524"/>
            </a:avLst>
          </a:prstGeom>
          <a:gradFill>
            <a:gsLst>
              <a:gs pos="0">
                <a:schemeClr val="lt1"/>
              </a:gs>
              <a:gs pos="41000">
                <a:srgbClr val="FFFFFF">
                  <a:alpha val="48627"/>
                </a:srgbClr>
              </a:gs>
              <a:gs pos="63000">
                <a:srgbClr val="FFFFFF">
                  <a:alpha val="13725"/>
                </a:srgbClr>
              </a:gs>
              <a:gs pos="100000">
                <a:schemeClr val="lt1"/>
              </a:gs>
            </a:gsLst>
            <a:lin ang="5400000" scaled="0"/>
          </a:gradFill>
          <a:ln w="1587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92100" dist="266700" dir="5400000" sx="94000" sy="94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63" name="Google Shape;463;p56"/>
          <p:cNvSpPr txBox="1"/>
          <p:nvPr/>
        </p:nvSpPr>
        <p:spPr>
          <a:xfrm>
            <a:off x="337676" y="4400549"/>
            <a:ext cx="2918970" cy="1988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04775" lvl="0">
              <a:lnSpc>
                <a:spcPct val="118750"/>
              </a:lnSpc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に直接書き込む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データサイズとパターンが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削減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るため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、SSDストレージ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で構成する</a:t>
            </a:r>
            <a:r>
              <a:rPr lang="en-US" altLang="ja-JP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オールフラッシュ</a:t>
            </a:r>
            <a:r>
              <a:rPr lang="en-US" altLang="ja-JP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ja-JP" alt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で使用す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る最適な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ペアリング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です。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57"/>
          <p:cNvSpPr txBox="1"/>
          <p:nvPr/>
        </p:nvSpPr>
        <p:spPr>
          <a:xfrm>
            <a:off x="441220" y="216555"/>
            <a:ext cx="11281132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特許取得済みのQSAL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テクノロジ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ー: </a:t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複数の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同時故障を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防止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69" name="Google Shape;469;p57"/>
          <p:cNvSpPr txBox="1"/>
          <p:nvPr/>
        </p:nvSpPr>
        <p:spPr>
          <a:xfrm>
            <a:off x="7361937" y="1863739"/>
            <a:ext cx="4800245" cy="1754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 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RAID 5 / 6 / 50 / 60 / TP(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トリプル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パリティ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の場合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注</a:t>
            </a:r>
            <a:r>
              <a:rPr lang="ja-JP" alt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記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QSAL</a:t>
            </a:r>
            <a:r>
              <a:rPr lang="en-US" sz="12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はいつでもアクティブ化でき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、構成され</a:t>
            </a:r>
            <a:r>
              <a:rPr lang="ja-JP" alt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る前の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12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パリティRAIDと互換性があります。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再構築時間が不十分</a:t>
            </a:r>
            <a:r>
              <a:rPr lang="ja-JP" alt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 RAID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が損傷するリスクを防ぐために、SSDの寿命が50％に達する前にQSALを有効にすることをお勧めします。</a:t>
            </a: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470" name="Google Shape;470;p57"/>
          <p:cNvGrpSpPr/>
          <p:nvPr/>
        </p:nvGrpSpPr>
        <p:grpSpPr>
          <a:xfrm>
            <a:off x="606168" y="2306089"/>
            <a:ext cx="1429875" cy="1283056"/>
            <a:chOff x="131648" y="1813613"/>
            <a:chExt cx="1072406" cy="962292"/>
          </a:xfrm>
        </p:grpSpPr>
        <p:grpSp>
          <p:nvGrpSpPr>
            <p:cNvPr id="471" name="Google Shape;471;p57"/>
            <p:cNvGrpSpPr/>
            <p:nvPr/>
          </p:nvGrpSpPr>
          <p:grpSpPr>
            <a:xfrm>
              <a:off x="131648" y="1813613"/>
              <a:ext cx="1072406" cy="962292"/>
              <a:chOff x="2369948" y="1461710"/>
              <a:chExt cx="1232742" cy="1106165"/>
            </a:xfrm>
          </p:grpSpPr>
          <p:pic>
            <p:nvPicPr>
              <p:cNvPr id="472" name="Google Shape;472;p57"/>
              <p:cNvPicPr preferRelativeResize="0"/>
              <p:nvPr/>
            </p:nvPicPr>
            <p:blipFill rotWithShape="1">
              <a:blip r:embed="rId3">
                <a:alphaModFix/>
              </a:blip>
              <a:srcRect b="-11442"/>
              <a:stretch/>
            </p:blipFill>
            <p:spPr>
              <a:xfrm rot="5400000">
                <a:off x="2433236" y="1398421"/>
                <a:ext cx="1106165" cy="123274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215900" dist="190500" dir="780000" sx="94000" sy="94000" algn="tl" rotWithShape="0">
                  <a:srgbClr val="000000">
                    <a:alpha val="40000"/>
                  </a:srgbClr>
                </a:outerShdw>
              </a:effectLst>
            </p:spPr>
          </p:pic>
          <p:sp>
            <p:nvSpPr>
              <p:cNvPr id="473" name="Google Shape;473;p57"/>
              <p:cNvSpPr/>
              <p:nvPr/>
            </p:nvSpPr>
            <p:spPr>
              <a:xfrm>
                <a:off x="2507891" y="1659382"/>
                <a:ext cx="1094797" cy="701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600" b="1" dirty="0">
                    <a:solidFill>
                      <a:schemeClr val="lt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QSAL </a:t>
                </a:r>
                <a:endParaRPr dirty="0">
                  <a:latin typeface="Meiryo UI" panose="020B0604030504040204" pitchFamily="50" charset="-128"/>
                  <a:ea typeface="Meiryo UI" panose="020B0604030504040204" pitchFamily="50" charset="-128"/>
                </a:endParaRPr>
              </a:p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rgbClr val="FF0000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Dynamic Distribution</a:t>
                </a:r>
                <a:endParaRPr sz="1400" b="1" dirty="0">
                  <a:solidFill>
                    <a:srgbClr val="FF00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pic>
          <p:nvPicPr>
            <p:cNvPr id="474" name="Google Shape;474;p57"/>
            <p:cNvPicPr preferRelativeResize="0"/>
            <p:nvPr/>
          </p:nvPicPr>
          <p:blipFill rotWithShape="1">
            <a:blip r:embed="rId4">
              <a:alphaModFix/>
            </a:blip>
            <a:srcRect b="71080"/>
            <a:stretch/>
          </p:blipFill>
          <p:spPr>
            <a:xfrm>
              <a:off x="279310" y="1878018"/>
              <a:ext cx="876300" cy="12395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5" name="Google Shape;475;p57"/>
            <p:cNvPicPr preferRelativeResize="0"/>
            <p:nvPr/>
          </p:nvPicPr>
          <p:blipFill rotWithShape="1">
            <a:blip r:embed="rId4">
              <a:alphaModFix/>
            </a:blip>
            <a:srcRect b="71080"/>
            <a:stretch/>
          </p:blipFill>
          <p:spPr>
            <a:xfrm>
              <a:off x="279310" y="2610221"/>
              <a:ext cx="876300" cy="12395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76" name="Google Shape;476;p5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6169" y="3964757"/>
            <a:ext cx="6417915" cy="2491952"/>
          </a:xfrm>
          <a:prstGeom prst="rect">
            <a:avLst/>
          </a:prstGeom>
          <a:noFill/>
          <a:ln>
            <a:noFill/>
          </a:ln>
        </p:spPr>
      </p:pic>
      <p:pic>
        <p:nvPicPr>
          <p:cNvPr id="477" name="Google Shape;477;p57" descr="一張含有 文字, 電子用品, 電腦 的圖片&#10;&#10;自動產生的描述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543239" y="1895259"/>
            <a:ext cx="3849741" cy="1693886"/>
          </a:xfrm>
          <a:prstGeom prst="rect">
            <a:avLst/>
          </a:prstGeom>
          <a:noFill/>
          <a:ln>
            <a:noFill/>
          </a:ln>
        </p:spPr>
      </p:pic>
      <p:pic>
        <p:nvPicPr>
          <p:cNvPr id="478" name="Google Shape;478;p5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777078" y="3659048"/>
            <a:ext cx="3711231" cy="29583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Google Shape;220;p43" descr="一張含有 風扇, 裝置, 家電用品 的圖片&#10;&#10;自動產生的描述"/>
          <p:cNvPicPr preferRelativeResize="0"/>
          <p:nvPr/>
        </p:nvPicPr>
        <p:blipFill rotWithShape="1">
          <a:blip r:embed="rId3">
            <a:alphaModFix/>
          </a:blip>
          <a:srcRect t="17372" b="11882"/>
          <a:stretch/>
        </p:blipFill>
        <p:spPr>
          <a:xfrm>
            <a:off x="2282159" y="2696428"/>
            <a:ext cx="7086158" cy="3133743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43"/>
          <p:cNvSpPr txBox="1"/>
          <p:nvPr/>
        </p:nvSpPr>
        <p:spPr>
          <a:xfrm>
            <a:off x="579232" y="418973"/>
            <a:ext cx="10933319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TS-h1290FX背面図</a:t>
            </a:r>
            <a:endParaRPr sz="46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2" name="Google Shape;222;p43"/>
          <p:cNvSpPr txBox="1"/>
          <p:nvPr/>
        </p:nvSpPr>
        <p:spPr>
          <a:xfrm>
            <a:off x="4498230" y="2111395"/>
            <a:ext cx="3612103" cy="290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 x 92mm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スマートシステムファン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3" name="Google Shape;223;p43"/>
          <p:cNvSpPr txBox="1"/>
          <p:nvPr/>
        </p:nvSpPr>
        <p:spPr>
          <a:xfrm>
            <a:off x="9550172" y="3664230"/>
            <a:ext cx="2103439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750W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の静かで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高効率</a:t>
            </a:r>
            <a:r>
              <a:rPr lang="ja-JP" alt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</a:t>
            </a: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電源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4" name="Google Shape;224;p43"/>
          <p:cNvSpPr txBox="1"/>
          <p:nvPr/>
        </p:nvSpPr>
        <p:spPr>
          <a:xfrm>
            <a:off x="2282160" y="6235765"/>
            <a:ext cx="3540668" cy="4529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Kensington </a:t>
            </a: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セキュリティスロット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5" name="Google Shape;225;p43"/>
          <p:cNvSpPr txBox="1"/>
          <p:nvPr/>
        </p:nvSpPr>
        <p:spPr>
          <a:xfrm>
            <a:off x="137152" y="5124569"/>
            <a:ext cx="2766135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 x 2.5GbE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2.5G/1G/100M)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6" name="Google Shape;226;p43"/>
          <p:cNvSpPr txBox="1"/>
          <p:nvPr/>
        </p:nvSpPr>
        <p:spPr>
          <a:xfrm>
            <a:off x="5838698" y="6235766"/>
            <a:ext cx="196237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リセットボタン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7" name="Google Shape;227;p43"/>
          <p:cNvSpPr txBox="1"/>
          <p:nvPr/>
        </p:nvSpPr>
        <p:spPr>
          <a:xfrm>
            <a:off x="7485834" y="6220272"/>
            <a:ext cx="3655930" cy="393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 x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 3.2 Gen1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タイプAポート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8" name="Google Shape;228;p43"/>
          <p:cNvSpPr txBox="1"/>
          <p:nvPr/>
        </p:nvSpPr>
        <p:spPr>
          <a:xfrm>
            <a:off x="9550172" y="5101517"/>
            <a:ext cx="1962379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 25GbE SFP28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cxnSp>
        <p:nvCxnSpPr>
          <p:cNvPr id="229" name="Google Shape;229;p43"/>
          <p:cNvCxnSpPr/>
          <p:nvPr/>
        </p:nvCxnSpPr>
        <p:spPr>
          <a:xfrm>
            <a:off x="6134420" y="2521333"/>
            <a:ext cx="0" cy="190336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30" name="Google Shape;230;p43"/>
          <p:cNvCxnSpPr/>
          <p:nvPr/>
        </p:nvCxnSpPr>
        <p:spPr>
          <a:xfrm rot="10800000">
            <a:off x="8631346" y="3831336"/>
            <a:ext cx="866120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31" name="Google Shape;231;p43"/>
          <p:cNvCxnSpPr/>
          <p:nvPr/>
        </p:nvCxnSpPr>
        <p:spPr>
          <a:xfrm rot="10800000">
            <a:off x="6624918" y="5601799"/>
            <a:ext cx="0" cy="580054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32" name="Google Shape;232;p43"/>
          <p:cNvCxnSpPr/>
          <p:nvPr/>
        </p:nvCxnSpPr>
        <p:spPr>
          <a:xfrm rot="-5400000" flipH="1">
            <a:off x="7092352" y="5509243"/>
            <a:ext cx="703500" cy="642000"/>
          </a:xfrm>
          <a:prstGeom prst="bentConnector3">
            <a:avLst>
              <a:gd name="adj1" fmla="val 54359"/>
            </a:avLst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none" w="sm" len="sm"/>
            <a:tailEnd type="oval" w="med" len="med"/>
          </a:ln>
        </p:spPr>
      </p:cxnSp>
      <p:cxnSp>
        <p:nvCxnSpPr>
          <p:cNvPr id="233" name="Google Shape;233;p43"/>
          <p:cNvCxnSpPr/>
          <p:nvPr/>
        </p:nvCxnSpPr>
        <p:spPr>
          <a:xfrm rot="10800000">
            <a:off x="7765226" y="5270794"/>
            <a:ext cx="1732239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34" name="Google Shape;234;p43"/>
          <p:cNvCxnSpPr/>
          <p:nvPr/>
        </p:nvCxnSpPr>
        <p:spPr>
          <a:xfrm>
            <a:off x="2051637" y="5261376"/>
            <a:ext cx="2362072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35" name="Google Shape;235;p43"/>
          <p:cNvCxnSpPr/>
          <p:nvPr/>
        </p:nvCxnSpPr>
        <p:spPr>
          <a:xfrm>
            <a:off x="2282159" y="4123806"/>
            <a:ext cx="621128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36" name="Google Shape;236;p43"/>
          <p:cNvCxnSpPr/>
          <p:nvPr/>
        </p:nvCxnSpPr>
        <p:spPr>
          <a:xfrm>
            <a:off x="5286982" y="3287827"/>
            <a:ext cx="1736100" cy="13200"/>
          </a:xfrm>
          <a:prstGeom prst="bentConnector3">
            <a:avLst>
              <a:gd name="adj1" fmla="val 0"/>
            </a:avLst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37" name="Google Shape;237;p43"/>
          <p:cNvCxnSpPr/>
          <p:nvPr/>
        </p:nvCxnSpPr>
        <p:spPr>
          <a:xfrm flipH="1">
            <a:off x="4699326" y="5532404"/>
            <a:ext cx="1123500" cy="703500"/>
          </a:xfrm>
          <a:prstGeom prst="bentConnector3">
            <a:avLst>
              <a:gd name="adj1" fmla="val 0"/>
            </a:avLst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none" w="sm" len="sm"/>
            <a:tailEnd type="oval" w="med" len="med"/>
          </a:ln>
        </p:spPr>
      </p:cxnSp>
      <p:sp>
        <p:nvSpPr>
          <p:cNvPr id="238" name="Google Shape;238;p43"/>
          <p:cNvSpPr txBox="1"/>
          <p:nvPr/>
        </p:nvSpPr>
        <p:spPr>
          <a:xfrm>
            <a:off x="206123" y="2933578"/>
            <a:ext cx="2327404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 x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 x16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+ 1 x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 x8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9" name="Google Shape;239;p43"/>
          <p:cNvSpPr txBox="1"/>
          <p:nvPr/>
        </p:nvSpPr>
        <p:spPr>
          <a:xfrm>
            <a:off x="510955" y="3502712"/>
            <a:ext cx="1614795" cy="13502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x16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x16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x8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x16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40" name="Google Shape;240;p43"/>
          <p:cNvSpPr/>
          <p:nvPr/>
        </p:nvSpPr>
        <p:spPr>
          <a:xfrm>
            <a:off x="343547" y="3622210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1" name="Google Shape;241;p43"/>
          <p:cNvSpPr/>
          <p:nvPr/>
        </p:nvSpPr>
        <p:spPr>
          <a:xfrm>
            <a:off x="343547" y="3931279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2" name="Google Shape;242;p43"/>
          <p:cNvSpPr/>
          <p:nvPr/>
        </p:nvSpPr>
        <p:spPr>
          <a:xfrm>
            <a:off x="343547" y="4268827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3" name="Google Shape;243;p43"/>
          <p:cNvSpPr/>
          <p:nvPr/>
        </p:nvSpPr>
        <p:spPr>
          <a:xfrm>
            <a:off x="343547" y="4577896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4" name="Google Shape;244;p43"/>
          <p:cNvSpPr/>
          <p:nvPr/>
        </p:nvSpPr>
        <p:spPr>
          <a:xfrm>
            <a:off x="2823683" y="3467674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5" name="Google Shape;245;p43"/>
          <p:cNvSpPr/>
          <p:nvPr/>
        </p:nvSpPr>
        <p:spPr>
          <a:xfrm>
            <a:off x="3188622" y="3467674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6" name="Google Shape;246;p43"/>
          <p:cNvSpPr/>
          <p:nvPr/>
        </p:nvSpPr>
        <p:spPr>
          <a:xfrm>
            <a:off x="3628270" y="3467674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47" name="Google Shape;247;p43"/>
          <p:cNvSpPr/>
          <p:nvPr/>
        </p:nvSpPr>
        <p:spPr>
          <a:xfrm>
            <a:off x="4008431" y="3467674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1394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44"/>
          <p:cNvSpPr/>
          <p:nvPr/>
        </p:nvSpPr>
        <p:spPr>
          <a:xfrm>
            <a:off x="3732663" y="4034979"/>
            <a:ext cx="1255594" cy="1606891"/>
          </a:xfrm>
          <a:prstGeom prst="roundRect">
            <a:avLst>
              <a:gd name="adj" fmla="val 5723"/>
            </a:avLst>
          </a:prstGeom>
          <a:noFill/>
          <a:ln w="254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253" name="Google Shape;253;p44"/>
          <p:cNvSpPr txBox="1"/>
          <p:nvPr/>
        </p:nvSpPr>
        <p:spPr>
          <a:xfrm>
            <a:off x="579232" y="418973"/>
            <a:ext cx="10933319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内部</a:t>
            </a:r>
            <a:r>
              <a:rPr lang="ja-JP" alt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図</a:t>
            </a:r>
            <a:endParaRPr sz="4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cxnSp>
        <p:nvCxnSpPr>
          <p:cNvPr id="254" name="Google Shape;254;p44"/>
          <p:cNvCxnSpPr/>
          <p:nvPr/>
        </p:nvCxnSpPr>
        <p:spPr>
          <a:xfrm>
            <a:off x="2998657" y="4605578"/>
            <a:ext cx="734006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sp>
        <p:nvSpPr>
          <p:cNvPr id="255" name="Google Shape;255;p44"/>
          <p:cNvSpPr txBox="1"/>
          <p:nvPr/>
        </p:nvSpPr>
        <p:spPr>
          <a:xfrm>
            <a:off x="675856" y="2634992"/>
            <a:ext cx="2748193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チャネルをサポートする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 x DDR4 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ECC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RDIMM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メモリスロット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最大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1TBの合計RAM容量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56" name="Google Shape;256;p44"/>
          <p:cNvSpPr txBox="1"/>
          <p:nvPr/>
        </p:nvSpPr>
        <p:spPr>
          <a:xfrm>
            <a:off x="9224436" y="4787356"/>
            <a:ext cx="2882220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AMD EPYC 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7002(Rome)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サーバープロセッサ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7302P </a:t>
            </a: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16C / 32T 最大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3.3GHz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7232P </a:t>
            </a: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8C / 16T </a:t>
            </a:r>
            <a:r>
              <a:rPr lang="ja-JP" alt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最大</a:t>
            </a: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3.2GHz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257" name="Google Shape;257;p44"/>
          <p:cNvCxnSpPr/>
          <p:nvPr/>
        </p:nvCxnSpPr>
        <p:spPr>
          <a:xfrm rot="10800000">
            <a:off x="6096000" y="4988304"/>
            <a:ext cx="2998639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cxnSp>
        <p:nvCxnSpPr>
          <p:cNvPr id="258" name="Google Shape;258;p44"/>
          <p:cNvCxnSpPr/>
          <p:nvPr/>
        </p:nvCxnSpPr>
        <p:spPr>
          <a:xfrm rot="10800000">
            <a:off x="6095999" y="4257043"/>
            <a:ext cx="2998639" cy="0"/>
          </a:xfrm>
          <a:prstGeom prst="straightConnector1">
            <a:avLst/>
          </a:prstGeom>
          <a:noFill/>
          <a:ln w="15875" cap="flat" cmpd="sng">
            <a:solidFill>
              <a:srgbClr val="00B0F0"/>
            </a:solidFill>
            <a:prstDash val="solid"/>
            <a:miter lim="800000"/>
            <a:headEnd type="oval" w="med" len="med"/>
            <a:tailEnd type="none" w="sm" len="sm"/>
          </a:ln>
        </p:spPr>
      </p:cxnSp>
      <p:sp>
        <p:nvSpPr>
          <p:cNvPr id="259" name="Google Shape;259;p44"/>
          <p:cNvSpPr txBox="1"/>
          <p:nvPr/>
        </p:nvSpPr>
        <p:spPr>
          <a:xfrm>
            <a:off x="9224435" y="4034979"/>
            <a:ext cx="2681425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80mm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のクールで静かな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スマート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CPUファン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0" name="Google Shape;260;p44"/>
          <p:cNvSpPr/>
          <p:nvPr/>
        </p:nvSpPr>
        <p:spPr>
          <a:xfrm>
            <a:off x="3863693" y="4136855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1" name="Google Shape;261;p44"/>
          <p:cNvSpPr/>
          <p:nvPr/>
        </p:nvSpPr>
        <p:spPr>
          <a:xfrm>
            <a:off x="4082978" y="4584095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2" name="Google Shape;262;p44"/>
          <p:cNvSpPr/>
          <p:nvPr/>
        </p:nvSpPr>
        <p:spPr>
          <a:xfrm>
            <a:off x="4406290" y="4160872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3" name="Google Shape;263;p44"/>
          <p:cNvSpPr/>
          <p:nvPr/>
        </p:nvSpPr>
        <p:spPr>
          <a:xfrm>
            <a:off x="4660431" y="4152480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4" name="Google Shape;264;p44"/>
          <p:cNvSpPr txBox="1"/>
          <p:nvPr/>
        </p:nvSpPr>
        <p:spPr>
          <a:xfrm>
            <a:off x="786098" y="4435043"/>
            <a:ext cx="2383368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 x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 x16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+ 1 x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 x8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5" name="Google Shape;265;p44"/>
          <p:cNvSpPr txBox="1"/>
          <p:nvPr/>
        </p:nvSpPr>
        <p:spPr>
          <a:xfrm>
            <a:off x="1269657" y="5004177"/>
            <a:ext cx="1614795" cy="13502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x16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x16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x8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Gen4 x16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6" name="Google Shape;266;p44"/>
          <p:cNvSpPr/>
          <p:nvPr/>
        </p:nvSpPr>
        <p:spPr>
          <a:xfrm>
            <a:off x="1102249" y="5123675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7" name="Google Shape;267;p44"/>
          <p:cNvSpPr/>
          <p:nvPr/>
        </p:nvSpPr>
        <p:spPr>
          <a:xfrm>
            <a:off x="1102249" y="5432744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8" name="Google Shape;268;p44"/>
          <p:cNvSpPr/>
          <p:nvPr/>
        </p:nvSpPr>
        <p:spPr>
          <a:xfrm>
            <a:off x="1102249" y="5770292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9" name="Google Shape;269;p44"/>
          <p:cNvSpPr/>
          <p:nvPr/>
        </p:nvSpPr>
        <p:spPr>
          <a:xfrm>
            <a:off x="1102249" y="6079361"/>
            <a:ext cx="209126" cy="209126"/>
          </a:xfrm>
          <a:prstGeom prst="ellipse">
            <a:avLst/>
          </a:prstGeom>
          <a:solidFill>
            <a:schemeClr val="dk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</a:t>
            </a:r>
            <a:endParaRPr sz="10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70" name="Google Shape;270;p44"/>
          <p:cNvSpPr/>
          <p:nvPr/>
        </p:nvSpPr>
        <p:spPr>
          <a:xfrm>
            <a:off x="5059556" y="3677583"/>
            <a:ext cx="457170" cy="2001711"/>
          </a:xfrm>
          <a:prstGeom prst="roundRect">
            <a:avLst>
              <a:gd name="adj" fmla="val 17664"/>
            </a:avLst>
          </a:prstGeom>
          <a:noFill/>
          <a:ln w="254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271" name="Google Shape;271;p44"/>
          <p:cNvSpPr/>
          <p:nvPr/>
        </p:nvSpPr>
        <p:spPr>
          <a:xfrm>
            <a:off x="6503463" y="3677582"/>
            <a:ext cx="508413" cy="2001711"/>
          </a:xfrm>
          <a:prstGeom prst="roundRect">
            <a:avLst>
              <a:gd name="adj" fmla="val 17664"/>
            </a:avLst>
          </a:prstGeom>
          <a:noFill/>
          <a:ln w="254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grpSp>
        <p:nvGrpSpPr>
          <p:cNvPr id="272" name="Google Shape;272;p44"/>
          <p:cNvGrpSpPr/>
          <p:nvPr/>
        </p:nvGrpSpPr>
        <p:grpSpPr>
          <a:xfrm>
            <a:off x="3169465" y="3124581"/>
            <a:ext cx="3596245" cy="553001"/>
            <a:chOff x="3282103" y="3244133"/>
            <a:chExt cx="1777453" cy="290637"/>
          </a:xfrm>
        </p:grpSpPr>
        <p:cxnSp>
          <p:nvCxnSpPr>
            <p:cNvPr id="273" name="Google Shape;273;p44"/>
            <p:cNvCxnSpPr/>
            <p:nvPr/>
          </p:nvCxnSpPr>
          <p:spPr>
            <a:xfrm>
              <a:off x="3282103" y="3244133"/>
              <a:ext cx="1777453" cy="0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oval" w="med" len="med"/>
              <a:tailEnd type="none" w="sm" len="sm"/>
            </a:ln>
          </p:spPr>
        </p:cxnSp>
        <p:cxnSp>
          <p:nvCxnSpPr>
            <p:cNvPr id="274" name="Google Shape;274;p44"/>
            <p:cNvCxnSpPr/>
            <p:nvPr/>
          </p:nvCxnSpPr>
          <p:spPr>
            <a:xfrm>
              <a:off x="5059556" y="3248167"/>
              <a:ext cx="0" cy="286603"/>
            </a:xfrm>
            <a:prstGeom prst="straightConnector1">
              <a:avLst/>
            </a:prstGeom>
            <a:noFill/>
            <a:ln w="12700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  <p:grpSp>
        <p:nvGrpSpPr>
          <p:cNvPr id="275" name="Google Shape;275;p44"/>
          <p:cNvGrpSpPr/>
          <p:nvPr/>
        </p:nvGrpSpPr>
        <p:grpSpPr>
          <a:xfrm>
            <a:off x="3169465" y="3263345"/>
            <a:ext cx="2118676" cy="411908"/>
            <a:chOff x="3282103" y="3244133"/>
            <a:chExt cx="1777453" cy="290637"/>
          </a:xfrm>
        </p:grpSpPr>
        <p:cxnSp>
          <p:nvCxnSpPr>
            <p:cNvPr id="276" name="Google Shape;276;p44"/>
            <p:cNvCxnSpPr/>
            <p:nvPr/>
          </p:nvCxnSpPr>
          <p:spPr>
            <a:xfrm>
              <a:off x="3282103" y="3244133"/>
              <a:ext cx="1777453" cy="0"/>
            </a:xfrm>
            <a:prstGeom prst="straightConnector1">
              <a:avLst/>
            </a:prstGeom>
            <a:noFill/>
            <a:ln w="15875" cap="flat" cmpd="sng">
              <a:solidFill>
                <a:srgbClr val="00B0F0"/>
              </a:solidFill>
              <a:prstDash val="solid"/>
              <a:miter lim="800000"/>
              <a:headEnd type="oval" w="med" len="med"/>
              <a:tailEnd type="none" w="sm" len="sm"/>
            </a:ln>
          </p:spPr>
        </p:cxnSp>
        <p:cxnSp>
          <p:nvCxnSpPr>
            <p:cNvPr id="277" name="Google Shape;277;p44"/>
            <p:cNvCxnSpPr/>
            <p:nvPr/>
          </p:nvCxnSpPr>
          <p:spPr>
            <a:xfrm>
              <a:off x="5059556" y="3248167"/>
              <a:ext cx="0" cy="286603"/>
            </a:xfrm>
            <a:prstGeom prst="straightConnector1">
              <a:avLst/>
            </a:prstGeom>
            <a:noFill/>
            <a:ln w="12700" cap="flat" cmpd="sng">
              <a:solidFill>
                <a:srgbClr val="00B0F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</p:spTree>
    <p:extLst>
      <p:ext uri="{BB962C8B-B14F-4D97-AF65-F5344CB8AC3E}">
        <p14:creationId xmlns:p14="http://schemas.microsoft.com/office/powerpoint/2010/main" val="2078766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圖形 17">
            <a:extLst>
              <a:ext uri="{FF2B5EF4-FFF2-40B4-BE49-F238E27FC236}">
                <a16:creationId xmlns:a16="http://schemas.microsoft.com/office/drawing/2014/main" id="{AD7BB195-8CD5-4425-B173-50EB174F95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3744" t="24483" b="20736"/>
          <a:stretch/>
        </p:blipFill>
        <p:spPr>
          <a:xfrm>
            <a:off x="0" y="2948731"/>
            <a:ext cx="7089637" cy="2998735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A178C103-F231-0A41-B15E-FDB8A082C715}"/>
              </a:ext>
            </a:extLst>
          </p:cNvPr>
          <p:cNvSpPr txBox="1"/>
          <p:nvPr/>
        </p:nvSpPr>
        <p:spPr>
          <a:xfrm>
            <a:off x="3689407" y="3198167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TW" altLang="en-US" sz="2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15" name="群組 14">
            <a:extLst>
              <a:ext uri="{FF2B5EF4-FFF2-40B4-BE49-F238E27FC236}">
                <a16:creationId xmlns:a16="http://schemas.microsoft.com/office/drawing/2014/main" id="{15AFBB00-8EAB-4FC6-A3B3-9BCFF8B85A5E}"/>
              </a:ext>
            </a:extLst>
          </p:cNvPr>
          <p:cNvGrpSpPr/>
          <p:nvPr/>
        </p:nvGrpSpPr>
        <p:grpSpPr>
          <a:xfrm>
            <a:off x="3647059" y="1784491"/>
            <a:ext cx="5160581" cy="1241237"/>
            <a:chOff x="2943158" y="2519731"/>
            <a:chExt cx="3870435" cy="93092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B4EBBA0-5975-6746-94AE-CB555557579C}"/>
                </a:ext>
              </a:extLst>
            </p:cNvPr>
            <p:cNvSpPr txBox="1"/>
            <p:nvPr/>
          </p:nvSpPr>
          <p:spPr>
            <a:xfrm>
              <a:off x="4550714" y="2519731"/>
              <a:ext cx="2262879" cy="930927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/>
            <a:p>
              <a:r>
                <a:rPr lang="ja-JP" altLang="en-US" sz="3733" b="1" dirty="0" smtClean="0">
                  <a:solidFill>
                    <a:srgbClr val="32323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高い信頼性</a:t>
              </a:r>
              <a:r>
                <a:rPr lang="ja-JP" altLang="en-US" sz="3733" b="1" dirty="0">
                  <a:solidFill>
                    <a:srgbClr val="32323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と</a:t>
              </a:r>
              <a:r>
                <a:rPr lang="en-US" altLang="zh-CN" sz="3733" b="1" dirty="0" smtClean="0">
                  <a:solidFill>
                    <a:srgbClr val="32323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 </a:t>
              </a:r>
              <a:endParaRPr lang="en-US" altLang="zh-CN" sz="37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  <a:p>
              <a:r>
                <a:rPr lang="ja-JP" altLang="en-US" sz="3733" b="1" dirty="0">
                  <a:solidFill>
                    <a:srgbClr val="32323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データ整合性</a:t>
              </a:r>
              <a:endParaRPr lang="en-US" sz="37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grpSp>
          <p:nvGrpSpPr>
            <p:cNvPr id="33" name="圖形 3">
              <a:extLst>
                <a:ext uri="{FF2B5EF4-FFF2-40B4-BE49-F238E27FC236}">
                  <a16:creationId xmlns:a16="http://schemas.microsoft.com/office/drawing/2014/main" id="{AAF8EAD9-1482-4C5C-85E9-B7903175C595}"/>
                </a:ext>
              </a:extLst>
            </p:cNvPr>
            <p:cNvGrpSpPr/>
            <p:nvPr/>
          </p:nvGrpSpPr>
          <p:grpSpPr>
            <a:xfrm>
              <a:off x="2943158" y="2888491"/>
              <a:ext cx="1084412" cy="387286"/>
              <a:chOff x="7943850" y="1388633"/>
              <a:chExt cx="1084412" cy="387286"/>
            </a:xfrm>
            <a:solidFill>
              <a:srgbClr val="4D655A"/>
            </a:solidFill>
          </p:grpSpPr>
          <p:sp>
            <p:nvSpPr>
              <p:cNvPr id="34" name="手繪多邊形: 圖案 33">
                <a:extLst>
                  <a:ext uri="{FF2B5EF4-FFF2-40B4-BE49-F238E27FC236}">
                    <a16:creationId xmlns:a16="http://schemas.microsoft.com/office/drawing/2014/main" id="{9FA5C563-B668-4CC0-BA63-9463605E6F6D}"/>
                  </a:ext>
                </a:extLst>
              </p:cNvPr>
              <p:cNvSpPr/>
              <p:nvPr/>
            </p:nvSpPr>
            <p:spPr>
              <a:xfrm>
                <a:off x="7943850" y="1395165"/>
                <a:ext cx="348090" cy="373287"/>
              </a:xfrm>
              <a:custGeom>
                <a:avLst/>
                <a:gdLst>
                  <a:gd name="connsiteX0" fmla="*/ 293964 w 348090"/>
                  <a:gd name="connsiteY0" fmla="*/ 220240 h 373287"/>
                  <a:gd name="connsiteX1" fmla="*/ 132517 w 348090"/>
                  <a:gd name="connsiteY1" fmla="*/ 220240 h 373287"/>
                  <a:gd name="connsiteX2" fmla="*/ 116652 w 348090"/>
                  <a:gd name="connsiteY2" fmla="*/ 295831 h 373287"/>
                  <a:gd name="connsiteX3" fmla="*/ 301430 w 348090"/>
                  <a:gd name="connsiteY3" fmla="*/ 295831 h 373287"/>
                  <a:gd name="connsiteX4" fmla="*/ 273433 w 348090"/>
                  <a:gd name="connsiteY4" fmla="*/ 373288 h 373287"/>
                  <a:gd name="connsiteX5" fmla="*/ 0 w 348090"/>
                  <a:gd name="connsiteY5" fmla="*/ 373288 h 373287"/>
                  <a:gd name="connsiteX6" fmla="*/ 79324 w 348090"/>
                  <a:gd name="connsiteY6" fmla="*/ 0 h 373287"/>
                  <a:gd name="connsiteX7" fmla="*/ 348091 w 348090"/>
                  <a:gd name="connsiteY7" fmla="*/ 0 h 373287"/>
                  <a:gd name="connsiteX8" fmla="*/ 331293 w 348090"/>
                  <a:gd name="connsiteY8" fmla="*/ 77457 h 373287"/>
                  <a:gd name="connsiteX9" fmla="*/ 163313 w 348090"/>
                  <a:gd name="connsiteY9" fmla="*/ 77457 h 373287"/>
                  <a:gd name="connsiteX10" fmla="*/ 149315 w 348090"/>
                  <a:gd name="connsiteY10" fmla="*/ 142783 h 373287"/>
                  <a:gd name="connsiteX11" fmla="*/ 310762 w 348090"/>
                  <a:gd name="connsiteY11" fmla="*/ 142783 h 373287"/>
                  <a:gd name="connsiteX12" fmla="*/ 293964 w 348090"/>
                  <a:gd name="connsiteY12" fmla="*/ 220240 h 373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48090" h="373287">
                    <a:moveTo>
                      <a:pt x="293964" y="220240"/>
                    </a:moveTo>
                    <a:lnTo>
                      <a:pt x="132517" y="220240"/>
                    </a:lnTo>
                    <a:lnTo>
                      <a:pt x="116652" y="295831"/>
                    </a:lnTo>
                    <a:lnTo>
                      <a:pt x="301430" y="295831"/>
                    </a:lnTo>
                    <a:lnTo>
                      <a:pt x="273433" y="373288"/>
                    </a:lnTo>
                    <a:lnTo>
                      <a:pt x="0" y="373288"/>
                    </a:lnTo>
                    <a:lnTo>
                      <a:pt x="79324" y="0"/>
                    </a:lnTo>
                    <a:lnTo>
                      <a:pt x="348091" y="0"/>
                    </a:lnTo>
                    <a:lnTo>
                      <a:pt x="331293" y="77457"/>
                    </a:lnTo>
                    <a:lnTo>
                      <a:pt x="163313" y="77457"/>
                    </a:lnTo>
                    <a:lnTo>
                      <a:pt x="149315" y="142783"/>
                    </a:lnTo>
                    <a:lnTo>
                      <a:pt x="310762" y="142783"/>
                    </a:lnTo>
                    <a:lnTo>
                      <a:pt x="293964" y="220240"/>
                    </a:lnTo>
                    <a:close/>
                  </a:path>
                </a:pathLst>
              </a:custGeom>
              <a:grpFill/>
              <a:ln w="92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  <p:sp>
            <p:nvSpPr>
              <p:cNvPr id="35" name="手繪多邊形: 圖案 34">
                <a:extLst>
                  <a:ext uri="{FF2B5EF4-FFF2-40B4-BE49-F238E27FC236}">
                    <a16:creationId xmlns:a16="http://schemas.microsoft.com/office/drawing/2014/main" id="{0AEF024F-6859-483E-9AAC-381B1AD7DD39}"/>
                  </a:ext>
                </a:extLst>
              </p:cNvPr>
              <p:cNvSpPr/>
              <p:nvPr/>
            </p:nvSpPr>
            <p:spPr>
              <a:xfrm>
                <a:off x="8296606" y="1388633"/>
                <a:ext cx="354635" cy="386353"/>
              </a:xfrm>
              <a:custGeom>
                <a:avLst/>
                <a:gdLst>
                  <a:gd name="connsiteX0" fmla="*/ 330360 w 354635"/>
                  <a:gd name="connsiteY0" fmla="*/ 255702 h 386353"/>
                  <a:gd name="connsiteX1" fmla="*/ 148382 w 354635"/>
                  <a:gd name="connsiteY1" fmla="*/ 386353 h 386353"/>
                  <a:gd name="connsiteX2" fmla="*/ 0 w 354635"/>
                  <a:gd name="connsiteY2" fmla="*/ 233305 h 386353"/>
                  <a:gd name="connsiteX3" fmla="*/ 208108 w 354635"/>
                  <a:gd name="connsiteY3" fmla="*/ 0 h 386353"/>
                  <a:gd name="connsiteX4" fmla="*/ 354623 w 354635"/>
                  <a:gd name="connsiteY4" fmla="*/ 130651 h 386353"/>
                  <a:gd name="connsiteX5" fmla="*/ 249170 w 354635"/>
                  <a:gd name="connsiteY5" fmla="*/ 130651 h 386353"/>
                  <a:gd name="connsiteX6" fmla="*/ 199709 w 354635"/>
                  <a:gd name="connsiteY6" fmla="*/ 75591 h 386353"/>
                  <a:gd name="connsiteX7" fmla="*/ 109187 w 354635"/>
                  <a:gd name="connsiteY7" fmla="*/ 238904 h 386353"/>
                  <a:gd name="connsiteX8" fmla="*/ 159581 w 354635"/>
                  <a:gd name="connsiteY8" fmla="*/ 310762 h 386353"/>
                  <a:gd name="connsiteX9" fmla="*/ 225839 w 354635"/>
                  <a:gd name="connsiteY9" fmla="*/ 255702 h 386353"/>
                  <a:gd name="connsiteX10" fmla="*/ 330360 w 354635"/>
                  <a:gd name="connsiteY10" fmla="*/ 255702 h 3863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54635" h="386353">
                    <a:moveTo>
                      <a:pt x="330360" y="255702"/>
                    </a:moveTo>
                    <a:cubicBezTo>
                      <a:pt x="304229" y="345291"/>
                      <a:pt x="239837" y="386353"/>
                      <a:pt x="148382" y="386353"/>
                    </a:cubicBezTo>
                    <a:cubicBezTo>
                      <a:pt x="49461" y="386353"/>
                      <a:pt x="0" y="327560"/>
                      <a:pt x="0" y="233305"/>
                    </a:cubicBezTo>
                    <a:cubicBezTo>
                      <a:pt x="0" y="134384"/>
                      <a:pt x="55993" y="0"/>
                      <a:pt x="208108" y="0"/>
                    </a:cubicBezTo>
                    <a:cubicBezTo>
                      <a:pt x="304229" y="0"/>
                      <a:pt x="355557" y="51327"/>
                      <a:pt x="354623" y="130651"/>
                    </a:cubicBezTo>
                    <a:lnTo>
                      <a:pt x="249170" y="130651"/>
                    </a:lnTo>
                    <a:cubicBezTo>
                      <a:pt x="249170" y="102654"/>
                      <a:pt x="240771" y="75591"/>
                      <a:pt x="199709" y="75591"/>
                    </a:cubicBezTo>
                    <a:cubicBezTo>
                      <a:pt x="137183" y="75591"/>
                      <a:pt x="109187" y="175445"/>
                      <a:pt x="109187" y="238904"/>
                    </a:cubicBezTo>
                    <a:cubicBezTo>
                      <a:pt x="109187" y="279033"/>
                      <a:pt x="121318" y="310762"/>
                      <a:pt x="159581" y="310762"/>
                    </a:cubicBezTo>
                    <a:cubicBezTo>
                      <a:pt x="196909" y="310762"/>
                      <a:pt x="213707" y="286498"/>
                      <a:pt x="225839" y="255702"/>
                    </a:cubicBezTo>
                    <a:lnTo>
                      <a:pt x="330360" y="255702"/>
                    </a:lnTo>
                    <a:close/>
                  </a:path>
                </a:pathLst>
              </a:custGeom>
              <a:grpFill/>
              <a:ln w="92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  <p:sp>
            <p:nvSpPr>
              <p:cNvPr id="36" name="手繪多邊形: 圖案 35">
                <a:extLst>
                  <a:ext uri="{FF2B5EF4-FFF2-40B4-BE49-F238E27FC236}">
                    <a16:creationId xmlns:a16="http://schemas.microsoft.com/office/drawing/2014/main" id="{03222CEF-22D6-4673-A023-0513684F71A3}"/>
                  </a:ext>
                </a:extLst>
              </p:cNvPr>
              <p:cNvSpPr/>
              <p:nvPr/>
            </p:nvSpPr>
            <p:spPr>
              <a:xfrm>
                <a:off x="8673627" y="1388633"/>
                <a:ext cx="354635" cy="387286"/>
              </a:xfrm>
              <a:custGeom>
                <a:avLst/>
                <a:gdLst>
                  <a:gd name="connsiteX0" fmla="*/ 331293 w 354635"/>
                  <a:gd name="connsiteY0" fmla="*/ 255702 h 387286"/>
                  <a:gd name="connsiteX1" fmla="*/ 148382 w 354635"/>
                  <a:gd name="connsiteY1" fmla="*/ 387286 h 387286"/>
                  <a:gd name="connsiteX2" fmla="*/ 0 w 354635"/>
                  <a:gd name="connsiteY2" fmla="*/ 233305 h 387286"/>
                  <a:gd name="connsiteX3" fmla="*/ 208108 w 354635"/>
                  <a:gd name="connsiteY3" fmla="*/ 0 h 387286"/>
                  <a:gd name="connsiteX4" fmla="*/ 354623 w 354635"/>
                  <a:gd name="connsiteY4" fmla="*/ 130651 h 387286"/>
                  <a:gd name="connsiteX5" fmla="*/ 249170 w 354635"/>
                  <a:gd name="connsiteY5" fmla="*/ 130651 h 387286"/>
                  <a:gd name="connsiteX6" fmla="*/ 199709 w 354635"/>
                  <a:gd name="connsiteY6" fmla="*/ 75591 h 387286"/>
                  <a:gd name="connsiteX7" fmla="*/ 109187 w 354635"/>
                  <a:gd name="connsiteY7" fmla="*/ 238904 h 387286"/>
                  <a:gd name="connsiteX8" fmla="*/ 159581 w 354635"/>
                  <a:gd name="connsiteY8" fmla="*/ 310762 h 387286"/>
                  <a:gd name="connsiteX9" fmla="*/ 225839 w 354635"/>
                  <a:gd name="connsiteY9" fmla="*/ 255702 h 387286"/>
                  <a:gd name="connsiteX10" fmla="*/ 331293 w 354635"/>
                  <a:gd name="connsiteY10" fmla="*/ 255702 h 387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54635" h="387286">
                    <a:moveTo>
                      <a:pt x="331293" y="255702"/>
                    </a:moveTo>
                    <a:cubicBezTo>
                      <a:pt x="305163" y="345291"/>
                      <a:pt x="240771" y="387286"/>
                      <a:pt x="148382" y="387286"/>
                    </a:cubicBezTo>
                    <a:cubicBezTo>
                      <a:pt x="49461" y="386353"/>
                      <a:pt x="0" y="327560"/>
                      <a:pt x="0" y="233305"/>
                    </a:cubicBezTo>
                    <a:cubicBezTo>
                      <a:pt x="0" y="134384"/>
                      <a:pt x="55993" y="0"/>
                      <a:pt x="208108" y="0"/>
                    </a:cubicBezTo>
                    <a:cubicBezTo>
                      <a:pt x="304230" y="0"/>
                      <a:pt x="355557" y="51327"/>
                      <a:pt x="354623" y="130651"/>
                    </a:cubicBezTo>
                    <a:lnTo>
                      <a:pt x="249170" y="130651"/>
                    </a:lnTo>
                    <a:cubicBezTo>
                      <a:pt x="249170" y="102654"/>
                      <a:pt x="240771" y="75591"/>
                      <a:pt x="199709" y="75591"/>
                    </a:cubicBezTo>
                    <a:cubicBezTo>
                      <a:pt x="137183" y="75591"/>
                      <a:pt x="109187" y="175445"/>
                      <a:pt x="109187" y="238904"/>
                    </a:cubicBezTo>
                    <a:cubicBezTo>
                      <a:pt x="109187" y="279033"/>
                      <a:pt x="121318" y="310762"/>
                      <a:pt x="159581" y="310762"/>
                    </a:cubicBezTo>
                    <a:cubicBezTo>
                      <a:pt x="196909" y="310762"/>
                      <a:pt x="213707" y="286498"/>
                      <a:pt x="225839" y="255702"/>
                    </a:cubicBezTo>
                    <a:lnTo>
                      <a:pt x="331293" y="255702"/>
                    </a:lnTo>
                    <a:close/>
                  </a:path>
                </a:pathLst>
              </a:custGeom>
              <a:grpFill/>
              <a:ln w="92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12" name="平行四邊形 11">
            <a:extLst>
              <a:ext uri="{FF2B5EF4-FFF2-40B4-BE49-F238E27FC236}">
                <a16:creationId xmlns:a16="http://schemas.microsoft.com/office/drawing/2014/main" id="{872996AC-83D3-4B59-97AC-2B95F34E1697}"/>
              </a:ext>
            </a:extLst>
          </p:cNvPr>
          <p:cNvSpPr/>
          <p:nvPr/>
        </p:nvSpPr>
        <p:spPr>
          <a:xfrm>
            <a:off x="5959948" y="3131237"/>
            <a:ext cx="5868981" cy="1163867"/>
          </a:xfrm>
          <a:prstGeom prst="parallelogram">
            <a:avLst>
              <a:gd name="adj" fmla="val 49019"/>
            </a:avLst>
          </a:prstGeom>
          <a:solidFill>
            <a:srgbClr val="32323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spcBef>
                <a:spcPts val="1200"/>
              </a:spcBef>
              <a:buClr>
                <a:srgbClr val="000000"/>
              </a:buClr>
              <a:defRPr/>
            </a:pPr>
            <a:r>
              <a:rPr lang="en-US" altLang="zh-CN" sz="2133" kern="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AMD EPYC 7002 </a:t>
            </a:r>
            <a:r>
              <a:rPr lang="en-US" altLang="zh-CN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CPU</a:t>
            </a:r>
            <a:r>
              <a:rPr lang="ja-JP" altLang="en-US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は、</a:t>
            </a:r>
            <a:r>
              <a:rPr lang="en-US" altLang="ja-JP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/>
            </a:r>
            <a:br>
              <a:rPr lang="en-US" altLang="ja-JP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</a:br>
            <a:r>
              <a:rPr lang="ja-JP" altLang="en-US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自動ビットエラー訂正に対応する</a:t>
            </a:r>
            <a:r>
              <a:rPr lang="en-US" altLang="ja-JP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/>
            </a:r>
            <a:br>
              <a:rPr lang="en-US" altLang="ja-JP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</a:br>
            <a:r>
              <a:rPr lang="en-US" altLang="zh-CN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ECC</a:t>
            </a:r>
            <a:r>
              <a:rPr lang="ja-JP" altLang="en-US" sz="2133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en-US" altLang="ja-JP" sz="2133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registered</a:t>
            </a:r>
            <a:r>
              <a:rPr lang="ja-JP" altLang="en-US" sz="2133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メモリをサポート</a:t>
            </a:r>
            <a:endParaRPr lang="en-US" altLang="zh-CN" sz="2133" kern="0" dirty="0">
              <a:solidFill>
                <a:srgbClr val="FFFF00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sp>
        <p:nvSpPr>
          <p:cNvPr id="13" name="平行四邊形 12">
            <a:extLst>
              <a:ext uri="{FF2B5EF4-FFF2-40B4-BE49-F238E27FC236}">
                <a16:creationId xmlns:a16="http://schemas.microsoft.com/office/drawing/2014/main" id="{CCCE1088-2930-4CFB-8250-2C08899E494F}"/>
              </a:ext>
            </a:extLst>
          </p:cNvPr>
          <p:cNvSpPr/>
          <p:nvPr/>
        </p:nvSpPr>
        <p:spPr>
          <a:xfrm>
            <a:off x="5620063" y="4585109"/>
            <a:ext cx="5868981" cy="743216"/>
          </a:xfrm>
          <a:prstGeom prst="parallelogram">
            <a:avLst>
              <a:gd name="adj" fmla="val 43486"/>
            </a:avLst>
          </a:prstGeom>
          <a:solidFill>
            <a:srgbClr val="EE6D2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1219170">
              <a:spcBef>
                <a:spcPts val="1200"/>
              </a:spcBef>
              <a:buClr>
                <a:srgbClr val="000000"/>
              </a:buClr>
              <a:defRPr/>
            </a:pPr>
            <a:r>
              <a:rPr lang="ja-JP" altLang="en-US" sz="2400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最大</a:t>
            </a:r>
            <a:r>
              <a:rPr lang="en-US" altLang="zh-CN" sz="2800" b="1" kern="0" dirty="0" smtClean="0">
                <a:solidFill>
                  <a:srgbClr val="FFFF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8</a:t>
            </a:r>
            <a:r>
              <a:rPr lang="ja-JP" altLang="en-US" sz="2800" b="1" kern="0" dirty="0" smtClean="0">
                <a:solidFill>
                  <a:srgbClr val="FFFF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チャネル</a:t>
            </a:r>
            <a:r>
              <a:rPr lang="ja-JP" altLang="en-US" sz="240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-US" altLang="zh-CN" sz="2800" b="1" kern="0" dirty="0" smtClean="0">
                <a:solidFill>
                  <a:srgbClr val="FFFF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1TB</a:t>
            </a:r>
            <a:r>
              <a:rPr lang="en-US" altLang="zh-CN" sz="2400" b="1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 </a:t>
            </a:r>
            <a:r>
              <a:rPr lang="en-US" altLang="zh-CN" sz="2400" kern="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ECC </a:t>
            </a:r>
            <a:r>
              <a:rPr lang="en-US" altLang="zh-CN" sz="2400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RDIMM</a:t>
            </a:r>
            <a:r>
              <a:rPr lang="ja-JP" altLang="en-US" sz="2400" kern="0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メモリ対応</a:t>
            </a:r>
            <a:endParaRPr lang="en-US" altLang="zh-CN" sz="2400" kern="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pic>
        <p:nvPicPr>
          <p:cNvPr id="16" name="圖片 15" descr="一張含有 電路 的圖片&#10;&#10;自動產生的描述">
            <a:extLst>
              <a:ext uri="{FF2B5EF4-FFF2-40B4-BE49-F238E27FC236}">
                <a16:creationId xmlns:a16="http://schemas.microsoft.com/office/drawing/2014/main" id="{AF643DFD-EB9E-458B-9C5A-27BEC535608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925" y="2030833"/>
            <a:ext cx="2885251" cy="748555"/>
          </a:xfrm>
          <a:prstGeom prst="rect">
            <a:avLst/>
          </a:prstGeom>
        </p:spPr>
      </p:pic>
      <p:pic>
        <p:nvPicPr>
          <p:cNvPr id="24" name="圖片 23" descr="一張含有 電路 的圖片&#10;&#10;自動產生的描述">
            <a:extLst>
              <a:ext uri="{FF2B5EF4-FFF2-40B4-BE49-F238E27FC236}">
                <a16:creationId xmlns:a16="http://schemas.microsoft.com/office/drawing/2014/main" id="{2C29B35E-5AF0-481B-BEE0-BF4F49652DB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683976">
            <a:off x="608441" y="1597326"/>
            <a:ext cx="2885251" cy="748555"/>
          </a:xfrm>
          <a:prstGeom prst="rect">
            <a:avLst/>
          </a:prstGeom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9014893D-165B-401C-AEB9-F1A801C827E6}"/>
              </a:ext>
            </a:extLst>
          </p:cNvPr>
          <p:cNvSpPr txBox="1"/>
          <p:nvPr/>
        </p:nvSpPr>
        <p:spPr>
          <a:xfrm>
            <a:off x="277168" y="225110"/>
            <a:ext cx="114980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多くの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集中的なアプリケーションに対応する</a:t>
            </a:r>
            <a:r>
              <a:rPr lang="en-US" altLang="ja-JP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最大</a:t>
            </a:r>
            <a:r>
              <a:rPr lang="en-US" altLang="zh-TW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1TB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</a:t>
            </a:r>
            <a:r>
              <a:rPr lang="en-US" altLang="zh-TW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ECC </a:t>
            </a:r>
            <a:r>
              <a:rPr lang="en-US" altLang="zh-TW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DDR4 </a:t>
            </a:r>
            <a:r>
              <a:rPr lang="en-US" altLang="zh-TW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RDIMM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メモリ</a:t>
            </a:r>
            <a:endParaRPr lang="zh-TW" altLang="en-US" sz="40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9" name="Google Shape;426;p24">
            <a:extLst>
              <a:ext uri="{FF2B5EF4-FFF2-40B4-BE49-F238E27FC236}">
                <a16:creationId xmlns:a16="http://schemas.microsoft.com/office/drawing/2014/main" id="{CBEDDECE-0C94-401C-BBD0-12521249B5BD}"/>
              </a:ext>
            </a:extLst>
          </p:cNvPr>
          <p:cNvSpPr txBox="1"/>
          <p:nvPr/>
        </p:nvSpPr>
        <p:spPr>
          <a:xfrm>
            <a:off x="6026215" y="5375738"/>
            <a:ext cx="5597444" cy="13420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Autofit/>
          </a:bodyPr>
          <a:lstStyle/>
          <a:p>
            <a:pPr marL="112773">
              <a:lnSpc>
                <a:spcPts val="2500"/>
              </a:lnSpc>
              <a:buClr>
                <a:schemeClr val="accent2"/>
              </a:buClr>
              <a:buSzPts val="2400"/>
            </a:pPr>
            <a:r>
              <a:rPr lang="en-US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QNAP </a:t>
            </a:r>
            <a:r>
              <a:rPr lang="en-US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RAM</a:t>
            </a:r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モジュール</a:t>
            </a:r>
            <a:r>
              <a:rPr lang="en-US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:</a:t>
            </a:r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marL="273050" indent="-160338">
              <a:lnSpc>
                <a:spcPts val="2500"/>
              </a:lnSpc>
              <a:buClr>
                <a:schemeClr val="accent2"/>
              </a:buClr>
              <a:buSzPts val="2400"/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8</a:t>
            </a:r>
            <a:r>
              <a:rPr lang="en-US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GB RDIMM DDR4 3200：RAM-8GDR4ECT0-RD-3200</a:t>
            </a:r>
          </a:p>
          <a:p>
            <a:pPr marL="273050" indent="-160338">
              <a:lnSpc>
                <a:spcPts val="2500"/>
              </a:lnSpc>
              <a:buClr>
                <a:schemeClr val="accent2"/>
              </a:buClr>
              <a:buSzPts val="2400"/>
              <a:buFont typeface="Arial" panose="020B0604020202020204" pitchFamily="34" charset="0"/>
              <a:buChar char="•"/>
            </a:pPr>
            <a:r>
              <a:rPr lang="en-US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16GB RDIMM DDR4 3200：RAM-16GDR4ECT0-RD-3200 </a:t>
            </a:r>
          </a:p>
          <a:p>
            <a:pPr marL="273050" indent="-160338">
              <a:lnSpc>
                <a:spcPts val="2500"/>
              </a:lnSpc>
              <a:buClr>
                <a:schemeClr val="accent2"/>
              </a:buClr>
              <a:buSzPts val="2400"/>
              <a:buFont typeface="Arial" panose="020B0604020202020204" pitchFamily="34" charset="0"/>
              <a:buChar char="•"/>
            </a:pPr>
            <a:r>
              <a:rPr lang="en-US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32GB RDIMM DDR4 3200：RAM-32GDR4ECT0-RD-3200</a:t>
            </a: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77605B14-85BE-034E-8D2A-68E47E97D0C2}"/>
              </a:ext>
            </a:extLst>
          </p:cNvPr>
          <p:cNvSpPr txBox="1"/>
          <p:nvPr/>
        </p:nvSpPr>
        <p:spPr>
          <a:xfrm>
            <a:off x="89191" y="5954686"/>
            <a:ext cx="301181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zh-TW" sz="1200" b="1" i="0" u="none" strike="noStrike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TS-h1290FX-7232P-64G</a:t>
            </a:r>
          </a:p>
          <a:p>
            <a:r>
              <a:rPr lang="en-US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     AMD 8C/16T </a:t>
            </a:r>
            <a:r>
              <a:rPr lang="en-US" altLang="zh-TW" sz="9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7232P</a:t>
            </a:r>
            <a:r>
              <a:rPr lang="ja-JP" altLang="en-US" sz="9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-US" altLang="zh-TW" sz="9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64GB </a:t>
            </a:r>
            <a:r>
              <a:rPr lang="en-US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RDIMM (8 x 8GB)</a:t>
            </a:r>
            <a:endParaRPr lang="en-US" altLang="zh-TW" sz="900" b="0" i="0" u="none" strike="noStrike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016CBE10-6B92-A344-8E6E-8D7698403B7B}"/>
              </a:ext>
            </a:extLst>
          </p:cNvPr>
          <p:cNvSpPr txBox="1"/>
          <p:nvPr/>
        </p:nvSpPr>
        <p:spPr>
          <a:xfrm>
            <a:off x="763326" y="5389371"/>
            <a:ext cx="44121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</a:t>
            </a:r>
            <a:r>
              <a:rPr lang="ja-JP" altLang="en-US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注文情報</a:t>
            </a:r>
            <a:r>
              <a:rPr lang="en-US" altLang="zh-TW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endParaRPr lang="en-US" altLang="zh-TW" sz="2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23870489-2FB7-F347-8B79-FE2EAB994446}"/>
              </a:ext>
            </a:extLst>
          </p:cNvPr>
          <p:cNvSpPr txBox="1"/>
          <p:nvPr/>
        </p:nvSpPr>
        <p:spPr>
          <a:xfrm>
            <a:off x="2946180" y="5961750"/>
            <a:ext cx="312309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zh-TW" sz="1200" b="1" i="0" u="none" strike="noStrike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TS-h1290FX-7302P-128G</a:t>
            </a:r>
          </a:p>
          <a:p>
            <a:r>
              <a:rPr lang="en-US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     </a:t>
            </a:r>
            <a:r>
              <a:rPr lang="de-DE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AMD 16C/32T </a:t>
            </a:r>
            <a:r>
              <a:rPr lang="de-DE" altLang="zh-TW" sz="9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7302P</a:t>
            </a:r>
            <a:r>
              <a:rPr lang="ja-JP" altLang="en-US" sz="9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de-DE" altLang="zh-TW" sz="9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128GB </a:t>
            </a:r>
            <a:r>
              <a:rPr lang="de-DE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RDIMM (8 x 16GB)</a:t>
            </a:r>
            <a:endParaRPr lang="en-US" altLang="zh-TW" sz="900" b="0" i="0" u="none" strike="noStrike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344FD223-5358-014C-B10A-D9D9825A01D0}"/>
              </a:ext>
            </a:extLst>
          </p:cNvPr>
          <p:cNvSpPr txBox="1"/>
          <p:nvPr/>
        </p:nvSpPr>
        <p:spPr>
          <a:xfrm>
            <a:off x="1053610" y="6406921"/>
            <a:ext cx="356648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74625">
              <a:buFont typeface="Arial" panose="020B0604020202020204" pitchFamily="34" charset="0"/>
              <a:buChar char="•"/>
            </a:pPr>
            <a:r>
              <a:rPr lang="en-US" altLang="zh-TW" sz="1200" b="1" i="0" u="none" strike="noStrike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TS-h1290FX-7302P-256G </a:t>
            </a:r>
            <a:r>
              <a:rPr lang="en-US" altLang="zh-TW" sz="900" b="0" i="0" u="none" strike="noStrike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</a:t>
            </a:r>
            <a:r>
              <a:rPr lang="ja-JP" altLang="en-US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受注生産</a:t>
            </a:r>
            <a:r>
              <a:rPr lang="en-US" altLang="zh-TW" sz="900" b="0" i="0" u="none" strike="noStrike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)</a:t>
            </a:r>
            <a:endParaRPr lang="en-US" altLang="zh-TW" sz="900" b="0" i="0" u="none" strike="noStrike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r>
              <a:rPr lang="de-DE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     AMD 16C/32T </a:t>
            </a:r>
            <a:r>
              <a:rPr lang="de-DE" altLang="zh-TW" sz="9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7302P</a:t>
            </a:r>
            <a:r>
              <a:rPr lang="ja-JP" altLang="en-US" sz="9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de-DE" altLang="zh-TW" sz="9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256GB </a:t>
            </a:r>
            <a:r>
              <a:rPr lang="de-DE" altLang="zh-TW" sz="9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RDIMM (8 x 32GB)</a:t>
            </a:r>
            <a:endParaRPr lang="en-US" altLang="zh-TW" sz="900" b="0" i="0" u="none" strike="noStrike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831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05DC17D-AC76-47C0-9670-18F4FFC3183D}"/>
              </a:ext>
            </a:extLst>
          </p:cNvPr>
          <p:cNvSpPr/>
          <p:nvPr/>
        </p:nvSpPr>
        <p:spPr>
          <a:xfrm rot="10800000">
            <a:off x="0" y="2481242"/>
            <a:ext cx="12192000" cy="4376757"/>
          </a:xfrm>
          <a:prstGeom prst="rect">
            <a:avLst/>
          </a:prstGeom>
          <a:gradFill>
            <a:gsLst>
              <a:gs pos="47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" name="文字版面配置區 1">
            <a:extLst>
              <a:ext uri="{FF2B5EF4-FFF2-40B4-BE49-F238E27FC236}">
                <a16:creationId xmlns:a16="http://schemas.microsoft.com/office/drawing/2014/main" id="{6F0844C8-FF80-364F-95B5-2ED6F9F9ED8B}"/>
              </a:ext>
            </a:extLst>
          </p:cNvPr>
          <p:cNvSpPr txBox="1">
            <a:spLocks/>
          </p:cNvSpPr>
          <p:nvPr/>
        </p:nvSpPr>
        <p:spPr>
          <a:xfrm>
            <a:off x="537194" y="1792826"/>
            <a:ext cx="5977184" cy="2188069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4625" indent="-174625">
              <a:buClrTx/>
            </a:pP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グラフィックカード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をインストールすることで、ビデオの編集と</a:t>
            </a:r>
            <a: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トランスコーディングを強化できます。</a:t>
            </a:r>
            <a: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仮想マシンへの</a:t>
            </a:r>
            <a:r>
              <a:rPr lang="en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GPU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パススルーを有効にします。</a:t>
            </a:r>
            <a:endParaRPr lang="en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marL="174625" indent="-174625">
              <a:buClrTx/>
            </a:pPr>
            <a:r>
              <a:rPr lang="en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HDMI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出力を備えたグラフィックカードをインストールし、アプリケーションの可能性を高めます。</a:t>
            </a:r>
            <a:r>
              <a:rPr lang="en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をミニ</a:t>
            </a:r>
            <a:r>
              <a:rPr lang="en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PC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として</a:t>
            </a:r>
            <a:r>
              <a:rPr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使用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し、</a:t>
            </a:r>
            <a:r>
              <a:rPr lang="en" altLang="ja-JP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ja-JP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Microsoft</a:t>
            </a:r>
            <a:r>
              <a:rPr lang="en" altLang="zh-TW" sz="1600" baseline="300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</a:t>
            </a:r>
            <a:r>
              <a:rPr lang="en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Windows VM/Linux</a:t>
            </a:r>
            <a:r>
              <a:rPr lang="en" altLang="zh-TW" sz="1600" baseline="300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</a:t>
            </a:r>
            <a:r>
              <a:rPr lang="en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en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Station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デスクトップを出力</a:t>
            </a:r>
            <a: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または</a:t>
            </a:r>
            <a: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 </a:t>
            </a:r>
            <a:r>
              <a:rPr lang="en-US" altLang="ja-JP" sz="16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HybridDesk</a:t>
            </a:r>
            <a: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Station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によって監視フィードを監視します。</a:t>
            </a:r>
            <a:endParaRPr lang="en-US" altLang="zh-TW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1BA52E59-FF48-B848-93C4-01941E6C830B}"/>
              </a:ext>
            </a:extLst>
          </p:cNvPr>
          <p:cNvSpPr/>
          <p:nvPr/>
        </p:nvSpPr>
        <p:spPr>
          <a:xfrm>
            <a:off x="3689082" y="4899242"/>
            <a:ext cx="281593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注記</a:t>
            </a:r>
            <a:r>
              <a:rPr lang="en-US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endParaRPr lang="en-US" altLang="zh-TW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グラフィックカードの最大寸法</a:t>
            </a:r>
            <a:r>
              <a:rPr lang="en-US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</a:t>
            </a:r>
            <a:br>
              <a:rPr lang="en-US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-US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266 </a:t>
            </a:r>
            <a:r>
              <a:rPr lang="en" altLang="zh-TW" sz="12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x 137 x 45 mm </a:t>
            </a:r>
            <a:r>
              <a:rPr lang="en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</a:t>
            </a:r>
            <a:r>
              <a:rPr lang="ja-JP" altLang="en-US" sz="12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電源ケーブル</a:t>
            </a: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を含む</a:t>
            </a:r>
            <a:r>
              <a:rPr lang="en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)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" altLang="zh-TW" sz="1200" dirty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QuTS hero </a:t>
            </a:r>
            <a:r>
              <a:rPr lang="en" altLang="zh-TW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h5.0.1+</a:t>
            </a:r>
            <a:r>
              <a:rPr lang="ja-JP" altLang="en-US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および</a:t>
            </a:r>
            <a:r>
              <a:rPr lang="en-US" altLang="ja-JP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QTS 5.0.1+</a:t>
            </a:r>
            <a:r>
              <a:rPr lang="ja-JP" altLang="en-US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はすべての</a:t>
            </a:r>
            <a:r>
              <a:rPr lang="en" altLang="zh-TW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PCIe</a:t>
            </a:r>
            <a:r>
              <a:rPr lang="ja-JP" altLang="en-US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スロットでグラフィックカードをサポートします。以前のバージョンは、</a:t>
            </a:r>
            <a:r>
              <a:rPr lang="en" altLang="zh-TW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PCIe</a:t>
            </a:r>
            <a:r>
              <a:rPr lang="ja-JP" altLang="en-US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スロット</a:t>
            </a:r>
            <a:r>
              <a:rPr lang="en" altLang="zh-TW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#2</a:t>
            </a:r>
            <a:r>
              <a:rPr lang="ja-JP" altLang="en-US" sz="1200" dirty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で</a:t>
            </a:r>
            <a:r>
              <a:rPr lang="ja-JP" altLang="en-US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のみ</a:t>
            </a:r>
            <a:r>
              <a:rPr lang="en-US" altLang="ja-JP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GPU</a:t>
            </a:r>
            <a:r>
              <a:rPr lang="ja-JP" altLang="en-US" sz="1200" dirty="0" smtClean="0">
                <a:solidFill>
                  <a:srgbClr val="242424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パススルーをサポートします。</a:t>
            </a:r>
            <a:endParaRPr lang="zh-TW" altLang="en-US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190C4CEE-FA98-6541-9EE5-8A7A118D8C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7910" y="3782311"/>
            <a:ext cx="4189025" cy="3147193"/>
          </a:xfrm>
          <a:prstGeom prst="rect">
            <a:avLst/>
          </a:prstGeom>
        </p:spPr>
      </p:pic>
      <p:sp>
        <p:nvSpPr>
          <p:cNvPr id="4" name="橢圓 3">
            <a:extLst>
              <a:ext uri="{FF2B5EF4-FFF2-40B4-BE49-F238E27FC236}">
                <a16:creationId xmlns:a16="http://schemas.microsoft.com/office/drawing/2014/main" id="{E166712F-5EA9-4F6B-8D61-5D7E36228178}"/>
              </a:ext>
            </a:extLst>
          </p:cNvPr>
          <p:cNvSpPr/>
          <p:nvPr/>
        </p:nvSpPr>
        <p:spPr>
          <a:xfrm>
            <a:off x="6914793" y="3402886"/>
            <a:ext cx="1786209" cy="1786209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54000">
              <a:schemeClr val="bg1"/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594F5872-6541-42E1-9255-0CA26B50BFD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89524" y="2806324"/>
            <a:ext cx="2359592" cy="2188069"/>
          </a:xfrm>
          <a:prstGeom prst="rect">
            <a:avLst/>
          </a:prstGeom>
        </p:spPr>
      </p:pic>
      <p:sp>
        <p:nvSpPr>
          <p:cNvPr id="11" name="橢圓 10">
            <a:extLst>
              <a:ext uri="{FF2B5EF4-FFF2-40B4-BE49-F238E27FC236}">
                <a16:creationId xmlns:a16="http://schemas.microsoft.com/office/drawing/2014/main" id="{26F7AFBC-2F09-4543-B1BA-11B0B18DA9B5}"/>
              </a:ext>
            </a:extLst>
          </p:cNvPr>
          <p:cNvSpPr/>
          <p:nvPr/>
        </p:nvSpPr>
        <p:spPr>
          <a:xfrm>
            <a:off x="9478359" y="3402886"/>
            <a:ext cx="1786209" cy="1786209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glow rad="254000">
              <a:schemeClr val="bg1"/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54E1A51D-595A-4EF8-BEFB-A8A48B28479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6930" y="2915207"/>
            <a:ext cx="2780835" cy="1984035"/>
          </a:xfrm>
          <a:prstGeom prst="rect">
            <a:avLst/>
          </a:prstGeom>
        </p:spPr>
      </p:pic>
      <p:sp>
        <p:nvSpPr>
          <p:cNvPr id="23" name="文字方塊 22">
            <a:extLst>
              <a:ext uri="{FF2B5EF4-FFF2-40B4-BE49-F238E27FC236}">
                <a16:creationId xmlns:a16="http://schemas.microsoft.com/office/drawing/2014/main" id="{70FD23F8-F6C0-4B0E-B056-30B2A8F4760E}"/>
              </a:ext>
            </a:extLst>
          </p:cNvPr>
          <p:cNvSpPr txBox="1"/>
          <p:nvPr/>
        </p:nvSpPr>
        <p:spPr>
          <a:xfrm>
            <a:off x="6519795" y="2011485"/>
            <a:ext cx="514874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4625" indent="-174625" defTabSz="1219170">
              <a:buFont typeface="Arial" panose="020B0604020202020204" pitchFamily="34" charset="0"/>
              <a:buChar char="•"/>
              <a:defRPr/>
            </a:pPr>
            <a:r>
              <a:rPr lang="en-US" altLang="zh-TW" kern="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750</a:t>
            </a:r>
            <a:r>
              <a:rPr lang="zh-TW" altLang="en-US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Ｗ</a:t>
            </a:r>
            <a:r>
              <a:rPr lang="ja-JP" altLang="en-US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電源装置は十分な電力を備えたグラフィックカードに対応する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1 </a:t>
            </a:r>
            <a:r>
              <a:rPr lang="en-US" altLang="zh-TW" kern="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x 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6</a:t>
            </a:r>
            <a:r>
              <a:rPr lang="ja-JP" altLang="en-US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ピンと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1 </a:t>
            </a:r>
            <a:r>
              <a:rPr lang="en-US" altLang="zh-TW" kern="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x 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8</a:t>
            </a:r>
            <a:r>
              <a:rPr lang="ja-JP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ピン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(6</a:t>
            </a:r>
            <a:r>
              <a:rPr lang="ja-JP" altLang="en-US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ピン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 </a:t>
            </a:r>
            <a:r>
              <a:rPr lang="en-US" altLang="zh-TW" kern="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+ 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2</a:t>
            </a:r>
            <a:r>
              <a:rPr lang="ja-JP" altLang="en-US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ピン</a:t>
            </a:r>
            <a:r>
              <a:rPr lang="en-US" altLang="zh-TW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)</a:t>
            </a:r>
            <a:r>
              <a:rPr lang="ja-JP" altLang="en-US" kern="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rPr>
              <a:t>の電源ケーブルを提供します。</a:t>
            </a:r>
            <a:endParaRPr lang="en-US" altLang="zh-TW" kern="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pic>
        <p:nvPicPr>
          <p:cNvPr id="19" name="圖片 18" descr="一張含有 刀 的圖片&#10;&#10;自動產生的描述">
            <a:extLst>
              <a:ext uri="{FF2B5EF4-FFF2-40B4-BE49-F238E27FC236}">
                <a16:creationId xmlns:a16="http://schemas.microsoft.com/office/drawing/2014/main" id="{9E46F389-8094-F941-891D-640819790C4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88" t="5171" r="1620" b="18455"/>
          <a:stretch/>
        </p:blipFill>
        <p:spPr>
          <a:xfrm>
            <a:off x="6722660" y="5813822"/>
            <a:ext cx="5213915" cy="1046305"/>
          </a:xfrm>
          <a:prstGeom prst="rect">
            <a:avLst/>
          </a:prstGeom>
        </p:spPr>
      </p:pic>
      <p:sp>
        <p:nvSpPr>
          <p:cNvPr id="20" name="文字方塊 19">
            <a:extLst>
              <a:ext uri="{FF2B5EF4-FFF2-40B4-BE49-F238E27FC236}">
                <a16:creationId xmlns:a16="http://schemas.microsoft.com/office/drawing/2014/main" id="{6CE8CD93-103F-47E4-AFEB-27759D5FB052}"/>
              </a:ext>
            </a:extLst>
          </p:cNvPr>
          <p:cNvSpPr txBox="1"/>
          <p:nvPr/>
        </p:nvSpPr>
        <p:spPr>
          <a:xfrm>
            <a:off x="451430" y="120113"/>
            <a:ext cx="114980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ビデオ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処理または</a:t>
            </a:r>
            <a:r>
              <a:rPr lang="en-US" altLang="ja-JP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VM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への</a:t>
            </a:r>
            <a:r>
              <a:rPr lang="en-US" altLang="ja-JP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GPU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パススルー用</a:t>
            </a:r>
            <a:r>
              <a:rPr lang="en" altLang="zh-TW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NVIDIA</a:t>
            </a:r>
            <a:r>
              <a:rPr lang="en" altLang="zh-TW" sz="4000" b="1" baseline="30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グラフィックカードをサポート</a:t>
            </a:r>
            <a:endParaRPr lang="zh-TW" altLang="en-US" sz="80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9" name="群組 8">
            <a:extLst>
              <a:ext uri="{FF2B5EF4-FFF2-40B4-BE49-F238E27FC236}">
                <a16:creationId xmlns:a16="http://schemas.microsoft.com/office/drawing/2014/main" id="{D37EB9DC-B046-41A5-B529-CCFAAB30B8C3}"/>
              </a:ext>
            </a:extLst>
          </p:cNvPr>
          <p:cNvGrpSpPr/>
          <p:nvPr/>
        </p:nvGrpSpPr>
        <p:grpSpPr>
          <a:xfrm>
            <a:off x="6359614" y="4859902"/>
            <a:ext cx="2726161" cy="641227"/>
            <a:chOff x="4948256" y="7685746"/>
            <a:chExt cx="2726161" cy="641227"/>
          </a:xfrm>
        </p:grpSpPr>
        <p:sp>
          <p:nvSpPr>
            <p:cNvPr id="21" name="矩形: 圓角 20">
              <a:extLst>
                <a:ext uri="{FF2B5EF4-FFF2-40B4-BE49-F238E27FC236}">
                  <a16:creationId xmlns:a16="http://schemas.microsoft.com/office/drawing/2014/main" id="{CB34B949-BA77-4CBC-B4DE-F44E2B35E400}"/>
                </a:ext>
              </a:extLst>
            </p:cNvPr>
            <p:cNvSpPr/>
            <p:nvPr/>
          </p:nvSpPr>
          <p:spPr>
            <a:xfrm>
              <a:off x="5311302" y="7733720"/>
              <a:ext cx="2081719" cy="593253"/>
            </a:xfrm>
            <a:prstGeom prst="roundRect">
              <a:avLst>
                <a:gd name="adj" fmla="val 0"/>
              </a:avLst>
            </a:prstGeom>
            <a:gradFill>
              <a:gsLst>
                <a:gs pos="100000">
                  <a:srgbClr val="FF785D"/>
                </a:gs>
                <a:gs pos="0">
                  <a:srgbClr val="FFC000"/>
                </a:gs>
              </a:gsLst>
              <a:lin ang="5400000" scaled="0"/>
            </a:gradFill>
            <a:ln w="22225">
              <a:solidFill>
                <a:schemeClr val="accent4"/>
              </a:solidFill>
            </a:ln>
            <a:effectLst>
              <a:outerShdw blurRad="292100" dist="266700" dir="5400000" sx="94000" sy="94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sp>
          <p:nvSpPr>
            <p:cNvPr id="22" name="平行四邊形 21">
              <a:extLst>
                <a:ext uri="{FF2B5EF4-FFF2-40B4-BE49-F238E27FC236}">
                  <a16:creationId xmlns:a16="http://schemas.microsoft.com/office/drawing/2014/main" id="{4C88AC74-EB68-4676-ACB8-84BEE272A5DB}"/>
                </a:ext>
              </a:extLst>
            </p:cNvPr>
            <p:cNvSpPr/>
            <p:nvPr/>
          </p:nvSpPr>
          <p:spPr>
            <a:xfrm>
              <a:off x="4948256" y="7685746"/>
              <a:ext cx="2726161" cy="641227"/>
            </a:xfrm>
            <a:prstGeom prst="parallelogram">
              <a:avLst>
                <a:gd name="adj" fmla="val 48124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rtlCol="0" anchor="ctr"/>
            <a:lstStyle/>
            <a:p>
              <a:r>
                <a:rPr lang="en-US" altLang="zh-TW" sz="1733" b="1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8</a:t>
              </a:r>
              <a:r>
                <a:rPr lang="ja-JP" altLang="en-US" sz="1733" b="1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ピン</a:t>
              </a:r>
              <a:r>
                <a:rPr lang="en-US" altLang="zh-TW" sz="1733" b="1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 </a:t>
              </a:r>
              <a:endParaRPr lang="en-US" altLang="zh-TW" sz="1733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  <a:p>
              <a:r>
                <a:rPr lang="en-US" altLang="zh-TW" sz="1400" dirty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(1 x </a:t>
              </a:r>
              <a:r>
                <a:rPr lang="en-US" altLang="zh-TW" sz="1400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6</a:t>
              </a:r>
              <a:r>
                <a:rPr lang="ja-JP" altLang="en-US" sz="1400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ピン</a:t>
              </a:r>
              <a:r>
                <a:rPr lang="en-US" altLang="zh-TW" sz="1400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 </a:t>
              </a:r>
              <a:r>
                <a:rPr lang="en-US" altLang="zh-TW" sz="1400" dirty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+ 1 x </a:t>
              </a:r>
              <a:r>
                <a:rPr lang="en-US" altLang="zh-TW" sz="1400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2</a:t>
              </a:r>
              <a:r>
                <a:rPr lang="ja-JP" altLang="en-US" sz="1400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ピン</a:t>
              </a:r>
              <a:r>
                <a:rPr lang="en-US" altLang="zh-TW" sz="1400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)</a:t>
              </a:r>
              <a:endParaRPr lang="en-US" altLang="zh-TW" sz="1400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</p:grpSp>
      <p:grpSp>
        <p:nvGrpSpPr>
          <p:cNvPr id="25" name="群組 24">
            <a:extLst>
              <a:ext uri="{FF2B5EF4-FFF2-40B4-BE49-F238E27FC236}">
                <a16:creationId xmlns:a16="http://schemas.microsoft.com/office/drawing/2014/main" id="{B0526894-DFA5-45A3-B0D3-B827CA435AD2}"/>
              </a:ext>
            </a:extLst>
          </p:cNvPr>
          <p:cNvGrpSpPr/>
          <p:nvPr/>
        </p:nvGrpSpPr>
        <p:grpSpPr>
          <a:xfrm>
            <a:off x="9022019" y="4868481"/>
            <a:ext cx="2726161" cy="641227"/>
            <a:chOff x="4948256" y="7685746"/>
            <a:chExt cx="2726161" cy="641227"/>
          </a:xfrm>
        </p:grpSpPr>
        <p:sp>
          <p:nvSpPr>
            <p:cNvPr id="26" name="矩形: 圓角 25">
              <a:extLst>
                <a:ext uri="{FF2B5EF4-FFF2-40B4-BE49-F238E27FC236}">
                  <a16:creationId xmlns:a16="http://schemas.microsoft.com/office/drawing/2014/main" id="{37540802-00A6-4D90-8556-29BE2C214C02}"/>
                </a:ext>
              </a:extLst>
            </p:cNvPr>
            <p:cNvSpPr/>
            <p:nvPr/>
          </p:nvSpPr>
          <p:spPr>
            <a:xfrm>
              <a:off x="5311302" y="7733720"/>
              <a:ext cx="2081719" cy="593253"/>
            </a:xfrm>
            <a:prstGeom prst="roundRect">
              <a:avLst>
                <a:gd name="adj" fmla="val 0"/>
              </a:avLst>
            </a:prstGeom>
            <a:gradFill>
              <a:gsLst>
                <a:gs pos="100000">
                  <a:srgbClr val="FF785D"/>
                </a:gs>
                <a:gs pos="0">
                  <a:srgbClr val="FFC000"/>
                </a:gs>
              </a:gsLst>
              <a:lin ang="5400000" scaled="0"/>
            </a:gradFill>
            <a:ln w="22225">
              <a:solidFill>
                <a:schemeClr val="accent4"/>
              </a:solidFill>
            </a:ln>
            <a:effectLst>
              <a:outerShdw blurRad="292100" dist="266700" dir="5400000" sx="94000" sy="94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sp>
          <p:nvSpPr>
            <p:cNvPr id="34" name="平行四邊形 33">
              <a:extLst>
                <a:ext uri="{FF2B5EF4-FFF2-40B4-BE49-F238E27FC236}">
                  <a16:creationId xmlns:a16="http://schemas.microsoft.com/office/drawing/2014/main" id="{494A3C52-C743-4349-9869-C0286D5487AE}"/>
                </a:ext>
              </a:extLst>
            </p:cNvPr>
            <p:cNvSpPr/>
            <p:nvPr/>
          </p:nvSpPr>
          <p:spPr>
            <a:xfrm>
              <a:off x="4948256" y="7685746"/>
              <a:ext cx="2726161" cy="641227"/>
            </a:xfrm>
            <a:prstGeom prst="parallelogram">
              <a:avLst>
                <a:gd name="adj" fmla="val 48124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rtlCol="0" anchor="ctr"/>
            <a:lstStyle/>
            <a:p>
              <a:pPr algn="ctr"/>
              <a:r>
                <a:rPr lang="en-US" altLang="zh-TW" sz="1733" b="1" dirty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1 x </a:t>
              </a:r>
              <a:r>
                <a:rPr lang="en-US" altLang="zh-TW" sz="1733" b="1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6</a:t>
              </a:r>
              <a:r>
                <a:rPr lang="ja-JP" altLang="en-US" sz="1733" b="1" dirty="0" smtClean="0">
                  <a:solidFill>
                    <a:schemeClr val="tx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ピン</a:t>
              </a:r>
              <a:endParaRPr lang="en-US" altLang="zh-TW" sz="1733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3256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 descr="一張含有 風扇, 裝置, 家電用品 的圖片&#10;&#10;自動產生的描述">
            <a:extLst>
              <a:ext uri="{FF2B5EF4-FFF2-40B4-BE49-F238E27FC236}">
                <a16:creationId xmlns:a16="http://schemas.microsoft.com/office/drawing/2014/main" id="{208099B4-63BC-4611-B4F2-B2DB597D56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733" b="11883"/>
          <a:stretch/>
        </p:blipFill>
        <p:spPr>
          <a:xfrm>
            <a:off x="264815" y="3608962"/>
            <a:ext cx="6322379" cy="2544575"/>
          </a:xfrm>
          <a:prstGeom prst="rect">
            <a:avLst/>
          </a:prstGeom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B83138DD-44BE-4B1D-B8D5-A060D1151A8C}"/>
              </a:ext>
            </a:extLst>
          </p:cNvPr>
          <p:cNvSpPr txBox="1"/>
          <p:nvPr/>
        </p:nvSpPr>
        <p:spPr>
          <a:xfrm>
            <a:off x="483180" y="240102"/>
            <a:ext cx="109333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デュアルポート</a:t>
            </a:r>
            <a:r>
              <a:rPr lang="en-US" altLang="zh-TW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 </a:t>
            </a:r>
            <a:r>
              <a:rPr lang="en-US" altLang="zh-TW" sz="3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&amp; </a:t>
            </a:r>
            <a:r>
              <a:rPr lang="en-US" altLang="zh-TW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2.5GbE</a:t>
            </a:r>
            <a:r>
              <a:rPr lang="ja-JP" altLang="en-US" sz="36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を統</a:t>
            </a:r>
            <a:r>
              <a:rPr lang="ja-JP" altLang="en-US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合して</a:t>
            </a:r>
            <a:r>
              <a:rPr lang="en-US" altLang="ja-JP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オールフラッシュ</a:t>
            </a:r>
            <a:r>
              <a:rPr lang="en-US" altLang="ja-JP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r>
              <a:rPr lang="ja-JP" altLang="en-US" sz="3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のパフォーマンスを最大化</a:t>
            </a:r>
            <a:endParaRPr lang="zh-TW" altLang="en-US" sz="36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2834BDAF-B892-F44E-93E8-223A9F295470}"/>
              </a:ext>
            </a:extLst>
          </p:cNvPr>
          <p:cNvSpPr txBox="1"/>
          <p:nvPr/>
        </p:nvSpPr>
        <p:spPr>
          <a:xfrm>
            <a:off x="1218246" y="2167498"/>
            <a:ext cx="231234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2.5GbE </a:t>
            </a:r>
          </a:p>
          <a:p>
            <a:r>
              <a:rPr lang="en-US" altLang="zh-TW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RJ45</a:t>
            </a:r>
            <a:r>
              <a:rPr lang="ja-JP" altLang="en-US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ポート</a:t>
            </a:r>
            <a:endParaRPr lang="en-US" altLang="zh-TW" sz="2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r>
              <a:rPr lang="en-US" altLang="zh-TW" sz="1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(2.5Gb/1Gb/100Mb)</a:t>
            </a:r>
            <a:endParaRPr lang="zh-TW" altLang="en-US" sz="1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432E8CD-9AFB-154C-BDEF-F1CC13B33007}"/>
              </a:ext>
            </a:extLst>
          </p:cNvPr>
          <p:cNvSpPr txBox="1"/>
          <p:nvPr/>
        </p:nvSpPr>
        <p:spPr>
          <a:xfrm>
            <a:off x="3830078" y="2161133"/>
            <a:ext cx="222955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25GbE </a:t>
            </a:r>
            <a:r>
              <a:rPr lang="en-US" altLang="zh-TW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SFP28</a:t>
            </a:r>
            <a:r>
              <a:rPr lang="ja-JP" altLang="en-US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ポート</a:t>
            </a:r>
            <a:endParaRPr lang="en-US" altLang="zh-TW" sz="2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r>
              <a:rPr lang="en-US" altLang="zh-TW" sz="1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(25Gb/10Gb/1Gb)</a:t>
            </a:r>
            <a:endParaRPr lang="zh-TW" altLang="en-US" sz="1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2553A420-D11A-7447-BE9C-3505FDC51B2B}"/>
              </a:ext>
            </a:extLst>
          </p:cNvPr>
          <p:cNvCxnSpPr>
            <a:cxnSpLocks/>
            <a:endCxn id="5" idx="2"/>
          </p:cNvCxnSpPr>
          <p:nvPr/>
        </p:nvCxnSpPr>
        <p:spPr>
          <a:xfrm flipV="1">
            <a:off x="4944854" y="3207573"/>
            <a:ext cx="0" cy="2184525"/>
          </a:xfrm>
          <a:prstGeom prst="line">
            <a:avLst/>
          </a:prstGeom>
          <a:ln w="15875">
            <a:solidFill>
              <a:srgbClr val="00B0F0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5EA110CD-C32E-3946-B533-7AF50F85F4C3}"/>
              </a:ext>
            </a:extLst>
          </p:cNvPr>
          <p:cNvCxnSpPr>
            <a:cxnSpLocks/>
          </p:cNvCxnSpPr>
          <p:nvPr/>
        </p:nvCxnSpPr>
        <p:spPr>
          <a:xfrm flipV="1">
            <a:off x="2344122" y="3213938"/>
            <a:ext cx="0" cy="2178160"/>
          </a:xfrm>
          <a:prstGeom prst="line">
            <a:avLst/>
          </a:prstGeom>
          <a:ln w="15875">
            <a:solidFill>
              <a:srgbClr val="00B0F0"/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>
            <a:extLst>
              <a:ext uri="{FF2B5EF4-FFF2-40B4-BE49-F238E27FC236}">
                <a16:creationId xmlns:a16="http://schemas.microsoft.com/office/drawing/2014/main" id="{40C5B971-0A50-CD48-880C-3C3FF1FD573C}"/>
              </a:ext>
            </a:extLst>
          </p:cNvPr>
          <p:cNvSpPr/>
          <p:nvPr/>
        </p:nvSpPr>
        <p:spPr>
          <a:xfrm>
            <a:off x="6852289" y="2789259"/>
            <a:ext cx="2063492" cy="3228474"/>
          </a:xfrm>
          <a:prstGeom prst="rect">
            <a:avLst/>
          </a:prstGeom>
          <a:gradFill flip="none" rotWithShape="1">
            <a:gsLst>
              <a:gs pos="0">
                <a:srgbClr val="596056">
                  <a:alpha val="50000"/>
                </a:srgbClr>
              </a:gs>
              <a:gs pos="100000">
                <a:srgbClr val="596056">
                  <a:alpha val="7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id="{33F80865-3A73-554A-8E39-BFFEA6D6F818}"/>
              </a:ext>
            </a:extLst>
          </p:cNvPr>
          <p:cNvSpPr txBox="1"/>
          <p:nvPr/>
        </p:nvSpPr>
        <p:spPr>
          <a:xfrm>
            <a:off x="6750517" y="5582323"/>
            <a:ext cx="1307080" cy="389777"/>
          </a:xfrm>
          <a:prstGeom prst="rect">
            <a:avLst/>
          </a:prstGeom>
          <a:noFill/>
        </p:spPr>
        <p:txBody>
          <a:bodyPr wrap="square" lIns="121908" tIns="60955" rIns="121908" bIns="60955" anchor="t">
            <a:spAutoFit/>
          </a:bodyPr>
          <a:lstStyle/>
          <a:p>
            <a:pPr algn="ctr">
              <a:defRPr/>
            </a:pPr>
            <a:r>
              <a:rPr lang="ja-JP" altLang="en-US" sz="1733" b="1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読み取り</a:t>
            </a:r>
            <a:endParaRPr lang="en-US" sz="1733" b="1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6" name="TextBox 6">
            <a:extLst>
              <a:ext uri="{FF2B5EF4-FFF2-40B4-BE49-F238E27FC236}">
                <a16:creationId xmlns:a16="http://schemas.microsoft.com/office/drawing/2014/main" id="{4E932C0D-77E5-D146-A5B5-875C4E1711A4}"/>
              </a:ext>
            </a:extLst>
          </p:cNvPr>
          <p:cNvSpPr txBox="1"/>
          <p:nvPr/>
        </p:nvSpPr>
        <p:spPr>
          <a:xfrm>
            <a:off x="7684963" y="5582323"/>
            <a:ext cx="1307080" cy="389777"/>
          </a:xfrm>
          <a:prstGeom prst="rect">
            <a:avLst/>
          </a:prstGeom>
          <a:noFill/>
        </p:spPr>
        <p:txBody>
          <a:bodyPr wrap="square" lIns="121908" tIns="60955" rIns="121908" bIns="60955" anchor="t">
            <a:spAutoFit/>
          </a:bodyPr>
          <a:lstStyle/>
          <a:p>
            <a:pPr algn="ctr">
              <a:defRPr/>
            </a:pPr>
            <a:r>
              <a:rPr lang="ja-JP" altLang="en-US" sz="1733" b="1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書き込み</a:t>
            </a:r>
            <a:endParaRPr lang="en-US" altLang="zh-TW" sz="1733" b="1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itchFamily="34" charset="0"/>
              <a:sym typeface="Arial" panose="020B0604020202020204" pitchFamily="34" charset="0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232E9A9F-DA69-E949-9BE1-BBF111F57391}"/>
              </a:ext>
            </a:extLst>
          </p:cNvPr>
          <p:cNvSpPr/>
          <p:nvPr/>
        </p:nvSpPr>
        <p:spPr>
          <a:xfrm>
            <a:off x="9565271" y="2771905"/>
            <a:ext cx="2063492" cy="3228474"/>
          </a:xfrm>
          <a:prstGeom prst="rect">
            <a:avLst/>
          </a:prstGeom>
          <a:gradFill flip="none" rotWithShape="1">
            <a:gsLst>
              <a:gs pos="0">
                <a:srgbClr val="596056">
                  <a:alpha val="50000"/>
                </a:srgbClr>
              </a:gs>
              <a:gs pos="100000">
                <a:srgbClr val="596056">
                  <a:alpha val="7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4" name="TextBox 6">
            <a:extLst>
              <a:ext uri="{FF2B5EF4-FFF2-40B4-BE49-F238E27FC236}">
                <a16:creationId xmlns:a16="http://schemas.microsoft.com/office/drawing/2014/main" id="{85F9FD95-0E11-454C-AF09-D25DC0954F66}"/>
              </a:ext>
            </a:extLst>
          </p:cNvPr>
          <p:cNvSpPr txBox="1"/>
          <p:nvPr/>
        </p:nvSpPr>
        <p:spPr>
          <a:xfrm>
            <a:off x="9463499" y="5564969"/>
            <a:ext cx="1307080" cy="389777"/>
          </a:xfrm>
          <a:prstGeom prst="rect">
            <a:avLst/>
          </a:prstGeom>
          <a:noFill/>
        </p:spPr>
        <p:txBody>
          <a:bodyPr wrap="square" lIns="121908" tIns="60955" rIns="121908" bIns="60955" anchor="t">
            <a:spAutoFit/>
          </a:bodyPr>
          <a:lstStyle/>
          <a:p>
            <a:pPr algn="ctr">
              <a:defRPr/>
            </a:pPr>
            <a:r>
              <a:rPr lang="ja-JP" altLang="en-US" sz="1733" b="1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読み取り</a:t>
            </a:r>
            <a:endParaRPr lang="en-US" sz="1733" b="1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5" name="TextBox 6">
            <a:extLst>
              <a:ext uri="{FF2B5EF4-FFF2-40B4-BE49-F238E27FC236}">
                <a16:creationId xmlns:a16="http://schemas.microsoft.com/office/drawing/2014/main" id="{E2D2FB14-0D51-F942-9B1C-361C64AA7329}"/>
              </a:ext>
            </a:extLst>
          </p:cNvPr>
          <p:cNvSpPr txBox="1"/>
          <p:nvPr/>
        </p:nvSpPr>
        <p:spPr>
          <a:xfrm>
            <a:off x="10397945" y="5564969"/>
            <a:ext cx="1307080" cy="389777"/>
          </a:xfrm>
          <a:prstGeom prst="rect">
            <a:avLst/>
          </a:prstGeom>
          <a:noFill/>
        </p:spPr>
        <p:txBody>
          <a:bodyPr wrap="square" lIns="121908" tIns="60955" rIns="121908" bIns="60955" anchor="t">
            <a:spAutoFit/>
          </a:bodyPr>
          <a:lstStyle/>
          <a:p>
            <a:pPr algn="ctr">
              <a:defRPr/>
            </a:pPr>
            <a:r>
              <a:rPr lang="ja-JP" altLang="en-US" sz="1733" b="1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書き込み</a:t>
            </a:r>
            <a:endParaRPr lang="en-US" altLang="zh-TW" sz="1733" b="1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itchFamily="34" charset="0"/>
              <a:sym typeface="Arial" panose="020B0604020202020204" pitchFamily="34" charset="0"/>
            </a:endParaRP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D98BA62D-D251-734C-9873-28551F4D5C19}"/>
              </a:ext>
            </a:extLst>
          </p:cNvPr>
          <p:cNvSpPr txBox="1"/>
          <p:nvPr/>
        </p:nvSpPr>
        <p:spPr>
          <a:xfrm>
            <a:off x="61724" y="6086677"/>
            <a:ext cx="100424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</a:t>
            </a:r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ラボでテストされました。数値は環境によって異なる場合があります。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テスト環境</a:t>
            </a:r>
            <a:r>
              <a:rPr lang="en" altLang="zh-TW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r>
              <a:rPr lang="zh-TW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zh-TW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NAS: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QuTS hero 5.0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搭載の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TS-h1290FX-7302P-128G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ボリュームタイプ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Micron 7400 Pro U.3 NVMe PCIe Gen4 1.92TB SSD x12 (RAID 5);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クライアントワークステーション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Iometer</a:t>
            </a:r>
            <a:r>
              <a:rPr lang="ja-JP" altLang="en-US" sz="800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Intel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Core™ i7-7700 4.20GHz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CPU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32GB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DDR4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RAM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QXG-25G2SF-CX4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Windows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 Server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2016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QXG-25G2SF-CX4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Windows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 Server 2016</a:t>
            </a:r>
            <a:endParaRPr lang="zh-TW" altLang="en-US" sz="8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1" name="Shape 80">
            <a:extLst>
              <a:ext uri="{FF2B5EF4-FFF2-40B4-BE49-F238E27FC236}">
                <a16:creationId xmlns:a16="http://schemas.microsoft.com/office/drawing/2014/main" id="{28B5BD31-3271-3246-AC9F-69D5BDE7A3F4}"/>
              </a:ext>
            </a:extLst>
          </p:cNvPr>
          <p:cNvSpPr/>
          <p:nvPr/>
        </p:nvSpPr>
        <p:spPr>
          <a:xfrm>
            <a:off x="8011609" y="3038296"/>
            <a:ext cx="697251" cy="2475083"/>
          </a:xfrm>
          <a:prstGeom prst="rect">
            <a:avLst/>
          </a:prstGeom>
          <a:gradFill>
            <a:gsLst>
              <a:gs pos="100000">
                <a:srgbClr val="EF206D"/>
              </a:gs>
              <a:gs pos="0">
                <a:srgbClr val="F7942F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lang="zh-TW" altLang="en-US" sz="1867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2" name="Shape 79">
            <a:extLst>
              <a:ext uri="{FF2B5EF4-FFF2-40B4-BE49-F238E27FC236}">
                <a16:creationId xmlns:a16="http://schemas.microsoft.com/office/drawing/2014/main" id="{7DA39A86-7536-9148-B8ED-68274D536F28}"/>
              </a:ext>
            </a:extLst>
          </p:cNvPr>
          <p:cNvSpPr/>
          <p:nvPr/>
        </p:nvSpPr>
        <p:spPr>
          <a:xfrm>
            <a:off x="7030137" y="2963333"/>
            <a:ext cx="722054" cy="2545861"/>
          </a:xfrm>
          <a:prstGeom prst="rect">
            <a:avLst/>
          </a:prstGeom>
          <a:gradFill>
            <a:gsLst>
              <a:gs pos="100000">
                <a:srgbClr val="254BFF"/>
              </a:gs>
              <a:gs pos="0">
                <a:srgbClr val="83FFE4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lang="zh-TW" altLang="en-US" sz="1867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3" name="TextBox 20">
            <a:extLst>
              <a:ext uri="{FF2B5EF4-FFF2-40B4-BE49-F238E27FC236}">
                <a16:creationId xmlns:a16="http://schemas.microsoft.com/office/drawing/2014/main" id="{9FF63BA6-0BBC-BC4B-8CE6-38BAC4ABDF0E}"/>
              </a:ext>
            </a:extLst>
          </p:cNvPr>
          <p:cNvSpPr txBox="1"/>
          <p:nvPr/>
        </p:nvSpPr>
        <p:spPr>
          <a:xfrm>
            <a:off x="7030137" y="3038296"/>
            <a:ext cx="691908" cy="58477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2953</a:t>
            </a:r>
            <a:endParaRPr lang="en-US" sz="16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4" name="TextBox 20">
            <a:extLst>
              <a:ext uri="{FF2B5EF4-FFF2-40B4-BE49-F238E27FC236}">
                <a16:creationId xmlns:a16="http://schemas.microsoft.com/office/drawing/2014/main" id="{ED60879C-E43B-CA4D-A280-095EABA8FA52}"/>
              </a:ext>
            </a:extLst>
          </p:cNvPr>
          <p:cNvSpPr txBox="1"/>
          <p:nvPr/>
        </p:nvSpPr>
        <p:spPr>
          <a:xfrm>
            <a:off x="8014280" y="3044661"/>
            <a:ext cx="691908" cy="58477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2879</a:t>
            </a:r>
          </a:p>
        </p:txBody>
      </p:sp>
      <p:sp>
        <p:nvSpPr>
          <p:cNvPr id="35" name="Shape 80">
            <a:extLst>
              <a:ext uri="{FF2B5EF4-FFF2-40B4-BE49-F238E27FC236}">
                <a16:creationId xmlns:a16="http://schemas.microsoft.com/office/drawing/2014/main" id="{C5652450-81BA-3B44-943C-DEE0B86195A0}"/>
              </a:ext>
            </a:extLst>
          </p:cNvPr>
          <p:cNvSpPr/>
          <p:nvPr/>
        </p:nvSpPr>
        <p:spPr>
          <a:xfrm>
            <a:off x="10724591" y="2963333"/>
            <a:ext cx="697251" cy="2532692"/>
          </a:xfrm>
          <a:prstGeom prst="rect">
            <a:avLst/>
          </a:prstGeom>
          <a:gradFill>
            <a:gsLst>
              <a:gs pos="100000">
                <a:srgbClr val="EF206D"/>
              </a:gs>
              <a:gs pos="0">
                <a:srgbClr val="F7942F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lang="zh-TW" altLang="en-US" sz="1867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6" name="Shape 79">
            <a:extLst>
              <a:ext uri="{FF2B5EF4-FFF2-40B4-BE49-F238E27FC236}">
                <a16:creationId xmlns:a16="http://schemas.microsoft.com/office/drawing/2014/main" id="{0AFF3D49-9AB5-BC49-A151-D7129705E57E}"/>
              </a:ext>
            </a:extLst>
          </p:cNvPr>
          <p:cNvSpPr/>
          <p:nvPr/>
        </p:nvSpPr>
        <p:spPr>
          <a:xfrm>
            <a:off x="9743119" y="2995761"/>
            <a:ext cx="722054" cy="2496079"/>
          </a:xfrm>
          <a:prstGeom prst="rect">
            <a:avLst/>
          </a:prstGeom>
          <a:gradFill>
            <a:gsLst>
              <a:gs pos="100000">
                <a:srgbClr val="254BFF"/>
              </a:gs>
              <a:gs pos="0">
                <a:srgbClr val="83FFE4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38100" h="38100" prst="angle"/>
            <a:bevelB w="38100" h="38100"/>
          </a:sp3d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lang="zh-TW" altLang="en-US" sz="1867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7" name="TextBox 20">
            <a:extLst>
              <a:ext uri="{FF2B5EF4-FFF2-40B4-BE49-F238E27FC236}">
                <a16:creationId xmlns:a16="http://schemas.microsoft.com/office/drawing/2014/main" id="{AB23DD9A-E48C-6943-9C6D-81939EC1209F}"/>
              </a:ext>
            </a:extLst>
          </p:cNvPr>
          <p:cNvSpPr txBox="1"/>
          <p:nvPr/>
        </p:nvSpPr>
        <p:spPr>
          <a:xfrm>
            <a:off x="9773265" y="3021270"/>
            <a:ext cx="691908" cy="58477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2940</a:t>
            </a:r>
          </a:p>
        </p:txBody>
      </p:sp>
      <p:sp>
        <p:nvSpPr>
          <p:cNvPr id="38" name="TextBox 20">
            <a:extLst>
              <a:ext uri="{FF2B5EF4-FFF2-40B4-BE49-F238E27FC236}">
                <a16:creationId xmlns:a16="http://schemas.microsoft.com/office/drawing/2014/main" id="{A5302C50-6F16-C849-BFE7-FA3E867C5BC9}"/>
              </a:ext>
            </a:extLst>
          </p:cNvPr>
          <p:cNvSpPr txBox="1"/>
          <p:nvPr/>
        </p:nvSpPr>
        <p:spPr>
          <a:xfrm>
            <a:off x="10727262" y="2995761"/>
            <a:ext cx="691908" cy="58477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2950</a:t>
            </a:r>
          </a:p>
        </p:txBody>
      </p:sp>
      <p:sp>
        <p:nvSpPr>
          <p:cNvPr id="39" name="TextBox 6">
            <a:extLst>
              <a:ext uri="{FF2B5EF4-FFF2-40B4-BE49-F238E27FC236}">
                <a16:creationId xmlns:a16="http://schemas.microsoft.com/office/drawing/2014/main" id="{316BC6C4-375F-D04A-9DC8-98AC1F7ED18A}"/>
              </a:ext>
            </a:extLst>
          </p:cNvPr>
          <p:cNvSpPr txBox="1"/>
          <p:nvPr/>
        </p:nvSpPr>
        <p:spPr>
          <a:xfrm>
            <a:off x="6658284" y="1817808"/>
            <a:ext cx="2229556" cy="769431"/>
          </a:xfrm>
          <a:prstGeom prst="rect">
            <a:avLst/>
          </a:prstGeom>
          <a:noFill/>
        </p:spPr>
        <p:txBody>
          <a:bodyPr wrap="square" lIns="121908" tIns="60955" rIns="121908" bIns="60955" anchor="t">
            <a:spAutoFit/>
          </a:bodyPr>
          <a:lstStyle/>
          <a:p>
            <a:pPr algn="ctr">
              <a:defRPr/>
            </a:pPr>
            <a:r>
              <a:rPr lang="en-US" altLang="zh-TW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 x 25GbE</a:t>
            </a:r>
          </a:p>
          <a:p>
            <a:pPr algn="ctr">
              <a:defRPr/>
            </a:pPr>
            <a:r>
              <a:rPr lang="en-US" altLang="zh-TW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Windows SMB </a:t>
            </a:r>
          </a:p>
          <a:p>
            <a:pPr algn="ctr">
              <a:defRPr/>
            </a:pPr>
            <a:r>
              <a:rPr lang="ja-JP" alt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シーケンシャル転送</a:t>
            </a:r>
            <a:endParaRPr lang="en-US" altLang="zh-TW" sz="1400" b="1" dirty="0">
              <a:solidFill>
                <a:schemeClr val="tx1">
                  <a:lumMod val="95000"/>
                  <a:lumOff val="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40" name="TextBox 6">
            <a:extLst>
              <a:ext uri="{FF2B5EF4-FFF2-40B4-BE49-F238E27FC236}">
                <a16:creationId xmlns:a16="http://schemas.microsoft.com/office/drawing/2014/main" id="{B5D77425-A059-5548-9AFF-3E9194D88920}"/>
              </a:ext>
            </a:extLst>
          </p:cNvPr>
          <p:cNvSpPr txBox="1"/>
          <p:nvPr/>
        </p:nvSpPr>
        <p:spPr>
          <a:xfrm>
            <a:off x="9243448" y="1792300"/>
            <a:ext cx="2948552" cy="984875"/>
          </a:xfrm>
          <a:prstGeom prst="rect">
            <a:avLst/>
          </a:prstGeom>
          <a:noFill/>
        </p:spPr>
        <p:txBody>
          <a:bodyPr wrap="square" lIns="121908" tIns="60955" rIns="121908" bIns="60955" anchor="t">
            <a:spAutoFit/>
          </a:bodyPr>
          <a:lstStyle/>
          <a:p>
            <a:pPr algn="ctr">
              <a:defRPr/>
            </a:pPr>
            <a:r>
              <a:rPr lang="en-US" altLang="zh-TW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1 x 25GbE </a:t>
            </a:r>
          </a:p>
          <a:p>
            <a:pPr algn="ctr">
              <a:defRPr/>
            </a:pPr>
            <a:r>
              <a:rPr lang="en-US" altLang="zh-TW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Windows</a:t>
            </a:r>
            <a:r>
              <a:rPr lang="zh-TW" altLang="en-US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 </a:t>
            </a:r>
            <a:r>
              <a:rPr lang="en-US" altLang="zh-TW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SMB</a:t>
            </a:r>
          </a:p>
          <a:p>
            <a:pPr algn="ctr">
              <a:defRPr/>
            </a:pPr>
            <a:r>
              <a:rPr lang="ja-JP" alt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シーケンシャル</a:t>
            </a:r>
            <a:r>
              <a:rPr lang="ja-JP" alt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転送、</a:t>
            </a:r>
            <a:r>
              <a:rPr lang="en-US" altLang="ja-JP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/>
            </a:r>
            <a:br>
              <a:rPr lang="en-US" altLang="ja-JP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</a:br>
            <a:r>
              <a:rPr lang="ja-JP" alt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暗号化</a:t>
            </a:r>
            <a:r>
              <a:rPr lang="ja-JP" alt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ボリューム</a:t>
            </a:r>
            <a:endParaRPr lang="en-US" altLang="zh-TW" sz="1400" b="1" dirty="0">
              <a:solidFill>
                <a:schemeClr val="tx1">
                  <a:lumMod val="95000"/>
                  <a:lumOff val="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626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 descr="qsw-m5216-1t">
            <a:extLst>
              <a:ext uri="{FF2B5EF4-FFF2-40B4-BE49-F238E27FC236}">
                <a16:creationId xmlns:a16="http://schemas.microsoft.com/office/drawing/2014/main" id="{6D270E38-A556-124A-AB22-6D3A0B480C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53" b="32665"/>
          <a:stretch/>
        </p:blipFill>
        <p:spPr bwMode="auto">
          <a:xfrm>
            <a:off x="3456357" y="5528803"/>
            <a:ext cx="3010448" cy="75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圖片 25" descr="一張含有 風扇, 裝置, 家電用品 的圖片&#10;&#10;自動產生的描述">
            <a:extLst>
              <a:ext uri="{FF2B5EF4-FFF2-40B4-BE49-F238E27FC236}">
                <a16:creationId xmlns:a16="http://schemas.microsoft.com/office/drawing/2014/main" id="{7CEDFACF-0694-4CED-B924-14260B7DA3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489"/>
          <a:stretch/>
        </p:blipFill>
        <p:spPr>
          <a:xfrm>
            <a:off x="0" y="3073221"/>
            <a:ext cx="2624485" cy="3952189"/>
          </a:xfrm>
          <a:prstGeom prst="rect">
            <a:avLst/>
          </a:prstGeom>
        </p:spPr>
      </p:pic>
      <p:pic>
        <p:nvPicPr>
          <p:cNvPr id="53" name="圖形 52">
            <a:extLst>
              <a:ext uri="{FF2B5EF4-FFF2-40B4-BE49-F238E27FC236}">
                <a16:creationId xmlns:a16="http://schemas.microsoft.com/office/drawing/2014/main" id="{051F8780-1348-4D2D-82E3-32E69BD7A4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36277" y="3700079"/>
            <a:ext cx="2127427" cy="2717684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13D19450-4192-E34B-838F-08736190639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50269" y="33338"/>
            <a:ext cx="11025890" cy="1528762"/>
          </a:xfrm>
        </p:spPr>
        <p:txBody>
          <a:bodyPr>
            <a:normAutofit/>
          </a:bodyPr>
          <a:lstStyle/>
          <a:p>
            <a:pPr algn="ctr"/>
            <a:r>
              <a:rPr kumimoji="1" lang="ja-JP" altLang="en-US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柔軟</a:t>
            </a:r>
            <a:r>
              <a:rPr kumimoji="1"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なイーサネット速度構成</a:t>
            </a:r>
            <a:r>
              <a:rPr kumimoji="1" lang="zh-TW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kumimoji="1"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は</a:t>
            </a:r>
            <a:r>
              <a:rPr kumimoji="1" lang="zh-TW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</a:t>
            </a:r>
            <a:r>
              <a:rPr kumimoji="1" lang="zh-TW" altLang="en-US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/</a:t>
            </a:r>
            <a:r>
              <a:rPr kumimoji="1" lang="zh-TW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1GbE</a:t>
            </a:r>
            <a:r>
              <a:rPr kumimoji="1"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もサポート</a:t>
            </a:r>
            <a:endParaRPr lang="zh-TW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15" name="Google Shape;1028;p60">
            <a:extLst>
              <a:ext uri="{FF2B5EF4-FFF2-40B4-BE49-F238E27FC236}">
                <a16:creationId xmlns:a16="http://schemas.microsoft.com/office/drawing/2014/main" id="{59DBAA1E-98E8-40E6-8710-C8001B63EF05}"/>
              </a:ext>
            </a:extLst>
          </p:cNvPr>
          <p:cNvPicPr preferRelativeResize="0">
            <a:picLocks noChangeAspect="1"/>
          </p:cNvPicPr>
          <p:nvPr/>
        </p:nvPicPr>
        <p:blipFill rotWithShape="1">
          <a:blip r:embed="rId7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9817" y="3288065"/>
            <a:ext cx="2826637" cy="1860516"/>
          </a:xfrm>
          <a:prstGeom prst="rect">
            <a:avLst/>
          </a:prstGeom>
          <a:noFill/>
          <a:ln>
            <a:noFill/>
          </a:ln>
          <a:effectLst>
            <a:outerShdw blurRad="1016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id="{6AD9A377-4505-41A0-96A0-4E9843AC2B0E}"/>
              </a:ext>
            </a:extLst>
          </p:cNvPr>
          <p:cNvSpPr txBox="1"/>
          <p:nvPr/>
        </p:nvSpPr>
        <p:spPr>
          <a:xfrm>
            <a:off x="7687922" y="3746398"/>
            <a:ext cx="1774555" cy="66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867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 SFP+</a:t>
            </a:r>
          </a:p>
          <a:p>
            <a:pPr algn="ctr"/>
            <a:r>
              <a:rPr lang="ja-JP" altLang="en-US" sz="1867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トランシーバ</a:t>
            </a:r>
            <a:endParaRPr lang="zh-TW" altLang="en-US" sz="1867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025BAE03-67A4-4A1E-BF4E-F05C89880330}"/>
              </a:ext>
            </a:extLst>
          </p:cNvPr>
          <p:cNvCxnSpPr>
            <a:cxnSpLocks/>
          </p:cNvCxnSpPr>
          <p:nvPr/>
        </p:nvCxnSpPr>
        <p:spPr>
          <a:xfrm flipH="1">
            <a:off x="2138110" y="5331247"/>
            <a:ext cx="2137644" cy="50545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FE708E81-9030-401C-867B-B2E44B2954F3}"/>
              </a:ext>
            </a:extLst>
          </p:cNvPr>
          <p:cNvSpPr txBox="1"/>
          <p:nvPr/>
        </p:nvSpPr>
        <p:spPr>
          <a:xfrm>
            <a:off x="3649339" y="4533028"/>
            <a:ext cx="30297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スイッチ</a:t>
            </a:r>
            <a:endParaRPr lang="en-US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algn="ctr"/>
            <a:r>
              <a:rPr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QSW </a:t>
            </a:r>
            <a:r>
              <a:rPr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スイッチシリーズ</a:t>
            </a:r>
            <a:endParaRPr lang="zh-TW" altLang="en-US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29" name="圖片 28">
            <a:extLst>
              <a:ext uri="{FF2B5EF4-FFF2-40B4-BE49-F238E27FC236}">
                <a16:creationId xmlns:a16="http://schemas.microsoft.com/office/drawing/2014/main" id="{C4647718-5954-4D10-B443-E665F23403B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964844" y="5148581"/>
            <a:ext cx="960712" cy="789705"/>
          </a:xfrm>
          <a:prstGeom prst="rect">
            <a:avLst/>
          </a:prstGeom>
        </p:spPr>
      </p:pic>
      <p:pic>
        <p:nvPicPr>
          <p:cNvPr id="30" name="圖片 29">
            <a:extLst>
              <a:ext uri="{FF2B5EF4-FFF2-40B4-BE49-F238E27FC236}">
                <a16:creationId xmlns:a16="http://schemas.microsoft.com/office/drawing/2014/main" id="{7F99A8EB-C253-4099-80B4-7B55A806068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1221222">
            <a:off x="1136879" y="5598548"/>
            <a:ext cx="960712" cy="789705"/>
          </a:xfrm>
          <a:prstGeom prst="rect">
            <a:avLst/>
          </a:prstGeom>
        </p:spPr>
      </p:pic>
      <p:pic>
        <p:nvPicPr>
          <p:cNvPr id="31" name="圖片 30">
            <a:extLst>
              <a:ext uri="{FF2B5EF4-FFF2-40B4-BE49-F238E27FC236}">
                <a16:creationId xmlns:a16="http://schemas.microsoft.com/office/drawing/2014/main" id="{A522D971-8E4C-45BF-A274-62885785E12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4246996">
            <a:off x="4222048" y="5106678"/>
            <a:ext cx="960712" cy="789705"/>
          </a:xfrm>
          <a:prstGeom prst="rect">
            <a:avLst/>
          </a:prstGeom>
        </p:spPr>
      </p:pic>
      <p:pic>
        <p:nvPicPr>
          <p:cNvPr id="36" name="圖片 35">
            <a:extLst>
              <a:ext uri="{FF2B5EF4-FFF2-40B4-BE49-F238E27FC236}">
                <a16:creationId xmlns:a16="http://schemas.microsoft.com/office/drawing/2014/main" id="{39F5D77E-B32A-4758-878C-B7F16C6650A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4499235">
            <a:off x="3920854" y="3584592"/>
            <a:ext cx="960712" cy="789705"/>
          </a:xfrm>
          <a:prstGeom prst="rect">
            <a:avLst/>
          </a:prstGeom>
        </p:spPr>
      </p:pic>
      <p:sp>
        <p:nvSpPr>
          <p:cNvPr id="38" name="文字方塊 37">
            <a:extLst>
              <a:ext uri="{FF2B5EF4-FFF2-40B4-BE49-F238E27FC236}">
                <a16:creationId xmlns:a16="http://schemas.microsoft.com/office/drawing/2014/main" id="{682349A8-38D4-45C1-BD1D-7DE6B5A61441}"/>
              </a:ext>
            </a:extLst>
          </p:cNvPr>
          <p:cNvSpPr txBox="1"/>
          <p:nvPr/>
        </p:nvSpPr>
        <p:spPr>
          <a:xfrm>
            <a:off x="2513378" y="4985791"/>
            <a:ext cx="14650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LC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ファイバー</a:t>
            </a:r>
            <a: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ケーブル</a:t>
            </a:r>
            <a:endParaRPr lang="zh-TW" altLang="en-US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42" name="矩形: 圓角 22">
            <a:extLst>
              <a:ext uri="{FF2B5EF4-FFF2-40B4-BE49-F238E27FC236}">
                <a16:creationId xmlns:a16="http://schemas.microsoft.com/office/drawing/2014/main" id="{7EE18105-EBE8-449F-9BE1-84B483B99F61}"/>
              </a:ext>
            </a:extLst>
          </p:cNvPr>
          <p:cNvSpPr/>
          <p:nvPr/>
        </p:nvSpPr>
        <p:spPr>
          <a:xfrm>
            <a:off x="5027194" y="5159757"/>
            <a:ext cx="1349543" cy="274013"/>
          </a:xfrm>
          <a:prstGeom prst="roundRect">
            <a:avLst>
              <a:gd name="adj" fmla="val 9133"/>
            </a:avLst>
          </a:prstGeom>
          <a:gradFill>
            <a:gsLst>
              <a:gs pos="0">
                <a:schemeClr val="tx2">
                  <a:lumMod val="50000"/>
                </a:schemeClr>
              </a:gs>
              <a:gs pos="48000">
                <a:schemeClr val="tx2">
                  <a:lumMod val="50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lin ang="5400000" scaled="1"/>
          </a:gradFill>
          <a:ln w="6350">
            <a:gradFill>
              <a:gsLst>
                <a:gs pos="56000">
                  <a:schemeClr val="tx2">
                    <a:lumMod val="75000"/>
                  </a:schemeClr>
                </a:gs>
                <a:gs pos="100000">
                  <a:srgbClr val="EE6000"/>
                </a:gs>
                <a:gs pos="0">
                  <a:srgbClr val="EE6000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sz="1333" b="1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 SFP28</a:t>
            </a:r>
          </a:p>
        </p:txBody>
      </p:sp>
      <p:sp>
        <p:nvSpPr>
          <p:cNvPr id="46" name="矩形: 圓角 22">
            <a:extLst>
              <a:ext uri="{FF2B5EF4-FFF2-40B4-BE49-F238E27FC236}">
                <a16:creationId xmlns:a16="http://schemas.microsoft.com/office/drawing/2014/main" id="{F89B1FD6-5C4E-4013-ACD5-5484A92B9B63}"/>
              </a:ext>
            </a:extLst>
          </p:cNvPr>
          <p:cNvSpPr/>
          <p:nvPr/>
        </p:nvSpPr>
        <p:spPr>
          <a:xfrm>
            <a:off x="5040660" y="3570898"/>
            <a:ext cx="1264804" cy="274013"/>
          </a:xfrm>
          <a:prstGeom prst="roundRect">
            <a:avLst>
              <a:gd name="adj" fmla="val 9133"/>
            </a:avLst>
          </a:prstGeom>
          <a:gradFill>
            <a:gsLst>
              <a:gs pos="0">
                <a:schemeClr val="tx2">
                  <a:lumMod val="50000"/>
                </a:schemeClr>
              </a:gs>
              <a:gs pos="48000">
                <a:schemeClr val="tx2">
                  <a:lumMod val="50000"/>
                </a:schemeClr>
              </a:gs>
              <a:gs pos="100000">
                <a:schemeClr val="tx1">
                  <a:lumMod val="95000"/>
                  <a:lumOff val="5000"/>
                </a:schemeClr>
              </a:gs>
            </a:gsLst>
            <a:lin ang="5400000" scaled="1"/>
          </a:gradFill>
          <a:ln w="6350">
            <a:gradFill>
              <a:gsLst>
                <a:gs pos="56000">
                  <a:schemeClr val="tx2">
                    <a:lumMod val="75000"/>
                  </a:schemeClr>
                </a:gs>
                <a:gs pos="100000">
                  <a:srgbClr val="EE6000"/>
                </a:gs>
                <a:gs pos="0">
                  <a:srgbClr val="EE6000"/>
                </a:gs>
              </a:gsLst>
              <a:lin ang="0" scaled="0"/>
            </a:gra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TW" sz="1333" b="1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 SFP+</a:t>
            </a:r>
          </a:p>
        </p:txBody>
      </p:sp>
      <p:pic>
        <p:nvPicPr>
          <p:cNvPr id="47" name="圖形 46">
            <a:extLst>
              <a:ext uri="{FF2B5EF4-FFF2-40B4-BE49-F238E27FC236}">
                <a16:creationId xmlns:a16="http://schemas.microsoft.com/office/drawing/2014/main" id="{F98FA1D4-BC86-A34E-BD7F-19A2EB74BC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749958" y="3700079"/>
            <a:ext cx="2127427" cy="2717684"/>
          </a:xfrm>
          <a:prstGeom prst="rect">
            <a:avLst/>
          </a:prstGeom>
        </p:spPr>
      </p:pic>
      <p:sp>
        <p:nvSpPr>
          <p:cNvPr id="48" name="文字方塊 47">
            <a:extLst>
              <a:ext uri="{FF2B5EF4-FFF2-40B4-BE49-F238E27FC236}">
                <a16:creationId xmlns:a16="http://schemas.microsoft.com/office/drawing/2014/main" id="{676FBB4A-1513-A34F-8B86-A9F40F434F2D}"/>
              </a:ext>
            </a:extLst>
          </p:cNvPr>
          <p:cNvSpPr txBox="1"/>
          <p:nvPr/>
        </p:nvSpPr>
        <p:spPr>
          <a:xfrm>
            <a:off x="9901603" y="3746397"/>
            <a:ext cx="1774555" cy="66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1867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1GbE SFP </a:t>
            </a:r>
          </a:p>
          <a:p>
            <a:pPr algn="ctr"/>
            <a:r>
              <a:rPr lang="ja-JP" altLang="en-US" sz="1867" dirty="0" smtClean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トランシーバ</a:t>
            </a:r>
            <a:endParaRPr lang="zh-TW" altLang="en-US" sz="1867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49" name="圖片 48">
            <a:extLst>
              <a:ext uri="{FF2B5EF4-FFF2-40B4-BE49-F238E27FC236}">
                <a16:creationId xmlns:a16="http://schemas.microsoft.com/office/drawing/2014/main" id="{FB3FB8B1-0D0B-CC44-96AE-37B2D799D67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11495" y="4706828"/>
            <a:ext cx="1823857" cy="1499211"/>
          </a:xfrm>
          <a:prstGeom prst="rect">
            <a:avLst/>
          </a:prstGeom>
        </p:spPr>
      </p:pic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DA1AB264-29C4-D148-B8CA-7266B1869C4D}"/>
              </a:ext>
            </a:extLst>
          </p:cNvPr>
          <p:cNvCxnSpPr>
            <a:cxnSpLocks/>
          </p:cNvCxnSpPr>
          <p:nvPr/>
        </p:nvCxnSpPr>
        <p:spPr>
          <a:xfrm flipH="1">
            <a:off x="1988645" y="3829320"/>
            <a:ext cx="1970249" cy="149587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3" name="圖片 42">
            <a:extLst>
              <a:ext uri="{FF2B5EF4-FFF2-40B4-BE49-F238E27FC236}">
                <a16:creationId xmlns:a16="http://schemas.microsoft.com/office/drawing/2014/main" id="{0C81C79D-CCC6-4A43-8363-1C9D4992C8F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9995" y="4706828"/>
            <a:ext cx="1823857" cy="1499211"/>
          </a:xfrm>
          <a:prstGeom prst="rect">
            <a:avLst/>
          </a:prstGeom>
        </p:spPr>
      </p:pic>
      <p:sp>
        <p:nvSpPr>
          <p:cNvPr id="27" name="TextBox 19">
            <a:extLst>
              <a:ext uri="{FF2B5EF4-FFF2-40B4-BE49-F238E27FC236}">
                <a16:creationId xmlns:a16="http://schemas.microsoft.com/office/drawing/2014/main" id="{28647473-5DEB-FD48-9027-02B2F3008807}"/>
              </a:ext>
            </a:extLst>
          </p:cNvPr>
          <p:cNvSpPr txBox="1"/>
          <p:nvPr/>
        </p:nvSpPr>
        <p:spPr>
          <a:xfrm>
            <a:off x="518881" y="2013951"/>
            <a:ext cx="12093876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4625" indent="-174625">
              <a:buFont typeface="Arial"/>
              <a:buChar char="•"/>
            </a:pP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内蔵</a:t>
            </a:r>
            <a:r>
              <a:rPr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ポートは</a:t>
            </a:r>
            <a:r>
              <a:rPr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 SFP28</a:t>
            </a: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トランシーバに対応</a:t>
            </a:r>
            <a:endParaRPr lang="en-US" altLang="zh-TW" sz="28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marL="174625" indent="-174625">
              <a:buFont typeface="Arial"/>
              <a:buChar char="•"/>
            </a:pPr>
            <a:r>
              <a:rPr lang="en-US" altLang="zh-TW" sz="2800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SFP/SFP</a:t>
            </a:r>
            <a:r>
              <a:rPr lang="en-US" altLang="zh-TW" sz="2800" dirty="0" smtClean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+</a:t>
            </a: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トランシーバ</a:t>
            </a:r>
            <a:r>
              <a:rPr lang="ja-JP" altLang="en-US" sz="2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によって</a:t>
            </a:r>
            <a:r>
              <a:rPr lang="en-US" altLang="zh-TW" sz="2800" dirty="0" smtClean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1GbE</a:t>
            </a: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と</a:t>
            </a:r>
            <a:r>
              <a:rPr lang="en-US" altLang="zh-TW" sz="2800" dirty="0" smtClean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</a:t>
            </a:r>
            <a:r>
              <a:rPr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イーサネットに対応</a:t>
            </a:r>
            <a:endParaRPr lang="en-US" altLang="zh-TW" sz="28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marL="174625" indent="-174625">
              <a:buFont typeface="Arial"/>
              <a:buChar char="•"/>
            </a:pP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オートネゴシエーショ</a:t>
            </a:r>
            <a:r>
              <a:rPr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ン</a:t>
            </a:r>
            <a:endParaRPr lang="zh-CN" altLang="en-US" sz="28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D1D09DE5-6C61-6D47-A999-870742798628}"/>
              </a:ext>
            </a:extLst>
          </p:cNvPr>
          <p:cNvSpPr txBox="1"/>
          <p:nvPr/>
        </p:nvSpPr>
        <p:spPr>
          <a:xfrm>
            <a:off x="2867213" y="6326502"/>
            <a:ext cx="4796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</a:rPr>
              <a:t>QNAP QSW-M5216-1T </a:t>
            </a:r>
            <a:r>
              <a:rPr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16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r>
              <a:rPr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25GbE</a:t>
            </a:r>
            <a:r>
              <a:rPr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スイッチ</a:t>
            </a:r>
            <a:endParaRPr lang="zh-TW" altLang="en-US" sz="16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415020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群組 3">
            <a:extLst>
              <a:ext uri="{FF2B5EF4-FFF2-40B4-BE49-F238E27FC236}">
                <a16:creationId xmlns:a16="http://schemas.microsoft.com/office/drawing/2014/main" id="{45B2A5E0-4C58-43D4-A50D-D2AD0E200DCA}"/>
              </a:ext>
            </a:extLst>
          </p:cNvPr>
          <p:cNvGrpSpPr/>
          <p:nvPr/>
        </p:nvGrpSpPr>
        <p:grpSpPr>
          <a:xfrm>
            <a:off x="611770" y="1960738"/>
            <a:ext cx="7393103" cy="2086722"/>
            <a:chOff x="611770" y="1960738"/>
            <a:chExt cx="7393103" cy="2086722"/>
          </a:xfrm>
        </p:grpSpPr>
        <p:sp>
          <p:nvSpPr>
            <p:cNvPr id="5" name="Shape 528">
              <a:extLst>
                <a:ext uri="{FF2B5EF4-FFF2-40B4-BE49-F238E27FC236}">
                  <a16:creationId xmlns:a16="http://schemas.microsoft.com/office/drawing/2014/main" id="{24B77BE9-F0CE-48C8-A5E7-F237C20D82CF}"/>
                </a:ext>
              </a:extLst>
            </p:cNvPr>
            <p:cNvSpPr/>
            <p:nvPr/>
          </p:nvSpPr>
          <p:spPr>
            <a:xfrm flipH="1">
              <a:off x="614910" y="1960739"/>
              <a:ext cx="7389963" cy="2086721"/>
            </a:xfrm>
            <a:prstGeom prst="snip2DiagRect">
              <a:avLst>
                <a:gd name="adj1" fmla="val 0"/>
                <a:gd name="adj2" fmla="val 14918"/>
              </a:avLst>
            </a:prstGeom>
            <a:gradFill>
              <a:gsLst>
                <a:gs pos="4700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  <a:ln w="12700">
              <a:gradFill>
                <a:gsLst>
                  <a:gs pos="0">
                    <a:srgbClr val="323231"/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1"/>
              </a:gradFill>
            </a:ln>
            <a:effectLst>
              <a:outerShdw blurRad="241300" dist="190500" dir="2700000" algn="tl" rotWithShape="0">
                <a:prstClr val="black">
                  <a:alpha val="14000"/>
                </a:prstClr>
              </a:outerShdw>
            </a:effectLst>
          </p:spPr>
          <p:txBody>
            <a:bodyPr wrap="square" lIns="121900" tIns="60933" rIns="121900" bIns="60933" anchor="ctr" anchorCtr="0">
              <a:noAutofit/>
            </a:bodyPr>
            <a:lstStyle/>
            <a:p>
              <a:pPr algn="ctr">
                <a:buClr>
                  <a:srgbClr val="000000"/>
                </a:buClr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/>
              </a:endParaRPr>
            </a:p>
          </p:txBody>
        </p:sp>
        <p:sp>
          <p:nvSpPr>
            <p:cNvPr id="85" name="圓角化對角線角落矩形 8">
              <a:extLst>
                <a:ext uri="{FF2B5EF4-FFF2-40B4-BE49-F238E27FC236}">
                  <a16:creationId xmlns:a16="http://schemas.microsoft.com/office/drawing/2014/main" id="{0579C713-0693-4BEE-98AD-7C0EA08F1AD3}"/>
                </a:ext>
              </a:extLst>
            </p:cNvPr>
            <p:cNvSpPr/>
            <p:nvPr/>
          </p:nvSpPr>
          <p:spPr>
            <a:xfrm flipH="1">
              <a:off x="611770" y="1960738"/>
              <a:ext cx="1928862" cy="447876"/>
            </a:xfrm>
            <a:prstGeom prst="snip2DiagRect">
              <a:avLst/>
            </a:prstGeom>
            <a:solidFill>
              <a:srgbClr val="323231"/>
            </a:solidFill>
            <a:ln w="12700">
              <a:solidFill>
                <a:srgbClr val="32323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80953" indent="-380953"/>
              <a:r>
                <a:rPr lang="en-US" altLang="zh-TW" b="1" dirty="0">
                  <a:solidFill>
                    <a:schemeClr val="bg1"/>
                  </a:solidFill>
                  <a:latin typeface="Meiryo UI" panose="020B0604030504040204" pitchFamily="50" charset="-128"/>
                  <a:ea typeface="微軟正黑體" pitchFamily="34" charset="-120"/>
                  <a:cs typeface="Arial" panose="020B0604020202020204" pitchFamily="34" charset="0"/>
                </a:rPr>
                <a:t>10GbE NIC</a:t>
              </a:r>
            </a:p>
          </p:txBody>
        </p:sp>
      </p:grpSp>
      <p:sp>
        <p:nvSpPr>
          <p:cNvPr id="86" name="Shape 528">
            <a:extLst>
              <a:ext uri="{FF2B5EF4-FFF2-40B4-BE49-F238E27FC236}">
                <a16:creationId xmlns:a16="http://schemas.microsoft.com/office/drawing/2014/main" id="{EA298FED-2314-4DE5-BB27-8D5C67F71861}"/>
              </a:ext>
            </a:extLst>
          </p:cNvPr>
          <p:cNvSpPr/>
          <p:nvPr/>
        </p:nvSpPr>
        <p:spPr>
          <a:xfrm flipH="1">
            <a:off x="4949786" y="4381994"/>
            <a:ext cx="3032430" cy="2264140"/>
          </a:xfrm>
          <a:prstGeom prst="snip2DiagRect">
            <a:avLst>
              <a:gd name="adj1" fmla="val 0"/>
              <a:gd name="adj2" fmla="val 12393"/>
            </a:avLst>
          </a:prstGeom>
          <a:gradFill>
            <a:gsLst>
              <a:gs pos="47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 w="12700">
            <a:gradFill>
              <a:gsLst>
                <a:gs pos="0">
                  <a:srgbClr val="323231"/>
                </a:gs>
                <a:gs pos="100000">
                  <a:schemeClr val="bg1">
                    <a:lumMod val="65000"/>
                  </a:schemeClr>
                </a:gs>
              </a:gsLst>
              <a:lin ang="5400000" scaled="1"/>
            </a:gradFill>
          </a:ln>
          <a:effectLst>
            <a:outerShdw blurRad="241300" dist="190500" dir="2700000" algn="tl" rotWithShape="0">
              <a:prstClr val="black">
                <a:alpha val="14000"/>
              </a:prstClr>
            </a:outerShdw>
          </a:effectLst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sp>
        <p:nvSpPr>
          <p:cNvPr id="90" name="Shape 528">
            <a:extLst>
              <a:ext uri="{FF2B5EF4-FFF2-40B4-BE49-F238E27FC236}">
                <a16:creationId xmlns:a16="http://schemas.microsoft.com/office/drawing/2014/main" id="{DE8B63BE-F96A-44F4-93FE-EA4A550B6777}"/>
              </a:ext>
            </a:extLst>
          </p:cNvPr>
          <p:cNvSpPr/>
          <p:nvPr/>
        </p:nvSpPr>
        <p:spPr>
          <a:xfrm flipH="1">
            <a:off x="631263" y="4377702"/>
            <a:ext cx="4101048" cy="2268432"/>
          </a:xfrm>
          <a:prstGeom prst="snip2DiagRect">
            <a:avLst>
              <a:gd name="adj1" fmla="val 0"/>
              <a:gd name="adj2" fmla="val 12556"/>
            </a:avLst>
          </a:prstGeom>
          <a:gradFill>
            <a:gsLst>
              <a:gs pos="47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 w="12700">
            <a:gradFill>
              <a:gsLst>
                <a:gs pos="0">
                  <a:srgbClr val="323231"/>
                </a:gs>
                <a:gs pos="100000">
                  <a:schemeClr val="bg1">
                    <a:lumMod val="65000"/>
                  </a:schemeClr>
                </a:gs>
              </a:gsLst>
              <a:lin ang="5400000" scaled="1"/>
            </a:gradFill>
          </a:ln>
          <a:effectLst>
            <a:outerShdw blurRad="241300" dist="190500" dir="2700000" algn="tl" rotWithShape="0">
              <a:prstClr val="black">
                <a:alpha val="14000"/>
              </a:prstClr>
            </a:outerShdw>
          </a:effectLst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sp>
        <p:nvSpPr>
          <p:cNvPr id="49" name="Shape 528">
            <a:extLst>
              <a:ext uri="{FF2B5EF4-FFF2-40B4-BE49-F238E27FC236}">
                <a16:creationId xmlns:a16="http://schemas.microsoft.com/office/drawing/2014/main" id="{399928B1-191B-4789-B392-61C77BBDABDA}"/>
              </a:ext>
            </a:extLst>
          </p:cNvPr>
          <p:cNvSpPr/>
          <p:nvPr/>
        </p:nvSpPr>
        <p:spPr>
          <a:xfrm flipH="1">
            <a:off x="8253627" y="1942603"/>
            <a:ext cx="3372240" cy="2086721"/>
          </a:xfrm>
          <a:prstGeom prst="snip2DiagRect">
            <a:avLst>
              <a:gd name="adj1" fmla="val 0"/>
              <a:gd name="adj2" fmla="val 12393"/>
            </a:avLst>
          </a:prstGeom>
          <a:gradFill>
            <a:gsLst>
              <a:gs pos="47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 w="12700">
            <a:gradFill>
              <a:gsLst>
                <a:gs pos="0">
                  <a:srgbClr val="323231"/>
                </a:gs>
                <a:gs pos="100000">
                  <a:schemeClr val="bg1">
                    <a:lumMod val="65000"/>
                  </a:schemeClr>
                </a:gs>
              </a:gsLst>
              <a:lin ang="5400000" scaled="1"/>
            </a:gradFill>
          </a:ln>
          <a:effectLst>
            <a:outerShdw blurRad="241300" dist="190500" dir="2700000" algn="tl" rotWithShape="0">
              <a:prstClr val="black">
                <a:alpha val="14000"/>
              </a:prstClr>
            </a:outerShdw>
          </a:effectLst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sp>
        <p:nvSpPr>
          <p:cNvPr id="53" name="Shape 528">
            <a:extLst>
              <a:ext uri="{FF2B5EF4-FFF2-40B4-BE49-F238E27FC236}">
                <a16:creationId xmlns:a16="http://schemas.microsoft.com/office/drawing/2014/main" id="{E57ACE7C-83D5-4FFF-8152-C72C829BB23E}"/>
              </a:ext>
            </a:extLst>
          </p:cNvPr>
          <p:cNvSpPr/>
          <p:nvPr/>
        </p:nvSpPr>
        <p:spPr>
          <a:xfrm flipH="1">
            <a:off x="8280837" y="4345721"/>
            <a:ext cx="3352087" cy="2300413"/>
          </a:xfrm>
          <a:prstGeom prst="snip2DiagRect">
            <a:avLst>
              <a:gd name="adj1" fmla="val 0"/>
              <a:gd name="adj2" fmla="val 12393"/>
            </a:avLst>
          </a:prstGeom>
          <a:gradFill>
            <a:gsLst>
              <a:gs pos="47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 w="12700">
            <a:gradFill>
              <a:gsLst>
                <a:gs pos="0">
                  <a:srgbClr val="323231"/>
                </a:gs>
                <a:gs pos="100000">
                  <a:schemeClr val="bg1">
                    <a:lumMod val="65000"/>
                  </a:schemeClr>
                </a:gs>
              </a:gsLst>
              <a:lin ang="5400000" scaled="1"/>
            </a:gradFill>
          </a:ln>
          <a:effectLst>
            <a:outerShdw blurRad="241300" dist="190500" dir="2700000" algn="tl" rotWithShape="0">
              <a:prstClr val="black">
                <a:alpha val="14000"/>
              </a:prstClr>
            </a:outerShdw>
          </a:effectLst>
        </p:spPr>
        <p:txBody>
          <a:bodyPr wrap="square" lIns="121900" tIns="60933" rIns="121900" bIns="60933" anchor="ctr" anchorCtr="0">
            <a:noAutofit/>
          </a:bodyPr>
          <a:lstStyle/>
          <a:p>
            <a:pPr algn="ctr">
              <a:buClr>
                <a:srgbClr val="000000"/>
              </a:buClr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/>
            </a:endParaRPr>
          </a:p>
        </p:txBody>
      </p:sp>
      <p:sp>
        <p:nvSpPr>
          <p:cNvPr id="11" name="TextBox 45">
            <a:extLst>
              <a:ext uri="{FF2B5EF4-FFF2-40B4-BE49-F238E27FC236}">
                <a16:creationId xmlns:a16="http://schemas.microsoft.com/office/drawing/2014/main" id="{3B07719A-5788-44BF-BF3A-A2A1E829E893}"/>
              </a:ext>
            </a:extLst>
          </p:cNvPr>
          <p:cNvSpPr txBox="1"/>
          <p:nvPr/>
        </p:nvSpPr>
        <p:spPr>
          <a:xfrm>
            <a:off x="5549936" y="3686257"/>
            <a:ext cx="1840656" cy="348878"/>
          </a:xfrm>
          <a:prstGeom prst="rect">
            <a:avLst/>
          </a:prstGeom>
          <a:noFill/>
        </p:spPr>
        <p:txBody>
          <a:bodyPr wrap="square" lIns="121920" tIns="60960" rIns="121920" bIns="60960" rtlCol="0" anchor="t">
            <a:spAutoFit/>
          </a:bodyPr>
          <a:lstStyle/>
          <a:p>
            <a:pPr algn="ctr"/>
            <a:r>
              <a:rPr lang="en-US" altLang="zh-TW" sz="1467" b="1" dirty="0">
                <a:solidFill>
                  <a:srgbClr val="323231"/>
                </a:solidFill>
                <a:latin typeface="Meiryo UI" panose="020B0604030504040204" pitchFamily="50" charset="-128"/>
                <a:ea typeface="新細明體"/>
                <a:cs typeface="Arial" panose="020B0604020202020204" pitchFamily="34" charset="0"/>
              </a:rPr>
              <a:t>QXG-10G1T</a:t>
            </a:r>
            <a:endParaRPr lang="zh-TW" altLang="en-US" sz="1467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5" name="TextBox 73">
            <a:extLst>
              <a:ext uri="{FF2B5EF4-FFF2-40B4-BE49-F238E27FC236}">
                <a16:creationId xmlns:a16="http://schemas.microsoft.com/office/drawing/2014/main" id="{37923793-AD03-4606-9BA8-E4B0273155C2}"/>
              </a:ext>
            </a:extLst>
          </p:cNvPr>
          <p:cNvSpPr txBox="1"/>
          <p:nvPr/>
        </p:nvSpPr>
        <p:spPr>
          <a:xfrm>
            <a:off x="470060" y="3655827"/>
            <a:ext cx="2287991" cy="389899"/>
          </a:xfrm>
          <a:prstGeom prst="rect">
            <a:avLst/>
          </a:prstGeom>
          <a:noFill/>
        </p:spPr>
        <p:txBody>
          <a:bodyPr wrap="square" lIns="162544" tIns="81272" rIns="162544" bIns="81272" rtlCol="0" anchor="t">
            <a:spAutoFit/>
          </a:bodyPr>
          <a:lstStyle/>
          <a:p>
            <a:pPr algn="ctr"/>
            <a:r>
              <a:rPr lang="en-US" sz="1467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LAN-10G2T-X710</a:t>
            </a:r>
            <a:endParaRPr lang="zh-TW" altLang="en-US" sz="1600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43" name="TextBox 29">
            <a:extLst>
              <a:ext uri="{FF2B5EF4-FFF2-40B4-BE49-F238E27FC236}">
                <a16:creationId xmlns:a16="http://schemas.microsoft.com/office/drawing/2014/main" id="{39FAA6E8-04E2-EA43-9204-1D1561C7C742}"/>
              </a:ext>
            </a:extLst>
          </p:cNvPr>
          <p:cNvSpPr txBox="1"/>
          <p:nvPr/>
        </p:nvSpPr>
        <p:spPr>
          <a:xfrm>
            <a:off x="9658974" y="2801691"/>
            <a:ext cx="1971341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QXG-5G1T-111C</a:t>
            </a:r>
          </a:p>
        </p:txBody>
      </p:sp>
      <p:sp>
        <p:nvSpPr>
          <p:cNvPr id="45" name="TextBox 29">
            <a:extLst>
              <a:ext uri="{FF2B5EF4-FFF2-40B4-BE49-F238E27FC236}">
                <a16:creationId xmlns:a16="http://schemas.microsoft.com/office/drawing/2014/main" id="{C310ADD9-A473-6D44-A3A2-DE91256A9E26}"/>
              </a:ext>
            </a:extLst>
          </p:cNvPr>
          <p:cNvSpPr txBox="1"/>
          <p:nvPr/>
        </p:nvSpPr>
        <p:spPr>
          <a:xfrm>
            <a:off x="9654527" y="3083879"/>
            <a:ext cx="1971341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QXG-5G2T-111C</a:t>
            </a:r>
          </a:p>
        </p:txBody>
      </p:sp>
      <p:sp>
        <p:nvSpPr>
          <p:cNvPr id="47" name="TextBox 29">
            <a:extLst>
              <a:ext uri="{FF2B5EF4-FFF2-40B4-BE49-F238E27FC236}">
                <a16:creationId xmlns:a16="http://schemas.microsoft.com/office/drawing/2014/main" id="{46A2F5E4-8623-B145-BF0A-DAA74F8BA667}"/>
              </a:ext>
            </a:extLst>
          </p:cNvPr>
          <p:cNvSpPr txBox="1"/>
          <p:nvPr/>
        </p:nvSpPr>
        <p:spPr>
          <a:xfrm>
            <a:off x="9658166" y="3366067"/>
            <a:ext cx="1971341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QXG-5G4T-111C</a:t>
            </a:r>
          </a:p>
        </p:txBody>
      </p:sp>
      <p:pic>
        <p:nvPicPr>
          <p:cNvPr id="32" name="圖片 31">
            <a:extLst>
              <a:ext uri="{FF2B5EF4-FFF2-40B4-BE49-F238E27FC236}">
                <a16:creationId xmlns:a16="http://schemas.microsoft.com/office/drawing/2014/main" id="{85D5C650-2543-FD47-8C75-72A8D2A748F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01642" y="2865764"/>
            <a:ext cx="1526997" cy="1003225"/>
          </a:xfrm>
          <a:prstGeom prst="rect">
            <a:avLst/>
          </a:prstGeom>
        </p:spPr>
      </p:pic>
      <p:sp>
        <p:nvSpPr>
          <p:cNvPr id="56" name="文字方塊 55">
            <a:extLst>
              <a:ext uri="{FF2B5EF4-FFF2-40B4-BE49-F238E27FC236}">
                <a16:creationId xmlns:a16="http://schemas.microsoft.com/office/drawing/2014/main" id="{39388A57-6DB5-774C-8EEE-0EA6361EE25A}"/>
              </a:ext>
            </a:extLst>
          </p:cNvPr>
          <p:cNvSpPr txBox="1"/>
          <p:nvPr/>
        </p:nvSpPr>
        <p:spPr>
          <a:xfrm>
            <a:off x="8504329" y="2493169"/>
            <a:ext cx="1371914" cy="340519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lIns="121920" tIns="60960" rIns="121920" bIns="60960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kumimoji="1" sz="1000">
                <a:solidFill>
                  <a:schemeClr val="tx1"/>
                </a:solidFill>
              </a:defRPr>
            </a:lvl1pPr>
          </a:lstStyle>
          <a:p>
            <a:r>
              <a:rPr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1/2/4 x RJ45</a:t>
            </a:r>
            <a:endParaRPr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1" name="TextBox 45">
            <a:extLst>
              <a:ext uri="{FF2B5EF4-FFF2-40B4-BE49-F238E27FC236}">
                <a16:creationId xmlns:a16="http://schemas.microsoft.com/office/drawing/2014/main" id="{01EF8245-0FB0-7347-9DF6-7A0BA9196594}"/>
              </a:ext>
            </a:extLst>
          </p:cNvPr>
          <p:cNvSpPr txBox="1"/>
          <p:nvPr/>
        </p:nvSpPr>
        <p:spPr>
          <a:xfrm>
            <a:off x="2945531" y="3686544"/>
            <a:ext cx="1840656" cy="3181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TW" sz="1467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QXG-10G2TB</a:t>
            </a:r>
            <a:endParaRPr lang="zh-TW" altLang="en-US" sz="1467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3" name="文字方塊 62">
            <a:extLst>
              <a:ext uri="{FF2B5EF4-FFF2-40B4-BE49-F238E27FC236}">
                <a16:creationId xmlns:a16="http://schemas.microsoft.com/office/drawing/2014/main" id="{BB0E9AC8-F0C9-2B40-842D-491CC7CD5C79}"/>
              </a:ext>
            </a:extLst>
          </p:cNvPr>
          <p:cNvSpPr txBox="1"/>
          <p:nvPr/>
        </p:nvSpPr>
        <p:spPr>
          <a:xfrm>
            <a:off x="3442067" y="2492873"/>
            <a:ext cx="919108" cy="306467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rtlCol="0" anchor="t">
            <a:spAutoFit/>
          </a:bodyPr>
          <a:lstStyle/>
          <a:p>
            <a:r>
              <a:rPr kumimoji="1"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RJ45</a:t>
            </a:r>
            <a:endParaRPr kumimoji="1"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4" name="文字方塊 63">
            <a:extLst>
              <a:ext uri="{FF2B5EF4-FFF2-40B4-BE49-F238E27FC236}">
                <a16:creationId xmlns:a16="http://schemas.microsoft.com/office/drawing/2014/main" id="{E018BC3E-95E7-2C44-8FC9-566CBFC6F365}"/>
              </a:ext>
            </a:extLst>
          </p:cNvPr>
          <p:cNvSpPr txBox="1"/>
          <p:nvPr/>
        </p:nvSpPr>
        <p:spPr>
          <a:xfrm>
            <a:off x="6015111" y="2511225"/>
            <a:ext cx="919108" cy="306467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rtlCol="0" anchor="t">
            <a:spAutoFit/>
          </a:bodyPr>
          <a:lstStyle/>
          <a:p>
            <a:r>
              <a:rPr kumimoji="1"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 x RJ45</a:t>
            </a:r>
            <a:endParaRPr kumimoji="1"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7" name="TextBox 76">
            <a:extLst>
              <a:ext uri="{FF2B5EF4-FFF2-40B4-BE49-F238E27FC236}">
                <a16:creationId xmlns:a16="http://schemas.microsoft.com/office/drawing/2014/main" id="{C3930D45-CD26-47AC-B24C-D3EFB230FDBC}"/>
              </a:ext>
            </a:extLst>
          </p:cNvPr>
          <p:cNvSpPr txBox="1"/>
          <p:nvPr/>
        </p:nvSpPr>
        <p:spPr>
          <a:xfrm>
            <a:off x="814341" y="6229578"/>
            <a:ext cx="2099581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altLang="zh-TW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LAN-40G2SF-MLX</a:t>
            </a:r>
          </a:p>
        </p:txBody>
      </p:sp>
      <p:sp>
        <p:nvSpPr>
          <p:cNvPr id="55" name="TextBox 76">
            <a:extLst>
              <a:ext uri="{FF2B5EF4-FFF2-40B4-BE49-F238E27FC236}">
                <a16:creationId xmlns:a16="http://schemas.microsoft.com/office/drawing/2014/main" id="{E0F654A7-FA76-E648-BBFD-6F58934AF787}"/>
              </a:ext>
            </a:extLst>
          </p:cNvPr>
          <p:cNvSpPr txBox="1"/>
          <p:nvPr/>
        </p:nvSpPr>
        <p:spPr>
          <a:xfrm>
            <a:off x="2777930" y="6238857"/>
            <a:ext cx="1954381" cy="3181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TW" sz="1467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QXG-25G2SF-CX6</a:t>
            </a:r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206BEB08-93B6-6C4E-8A09-DC46A4116AAF}"/>
              </a:ext>
            </a:extLst>
          </p:cNvPr>
          <p:cNvSpPr txBox="1"/>
          <p:nvPr/>
        </p:nvSpPr>
        <p:spPr>
          <a:xfrm>
            <a:off x="962955" y="4944700"/>
            <a:ext cx="1720795" cy="306467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rtlCol="0">
            <a:spAutoFit/>
          </a:bodyPr>
          <a:lstStyle/>
          <a:p>
            <a:r>
              <a:rPr kumimoji="1"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QSFP+ 40Gb/s</a:t>
            </a:r>
            <a:endParaRPr kumimoji="1"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6" name="文字方塊 65">
            <a:extLst>
              <a:ext uri="{FF2B5EF4-FFF2-40B4-BE49-F238E27FC236}">
                <a16:creationId xmlns:a16="http://schemas.microsoft.com/office/drawing/2014/main" id="{BEDB12C6-BF4F-FC4D-90ED-4C54056E4802}"/>
              </a:ext>
            </a:extLst>
          </p:cNvPr>
          <p:cNvSpPr txBox="1"/>
          <p:nvPr/>
        </p:nvSpPr>
        <p:spPr>
          <a:xfrm>
            <a:off x="2885482" y="4950756"/>
            <a:ext cx="1677096" cy="306467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rtlCol="0">
            <a:spAutoFit/>
          </a:bodyPr>
          <a:lstStyle/>
          <a:p>
            <a:r>
              <a:rPr kumimoji="1"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SFP28 25Gb/s</a:t>
            </a:r>
            <a:endParaRPr kumimoji="1"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0ADF4E3D-AE90-8940-AF8C-4080F1C1BBED}"/>
              </a:ext>
            </a:extLst>
          </p:cNvPr>
          <p:cNvSpPr txBox="1"/>
          <p:nvPr/>
        </p:nvSpPr>
        <p:spPr>
          <a:xfrm>
            <a:off x="943139" y="2499346"/>
            <a:ext cx="919108" cy="306467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rtlCol="0">
            <a:spAutoFit/>
          </a:bodyPr>
          <a:lstStyle/>
          <a:p>
            <a:r>
              <a:rPr kumimoji="1"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RJ45</a:t>
            </a:r>
            <a:endParaRPr kumimoji="1"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81" name="TextBox 45">
            <a:extLst>
              <a:ext uri="{FF2B5EF4-FFF2-40B4-BE49-F238E27FC236}">
                <a16:creationId xmlns:a16="http://schemas.microsoft.com/office/drawing/2014/main" id="{1F68397C-4447-5F46-809F-0A050C350D2D}"/>
              </a:ext>
            </a:extLst>
          </p:cNvPr>
          <p:cNvSpPr txBox="1"/>
          <p:nvPr/>
        </p:nvSpPr>
        <p:spPr>
          <a:xfrm>
            <a:off x="4949381" y="6096401"/>
            <a:ext cx="3032430" cy="3181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ctr"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altLang="zh-TW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QXG-100G2SF-E810</a:t>
            </a:r>
            <a:endParaRPr lang="zh-TW" altLang="en-US" sz="1467" dirty="0">
              <a:solidFill>
                <a:srgbClr val="323231"/>
              </a:solidFill>
              <a:latin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87" name="圓角化對角線角落矩形 8">
            <a:extLst>
              <a:ext uri="{FF2B5EF4-FFF2-40B4-BE49-F238E27FC236}">
                <a16:creationId xmlns:a16="http://schemas.microsoft.com/office/drawing/2014/main" id="{20FF0F44-DFA9-4DB3-B985-7E4F95D085C3}"/>
              </a:ext>
            </a:extLst>
          </p:cNvPr>
          <p:cNvSpPr/>
          <p:nvPr/>
        </p:nvSpPr>
        <p:spPr>
          <a:xfrm flipH="1">
            <a:off x="4949380" y="4381994"/>
            <a:ext cx="2097495" cy="447876"/>
          </a:xfrm>
          <a:prstGeom prst="snip2DiagRect">
            <a:avLst/>
          </a:prstGeom>
          <a:solidFill>
            <a:srgbClr val="323231"/>
          </a:solidFill>
          <a:ln w="12700">
            <a:solidFill>
              <a:srgbClr val="3232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80953" indent="-380953"/>
            <a:r>
              <a:rPr lang="en-US" altLang="zh-TW" b="1" dirty="0">
                <a:solidFill>
                  <a:schemeClr val="bg1"/>
                </a:solidFill>
                <a:latin typeface="Meiryo UI" panose="020B0604030504040204" pitchFamily="50" charset="-128"/>
                <a:ea typeface="微軟正黑體" pitchFamily="34" charset="-120"/>
                <a:cs typeface="Arial" panose="020B0604020202020204" pitchFamily="34" charset="0"/>
              </a:rPr>
              <a:t>100GbE NIC</a:t>
            </a:r>
          </a:p>
        </p:txBody>
      </p:sp>
      <p:sp>
        <p:nvSpPr>
          <p:cNvPr id="91" name="圓角化對角線角落矩形 8">
            <a:extLst>
              <a:ext uri="{FF2B5EF4-FFF2-40B4-BE49-F238E27FC236}">
                <a16:creationId xmlns:a16="http://schemas.microsoft.com/office/drawing/2014/main" id="{AD550588-3ACA-4A3E-8CE8-F770C557595B}"/>
              </a:ext>
            </a:extLst>
          </p:cNvPr>
          <p:cNvSpPr/>
          <p:nvPr/>
        </p:nvSpPr>
        <p:spPr>
          <a:xfrm flipH="1">
            <a:off x="631263" y="4377703"/>
            <a:ext cx="2177923" cy="447876"/>
          </a:xfrm>
          <a:prstGeom prst="snip2DiagRect">
            <a:avLst/>
          </a:prstGeom>
          <a:solidFill>
            <a:srgbClr val="323231"/>
          </a:solidFill>
          <a:ln w="12700">
            <a:solidFill>
              <a:srgbClr val="3232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80953" indent="-380953"/>
            <a:r>
              <a:rPr lang="en-US" altLang="zh-TW" b="1" dirty="0">
                <a:solidFill>
                  <a:schemeClr val="bg1"/>
                </a:solidFill>
                <a:latin typeface="Meiryo UI" panose="020B0604030504040204" pitchFamily="50" charset="-128"/>
                <a:ea typeface="微軟正黑體" pitchFamily="34" charset="-120"/>
                <a:cs typeface="Arial" panose="020B0604020202020204" pitchFamily="34" charset="0"/>
              </a:rPr>
              <a:t>40/25GbE</a:t>
            </a:r>
            <a:r>
              <a:rPr lang="en-US" altLang="zh-CN" b="1" dirty="0">
                <a:solidFill>
                  <a:schemeClr val="bg1"/>
                </a:solidFill>
                <a:latin typeface="Meiryo UI" panose="020B0604030504040204" pitchFamily="50" charset="-128"/>
                <a:ea typeface="微軟正黑體" pitchFamily="34" charset="-120"/>
                <a:cs typeface="Arial" panose="020B0604020202020204" pitchFamily="34" charset="0"/>
              </a:rPr>
              <a:t> NIC</a:t>
            </a:r>
          </a:p>
        </p:txBody>
      </p:sp>
      <p:sp>
        <p:nvSpPr>
          <p:cNvPr id="50" name="圓角化對角線角落矩形 8">
            <a:extLst>
              <a:ext uri="{FF2B5EF4-FFF2-40B4-BE49-F238E27FC236}">
                <a16:creationId xmlns:a16="http://schemas.microsoft.com/office/drawing/2014/main" id="{627C4274-995F-4D11-BD85-2576756400DE}"/>
              </a:ext>
            </a:extLst>
          </p:cNvPr>
          <p:cNvSpPr/>
          <p:nvPr/>
        </p:nvSpPr>
        <p:spPr>
          <a:xfrm flipH="1">
            <a:off x="8253225" y="1942602"/>
            <a:ext cx="1757243" cy="447876"/>
          </a:xfrm>
          <a:prstGeom prst="snip2DiagRect">
            <a:avLst/>
          </a:prstGeom>
          <a:solidFill>
            <a:srgbClr val="323231"/>
          </a:solidFill>
          <a:ln w="12700">
            <a:solidFill>
              <a:srgbClr val="3232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20" tIns="60960" rIns="121920" bIns="60960" rtlCol="0" anchor="ctr"/>
          <a:lstStyle/>
          <a:p>
            <a:pPr marL="380144" indent="-380144"/>
            <a:r>
              <a:rPr lang="en-US" altLang="zh-TW" b="1" dirty="0">
                <a:solidFill>
                  <a:schemeClr val="bg1"/>
                </a:solidFill>
                <a:latin typeface="Meiryo UI" panose="020B0604030504040204" pitchFamily="50" charset="-128"/>
                <a:ea typeface="微軟正黑體"/>
                <a:cs typeface="Arial" panose="020B0604020202020204" pitchFamily="34" charset="0"/>
              </a:rPr>
              <a:t>5GbE</a:t>
            </a:r>
            <a:r>
              <a:rPr lang="en-US" altLang="zh-TW" b="1" dirty="0">
                <a:solidFill>
                  <a:schemeClr val="bg1"/>
                </a:solidFill>
                <a:latin typeface="Meiryo UI" panose="020B0604030504040204" pitchFamily="50" charset="-128"/>
                <a:ea typeface="Microsoft JhengHei"/>
                <a:cs typeface="Arial" panose="020B0604020202020204" pitchFamily="34" charset="0"/>
              </a:rPr>
              <a:t> NIC</a:t>
            </a:r>
            <a:endParaRPr lang="zh-TW" altLang="en-US" dirty="0">
              <a:solidFill>
                <a:schemeClr val="bg1"/>
              </a:solidFill>
              <a:latin typeface="Meiryo UI" panose="020B0604030504040204" pitchFamily="50" charset="-128"/>
              <a:ea typeface="新細明體"/>
              <a:cs typeface="Arial" panose="020B0604020202020204" pitchFamily="34" charset="0"/>
            </a:endParaRPr>
          </a:p>
        </p:txBody>
      </p:sp>
      <p:sp>
        <p:nvSpPr>
          <p:cNvPr id="60" name="TextBox 29">
            <a:extLst>
              <a:ext uri="{FF2B5EF4-FFF2-40B4-BE49-F238E27FC236}">
                <a16:creationId xmlns:a16="http://schemas.microsoft.com/office/drawing/2014/main" id="{685700EF-6A81-4695-AE8F-CB795F69BDCA}"/>
              </a:ext>
            </a:extLst>
          </p:cNvPr>
          <p:cNvSpPr txBox="1"/>
          <p:nvPr/>
        </p:nvSpPr>
        <p:spPr>
          <a:xfrm>
            <a:off x="9695247" y="5175490"/>
            <a:ext cx="1937678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QXG-2G1T-I225</a:t>
            </a:r>
          </a:p>
        </p:txBody>
      </p:sp>
      <p:sp>
        <p:nvSpPr>
          <p:cNvPr id="68" name="TextBox 29">
            <a:extLst>
              <a:ext uri="{FF2B5EF4-FFF2-40B4-BE49-F238E27FC236}">
                <a16:creationId xmlns:a16="http://schemas.microsoft.com/office/drawing/2014/main" id="{A8A95DE0-EAEB-40EF-9155-EAF7C2A82D7A}"/>
              </a:ext>
            </a:extLst>
          </p:cNvPr>
          <p:cNvSpPr txBox="1"/>
          <p:nvPr/>
        </p:nvSpPr>
        <p:spPr>
          <a:xfrm>
            <a:off x="9695247" y="5437990"/>
            <a:ext cx="1937678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QXG-2G2T-I225</a:t>
            </a:r>
          </a:p>
        </p:txBody>
      </p:sp>
      <p:sp>
        <p:nvSpPr>
          <p:cNvPr id="69" name="TextBox 29">
            <a:extLst>
              <a:ext uri="{FF2B5EF4-FFF2-40B4-BE49-F238E27FC236}">
                <a16:creationId xmlns:a16="http://schemas.microsoft.com/office/drawing/2014/main" id="{3718E28E-3B51-405D-B3F7-64317E989FD3}"/>
              </a:ext>
            </a:extLst>
          </p:cNvPr>
          <p:cNvSpPr txBox="1"/>
          <p:nvPr/>
        </p:nvSpPr>
        <p:spPr>
          <a:xfrm>
            <a:off x="9695248" y="5700493"/>
            <a:ext cx="1937678" cy="389899"/>
          </a:xfrm>
          <a:prstGeom prst="rect">
            <a:avLst/>
          </a:prstGeom>
          <a:noFill/>
        </p:spPr>
        <p:txBody>
          <a:bodyPr wrap="none" lIns="162544" tIns="81272" rIns="162544" bIns="81272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sz="1100" b="1">
                <a:solidFill>
                  <a:srgbClr val="39523E"/>
                </a:solidFill>
                <a:ea typeface="+mn-ea"/>
              </a:defRPr>
            </a:lvl1pPr>
          </a:lstStyle>
          <a:p>
            <a:r>
              <a:rPr lang="en-US" sz="1467" dirty="0">
                <a:solidFill>
                  <a:srgbClr val="323231"/>
                </a:solidFill>
                <a:latin typeface="Meiryo UI" panose="020B0604030504040204" pitchFamily="50" charset="-128"/>
                <a:cs typeface="Arial" panose="020B0604020202020204" pitchFamily="34" charset="0"/>
              </a:rPr>
              <a:t>QXG-2G4T-I225</a:t>
            </a:r>
          </a:p>
        </p:txBody>
      </p:sp>
      <p:sp>
        <p:nvSpPr>
          <p:cNvPr id="54" name="圓角化對角線角落矩形 8">
            <a:extLst>
              <a:ext uri="{FF2B5EF4-FFF2-40B4-BE49-F238E27FC236}">
                <a16:creationId xmlns:a16="http://schemas.microsoft.com/office/drawing/2014/main" id="{12447289-E590-4CFF-8D3E-5DE0102ADE04}"/>
              </a:ext>
            </a:extLst>
          </p:cNvPr>
          <p:cNvSpPr/>
          <p:nvPr/>
        </p:nvSpPr>
        <p:spPr>
          <a:xfrm flipH="1">
            <a:off x="8280431" y="4345721"/>
            <a:ext cx="1958366" cy="447876"/>
          </a:xfrm>
          <a:prstGeom prst="snip2DiagRect">
            <a:avLst/>
          </a:prstGeom>
          <a:solidFill>
            <a:srgbClr val="323231"/>
          </a:solidFill>
          <a:ln w="12700">
            <a:solidFill>
              <a:srgbClr val="3232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20" tIns="60960" rIns="121920" bIns="60960" rtlCol="0" anchor="ctr"/>
          <a:lstStyle/>
          <a:p>
            <a:pPr marL="380144" indent="-380144"/>
            <a:r>
              <a:rPr lang="en-US" b="1" dirty="0">
                <a:solidFill>
                  <a:schemeClr val="bg1"/>
                </a:solidFill>
                <a:latin typeface="Meiryo UI" panose="020B0604030504040204" pitchFamily="50" charset="-128"/>
                <a:ea typeface="微軟正黑體"/>
                <a:cs typeface="Arial" panose="020B0604020202020204" pitchFamily="34" charset="0"/>
              </a:rPr>
              <a:t>2.5GbE </a:t>
            </a:r>
            <a:r>
              <a:rPr lang="en-US" altLang="zh-TW" b="1" dirty="0">
                <a:solidFill>
                  <a:schemeClr val="bg1"/>
                </a:solidFill>
                <a:latin typeface="Meiryo UI" panose="020B0604030504040204" pitchFamily="50" charset="-128"/>
                <a:ea typeface="微軟正黑體"/>
                <a:cs typeface="Arial" panose="020B0604020202020204" pitchFamily="34" charset="0"/>
              </a:rPr>
              <a:t>NIC</a:t>
            </a:r>
            <a:endParaRPr lang="zh-TW" altLang="en-US" b="1" dirty="0">
              <a:solidFill>
                <a:schemeClr val="bg1"/>
              </a:solidFill>
              <a:latin typeface="Meiryo UI" panose="020B0604030504040204" pitchFamily="50" charset="-128"/>
              <a:ea typeface="微軟正黑體"/>
              <a:cs typeface="Arial" panose="020B0604020202020204" pitchFamily="34" charset="0"/>
            </a:endParaRPr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7ADD31BD-1540-41C2-9913-0E09C56E2C63}"/>
              </a:ext>
            </a:extLst>
          </p:cNvPr>
          <p:cNvSpPr txBox="1"/>
          <p:nvPr/>
        </p:nvSpPr>
        <p:spPr>
          <a:xfrm>
            <a:off x="8573625" y="4927438"/>
            <a:ext cx="1371914" cy="340519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lIns="121920" tIns="60960" rIns="121920" bIns="60960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defRPr kumimoji="1" sz="1000">
                <a:solidFill>
                  <a:schemeClr val="tx1"/>
                </a:solidFill>
              </a:defRPr>
            </a:lvl1pPr>
          </a:lstStyle>
          <a:p>
            <a:r>
              <a:rPr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1/2/4 x RJ45</a:t>
            </a:r>
            <a:endParaRPr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1026" name="Picture 2" descr="QXG-10G2T-X710">
            <a:extLst>
              <a:ext uri="{FF2B5EF4-FFF2-40B4-BE49-F238E27FC236}">
                <a16:creationId xmlns:a16="http://schemas.microsoft.com/office/drawing/2014/main" id="{1622F116-8889-E44E-9C55-ADBAD4336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13" y="2768623"/>
            <a:ext cx="1224096" cy="106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QXG-25G2SF-CX6">
            <a:extLst>
              <a:ext uri="{FF2B5EF4-FFF2-40B4-BE49-F238E27FC236}">
                <a16:creationId xmlns:a16="http://schemas.microsoft.com/office/drawing/2014/main" id="{D6FD8A25-384A-5847-9C79-57AA84851B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025" y="5200912"/>
            <a:ext cx="1275818" cy="1108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QXG-100G2SF-E810">
            <a:extLst>
              <a:ext uri="{FF2B5EF4-FFF2-40B4-BE49-F238E27FC236}">
                <a16:creationId xmlns:a16="http://schemas.microsoft.com/office/drawing/2014/main" id="{BFEFB0A6-BAA5-5245-B587-D99012CA0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495" y="4877913"/>
            <a:ext cx="1740334" cy="151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文字方塊 47">
            <a:extLst>
              <a:ext uri="{FF2B5EF4-FFF2-40B4-BE49-F238E27FC236}">
                <a16:creationId xmlns:a16="http://schemas.microsoft.com/office/drawing/2014/main" id="{C7F130D7-AADB-C246-9527-03DAF86ABE98}"/>
              </a:ext>
            </a:extLst>
          </p:cNvPr>
          <p:cNvSpPr txBox="1"/>
          <p:nvPr/>
        </p:nvSpPr>
        <p:spPr>
          <a:xfrm>
            <a:off x="5881184" y="4921301"/>
            <a:ext cx="1149035" cy="306467"/>
          </a:xfrm>
          <a:prstGeom prst="roundRect">
            <a:avLst/>
          </a:prstGeom>
          <a:solidFill>
            <a:srgbClr val="FFC000">
              <a:alpha val="85000"/>
            </a:srgbClr>
          </a:solidFill>
        </p:spPr>
        <p:txBody>
          <a:bodyPr wrap="none" rtlCol="0">
            <a:spAutoFit/>
          </a:bodyPr>
          <a:lstStyle/>
          <a:p>
            <a:r>
              <a:rPr kumimoji="1" lang="en-US" altLang="zh-TW" sz="12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 x QSFP28</a:t>
            </a:r>
            <a:endParaRPr kumimoji="1" lang="zh-TW" altLang="en-US" sz="1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1032" name="Picture 8" descr="LAN-40G2SF-MLX">
            <a:extLst>
              <a:ext uri="{FF2B5EF4-FFF2-40B4-BE49-F238E27FC236}">
                <a16:creationId xmlns:a16="http://schemas.microsoft.com/office/drawing/2014/main" id="{FAD07BC8-5DAD-8844-BF59-E874D99BE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46" y="5123120"/>
            <a:ext cx="1440493" cy="125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QXG-5G4T-111C">
            <a:extLst>
              <a:ext uri="{FF2B5EF4-FFF2-40B4-BE49-F238E27FC236}">
                <a16:creationId xmlns:a16="http://schemas.microsoft.com/office/drawing/2014/main" id="{C906B22A-F400-AB44-B43D-8629222D0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525" y="5154838"/>
            <a:ext cx="1462114" cy="127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QXG-10G1T">
            <a:extLst>
              <a:ext uri="{FF2B5EF4-FFF2-40B4-BE49-F238E27FC236}">
                <a16:creationId xmlns:a16="http://schemas.microsoft.com/office/drawing/2014/main" id="{DD362F7C-0468-D946-9BDE-645CEF7BE6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985" y="2776391"/>
            <a:ext cx="1148661" cy="99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QXG-10G2TB">
            <a:extLst>
              <a:ext uri="{FF2B5EF4-FFF2-40B4-BE49-F238E27FC236}">
                <a16:creationId xmlns:a16="http://schemas.microsoft.com/office/drawing/2014/main" id="{7B693ECF-7FD9-484D-89AB-4EAA63378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014" y="2731617"/>
            <a:ext cx="1224097" cy="106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文字方塊 45">
            <a:extLst>
              <a:ext uri="{FF2B5EF4-FFF2-40B4-BE49-F238E27FC236}">
                <a16:creationId xmlns:a16="http://schemas.microsoft.com/office/drawing/2014/main" id="{2DACB3FD-F628-4195-8FA8-C3A443D24B70}"/>
              </a:ext>
            </a:extLst>
          </p:cNvPr>
          <p:cNvSpPr txBox="1"/>
          <p:nvPr/>
        </p:nvSpPr>
        <p:spPr>
          <a:xfrm>
            <a:off x="548451" y="17143"/>
            <a:ext cx="109333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ja-JP" altLang="en-US" sz="4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プラグアンドユースをサポート</a:t>
            </a:r>
            <a:r>
              <a:rPr lang="ja-JP" altLang="en-US" sz="4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</a:t>
            </a:r>
            <a:r>
              <a:rPr lang="en-US" altLang="ja-JP" sz="4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4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4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豊富</a:t>
            </a:r>
            <a:r>
              <a:rPr lang="ja-JP" altLang="en-US" sz="4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な高速ネットワークカード</a:t>
            </a:r>
          </a:p>
        </p:txBody>
      </p:sp>
    </p:spTree>
    <p:extLst>
      <p:ext uri="{BB962C8B-B14F-4D97-AF65-F5344CB8AC3E}">
        <p14:creationId xmlns:p14="http://schemas.microsoft.com/office/powerpoint/2010/main" val="19536527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3" name="Google Shape;423;p5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9356" y="3842878"/>
            <a:ext cx="4945621" cy="3091013"/>
          </a:xfrm>
          <a:prstGeom prst="rect">
            <a:avLst/>
          </a:prstGeom>
          <a:noFill/>
          <a:ln>
            <a:noFill/>
          </a:ln>
        </p:spPr>
      </p:pic>
      <p:sp>
        <p:nvSpPr>
          <p:cNvPr id="424" name="Google Shape;424;p50"/>
          <p:cNvSpPr txBox="1"/>
          <p:nvPr/>
        </p:nvSpPr>
        <p:spPr>
          <a:xfrm>
            <a:off x="383332" y="129287"/>
            <a:ext cx="11474052" cy="1446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100GbEネットワークカード</a:t>
            </a:r>
            <a:r>
              <a:rPr lang="ja-JP" alt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によって</a:t>
            </a:r>
            <a:r>
              <a:rPr lang="en-US" altLang="ja-JP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転送速度を</a:t>
            </a:r>
            <a:r>
              <a:rPr lang="ja-JP" alt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高速化し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</a:t>
            </a:r>
            <a:endParaRPr sz="4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25" name="Google Shape;425;p50"/>
          <p:cNvSpPr/>
          <p:nvPr/>
        </p:nvSpPr>
        <p:spPr>
          <a:xfrm>
            <a:off x="6984691" y="4538879"/>
            <a:ext cx="547064" cy="1897375"/>
          </a:xfrm>
          <a:prstGeom prst="roundRect">
            <a:avLst>
              <a:gd name="adj" fmla="val 4862"/>
            </a:avLst>
          </a:prstGeom>
          <a:solidFill>
            <a:srgbClr val="00B0F0">
              <a:alpha val="14901"/>
            </a:srgbClr>
          </a:solidFill>
          <a:ln w="12700" cap="flat" cmpd="sng">
            <a:solidFill>
              <a:srgbClr val="0070C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3098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26" name="Google Shape;426;p50"/>
          <p:cNvSpPr txBox="1"/>
          <p:nvPr/>
        </p:nvSpPr>
        <p:spPr>
          <a:xfrm>
            <a:off x="6441022" y="6515830"/>
            <a:ext cx="1878031" cy="351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ハーフハイトブラケット</a:t>
            </a:r>
            <a:endParaRPr sz="11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27" name="Google Shape;427;p50"/>
          <p:cNvSpPr txBox="1"/>
          <p:nvPr/>
        </p:nvSpPr>
        <p:spPr>
          <a:xfrm>
            <a:off x="5342957" y="6197379"/>
            <a:ext cx="1569429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フルハイト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ブラケットが</a:t>
            </a:r>
            <a: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付属し</a:t>
            </a:r>
            <a:r>
              <a:rPr lang="en-US" sz="12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28" name="Google Shape;428;p50" descr="一張含有 文字, 電子用品 的圖片&#10;&#10;自動產生的描述"/>
          <p:cNvPicPr preferRelativeResize="0"/>
          <p:nvPr/>
        </p:nvPicPr>
        <p:blipFill rotWithShape="1">
          <a:blip r:embed="rId4">
            <a:alphaModFix/>
          </a:blip>
          <a:srcRect l="1953" t="8988" r="85218" b="6993"/>
          <a:stretch/>
        </p:blipFill>
        <p:spPr>
          <a:xfrm>
            <a:off x="6069609" y="4056251"/>
            <a:ext cx="610968" cy="25007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29" name="Google Shape;429;p50"/>
          <p:cNvGrpSpPr/>
          <p:nvPr/>
        </p:nvGrpSpPr>
        <p:grpSpPr>
          <a:xfrm>
            <a:off x="6926771" y="4195383"/>
            <a:ext cx="4742525" cy="2447068"/>
            <a:chOff x="6371319" y="4200117"/>
            <a:chExt cx="4742525" cy="2447068"/>
          </a:xfrm>
        </p:grpSpPr>
        <p:sp>
          <p:nvSpPr>
            <p:cNvPr id="430" name="Google Shape;430;p50"/>
            <p:cNvSpPr txBox="1"/>
            <p:nvPr/>
          </p:nvSpPr>
          <p:spPr>
            <a:xfrm rot="5400000">
              <a:off x="10386215" y="5402231"/>
              <a:ext cx="1147482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68.9mm</a:t>
              </a: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31" name="Google Shape;431;p50"/>
            <p:cNvSpPr txBox="1"/>
            <p:nvPr/>
          </p:nvSpPr>
          <p:spPr>
            <a:xfrm>
              <a:off x="7931663" y="4200117"/>
              <a:ext cx="1237589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169.5mm</a:t>
              </a: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32" name="Google Shape;432;p50" descr="一張含有 文字 的圖片&#10;&#10;自動產生的描述"/>
            <p:cNvPicPr preferRelativeResize="0"/>
            <p:nvPr/>
          </p:nvPicPr>
          <p:blipFill rotWithShape="1">
            <a:blip r:embed="rId5">
              <a:alphaModFix/>
            </a:blip>
            <a:srcRect t="18490" b="13074"/>
            <a:stretch/>
          </p:blipFill>
          <p:spPr>
            <a:xfrm>
              <a:off x="6371319" y="4704422"/>
              <a:ext cx="4544482" cy="1942763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33" name="Google Shape;433;p50"/>
            <p:cNvGrpSpPr/>
            <p:nvPr/>
          </p:nvGrpSpPr>
          <p:grpSpPr>
            <a:xfrm>
              <a:off x="7010638" y="4379122"/>
              <a:ext cx="3079641" cy="242031"/>
              <a:chOff x="5617194" y="2395253"/>
              <a:chExt cx="1610751" cy="372235"/>
            </a:xfrm>
          </p:grpSpPr>
          <p:cxnSp>
            <p:nvCxnSpPr>
              <p:cNvPr id="434" name="Google Shape;434;p50"/>
              <p:cNvCxnSpPr/>
              <p:nvPr/>
            </p:nvCxnSpPr>
            <p:spPr>
              <a:xfrm>
                <a:off x="5617194" y="2565757"/>
                <a:ext cx="1610751" cy="0"/>
              </a:xfrm>
              <a:prstGeom prst="straightConnector1">
                <a:avLst/>
              </a:prstGeom>
              <a:noFill/>
              <a:ln w="9525" cap="flat" cmpd="sng">
                <a:solidFill>
                  <a:srgbClr val="222A35"/>
                </a:solidFill>
                <a:prstDash val="solid"/>
                <a:miter lim="800000"/>
                <a:headEnd type="triangle" w="med" len="med"/>
                <a:tailEnd type="triangle" w="med" len="med"/>
              </a:ln>
            </p:spPr>
          </p:cxnSp>
          <p:cxnSp>
            <p:nvCxnSpPr>
              <p:cNvPr id="435" name="Google Shape;435;p50"/>
              <p:cNvCxnSpPr/>
              <p:nvPr/>
            </p:nvCxnSpPr>
            <p:spPr>
              <a:xfrm>
                <a:off x="7227945" y="2395253"/>
                <a:ext cx="0" cy="369143"/>
              </a:xfrm>
              <a:prstGeom prst="straightConnector1">
                <a:avLst/>
              </a:prstGeom>
              <a:noFill/>
              <a:ln w="9525" cap="flat" cmpd="sng">
                <a:solidFill>
                  <a:srgbClr val="222A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436" name="Google Shape;436;p50"/>
              <p:cNvCxnSpPr/>
              <p:nvPr/>
            </p:nvCxnSpPr>
            <p:spPr>
              <a:xfrm>
                <a:off x="5617194" y="2398345"/>
                <a:ext cx="0" cy="369143"/>
              </a:xfrm>
              <a:prstGeom prst="straightConnector1">
                <a:avLst/>
              </a:prstGeom>
              <a:noFill/>
              <a:ln w="9525" cap="flat" cmpd="sng">
                <a:solidFill>
                  <a:srgbClr val="222A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</p:grpSp>
        <p:grpSp>
          <p:nvGrpSpPr>
            <p:cNvPr id="437" name="Google Shape;437;p50"/>
            <p:cNvGrpSpPr/>
            <p:nvPr/>
          </p:nvGrpSpPr>
          <p:grpSpPr>
            <a:xfrm rot="5400000">
              <a:off x="9999090" y="5382012"/>
              <a:ext cx="1568397" cy="196357"/>
              <a:chOff x="5617194" y="2395253"/>
              <a:chExt cx="1610751" cy="372235"/>
            </a:xfrm>
          </p:grpSpPr>
          <p:cxnSp>
            <p:nvCxnSpPr>
              <p:cNvPr id="438" name="Google Shape;438;p50"/>
              <p:cNvCxnSpPr/>
              <p:nvPr/>
            </p:nvCxnSpPr>
            <p:spPr>
              <a:xfrm>
                <a:off x="5617194" y="2565757"/>
                <a:ext cx="1610751" cy="0"/>
              </a:xfrm>
              <a:prstGeom prst="straightConnector1">
                <a:avLst/>
              </a:prstGeom>
              <a:noFill/>
              <a:ln w="9525" cap="flat" cmpd="sng">
                <a:solidFill>
                  <a:srgbClr val="222A35"/>
                </a:solidFill>
                <a:prstDash val="solid"/>
                <a:miter lim="800000"/>
                <a:headEnd type="triangle" w="med" len="med"/>
                <a:tailEnd type="triangle" w="med" len="med"/>
              </a:ln>
            </p:spPr>
          </p:cxnSp>
          <p:cxnSp>
            <p:nvCxnSpPr>
              <p:cNvPr id="439" name="Google Shape;439;p50"/>
              <p:cNvCxnSpPr/>
              <p:nvPr/>
            </p:nvCxnSpPr>
            <p:spPr>
              <a:xfrm>
                <a:off x="7227945" y="2395253"/>
                <a:ext cx="0" cy="369143"/>
              </a:xfrm>
              <a:prstGeom prst="straightConnector1">
                <a:avLst/>
              </a:prstGeom>
              <a:noFill/>
              <a:ln w="9525" cap="flat" cmpd="sng">
                <a:solidFill>
                  <a:srgbClr val="222A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440" name="Google Shape;440;p50"/>
              <p:cNvCxnSpPr/>
              <p:nvPr/>
            </p:nvCxnSpPr>
            <p:spPr>
              <a:xfrm>
                <a:off x="5617194" y="2398345"/>
                <a:ext cx="0" cy="369143"/>
              </a:xfrm>
              <a:prstGeom prst="straightConnector1">
                <a:avLst/>
              </a:prstGeom>
              <a:noFill/>
              <a:ln w="9525" cap="flat" cmpd="sng">
                <a:solidFill>
                  <a:srgbClr val="222A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</p:grpSp>
      </p:grpSp>
      <p:sp>
        <p:nvSpPr>
          <p:cNvPr id="441" name="Google Shape;441;p50"/>
          <p:cNvSpPr txBox="1"/>
          <p:nvPr/>
        </p:nvSpPr>
        <p:spPr>
          <a:xfrm>
            <a:off x="726584" y="6119545"/>
            <a:ext cx="3915819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QSW-M521625GbEマネージドスイッチ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2" name="Google Shape;442;p50"/>
          <p:cNvSpPr/>
          <p:nvPr/>
        </p:nvSpPr>
        <p:spPr>
          <a:xfrm>
            <a:off x="735564" y="5693895"/>
            <a:ext cx="1349543" cy="338554"/>
          </a:xfrm>
          <a:prstGeom prst="roundRect">
            <a:avLst>
              <a:gd name="adj" fmla="val 9133"/>
            </a:avLst>
          </a:prstGeom>
          <a:gradFill>
            <a:gsLst>
              <a:gs pos="0">
                <a:srgbClr val="222A35"/>
              </a:gs>
              <a:gs pos="48000">
                <a:srgbClr val="222A35"/>
              </a:gs>
              <a:gs pos="100000">
                <a:srgbClr val="0C0C0C"/>
              </a:gs>
            </a:gsLst>
            <a:lin ang="5400000" scaled="0"/>
          </a:gradFill>
          <a:ln w="9525" cap="flat" cmpd="sng">
            <a:solidFill>
              <a:srgbClr val="323F4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25GbE SFP28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443" name="Google Shape;443;p50"/>
          <p:cNvGrpSpPr/>
          <p:nvPr/>
        </p:nvGrpSpPr>
        <p:grpSpPr>
          <a:xfrm>
            <a:off x="2480102" y="5157369"/>
            <a:ext cx="4095795" cy="594887"/>
            <a:chOff x="2683731" y="5155729"/>
            <a:chExt cx="3108520" cy="594887"/>
          </a:xfrm>
        </p:grpSpPr>
        <p:pic>
          <p:nvPicPr>
            <p:cNvPr id="444" name="Google Shape;444;p50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2683731" y="5155729"/>
              <a:ext cx="3108520" cy="14231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5" name="Google Shape;445;p50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2683731" y="5608298"/>
              <a:ext cx="3108520" cy="14231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46" name="Google Shape;446;p50"/>
          <p:cNvSpPr txBox="1"/>
          <p:nvPr/>
        </p:nvSpPr>
        <p:spPr>
          <a:xfrm>
            <a:off x="186340" y="4853266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7" name="Google Shape;447;p50"/>
          <p:cNvSpPr txBox="1"/>
          <p:nvPr/>
        </p:nvSpPr>
        <p:spPr>
          <a:xfrm>
            <a:off x="594103" y="2102307"/>
            <a:ext cx="5217314" cy="2123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174625" marR="0" lvl="0" indent="-174625" algn="l" rtl="0">
              <a:spcBef>
                <a:spcPts val="1200"/>
              </a:spcBef>
              <a:spcAft>
                <a:spcPts val="0"/>
              </a:spcAft>
              <a:buClr>
                <a:srgbClr val="89CBD2"/>
              </a:buClr>
              <a:buSzPts val="2000"/>
              <a:buFont typeface="Arial"/>
              <a:buChar char="•"/>
            </a:pPr>
            <a:r>
              <a:rPr lang="en-US" sz="20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QXG-100G2SF-E810 </a:t>
            </a:r>
            <a:r>
              <a:rPr lang="en-US" sz="20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NIC</a:t>
            </a: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インストールして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最高のパフォーマンスを実現します</a:t>
            </a:r>
            <a:endParaRPr sz="20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1200"/>
              </a:spcBef>
              <a:spcAft>
                <a:spcPts val="0"/>
              </a:spcAft>
              <a:buClr>
                <a:srgbClr val="89CBD2"/>
              </a:buClr>
              <a:buSzPts val="2000"/>
              <a:buFont typeface="Arial"/>
              <a:buChar char="•"/>
            </a:pP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 </a:t>
            </a: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QuTShero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 OS</a:t>
            </a:r>
            <a:r>
              <a:rPr lang="ja-JP" alt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は、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100GbE</a:t>
            </a:r>
            <a:r>
              <a:rPr lang="en-US" sz="20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ポート速度を</a:t>
            </a: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 x 25GbEまたは</a:t>
            </a:r>
            <a:b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8 x 10GbEに分割でき</a:t>
            </a:r>
            <a:r>
              <a:rPr lang="ja-JP" alt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ja-JP" altLang="en-US" sz="20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柔軟に展開でき</a:t>
            </a:r>
            <a:r>
              <a:rPr lang="en-US" sz="20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</a:t>
            </a:r>
            <a:endParaRPr sz="20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48" name="Google Shape;448;p50"/>
          <p:cNvSpPr/>
          <p:nvPr/>
        </p:nvSpPr>
        <p:spPr>
          <a:xfrm>
            <a:off x="9361008" y="2018395"/>
            <a:ext cx="2275353" cy="2067951"/>
          </a:xfrm>
          <a:prstGeom prst="roundRect">
            <a:avLst>
              <a:gd name="adj" fmla="val 5102"/>
            </a:avLst>
          </a:prstGeom>
          <a:gradFill>
            <a:gsLst>
              <a:gs pos="0">
                <a:srgbClr val="FFFFFF">
                  <a:alpha val="60000"/>
                </a:srgbClr>
              </a:gs>
              <a:gs pos="56000">
                <a:srgbClr val="FFFFFF">
                  <a:alpha val="9803"/>
                </a:srgbClr>
              </a:gs>
              <a:gs pos="100000">
                <a:srgbClr val="FFFFFF">
                  <a:alpha val="84705"/>
                </a:srgbClr>
              </a:gs>
            </a:gsLst>
            <a:lin ang="5400000" scaled="0"/>
          </a:gra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9" name="Google Shape;449;p50"/>
          <p:cNvSpPr/>
          <p:nvPr/>
        </p:nvSpPr>
        <p:spPr>
          <a:xfrm>
            <a:off x="6827463" y="2018395"/>
            <a:ext cx="2275353" cy="2067951"/>
          </a:xfrm>
          <a:prstGeom prst="roundRect">
            <a:avLst>
              <a:gd name="adj" fmla="val 5102"/>
            </a:avLst>
          </a:prstGeom>
          <a:gradFill>
            <a:gsLst>
              <a:gs pos="0">
                <a:srgbClr val="FFFFFF">
                  <a:alpha val="60000"/>
                </a:srgbClr>
              </a:gs>
              <a:gs pos="56000">
                <a:srgbClr val="FFFFFF">
                  <a:alpha val="9803"/>
                </a:srgbClr>
              </a:gs>
              <a:gs pos="100000">
                <a:srgbClr val="FFFFFF">
                  <a:alpha val="84705"/>
                </a:srgbClr>
              </a:gs>
            </a:gsLst>
            <a:lin ang="5400000" scaled="0"/>
          </a:gradFill>
          <a:ln w="127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450" name="Google Shape;450;p50" descr="一張含有 文字, 纜線, 連接器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-5400000">
            <a:off x="7131984" y="2141302"/>
            <a:ext cx="1455300" cy="2064342"/>
          </a:xfrm>
          <a:prstGeom prst="rect">
            <a:avLst/>
          </a:prstGeom>
          <a:noFill/>
          <a:ln>
            <a:noFill/>
          </a:ln>
        </p:spPr>
      </p:pic>
      <p:sp>
        <p:nvSpPr>
          <p:cNvPr id="451" name="Google Shape;451;p50"/>
          <p:cNvSpPr/>
          <p:nvPr/>
        </p:nvSpPr>
        <p:spPr>
          <a:xfrm>
            <a:off x="9298034" y="1882508"/>
            <a:ext cx="2401305" cy="427428"/>
          </a:xfrm>
          <a:prstGeom prst="roundRect">
            <a:avLst>
              <a:gd name="adj" fmla="val 9133"/>
            </a:avLst>
          </a:prstGeom>
          <a:gradFill>
            <a:gsLst>
              <a:gs pos="0">
                <a:srgbClr val="222A35"/>
              </a:gs>
              <a:gs pos="48000">
                <a:srgbClr val="222A35"/>
              </a:gs>
              <a:gs pos="100000">
                <a:srgbClr val="0C0C0C"/>
              </a:gs>
            </a:gsLst>
            <a:lin ang="5400000" scaled="0"/>
          </a:gradFill>
          <a:ln w="9525" cap="flat" cmpd="sng">
            <a:solidFill>
              <a:srgbClr val="323F4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177800" dist="127000" dir="5400000" sx="88000" sy="88000" algn="t" rotWithShape="0">
              <a:srgbClr val="000000">
                <a:alpha val="6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CAB-DAC15M-Q28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52" name="Google Shape;452;p50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10800000">
            <a:off x="9671768" y="2347855"/>
            <a:ext cx="1653831" cy="1836109"/>
          </a:xfrm>
          <a:prstGeom prst="rect">
            <a:avLst/>
          </a:prstGeom>
          <a:noFill/>
          <a:ln>
            <a:noFill/>
          </a:ln>
          <a:effectLst>
            <a:outerShdw blurRad="50800" dist="50800" dir="2700000" algn="tl" rotWithShape="0">
              <a:srgbClr val="000000">
                <a:alpha val="48627"/>
              </a:srgbClr>
            </a:outerShdw>
          </a:effectLst>
        </p:spPr>
      </p:pic>
      <p:sp>
        <p:nvSpPr>
          <p:cNvPr id="453" name="Google Shape;453;p50"/>
          <p:cNvSpPr/>
          <p:nvPr/>
        </p:nvSpPr>
        <p:spPr>
          <a:xfrm>
            <a:off x="7802577" y="3784535"/>
            <a:ext cx="1306646" cy="344451"/>
          </a:xfrm>
          <a:prstGeom prst="roundRect">
            <a:avLst>
              <a:gd name="adj" fmla="val 16413"/>
            </a:avLst>
          </a:prstGeom>
          <a:gradFill>
            <a:gsLst>
              <a:gs pos="0">
                <a:srgbClr val="FFC000"/>
              </a:gs>
              <a:gs pos="36000">
                <a:srgbClr val="FF0000"/>
              </a:gs>
              <a:gs pos="100000">
                <a:srgbClr val="303B4A"/>
              </a:gs>
            </a:gsLst>
            <a:lin ang="5400000" scaled="0"/>
          </a:gradFill>
          <a:ln>
            <a:noFill/>
          </a:ln>
          <a:effectLst>
            <a:outerShdw blurRad="50800" dist="38100" dir="5400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近日公開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4" name="Google Shape;454;p50"/>
          <p:cNvSpPr/>
          <p:nvPr/>
        </p:nvSpPr>
        <p:spPr>
          <a:xfrm>
            <a:off x="6710394" y="1882508"/>
            <a:ext cx="2485655" cy="427428"/>
          </a:xfrm>
          <a:prstGeom prst="roundRect">
            <a:avLst>
              <a:gd name="adj" fmla="val 9133"/>
            </a:avLst>
          </a:prstGeom>
          <a:gradFill>
            <a:gsLst>
              <a:gs pos="0">
                <a:srgbClr val="222A35"/>
              </a:gs>
              <a:gs pos="48000">
                <a:srgbClr val="222A35"/>
              </a:gs>
              <a:gs pos="100000">
                <a:srgbClr val="0C0C0C"/>
              </a:gs>
            </a:gsLst>
            <a:lin ang="5400000" scaled="0"/>
          </a:gradFill>
          <a:ln w="9525" cap="flat" cmpd="sng">
            <a:solidFill>
              <a:srgbClr val="323F4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177800" dist="127000" dir="5400000" sx="88000" sy="88000" algn="t" rotWithShape="0">
              <a:srgbClr val="000000">
                <a:alpha val="6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CAB-DAC15M-Q28B4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55" name="Google Shape;455;p50"/>
          <p:cNvSpPr/>
          <p:nvPr/>
        </p:nvSpPr>
        <p:spPr>
          <a:xfrm>
            <a:off x="10475302" y="3784534"/>
            <a:ext cx="1207292" cy="344451"/>
          </a:xfrm>
          <a:prstGeom prst="roundRect">
            <a:avLst>
              <a:gd name="adj" fmla="val 16413"/>
            </a:avLst>
          </a:prstGeom>
          <a:gradFill>
            <a:gsLst>
              <a:gs pos="0">
                <a:srgbClr val="FFC000"/>
              </a:gs>
              <a:gs pos="36000">
                <a:srgbClr val="FF0000"/>
              </a:gs>
              <a:gs pos="100000">
                <a:srgbClr val="303B4A"/>
              </a:gs>
            </a:gsLst>
            <a:lin ang="5400000" scaled="0"/>
          </a:gradFill>
          <a:ln>
            <a:noFill/>
          </a:ln>
          <a:effectLst>
            <a:outerShdw blurRad="50800" dist="38100" dir="5400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近日公開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56" name="Google Shape;456;p50"/>
          <p:cNvSpPr txBox="1"/>
          <p:nvPr/>
        </p:nvSpPr>
        <p:spPr>
          <a:xfrm>
            <a:off x="8119205" y="6432806"/>
            <a:ext cx="3517155" cy="3341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QXG-100G2SF-E810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33713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1" name="Google Shape;461;p51"/>
          <p:cNvCxnSpPr/>
          <p:nvPr/>
        </p:nvCxnSpPr>
        <p:spPr>
          <a:xfrm rot="-5400000" flipH="1">
            <a:off x="8640225" y="3350043"/>
            <a:ext cx="2545800" cy="1552800"/>
          </a:xfrm>
          <a:prstGeom prst="bentConnector3">
            <a:avLst>
              <a:gd name="adj1" fmla="val 14082"/>
            </a:avLst>
          </a:prstGeom>
          <a:noFill/>
          <a:ln w="19050" cap="flat" cmpd="sng">
            <a:solidFill>
              <a:srgbClr val="0070C0"/>
            </a:solidFill>
            <a:prstDash val="solid"/>
            <a:miter lim="800000"/>
            <a:headEnd type="none" w="sm" len="sm"/>
            <a:tailEnd type="oval" w="sm" len="sm"/>
          </a:ln>
        </p:spPr>
      </p:cxnSp>
      <p:sp>
        <p:nvSpPr>
          <p:cNvPr id="462" name="Google Shape;462;p51"/>
          <p:cNvSpPr/>
          <p:nvPr/>
        </p:nvSpPr>
        <p:spPr>
          <a:xfrm>
            <a:off x="5483302" y="2601814"/>
            <a:ext cx="1806564" cy="382657"/>
          </a:xfrm>
          <a:prstGeom prst="rect">
            <a:avLst/>
          </a:prstGeom>
          <a:solidFill>
            <a:srgbClr val="9CC2E5">
              <a:alpha val="87843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463" name="Google Shape;463;p51" descr="一張含有 文字, 電子用品, 電腦, 立體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29113" y="2382101"/>
            <a:ext cx="2593503" cy="10957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64" name="Google Shape;464;p51"/>
          <p:cNvGrpSpPr/>
          <p:nvPr/>
        </p:nvGrpSpPr>
        <p:grpSpPr>
          <a:xfrm>
            <a:off x="5708510" y="2707679"/>
            <a:ext cx="1368265" cy="161148"/>
            <a:chOff x="4260635" y="1716237"/>
            <a:chExt cx="436852" cy="161148"/>
          </a:xfrm>
        </p:grpSpPr>
        <p:cxnSp>
          <p:nvCxnSpPr>
            <p:cNvPr id="465" name="Google Shape;465;p51"/>
            <p:cNvCxnSpPr/>
            <p:nvPr/>
          </p:nvCxnSpPr>
          <p:spPr>
            <a:xfrm rot="10800000" flipH="1">
              <a:off x="4260635" y="1716237"/>
              <a:ext cx="436852" cy="1"/>
            </a:xfrm>
            <a:prstGeom prst="bentConnector3">
              <a:avLst>
                <a:gd name="adj1" fmla="val -89855"/>
              </a:avLst>
            </a:prstGeom>
            <a:noFill/>
            <a:ln w="19050" cap="flat" cmpd="sng">
              <a:solidFill>
                <a:srgbClr val="EE6D2B"/>
              </a:solidFill>
              <a:prstDash val="solid"/>
              <a:round/>
              <a:headEnd type="none" w="sm" len="sm"/>
              <a:tailEnd type="oval" w="sm" len="sm"/>
            </a:ln>
          </p:spPr>
        </p:cxnSp>
        <p:cxnSp>
          <p:nvCxnSpPr>
            <p:cNvPr id="466" name="Google Shape;466;p51"/>
            <p:cNvCxnSpPr/>
            <p:nvPr/>
          </p:nvCxnSpPr>
          <p:spPr>
            <a:xfrm rot="10800000" flipH="1">
              <a:off x="4270588" y="1877384"/>
              <a:ext cx="426899" cy="1"/>
            </a:xfrm>
            <a:prstGeom prst="bentConnector3">
              <a:avLst>
                <a:gd name="adj1" fmla="val -93909"/>
              </a:avLst>
            </a:prstGeom>
            <a:noFill/>
            <a:ln w="19050" cap="flat" cmpd="sng">
              <a:solidFill>
                <a:srgbClr val="EE6D2B"/>
              </a:solidFill>
              <a:prstDash val="solid"/>
              <a:round/>
              <a:headEnd type="none" w="sm" len="sm"/>
              <a:tailEnd type="oval" w="sm" len="sm"/>
            </a:ln>
          </p:spPr>
        </p:cxnSp>
      </p:grpSp>
      <p:grpSp>
        <p:nvGrpSpPr>
          <p:cNvPr id="467" name="Google Shape;467;p51"/>
          <p:cNvGrpSpPr/>
          <p:nvPr/>
        </p:nvGrpSpPr>
        <p:grpSpPr>
          <a:xfrm>
            <a:off x="7124722" y="4695832"/>
            <a:ext cx="1576075" cy="1342844"/>
            <a:chOff x="145461" y="1338660"/>
            <a:chExt cx="929946" cy="792331"/>
          </a:xfrm>
        </p:grpSpPr>
        <p:pic>
          <p:nvPicPr>
            <p:cNvPr id="468" name="Google Shape;468;p51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145461" y="1338660"/>
              <a:ext cx="929946" cy="79233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69" name="Google Shape;469;p51"/>
            <p:cNvSpPr/>
            <p:nvPr/>
          </p:nvSpPr>
          <p:spPr>
            <a:xfrm>
              <a:off x="201668" y="1404415"/>
              <a:ext cx="816107" cy="445344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470" name="Google Shape;470;p51"/>
          <p:cNvGrpSpPr/>
          <p:nvPr/>
        </p:nvGrpSpPr>
        <p:grpSpPr>
          <a:xfrm>
            <a:off x="6071580" y="5105582"/>
            <a:ext cx="1327956" cy="884671"/>
            <a:chOff x="1199171" y="2298260"/>
            <a:chExt cx="1066888" cy="710750"/>
          </a:xfrm>
        </p:grpSpPr>
        <p:pic>
          <p:nvPicPr>
            <p:cNvPr id="471" name="Google Shape;471;p51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99171" y="2298260"/>
              <a:ext cx="1066888" cy="7107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2" name="Google Shape;472;p51"/>
            <p:cNvSpPr/>
            <p:nvPr/>
          </p:nvSpPr>
          <p:spPr>
            <a:xfrm>
              <a:off x="1309182" y="2331540"/>
              <a:ext cx="838800" cy="545227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473" name="Google Shape;473;p51"/>
          <p:cNvGrpSpPr/>
          <p:nvPr/>
        </p:nvGrpSpPr>
        <p:grpSpPr>
          <a:xfrm>
            <a:off x="4178970" y="4723061"/>
            <a:ext cx="1576075" cy="1342844"/>
            <a:chOff x="145461" y="1338660"/>
            <a:chExt cx="929946" cy="792331"/>
          </a:xfrm>
        </p:grpSpPr>
        <p:pic>
          <p:nvPicPr>
            <p:cNvPr id="474" name="Google Shape;474;p51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145461" y="1338660"/>
              <a:ext cx="929946" cy="79233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5" name="Google Shape;475;p51"/>
            <p:cNvSpPr/>
            <p:nvPr/>
          </p:nvSpPr>
          <p:spPr>
            <a:xfrm>
              <a:off x="201668" y="1404415"/>
              <a:ext cx="816107" cy="445344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476" name="Google Shape;476;p51"/>
          <p:cNvGrpSpPr/>
          <p:nvPr/>
        </p:nvGrpSpPr>
        <p:grpSpPr>
          <a:xfrm>
            <a:off x="3056623" y="5073228"/>
            <a:ext cx="1327956" cy="884671"/>
            <a:chOff x="1199171" y="2298260"/>
            <a:chExt cx="1066888" cy="710750"/>
          </a:xfrm>
        </p:grpSpPr>
        <p:pic>
          <p:nvPicPr>
            <p:cNvPr id="477" name="Google Shape;477;p51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99171" y="2298260"/>
              <a:ext cx="1066888" cy="7107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78" name="Google Shape;478;p51"/>
            <p:cNvSpPr/>
            <p:nvPr/>
          </p:nvSpPr>
          <p:spPr>
            <a:xfrm>
              <a:off x="1309182" y="2331540"/>
              <a:ext cx="838800" cy="545227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479" name="Google Shape;479;p51"/>
          <p:cNvGrpSpPr/>
          <p:nvPr/>
        </p:nvGrpSpPr>
        <p:grpSpPr>
          <a:xfrm>
            <a:off x="279114" y="2233375"/>
            <a:ext cx="1239928" cy="1056441"/>
            <a:chOff x="145461" y="1338660"/>
            <a:chExt cx="929946" cy="792331"/>
          </a:xfrm>
        </p:grpSpPr>
        <p:pic>
          <p:nvPicPr>
            <p:cNvPr id="480" name="Google Shape;480;p51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45461" y="1338660"/>
              <a:ext cx="929946" cy="79233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81" name="Google Shape;481;p51"/>
            <p:cNvSpPr/>
            <p:nvPr/>
          </p:nvSpPr>
          <p:spPr>
            <a:xfrm>
              <a:off x="201668" y="1404415"/>
              <a:ext cx="816107" cy="445344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482" name="Google Shape;482;p51"/>
          <p:cNvGrpSpPr/>
          <p:nvPr/>
        </p:nvGrpSpPr>
        <p:grpSpPr>
          <a:xfrm>
            <a:off x="926990" y="2976581"/>
            <a:ext cx="1239928" cy="1056441"/>
            <a:chOff x="145461" y="1338660"/>
            <a:chExt cx="929946" cy="792331"/>
          </a:xfrm>
        </p:grpSpPr>
        <p:pic>
          <p:nvPicPr>
            <p:cNvPr id="483" name="Google Shape;483;p51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45461" y="1338660"/>
              <a:ext cx="929946" cy="79233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84" name="Google Shape;484;p51"/>
            <p:cNvSpPr/>
            <p:nvPr/>
          </p:nvSpPr>
          <p:spPr>
            <a:xfrm>
              <a:off x="201668" y="1404415"/>
              <a:ext cx="816107" cy="445344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cxnSp>
        <p:nvCxnSpPr>
          <p:cNvPr id="485" name="Google Shape;485;p51"/>
          <p:cNvCxnSpPr/>
          <p:nvPr/>
        </p:nvCxnSpPr>
        <p:spPr>
          <a:xfrm rot="-5400000" flipH="1">
            <a:off x="3887300" y="3591168"/>
            <a:ext cx="1763700" cy="453600"/>
          </a:xfrm>
          <a:prstGeom prst="bentConnector3">
            <a:avLst>
              <a:gd name="adj1" fmla="val 50002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86" name="Google Shape;486;p51"/>
          <p:cNvCxnSpPr/>
          <p:nvPr/>
        </p:nvCxnSpPr>
        <p:spPr>
          <a:xfrm rot="-5400000" flipH="1">
            <a:off x="5614244" y="2651393"/>
            <a:ext cx="2004000" cy="1977000"/>
          </a:xfrm>
          <a:prstGeom prst="bentConnector3">
            <a:avLst>
              <a:gd name="adj1" fmla="val 72644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87" name="Google Shape;487;p51"/>
          <p:cNvCxnSpPr/>
          <p:nvPr/>
        </p:nvCxnSpPr>
        <p:spPr>
          <a:xfrm rot="-5400000" flipH="1">
            <a:off x="4863501" y="3154259"/>
            <a:ext cx="2281500" cy="1446600"/>
          </a:xfrm>
          <a:prstGeom prst="bentConnector3">
            <a:avLst>
              <a:gd name="adj1" fmla="val 75012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88" name="Google Shape;488;p51"/>
          <p:cNvCxnSpPr/>
          <p:nvPr/>
        </p:nvCxnSpPr>
        <p:spPr>
          <a:xfrm rot="5400000">
            <a:off x="2873348" y="3583331"/>
            <a:ext cx="2259300" cy="574800"/>
          </a:xfrm>
          <a:prstGeom prst="bentConnector3">
            <a:avLst>
              <a:gd name="adj1" fmla="val 74344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89" name="Google Shape;489;p51"/>
          <p:cNvCxnSpPr/>
          <p:nvPr/>
        </p:nvCxnSpPr>
        <p:spPr>
          <a:xfrm flipH="1">
            <a:off x="3077099" y="2765935"/>
            <a:ext cx="1550100" cy="1182600"/>
          </a:xfrm>
          <a:prstGeom prst="bentConnector3">
            <a:avLst>
              <a:gd name="adj1" fmla="val 44381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90" name="Google Shape;490;p51"/>
          <p:cNvCxnSpPr/>
          <p:nvPr/>
        </p:nvCxnSpPr>
        <p:spPr>
          <a:xfrm flipH="1">
            <a:off x="2346971" y="2702258"/>
            <a:ext cx="2317800" cy="587700"/>
          </a:xfrm>
          <a:prstGeom prst="bentConnector3">
            <a:avLst>
              <a:gd name="adj1" fmla="val 49998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cxnSp>
        <p:nvCxnSpPr>
          <p:cNvPr id="491" name="Google Shape;491;p51"/>
          <p:cNvCxnSpPr/>
          <p:nvPr/>
        </p:nvCxnSpPr>
        <p:spPr>
          <a:xfrm rot="10800000">
            <a:off x="1545946" y="2673145"/>
            <a:ext cx="2351100" cy="205200"/>
          </a:xfrm>
          <a:prstGeom prst="bentConnector3">
            <a:avLst>
              <a:gd name="adj1" fmla="val 49999"/>
            </a:avLst>
          </a:prstGeom>
          <a:noFill/>
          <a:ln w="19050" cap="flat" cmpd="sng">
            <a:solidFill>
              <a:srgbClr val="EE6D2B"/>
            </a:solidFill>
            <a:prstDash val="solid"/>
            <a:round/>
            <a:headEnd type="none" w="sm" len="sm"/>
            <a:tailEnd type="oval" w="sm" len="sm"/>
          </a:ln>
        </p:spPr>
      </p:cxnSp>
      <p:sp>
        <p:nvSpPr>
          <p:cNvPr id="492" name="Google Shape;492;p51"/>
          <p:cNvSpPr txBox="1"/>
          <p:nvPr/>
        </p:nvSpPr>
        <p:spPr>
          <a:xfrm>
            <a:off x="9197038" y="3541482"/>
            <a:ext cx="1369461" cy="3477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dirty="0" err="1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</a:t>
            </a:r>
            <a:endParaRPr sz="1333" dirty="0">
              <a:solidFill>
                <a:srgbClr val="323F4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93" name="Google Shape;493;p51"/>
          <p:cNvSpPr txBox="1"/>
          <p:nvPr/>
        </p:nvSpPr>
        <p:spPr>
          <a:xfrm>
            <a:off x="2865076" y="2264064"/>
            <a:ext cx="2394320" cy="2974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QSW25GbEスイッチ</a:t>
            </a:r>
            <a:endParaRPr sz="1333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494" name="Google Shape;494;p51"/>
          <p:cNvSpPr txBox="1"/>
          <p:nvPr/>
        </p:nvSpPr>
        <p:spPr>
          <a:xfrm>
            <a:off x="306867" y="4887020"/>
            <a:ext cx="290880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マルチユーザーの</a:t>
            </a:r>
            <a:r>
              <a:rPr lang="ja-JP" altLang="en-US" sz="1200" dirty="0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共同</a:t>
            </a:r>
            <a:r>
              <a:rPr lang="en-US" sz="1200" dirty="0" err="1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編集</a:t>
            </a:r>
            <a:endParaRPr sz="1200" dirty="0">
              <a:solidFill>
                <a:srgbClr val="323F4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DaVinci</a:t>
            </a:r>
            <a:r>
              <a:rPr lang="en-US" sz="1200" dirty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200" dirty="0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Resolve + </a:t>
            </a:r>
            <a:r>
              <a:rPr lang="en-US" sz="1200" dirty="0" err="1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PostgreSQL</a:t>
            </a:r>
            <a:r>
              <a:rPr lang="en-US" sz="1200" dirty="0" err="1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を使用</a:t>
            </a:r>
            <a:endParaRPr sz="1200" dirty="0">
              <a:solidFill>
                <a:srgbClr val="323F4F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95" name="Google Shape;495;p51"/>
          <p:cNvSpPr txBox="1"/>
          <p:nvPr/>
        </p:nvSpPr>
        <p:spPr>
          <a:xfrm>
            <a:off x="2689517" y="6037594"/>
            <a:ext cx="319557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FCPX</a:t>
            </a:r>
            <a:r>
              <a:rPr lang="en-US" sz="1200" dirty="0" err="1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およびモーションエディタ用</a:t>
            </a:r>
            <a:r>
              <a:rPr lang="en-US" sz="1200" dirty="0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200" dirty="0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err="1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ライブラリ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96" name="Google Shape;496;p51"/>
          <p:cNvSpPr txBox="1"/>
          <p:nvPr/>
        </p:nvSpPr>
        <p:spPr>
          <a:xfrm>
            <a:off x="5461066" y="6056996"/>
            <a:ext cx="36576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Adobe Creative </a:t>
            </a:r>
            <a:r>
              <a:rPr lang="en-US" sz="1200" dirty="0" err="1" smtClean="0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Suite</a:t>
            </a:r>
            <a:r>
              <a:rPr lang="en-US" sz="1200" dirty="0" err="1">
                <a:solidFill>
                  <a:srgbClr val="323F4F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のプロジェクト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97" name="Google Shape;497;p51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440185" y="2785574"/>
            <a:ext cx="708212" cy="708212"/>
          </a:xfrm>
          <a:prstGeom prst="rect">
            <a:avLst/>
          </a:prstGeom>
          <a:noFill/>
          <a:ln>
            <a:noFill/>
          </a:ln>
        </p:spPr>
      </p:pic>
      <p:pic>
        <p:nvPicPr>
          <p:cNvPr id="498" name="Google Shape;498;p51" descr="一張含有 室內, 監視器, 坐, 微波爐 的圖片&#10;&#10;自動產生的描述"/>
          <p:cNvPicPr preferRelativeResize="0"/>
          <p:nvPr/>
        </p:nvPicPr>
        <p:blipFill rotWithShape="1">
          <a:blip r:embed="rId8">
            <a:alphaModFix/>
          </a:blip>
          <a:srcRect t="18579"/>
          <a:stretch/>
        </p:blipFill>
        <p:spPr>
          <a:xfrm>
            <a:off x="9515581" y="5616885"/>
            <a:ext cx="2205317" cy="616793"/>
          </a:xfrm>
          <a:prstGeom prst="rect">
            <a:avLst/>
          </a:prstGeom>
          <a:noFill/>
          <a:ln>
            <a:noFill/>
          </a:ln>
          <a:effectLst>
            <a:outerShdw blurRad="304800" dist="190500" dir="5400000" algn="t" rotWithShape="0">
              <a:srgbClr val="000000">
                <a:alpha val="40000"/>
              </a:srgbClr>
            </a:outerShdw>
          </a:effectLst>
        </p:spPr>
      </p:pic>
      <p:grpSp>
        <p:nvGrpSpPr>
          <p:cNvPr id="499" name="Google Shape;499;p51"/>
          <p:cNvGrpSpPr/>
          <p:nvPr/>
        </p:nvGrpSpPr>
        <p:grpSpPr>
          <a:xfrm>
            <a:off x="9287220" y="4398502"/>
            <a:ext cx="2803576" cy="1409285"/>
            <a:chOff x="6495474" y="2941878"/>
            <a:chExt cx="2102682" cy="1056964"/>
          </a:xfrm>
        </p:grpSpPr>
        <p:pic>
          <p:nvPicPr>
            <p:cNvPr id="500" name="Google Shape;500;p51" descr="雲朵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7611048" y="2957136"/>
              <a:ext cx="987108" cy="98710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01" name="Google Shape;501;p51"/>
            <p:cNvSpPr txBox="1"/>
            <p:nvPr/>
          </p:nvSpPr>
          <p:spPr>
            <a:xfrm>
              <a:off x="7773180" y="3375625"/>
              <a:ext cx="684132" cy="62321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rPr>
                <a:t>AWS</a:t>
              </a:r>
              <a:endParaRPr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pic>
          <p:nvPicPr>
            <p:cNvPr id="502" name="Google Shape;502;p51" descr="雲朵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6495474" y="2941878"/>
              <a:ext cx="1019708" cy="1019708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503" name="Google Shape;503;p51"/>
            <p:cNvGrpSpPr/>
            <p:nvPr/>
          </p:nvGrpSpPr>
          <p:grpSpPr>
            <a:xfrm>
              <a:off x="6635107" y="3283333"/>
              <a:ext cx="684132" cy="401234"/>
              <a:chOff x="6703643" y="3272539"/>
              <a:chExt cx="684132" cy="401234"/>
            </a:xfrm>
          </p:grpSpPr>
          <p:sp>
            <p:nvSpPr>
              <p:cNvPr id="504" name="Google Shape;504;p51"/>
              <p:cNvSpPr txBox="1"/>
              <p:nvPr/>
            </p:nvSpPr>
            <p:spPr>
              <a:xfrm>
                <a:off x="6703643" y="3419857"/>
                <a:ext cx="684132" cy="25391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600" b="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rPr>
                  <a:t>Azure</a:t>
                </a:r>
                <a:endParaRPr sz="16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pic>
            <p:nvPicPr>
              <p:cNvPr id="505" name="Google Shape;505;p51"/>
              <p:cNvPicPr preferRelativeResize="0"/>
              <p:nvPr/>
            </p:nvPicPr>
            <p:blipFill rotWithShape="1">
              <a:blip r:embed="rId10">
                <a:alphaModFix/>
              </a:blip>
              <a:srcRect/>
              <a:stretch/>
            </p:blipFill>
            <p:spPr>
              <a:xfrm>
                <a:off x="6885422" y="3272539"/>
                <a:ext cx="224293" cy="22211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506" name="Google Shape;506;p51" descr="一張含有 瓶 的圖片&#10;&#10;自動產生的描述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3758631" y="3220587"/>
            <a:ext cx="372439" cy="60326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07" name="Google Shape;507;p51"/>
          <p:cNvGrpSpPr/>
          <p:nvPr/>
        </p:nvGrpSpPr>
        <p:grpSpPr>
          <a:xfrm>
            <a:off x="440403" y="3957301"/>
            <a:ext cx="2502852" cy="874839"/>
            <a:chOff x="266427" y="2631605"/>
            <a:chExt cx="1877139" cy="656129"/>
          </a:xfrm>
        </p:grpSpPr>
        <p:pic>
          <p:nvPicPr>
            <p:cNvPr id="508" name="Google Shape;508;p51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266427" y="2631605"/>
              <a:ext cx="647283" cy="65612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09" name="Google Shape;509;p51" descr="一張含有 食物, 畫畫, 光 的圖片&#10;&#10;自動產生的描述"/>
            <p:cNvPicPr preferRelativeResize="0"/>
            <p:nvPr/>
          </p:nvPicPr>
          <p:blipFill rotWithShape="1">
            <a:blip r:embed="rId13">
              <a:alphaModFix/>
            </a:blip>
            <a:srcRect t="78365"/>
            <a:stretch/>
          </p:blipFill>
          <p:spPr>
            <a:xfrm>
              <a:off x="822241" y="3064204"/>
              <a:ext cx="1321325" cy="20419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510" name="Google Shape;510;p51" descr="一張含有 瓶 的圖片&#10;&#10;自動產生的描述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096075" y="3220433"/>
            <a:ext cx="372439" cy="603261"/>
          </a:xfrm>
          <a:prstGeom prst="rect">
            <a:avLst/>
          </a:prstGeom>
          <a:noFill/>
          <a:ln>
            <a:noFill/>
          </a:ln>
        </p:spPr>
      </p:pic>
      <p:pic>
        <p:nvPicPr>
          <p:cNvPr id="511" name="Google Shape;511;p51"/>
          <p:cNvPicPr preferRelativeResize="0"/>
          <p:nvPr/>
        </p:nvPicPr>
        <p:blipFill rotWithShape="1">
          <a:blip r:embed="rId14">
            <a:alphaModFix/>
          </a:blip>
          <a:srcRect l="42941"/>
          <a:stretch/>
        </p:blipFill>
        <p:spPr>
          <a:xfrm>
            <a:off x="7331250" y="4920445"/>
            <a:ext cx="1163799" cy="539029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" name="Google Shape;512;p51"/>
          <p:cNvPicPr preferRelativeResize="0"/>
          <p:nvPr/>
        </p:nvPicPr>
        <p:blipFill rotWithShape="1">
          <a:blip r:embed="rId14">
            <a:alphaModFix/>
          </a:blip>
          <a:srcRect r="56393"/>
          <a:stretch/>
        </p:blipFill>
        <p:spPr>
          <a:xfrm>
            <a:off x="6310656" y="5213450"/>
            <a:ext cx="889396" cy="53902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13" name="Google Shape;513;p51"/>
          <p:cNvGrpSpPr/>
          <p:nvPr/>
        </p:nvGrpSpPr>
        <p:grpSpPr>
          <a:xfrm>
            <a:off x="1684061" y="3512840"/>
            <a:ext cx="1422517" cy="947667"/>
            <a:chOff x="1199171" y="2298260"/>
            <a:chExt cx="1066888" cy="710750"/>
          </a:xfrm>
        </p:grpSpPr>
        <p:pic>
          <p:nvPicPr>
            <p:cNvPr id="514" name="Google Shape;514;p51"/>
            <p:cNvPicPr preferRelativeResize="0"/>
            <p:nvPr/>
          </p:nvPicPr>
          <p:blipFill rotWithShape="1">
            <a:blip r:embed="rId15">
              <a:alphaModFix/>
            </a:blip>
            <a:srcRect/>
            <a:stretch/>
          </p:blipFill>
          <p:spPr>
            <a:xfrm>
              <a:off x="1199171" y="2298260"/>
              <a:ext cx="1066888" cy="7107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15" name="Google Shape;515;p51"/>
            <p:cNvSpPr/>
            <p:nvPr/>
          </p:nvSpPr>
          <p:spPr>
            <a:xfrm>
              <a:off x="1309182" y="2331540"/>
              <a:ext cx="838800" cy="545227"/>
            </a:xfrm>
            <a:prstGeom prst="rect">
              <a:avLst/>
            </a:prstGeom>
            <a:solidFill>
              <a:schemeClr val="dk1">
                <a:alpha val="64705"/>
              </a:scheme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pic>
        <p:nvPicPr>
          <p:cNvPr id="516" name="Google Shape;516;p51" descr="一張含有 坐 的圖片&#10;&#10;自動產生的描述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598863" y="2385113"/>
            <a:ext cx="545167" cy="526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17" name="Google Shape;517;p51" descr="一張含有 坐 的圖片&#10;&#10;自動產生的描述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1257323" y="3123400"/>
            <a:ext cx="545167" cy="526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18" name="Google Shape;518;p51" descr="一張含有 坐 的圖片&#10;&#10;自動產生的描述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2113582" y="3691037"/>
            <a:ext cx="545167" cy="526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19" name="Google Shape;519;p51" descr="一張含有 室內, 小, 桌, 坐 的圖片&#10;&#10;自動產生的描述"/>
          <p:cNvPicPr preferRelativeResize="0"/>
          <p:nvPr/>
        </p:nvPicPr>
        <p:blipFill rotWithShape="1">
          <a:blip r:embed="rId17">
            <a:alphaModFix/>
          </a:blip>
          <a:srcRect/>
          <a:stretch/>
        </p:blipFill>
        <p:spPr>
          <a:xfrm>
            <a:off x="4362116" y="5033047"/>
            <a:ext cx="1209904" cy="4133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20" name="Google Shape;520;p51" descr="一張含有 室內, 小, 桌, 坐 的圖片&#10;&#10;自動產生的描述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3415732" y="5206578"/>
            <a:ext cx="529117" cy="544288"/>
          </a:xfrm>
          <a:prstGeom prst="rect">
            <a:avLst/>
          </a:prstGeom>
          <a:noFill/>
          <a:ln>
            <a:noFill/>
          </a:ln>
        </p:spPr>
      </p:pic>
      <p:sp>
        <p:nvSpPr>
          <p:cNvPr id="521" name="Google Shape;521;p51"/>
          <p:cNvSpPr txBox="1"/>
          <p:nvPr/>
        </p:nvSpPr>
        <p:spPr>
          <a:xfrm>
            <a:off x="7562330" y="3469517"/>
            <a:ext cx="1556336" cy="256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22" name="Google Shape;522;p51"/>
          <p:cNvSpPr txBox="1"/>
          <p:nvPr/>
        </p:nvSpPr>
        <p:spPr>
          <a:xfrm>
            <a:off x="5374814" y="3049344"/>
            <a:ext cx="2109144" cy="5025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25GbE</a:t>
            </a:r>
            <a:endParaRPr sz="1333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LACP</a:t>
            </a:r>
            <a:endParaRPr sz="1333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23" name="Google Shape;523;p51"/>
          <p:cNvSpPr txBox="1"/>
          <p:nvPr/>
        </p:nvSpPr>
        <p:spPr>
          <a:xfrm>
            <a:off x="440403" y="95219"/>
            <a:ext cx="11280495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主流の編集ソフトウェア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や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マルチユーザーコラボレーション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と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完璧に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連携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grpSp>
        <p:nvGrpSpPr>
          <p:cNvPr id="524" name="Google Shape;524;p51"/>
          <p:cNvGrpSpPr/>
          <p:nvPr/>
        </p:nvGrpSpPr>
        <p:grpSpPr>
          <a:xfrm>
            <a:off x="10372482" y="1988065"/>
            <a:ext cx="1456530" cy="996406"/>
            <a:chOff x="10136607" y="1929001"/>
            <a:chExt cx="1456530" cy="996406"/>
          </a:xfrm>
        </p:grpSpPr>
        <p:sp>
          <p:nvSpPr>
            <p:cNvPr id="525" name="Google Shape;525;p51"/>
            <p:cNvSpPr/>
            <p:nvPr/>
          </p:nvSpPr>
          <p:spPr>
            <a:xfrm>
              <a:off x="10215983" y="1929001"/>
              <a:ext cx="1377154" cy="996406"/>
            </a:xfrm>
            <a:prstGeom prst="roundRect">
              <a:avLst>
                <a:gd name="adj" fmla="val 5014"/>
              </a:avLst>
            </a:prstGeom>
            <a:gradFill>
              <a:gsLst>
                <a:gs pos="0">
                  <a:srgbClr val="FFFFFF">
                    <a:alpha val="0"/>
                  </a:srgbClr>
                </a:gs>
                <a:gs pos="1000">
                  <a:srgbClr val="FFFFFF">
                    <a:alpha val="0"/>
                  </a:srgbClr>
                </a:gs>
                <a:gs pos="77000">
                  <a:srgbClr val="FFFFFF">
                    <a:alpha val="95686"/>
                  </a:srgbClr>
                </a:gs>
                <a:gs pos="100000">
                  <a:srgbClr val="FFFFFF">
                    <a:alpha val="95686"/>
                  </a:srgbClr>
                </a:gs>
              </a:gsLst>
              <a:lin ang="5400000" scaled="0"/>
            </a:gradFill>
            <a:ln w="9525" cap="flat" cmpd="sng">
              <a:solidFill>
                <a:srgbClr val="1B1E23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114300" dist="76200" dir="2700000" algn="tl" rotWithShape="0">
                <a:srgbClr val="111319">
                  <a:alpha val="20000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>
                  <a:solidFill>
                    <a:srgbClr val="FF66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 </a:t>
              </a:r>
              <a:endParaRPr sz="1600" b="1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526" name="Google Shape;526;p51"/>
            <p:cNvCxnSpPr/>
            <p:nvPr/>
          </p:nvCxnSpPr>
          <p:spPr>
            <a:xfrm>
              <a:off x="10908258" y="2697477"/>
              <a:ext cx="502039" cy="0"/>
            </a:xfrm>
            <a:prstGeom prst="straightConnector1">
              <a:avLst/>
            </a:prstGeom>
            <a:noFill/>
            <a:ln w="19050" cap="flat" cmpd="sng">
              <a:solidFill>
                <a:srgbClr val="0070C0"/>
              </a:solidFill>
              <a:prstDash val="solid"/>
              <a:miter lim="800000"/>
              <a:headEnd type="none" w="sm" len="sm"/>
              <a:tailEnd type="oval" w="sm" len="sm"/>
            </a:ln>
          </p:spPr>
        </p:cxnSp>
        <p:sp>
          <p:nvSpPr>
            <p:cNvPr id="527" name="Google Shape;527;p51"/>
            <p:cNvSpPr txBox="1"/>
            <p:nvPr/>
          </p:nvSpPr>
          <p:spPr>
            <a:xfrm>
              <a:off x="10186468" y="2529028"/>
              <a:ext cx="972810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rgbClr val="0070C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rPr>
                <a:t>1Gb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cxnSp>
          <p:nvCxnSpPr>
            <p:cNvPr id="528" name="Google Shape;528;p51"/>
            <p:cNvCxnSpPr/>
            <p:nvPr/>
          </p:nvCxnSpPr>
          <p:spPr>
            <a:xfrm>
              <a:off x="10901177" y="2236332"/>
              <a:ext cx="502039" cy="0"/>
            </a:xfrm>
            <a:prstGeom prst="straightConnector1">
              <a:avLst/>
            </a:prstGeom>
            <a:noFill/>
            <a:ln w="19050" cap="flat" cmpd="sng">
              <a:solidFill>
                <a:schemeClr val="accent2"/>
              </a:solidFill>
              <a:prstDash val="solid"/>
              <a:miter lim="800000"/>
              <a:headEnd type="none" w="sm" len="sm"/>
              <a:tailEnd type="oval" w="sm" len="sm"/>
            </a:ln>
          </p:spPr>
        </p:cxnSp>
        <p:sp>
          <p:nvSpPr>
            <p:cNvPr id="529" name="Google Shape;529;p51"/>
            <p:cNvSpPr txBox="1"/>
            <p:nvPr/>
          </p:nvSpPr>
          <p:spPr>
            <a:xfrm>
              <a:off x="10136607" y="1945389"/>
              <a:ext cx="972810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accent2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rPr>
                <a:t>25Gb/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accent2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rPr>
                <a:t>10Gb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pic>
        <p:nvPicPr>
          <p:cNvPr id="530" name="Google Shape;530;p51"/>
          <p:cNvPicPr preferRelativeResize="0"/>
          <p:nvPr/>
        </p:nvPicPr>
        <p:blipFill rotWithShape="1">
          <a:blip r:embed="rId19">
            <a:alphaModFix/>
          </a:blip>
          <a:srcRect t="25659"/>
          <a:stretch/>
        </p:blipFill>
        <p:spPr>
          <a:xfrm>
            <a:off x="2968980" y="2598097"/>
            <a:ext cx="2831198" cy="4577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368469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2"/>
          <p:cNvSpPr txBox="1">
            <a:spLocks noGrp="1"/>
          </p:cNvSpPr>
          <p:nvPr>
            <p:ph type="title" idx="4294967295"/>
          </p:nvPr>
        </p:nvSpPr>
        <p:spPr>
          <a:xfrm>
            <a:off x="39056" y="404813"/>
            <a:ext cx="12374916" cy="14081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Adobe </a:t>
            </a: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Premiere</a:t>
            </a:r>
            <a:r>
              <a:rPr lang="en-US" sz="4000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と</a:t>
            </a: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Davinci</a:t>
            </a: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</a:t>
            </a: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Resolve</a:t>
            </a:r>
            <a:r>
              <a:rPr lang="en-US" sz="4000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は</a:t>
            </a: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、</a:t>
            </a:r>
            <a:b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QNAP NAS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による</a:t>
            </a: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マルチユーザーの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共同</a:t>
            </a: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編集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に対応</a:t>
            </a:r>
            <a:endParaRPr sz="4000" b="1" dirty="0"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  <p:sp>
        <p:nvSpPr>
          <p:cNvPr id="536" name="Google Shape;536;p52"/>
          <p:cNvSpPr txBox="1"/>
          <p:nvPr/>
        </p:nvSpPr>
        <p:spPr>
          <a:xfrm>
            <a:off x="4323710" y="2290922"/>
            <a:ext cx="3115391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1" dirty="0" err="1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マルチプロジェクト</a:t>
            </a:r>
            <a:r>
              <a:rPr lang="en-US" sz="1600" b="1" i="1" dirty="0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b="1" i="1" dirty="0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i="1" dirty="0" err="1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ワークフローの管理</a:t>
            </a:r>
            <a:endParaRPr sz="1600" i="1" dirty="0">
              <a:solidFill>
                <a:srgbClr val="26262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537" name="Google Shape;537;p52"/>
          <p:cNvSpPr txBox="1"/>
          <p:nvPr/>
        </p:nvSpPr>
        <p:spPr>
          <a:xfrm>
            <a:off x="2569211" y="4153531"/>
            <a:ext cx="2589197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1" dirty="0" err="1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コラボレーション</a:t>
            </a:r>
            <a:r>
              <a:rPr lang="ja-JP" altLang="en-US" sz="1600" b="1" i="1" dirty="0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向け</a:t>
            </a:r>
            <a:r>
              <a:rPr lang="ja-JP" altLang="en-US" sz="1600" b="1" i="1" dirty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en-US" sz="1600" b="1" i="1" dirty="0" err="1" smtClean="0">
                <a:solidFill>
                  <a:srgbClr val="26262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設計</a:t>
            </a:r>
            <a:endParaRPr sz="1600" i="1" dirty="0">
              <a:solidFill>
                <a:srgbClr val="26262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538" name="Google Shape;538;p52"/>
          <p:cNvSpPr txBox="1"/>
          <p:nvPr/>
        </p:nvSpPr>
        <p:spPr>
          <a:xfrm>
            <a:off x="367049" y="6016140"/>
            <a:ext cx="4512547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smtClean="0">
                <a:solidFill>
                  <a:srgbClr val="0C0C0C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</a:t>
            </a:r>
            <a:r>
              <a:rPr lang="en-US" sz="1600" b="1" dirty="0" err="1" smtClean="0">
                <a:solidFill>
                  <a:srgbClr val="0C0C0C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600" b="1" dirty="0" err="1">
                <a:solidFill>
                  <a:srgbClr val="0C0C0C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はAdobeの公式パートナーです</a:t>
            </a:r>
            <a:r>
              <a:rPr lang="en-US" sz="1600" b="1" dirty="0">
                <a:solidFill>
                  <a:srgbClr val="0C0C0C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rgbClr val="0C0C0C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539" name="Google Shape;539;p5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95650" y="4973189"/>
            <a:ext cx="797163" cy="797163"/>
          </a:xfrm>
          <a:prstGeom prst="rect">
            <a:avLst/>
          </a:prstGeom>
          <a:noFill/>
          <a:ln>
            <a:noFill/>
          </a:ln>
          <a:effectLst>
            <a:outerShdw blurRad="152400" dist="63500" dir="5400000" sx="90000" sy="-19000" rotWithShape="0">
              <a:srgbClr val="000000">
                <a:alpha val="21960"/>
              </a:srgbClr>
            </a:outerShdw>
          </a:effectLst>
        </p:spPr>
      </p:pic>
      <p:pic>
        <p:nvPicPr>
          <p:cNvPr id="540" name="Google Shape;540;p52"/>
          <p:cNvPicPr preferRelativeResize="0"/>
          <p:nvPr/>
        </p:nvPicPr>
        <p:blipFill rotWithShape="1">
          <a:blip r:embed="rId4">
            <a:alphaModFix/>
          </a:blip>
          <a:srcRect l="26998" t="15926" r="26997" b="15209"/>
          <a:stretch/>
        </p:blipFill>
        <p:spPr>
          <a:xfrm>
            <a:off x="2369820" y="4973189"/>
            <a:ext cx="797163" cy="795496"/>
          </a:xfrm>
          <a:prstGeom prst="rect">
            <a:avLst/>
          </a:prstGeom>
          <a:noFill/>
          <a:ln>
            <a:noFill/>
          </a:ln>
          <a:effectLst>
            <a:outerShdw blurRad="152400" dist="63500" dir="5400000" sx="90000" sy="-19000" rotWithShape="0">
              <a:srgbClr val="000000">
                <a:alpha val="21960"/>
              </a:srgbClr>
            </a:outerShdw>
          </a:effectLst>
        </p:spPr>
      </p:pic>
      <p:pic>
        <p:nvPicPr>
          <p:cNvPr id="541" name="Google Shape;541;p5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13618" y="2654723"/>
            <a:ext cx="2255594" cy="2390353"/>
          </a:xfrm>
          <a:prstGeom prst="rect">
            <a:avLst/>
          </a:prstGeom>
          <a:noFill/>
          <a:ln>
            <a:noFill/>
          </a:ln>
        </p:spPr>
      </p:pic>
      <p:pic>
        <p:nvPicPr>
          <p:cNvPr id="542" name="Google Shape;542;p5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454726" y="1545891"/>
            <a:ext cx="1983470" cy="2075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26919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群組 68">
            <a:extLst>
              <a:ext uri="{FF2B5EF4-FFF2-40B4-BE49-F238E27FC236}">
                <a16:creationId xmlns:a16="http://schemas.microsoft.com/office/drawing/2014/main" id="{166FEEC4-D9DE-42EB-9346-36A4AC2F22FA}"/>
              </a:ext>
            </a:extLst>
          </p:cNvPr>
          <p:cNvGrpSpPr/>
          <p:nvPr/>
        </p:nvGrpSpPr>
        <p:grpSpPr>
          <a:xfrm>
            <a:off x="671864" y="2500924"/>
            <a:ext cx="7374181" cy="1190795"/>
            <a:chOff x="671864" y="2500924"/>
            <a:chExt cx="7374181" cy="1190795"/>
          </a:xfrm>
        </p:grpSpPr>
        <p:grpSp>
          <p:nvGrpSpPr>
            <p:cNvPr id="46" name="群組 45">
              <a:extLst>
                <a:ext uri="{FF2B5EF4-FFF2-40B4-BE49-F238E27FC236}">
                  <a16:creationId xmlns:a16="http://schemas.microsoft.com/office/drawing/2014/main" id="{39EDE819-B71E-4EB7-873A-AAE821448B46}"/>
                </a:ext>
              </a:extLst>
            </p:cNvPr>
            <p:cNvGrpSpPr/>
            <p:nvPr/>
          </p:nvGrpSpPr>
          <p:grpSpPr>
            <a:xfrm>
              <a:off x="2515409" y="2500925"/>
              <a:ext cx="5530636" cy="1190794"/>
              <a:chOff x="2854637" y="2471644"/>
              <a:chExt cx="5530636" cy="1052848"/>
            </a:xfrm>
          </p:grpSpPr>
          <p:cxnSp>
            <p:nvCxnSpPr>
              <p:cNvPr id="50" name="直線接點 49">
                <a:extLst>
                  <a:ext uri="{FF2B5EF4-FFF2-40B4-BE49-F238E27FC236}">
                    <a16:creationId xmlns:a16="http://schemas.microsoft.com/office/drawing/2014/main" id="{13E6C663-3687-449F-AF36-65FC4B0392C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5463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線接點 50">
                <a:extLst>
                  <a:ext uri="{FF2B5EF4-FFF2-40B4-BE49-F238E27FC236}">
                    <a16:creationId xmlns:a16="http://schemas.microsoft.com/office/drawing/2014/main" id="{B0F65192-E9A9-4D0A-9B74-DAA16C28800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98182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直線接點 51">
                <a:extLst>
                  <a:ext uri="{FF2B5EF4-FFF2-40B4-BE49-F238E27FC236}">
                    <a16:creationId xmlns:a16="http://schemas.microsoft.com/office/drawing/2014/main" id="{2B9D495E-1AFB-4FE7-BF35-5E424257274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85273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直線接點 52">
                <a:extLst>
                  <a:ext uri="{FF2B5EF4-FFF2-40B4-BE49-F238E27FC236}">
                    <a16:creationId xmlns:a16="http://schemas.microsoft.com/office/drawing/2014/main" id="{0B92318A-1BBC-45B7-ADC4-7BA136286F0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4172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7" name="直線接點 46">
              <a:extLst>
                <a:ext uri="{FF2B5EF4-FFF2-40B4-BE49-F238E27FC236}">
                  <a16:creationId xmlns:a16="http://schemas.microsoft.com/office/drawing/2014/main" id="{2FB933BD-4C71-41A5-BF49-BCBB5C68726D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746770"/>
              <a:ext cx="7264309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00B0F0"/>
                  </a:gs>
                  <a:gs pos="83000">
                    <a:srgbClr val="00B0F0"/>
                  </a:gs>
                  <a:gs pos="100000">
                    <a:srgbClr val="23DBD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線接點 47">
              <a:extLst>
                <a:ext uri="{FF2B5EF4-FFF2-40B4-BE49-F238E27FC236}">
                  <a16:creationId xmlns:a16="http://schemas.microsoft.com/office/drawing/2014/main" id="{F1735E6B-333F-4AD1-B07A-D1289C15C760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3320288"/>
              <a:ext cx="3156333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FFC000"/>
                  </a:gs>
                  <a:gs pos="83000">
                    <a:srgbClr val="FFC000"/>
                  </a:gs>
                  <a:gs pos="100000">
                    <a:srgbClr val="FFFF0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線接點 48">
              <a:extLst>
                <a:ext uri="{FF2B5EF4-FFF2-40B4-BE49-F238E27FC236}">
                  <a16:creationId xmlns:a16="http://schemas.microsoft.com/office/drawing/2014/main" id="{0419F04A-DC9D-43C3-A208-7CC55FBC6B5D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500924"/>
              <a:ext cx="0" cy="1190794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字方塊 1">
            <a:extLst>
              <a:ext uri="{FF2B5EF4-FFF2-40B4-BE49-F238E27FC236}">
                <a16:creationId xmlns:a16="http://schemas.microsoft.com/office/drawing/2014/main" id="{B83138DD-44BE-4B1D-B8D5-A060D1151A8C}"/>
              </a:ext>
            </a:extLst>
          </p:cNvPr>
          <p:cNvSpPr txBox="1"/>
          <p:nvPr/>
        </p:nvSpPr>
        <p:spPr>
          <a:xfrm>
            <a:off x="545049" y="53253"/>
            <a:ext cx="1093331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TW" sz="48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TS-h1290FX-7302P-128G</a:t>
            </a:r>
          </a:p>
          <a:p>
            <a:pPr algn="ctr"/>
            <a:r>
              <a:rPr kumimoji="1"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kumimoji="1" lang="ja-JP" altLang="en-US" sz="2800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での</a:t>
            </a:r>
            <a: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</a:t>
            </a:r>
            <a:r>
              <a:rPr kumimoji="1" lang="ja-JP" altLang="en-US" sz="2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つの</a:t>
            </a:r>
            <a:r>
              <a:rPr kumimoji="1"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ワークステーションにおける</a:t>
            </a:r>
            <a: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r>
              <a:rPr kumimoji="1"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ネットワークスループットは合計最大</a:t>
            </a:r>
            <a:r>
              <a:rPr kumimoji="1"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14,208 MB/s</a:t>
            </a:r>
            <a:endParaRPr lang="zh-TW" altLang="en-US" sz="28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15AE7556-508B-D840-B7A7-968A902B6C2C}"/>
              </a:ext>
            </a:extLst>
          </p:cNvPr>
          <p:cNvGrpSpPr/>
          <p:nvPr/>
        </p:nvGrpSpPr>
        <p:grpSpPr>
          <a:xfrm>
            <a:off x="8765998" y="4232125"/>
            <a:ext cx="3106472" cy="1113085"/>
            <a:chOff x="6608845" y="2918607"/>
            <a:chExt cx="2504515" cy="914188"/>
          </a:xfrm>
        </p:grpSpPr>
        <p:pic>
          <p:nvPicPr>
            <p:cNvPr id="4" name="圖形 3">
              <a:extLst>
                <a:ext uri="{FF2B5EF4-FFF2-40B4-BE49-F238E27FC236}">
                  <a16:creationId xmlns:a16="http://schemas.microsoft.com/office/drawing/2014/main" id="{6AFD36C8-20E0-B74A-9769-6AFF0A6B02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p:blipFill>
          <p:spPr>
            <a:xfrm>
              <a:off x="6608845" y="2918607"/>
              <a:ext cx="2504515" cy="914188"/>
            </a:xfrm>
            <a:prstGeom prst="rect">
              <a:avLst/>
            </a:prstGeom>
          </p:spPr>
        </p:pic>
        <p:sp>
          <p:nvSpPr>
            <p:cNvPr id="6" name="TextBox 27">
              <a:extLst>
                <a:ext uri="{FF2B5EF4-FFF2-40B4-BE49-F238E27FC236}">
                  <a16:creationId xmlns:a16="http://schemas.microsoft.com/office/drawing/2014/main" id="{3EFD8C23-9F66-F840-A240-4A295F4ADD39}"/>
                </a:ext>
              </a:extLst>
            </p:cNvPr>
            <p:cNvSpPr txBox="1"/>
            <p:nvPr/>
          </p:nvSpPr>
          <p:spPr>
            <a:xfrm>
              <a:off x="6793162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7" name="TextBox 27">
              <a:extLst>
                <a:ext uri="{FF2B5EF4-FFF2-40B4-BE49-F238E27FC236}">
                  <a16:creationId xmlns:a16="http://schemas.microsoft.com/office/drawing/2014/main" id="{414D692C-1C04-5343-A3E6-8B6FCAD19FE5}"/>
                </a:ext>
              </a:extLst>
            </p:cNvPr>
            <p:cNvSpPr txBox="1"/>
            <p:nvPr/>
          </p:nvSpPr>
          <p:spPr>
            <a:xfrm>
              <a:off x="7196574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8" name="TextBox 27">
              <a:extLst>
                <a:ext uri="{FF2B5EF4-FFF2-40B4-BE49-F238E27FC236}">
                  <a16:creationId xmlns:a16="http://schemas.microsoft.com/office/drawing/2014/main" id="{951E60B1-FC0E-CC4D-9E4F-B92B698B2BFA}"/>
                </a:ext>
              </a:extLst>
            </p:cNvPr>
            <p:cNvSpPr txBox="1"/>
            <p:nvPr/>
          </p:nvSpPr>
          <p:spPr>
            <a:xfrm>
              <a:off x="7507805" y="3103659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9" name="TextBox 27">
              <a:extLst>
                <a:ext uri="{FF2B5EF4-FFF2-40B4-BE49-F238E27FC236}">
                  <a16:creationId xmlns:a16="http://schemas.microsoft.com/office/drawing/2014/main" id="{58983FFC-DE29-7241-A50D-477CF01F9B4B}"/>
                </a:ext>
              </a:extLst>
            </p:cNvPr>
            <p:cNvSpPr txBox="1"/>
            <p:nvPr/>
          </p:nvSpPr>
          <p:spPr>
            <a:xfrm>
              <a:off x="7832816" y="3103659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10" name="TextBox 27">
              <a:extLst>
                <a:ext uri="{FF2B5EF4-FFF2-40B4-BE49-F238E27FC236}">
                  <a16:creationId xmlns:a16="http://schemas.microsoft.com/office/drawing/2014/main" id="{89FD784D-FDB3-5946-B973-6756B952ED01}"/>
                </a:ext>
              </a:extLst>
            </p:cNvPr>
            <p:cNvSpPr txBox="1"/>
            <p:nvPr/>
          </p:nvSpPr>
          <p:spPr>
            <a:xfrm>
              <a:off x="8175105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11" name="TextBox 27">
              <a:extLst>
                <a:ext uri="{FF2B5EF4-FFF2-40B4-BE49-F238E27FC236}">
                  <a16:creationId xmlns:a16="http://schemas.microsoft.com/office/drawing/2014/main" id="{23F77D56-6EA5-1345-AAD6-9AEB512708CF}"/>
                </a:ext>
              </a:extLst>
            </p:cNvPr>
            <p:cNvSpPr txBox="1"/>
            <p:nvPr/>
          </p:nvSpPr>
          <p:spPr>
            <a:xfrm>
              <a:off x="8578517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</p:grpSp>
      <p:pic>
        <p:nvPicPr>
          <p:cNvPr id="14" name="圖片 13" descr="一張含有 文字, 電子用品, 電腦 的圖片&#10;&#10;自動產生的描述">
            <a:extLst>
              <a:ext uri="{FF2B5EF4-FFF2-40B4-BE49-F238E27FC236}">
                <a16:creationId xmlns:a16="http://schemas.microsoft.com/office/drawing/2014/main" id="{A2260C14-D08A-BB4A-9FDF-C5F284C258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7741" y="2928025"/>
            <a:ext cx="3112816" cy="1369639"/>
          </a:xfrm>
          <a:prstGeom prst="rect">
            <a:avLst/>
          </a:prstGeom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0CED60DF-35BC-AE4F-AE1C-77D0C3B6823E}"/>
              </a:ext>
            </a:extLst>
          </p:cNvPr>
          <p:cNvSpPr txBox="1"/>
          <p:nvPr/>
        </p:nvSpPr>
        <p:spPr>
          <a:xfrm>
            <a:off x="555413" y="2171523"/>
            <a:ext cx="80941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14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 x 25GbE 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</a:t>
            </a:r>
            <a:r>
              <a:rPr lang="ja-JP" altLang="en-US" sz="14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IOPS(4KB)</a:t>
            </a:r>
            <a:r>
              <a:rPr lang="ja-JP" altLang="en-US" sz="14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圧縮オン、重複排除オフ</a:t>
            </a:r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CACCD1EF-74C9-E842-944A-DCD6D5897422}"/>
              </a:ext>
            </a:extLst>
          </p:cNvPr>
          <p:cNvSpPr txBox="1"/>
          <p:nvPr/>
        </p:nvSpPr>
        <p:spPr>
          <a:xfrm>
            <a:off x="555413" y="4170706"/>
            <a:ext cx="80467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14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 x 25GbE 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SAMBA</a:t>
            </a:r>
            <a:r>
              <a:rPr lang="ja-JP" altLang="en-US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シーケンシャル全体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(1MB)</a:t>
            </a:r>
            <a:r>
              <a:rPr lang="ja-JP" altLang="en-US" sz="14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圧縮オン、重複排除オフ</a:t>
            </a:r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8E2A3B6C-A3E4-2E42-A264-08B3954C58D4}"/>
              </a:ext>
            </a:extLst>
          </p:cNvPr>
          <p:cNvSpPr txBox="1"/>
          <p:nvPr/>
        </p:nvSpPr>
        <p:spPr>
          <a:xfrm>
            <a:off x="6832093" y="2890588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816,051 IOPS</a:t>
            </a: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D52A7D95-E138-A849-9A57-3C902757ACB6}"/>
              </a:ext>
            </a:extLst>
          </p:cNvPr>
          <p:cNvSpPr txBox="1"/>
          <p:nvPr/>
        </p:nvSpPr>
        <p:spPr>
          <a:xfrm>
            <a:off x="6832092" y="4861158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14,208 MB/s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51F0CD1-0728-C14E-BCE2-1C81DB636476}"/>
              </a:ext>
            </a:extLst>
          </p:cNvPr>
          <p:cNvSpPr txBox="1"/>
          <p:nvPr/>
        </p:nvSpPr>
        <p:spPr>
          <a:xfrm>
            <a:off x="4513037" y="5336576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8,583 MB/s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94B87537-66C3-6946-A233-D273EABE1880}"/>
              </a:ext>
            </a:extLst>
          </p:cNvPr>
          <p:cNvSpPr txBox="1"/>
          <p:nvPr/>
        </p:nvSpPr>
        <p:spPr>
          <a:xfrm>
            <a:off x="671863" y="4846781"/>
            <a:ext cx="143523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シーケンシャル読み取り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411E3801-BEDE-2840-954E-63AF03F0493D}"/>
              </a:ext>
            </a:extLst>
          </p:cNvPr>
          <p:cNvSpPr txBox="1"/>
          <p:nvPr/>
        </p:nvSpPr>
        <p:spPr>
          <a:xfrm>
            <a:off x="671863" y="5362618"/>
            <a:ext cx="151474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</a:t>
            </a: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書き込み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54D1F133-E146-2D4A-9E87-95581C7FB50A}"/>
              </a:ext>
            </a:extLst>
          </p:cNvPr>
          <p:cNvSpPr txBox="1"/>
          <p:nvPr/>
        </p:nvSpPr>
        <p:spPr>
          <a:xfrm>
            <a:off x="671863" y="2882762"/>
            <a:ext cx="166255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 </a:t>
            </a:r>
            <a:r>
              <a:rPr lang="en-US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ランダム読み取り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B85B4FC9-939D-1448-8562-5D6A0E8D61F3}"/>
              </a:ext>
            </a:extLst>
          </p:cNvPr>
          <p:cNvSpPr txBox="1"/>
          <p:nvPr/>
        </p:nvSpPr>
        <p:spPr>
          <a:xfrm>
            <a:off x="112317" y="5865168"/>
            <a:ext cx="100424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</a:t>
            </a:r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ラボでテストされました。数値は環境によって異なる場合があります。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テスト環境</a:t>
            </a:r>
            <a:r>
              <a:rPr lang="en" altLang="zh-TW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r>
              <a:rPr lang="zh-TW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zh-TW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NAS: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QuTS hero 5.0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搭載の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TS-h1290FX-7302P-128G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ボリュームタイプ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Micron 7400 Pro U.3 NVMe PCIe Gen4 1.92TB SSD x12 (RAID 5); 2 x QNAP QXG-25G2SF-CX4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クライアントワークステーション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6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つの</a:t>
            </a:r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クライアントワークステーションで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16GB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のファイルを同時に読み取り・書き込み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(= 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合計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96GB)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Intel Core™ i7-7700 4.20GHz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CPU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32GB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DDR4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RAM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QXG-25G2SF-CX4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Windows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 Server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2016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Intel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Core™ i3-8100 3.60GHz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CPU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4GB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DDR4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RAM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QXG-25G2SF-CX4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Windows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 Server 2016</a:t>
            </a:r>
            <a:endParaRPr lang="zh-TW" altLang="en-US" sz="8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C6C13325-0ACE-824D-ACDF-B637503D0D70}"/>
              </a:ext>
            </a:extLst>
          </p:cNvPr>
          <p:cNvSpPr txBox="1"/>
          <p:nvPr/>
        </p:nvSpPr>
        <p:spPr>
          <a:xfrm>
            <a:off x="665381" y="3406425"/>
            <a:ext cx="166903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 </a:t>
            </a:r>
            <a:r>
              <a:rPr lang="en-US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ランダム書き込み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8C1332FD-E54E-7B46-9790-F8C466D27F08}"/>
              </a:ext>
            </a:extLst>
          </p:cNvPr>
          <p:cNvSpPr txBox="1"/>
          <p:nvPr/>
        </p:nvSpPr>
        <p:spPr>
          <a:xfrm>
            <a:off x="2696402" y="3397161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318,011 IOPS</a:t>
            </a:r>
          </a:p>
        </p:txBody>
      </p:sp>
      <p:grpSp>
        <p:nvGrpSpPr>
          <p:cNvPr id="70" name="群組 69">
            <a:extLst>
              <a:ext uri="{FF2B5EF4-FFF2-40B4-BE49-F238E27FC236}">
                <a16:creationId xmlns:a16="http://schemas.microsoft.com/office/drawing/2014/main" id="{D73A57A1-8543-4461-9BA2-D9A8470E950C}"/>
              </a:ext>
            </a:extLst>
          </p:cNvPr>
          <p:cNvGrpSpPr/>
          <p:nvPr/>
        </p:nvGrpSpPr>
        <p:grpSpPr>
          <a:xfrm>
            <a:off x="665381" y="4472286"/>
            <a:ext cx="7374181" cy="1190795"/>
            <a:chOff x="671864" y="2500924"/>
            <a:chExt cx="7374181" cy="1190795"/>
          </a:xfrm>
        </p:grpSpPr>
        <p:grpSp>
          <p:nvGrpSpPr>
            <p:cNvPr id="71" name="群組 70">
              <a:extLst>
                <a:ext uri="{FF2B5EF4-FFF2-40B4-BE49-F238E27FC236}">
                  <a16:creationId xmlns:a16="http://schemas.microsoft.com/office/drawing/2014/main" id="{E5EF60C8-B461-45E6-A599-001ADDAABF00}"/>
                </a:ext>
              </a:extLst>
            </p:cNvPr>
            <p:cNvGrpSpPr/>
            <p:nvPr/>
          </p:nvGrpSpPr>
          <p:grpSpPr>
            <a:xfrm>
              <a:off x="2515409" y="2500925"/>
              <a:ext cx="5530636" cy="1190794"/>
              <a:chOff x="2854637" y="2471644"/>
              <a:chExt cx="5530636" cy="1052848"/>
            </a:xfrm>
          </p:grpSpPr>
          <p:cxnSp>
            <p:nvCxnSpPr>
              <p:cNvPr id="75" name="直線接點 74">
                <a:extLst>
                  <a:ext uri="{FF2B5EF4-FFF2-40B4-BE49-F238E27FC236}">
                    <a16:creationId xmlns:a16="http://schemas.microsoft.com/office/drawing/2014/main" id="{FA6FE915-2C4A-40A2-8973-19D0AC5C10C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5463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直線接點 75">
                <a:extLst>
                  <a:ext uri="{FF2B5EF4-FFF2-40B4-BE49-F238E27FC236}">
                    <a16:creationId xmlns:a16="http://schemas.microsoft.com/office/drawing/2014/main" id="{37EEADBC-454B-4E53-BC2E-4BE2FAB7CE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98182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直線接點 76">
                <a:extLst>
                  <a:ext uri="{FF2B5EF4-FFF2-40B4-BE49-F238E27FC236}">
                    <a16:creationId xmlns:a16="http://schemas.microsoft.com/office/drawing/2014/main" id="{9764FE7B-EE3E-4269-B370-E4CC1AFE0DF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85273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線接點 77">
                <a:extLst>
                  <a:ext uri="{FF2B5EF4-FFF2-40B4-BE49-F238E27FC236}">
                    <a16:creationId xmlns:a16="http://schemas.microsoft.com/office/drawing/2014/main" id="{2197719A-8A32-4DA9-8493-69BFC5DA121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4172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2" name="直線接點 71">
              <a:extLst>
                <a:ext uri="{FF2B5EF4-FFF2-40B4-BE49-F238E27FC236}">
                  <a16:creationId xmlns:a16="http://schemas.microsoft.com/office/drawing/2014/main" id="{6FD4C524-229E-4519-BE63-B18EF14F930F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746770"/>
              <a:ext cx="7264309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00B0F0"/>
                  </a:gs>
                  <a:gs pos="83000">
                    <a:srgbClr val="00B0F0"/>
                  </a:gs>
                  <a:gs pos="100000">
                    <a:srgbClr val="23DBD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線接點 72">
              <a:extLst>
                <a:ext uri="{FF2B5EF4-FFF2-40B4-BE49-F238E27FC236}">
                  <a16:creationId xmlns:a16="http://schemas.microsoft.com/office/drawing/2014/main" id="{13D574DA-110D-4FC0-BAB2-90ECD6CCEE9E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3320288"/>
              <a:ext cx="4991616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FFC000"/>
                  </a:gs>
                  <a:gs pos="83000">
                    <a:srgbClr val="FFC000"/>
                  </a:gs>
                  <a:gs pos="100000">
                    <a:srgbClr val="FFFF0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直線接點 73">
              <a:extLst>
                <a:ext uri="{FF2B5EF4-FFF2-40B4-BE49-F238E27FC236}">
                  <a16:creationId xmlns:a16="http://schemas.microsoft.com/office/drawing/2014/main" id="{7EB8694C-A4D6-4CDD-9C7F-D064A2C66BD3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500924"/>
              <a:ext cx="0" cy="1190794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5357CDB8-D514-444C-950E-155784654FB3}"/>
              </a:ext>
            </a:extLst>
          </p:cNvPr>
          <p:cNvSpPr txBox="1"/>
          <p:nvPr/>
        </p:nvSpPr>
        <p:spPr>
          <a:xfrm>
            <a:off x="7201465" y="1691100"/>
            <a:ext cx="48646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最大</a:t>
            </a:r>
            <a:r>
              <a:rPr kumimoji="1" lang="en-US" altLang="zh-TW" sz="1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816,051</a:t>
            </a:r>
            <a:r>
              <a:rPr kumimoji="1"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ランダム読み取り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</a:t>
            </a:r>
            <a:r>
              <a:rPr kumimoji="1"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14,208 MB/s 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SMB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シーケンシャル読み取りと</a:t>
            </a:r>
            <a:endParaRPr kumimoji="1" lang="en-US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r>
              <a:rPr kumimoji="1" lang="zh-TW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   </a:t>
            </a:r>
            <a:r>
              <a:rPr kumimoji="1"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kumimoji="1"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8,583 MB/s 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SMB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シーケンシャル書き込み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!</a:t>
            </a:r>
            <a:endParaRPr kumimoji="1" lang="zh-TW" altLang="en-US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44" name="文字版面配置區 1">
            <a:extLst>
              <a:ext uri="{FF2B5EF4-FFF2-40B4-BE49-F238E27FC236}">
                <a16:creationId xmlns:a16="http://schemas.microsoft.com/office/drawing/2014/main" id="{E9550B5F-1722-8E43-B20E-B4ADD755D9D4}"/>
              </a:ext>
            </a:extLst>
          </p:cNvPr>
          <p:cNvSpPr txBox="1">
            <a:spLocks/>
          </p:cNvSpPr>
          <p:nvPr/>
        </p:nvSpPr>
        <p:spPr>
          <a:xfrm>
            <a:off x="9076183" y="5492530"/>
            <a:ext cx="2664984" cy="5828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Tx/>
              <a:buNone/>
            </a:pPr>
            <a:r>
              <a:rPr kumimoji="1" lang="zh-TW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６</a:t>
            </a:r>
            <a:r>
              <a:rPr kumimoji="1"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x 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クライアントの</a:t>
            </a:r>
            <a:r>
              <a:rPr kumimoji="1"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kumimoji="1"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同時アクセス</a:t>
            </a:r>
            <a:endParaRPr kumimoji="1" lang="en-US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134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群組 29">
            <a:extLst>
              <a:ext uri="{FF2B5EF4-FFF2-40B4-BE49-F238E27FC236}">
                <a16:creationId xmlns:a16="http://schemas.microsoft.com/office/drawing/2014/main" id="{129550CB-AF2C-4762-A0E0-5405D61DB375}"/>
              </a:ext>
            </a:extLst>
          </p:cNvPr>
          <p:cNvGrpSpPr/>
          <p:nvPr/>
        </p:nvGrpSpPr>
        <p:grpSpPr>
          <a:xfrm>
            <a:off x="671864" y="2500924"/>
            <a:ext cx="7374181" cy="1190795"/>
            <a:chOff x="671864" y="2500924"/>
            <a:chExt cx="7374181" cy="1190795"/>
          </a:xfrm>
        </p:grpSpPr>
        <p:grpSp>
          <p:nvGrpSpPr>
            <p:cNvPr id="31" name="群組 30">
              <a:extLst>
                <a:ext uri="{FF2B5EF4-FFF2-40B4-BE49-F238E27FC236}">
                  <a16:creationId xmlns:a16="http://schemas.microsoft.com/office/drawing/2014/main" id="{76B40A3B-573B-4363-B099-EA939E96196C}"/>
                </a:ext>
              </a:extLst>
            </p:cNvPr>
            <p:cNvGrpSpPr/>
            <p:nvPr/>
          </p:nvGrpSpPr>
          <p:grpSpPr>
            <a:xfrm>
              <a:off x="2515409" y="2500925"/>
              <a:ext cx="5530636" cy="1190794"/>
              <a:chOff x="2854637" y="2471644"/>
              <a:chExt cx="5530636" cy="1052848"/>
            </a:xfrm>
          </p:grpSpPr>
          <p:cxnSp>
            <p:nvCxnSpPr>
              <p:cNvPr id="35" name="直線接點 34">
                <a:extLst>
                  <a:ext uri="{FF2B5EF4-FFF2-40B4-BE49-F238E27FC236}">
                    <a16:creationId xmlns:a16="http://schemas.microsoft.com/office/drawing/2014/main" id="{C89899CF-929C-415C-A1E9-9B4D354E342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5463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線接點 35">
                <a:extLst>
                  <a:ext uri="{FF2B5EF4-FFF2-40B4-BE49-F238E27FC236}">
                    <a16:creationId xmlns:a16="http://schemas.microsoft.com/office/drawing/2014/main" id="{A573E9E0-FB6A-44EC-B119-717B4BF136B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98182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線接點 36">
                <a:extLst>
                  <a:ext uri="{FF2B5EF4-FFF2-40B4-BE49-F238E27FC236}">
                    <a16:creationId xmlns:a16="http://schemas.microsoft.com/office/drawing/2014/main" id="{739EC9A8-39E2-4DBA-8427-A63E6475BBD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85273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線接點 37">
                <a:extLst>
                  <a:ext uri="{FF2B5EF4-FFF2-40B4-BE49-F238E27FC236}">
                    <a16:creationId xmlns:a16="http://schemas.microsoft.com/office/drawing/2014/main" id="{EA406300-B390-421D-BC0D-069FF6815FB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4172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2" name="直線接點 31">
              <a:extLst>
                <a:ext uri="{FF2B5EF4-FFF2-40B4-BE49-F238E27FC236}">
                  <a16:creationId xmlns:a16="http://schemas.microsoft.com/office/drawing/2014/main" id="{F2663C3A-DF6D-48A6-8C55-CC77F8820C67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746770"/>
              <a:ext cx="7264309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00B0F0"/>
                  </a:gs>
                  <a:gs pos="83000">
                    <a:srgbClr val="00B0F0"/>
                  </a:gs>
                  <a:gs pos="100000">
                    <a:srgbClr val="23DBD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線接點 32">
              <a:extLst>
                <a:ext uri="{FF2B5EF4-FFF2-40B4-BE49-F238E27FC236}">
                  <a16:creationId xmlns:a16="http://schemas.microsoft.com/office/drawing/2014/main" id="{57476E45-D6CB-48F8-BEE4-6F826506CC1B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3320288"/>
              <a:ext cx="2644542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FFC000"/>
                  </a:gs>
                  <a:gs pos="83000">
                    <a:srgbClr val="FFC000"/>
                  </a:gs>
                  <a:gs pos="100000">
                    <a:srgbClr val="FFFF0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線接點 33">
              <a:extLst>
                <a:ext uri="{FF2B5EF4-FFF2-40B4-BE49-F238E27FC236}">
                  <a16:creationId xmlns:a16="http://schemas.microsoft.com/office/drawing/2014/main" id="{3105C4A0-B195-4D84-B638-5E2E8E99721E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500924"/>
              <a:ext cx="0" cy="1190794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群組 38">
            <a:extLst>
              <a:ext uri="{FF2B5EF4-FFF2-40B4-BE49-F238E27FC236}">
                <a16:creationId xmlns:a16="http://schemas.microsoft.com/office/drawing/2014/main" id="{0E7D32B1-55D7-4E6B-BD07-7E0BB034D665}"/>
              </a:ext>
            </a:extLst>
          </p:cNvPr>
          <p:cNvGrpSpPr/>
          <p:nvPr/>
        </p:nvGrpSpPr>
        <p:grpSpPr>
          <a:xfrm>
            <a:off x="665381" y="4472286"/>
            <a:ext cx="7374181" cy="1190795"/>
            <a:chOff x="671864" y="2500924"/>
            <a:chExt cx="7374181" cy="1190795"/>
          </a:xfrm>
        </p:grpSpPr>
        <p:grpSp>
          <p:nvGrpSpPr>
            <p:cNvPr id="40" name="群組 39">
              <a:extLst>
                <a:ext uri="{FF2B5EF4-FFF2-40B4-BE49-F238E27FC236}">
                  <a16:creationId xmlns:a16="http://schemas.microsoft.com/office/drawing/2014/main" id="{B3AF51C8-B4B9-4E50-B031-DD4AE920FF43}"/>
                </a:ext>
              </a:extLst>
            </p:cNvPr>
            <p:cNvGrpSpPr/>
            <p:nvPr/>
          </p:nvGrpSpPr>
          <p:grpSpPr>
            <a:xfrm>
              <a:off x="2515409" y="2500925"/>
              <a:ext cx="5530636" cy="1190794"/>
              <a:chOff x="2854637" y="2471644"/>
              <a:chExt cx="5530636" cy="1052848"/>
            </a:xfrm>
          </p:grpSpPr>
          <p:cxnSp>
            <p:nvCxnSpPr>
              <p:cNvPr id="44" name="直線接點 43">
                <a:extLst>
                  <a:ext uri="{FF2B5EF4-FFF2-40B4-BE49-F238E27FC236}">
                    <a16:creationId xmlns:a16="http://schemas.microsoft.com/office/drawing/2014/main" id="{F7AE3793-02AF-499B-A4E9-DBD4FDD4DF7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5463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線接點 44">
                <a:extLst>
                  <a:ext uri="{FF2B5EF4-FFF2-40B4-BE49-F238E27FC236}">
                    <a16:creationId xmlns:a16="http://schemas.microsoft.com/office/drawing/2014/main" id="{F26D6620-FBAD-4F23-9444-07BAD8034BD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98182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線接點 45">
                <a:extLst>
                  <a:ext uri="{FF2B5EF4-FFF2-40B4-BE49-F238E27FC236}">
                    <a16:creationId xmlns:a16="http://schemas.microsoft.com/office/drawing/2014/main" id="{6DC4D633-A9C5-455C-A3D4-D2B03078B4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85273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線接點 46">
                <a:extLst>
                  <a:ext uri="{FF2B5EF4-FFF2-40B4-BE49-F238E27FC236}">
                    <a16:creationId xmlns:a16="http://schemas.microsoft.com/office/drawing/2014/main" id="{6FD327B7-8B08-48C6-AA32-34DED702CE6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41727" y="2471644"/>
                <a:ext cx="0" cy="1052848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1" name="直線接點 40">
              <a:extLst>
                <a:ext uri="{FF2B5EF4-FFF2-40B4-BE49-F238E27FC236}">
                  <a16:creationId xmlns:a16="http://schemas.microsoft.com/office/drawing/2014/main" id="{9516267E-28E3-4BB5-8377-E1F5A557B4FB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746770"/>
              <a:ext cx="7264309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00B0F0"/>
                  </a:gs>
                  <a:gs pos="83000">
                    <a:srgbClr val="00B0F0"/>
                  </a:gs>
                  <a:gs pos="100000">
                    <a:srgbClr val="23DBD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線接點 41">
              <a:extLst>
                <a:ext uri="{FF2B5EF4-FFF2-40B4-BE49-F238E27FC236}">
                  <a16:creationId xmlns:a16="http://schemas.microsoft.com/office/drawing/2014/main" id="{DCB825E9-5358-4346-9454-F67B35C86E87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3320288"/>
              <a:ext cx="5209980" cy="0"/>
            </a:xfrm>
            <a:prstGeom prst="line">
              <a:avLst/>
            </a:prstGeom>
            <a:ln w="98425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5000">
                    <a:srgbClr val="FFC000"/>
                  </a:gs>
                  <a:gs pos="83000">
                    <a:srgbClr val="FFC000"/>
                  </a:gs>
                  <a:gs pos="100000">
                    <a:srgbClr val="FFFF00"/>
                  </a:gs>
                </a:gsLst>
                <a:lin ang="0" scaled="0"/>
              </a:gradFill>
            </a:ln>
            <a:effectLst>
              <a:outerShdw blurRad="76200" dist="38100" dir="5400000" algn="t" rotWithShape="0">
                <a:prstClr val="black">
                  <a:alpha val="21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線接點 42">
              <a:extLst>
                <a:ext uri="{FF2B5EF4-FFF2-40B4-BE49-F238E27FC236}">
                  <a16:creationId xmlns:a16="http://schemas.microsoft.com/office/drawing/2014/main" id="{D7B29164-2D11-4AB3-90E6-118782D87EF0}"/>
                </a:ext>
              </a:extLst>
            </p:cNvPr>
            <p:cNvCxnSpPr>
              <a:cxnSpLocks/>
            </p:cNvCxnSpPr>
            <p:nvPr/>
          </p:nvCxnSpPr>
          <p:spPr>
            <a:xfrm>
              <a:off x="671864" y="2500924"/>
              <a:ext cx="0" cy="1190794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字方塊 1">
            <a:extLst>
              <a:ext uri="{FF2B5EF4-FFF2-40B4-BE49-F238E27FC236}">
                <a16:creationId xmlns:a16="http://schemas.microsoft.com/office/drawing/2014/main" id="{B83138DD-44BE-4B1D-B8D5-A060D1151A8C}"/>
              </a:ext>
            </a:extLst>
          </p:cNvPr>
          <p:cNvSpPr txBox="1"/>
          <p:nvPr/>
        </p:nvSpPr>
        <p:spPr>
          <a:xfrm>
            <a:off x="545049" y="53253"/>
            <a:ext cx="1093331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TW" sz="4800" b="1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TS-h1290FX-7232P-64G</a:t>
            </a:r>
          </a:p>
          <a:p>
            <a:pPr algn="ctr"/>
            <a:r>
              <a:rPr kumimoji="1"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kumimoji="1" lang="ja-JP" altLang="en-US" sz="2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での</a:t>
            </a:r>
            <a: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</a:t>
            </a:r>
            <a:r>
              <a:rPr kumimoji="1" lang="ja-JP" altLang="en-US" sz="28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つの</a:t>
            </a:r>
            <a:r>
              <a:rPr kumimoji="1"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ワークステーションにおける</a:t>
            </a:r>
            <a: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kumimoji="1" lang="en-US" altLang="ja-JP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r>
              <a:rPr kumimoji="1" lang="ja-JP" altLang="en-US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ネットワークスループットは合計最大</a:t>
            </a:r>
            <a:r>
              <a:rPr kumimoji="1" lang="en-US" altLang="zh-TW" sz="2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14,485 MB/s</a:t>
            </a:r>
            <a:endParaRPr lang="zh-TW" altLang="en-US" sz="28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3" name="群組 2">
            <a:extLst>
              <a:ext uri="{FF2B5EF4-FFF2-40B4-BE49-F238E27FC236}">
                <a16:creationId xmlns:a16="http://schemas.microsoft.com/office/drawing/2014/main" id="{15AE7556-508B-D840-B7A7-968A902B6C2C}"/>
              </a:ext>
            </a:extLst>
          </p:cNvPr>
          <p:cNvGrpSpPr/>
          <p:nvPr/>
        </p:nvGrpSpPr>
        <p:grpSpPr>
          <a:xfrm>
            <a:off x="8765998" y="4232125"/>
            <a:ext cx="3106472" cy="1113085"/>
            <a:chOff x="6608845" y="2918607"/>
            <a:chExt cx="2504515" cy="914188"/>
          </a:xfrm>
        </p:grpSpPr>
        <p:pic>
          <p:nvPicPr>
            <p:cNvPr id="4" name="圖形 3">
              <a:extLst>
                <a:ext uri="{FF2B5EF4-FFF2-40B4-BE49-F238E27FC236}">
                  <a16:creationId xmlns:a16="http://schemas.microsoft.com/office/drawing/2014/main" id="{6AFD36C8-20E0-B74A-9769-6AFF0A6B02E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p:blipFill>
          <p:spPr>
            <a:xfrm>
              <a:off x="6608845" y="2918607"/>
              <a:ext cx="2504515" cy="914188"/>
            </a:xfrm>
            <a:prstGeom prst="rect">
              <a:avLst/>
            </a:prstGeom>
          </p:spPr>
        </p:pic>
        <p:sp>
          <p:nvSpPr>
            <p:cNvPr id="6" name="TextBox 27">
              <a:extLst>
                <a:ext uri="{FF2B5EF4-FFF2-40B4-BE49-F238E27FC236}">
                  <a16:creationId xmlns:a16="http://schemas.microsoft.com/office/drawing/2014/main" id="{3EFD8C23-9F66-F840-A240-4A295F4ADD39}"/>
                </a:ext>
              </a:extLst>
            </p:cNvPr>
            <p:cNvSpPr txBox="1"/>
            <p:nvPr/>
          </p:nvSpPr>
          <p:spPr>
            <a:xfrm>
              <a:off x="6793162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7" name="TextBox 27">
              <a:extLst>
                <a:ext uri="{FF2B5EF4-FFF2-40B4-BE49-F238E27FC236}">
                  <a16:creationId xmlns:a16="http://schemas.microsoft.com/office/drawing/2014/main" id="{414D692C-1C04-5343-A3E6-8B6FCAD19FE5}"/>
                </a:ext>
              </a:extLst>
            </p:cNvPr>
            <p:cNvSpPr txBox="1"/>
            <p:nvPr/>
          </p:nvSpPr>
          <p:spPr>
            <a:xfrm>
              <a:off x="7196574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8" name="TextBox 27">
              <a:extLst>
                <a:ext uri="{FF2B5EF4-FFF2-40B4-BE49-F238E27FC236}">
                  <a16:creationId xmlns:a16="http://schemas.microsoft.com/office/drawing/2014/main" id="{951E60B1-FC0E-CC4D-9E4F-B92B698B2BFA}"/>
                </a:ext>
              </a:extLst>
            </p:cNvPr>
            <p:cNvSpPr txBox="1"/>
            <p:nvPr/>
          </p:nvSpPr>
          <p:spPr>
            <a:xfrm>
              <a:off x="7507805" y="3103659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9" name="TextBox 27">
              <a:extLst>
                <a:ext uri="{FF2B5EF4-FFF2-40B4-BE49-F238E27FC236}">
                  <a16:creationId xmlns:a16="http://schemas.microsoft.com/office/drawing/2014/main" id="{58983FFC-DE29-7241-A50D-477CF01F9B4B}"/>
                </a:ext>
              </a:extLst>
            </p:cNvPr>
            <p:cNvSpPr txBox="1"/>
            <p:nvPr/>
          </p:nvSpPr>
          <p:spPr>
            <a:xfrm>
              <a:off x="7832816" y="3103659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10" name="TextBox 27">
              <a:extLst>
                <a:ext uri="{FF2B5EF4-FFF2-40B4-BE49-F238E27FC236}">
                  <a16:creationId xmlns:a16="http://schemas.microsoft.com/office/drawing/2014/main" id="{89FD784D-FDB3-5946-B973-6756B952ED01}"/>
                </a:ext>
              </a:extLst>
            </p:cNvPr>
            <p:cNvSpPr txBox="1"/>
            <p:nvPr/>
          </p:nvSpPr>
          <p:spPr>
            <a:xfrm>
              <a:off x="8175105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  <p:sp>
          <p:nvSpPr>
            <p:cNvPr id="11" name="TextBox 27">
              <a:extLst>
                <a:ext uri="{FF2B5EF4-FFF2-40B4-BE49-F238E27FC236}">
                  <a16:creationId xmlns:a16="http://schemas.microsoft.com/office/drawing/2014/main" id="{23F77D56-6EA5-1345-AAD6-9AEB512708CF}"/>
                </a:ext>
              </a:extLst>
            </p:cNvPr>
            <p:cNvSpPr txBox="1"/>
            <p:nvPr/>
          </p:nvSpPr>
          <p:spPr>
            <a:xfrm>
              <a:off x="8578517" y="3100423"/>
              <a:ext cx="441356" cy="20222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TW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000" b="1" dirty="0">
                  <a:solidFill>
                    <a:srgbClr val="EE6D2B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  <a:sym typeface="Arial" panose="020B0604020202020204" pitchFamily="34" charset="0"/>
                </a:rPr>
                <a:t>25G</a:t>
              </a:r>
            </a:p>
          </p:txBody>
        </p:sp>
      </p:grpSp>
      <p:pic>
        <p:nvPicPr>
          <p:cNvPr id="14" name="圖片 13" descr="一張含有 文字, 電子用品, 電腦 的圖片&#10;&#10;自動產生的描述">
            <a:extLst>
              <a:ext uri="{FF2B5EF4-FFF2-40B4-BE49-F238E27FC236}">
                <a16:creationId xmlns:a16="http://schemas.microsoft.com/office/drawing/2014/main" id="{A2260C14-D08A-BB4A-9FDF-C5F284C258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7741" y="2928025"/>
            <a:ext cx="3112816" cy="1369639"/>
          </a:xfrm>
          <a:prstGeom prst="rect">
            <a:avLst/>
          </a:prstGeom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0CED60DF-35BC-AE4F-AE1C-77D0C3B6823E}"/>
              </a:ext>
            </a:extLst>
          </p:cNvPr>
          <p:cNvSpPr txBox="1"/>
          <p:nvPr/>
        </p:nvSpPr>
        <p:spPr>
          <a:xfrm>
            <a:off x="555413" y="2171523"/>
            <a:ext cx="80941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14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 x 25GbE 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</a:t>
            </a:r>
            <a:r>
              <a:rPr lang="ja-JP" altLang="en-US" sz="14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IOPS(4KB)</a:t>
            </a:r>
            <a:r>
              <a:rPr lang="ja-JP" altLang="en-US" sz="14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圧縮オン、重複排除オフ</a:t>
            </a:r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CACCD1EF-74C9-E842-944A-DCD6D5897422}"/>
              </a:ext>
            </a:extLst>
          </p:cNvPr>
          <p:cNvSpPr txBox="1"/>
          <p:nvPr/>
        </p:nvSpPr>
        <p:spPr>
          <a:xfrm>
            <a:off x="555413" y="4170706"/>
            <a:ext cx="80467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14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6 x 25GbE 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SAMBA</a:t>
            </a:r>
            <a:r>
              <a:rPr lang="ja-JP" altLang="en-US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シーケンシャル全体</a:t>
            </a:r>
            <a:r>
              <a:rPr lang="en" altLang="zh-TW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(512K)</a:t>
            </a:r>
            <a:r>
              <a:rPr lang="ja-JP" altLang="en-US" sz="14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ja-JP" altLang="en-US" sz="14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圧縮オン、重複排除オフ</a:t>
            </a:r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8E2A3B6C-A3E4-2E42-A264-08B3954C58D4}"/>
              </a:ext>
            </a:extLst>
          </p:cNvPr>
          <p:cNvSpPr txBox="1"/>
          <p:nvPr/>
        </p:nvSpPr>
        <p:spPr>
          <a:xfrm>
            <a:off x="6832093" y="2890588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355,868 </a:t>
            </a:r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 IOPS</a:t>
            </a: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D52A7D95-E138-A849-9A57-3C902757ACB6}"/>
              </a:ext>
            </a:extLst>
          </p:cNvPr>
          <p:cNvSpPr txBox="1"/>
          <p:nvPr/>
        </p:nvSpPr>
        <p:spPr>
          <a:xfrm>
            <a:off x="6832092" y="4861158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14,485 MB/s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51F0CD1-0728-C14E-BCE2-1C81DB636476}"/>
              </a:ext>
            </a:extLst>
          </p:cNvPr>
          <p:cNvSpPr txBox="1"/>
          <p:nvPr/>
        </p:nvSpPr>
        <p:spPr>
          <a:xfrm>
            <a:off x="4738305" y="5336576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9,723 MB/s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94B87537-66C3-6946-A233-D273EABE1880}"/>
              </a:ext>
            </a:extLst>
          </p:cNvPr>
          <p:cNvSpPr txBox="1"/>
          <p:nvPr/>
        </p:nvSpPr>
        <p:spPr>
          <a:xfrm>
            <a:off x="671863" y="4846781"/>
            <a:ext cx="145123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シーケンシャル読み取り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411E3801-BEDE-2840-954E-63AF03F0493D}"/>
              </a:ext>
            </a:extLst>
          </p:cNvPr>
          <p:cNvSpPr txBox="1"/>
          <p:nvPr/>
        </p:nvSpPr>
        <p:spPr>
          <a:xfrm>
            <a:off x="671863" y="5362618"/>
            <a:ext cx="145123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シーケンシャル書き込み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54D1F133-E146-2D4A-9E87-95581C7FB50A}"/>
              </a:ext>
            </a:extLst>
          </p:cNvPr>
          <p:cNvSpPr txBox="1"/>
          <p:nvPr/>
        </p:nvSpPr>
        <p:spPr>
          <a:xfrm>
            <a:off x="671863" y="2890588"/>
            <a:ext cx="16743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 </a:t>
            </a:r>
            <a:r>
              <a:rPr lang="en-US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ランダム読み取り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B85B4FC9-939D-1448-8562-5D6A0E8D61F3}"/>
              </a:ext>
            </a:extLst>
          </p:cNvPr>
          <p:cNvSpPr txBox="1"/>
          <p:nvPr/>
        </p:nvSpPr>
        <p:spPr>
          <a:xfrm>
            <a:off x="112887" y="5808734"/>
            <a:ext cx="100424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altLang="zh-TW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</a:t>
            </a:r>
            <a:r>
              <a:rPr lang="ja-JP" altLang="en-US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ラボでテストされました。数値は環境によって異なる場合があります。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テスト環境</a:t>
            </a:r>
            <a:r>
              <a:rPr lang="en" altLang="zh-TW" sz="8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r>
              <a:rPr lang="zh-TW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zh-TW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NAS: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QuTS hero 5.0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搭載の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TS-h1290FX-7232P-64G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ボリュームタイプ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Micron 7300 U.2 NVMe PCIe Gen3 3.84TB SSD x12 (RAID 5); 2 x QNAP QXG-25G2SF-CX4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クライアントワークステーション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6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つの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クライアントワークステーションで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16GB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のファイルを同時に読み取り・書き込み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(= 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合計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96GB)</a:t>
            </a:r>
            <a: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" altLang="zh-TW" sz="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Intel Core™ i7-7700 4.20GHz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CPU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32GB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DDR4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RAM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QXG-25G2SF-CX4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Windows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 Server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2016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Intel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Core™ i3-8100 3.60GHz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CPU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4GB 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DDR4 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RAM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QXG-25G2SF-CX4</a:t>
            </a:r>
            <a:r>
              <a:rPr lang="ja-JP" altLang="en-US" sz="800" b="0" i="0" dirty="0" err="1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Windows</a:t>
            </a:r>
            <a:r>
              <a:rPr lang="en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® Server 2016</a:t>
            </a:r>
            <a:endParaRPr lang="zh-TW" altLang="en-US" sz="8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C6C13325-0ACE-824D-ACDF-B637503D0D70}"/>
              </a:ext>
            </a:extLst>
          </p:cNvPr>
          <p:cNvSpPr txBox="1"/>
          <p:nvPr/>
        </p:nvSpPr>
        <p:spPr>
          <a:xfrm>
            <a:off x="665382" y="3406425"/>
            <a:ext cx="168081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altLang="zh-TW" sz="800" b="0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iSCSI </a:t>
            </a:r>
            <a:r>
              <a:rPr lang="en-US" altLang="zh-TW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</a:t>
            </a:r>
            <a:r>
              <a:rPr lang="ja-JP" altLang="en-US" sz="800" b="0" i="0" dirty="0" smtClean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ランダム書き込み</a:t>
            </a:r>
            <a:endParaRPr lang="en-US" altLang="zh-TW" sz="800" b="0" i="0" dirty="0">
              <a:effectLst/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8C1332FD-E54E-7B46-9790-F8C466D27F08}"/>
              </a:ext>
            </a:extLst>
          </p:cNvPr>
          <p:cNvSpPr txBox="1"/>
          <p:nvPr/>
        </p:nvSpPr>
        <p:spPr>
          <a:xfrm>
            <a:off x="2138631" y="3397161"/>
            <a:ext cx="121395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base"/>
            <a:r>
              <a:rPr lang="en-US" altLang="zh-TW" sz="8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193,661</a:t>
            </a:r>
            <a:r>
              <a:rPr lang="en-US" altLang="zh-TW" sz="800" b="1" i="0" dirty="0">
                <a:effectLst/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 IOPS</a:t>
            </a:r>
          </a:p>
        </p:txBody>
      </p: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F2D2F278-F82E-8D4D-B9D0-F21B0D82315B}"/>
              </a:ext>
            </a:extLst>
          </p:cNvPr>
          <p:cNvSpPr txBox="1"/>
          <p:nvPr/>
        </p:nvSpPr>
        <p:spPr>
          <a:xfrm>
            <a:off x="7335078" y="1720917"/>
            <a:ext cx="47111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ja-JP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最大</a:t>
            </a:r>
            <a:r>
              <a:rPr kumimoji="1" lang="en-US" altLang="zh-TW" sz="1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355,868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iSCSI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ランダム読み取り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IOPS</a:t>
            </a:r>
            <a:r>
              <a:rPr kumimoji="1"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14,485 MB/s 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SMB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シーケンシャル読み取りと</a:t>
            </a:r>
            <a:endParaRPr kumimoji="1" lang="en-US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r>
              <a:rPr kumimoji="1" lang="zh-TW" altLang="en-US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   </a:t>
            </a:r>
            <a:r>
              <a:rPr kumimoji="1"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9,723 MB/s 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SMB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シーケンシャル書き込み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!</a:t>
            </a:r>
            <a:endParaRPr kumimoji="1" lang="zh-TW" altLang="en-US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49" name="文字版面配置區 1">
            <a:extLst>
              <a:ext uri="{FF2B5EF4-FFF2-40B4-BE49-F238E27FC236}">
                <a16:creationId xmlns:a16="http://schemas.microsoft.com/office/drawing/2014/main" id="{C9D2EB35-EC88-214B-B75B-34174CCA6DDC}"/>
              </a:ext>
            </a:extLst>
          </p:cNvPr>
          <p:cNvSpPr txBox="1">
            <a:spLocks/>
          </p:cNvSpPr>
          <p:nvPr/>
        </p:nvSpPr>
        <p:spPr>
          <a:xfrm>
            <a:off x="9016549" y="5492530"/>
            <a:ext cx="2823280" cy="5828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微軟正黑體" pitchFamily="34" charset="-120"/>
                <a:ea typeface="微軟正黑體" pitchFamily="34" charset="-12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Tx/>
              <a:buNone/>
            </a:pPr>
            <a:r>
              <a:rPr kumimoji="1" lang="zh-TW" altLang="en-US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６</a:t>
            </a:r>
            <a:r>
              <a:rPr kumimoji="1" lang="en-US" altLang="zh-TW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x </a:t>
            </a:r>
            <a:r>
              <a:rPr kumimoji="1" lang="en-US" altLang="zh-TW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クライアントの</a:t>
            </a:r>
            <a:r>
              <a:rPr kumimoji="1"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kumimoji="1" lang="en-US" altLang="ja-JP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kumimoji="1" lang="ja-JP" altLang="en-US" sz="16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同時アクセス</a:t>
            </a:r>
            <a:endParaRPr kumimoji="1" lang="en-US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1613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直線接點 2">
            <a:extLst>
              <a:ext uri="{FF2B5EF4-FFF2-40B4-BE49-F238E27FC236}">
                <a16:creationId xmlns:a16="http://schemas.microsoft.com/office/drawing/2014/main" id="{6BD1466A-0728-B346-8D23-58A5A24F4F79}"/>
              </a:ext>
            </a:extLst>
          </p:cNvPr>
          <p:cNvCxnSpPr>
            <a:cxnSpLocks/>
          </p:cNvCxnSpPr>
          <p:nvPr/>
        </p:nvCxnSpPr>
        <p:spPr>
          <a:xfrm>
            <a:off x="2671655" y="3081363"/>
            <a:ext cx="3207435" cy="0"/>
          </a:xfrm>
          <a:prstGeom prst="line">
            <a:avLst/>
          </a:prstGeom>
          <a:ln w="76200">
            <a:gradFill>
              <a:gsLst>
                <a:gs pos="0">
                  <a:srgbClr val="1FB3F2"/>
                </a:gs>
                <a:gs pos="100000">
                  <a:srgbClr val="E9E9E9"/>
                </a:gs>
                <a:gs pos="67000">
                  <a:schemeClr val="accent1">
                    <a:lumMod val="30000"/>
                    <a:lumOff val="70000"/>
                    <a:alpha val="78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群組 3">
            <a:extLst>
              <a:ext uri="{FF2B5EF4-FFF2-40B4-BE49-F238E27FC236}">
                <a16:creationId xmlns:a16="http://schemas.microsoft.com/office/drawing/2014/main" id="{96AA27EE-3E1B-744F-9E0D-6CF168093C12}"/>
              </a:ext>
            </a:extLst>
          </p:cNvPr>
          <p:cNvGrpSpPr/>
          <p:nvPr/>
        </p:nvGrpSpPr>
        <p:grpSpPr>
          <a:xfrm>
            <a:off x="5472345" y="2230001"/>
            <a:ext cx="4132985" cy="1405352"/>
            <a:chOff x="5281398" y="2130931"/>
            <a:chExt cx="5815446" cy="1873802"/>
          </a:xfrm>
        </p:grpSpPr>
        <p:sp>
          <p:nvSpPr>
            <p:cNvPr id="5" name="矩形: 圓角 15">
              <a:extLst>
                <a:ext uri="{FF2B5EF4-FFF2-40B4-BE49-F238E27FC236}">
                  <a16:creationId xmlns:a16="http://schemas.microsoft.com/office/drawing/2014/main" id="{6CCEDFDF-C8CE-0446-BBA8-91BBC598F1A8}"/>
                </a:ext>
              </a:extLst>
            </p:cNvPr>
            <p:cNvSpPr/>
            <p:nvPr/>
          </p:nvSpPr>
          <p:spPr>
            <a:xfrm>
              <a:off x="5281399" y="2130932"/>
              <a:ext cx="5715152" cy="1873801"/>
            </a:xfrm>
            <a:prstGeom prst="roundRect">
              <a:avLst>
                <a:gd name="adj" fmla="val 3376"/>
              </a:avLst>
            </a:prstGeom>
            <a:gradFill>
              <a:gsLst>
                <a:gs pos="0">
                  <a:schemeClr val="bg1"/>
                </a:gs>
                <a:gs pos="100000">
                  <a:srgbClr val="D7EBFD"/>
                </a:gs>
              </a:gsLst>
              <a:lin ang="540000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135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pic>
          <p:nvPicPr>
            <p:cNvPr id="6" name="圖片 5">
              <a:extLst>
                <a:ext uri="{FF2B5EF4-FFF2-40B4-BE49-F238E27FC236}">
                  <a16:creationId xmlns:a16="http://schemas.microsoft.com/office/drawing/2014/main" id="{C7FCB07A-C661-1E40-A74F-7A75FAB55C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r="96634"/>
            <a:stretch/>
          </p:blipFill>
          <p:spPr>
            <a:xfrm>
              <a:off x="5281398" y="2130931"/>
              <a:ext cx="200587" cy="1873801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7" name="圖片 6">
              <a:extLst>
                <a:ext uri="{FF2B5EF4-FFF2-40B4-BE49-F238E27FC236}">
                  <a16:creationId xmlns:a16="http://schemas.microsoft.com/office/drawing/2014/main" id="{29F9AF52-2A6E-2E4D-8AAE-2DF1DA162F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r="96634"/>
            <a:stretch/>
          </p:blipFill>
          <p:spPr>
            <a:xfrm flipH="1">
              <a:off x="10896257" y="2130931"/>
              <a:ext cx="200587" cy="1873801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4CC1A21C-C19F-154A-8987-C4B6CB68C8AF}"/>
              </a:ext>
            </a:extLst>
          </p:cNvPr>
          <p:cNvCxnSpPr>
            <a:cxnSpLocks/>
          </p:cNvCxnSpPr>
          <p:nvPr/>
        </p:nvCxnSpPr>
        <p:spPr>
          <a:xfrm>
            <a:off x="3943290" y="5314826"/>
            <a:ext cx="3238904" cy="0"/>
          </a:xfrm>
          <a:prstGeom prst="line">
            <a:avLst/>
          </a:prstGeom>
          <a:ln w="76200">
            <a:gradFill>
              <a:gsLst>
                <a:gs pos="0">
                  <a:srgbClr val="1FB3F2"/>
                </a:gs>
                <a:gs pos="100000">
                  <a:srgbClr val="E9E9E9"/>
                </a:gs>
                <a:gs pos="67000">
                  <a:schemeClr val="accent1">
                    <a:lumMod val="30000"/>
                    <a:lumOff val="70000"/>
                    <a:alpha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內容版面配置區 2">
            <a:extLst>
              <a:ext uri="{FF2B5EF4-FFF2-40B4-BE49-F238E27FC236}">
                <a16:creationId xmlns:a16="http://schemas.microsoft.com/office/drawing/2014/main" id="{B716CB79-51A2-3E46-8A7C-D6566A498E0E}"/>
              </a:ext>
            </a:extLst>
          </p:cNvPr>
          <p:cNvSpPr txBox="1">
            <a:spLocks/>
          </p:cNvSpPr>
          <p:nvPr/>
        </p:nvSpPr>
        <p:spPr>
          <a:xfrm>
            <a:off x="1030136" y="1842043"/>
            <a:ext cx="8497887" cy="12393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066" indent="-179066">
              <a:lnSpc>
                <a:spcPts val="2400"/>
              </a:lnSpc>
              <a:spcBef>
                <a:spcPts val="900"/>
              </a:spcBef>
              <a:buClr>
                <a:srgbClr val="F70F78"/>
              </a:buClr>
            </a:pPr>
            <a:endParaRPr lang="zh-CN" altLang="en-US" sz="18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0" name="內容版面配置區 2">
            <a:extLst>
              <a:ext uri="{FF2B5EF4-FFF2-40B4-BE49-F238E27FC236}">
                <a16:creationId xmlns:a16="http://schemas.microsoft.com/office/drawing/2014/main" id="{A8CA964A-87A5-8E4E-88C1-64F0A8662214}"/>
              </a:ext>
            </a:extLst>
          </p:cNvPr>
          <p:cNvSpPr txBox="1">
            <a:spLocks/>
          </p:cNvSpPr>
          <p:nvPr/>
        </p:nvSpPr>
        <p:spPr>
          <a:xfrm>
            <a:off x="5708289" y="2397576"/>
            <a:ext cx="3806868" cy="11226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25"/>
              </a:lnSpc>
              <a:spcBef>
                <a:spcPts val="900"/>
              </a:spcBef>
              <a:buClr>
                <a:schemeClr val="bg1"/>
              </a:buClr>
            </a:pPr>
            <a:r>
              <a:rPr lang="en-US" altLang="zh-TW" sz="2000" dirty="0" smtClean="0">
                <a:solidFill>
                  <a:srgbClr val="0070C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 NAS</a:t>
            </a:r>
            <a:r>
              <a:rPr lang="ja-JP" altLang="en-US" sz="2000" dirty="0" smtClean="0">
                <a:solidFill>
                  <a:srgbClr val="0070C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向けに最適化された</a:t>
            </a:r>
            <a:r>
              <a:rPr lang="en-US" altLang="zh-TW" sz="2000" dirty="0" smtClean="0">
                <a:solidFill>
                  <a:srgbClr val="0070C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ja-JP" altLang="en-US" sz="2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高速かつ経済的な</a:t>
            </a:r>
            <a:r>
              <a:rPr lang="en-US" altLang="ja-JP" sz="2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2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-US" altLang="zh-TW" sz="2000" dirty="0" smtClean="0">
                <a:solidFill>
                  <a:srgbClr val="0070C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 FC</a:t>
            </a:r>
            <a:r>
              <a:rPr lang="ja-JP" altLang="en-US" sz="2000" dirty="0" smtClean="0">
                <a:solidFill>
                  <a:srgbClr val="0070C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アダプタ</a:t>
            </a:r>
            <a:endParaRPr lang="en-US" altLang="zh-TW" sz="20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1" name="文本框 16">
            <a:extLst>
              <a:ext uri="{FF2B5EF4-FFF2-40B4-BE49-F238E27FC236}">
                <a16:creationId xmlns:a16="http://schemas.microsoft.com/office/drawing/2014/main" id="{EF41CFEB-B697-FB45-B4B8-0A1949C073D9}"/>
              </a:ext>
            </a:extLst>
          </p:cNvPr>
          <p:cNvSpPr txBox="1"/>
          <p:nvPr/>
        </p:nvSpPr>
        <p:spPr>
          <a:xfrm>
            <a:off x="4515318" y="4279311"/>
            <a:ext cx="6142849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80000"/>
            </a:pPr>
            <a:r>
              <a:rPr lang="en-US" altLang="zh-CN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FC</a:t>
            </a:r>
            <a:r>
              <a:rPr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トランシーバのオプションが付属します</a:t>
            </a:r>
            <a:endParaRPr lang="zh-CN" altLang="en-US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2" name="文本框 17">
            <a:extLst>
              <a:ext uri="{FF2B5EF4-FFF2-40B4-BE49-F238E27FC236}">
                <a16:creationId xmlns:a16="http://schemas.microsoft.com/office/drawing/2014/main" id="{25ADD1E1-E020-1C43-AF28-AA9B72A2F5FC}"/>
              </a:ext>
            </a:extLst>
          </p:cNvPr>
          <p:cNvSpPr txBox="1"/>
          <p:nvPr/>
        </p:nvSpPr>
        <p:spPr>
          <a:xfrm>
            <a:off x="3358053" y="2322246"/>
            <a:ext cx="2003193" cy="64376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QXP-32G2FC</a:t>
            </a:r>
          </a:p>
          <a:p>
            <a:pPr>
              <a:lnSpc>
                <a:spcPts val="1875"/>
              </a:lnSpc>
            </a:pPr>
            <a:r>
              <a:rPr lang="en-US" altLang="zh-CN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</a:t>
            </a:r>
            <a:r>
              <a:rPr lang="ja-JP" altLang="en-US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ポート</a:t>
            </a:r>
            <a:r>
              <a:rPr lang="en-US" altLang="zh-CN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32Gbps FC</a:t>
            </a:r>
            <a:r>
              <a:rPr lang="ja-JP" altLang="en-US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アダプタ</a:t>
            </a:r>
            <a:endParaRPr lang="zh-CN" altLang="en-US" sz="10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3" name="文本框 17">
            <a:extLst>
              <a:ext uri="{FF2B5EF4-FFF2-40B4-BE49-F238E27FC236}">
                <a16:creationId xmlns:a16="http://schemas.microsoft.com/office/drawing/2014/main" id="{E0D5AD51-8A88-024A-ACB3-B97F81BF09B3}"/>
              </a:ext>
            </a:extLst>
          </p:cNvPr>
          <p:cNvSpPr txBox="1"/>
          <p:nvPr/>
        </p:nvSpPr>
        <p:spPr>
          <a:xfrm>
            <a:off x="3375764" y="3228197"/>
            <a:ext cx="2003193" cy="64376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QXP-16G2FC</a:t>
            </a:r>
          </a:p>
          <a:p>
            <a:pPr>
              <a:lnSpc>
                <a:spcPts val="1875"/>
              </a:lnSpc>
            </a:pPr>
            <a:r>
              <a:rPr lang="en-US" altLang="zh-CN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</a:t>
            </a:r>
            <a:r>
              <a:rPr lang="ja-JP" altLang="en-US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ポート</a:t>
            </a:r>
            <a:r>
              <a:rPr lang="en-US" altLang="zh-CN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16Gbps FC</a:t>
            </a:r>
            <a:r>
              <a:rPr lang="ja-JP" altLang="en-US" sz="10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アダプタ</a:t>
            </a:r>
            <a:endParaRPr lang="zh-CN" altLang="en-US" sz="10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4" name="文本框 17">
            <a:extLst>
              <a:ext uri="{FF2B5EF4-FFF2-40B4-BE49-F238E27FC236}">
                <a16:creationId xmlns:a16="http://schemas.microsoft.com/office/drawing/2014/main" id="{76F96C76-9CAA-F849-914A-1823BE5595E0}"/>
              </a:ext>
            </a:extLst>
          </p:cNvPr>
          <p:cNvSpPr txBox="1"/>
          <p:nvPr/>
        </p:nvSpPr>
        <p:spPr>
          <a:xfrm>
            <a:off x="4361593" y="4669540"/>
            <a:ext cx="2476527" cy="123110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indent="152400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TRX-32GFCSFP-SR</a:t>
            </a:r>
          </a:p>
          <a:p>
            <a:pPr marL="180975" lvl="1" indent="152400"/>
            <a:r>
              <a:rPr lang="en-US" altLang="zh-CN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32Gb/16Gb/8Gb</a:t>
            </a:r>
            <a:br>
              <a:rPr lang="en-US" altLang="zh-CN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endParaRPr lang="en-US" altLang="zh-CN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marL="180975" indent="152400"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TRX-16GFCSFP-SR</a:t>
            </a:r>
          </a:p>
          <a:p>
            <a:pPr marL="180975" lvl="1" indent="152400"/>
            <a:r>
              <a:rPr lang="en-US" altLang="zh-CN" sz="1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16Gb/8Gb/4Gb</a:t>
            </a:r>
            <a:endParaRPr lang="zh-CN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15" name="Picture 26" descr="A close up of a device&#10;&#10;Description automatically generated">
            <a:extLst>
              <a:ext uri="{FF2B5EF4-FFF2-40B4-BE49-F238E27FC236}">
                <a16:creationId xmlns:a16="http://schemas.microsoft.com/office/drawing/2014/main" id="{7AD86B00-9601-DB4B-AEFA-18833EE3C32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8514" y="4755272"/>
            <a:ext cx="1126805" cy="986571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A9ADAB75-BCEA-ED4A-85EA-5754A617A3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674" y="2185270"/>
            <a:ext cx="3553152" cy="2220720"/>
          </a:xfrm>
          <a:prstGeom prst="rect">
            <a:avLst/>
          </a:prstGeom>
        </p:spPr>
      </p:pic>
      <p:sp>
        <p:nvSpPr>
          <p:cNvPr id="18" name="文本框 17">
            <a:extLst>
              <a:ext uri="{FF2B5EF4-FFF2-40B4-BE49-F238E27FC236}">
                <a16:creationId xmlns:a16="http://schemas.microsoft.com/office/drawing/2014/main" id="{37B9C6FA-875F-8245-B486-2EBF32389D33}"/>
              </a:ext>
            </a:extLst>
          </p:cNvPr>
          <p:cNvSpPr txBox="1"/>
          <p:nvPr/>
        </p:nvSpPr>
        <p:spPr>
          <a:xfrm>
            <a:off x="4075043" y="5986378"/>
            <a:ext cx="2565841" cy="2616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zh-TW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/>
            <a:r>
              <a:rPr lang="ja-JP" altLang="en-US" sz="11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注記</a:t>
            </a:r>
            <a:r>
              <a:rPr lang="en-US" altLang="zh-CN" sz="11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LC</a:t>
            </a:r>
            <a:r>
              <a:rPr lang="ja-JP" altLang="en-US" sz="11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ケーブルは付属しません。</a:t>
            </a:r>
            <a:endParaRPr lang="zh-CN" altLang="en-US" sz="11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pic>
        <p:nvPicPr>
          <p:cNvPr id="19" name="圖片 18" descr="一張含有 文字, 電子用品, 控制台 的圖片&#10;&#10;自動產生的描述">
            <a:extLst>
              <a:ext uri="{FF2B5EF4-FFF2-40B4-BE49-F238E27FC236}">
                <a16:creationId xmlns:a16="http://schemas.microsoft.com/office/drawing/2014/main" id="{9EC8475D-EA28-3842-98E3-CFB1175D3C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1966" y="4669540"/>
            <a:ext cx="4912262" cy="1991921"/>
          </a:xfrm>
          <a:prstGeom prst="rect">
            <a:avLst/>
          </a:prstGeom>
        </p:spPr>
      </p:pic>
      <p:sp>
        <p:nvSpPr>
          <p:cNvPr id="20" name="文字方塊 19">
            <a:extLst>
              <a:ext uri="{FF2B5EF4-FFF2-40B4-BE49-F238E27FC236}">
                <a16:creationId xmlns:a16="http://schemas.microsoft.com/office/drawing/2014/main" id="{E825E853-CFA5-4FBA-8EC7-58179E950E8A}"/>
              </a:ext>
            </a:extLst>
          </p:cNvPr>
          <p:cNvSpPr txBox="1"/>
          <p:nvPr/>
        </p:nvSpPr>
        <p:spPr>
          <a:xfrm>
            <a:off x="346953" y="68634"/>
            <a:ext cx="114980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4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ファイバーチャネル</a:t>
            </a:r>
            <a:r>
              <a:rPr lang="en-US" altLang="zh-TW" sz="4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SAN</a:t>
            </a:r>
            <a:r>
              <a:rPr lang="en-US" altLang="zh-TW" sz="4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zh-TW" sz="4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-US" altLang="zh-TW" sz="4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32Gb &amp; </a:t>
            </a:r>
            <a:r>
              <a:rPr lang="en-US" altLang="zh-TW" sz="4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16Gb</a:t>
            </a:r>
            <a:r>
              <a:rPr lang="ja-JP" altLang="en-US" sz="4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ストレージソリューション</a:t>
            </a:r>
            <a:endParaRPr lang="zh-TW" altLang="en-US" sz="4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688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Google Shape;658;p56"/>
          <p:cNvSpPr txBox="1"/>
          <p:nvPr/>
        </p:nvSpPr>
        <p:spPr>
          <a:xfrm>
            <a:off x="629339" y="136974"/>
            <a:ext cx="10933319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 12</a:t>
            </a: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ベイ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</a:t>
            </a:r>
            <a:r>
              <a:rPr lang="en-US" altLang="ja-JP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小さな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サイズ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で省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スペース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のデザイン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659" name="Google Shape;659;p56"/>
          <p:cNvSpPr txBox="1"/>
          <p:nvPr/>
        </p:nvSpPr>
        <p:spPr>
          <a:xfrm>
            <a:off x="1096266" y="3006241"/>
            <a:ext cx="403747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寸法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660" name="Google Shape;660;p56"/>
          <p:cNvSpPr txBox="1"/>
          <p:nvPr/>
        </p:nvSpPr>
        <p:spPr>
          <a:xfrm>
            <a:off x="1096266" y="3406797"/>
            <a:ext cx="4037473" cy="1155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幅: 368 mm/14.49インチ</a:t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高さ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157.2 mm/6.19インチ</a:t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奥行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362 </a:t>
            </a: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mm/14.26インチ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661" name="Google Shape;661;p56"/>
          <p:cNvSpPr txBox="1"/>
          <p:nvPr/>
        </p:nvSpPr>
        <p:spPr>
          <a:xfrm>
            <a:off x="1096265" y="4813678"/>
            <a:ext cx="403747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重さ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</a:t>
            </a:r>
            <a:endParaRPr sz="16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662" name="Google Shape;662;p56"/>
          <p:cNvSpPr txBox="1"/>
          <p:nvPr/>
        </p:nvSpPr>
        <p:spPr>
          <a:xfrm>
            <a:off x="1015583" y="5152232"/>
            <a:ext cx="4037473" cy="416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正味重量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8.89 kg/19.60 </a:t>
            </a: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lbs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663" name="Google Shape;663;p5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81497" y="5272372"/>
            <a:ext cx="2456693" cy="14386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48718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44"/>
          <p:cNvSpPr txBox="1"/>
          <p:nvPr/>
        </p:nvSpPr>
        <p:spPr>
          <a:xfrm>
            <a:off x="526808" y="147633"/>
            <a:ext cx="10933319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空気の流れを最適化し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システムと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を涼しく保つ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専門的な設計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58" name="Google Shape;158;p44"/>
          <p:cNvSpPr txBox="1"/>
          <p:nvPr/>
        </p:nvSpPr>
        <p:spPr>
          <a:xfrm>
            <a:off x="629339" y="4802153"/>
            <a:ext cx="1515038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9388" marR="0" lvl="0" indent="-17938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PSU</a:t>
            </a: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を冷却するための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エアダクト</a:t>
            </a:r>
            <a:endParaRPr sz="16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59" name="Google Shape;159;p44"/>
          <p:cNvSpPr txBox="1"/>
          <p:nvPr/>
        </p:nvSpPr>
        <p:spPr>
          <a:xfrm>
            <a:off x="7627657" y="5217651"/>
            <a:ext cx="2123214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9388" marR="0" lvl="0" indent="-17938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SSDエアフロ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sz="16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60" name="Google Shape;160;p44"/>
          <p:cNvSpPr txBox="1"/>
          <p:nvPr/>
        </p:nvSpPr>
        <p:spPr>
          <a:xfrm>
            <a:off x="8942184" y="4282006"/>
            <a:ext cx="251794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9388" marR="0" lvl="0" indent="-17938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システム冷却用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サイドエアダクト</a:t>
            </a:r>
            <a:endParaRPr sz="16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61" name="Google Shape;161;p44"/>
          <p:cNvSpPr txBox="1"/>
          <p:nvPr/>
        </p:nvSpPr>
        <p:spPr>
          <a:xfrm>
            <a:off x="7949755" y="6016994"/>
            <a:ext cx="2123214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9388" marR="0" lvl="0" indent="-17938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SSD冷却用の9つのエアダクト</a:t>
            </a:r>
            <a:endParaRPr sz="16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62" name="Google Shape;162;p44"/>
          <p:cNvSpPr txBox="1"/>
          <p:nvPr/>
        </p:nvSpPr>
        <p:spPr>
          <a:xfrm>
            <a:off x="629339" y="2626862"/>
            <a:ext cx="2304361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9388" marR="0" lvl="0" indent="-17938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デュアルリア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90mm</a:t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大型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＆</a:t>
            </a: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スマート</a:t>
            </a:r>
            <a: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システムファン</a:t>
            </a:r>
            <a:endParaRPr sz="16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14995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45"/>
          <p:cNvSpPr txBox="1"/>
          <p:nvPr/>
        </p:nvSpPr>
        <p:spPr>
          <a:xfrm>
            <a:off x="385073" y="3779143"/>
            <a:ext cx="3770233" cy="600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</a:pPr>
            <a:r>
              <a:rPr lang="ja-JP" altLang="en-US"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ノイズ</a:t>
            </a:r>
            <a:r>
              <a:rPr lang="en-US" sz="11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レベルテスト</a:t>
            </a:r>
            <a:r>
              <a:rPr lang="en-US"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：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</a:pPr>
            <a:r>
              <a:rPr lang="en-US"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音圧は、アイドル状態で50％</a:t>
            </a:r>
            <a:r>
              <a:rPr lang="en-US" sz="11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のデューティサイクルの</a:t>
            </a:r>
            <a:br>
              <a:rPr lang="en-US" sz="11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1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フロントバイスタンダー位置で測定されます</a:t>
            </a:r>
            <a:r>
              <a:rPr lang="en-US"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69" name="Google Shape;169;p45"/>
          <p:cNvSpPr txBox="1"/>
          <p:nvPr/>
        </p:nvSpPr>
        <p:spPr>
          <a:xfrm>
            <a:off x="500268" y="242022"/>
            <a:ext cx="11267661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オフィス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をより静かに保ち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簡単な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セットアップ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電源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は常にオンのまま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170" name="Google Shape;170;p45"/>
          <p:cNvGrpSpPr/>
          <p:nvPr/>
        </p:nvGrpSpPr>
        <p:grpSpPr>
          <a:xfrm>
            <a:off x="6960662" y="2410609"/>
            <a:ext cx="5388993" cy="4137043"/>
            <a:chOff x="6803007" y="1934289"/>
            <a:chExt cx="5388993" cy="4137043"/>
          </a:xfrm>
        </p:grpSpPr>
        <p:pic>
          <p:nvPicPr>
            <p:cNvPr id="171" name="Google Shape;171;p4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7879040" y="2228157"/>
              <a:ext cx="2714257" cy="364554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2" name="Google Shape;172;p45"/>
            <p:cNvSpPr txBox="1"/>
            <p:nvPr/>
          </p:nvSpPr>
          <p:spPr>
            <a:xfrm>
              <a:off x="8640960" y="1934289"/>
              <a:ext cx="1617595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ノイズレベル</a:t>
              </a:r>
              <a:r>
                <a:rPr lang="en-US" sz="1100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(</a:t>
              </a:r>
              <a:r>
                <a:rPr lang="en-US" sz="1100" dirty="0" err="1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dbA</a:t>
              </a:r>
              <a:r>
                <a:rPr lang="en-US" sz="11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)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3" name="Google Shape;173;p45"/>
            <p:cNvSpPr txBox="1"/>
            <p:nvPr/>
          </p:nvSpPr>
          <p:spPr>
            <a:xfrm>
              <a:off x="10116634" y="5318471"/>
              <a:ext cx="508872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20</a:t>
              </a:r>
              <a:endParaRPr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4" name="Google Shape;174;p45"/>
            <p:cNvSpPr txBox="1"/>
            <p:nvPr/>
          </p:nvSpPr>
          <p:spPr>
            <a:xfrm>
              <a:off x="10135484" y="3350423"/>
              <a:ext cx="527377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50</a:t>
              </a:r>
              <a:endParaRPr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5" name="Google Shape;175;p45"/>
            <p:cNvSpPr txBox="1"/>
            <p:nvPr/>
          </p:nvSpPr>
          <p:spPr>
            <a:xfrm>
              <a:off x="7911249" y="2881569"/>
              <a:ext cx="531115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60</a:t>
              </a:r>
              <a:endParaRPr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6" name="Google Shape;176;p45"/>
            <p:cNvSpPr txBox="1"/>
            <p:nvPr/>
          </p:nvSpPr>
          <p:spPr>
            <a:xfrm>
              <a:off x="10593297" y="5382630"/>
              <a:ext cx="1178528" cy="26161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放送室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7" name="Google Shape;177;p45"/>
            <p:cNvSpPr txBox="1"/>
            <p:nvPr/>
          </p:nvSpPr>
          <p:spPr>
            <a:xfrm>
              <a:off x="10593297" y="3401980"/>
              <a:ext cx="1598703" cy="26161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静かなオフィス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8" name="Google Shape;178;p45"/>
            <p:cNvSpPr txBox="1"/>
            <p:nvPr/>
          </p:nvSpPr>
          <p:spPr>
            <a:xfrm>
              <a:off x="7909024" y="3868463"/>
              <a:ext cx="532104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40</a:t>
              </a:r>
              <a:endParaRPr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79" name="Google Shape;179;p45"/>
            <p:cNvSpPr txBox="1"/>
            <p:nvPr/>
          </p:nvSpPr>
          <p:spPr>
            <a:xfrm>
              <a:off x="10135486" y="4318905"/>
              <a:ext cx="490020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30</a:t>
              </a:r>
              <a:endParaRPr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0" name="Google Shape;180;p45"/>
            <p:cNvSpPr txBox="1"/>
            <p:nvPr/>
          </p:nvSpPr>
          <p:spPr>
            <a:xfrm>
              <a:off x="10135486" y="2393284"/>
              <a:ext cx="490020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70</a:t>
              </a:r>
              <a:endParaRPr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1" name="Google Shape;181;p45"/>
            <p:cNvSpPr txBox="1"/>
            <p:nvPr/>
          </p:nvSpPr>
          <p:spPr>
            <a:xfrm>
              <a:off x="7171159" y="3893767"/>
              <a:ext cx="638316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図書館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2" name="Google Shape;182;p45"/>
            <p:cNvSpPr txBox="1"/>
            <p:nvPr/>
          </p:nvSpPr>
          <p:spPr>
            <a:xfrm>
              <a:off x="10593297" y="4383063"/>
              <a:ext cx="1510930" cy="26161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屋外</a:t>
              </a:r>
              <a:r>
                <a:rPr lang="ja-JP" altLang="en-US" sz="1100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の静かな場所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3" name="Google Shape;183;p45"/>
            <p:cNvSpPr txBox="1"/>
            <p:nvPr/>
          </p:nvSpPr>
          <p:spPr>
            <a:xfrm>
              <a:off x="10593297" y="2457442"/>
              <a:ext cx="1076033" cy="2615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道路の側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4" name="Google Shape;184;p45"/>
            <p:cNvSpPr txBox="1"/>
            <p:nvPr/>
          </p:nvSpPr>
          <p:spPr>
            <a:xfrm>
              <a:off x="6909067" y="5702041"/>
              <a:ext cx="1851161" cy="3692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TS-h1290FX</a:t>
              </a:r>
              <a:endParaRPr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185" name="Google Shape;185;p45"/>
            <p:cNvSpPr txBox="1"/>
            <p:nvPr/>
          </p:nvSpPr>
          <p:spPr>
            <a:xfrm>
              <a:off x="6803007" y="2957204"/>
              <a:ext cx="1103187" cy="26161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大きな声</a:t>
              </a:r>
              <a:endParaRPr sz="11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grpSp>
          <p:nvGrpSpPr>
            <p:cNvPr id="186" name="Google Shape;186;p45"/>
            <p:cNvGrpSpPr/>
            <p:nvPr/>
          </p:nvGrpSpPr>
          <p:grpSpPr>
            <a:xfrm>
              <a:off x="7116951" y="4414370"/>
              <a:ext cx="1325414" cy="1170373"/>
              <a:chOff x="5968165" y="4014493"/>
              <a:chExt cx="1040766" cy="919022"/>
            </a:xfrm>
          </p:grpSpPr>
          <p:sp>
            <p:nvSpPr>
              <p:cNvPr id="187" name="Google Shape;187;p45"/>
              <p:cNvSpPr/>
              <p:nvPr/>
            </p:nvSpPr>
            <p:spPr>
              <a:xfrm>
                <a:off x="6029678" y="4014493"/>
                <a:ext cx="923656" cy="919022"/>
              </a:xfrm>
              <a:prstGeom prst="ellipse">
                <a:avLst/>
              </a:prstGeom>
              <a:solidFill>
                <a:schemeClr val="lt1"/>
              </a:solidFill>
              <a:ln w="22225" cap="flat" cmpd="sng">
                <a:solidFill>
                  <a:srgbClr val="47ADB8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88" name="Google Shape;188;p45"/>
              <p:cNvSpPr txBox="1"/>
              <p:nvPr/>
            </p:nvSpPr>
            <p:spPr>
              <a:xfrm>
                <a:off x="5968165" y="4257842"/>
                <a:ext cx="1040766" cy="34435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ja-JP" altLang="en-US" sz="1200" b="1" dirty="0" smtClean="0">
                    <a:solidFill>
                      <a:srgbClr val="47ADB8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</a:rPr>
                  <a:t>スタンバイ</a:t>
                </a:r>
                <a:r>
                  <a:rPr lang="en-US" altLang="ja-JP" sz="1200" b="1" dirty="0" smtClean="0">
                    <a:solidFill>
                      <a:srgbClr val="47ADB8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</a:rPr>
                  <a:t>:</a:t>
                </a:r>
                <a:r>
                  <a:rPr lang="en-US" sz="1200" b="1" dirty="0" smtClean="0">
                    <a:solidFill>
                      <a:srgbClr val="47ADB8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23.1</a:t>
                </a:r>
                <a:endParaRPr dirty="0">
                  <a:latin typeface="Meiryo UI" panose="020B0604030504040204" pitchFamily="50" charset="-128"/>
                  <a:ea typeface="Meiryo UI" panose="020B0604030504040204" pitchFamily="50" charset="-128"/>
                </a:endParaRPr>
              </a:p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ja-JP" altLang="en-US" sz="1050" b="1" dirty="0" smtClean="0">
                    <a:solidFill>
                      <a:srgbClr val="47ADB8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</a:rPr>
                  <a:t>動作</a:t>
                </a:r>
                <a:r>
                  <a:rPr lang="en-US" altLang="ja-JP" sz="1050" b="1" dirty="0" smtClean="0">
                    <a:solidFill>
                      <a:srgbClr val="47ADB8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</a:rPr>
                  <a:t>:</a:t>
                </a:r>
                <a:r>
                  <a:rPr lang="en-US" sz="1050" b="1" dirty="0" smtClean="0">
                    <a:solidFill>
                      <a:srgbClr val="47ADB8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30.5</a:t>
                </a:r>
                <a:endParaRPr sz="1050" b="1" dirty="0">
                  <a:solidFill>
                    <a:srgbClr val="47ADB8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</p:grpSp>
      <p:sp>
        <p:nvSpPr>
          <p:cNvPr id="189" name="Google Shape;189;p45"/>
          <p:cNvSpPr txBox="1"/>
          <p:nvPr/>
        </p:nvSpPr>
        <p:spPr>
          <a:xfrm>
            <a:off x="1188061" y="1816376"/>
            <a:ext cx="7164385" cy="1754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静かさ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</a:t>
            </a: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特に創造的な心</a:t>
            </a:r>
            <a:r>
              <a:rPr lang="ja-JP" alt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を働かせ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る小さなスタジオやオフィスで</a:t>
            </a:r>
            <a:r>
              <a:rPr lang="ja-JP" alt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非常に重要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です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 TS-h1290FXオールフラッシュNASは、高品質のCPUクーラーと2つの90mmニアサイレントシステムファンを備えており、ノイズを気にせずに効果的な冷却を提供します。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軽量でスタイリッシュなデザインの</a:t>
            </a:r>
            <a:b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は、現代の作業環境に最適です。</a:t>
            </a:r>
            <a:endParaRPr sz="2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271833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" name="Google Shape;194;p4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820414" y="720763"/>
            <a:ext cx="2192736" cy="1767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73736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47"/>
          <p:cNvSpPr txBox="1"/>
          <p:nvPr/>
        </p:nvSpPr>
        <p:spPr>
          <a:xfrm>
            <a:off x="4295586" y="1211860"/>
            <a:ext cx="6086475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5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多彩な</a:t>
            </a:r>
            <a:r>
              <a:rPr lang="en-US" sz="45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容量と</a:t>
            </a:r>
            <a:r>
              <a:rPr lang="en-US" sz="45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5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5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機能の拡張</a:t>
            </a:r>
            <a:r>
              <a:rPr lang="ja-JP" altLang="en-US" sz="45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性</a:t>
            </a:r>
            <a:endParaRPr sz="45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200" name="Google Shape;200;p4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40292" y="830645"/>
            <a:ext cx="2338880" cy="2693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63019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Google Shape;205;p4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536444" y="4723056"/>
            <a:ext cx="1612013" cy="171267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4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113950" y="4723056"/>
            <a:ext cx="2740271" cy="171266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4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395893" y="4318327"/>
            <a:ext cx="3819532" cy="238720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8" name="Google Shape;208;p48"/>
          <p:cNvGrpSpPr/>
          <p:nvPr/>
        </p:nvGrpSpPr>
        <p:grpSpPr>
          <a:xfrm>
            <a:off x="1536445" y="3453950"/>
            <a:ext cx="9622324" cy="842681"/>
            <a:chOff x="1616232" y="2899633"/>
            <a:chExt cx="3589471" cy="434539"/>
          </a:xfrm>
        </p:grpSpPr>
        <p:sp>
          <p:nvSpPr>
            <p:cNvPr id="209" name="Google Shape;209;p48"/>
            <p:cNvSpPr/>
            <p:nvPr/>
          </p:nvSpPr>
          <p:spPr>
            <a:xfrm>
              <a:off x="3797782" y="2899633"/>
              <a:ext cx="1407921" cy="299860"/>
            </a:xfrm>
            <a:prstGeom prst="parallelogram">
              <a:avLst>
                <a:gd name="adj" fmla="val 43486"/>
              </a:avLst>
            </a:prstGeom>
            <a:solidFill>
              <a:srgbClr val="52555C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TL-D1600S</a:t>
              </a:r>
              <a:endParaRPr sz="2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0" name="Google Shape;210;p48"/>
            <p:cNvSpPr/>
            <p:nvPr/>
          </p:nvSpPr>
          <p:spPr>
            <a:xfrm>
              <a:off x="1616232" y="2903974"/>
              <a:ext cx="1275980" cy="299860"/>
            </a:xfrm>
            <a:prstGeom prst="parallelogram">
              <a:avLst>
                <a:gd name="adj" fmla="val 43486"/>
              </a:avLst>
            </a:prstGeom>
            <a:solidFill>
              <a:srgbClr val="323231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TL-D400S</a:t>
              </a:r>
              <a:endParaRPr sz="2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1" name="Google Shape;211;p48"/>
            <p:cNvSpPr/>
            <p:nvPr/>
          </p:nvSpPr>
          <p:spPr>
            <a:xfrm>
              <a:off x="2600123" y="3034312"/>
              <a:ext cx="1407921" cy="299860"/>
            </a:xfrm>
            <a:prstGeom prst="parallelogram">
              <a:avLst>
                <a:gd name="adj" fmla="val 43486"/>
              </a:avLst>
            </a:prstGeom>
            <a:solidFill>
              <a:srgbClr val="EE6D2B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TL-D800S</a:t>
              </a:r>
              <a:endParaRPr sz="2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cxnSp>
        <p:nvCxnSpPr>
          <p:cNvPr id="212" name="Google Shape;212;p48"/>
          <p:cNvCxnSpPr/>
          <p:nvPr/>
        </p:nvCxnSpPr>
        <p:spPr>
          <a:xfrm flipH="1">
            <a:off x="3294343" y="4518661"/>
            <a:ext cx="819607" cy="2339339"/>
          </a:xfrm>
          <a:prstGeom prst="straightConnector1">
            <a:avLst/>
          </a:prstGeom>
          <a:noFill/>
          <a:ln w="9525" cap="flat" cmpd="sng">
            <a:solidFill>
              <a:schemeClr val="accent6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13" name="Google Shape;213;p48"/>
          <p:cNvCxnSpPr/>
          <p:nvPr/>
        </p:nvCxnSpPr>
        <p:spPr>
          <a:xfrm flipH="1">
            <a:off x="6918306" y="4518661"/>
            <a:ext cx="819607" cy="2339339"/>
          </a:xfrm>
          <a:prstGeom prst="straightConnector1">
            <a:avLst/>
          </a:prstGeom>
          <a:noFill/>
          <a:ln w="9525" cap="flat" cmpd="sng">
            <a:solidFill>
              <a:schemeClr val="accent6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14" name="Google Shape;214;p48"/>
          <p:cNvSpPr txBox="1"/>
          <p:nvPr/>
        </p:nvSpPr>
        <p:spPr>
          <a:xfrm>
            <a:off x="633013" y="1950629"/>
            <a:ext cx="11254186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174625" lvl="0" indent="-174625">
              <a:spcBef>
                <a:spcPts val="1200"/>
              </a:spcBef>
              <a:buClr>
                <a:srgbClr val="89CBD2"/>
              </a:buClr>
              <a:buSzPts val="1800"/>
              <a:buFont typeface="Arial"/>
              <a:buChar char="•"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 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SATAには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、SATA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HBA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カード</a:t>
            </a:r>
            <a:r>
              <a:rPr lang="ja-JP" alt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が含まれてお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り、</a:t>
            </a:r>
            <a:r>
              <a:rPr lang="en-US" altLang="ja-JP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TS-h1290FX </a:t>
            </a:r>
            <a:r>
              <a:rPr lang="en-US" altLang="ja-JP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altLang="ja-JP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容量を拡張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することができます。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1200"/>
              </a:spcBef>
              <a:spcAft>
                <a:spcPts val="0"/>
              </a:spcAft>
              <a:buClr>
                <a:srgbClr val="89CBD2"/>
              </a:buClr>
              <a:buSzPts val="1800"/>
              <a:buFont typeface="Arial"/>
              <a:buChar char="•"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1つのSFF-8088は、最大4 x SATA 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6Gb/s 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= 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24Gb/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の転送速度を提供できます。複数のケーブルを組み合わせて、PCIe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インターフェ</a:t>
            </a:r>
            <a:r>
              <a:rPr lang="ja-JP" alt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スを介して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NASとJBOD間で最大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64Gb/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のパフォーマンスを実現します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15" name="Google Shape;215;p48"/>
          <p:cNvSpPr txBox="1"/>
          <p:nvPr/>
        </p:nvSpPr>
        <p:spPr>
          <a:xfrm>
            <a:off x="579232" y="114273"/>
            <a:ext cx="10933319" cy="1446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24Gbps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以上の高性能転送のための</a:t>
            </a:r>
            <a:b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 SATA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JBOD</a:t>
            </a:r>
            <a:r>
              <a:rPr lang="en-US" sz="4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による容量拡張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371685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49"/>
          <p:cNvSpPr/>
          <p:nvPr/>
        </p:nvSpPr>
        <p:spPr>
          <a:xfrm flipH="1">
            <a:off x="343757" y="4392007"/>
            <a:ext cx="11597869" cy="2146254"/>
          </a:xfrm>
          <a:prstGeom prst="snip2DiagRect">
            <a:avLst>
              <a:gd name="adj1" fmla="val 0"/>
              <a:gd name="adj2" fmla="val 14918"/>
            </a:avLst>
          </a:prstGeom>
          <a:gradFill>
            <a:gsLst>
              <a:gs pos="0">
                <a:schemeClr val="lt1"/>
              </a:gs>
              <a:gs pos="47000">
                <a:schemeClr val="lt1"/>
              </a:gs>
              <a:gs pos="100000">
                <a:srgbClr val="FFFFFF">
                  <a:alpha val="0"/>
                </a:srgbClr>
              </a:gs>
            </a:gsLst>
            <a:lin ang="5400000" scaled="0"/>
          </a:gradFill>
          <a:ln w="12700" cap="flat" cmpd="sng">
            <a:solidFill>
              <a:srgbClr val="B1B6C3"/>
            </a:solidFill>
            <a:prstDash val="solid"/>
            <a:round/>
            <a:headEnd type="none" w="sm" len="sm"/>
            <a:tailEnd type="none" w="sm" len="sm"/>
          </a:ln>
          <a:effectLst>
            <a:outerShdw blurRad="241300" dist="190500" dir="2700000" algn="tl" rotWithShape="0">
              <a:srgbClr val="000000">
                <a:alpha val="13725"/>
              </a:srgbClr>
            </a:outerShdw>
          </a:effectLst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1" name="Google Shape;221;p49"/>
          <p:cNvSpPr/>
          <p:nvPr/>
        </p:nvSpPr>
        <p:spPr>
          <a:xfrm flipH="1">
            <a:off x="6039108" y="2088417"/>
            <a:ext cx="5902519" cy="2146254"/>
          </a:xfrm>
          <a:prstGeom prst="snip2DiagRect">
            <a:avLst>
              <a:gd name="adj1" fmla="val 0"/>
              <a:gd name="adj2" fmla="val 14918"/>
            </a:avLst>
          </a:prstGeom>
          <a:gradFill>
            <a:gsLst>
              <a:gs pos="0">
                <a:schemeClr val="lt1"/>
              </a:gs>
              <a:gs pos="47000">
                <a:schemeClr val="lt1"/>
              </a:gs>
              <a:gs pos="100000">
                <a:srgbClr val="FFFFFF">
                  <a:alpha val="0"/>
                </a:srgbClr>
              </a:gs>
            </a:gsLst>
            <a:lin ang="5400000" scaled="0"/>
          </a:gradFill>
          <a:ln w="12700" cap="flat" cmpd="sng">
            <a:solidFill>
              <a:srgbClr val="B1B6C3"/>
            </a:solidFill>
            <a:prstDash val="solid"/>
            <a:round/>
            <a:headEnd type="none" w="sm" len="sm"/>
            <a:tailEnd type="none" w="sm" len="sm"/>
          </a:ln>
          <a:effectLst>
            <a:outerShdw blurRad="241300" dist="190500" dir="2700000" algn="tl" rotWithShape="0">
              <a:srgbClr val="000000">
                <a:alpha val="13725"/>
              </a:srgbClr>
            </a:outerShdw>
          </a:effectLst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2" name="Google Shape;222;p49"/>
          <p:cNvSpPr/>
          <p:nvPr/>
        </p:nvSpPr>
        <p:spPr>
          <a:xfrm flipH="1">
            <a:off x="319170" y="2088417"/>
            <a:ext cx="5542364" cy="2146254"/>
          </a:xfrm>
          <a:prstGeom prst="snip2DiagRect">
            <a:avLst>
              <a:gd name="adj1" fmla="val 0"/>
              <a:gd name="adj2" fmla="val 14918"/>
            </a:avLst>
          </a:prstGeom>
          <a:gradFill>
            <a:gsLst>
              <a:gs pos="0">
                <a:schemeClr val="lt1"/>
              </a:gs>
              <a:gs pos="47000">
                <a:schemeClr val="lt1"/>
              </a:gs>
              <a:gs pos="100000">
                <a:srgbClr val="FFFFFF">
                  <a:alpha val="0"/>
                </a:srgbClr>
              </a:gs>
            </a:gsLst>
            <a:lin ang="5400000" scaled="0"/>
          </a:gradFill>
          <a:ln w="12700" cap="flat" cmpd="sng">
            <a:solidFill>
              <a:srgbClr val="B1B6C3"/>
            </a:solidFill>
            <a:prstDash val="solid"/>
            <a:round/>
            <a:headEnd type="none" w="sm" len="sm"/>
            <a:tailEnd type="none" w="sm" len="sm"/>
          </a:ln>
          <a:effectLst>
            <a:outerShdw blurRad="241300" dist="190500" dir="2700000" algn="tl" rotWithShape="0">
              <a:srgbClr val="000000">
                <a:alpha val="13725"/>
              </a:srgbClr>
            </a:outerShdw>
          </a:effectLst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3" name="Google Shape;223;p49"/>
          <p:cNvSpPr txBox="1"/>
          <p:nvPr/>
        </p:nvSpPr>
        <p:spPr>
          <a:xfrm>
            <a:off x="475562" y="3618573"/>
            <a:ext cx="1230724" cy="4118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2525" tIns="81250" rIns="162525" bIns="812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TL-D400S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24" name="Google Shape;224;p49" descr="一張含有 監視器, 坐, 小, 電腦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68272" y="4492130"/>
            <a:ext cx="2771031" cy="1731895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49"/>
          <p:cNvSpPr txBox="1"/>
          <p:nvPr/>
        </p:nvSpPr>
        <p:spPr>
          <a:xfrm>
            <a:off x="1580333" y="3627861"/>
            <a:ext cx="2461494" cy="574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2525" tIns="81250" rIns="162525" bIns="812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 x QXP-400eS-A1164</a:t>
            </a:r>
            <a:endParaRPr sz="1333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PCIe4ポート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 HBA</a:t>
            </a:r>
            <a:endParaRPr sz="1333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6" name="Google Shape;226;p49"/>
          <p:cNvSpPr txBox="1"/>
          <p:nvPr/>
        </p:nvSpPr>
        <p:spPr>
          <a:xfrm>
            <a:off x="3640015" y="3772017"/>
            <a:ext cx="2499810" cy="464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2525" tIns="81250" rIns="162525" bIns="812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 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 1M SFF-8088</a:t>
            </a: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ケーブル</a:t>
            </a:r>
            <a:endParaRPr sz="1333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7" name="Google Shape;227;p49"/>
          <p:cNvSpPr txBox="1"/>
          <p:nvPr/>
        </p:nvSpPr>
        <p:spPr>
          <a:xfrm>
            <a:off x="6361043" y="3661200"/>
            <a:ext cx="1261233" cy="426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2525" tIns="81250" rIns="162525" bIns="8125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TL-D800S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8" name="Google Shape;228;p49"/>
          <p:cNvSpPr txBox="1"/>
          <p:nvPr/>
        </p:nvSpPr>
        <p:spPr>
          <a:xfrm>
            <a:off x="7718402" y="3623632"/>
            <a:ext cx="2249740" cy="5025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 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 QXP-800eS-A1164 8</a:t>
            </a: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 HBA</a:t>
            </a:r>
            <a:endParaRPr sz="1333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9" name="Google Shape;229;p49"/>
          <p:cNvSpPr txBox="1"/>
          <p:nvPr/>
        </p:nvSpPr>
        <p:spPr>
          <a:xfrm>
            <a:off x="9759422" y="3791039"/>
            <a:ext cx="2313310" cy="296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 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 1M SFF-8088</a:t>
            </a: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ケーブル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0" name="Google Shape;230;p49"/>
          <p:cNvSpPr txBox="1"/>
          <p:nvPr/>
        </p:nvSpPr>
        <p:spPr>
          <a:xfrm>
            <a:off x="1381478" y="6184030"/>
            <a:ext cx="1222574" cy="2974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TL-D1600S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1" name="Google Shape;231;p49"/>
          <p:cNvSpPr txBox="1"/>
          <p:nvPr/>
        </p:nvSpPr>
        <p:spPr>
          <a:xfrm>
            <a:off x="3677038" y="6081437"/>
            <a:ext cx="2332253" cy="5949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 x QXP-1600eS-A1164</a:t>
            </a:r>
            <a:endParaRPr sz="1333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 err="1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16</a:t>
            </a: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SATA HBA</a:t>
            </a:r>
            <a:endParaRPr sz="1333" b="1" dirty="0">
              <a:solidFill>
                <a:srgbClr val="32323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2" name="Google Shape;232;p49"/>
          <p:cNvSpPr txBox="1"/>
          <p:nvPr/>
        </p:nvSpPr>
        <p:spPr>
          <a:xfrm>
            <a:off x="6506937" y="6184030"/>
            <a:ext cx="3461205" cy="2974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 </a:t>
            </a:r>
            <a:r>
              <a:rPr lang="en-US" sz="1333" b="1" dirty="0" smtClean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 1M SFF-8088 to SFF-8644</a:t>
            </a:r>
            <a:r>
              <a:rPr lang="en-US" sz="1333" b="1" dirty="0">
                <a:solidFill>
                  <a:srgbClr val="32323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ケーブル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3" name="Google Shape;233;p49"/>
          <p:cNvSpPr txBox="1"/>
          <p:nvPr/>
        </p:nvSpPr>
        <p:spPr>
          <a:xfrm>
            <a:off x="1666969" y="2545161"/>
            <a:ext cx="4539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4" name="Google Shape;234;p49"/>
          <p:cNvSpPr txBox="1"/>
          <p:nvPr/>
        </p:nvSpPr>
        <p:spPr>
          <a:xfrm>
            <a:off x="3434363" y="2527996"/>
            <a:ext cx="4539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5" name="Google Shape;235;p49"/>
          <p:cNvSpPr txBox="1"/>
          <p:nvPr/>
        </p:nvSpPr>
        <p:spPr>
          <a:xfrm>
            <a:off x="7876191" y="2650325"/>
            <a:ext cx="4539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6" name="Google Shape;236;p49"/>
          <p:cNvSpPr txBox="1"/>
          <p:nvPr/>
        </p:nvSpPr>
        <p:spPr>
          <a:xfrm>
            <a:off x="9877759" y="2650325"/>
            <a:ext cx="4539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7" name="Google Shape;237;p49"/>
          <p:cNvSpPr txBox="1"/>
          <p:nvPr/>
        </p:nvSpPr>
        <p:spPr>
          <a:xfrm>
            <a:off x="3203257" y="5018465"/>
            <a:ext cx="4539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8" name="Google Shape;238;p49"/>
          <p:cNvSpPr txBox="1"/>
          <p:nvPr/>
        </p:nvSpPr>
        <p:spPr>
          <a:xfrm>
            <a:off x="5693689" y="5005745"/>
            <a:ext cx="4539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+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39" name="Google Shape;239;p49" descr="一張含有 電路 的圖片&#10;&#10;自動產生的描述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84389" y="2247888"/>
            <a:ext cx="995335" cy="1327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49" descr="一張含有 電子用品, 電路 的圖片&#10;&#10;自動產生的描述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226557" y="2321389"/>
            <a:ext cx="1692567" cy="1327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4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806238" y="4734833"/>
            <a:ext cx="1657989" cy="1327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49" descr="一張含有 自行車, 光, 黑色, 藍色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186351" y="2342720"/>
            <a:ext cx="1019483" cy="1149351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3" name="Google Shape;243;p49" descr="一張含有 球拍, 自行車, 水, 握住 的圖片&#10;&#10;自動產生的描述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444841" y="4683396"/>
            <a:ext cx="1273560" cy="1327775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4" name="Google Shape;244;p49" descr="一張含有 自行車, 光, 黑色, 藍色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333994" y="2371516"/>
            <a:ext cx="1019483" cy="1149351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5" name="Google Shape;245;p49" descr="一張含有 自行車, 光, 黑色, 藍色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776502" y="2371516"/>
            <a:ext cx="1019483" cy="1149351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6" name="Google Shape;246;p49" descr="一張含有 球拍, 自行車, 水, 握住 的圖片&#10;&#10;自動產生的描述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187173" y="4683396"/>
            <a:ext cx="1273560" cy="1327775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7" name="Google Shape;247;p49" descr="一張含有 球拍, 自行車, 水, 握住 的圖片&#10;&#10;自動產生的描述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929503" y="4683396"/>
            <a:ext cx="1273560" cy="1327775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8" name="Google Shape;248;p49" descr="一張含有 球拍, 自行車, 水, 握住 的圖片&#10;&#10;自動產生的描述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671834" y="4683396"/>
            <a:ext cx="1273560" cy="1327775"/>
          </a:xfrm>
          <a:prstGeom prst="rect">
            <a:avLst/>
          </a:prstGeom>
          <a:noFill/>
          <a:ln>
            <a:noFill/>
          </a:ln>
          <a:effectLst>
            <a:outerShdw blurRad="38100" dist="50800" dir="7200000" algn="t" rotWithShape="0">
              <a:srgbClr val="000000">
                <a:alpha val="40784"/>
              </a:srgbClr>
            </a:outerShdw>
          </a:effectLst>
        </p:spPr>
      </p:pic>
      <p:pic>
        <p:nvPicPr>
          <p:cNvPr id="249" name="Google Shape;249;p49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20688" y="2342368"/>
            <a:ext cx="1007299" cy="11388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50" name="Google Shape;250;p49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183598" y="2477460"/>
            <a:ext cx="1736986" cy="1085616"/>
          </a:xfrm>
          <a:prstGeom prst="rect">
            <a:avLst/>
          </a:prstGeom>
          <a:noFill/>
          <a:ln>
            <a:noFill/>
          </a:ln>
        </p:spPr>
      </p:pic>
      <p:sp>
        <p:nvSpPr>
          <p:cNvPr id="251" name="Google Shape;251;p49"/>
          <p:cNvSpPr txBox="1"/>
          <p:nvPr/>
        </p:nvSpPr>
        <p:spPr>
          <a:xfrm>
            <a:off x="579232" y="78132"/>
            <a:ext cx="10933319" cy="1446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QXP SATA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HBAとケーブル</a:t>
            </a:r>
            <a:r>
              <a:rPr lang="ja-JP" alt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 SATA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JBODエンクロージャに</a:t>
            </a:r>
            <a:r>
              <a:rPr lang="ja-JP" alt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付属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46323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" name="Google Shape;256;p50"/>
          <p:cNvGrpSpPr/>
          <p:nvPr/>
        </p:nvGrpSpPr>
        <p:grpSpPr>
          <a:xfrm>
            <a:off x="8377010" y="3174431"/>
            <a:ext cx="3135541" cy="1244409"/>
            <a:chOff x="614910" y="1960738"/>
            <a:chExt cx="2510335" cy="971523"/>
          </a:xfrm>
        </p:grpSpPr>
        <p:sp>
          <p:nvSpPr>
            <p:cNvPr id="257" name="Google Shape;257;p50"/>
            <p:cNvSpPr/>
            <p:nvPr/>
          </p:nvSpPr>
          <p:spPr>
            <a:xfrm flipH="1">
              <a:off x="614910" y="1960739"/>
              <a:ext cx="2510335" cy="971522"/>
            </a:xfrm>
            <a:prstGeom prst="snip2DiagRect">
              <a:avLst>
                <a:gd name="adj1" fmla="val 0"/>
                <a:gd name="adj2" fmla="val 14918"/>
              </a:avLst>
            </a:prstGeom>
            <a:gradFill>
              <a:gsLst>
                <a:gs pos="0">
                  <a:schemeClr val="lt1"/>
                </a:gs>
                <a:gs pos="47000">
                  <a:schemeClr val="lt1"/>
                </a:gs>
                <a:gs pos="100000">
                  <a:srgbClr val="FFFFFF">
                    <a:alpha val="0"/>
                  </a:srgbClr>
                </a:gs>
              </a:gsLst>
              <a:lin ang="5400000" scaled="0"/>
            </a:gradFill>
            <a:ln w="12700" cap="flat" cmpd="sng">
              <a:solidFill>
                <a:srgbClr val="32323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241300" dist="190500" dir="2700000" algn="tl" rotWithShape="0">
                <a:srgbClr val="000000">
                  <a:alpha val="13725"/>
                </a:srgbClr>
              </a:outerShdw>
            </a:effectLst>
          </p:spPr>
          <p:txBody>
            <a:bodyPr spcFirstLastPara="1" wrap="square" lIns="121900" tIns="60925" rIns="121900" bIns="6092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58" name="Google Shape;258;p50"/>
            <p:cNvSpPr/>
            <p:nvPr/>
          </p:nvSpPr>
          <p:spPr>
            <a:xfrm flipH="1">
              <a:off x="615993" y="1960738"/>
              <a:ext cx="1308781" cy="278629"/>
            </a:xfrm>
            <a:prstGeom prst="snip2DiagRect">
              <a:avLst>
                <a:gd name="adj1" fmla="val 0"/>
                <a:gd name="adj2" fmla="val 16667"/>
              </a:avLst>
            </a:prstGeom>
            <a:solidFill>
              <a:srgbClr val="323231"/>
            </a:solidFill>
            <a:ln w="12700" cap="flat" cmpd="sng">
              <a:solidFill>
                <a:srgbClr val="32323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380953" marR="0" lvl="0" indent="-380953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8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付属</a:t>
              </a:r>
              <a:endParaRPr sz="1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pic>
        <p:nvPicPr>
          <p:cNvPr id="259" name="Google Shape;259;p50"/>
          <p:cNvPicPr preferRelativeResize="0"/>
          <p:nvPr/>
        </p:nvPicPr>
        <p:blipFill rotWithShape="1">
          <a:blip r:embed="rId3">
            <a:alphaModFix/>
          </a:blip>
          <a:srcRect l="2335" t="11713" r="20198" b="11884"/>
          <a:stretch/>
        </p:blipFill>
        <p:spPr>
          <a:xfrm>
            <a:off x="835301" y="3048331"/>
            <a:ext cx="5260700" cy="3242784"/>
          </a:xfrm>
          <a:prstGeom prst="rect">
            <a:avLst/>
          </a:prstGeom>
          <a:noFill/>
          <a:ln>
            <a:noFill/>
          </a:ln>
        </p:spPr>
      </p:pic>
      <p:sp>
        <p:nvSpPr>
          <p:cNvPr id="260" name="Google Shape;260;p50"/>
          <p:cNvSpPr txBox="1"/>
          <p:nvPr/>
        </p:nvSpPr>
        <p:spPr>
          <a:xfrm>
            <a:off x="855663" y="1964739"/>
            <a:ext cx="10385494" cy="74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33"/>
              <a:buFont typeface="Arial"/>
              <a:buChar char="•"/>
            </a:pP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ja-JP" alt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</a:t>
            </a:r>
            <a:r>
              <a:rPr lang="ja-JP" alt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ポートを介して</a:t>
            </a: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 USB </a:t>
            </a:r>
            <a:r>
              <a:rPr lang="en-US" sz="2133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JBODエンクロージャにアクセス</a:t>
            </a:r>
            <a:endParaRPr sz="2133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174625" marR="0" lvl="0" indent="-17462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33"/>
              <a:buFont typeface="Arial"/>
              <a:buChar char="•"/>
            </a:pPr>
            <a:r>
              <a:rPr lang="en-US" sz="2133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 </a:t>
            </a:r>
            <a:r>
              <a:rPr lang="en-US" sz="2133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Type-C、最大USB</a:t>
            </a:r>
            <a:r>
              <a:rPr lang="en-US" sz="2133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3.2 Gen2 10Gb/</a:t>
            </a:r>
            <a:r>
              <a:rPr lang="en-US" sz="2133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sパフォーマンス</a:t>
            </a:r>
            <a:endParaRPr sz="2133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1" name="Google Shape;261;p50"/>
          <p:cNvSpPr txBox="1"/>
          <p:nvPr/>
        </p:nvSpPr>
        <p:spPr>
          <a:xfrm>
            <a:off x="2285825" y="6151613"/>
            <a:ext cx="212993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TL-D800C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2" name="Google Shape;262;p50"/>
          <p:cNvSpPr txBox="1"/>
          <p:nvPr/>
        </p:nvSpPr>
        <p:spPr>
          <a:xfrm>
            <a:off x="8435800" y="3610942"/>
            <a:ext cx="3135542" cy="666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67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 3.2 </a:t>
            </a:r>
            <a:r>
              <a:rPr lang="en-US" sz="1867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Gen2 10Gbps Type-C to </a:t>
            </a:r>
            <a:r>
              <a:rPr lang="en-US" sz="1867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Type-A</a:t>
            </a:r>
            <a:r>
              <a:rPr lang="en-US" sz="1867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ケーブル</a:t>
            </a:r>
            <a:endParaRPr sz="2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263" name="Google Shape;263;p5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544336" y="3048332"/>
            <a:ext cx="1634737" cy="176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5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35181" y="4814755"/>
            <a:ext cx="1798523" cy="179852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65" name="Google Shape;265;p50"/>
          <p:cNvGrpSpPr/>
          <p:nvPr/>
        </p:nvGrpSpPr>
        <p:grpSpPr>
          <a:xfrm>
            <a:off x="8377009" y="5170900"/>
            <a:ext cx="3135541" cy="1115293"/>
            <a:chOff x="614909" y="1960738"/>
            <a:chExt cx="2510335" cy="870721"/>
          </a:xfrm>
        </p:grpSpPr>
        <p:sp>
          <p:nvSpPr>
            <p:cNvPr id="266" name="Google Shape;266;p50"/>
            <p:cNvSpPr/>
            <p:nvPr/>
          </p:nvSpPr>
          <p:spPr>
            <a:xfrm flipH="1">
              <a:off x="614909" y="1960739"/>
              <a:ext cx="2510335" cy="870720"/>
            </a:xfrm>
            <a:prstGeom prst="snip2DiagRect">
              <a:avLst>
                <a:gd name="adj1" fmla="val 0"/>
                <a:gd name="adj2" fmla="val 14918"/>
              </a:avLst>
            </a:prstGeom>
            <a:gradFill>
              <a:gsLst>
                <a:gs pos="0">
                  <a:schemeClr val="lt1"/>
                </a:gs>
                <a:gs pos="47000">
                  <a:schemeClr val="lt1"/>
                </a:gs>
                <a:gs pos="100000">
                  <a:srgbClr val="FFFFFF">
                    <a:alpha val="0"/>
                  </a:srgbClr>
                </a:gs>
              </a:gsLst>
              <a:lin ang="5400000" scaled="0"/>
            </a:gradFill>
            <a:ln w="12700" cap="flat" cmpd="sng">
              <a:solidFill>
                <a:srgbClr val="32323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241300" dist="190500" dir="2700000" algn="tl" rotWithShape="0">
                <a:srgbClr val="000000">
                  <a:alpha val="13725"/>
                </a:srgbClr>
              </a:outerShdw>
            </a:effectLst>
          </p:spPr>
          <p:txBody>
            <a:bodyPr spcFirstLastPara="1" wrap="square" lIns="121900" tIns="60925" rIns="121900" bIns="6092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67" name="Google Shape;267;p50"/>
            <p:cNvSpPr/>
            <p:nvPr/>
          </p:nvSpPr>
          <p:spPr>
            <a:xfrm flipH="1">
              <a:off x="615994" y="1960738"/>
              <a:ext cx="1308781" cy="278629"/>
            </a:xfrm>
            <a:prstGeom prst="snip2DiagRect">
              <a:avLst>
                <a:gd name="adj1" fmla="val 0"/>
                <a:gd name="adj2" fmla="val 16667"/>
              </a:avLst>
            </a:prstGeom>
            <a:solidFill>
              <a:srgbClr val="323231"/>
            </a:solidFill>
            <a:ln w="12700" cap="flat" cmpd="sng">
              <a:solidFill>
                <a:srgbClr val="32323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380953" marR="0" lvl="0" indent="-380953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8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オプション</a:t>
              </a:r>
              <a:endParaRPr sz="1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268" name="Google Shape;268;p50"/>
          <p:cNvSpPr txBox="1"/>
          <p:nvPr/>
        </p:nvSpPr>
        <p:spPr>
          <a:xfrm>
            <a:off x="8425860" y="5649586"/>
            <a:ext cx="3183045" cy="408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67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Type-C to </a:t>
            </a:r>
            <a:r>
              <a:rPr lang="en-US" sz="1867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Type-C</a:t>
            </a:r>
            <a:r>
              <a:rPr lang="en-US" sz="1867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ケーブル</a:t>
            </a:r>
            <a:endParaRPr sz="1867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9" name="Google Shape;269;p50"/>
          <p:cNvSpPr txBox="1"/>
          <p:nvPr/>
        </p:nvSpPr>
        <p:spPr>
          <a:xfrm>
            <a:off x="579232" y="78132"/>
            <a:ext cx="10933319" cy="15081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TL-D800C USB </a:t>
            </a:r>
            <a:r>
              <a:rPr lang="en-US" sz="4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JBODエンクロージャ</a:t>
            </a:r>
            <a: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による手頃な容量拡張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630597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27F25206-2E59-8D46-AE1D-32786FBBDDD0}"/>
              </a:ext>
            </a:extLst>
          </p:cNvPr>
          <p:cNvSpPr txBox="1"/>
          <p:nvPr/>
        </p:nvSpPr>
        <p:spPr>
          <a:xfrm>
            <a:off x="6254588" y="1982356"/>
            <a:ext cx="5632611" cy="492443"/>
          </a:xfrm>
          <a:prstGeom prst="rect">
            <a:avLst/>
          </a:prstGeom>
          <a:noFill/>
        </p:spPr>
        <p:txBody>
          <a:bodyPr wrap="square" lIns="121920" tIns="60960" rIns="121920" bIns="60960" rtlCol="0" anchor="t">
            <a:spAutoFit/>
          </a:bodyPr>
          <a:lstStyle/>
          <a:p>
            <a:pPr lvl="1" fontAlgn="base"/>
            <a:r>
              <a:rPr lang="en-US" altLang="zh-CN" sz="2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 SAS</a:t>
            </a:r>
            <a:r>
              <a:rPr lang="zh-TW" altLang="en-US" sz="2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 HBA </a:t>
            </a:r>
            <a:r>
              <a:rPr lang="en-US" altLang="zh-CN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</a:t>
            </a:r>
            <a:r>
              <a:rPr lang="ja-JP" altLang="en-US" sz="24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オプション購入</a:t>
            </a:r>
            <a:r>
              <a:rPr lang="en-US" altLang="zh-CN" sz="24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)</a:t>
            </a:r>
            <a:endParaRPr lang="en-US" altLang="zh-CN" sz="24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42" name="群組 41">
            <a:extLst>
              <a:ext uri="{FF2B5EF4-FFF2-40B4-BE49-F238E27FC236}">
                <a16:creationId xmlns:a16="http://schemas.microsoft.com/office/drawing/2014/main" id="{3CD1F9F1-FE63-4ADD-8772-8EAB76E50AA5}"/>
              </a:ext>
            </a:extLst>
          </p:cNvPr>
          <p:cNvGrpSpPr/>
          <p:nvPr/>
        </p:nvGrpSpPr>
        <p:grpSpPr>
          <a:xfrm>
            <a:off x="7673895" y="2631751"/>
            <a:ext cx="3919423" cy="1382362"/>
            <a:chOff x="5012337" y="2022513"/>
            <a:chExt cx="3931063" cy="1386467"/>
          </a:xfrm>
        </p:grpSpPr>
        <p:pic>
          <p:nvPicPr>
            <p:cNvPr id="36" name="圖片 35">
              <a:extLst>
                <a:ext uri="{FF2B5EF4-FFF2-40B4-BE49-F238E27FC236}">
                  <a16:creationId xmlns:a16="http://schemas.microsoft.com/office/drawing/2014/main" id="{652084FA-A137-4BE1-A4AA-4E911A6882C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2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21354687">
              <a:off x="6657178" y="2631375"/>
              <a:ext cx="2286222" cy="603027"/>
            </a:xfrm>
            <a:prstGeom prst="rect">
              <a:avLst/>
            </a:prstGeom>
          </p:spPr>
        </p:pic>
        <p:pic>
          <p:nvPicPr>
            <p:cNvPr id="22" name="圖片 21">
              <a:extLst>
                <a:ext uri="{FF2B5EF4-FFF2-40B4-BE49-F238E27FC236}">
                  <a16:creationId xmlns:a16="http://schemas.microsoft.com/office/drawing/2014/main" id="{0E6F80A3-DEED-4087-831E-A298690F9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1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012337" y="2805953"/>
              <a:ext cx="2286222" cy="603027"/>
            </a:xfrm>
            <a:prstGeom prst="rect">
              <a:avLst/>
            </a:prstGeom>
          </p:spPr>
        </p:pic>
        <p:grpSp>
          <p:nvGrpSpPr>
            <p:cNvPr id="20" name="群組 19">
              <a:extLst>
                <a:ext uri="{FF2B5EF4-FFF2-40B4-BE49-F238E27FC236}">
                  <a16:creationId xmlns:a16="http://schemas.microsoft.com/office/drawing/2014/main" id="{FB60E271-80A5-4770-BC8F-D2085B185D19}"/>
                </a:ext>
              </a:extLst>
            </p:cNvPr>
            <p:cNvGrpSpPr/>
            <p:nvPr/>
          </p:nvGrpSpPr>
          <p:grpSpPr>
            <a:xfrm>
              <a:off x="5231295" y="2022513"/>
              <a:ext cx="3251161" cy="1084954"/>
              <a:chOff x="-30157" y="905418"/>
              <a:chExt cx="12699792" cy="4238082"/>
            </a:xfrm>
          </p:grpSpPr>
          <p:pic>
            <p:nvPicPr>
              <p:cNvPr id="15" name="圖片 14">
                <a:extLst>
                  <a:ext uri="{FF2B5EF4-FFF2-40B4-BE49-F238E27FC236}">
                    <a16:creationId xmlns:a16="http://schemas.microsoft.com/office/drawing/2014/main" id="{E15735D9-8176-4E07-B81E-59300B9AF5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-30157" y="905418"/>
                <a:ext cx="6777314" cy="4238082"/>
              </a:xfrm>
              <a:prstGeom prst="rect">
                <a:avLst/>
              </a:prstGeom>
            </p:spPr>
          </p:pic>
          <p:pic>
            <p:nvPicPr>
              <p:cNvPr id="19" name="圖片 18" descr="一張含有 電腦 的圖片&#10;&#10;自動產生的描述">
                <a:extLst>
                  <a:ext uri="{FF2B5EF4-FFF2-40B4-BE49-F238E27FC236}">
                    <a16:creationId xmlns:a16="http://schemas.microsoft.com/office/drawing/2014/main" id="{A3D0B147-E499-4E29-B5DF-CD2DFF0C6FC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92321" y="905418"/>
                <a:ext cx="6777314" cy="4238082"/>
              </a:xfrm>
              <a:prstGeom prst="rect">
                <a:avLst/>
              </a:prstGeom>
            </p:spPr>
          </p:pic>
        </p:grpSp>
      </p:grpSp>
      <p:graphicFrame>
        <p:nvGraphicFramePr>
          <p:cNvPr id="3" name="表格 6">
            <a:extLst>
              <a:ext uri="{FF2B5EF4-FFF2-40B4-BE49-F238E27FC236}">
                <a16:creationId xmlns:a16="http://schemas.microsoft.com/office/drawing/2014/main" id="{57AE7A47-5606-4C0F-B3D0-E210FC0139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948517"/>
              </p:ext>
            </p:extLst>
          </p:nvPr>
        </p:nvGraphicFramePr>
        <p:xfrm>
          <a:off x="6959937" y="3596680"/>
          <a:ext cx="4651914" cy="25422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14071">
                  <a:extLst>
                    <a:ext uri="{9D8B030D-6E8A-4147-A177-3AD203B41FA5}">
                      <a16:colId xmlns:a16="http://schemas.microsoft.com/office/drawing/2014/main" val="2877333535"/>
                    </a:ext>
                  </a:extLst>
                </a:gridCol>
                <a:gridCol w="1722907">
                  <a:extLst>
                    <a:ext uri="{9D8B030D-6E8A-4147-A177-3AD203B41FA5}">
                      <a16:colId xmlns:a16="http://schemas.microsoft.com/office/drawing/2014/main" val="1583857918"/>
                    </a:ext>
                  </a:extLst>
                </a:gridCol>
                <a:gridCol w="1814936">
                  <a:extLst>
                    <a:ext uri="{9D8B030D-6E8A-4147-A177-3AD203B41FA5}">
                      <a16:colId xmlns:a16="http://schemas.microsoft.com/office/drawing/2014/main" val="4178243829"/>
                    </a:ext>
                  </a:extLst>
                </a:gridCol>
              </a:tblGrid>
              <a:tr h="329628">
                <a:tc>
                  <a:txBody>
                    <a:bodyPr/>
                    <a:lstStyle/>
                    <a:p>
                      <a:pPr algn="ctr"/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QXP-820S-B3408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QXP-1620S-B3616W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3084093980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SAS</a:t>
                      </a:r>
                      <a:r>
                        <a:rPr lang="en-US" altLang="zh-TW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 IC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Broadcom SAS3408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Broadcom SAS3616W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3375784983"/>
                  </a:ext>
                </a:extLst>
              </a:tr>
              <a:tr h="32962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PCI</a:t>
                      </a:r>
                      <a:r>
                        <a:rPr lang="en-US" altLang="zh-TW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e</a:t>
                      </a:r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バス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PCIe3 x8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PCIe3 x16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934413174"/>
                  </a:ext>
                </a:extLst>
              </a:tr>
              <a:tr h="32962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IOPS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1.2X</a:t>
                      </a:r>
                      <a:endParaRPr lang="zh-TW" sz="24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1.8X</a:t>
                      </a:r>
                      <a:endParaRPr lang="zh-TW" sz="24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3158572183"/>
                  </a:ext>
                </a:extLst>
              </a:tr>
              <a:tr h="32962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帯域幅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6,850 MBs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13,700 MBs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4222810260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ポート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外部</a:t>
                      </a:r>
                      <a:r>
                        <a:rPr lang="zh-TW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8</a:t>
                      </a:r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ポート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外部</a:t>
                      </a:r>
                      <a:r>
                        <a:rPr lang="zh-TW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16</a:t>
                      </a:r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ポート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776245412"/>
                  </a:ext>
                </a:extLst>
              </a:tr>
              <a:tr h="329628"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100" dirty="0" smtClean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コネクタ</a:t>
                      </a:r>
                      <a:endParaRPr lang="zh-TW" altLang="en-US" sz="1100" dirty="0"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 panose="020B0604020202020204" pitchFamily="34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2 x SFF8644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1100" dirty="0"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 panose="020B0604020202020204" pitchFamily="34" charset="0"/>
                        </a:rPr>
                        <a:t>4  x SFF8644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417990189"/>
                  </a:ext>
                </a:extLst>
              </a:tr>
            </a:tbl>
          </a:graphicData>
        </a:graphic>
      </p:graphicFrame>
      <p:grpSp>
        <p:nvGrpSpPr>
          <p:cNvPr id="5" name="群組 4">
            <a:extLst>
              <a:ext uri="{FF2B5EF4-FFF2-40B4-BE49-F238E27FC236}">
                <a16:creationId xmlns:a16="http://schemas.microsoft.com/office/drawing/2014/main" id="{4BF9B2CC-F1DB-4C8B-B0B4-6C1E1124C2DC}"/>
              </a:ext>
            </a:extLst>
          </p:cNvPr>
          <p:cNvGrpSpPr/>
          <p:nvPr/>
        </p:nvGrpSpPr>
        <p:grpSpPr>
          <a:xfrm>
            <a:off x="628315" y="1732492"/>
            <a:ext cx="6041435" cy="4862363"/>
            <a:chOff x="321466" y="1554806"/>
            <a:chExt cx="6359441" cy="5118306"/>
          </a:xfrm>
        </p:grpSpPr>
        <p:grpSp>
          <p:nvGrpSpPr>
            <p:cNvPr id="34" name="群組 33">
              <a:extLst>
                <a:ext uri="{FF2B5EF4-FFF2-40B4-BE49-F238E27FC236}">
                  <a16:creationId xmlns:a16="http://schemas.microsoft.com/office/drawing/2014/main" id="{C01476AC-A0AF-4690-9EA0-C4B2CA16CF3B}"/>
                </a:ext>
              </a:extLst>
            </p:cNvPr>
            <p:cNvGrpSpPr/>
            <p:nvPr/>
          </p:nvGrpSpPr>
          <p:grpSpPr>
            <a:xfrm>
              <a:off x="446578" y="1567398"/>
              <a:ext cx="4737599" cy="4006130"/>
              <a:chOff x="183104" y="1745928"/>
              <a:chExt cx="4737599" cy="3141813"/>
            </a:xfrm>
          </p:grpSpPr>
          <p:cxnSp>
            <p:nvCxnSpPr>
              <p:cNvPr id="30" name="直線接點 29">
                <a:extLst>
                  <a:ext uri="{FF2B5EF4-FFF2-40B4-BE49-F238E27FC236}">
                    <a16:creationId xmlns:a16="http://schemas.microsoft.com/office/drawing/2014/main" id="{6367D44A-A8D3-4C6D-9731-70B87E95582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379801" y="3197289"/>
                <a:ext cx="0" cy="844629"/>
              </a:xfrm>
              <a:prstGeom prst="line">
                <a:avLst/>
              </a:prstGeom>
              <a:ln w="25400" cap="rnd">
                <a:gradFill>
                  <a:gsLst>
                    <a:gs pos="0">
                      <a:srgbClr val="FF6600"/>
                    </a:gs>
                    <a:gs pos="100000">
                      <a:srgbClr val="FF0000"/>
                    </a:gs>
                  </a:gsLst>
                  <a:lin ang="5400000" scaled="1"/>
                </a:gradFill>
                <a:prstDash val="sysDot"/>
                <a:round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線接點 30">
                <a:extLst>
                  <a:ext uri="{FF2B5EF4-FFF2-40B4-BE49-F238E27FC236}">
                    <a16:creationId xmlns:a16="http://schemas.microsoft.com/office/drawing/2014/main" id="{E1DBDCB0-8B13-4901-93C1-8AE1FFD7CFF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51561" y="3215096"/>
                <a:ext cx="0" cy="848847"/>
              </a:xfrm>
              <a:prstGeom prst="line">
                <a:avLst/>
              </a:prstGeom>
              <a:ln w="25400" cap="rnd">
                <a:gradFill>
                  <a:gsLst>
                    <a:gs pos="0">
                      <a:srgbClr val="FF6600"/>
                    </a:gs>
                    <a:gs pos="100000">
                      <a:srgbClr val="FF0000"/>
                    </a:gs>
                  </a:gsLst>
                  <a:lin ang="5400000" scaled="1"/>
                </a:gradFill>
                <a:prstDash val="sysDot"/>
                <a:round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線接點 23">
                <a:extLst>
                  <a:ext uri="{FF2B5EF4-FFF2-40B4-BE49-F238E27FC236}">
                    <a16:creationId xmlns:a16="http://schemas.microsoft.com/office/drawing/2014/main" id="{C253AD0F-AC61-422D-8393-52C324B0B25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75117" y="2235075"/>
                <a:ext cx="0" cy="844629"/>
              </a:xfrm>
              <a:prstGeom prst="line">
                <a:avLst/>
              </a:prstGeom>
              <a:ln w="25400">
                <a:gradFill>
                  <a:gsLst>
                    <a:gs pos="0">
                      <a:srgbClr val="FF6600"/>
                    </a:gs>
                    <a:gs pos="100000">
                      <a:srgbClr val="FF0000"/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線接點 25">
                <a:extLst>
                  <a:ext uri="{FF2B5EF4-FFF2-40B4-BE49-F238E27FC236}">
                    <a16:creationId xmlns:a16="http://schemas.microsoft.com/office/drawing/2014/main" id="{BD8A31D8-84E1-4BE6-B39C-28669D94B28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894901" y="2230857"/>
                <a:ext cx="0" cy="848847"/>
              </a:xfrm>
              <a:prstGeom prst="line">
                <a:avLst/>
              </a:prstGeom>
              <a:ln w="25400">
                <a:gradFill>
                  <a:gsLst>
                    <a:gs pos="0">
                      <a:srgbClr val="FF6600"/>
                    </a:gs>
                    <a:gs pos="100000">
                      <a:srgbClr val="FF0000"/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線接點 26">
                <a:extLst>
                  <a:ext uri="{FF2B5EF4-FFF2-40B4-BE49-F238E27FC236}">
                    <a16:creationId xmlns:a16="http://schemas.microsoft.com/office/drawing/2014/main" id="{4720C94E-C086-4033-8CFD-5635893B5E2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171283" y="2235075"/>
                <a:ext cx="0" cy="844629"/>
              </a:xfrm>
              <a:prstGeom prst="line">
                <a:avLst/>
              </a:prstGeom>
              <a:ln w="25400">
                <a:gradFill>
                  <a:gsLst>
                    <a:gs pos="0">
                      <a:srgbClr val="FF6600"/>
                    </a:gs>
                    <a:gs pos="100000">
                      <a:srgbClr val="FF0000"/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線接點 28">
                <a:extLst>
                  <a:ext uri="{FF2B5EF4-FFF2-40B4-BE49-F238E27FC236}">
                    <a16:creationId xmlns:a16="http://schemas.microsoft.com/office/drawing/2014/main" id="{85756209-9586-45DE-9AD8-1110D128038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91068" y="2230856"/>
                <a:ext cx="0" cy="848847"/>
              </a:xfrm>
              <a:prstGeom prst="line">
                <a:avLst/>
              </a:prstGeom>
              <a:ln w="25400">
                <a:gradFill>
                  <a:gsLst>
                    <a:gs pos="0">
                      <a:srgbClr val="FF6600"/>
                    </a:gs>
                    <a:gs pos="100000">
                      <a:srgbClr val="FF0000"/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群組 16">
                <a:extLst>
                  <a:ext uri="{FF2B5EF4-FFF2-40B4-BE49-F238E27FC236}">
                    <a16:creationId xmlns:a16="http://schemas.microsoft.com/office/drawing/2014/main" id="{8F1FB67F-CEFF-4197-B0ED-E12A3336A661}"/>
                  </a:ext>
                </a:extLst>
              </p:cNvPr>
              <p:cNvGrpSpPr/>
              <p:nvPr/>
            </p:nvGrpSpPr>
            <p:grpSpPr>
              <a:xfrm>
                <a:off x="341212" y="2672206"/>
                <a:ext cx="4348938" cy="1680022"/>
                <a:chOff x="341212" y="2672206"/>
                <a:chExt cx="4348938" cy="1680022"/>
              </a:xfrm>
            </p:grpSpPr>
            <p:pic>
              <p:nvPicPr>
                <p:cNvPr id="8" name="圖片 7">
                  <a:extLst>
                    <a:ext uri="{FF2B5EF4-FFF2-40B4-BE49-F238E27FC236}">
                      <a16:creationId xmlns:a16="http://schemas.microsoft.com/office/drawing/2014/main" id="{C590D684-3806-DC44-81A0-43C21D992F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341212" y="3781150"/>
                  <a:ext cx="2077177" cy="571078"/>
                </a:xfrm>
                <a:prstGeom prst="rect">
                  <a:avLst/>
                </a:prstGeom>
              </p:spPr>
            </p:pic>
            <p:pic>
              <p:nvPicPr>
                <p:cNvPr id="12" name="圖片 11">
                  <a:extLst>
                    <a:ext uri="{FF2B5EF4-FFF2-40B4-BE49-F238E27FC236}">
                      <a16:creationId xmlns:a16="http://schemas.microsoft.com/office/drawing/2014/main" id="{EF725FA3-9FCA-BC4E-87E0-1E9E5CE5E0D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2612973" y="3781150"/>
                  <a:ext cx="2077177" cy="571078"/>
                </a:xfrm>
                <a:prstGeom prst="rect">
                  <a:avLst/>
                </a:prstGeom>
              </p:spPr>
            </p:pic>
            <p:pic>
              <p:nvPicPr>
                <p:cNvPr id="9" name="圖片 8">
                  <a:extLst>
                    <a:ext uri="{FF2B5EF4-FFF2-40B4-BE49-F238E27FC236}">
                      <a16:creationId xmlns:a16="http://schemas.microsoft.com/office/drawing/2014/main" id="{85CDA1A0-BD5B-C741-84CF-0ED9E375451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341212" y="3079704"/>
                  <a:ext cx="2077177" cy="571078"/>
                </a:xfrm>
                <a:prstGeom prst="rect">
                  <a:avLst/>
                </a:prstGeom>
              </p:spPr>
            </p:pic>
            <p:pic>
              <p:nvPicPr>
                <p:cNvPr id="10" name="圖片 9">
                  <a:extLst>
                    <a:ext uri="{FF2B5EF4-FFF2-40B4-BE49-F238E27FC236}">
                      <a16:creationId xmlns:a16="http://schemas.microsoft.com/office/drawing/2014/main" id="{F47C7A99-95C0-D340-8830-BEF8CB619F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341212" y="2672206"/>
                  <a:ext cx="2077177" cy="571078"/>
                </a:xfrm>
                <a:prstGeom prst="rect">
                  <a:avLst/>
                </a:prstGeom>
              </p:spPr>
            </p:pic>
            <p:pic>
              <p:nvPicPr>
                <p:cNvPr id="13" name="圖片 12">
                  <a:extLst>
                    <a:ext uri="{FF2B5EF4-FFF2-40B4-BE49-F238E27FC236}">
                      <a16:creationId xmlns:a16="http://schemas.microsoft.com/office/drawing/2014/main" id="{15427581-77E9-4746-BC2C-C0F5828E73E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2612973" y="3079704"/>
                  <a:ext cx="2077177" cy="571078"/>
                </a:xfrm>
                <a:prstGeom prst="rect">
                  <a:avLst/>
                </a:prstGeom>
              </p:spPr>
            </p:pic>
            <p:pic>
              <p:nvPicPr>
                <p:cNvPr id="14" name="圖片 13">
                  <a:extLst>
                    <a:ext uri="{FF2B5EF4-FFF2-40B4-BE49-F238E27FC236}">
                      <a16:creationId xmlns:a16="http://schemas.microsoft.com/office/drawing/2014/main" id="{3733CD16-A37C-D24E-B8E4-1EA3C24C828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2612973" y="2672206"/>
                  <a:ext cx="2077177" cy="571078"/>
                </a:xfrm>
                <a:prstGeom prst="rect">
                  <a:avLst/>
                </a:prstGeom>
              </p:spPr>
            </p:pic>
          </p:grpSp>
          <p:pic>
            <p:nvPicPr>
              <p:cNvPr id="4" name="圖片 3">
                <a:extLst>
                  <a:ext uri="{FF2B5EF4-FFF2-40B4-BE49-F238E27FC236}">
                    <a16:creationId xmlns:a16="http://schemas.microsoft.com/office/drawing/2014/main" id="{57BBD8D7-9E83-4713-98AC-375D192034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alphaModFix amt="41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83104" y="4445464"/>
                <a:ext cx="2354017" cy="399284"/>
              </a:xfrm>
              <a:prstGeom prst="rect">
                <a:avLst/>
              </a:prstGeom>
            </p:spPr>
          </p:pic>
          <p:pic>
            <p:nvPicPr>
              <p:cNvPr id="21" name="圖片 20">
                <a:extLst>
                  <a:ext uri="{FF2B5EF4-FFF2-40B4-BE49-F238E27FC236}">
                    <a16:creationId xmlns:a16="http://schemas.microsoft.com/office/drawing/2014/main" id="{3CC10625-43F7-4CA6-B75A-A9EBF54A4DA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alphaModFix amt="44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57143" y="1745928"/>
                <a:ext cx="3940228" cy="1039297"/>
              </a:xfrm>
              <a:prstGeom prst="rect">
                <a:avLst/>
              </a:prstGeom>
            </p:spPr>
          </p:pic>
          <p:sp>
            <p:nvSpPr>
              <p:cNvPr id="25" name="TextBox 17">
                <a:extLst>
                  <a:ext uri="{FF2B5EF4-FFF2-40B4-BE49-F238E27FC236}">
                    <a16:creationId xmlns:a16="http://schemas.microsoft.com/office/drawing/2014/main" id="{99C7F6B9-4E57-9443-8031-8D14011E5195}"/>
                  </a:ext>
                </a:extLst>
              </p:cNvPr>
              <p:cNvSpPr txBox="1"/>
              <p:nvPr/>
            </p:nvSpPr>
            <p:spPr>
              <a:xfrm>
                <a:off x="896092" y="4340595"/>
                <a:ext cx="1822709" cy="2455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333" b="1" dirty="0">
                    <a:latin typeface="Meiryo UI" panose="020B0604030504040204" pitchFamily="50" charset="-128"/>
                    <a:ea typeface="Meiryo UI" panose="020B0604030504040204" pitchFamily="50" charset="-128"/>
                    <a:cs typeface="Arial" panose="020B0604020202020204" pitchFamily="34" charset="0"/>
                    <a:sym typeface="Arial" panose="020B0604020202020204" pitchFamily="34" charset="0"/>
                  </a:rPr>
                  <a:t>TL-R1620Sep-RP</a:t>
                </a:r>
              </a:p>
            </p:txBody>
          </p:sp>
          <p:sp>
            <p:nvSpPr>
              <p:cNvPr id="28" name="TextBox 17">
                <a:extLst>
                  <a:ext uri="{FF2B5EF4-FFF2-40B4-BE49-F238E27FC236}">
                    <a16:creationId xmlns:a16="http://schemas.microsoft.com/office/drawing/2014/main" id="{34B68AD5-8EDC-DC42-967F-90E4C9066B34}"/>
                  </a:ext>
                </a:extLst>
              </p:cNvPr>
              <p:cNvSpPr txBox="1"/>
              <p:nvPr/>
            </p:nvSpPr>
            <p:spPr>
              <a:xfrm>
                <a:off x="3060838" y="4340594"/>
                <a:ext cx="1544189" cy="414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1333" b="1" dirty="0">
                    <a:latin typeface="Meiryo UI" panose="020B0604030504040204" pitchFamily="50" charset="-128"/>
                    <a:ea typeface="Meiryo UI" panose="020B0604030504040204" pitchFamily="50" charset="-128"/>
                    <a:cs typeface="Arial" panose="020B0604020202020204" pitchFamily="34" charset="0"/>
                    <a:sym typeface="Arial" panose="020B0604020202020204" pitchFamily="34" charset="0"/>
                  </a:rPr>
                  <a:t>TL-R1620Sep-RP</a:t>
                </a:r>
              </a:p>
            </p:txBody>
          </p:sp>
          <p:pic>
            <p:nvPicPr>
              <p:cNvPr id="16" name="圖片 15">
                <a:extLst>
                  <a:ext uri="{FF2B5EF4-FFF2-40B4-BE49-F238E27FC236}">
                    <a16:creationId xmlns:a16="http://schemas.microsoft.com/office/drawing/2014/main" id="{320C7C3D-BEFD-4A06-8D37-891623FB02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alphaModFix amt="41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2566686" y="4488457"/>
                <a:ext cx="2354017" cy="399284"/>
              </a:xfrm>
              <a:prstGeom prst="rect">
                <a:avLst/>
              </a:prstGeom>
            </p:spPr>
          </p:pic>
        </p:grpSp>
        <p:sp>
          <p:nvSpPr>
            <p:cNvPr id="23" name="矩形: 圓角 22">
              <a:extLst>
                <a:ext uri="{FF2B5EF4-FFF2-40B4-BE49-F238E27FC236}">
                  <a16:creationId xmlns:a16="http://schemas.microsoft.com/office/drawing/2014/main" id="{8F752D94-F8AE-4D9E-B357-906646063CF2}"/>
                </a:ext>
              </a:extLst>
            </p:cNvPr>
            <p:cNvSpPr/>
            <p:nvPr/>
          </p:nvSpPr>
          <p:spPr>
            <a:xfrm>
              <a:off x="678074" y="5182372"/>
              <a:ext cx="5537471" cy="1490740"/>
            </a:xfrm>
            <a:prstGeom prst="roundRect">
              <a:avLst>
                <a:gd name="adj" fmla="val 3329"/>
              </a:avLst>
            </a:prstGeom>
            <a:gradFill>
              <a:gsLst>
                <a:gs pos="42000">
                  <a:srgbClr val="374557"/>
                </a:gs>
                <a:gs pos="0">
                  <a:schemeClr val="tx2">
                    <a:lumMod val="50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  <a:lin ang="5400000" scaled="1"/>
            </a:gradFill>
            <a:ln w="9525">
              <a:gradFill>
                <a:gsLst>
                  <a:gs pos="0">
                    <a:schemeClr val="tx2">
                      <a:lumMod val="75000"/>
                    </a:schemeClr>
                  </a:gs>
                  <a:gs pos="67051">
                    <a:srgbClr val="EE6000"/>
                  </a:gs>
                  <a:gs pos="37000">
                    <a:srgbClr val="EE6000"/>
                  </a:gs>
                  <a:gs pos="100000">
                    <a:schemeClr val="tx2">
                      <a:lumMod val="50000"/>
                    </a:schemeClr>
                  </a:gs>
                </a:gsLst>
                <a:lin ang="5400000" scaled="0"/>
              </a:gra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TW" altLang="en-US" sz="1333" dirty="0">
                <a:solidFill>
                  <a:srgbClr val="FF66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sp>
          <p:nvSpPr>
            <p:cNvPr id="32" name="文字方塊 31">
              <a:extLst>
                <a:ext uri="{FF2B5EF4-FFF2-40B4-BE49-F238E27FC236}">
                  <a16:creationId xmlns:a16="http://schemas.microsoft.com/office/drawing/2014/main" id="{2FF7DECD-8817-45FC-BC76-F9240EF37F0A}"/>
                </a:ext>
              </a:extLst>
            </p:cNvPr>
            <p:cNvSpPr txBox="1"/>
            <p:nvPr/>
          </p:nvSpPr>
          <p:spPr>
            <a:xfrm>
              <a:off x="321466" y="5253325"/>
              <a:ext cx="6359441" cy="1328307"/>
            </a:xfrm>
            <a:prstGeom prst="rect">
              <a:avLst/>
            </a:prstGeom>
            <a:noFill/>
          </p:spPr>
          <p:txBody>
            <a:bodyPr wrap="square" lIns="121920" tIns="60960" rIns="121920" bIns="60960" rtlCol="0" anchor="t">
              <a:spAutoFit/>
            </a:bodyPr>
            <a:lstStyle/>
            <a:p>
              <a:pPr marL="457188" lvl="1" fontAlgn="base">
                <a:lnSpc>
                  <a:spcPct val="150000"/>
                </a:lnSpc>
                <a:spcBef>
                  <a:spcPts val="800"/>
                </a:spcBef>
                <a:buClr>
                  <a:srgbClr val="FA7100"/>
                </a:buClr>
                <a:buSzPct val="80000"/>
              </a:pPr>
              <a:r>
                <a:rPr lang="en-US" altLang="zh-CN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NAS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は最大</a:t>
              </a:r>
              <a:r>
                <a:rPr lang="en-US" altLang="zh-TW" sz="1200" b="1" dirty="0" smtClean="0">
                  <a:solidFill>
                    <a:srgbClr val="FA71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16</a:t>
              </a:r>
              <a:r>
                <a:rPr lang="ja-JP" altLang="en-US" sz="1200" dirty="0" smtClean="0">
                  <a:solidFill>
                    <a:srgbClr val="F3F3F4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台の</a:t>
              </a:r>
              <a:r>
                <a:rPr lang="en-US" altLang="zh-TW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QNAP </a:t>
              </a:r>
              <a:r>
                <a:rPr lang="en-US" altLang="zh-TW" sz="1200" dirty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SAS </a:t>
              </a:r>
              <a:r>
                <a:rPr lang="en-US" altLang="zh-TW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JBOD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エンクロージャに対応</a:t>
              </a:r>
              <a:endParaRPr lang="zh-TW" altLang="en-US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  <a:p>
              <a:pPr marL="749270" lvl="1" indent="-139697">
                <a:spcBef>
                  <a:spcPts val="800"/>
                </a:spcBef>
                <a:buClr>
                  <a:srgbClr val="FA7100"/>
                </a:buClr>
                <a:buSzPct val="80000"/>
                <a:buFont typeface="Arial" panose="020B0604020202020204" pitchFamily="34" charset="0"/>
                <a:buChar char="•"/>
              </a:pPr>
              <a:r>
                <a:rPr lang="en-US" altLang="zh-TW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12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ベイ</a:t>
              </a:r>
              <a:r>
                <a:rPr lang="en-US" altLang="zh-TW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TL-R1220Sep-RP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または</a:t>
              </a:r>
              <a:r>
                <a:rPr lang="en-US" altLang="zh-TW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16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ベイ</a:t>
              </a:r>
              <a:r>
                <a:rPr lang="en-US" altLang="zh-TW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TL-R1620Sep-RP</a:t>
              </a:r>
              <a:endParaRPr lang="en-US" altLang="zh-TW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  <a:p>
              <a:pPr marL="749270" lvl="1" indent="-139697">
                <a:spcBef>
                  <a:spcPts val="800"/>
                </a:spcBef>
                <a:buClr>
                  <a:srgbClr val="FA7100"/>
                </a:buClr>
                <a:buSzPct val="80000"/>
                <a:buFont typeface="Arial" panose="020B0604020202020204" pitchFamily="34" charset="0"/>
                <a:buChar char="•"/>
              </a:pPr>
              <a:r>
                <a:rPr lang="ja-JP" altLang="en-US" sz="1200" dirty="0" smtClean="0">
                  <a:solidFill>
                    <a:srgbClr val="FFFFFF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それぞれ</a:t>
              </a:r>
              <a:r>
                <a:rPr lang="ja-JP" altLang="en-US" sz="1200" b="1" dirty="0" smtClean="0">
                  <a:solidFill>
                    <a:srgbClr val="FA71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数百台の</a:t>
              </a:r>
              <a:r>
                <a:rPr lang="en-US" altLang="zh-CN" sz="1200" b="1" dirty="0" smtClean="0">
                  <a:solidFill>
                    <a:srgbClr val="FA71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HDD</a:t>
              </a:r>
              <a:r>
                <a:rPr lang="ja-JP" altLang="en-US" sz="1200" dirty="0" smtClean="0">
                  <a:solidFill>
                    <a:srgbClr val="F3F3F4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を備えた</a:t>
              </a:r>
              <a:r>
                <a:rPr lang="en-US" altLang="ja-JP" sz="1200" dirty="0" smtClean="0">
                  <a:solidFill>
                    <a:srgbClr val="F3F3F4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NAS</a:t>
              </a:r>
              <a:r>
                <a:rPr lang="ja-JP" altLang="en-US" sz="1200" dirty="0" err="1" smtClean="0">
                  <a:solidFill>
                    <a:srgbClr val="F3F3F4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、</a:t>
              </a:r>
              <a:r>
                <a:rPr lang="en-US" altLang="zh-CN" sz="1200" b="1" dirty="0" smtClean="0">
                  <a:solidFill>
                    <a:srgbClr val="FA7100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1~3PB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の</a:t>
              </a:r>
              <a:r>
                <a:rPr lang="en-US" altLang="zh-CN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HDD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の</a:t>
              </a:r>
              <a:r>
                <a:rPr lang="en-US" altLang="ja-JP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raw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容量</a:t>
              </a:r>
              <a:endParaRPr lang="en-US" altLang="zh-CN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  <a:p>
              <a:pPr marL="749270" lvl="1" indent="-139697">
                <a:spcBef>
                  <a:spcPts val="800"/>
                </a:spcBef>
                <a:buClr>
                  <a:srgbClr val="FA7100"/>
                </a:buClr>
                <a:buSzPct val="80000"/>
                <a:buFont typeface="Arial" panose="020B0604020202020204" pitchFamily="34" charset="0"/>
                <a:buChar char="•"/>
              </a:pPr>
              <a:r>
                <a:rPr lang="en-US" altLang="zh-CN" sz="1200" dirty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SAS </a:t>
              </a:r>
              <a:r>
                <a:rPr lang="en-US" altLang="zh-CN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JBOD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によって</a:t>
              </a:r>
              <a:r>
                <a:rPr lang="en-US" altLang="zh-CN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NAS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の既存のストレージプールを</a:t>
              </a:r>
              <a:r>
                <a:rPr lang="ja-JP" altLang="en-US" sz="1200" dirty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拡張</a:t>
              </a:r>
              <a:r>
                <a:rPr lang="ja-JP" altLang="en-US" sz="1200" dirty="0" smtClean="0">
                  <a:solidFill>
                    <a:schemeClr val="bg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rPr>
                <a:t>できます</a:t>
              </a:r>
              <a:endParaRPr lang="en-US" altLang="zh-CN" sz="1200" dirty="0">
                <a:solidFill>
                  <a:schemeClr val="bg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pic>
          <p:nvPicPr>
            <p:cNvPr id="35" name="圖片 34" descr="一張含有 文字, 電子用品, 電腦 的圖片&#10;&#10;自動產生的描述">
              <a:extLst>
                <a:ext uri="{FF2B5EF4-FFF2-40B4-BE49-F238E27FC236}">
                  <a16:creationId xmlns:a16="http://schemas.microsoft.com/office/drawing/2014/main" id="{D8222ADC-AC67-2149-8665-FC164FA832F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650653" y="1554806"/>
              <a:ext cx="2280155" cy="1003269"/>
            </a:xfrm>
            <a:prstGeom prst="rect">
              <a:avLst/>
            </a:prstGeom>
          </p:spPr>
        </p:pic>
      </p:grp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416918FD-C6C7-44F5-9B5D-CB0353654837}"/>
              </a:ext>
            </a:extLst>
          </p:cNvPr>
          <p:cNvSpPr txBox="1"/>
          <p:nvPr/>
        </p:nvSpPr>
        <p:spPr>
          <a:xfrm>
            <a:off x="350638" y="227218"/>
            <a:ext cx="1185462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QNAP</a:t>
            </a:r>
            <a:r>
              <a:rPr lang="zh-TW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en-US" altLang="zh-TW" sz="39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SAS 12Gb/s </a:t>
            </a:r>
            <a:r>
              <a:rPr lang="en-US" altLang="zh-TW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12</a:t>
            </a:r>
            <a:r>
              <a:rPr lang="ja-JP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ベイ</a:t>
            </a:r>
            <a:r>
              <a:rPr lang="en-US" altLang="zh-TW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&amp;16</a:t>
            </a:r>
            <a:r>
              <a:rPr lang="ja-JP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ベイ</a:t>
            </a:r>
            <a:r>
              <a:rPr lang="en-US" altLang="zh-TW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JBOD</a:t>
            </a:r>
            <a:r>
              <a:rPr lang="ja-JP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ユニット</a:t>
            </a:r>
            <a:r>
              <a:rPr lang="en-US" altLang="ja-JP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によって</a:t>
            </a:r>
            <a:r>
              <a:rPr lang="en-US" altLang="ja-JP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PB</a:t>
            </a:r>
            <a:r>
              <a:rPr lang="ja-JP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のストレージ容</a:t>
            </a:r>
            <a:r>
              <a:rPr lang="ja-JP" altLang="en-US" sz="39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量</a:t>
            </a:r>
            <a:r>
              <a:rPr lang="ja-JP" altLang="en-US" sz="39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を実現</a:t>
            </a:r>
            <a:endParaRPr lang="en-US" altLang="zh-TW" sz="39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8" name="文字方塊 37">
            <a:extLst>
              <a:ext uri="{FF2B5EF4-FFF2-40B4-BE49-F238E27FC236}">
                <a16:creationId xmlns:a16="http://schemas.microsoft.com/office/drawing/2014/main" id="{329851E8-DC6E-F744-8B78-264622C64B5B}"/>
              </a:ext>
            </a:extLst>
          </p:cNvPr>
          <p:cNvSpPr txBox="1"/>
          <p:nvPr/>
        </p:nvSpPr>
        <p:spPr>
          <a:xfrm>
            <a:off x="7084879" y="6256303"/>
            <a:ext cx="4802320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ja-JP" altLang="en-US" sz="105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*上記のデータは、</a:t>
            </a:r>
            <a:r>
              <a:rPr lang="en-US" altLang="ja-JP" sz="105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IC</a:t>
            </a:r>
            <a:r>
              <a:rPr lang="ja-JP" altLang="en-US" sz="105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ベンダーのデータシートに基づく</a:t>
            </a:r>
            <a:r>
              <a:rPr lang="ja-JP" altLang="en-US" sz="105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参照用です。実際</a:t>
            </a:r>
            <a:r>
              <a:rPr lang="ja-JP" altLang="en-US" sz="105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のパフォーマンスは、ホスト、拡張ユニット、またはドライブによって異なる場合があります。</a:t>
            </a:r>
          </a:p>
        </p:txBody>
      </p:sp>
    </p:spTree>
    <p:extLst>
      <p:ext uri="{BB962C8B-B14F-4D97-AF65-F5344CB8AC3E}">
        <p14:creationId xmlns:p14="http://schemas.microsoft.com/office/powerpoint/2010/main" val="19989117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52"/>
          <p:cNvSpPr/>
          <p:nvPr/>
        </p:nvSpPr>
        <p:spPr>
          <a:xfrm flipH="1">
            <a:off x="1340225" y="2040942"/>
            <a:ext cx="8612390" cy="712527"/>
          </a:xfrm>
          <a:prstGeom prst="snip2DiagRect">
            <a:avLst>
              <a:gd name="adj1" fmla="val 0"/>
              <a:gd name="adj2" fmla="val 28051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80953" marR="0" lvl="0" indent="-380953" algn="l" rtl="0">
              <a:spcBef>
                <a:spcPts val="0"/>
              </a:spcBef>
              <a:spcAft>
                <a:spcPts val="0"/>
              </a:spcAft>
              <a:buNone/>
            </a:pPr>
            <a:endParaRPr sz="2133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2" name="Google Shape;312;p52"/>
          <p:cNvSpPr/>
          <p:nvPr/>
        </p:nvSpPr>
        <p:spPr>
          <a:xfrm>
            <a:off x="1215153" y="4693738"/>
            <a:ext cx="1408313" cy="1376493"/>
          </a:xfrm>
          <a:prstGeom prst="ellipse">
            <a:avLst/>
          </a:prstGeom>
          <a:solidFill>
            <a:srgbClr val="AFB5C5"/>
          </a:solidFill>
          <a:ln>
            <a:noFill/>
          </a:ln>
        </p:spPr>
        <p:txBody>
          <a:bodyPr spcFirstLastPara="1" wrap="square" lIns="162525" tIns="81250" rIns="162525" bIns="812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533" dirty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313" name="Google Shape;313;p52" descr="QM2-2S-220A_Front_left-angl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4586" y="4754577"/>
            <a:ext cx="2202837" cy="1377004"/>
          </a:xfrm>
          <a:prstGeom prst="rect">
            <a:avLst/>
          </a:prstGeom>
          <a:noFill/>
          <a:ln>
            <a:noFill/>
          </a:ln>
        </p:spPr>
      </p:pic>
      <p:sp>
        <p:nvSpPr>
          <p:cNvPr id="314" name="Google Shape;314;p52"/>
          <p:cNvSpPr/>
          <p:nvPr/>
        </p:nvSpPr>
        <p:spPr>
          <a:xfrm>
            <a:off x="1221875" y="3110709"/>
            <a:ext cx="1401591" cy="1388675"/>
          </a:xfrm>
          <a:prstGeom prst="ellipse">
            <a:avLst/>
          </a:prstGeom>
          <a:solidFill>
            <a:srgbClr val="AFB5C5"/>
          </a:solidFill>
          <a:ln>
            <a:noFill/>
          </a:ln>
        </p:spPr>
        <p:txBody>
          <a:bodyPr spcFirstLastPara="1" wrap="square" lIns="162525" tIns="81250" rIns="162525" bIns="812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533" dirty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315" name="Google Shape;315;p5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71820" y="3186305"/>
            <a:ext cx="2275096" cy="1313080"/>
          </a:xfrm>
          <a:prstGeom prst="rect">
            <a:avLst/>
          </a:prstGeom>
          <a:noFill/>
          <a:ln>
            <a:noFill/>
          </a:ln>
        </p:spPr>
      </p:pic>
      <p:sp>
        <p:nvSpPr>
          <p:cNvPr id="316" name="Google Shape;316;p52"/>
          <p:cNvSpPr/>
          <p:nvPr/>
        </p:nvSpPr>
        <p:spPr>
          <a:xfrm>
            <a:off x="3009885" y="3820860"/>
            <a:ext cx="8202929" cy="7292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t" anchorCtr="0">
            <a:noAutofit/>
          </a:bodyPr>
          <a:lstStyle/>
          <a:p>
            <a:pPr marL="454649" marR="0" lvl="0" indent="-454649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 x M.2 2280 </a:t>
            </a:r>
            <a:r>
              <a:rPr lang="en-US" sz="2667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26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 3 </a:t>
            </a:r>
            <a:r>
              <a:rPr lang="en-US" sz="26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x4 </a:t>
            </a:r>
            <a:r>
              <a:rPr lang="en-US" sz="2667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26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667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2667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sz="2667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7" name="Google Shape;317;p52"/>
          <p:cNvSpPr txBox="1"/>
          <p:nvPr/>
        </p:nvSpPr>
        <p:spPr>
          <a:xfrm>
            <a:off x="2973520" y="3062162"/>
            <a:ext cx="4139030" cy="78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QM2-</a:t>
            </a:r>
            <a:r>
              <a:rPr lang="en-US" sz="4533" b="1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4P</a:t>
            </a:r>
            <a:r>
              <a:rPr lang="en-US" sz="45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-384</a:t>
            </a:r>
            <a:endParaRPr sz="4533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8" name="Google Shape;318;p52"/>
          <p:cNvSpPr/>
          <p:nvPr/>
        </p:nvSpPr>
        <p:spPr>
          <a:xfrm>
            <a:off x="7105935" y="3130163"/>
            <a:ext cx="3598509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Gen </a:t>
            </a:r>
            <a:r>
              <a:rPr 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 x8</a:t>
            </a:r>
            <a:r>
              <a:rPr lang="en-US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カード)</a:t>
            </a:r>
            <a:endParaRPr sz="3200" b="1" dirty="0">
              <a:solidFill>
                <a:srgbClr val="EE6D2B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19" name="Google Shape;319;p52"/>
          <p:cNvSpPr/>
          <p:nvPr/>
        </p:nvSpPr>
        <p:spPr>
          <a:xfrm>
            <a:off x="2862154" y="5402356"/>
            <a:ext cx="9472309" cy="7292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t" anchorCtr="0">
            <a:noAutofit/>
          </a:bodyPr>
          <a:lstStyle/>
          <a:p>
            <a:pPr marL="454649" marR="0" lvl="0" indent="-454649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 x M.2 22110/2280 </a:t>
            </a:r>
            <a:r>
              <a:rPr lang="en-US" sz="2667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26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 3 </a:t>
            </a:r>
            <a:r>
              <a:rPr lang="en-US" sz="26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x4 </a:t>
            </a:r>
            <a:r>
              <a:rPr lang="en-US" sz="2667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26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667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2667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ポート</a:t>
            </a:r>
            <a:endParaRPr sz="2667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0" name="Google Shape;320;p52"/>
          <p:cNvSpPr txBox="1"/>
          <p:nvPr/>
        </p:nvSpPr>
        <p:spPr>
          <a:xfrm>
            <a:off x="3024566" y="4643657"/>
            <a:ext cx="4087983" cy="78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QM2-</a:t>
            </a:r>
            <a:r>
              <a:rPr lang="en-US" sz="4533" b="1" dirty="0">
                <a:solidFill>
                  <a:srgbClr val="FF00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2P</a:t>
            </a:r>
            <a:r>
              <a:rPr lang="en-US" sz="4533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-384</a:t>
            </a:r>
            <a:endParaRPr sz="4533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1" name="Google Shape;321;p52"/>
          <p:cNvSpPr/>
          <p:nvPr/>
        </p:nvSpPr>
        <p:spPr>
          <a:xfrm>
            <a:off x="7258939" y="4741286"/>
            <a:ext cx="3634349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Gen </a:t>
            </a:r>
            <a:r>
              <a:rPr 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3 x8</a:t>
            </a:r>
            <a:r>
              <a:rPr lang="en-US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カード)</a:t>
            </a:r>
            <a:endParaRPr sz="3200" b="1" dirty="0">
              <a:solidFill>
                <a:srgbClr val="EE6D2B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2" name="Google Shape;322;p52"/>
          <p:cNvSpPr/>
          <p:nvPr/>
        </p:nvSpPr>
        <p:spPr>
          <a:xfrm>
            <a:off x="1749686" y="2126556"/>
            <a:ext cx="8202929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 err="1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元のストレージアーキテクチャを</a:t>
            </a:r>
            <a:r>
              <a:rPr lang="en-US" sz="3200" b="1" dirty="0" err="1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維持する</a:t>
            </a:r>
            <a:endParaRPr sz="3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grpSp>
        <p:nvGrpSpPr>
          <p:cNvPr id="323" name="Google Shape;323;p52"/>
          <p:cNvGrpSpPr/>
          <p:nvPr/>
        </p:nvGrpSpPr>
        <p:grpSpPr>
          <a:xfrm>
            <a:off x="1017417" y="1944683"/>
            <a:ext cx="885408" cy="885408"/>
            <a:chOff x="2699439" y="1405217"/>
            <a:chExt cx="664056" cy="664056"/>
          </a:xfrm>
        </p:grpSpPr>
        <p:sp>
          <p:nvSpPr>
            <p:cNvPr id="324" name="Google Shape;324;p52"/>
            <p:cNvSpPr/>
            <p:nvPr/>
          </p:nvSpPr>
          <p:spPr>
            <a:xfrm>
              <a:off x="2699439" y="1405217"/>
              <a:ext cx="664056" cy="664056"/>
            </a:xfrm>
            <a:custGeom>
              <a:avLst/>
              <a:gdLst/>
              <a:ahLst/>
              <a:cxnLst/>
              <a:rect l="l" t="t" r="r" b="b"/>
              <a:pathLst>
                <a:path w="591986" h="591986" extrusionOk="0">
                  <a:moveTo>
                    <a:pt x="296007" y="0"/>
                  </a:moveTo>
                  <a:cubicBezTo>
                    <a:pt x="214417" y="0"/>
                    <a:pt x="140361" y="33207"/>
                    <a:pt x="86784" y="86784"/>
                  </a:cubicBezTo>
                  <a:cubicBezTo>
                    <a:pt x="33207" y="140334"/>
                    <a:pt x="0" y="214390"/>
                    <a:pt x="0" y="295979"/>
                  </a:cubicBezTo>
                  <a:cubicBezTo>
                    <a:pt x="0" y="377569"/>
                    <a:pt x="33207" y="451625"/>
                    <a:pt x="86784" y="505202"/>
                  </a:cubicBezTo>
                  <a:cubicBezTo>
                    <a:pt x="140334" y="558779"/>
                    <a:pt x="214417" y="591986"/>
                    <a:pt x="296007" y="591986"/>
                  </a:cubicBezTo>
                  <a:cubicBezTo>
                    <a:pt x="377596" y="591986"/>
                    <a:pt x="451652" y="558779"/>
                    <a:pt x="505202" y="505202"/>
                  </a:cubicBezTo>
                  <a:cubicBezTo>
                    <a:pt x="558779" y="451652"/>
                    <a:pt x="591986" y="377596"/>
                    <a:pt x="591986" y="295979"/>
                  </a:cubicBezTo>
                  <a:cubicBezTo>
                    <a:pt x="591986" y="214390"/>
                    <a:pt x="558779" y="140334"/>
                    <a:pt x="505202" y="86784"/>
                  </a:cubicBezTo>
                  <a:cubicBezTo>
                    <a:pt x="451652" y="33207"/>
                    <a:pt x="377596" y="0"/>
                    <a:pt x="296007" y="0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grpSp>
          <p:nvGrpSpPr>
            <p:cNvPr id="325" name="Google Shape;325;p52"/>
            <p:cNvGrpSpPr/>
            <p:nvPr/>
          </p:nvGrpSpPr>
          <p:grpSpPr>
            <a:xfrm>
              <a:off x="2735474" y="1441252"/>
              <a:ext cx="591986" cy="591986"/>
              <a:chOff x="2733879" y="1443340"/>
              <a:chExt cx="591986" cy="591986"/>
            </a:xfrm>
          </p:grpSpPr>
          <p:sp>
            <p:nvSpPr>
              <p:cNvPr id="326" name="Google Shape;326;p52"/>
              <p:cNvSpPr/>
              <p:nvPr/>
            </p:nvSpPr>
            <p:spPr>
              <a:xfrm>
                <a:off x="2733879" y="1443340"/>
                <a:ext cx="591986" cy="591986"/>
              </a:xfrm>
              <a:custGeom>
                <a:avLst/>
                <a:gdLst/>
                <a:ahLst/>
                <a:cxnLst/>
                <a:rect l="l" t="t" r="r" b="b"/>
                <a:pathLst>
                  <a:path w="591986" h="591986" extrusionOk="0">
                    <a:moveTo>
                      <a:pt x="296007" y="0"/>
                    </a:moveTo>
                    <a:cubicBezTo>
                      <a:pt x="214417" y="0"/>
                      <a:pt x="140361" y="33207"/>
                      <a:pt x="86784" y="86784"/>
                    </a:cubicBezTo>
                    <a:cubicBezTo>
                      <a:pt x="33207" y="140334"/>
                      <a:pt x="0" y="214390"/>
                      <a:pt x="0" y="295979"/>
                    </a:cubicBezTo>
                    <a:cubicBezTo>
                      <a:pt x="0" y="377569"/>
                      <a:pt x="33207" y="451625"/>
                      <a:pt x="86784" y="505202"/>
                    </a:cubicBezTo>
                    <a:cubicBezTo>
                      <a:pt x="140334" y="558779"/>
                      <a:pt x="214417" y="591986"/>
                      <a:pt x="296007" y="591986"/>
                    </a:cubicBezTo>
                    <a:cubicBezTo>
                      <a:pt x="377596" y="591986"/>
                      <a:pt x="451652" y="558779"/>
                      <a:pt x="505202" y="505202"/>
                    </a:cubicBezTo>
                    <a:cubicBezTo>
                      <a:pt x="558779" y="451652"/>
                      <a:pt x="591986" y="377596"/>
                      <a:pt x="591986" y="295979"/>
                    </a:cubicBezTo>
                    <a:cubicBezTo>
                      <a:pt x="591986" y="214390"/>
                      <a:pt x="558779" y="140334"/>
                      <a:pt x="505202" y="86784"/>
                    </a:cubicBezTo>
                    <a:cubicBezTo>
                      <a:pt x="451652" y="33207"/>
                      <a:pt x="377596" y="0"/>
                      <a:pt x="296007" y="0"/>
                    </a:cubicBezTo>
                    <a:close/>
                    <a:moveTo>
                      <a:pt x="296007" y="563620"/>
                    </a:moveTo>
                    <a:cubicBezTo>
                      <a:pt x="222195" y="563620"/>
                      <a:pt x="155346" y="533622"/>
                      <a:pt x="106828" y="485131"/>
                    </a:cubicBezTo>
                    <a:cubicBezTo>
                      <a:pt x="58336" y="436613"/>
                      <a:pt x="28339" y="369791"/>
                      <a:pt x="28339" y="295979"/>
                    </a:cubicBezTo>
                    <a:cubicBezTo>
                      <a:pt x="28339" y="222168"/>
                      <a:pt x="58336" y="155319"/>
                      <a:pt x="106828" y="106828"/>
                    </a:cubicBezTo>
                    <a:cubicBezTo>
                      <a:pt x="155346" y="58336"/>
                      <a:pt x="222195" y="28366"/>
                      <a:pt x="296007" y="28339"/>
                    </a:cubicBezTo>
                    <a:cubicBezTo>
                      <a:pt x="369818" y="28339"/>
                      <a:pt x="436640" y="58336"/>
                      <a:pt x="485158" y="106801"/>
                    </a:cubicBezTo>
                    <a:cubicBezTo>
                      <a:pt x="533650" y="155292"/>
                      <a:pt x="563620" y="222141"/>
                      <a:pt x="563620" y="295952"/>
                    </a:cubicBezTo>
                    <a:cubicBezTo>
                      <a:pt x="563620" y="369764"/>
                      <a:pt x="533623" y="436613"/>
                      <a:pt x="485158" y="485104"/>
                    </a:cubicBezTo>
                    <a:cubicBezTo>
                      <a:pt x="436640" y="533622"/>
                      <a:pt x="369818" y="563620"/>
                      <a:pt x="296007" y="56362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327" name="Google Shape;327;p52"/>
              <p:cNvSpPr/>
              <p:nvPr/>
            </p:nvSpPr>
            <p:spPr>
              <a:xfrm>
                <a:off x="3174625" y="1612828"/>
                <a:ext cx="2719" cy="2719"/>
              </a:xfrm>
              <a:custGeom>
                <a:avLst/>
                <a:gdLst/>
                <a:ahLst/>
                <a:cxnLst/>
                <a:rect l="l" t="t" r="r" b="b"/>
                <a:pathLst>
                  <a:path w="2719" h="2719" extrusionOk="0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C363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grpSp>
          <p:nvGrpSpPr>
            <p:cNvPr id="328" name="Google Shape;328;p52"/>
            <p:cNvGrpSpPr/>
            <p:nvPr/>
          </p:nvGrpSpPr>
          <p:grpSpPr>
            <a:xfrm>
              <a:off x="2869467" y="1555073"/>
              <a:ext cx="324000" cy="324000"/>
              <a:chOff x="2883459" y="1589053"/>
              <a:chExt cx="296009" cy="268090"/>
            </a:xfrm>
          </p:grpSpPr>
          <p:sp>
            <p:nvSpPr>
              <p:cNvPr id="329" name="Google Shape;329;p52"/>
              <p:cNvSpPr/>
              <p:nvPr/>
            </p:nvSpPr>
            <p:spPr>
              <a:xfrm>
                <a:off x="2965266" y="1589053"/>
                <a:ext cx="214202" cy="268090"/>
              </a:xfrm>
              <a:custGeom>
                <a:avLst/>
                <a:gdLst/>
                <a:ahLst/>
                <a:cxnLst/>
                <a:rect l="l" t="t" r="r" b="b"/>
                <a:pathLst>
                  <a:path w="214202" h="268090" extrusionOk="0">
                    <a:moveTo>
                      <a:pt x="435" y="135009"/>
                    </a:moveTo>
                    <a:cubicBezTo>
                      <a:pt x="435" y="135009"/>
                      <a:pt x="58336" y="107350"/>
                      <a:pt x="65897" y="57254"/>
                    </a:cubicBezTo>
                    <a:cubicBezTo>
                      <a:pt x="67203" y="48633"/>
                      <a:pt x="68562" y="39930"/>
                      <a:pt x="69134" y="31227"/>
                    </a:cubicBezTo>
                    <a:cubicBezTo>
                      <a:pt x="69841" y="20212"/>
                      <a:pt x="66278" y="8110"/>
                      <a:pt x="78625" y="2208"/>
                    </a:cubicBezTo>
                    <a:cubicBezTo>
                      <a:pt x="89476" y="-2959"/>
                      <a:pt x="98370" y="1202"/>
                      <a:pt x="103455" y="11972"/>
                    </a:cubicBezTo>
                    <a:cubicBezTo>
                      <a:pt x="115476" y="37346"/>
                      <a:pt x="112104" y="85430"/>
                      <a:pt x="98315" y="104413"/>
                    </a:cubicBezTo>
                    <a:cubicBezTo>
                      <a:pt x="98315" y="104413"/>
                      <a:pt x="181999" y="104413"/>
                      <a:pt x="182217" y="104413"/>
                    </a:cubicBezTo>
                    <a:cubicBezTo>
                      <a:pt x="193748" y="104413"/>
                      <a:pt x="206884" y="104821"/>
                      <a:pt x="212214" y="116842"/>
                    </a:cubicBezTo>
                    <a:cubicBezTo>
                      <a:pt x="219204" y="132561"/>
                      <a:pt x="206585" y="144990"/>
                      <a:pt x="192660" y="147383"/>
                    </a:cubicBezTo>
                    <a:cubicBezTo>
                      <a:pt x="199704" y="148526"/>
                      <a:pt x="205986" y="151408"/>
                      <a:pt x="209304" y="158724"/>
                    </a:cubicBezTo>
                    <a:cubicBezTo>
                      <a:pt x="216212" y="174009"/>
                      <a:pt x="203783" y="186111"/>
                      <a:pt x="190049" y="188423"/>
                    </a:cubicBezTo>
                    <a:cubicBezTo>
                      <a:pt x="196984" y="189538"/>
                      <a:pt x="203212" y="192339"/>
                      <a:pt x="206476" y="199465"/>
                    </a:cubicBezTo>
                    <a:cubicBezTo>
                      <a:pt x="213302" y="214341"/>
                      <a:pt x="201064" y="226117"/>
                      <a:pt x="187520" y="228374"/>
                    </a:cubicBezTo>
                    <a:cubicBezTo>
                      <a:pt x="194373" y="229462"/>
                      <a:pt x="200493" y="232182"/>
                      <a:pt x="203729" y="239117"/>
                    </a:cubicBezTo>
                    <a:cubicBezTo>
                      <a:pt x="211235" y="255245"/>
                      <a:pt x="195407" y="267619"/>
                      <a:pt x="180422" y="267619"/>
                    </a:cubicBezTo>
                    <a:cubicBezTo>
                      <a:pt x="157495" y="267619"/>
                      <a:pt x="134568" y="267619"/>
                      <a:pt x="111614" y="267619"/>
                    </a:cubicBezTo>
                    <a:cubicBezTo>
                      <a:pt x="95106" y="267619"/>
                      <a:pt x="85615" y="267619"/>
                      <a:pt x="69106" y="267619"/>
                    </a:cubicBezTo>
                    <a:cubicBezTo>
                      <a:pt x="62797" y="267619"/>
                      <a:pt x="55481" y="268680"/>
                      <a:pt x="49280" y="267619"/>
                    </a:cubicBezTo>
                    <a:cubicBezTo>
                      <a:pt x="38129" y="265715"/>
                      <a:pt x="29671" y="257203"/>
                      <a:pt x="23688" y="248989"/>
                    </a:cubicBezTo>
                    <a:cubicBezTo>
                      <a:pt x="19119" y="242761"/>
                      <a:pt x="6065" y="238845"/>
                      <a:pt x="0" y="239688"/>
                    </a:cubicBezTo>
                  </a:path>
                </a:pathLst>
              </a:custGeom>
              <a:noFill/>
              <a:ln w="25925" cap="rnd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330" name="Google Shape;330;p52"/>
              <p:cNvSpPr/>
              <p:nvPr/>
            </p:nvSpPr>
            <p:spPr>
              <a:xfrm>
                <a:off x="2883459" y="1710219"/>
                <a:ext cx="81834" cy="145746"/>
              </a:xfrm>
              <a:custGeom>
                <a:avLst/>
                <a:gdLst/>
                <a:ahLst/>
                <a:cxnLst/>
                <a:rect l="l" t="t" r="r" b="b"/>
                <a:pathLst>
                  <a:path w="81834" h="145746" extrusionOk="0">
                    <a:moveTo>
                      <a:pt x="0" y="0"/>
                    </a:moveTo>
                    <a:lnTo>
                      <a:pt x="81834" y="0"/>
                    </a:lnTo>
                    <a:lnTo>
                      <a:pt x="81834" y="145746"/>
                    </a:lnTo>
                    <a:lnTo>
                      <a:pt x="0" y="145746"/>
                    </a:lnTo>
                    <a:close/>
                  </a:path>
                </a:pathLst>
              </a:custGeom>
              <a:noFill/>
              <a:ln w="25925" cap="rnd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</p:grpSp>
      <p:sp>
        <p:nvSpPr>
          <p:cNvPr id="331" name="Google Shape;331;p52"/>
          <p:cNvSpPr txBox="1"/>
          <p:nvPr/>
        </p:nvSpPr>
        <p:spPr>
          <a:xfrm>
            <a:off x="1017417" y="1066902"/>
            <a:ext cx="10645588" cy="4205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33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QM2</a:t>
            </a: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カード</a:t>
            </a:r>
            <a:r>
              <a:rPr lang="ja-JP" alt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によって</a:t>
            </a: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2133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PCIeを介して</a:t>
            </a: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M.2 </a:t>
            </a:r>
            <a:r>
              <a:rPr lang="en-US" sz="2133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2133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133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2133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スロットをさらに追加できます</a:t>
            </a:r>
            <a:endParaRPr sz="2133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32" name="Google Shape;332;p52"/>
          <p:cNvSpPr txBox="1"/>
          <p:nvPr/>
        </p:nvSpPr>
        <p:spPr>
          <a:xfrm>
            <a:off x="898811" y="272814"/>
            <a:ext cx="11356975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QM2で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M.2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SSDスロットを拡張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490131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圓角化對角線角落矩形 8">
            <a:extLst>
              <a:ext uri="{FF2B5EF4-FFF2-40B4-BE49-F238E27FC236}">
                <a16:creationId xmlns:a16="http://schemas.microsoft.com/office/drawing/2014/main" id="{D10B2C8A-85FF-B04E-8E54-8E1BF3968710}"/>
              </a:ext>
            </a:extLst>
          </p:cNvPr>
          <p:cNvSpPr/>
          <p:nvPr/>
        </p:nvSpPr>
        <p:spPr>
          <a:xfrm flipH="1">
            <a:off x="1340224" y="2040942"/>
            <a:ext cx="7143375" cy="712527"/>
          </a:xfrm>
          <a:prstGeom prst="snip2DiagRect">
            <a:avLst>
              <a:gd name="adj1" fmla="val 0"/>
              <a:gd name="adj2" fmla="val 28051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80953" indent="-380953"/>
            <a:endParaRPr lang="en-US" altLang="zh-TW" sz="2133" b="1" dirty="0">
              <a:solidFill>
                <a:schemeClr val="bg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5" name="Shape 316">
            <a:extLst>
              <a:ext uri="{FF2B5EF4-FFF2-40B4-BE49-F238E27FC236}">
                <a16:creationId xmlns:a16="http://schemas.microsoft.com/office/drawing/2014/main" id="{F931F688-CEA3-9F4A-9325-32FE9D70AC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5153" y="4887184"/>
            <a:ext cx="1408313" cy="1376493"/>
          </a:xfrm>
          <a:prstGeom prst="ellipse">
            <a:avLst/>
          </a:prstGeom>
          <a:solidFill>
            <a:srgbClr val="AFB5C5"/>
          </a:solidFill>
          <a:ln w="9525">
            <a:noFill/>
            <a:round/>
            <a:headEnd/>
            <a:tailEnd/>
          </a:ln>
        </p:spPr>
        <p:txBody>
          <a:bodyPr lIns="162533" tIns="81267" rIns="162533" bIns="81267" anchor="ctr"/>
          <a:lstStyle/>
          <a:p>
            <a:pPr indent="-156629" algn="ctr">
              <a:buClr>
                <a:srgbClr val="000000"/>
              </a:buClr>
              <a:buSzPts val="1400"/>
              <a:defRPr/>
            </a:pPr>
            <a:endParaRPr lang="zh-TW" altLang="zh-TW" sz="2533" dirty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charset="0"/>
            </a:endParaRPr>
          </a:p>
        </p:txBody>
      </p:sp>
      <p:sp>
        <p:nvSpPr>
          <p:cNvPr id="7" name="Shape 316">
            <a:extLst>
              <a:ext uri="{FF2B5EF4-FFF2-40B4-BE49-F238E27FC236}">
                <a16:creationId xmlns:a16="http://schemas.microsoft.com/office/drawing/2014/main" id="{0159639B-8B22-124C-806D-DBAB1C401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1875" y="3110709"/>
            <a:ext cx="1401591" cy="1388675"/>
          </a:xfrm>
          <a:prstGeom prst="ellipse">
            <a:avLst/>
          </a:prstGeom>
          <a:solidFill>
            <a:srgbClr val="AFB5C5"/>
          </a:solidFill>
          <a:ln>
            <a:noFill/>
          </a:ln>
        </p:spPr>
        <p:txBody>
          <a:bodyPr lIns="162533" tIns="81267" rIns="162533" bIns="81267" anchor="ctr"/>
          <a:lstStyle>
            <a:lvl1pPr indent="-117475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algn="ctr">
              <a:buClr>
                <a:srgbClr val="000000"/>
              </a:buClr>
              <a:buSzPts val="1400"/>
            </a:pPr>
            <a:endParaRPr lang="zh-TW" altLang="zh-TW" sz="2533" dirty="0">
              <a:solidFill>
                <a:srgbClr val="FFFFFF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charset="0"/>
            </a:endParaRPr>
          </a:p>
        </p:txBody>
      </p:sp>
      <p:sp>
        <p:nvSpPr>
          <p:cNvPr id="9" name="Shape 258">
            <a:extLst>
              <a:ext uri="{FF2B5EF4-FFF2-40B4-BE49-F238E27FC236}">
                <a16:creationId xmlns:a16="http://schemas.microsoft.com/office/drawing/2014/main" id="{9E700065-CFB1-554F-92A6-75FFCB2792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9702" y="3638837"/>
            <a:ext cx="8718842" cy="1004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908" tIns="60932" rIns="121908" bIns="60932" anchor="t"/>
          <a:lstStyle>
            <a:lvl1pPr marL="341313" indent="-341313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marL="454649" indent="-454649">
              <a:buClr>
                <a:srgbClr val="000000"/>
              </a:buClr>
              <a:buSzPct val="100000"/>
            </a:pP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2 x M.2 2280 </a:t>
            </a:r>
            <a:r>
              <a:rPr lang="en-US" altLang="zh-TW" sz="2667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PCIe</a:t>
            </a: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Gen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4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x4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667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NVMe</a:t>
            </a: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SSD</a:t>
            </a:r>
            <a:r>
              <a:rPr lang="ja-JP" altLang="en-US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スロット</a:t>
            </a:r>
            <a:endParaRPr lang="en-US" altLang="zh-Hant" sz="2667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微軟正黑體" charset="-120"/>
            </a:endParaRPr>
          </a:p>
          <a:p>
            <a:pPr marL="454649" indent="-454649">
              <a:buClr>
                <a:srgbClr val="000000"/>
              </a:buClr>
              <a:buSzPct val="100000"/>
            </a:pPr>
            <a:r>
              <a:rPr lang="en-US" altLang="en-US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+ </a:t>
            </a: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2</a:t>
            </a:r>
            <a:r>
              <a:rPr lang="en-US" altLang="en-US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x 10GbE RJ45 </a:t>
            </a:r>
            <a:r>
              <a:rPr lang="en-US" altLang="en-US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LAN</a:t>
            </a:r>
            <a:r>
              <a:rPr lang="ja-JP" altLang="en-US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ポート</a:t>
            </a:r>
            <a:endParaRPr lang="en-US" altLang="en-US" sz="2667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0" name="文字方塊 16">
            <a:extLst>
              <a:ext uri="{FF2B5EF4-FFF2-40B4-BE49-F238E27FC236}">
                <a16:creationId xmlns:a16="http://schemas.microsoft.com/office/drawing/2014/main" id="{016F013E-E8E6-EE4A-A765-349F1933A9D9}"/>
              </a:ext>
            </a:extLst>
          </p:cNvPr>
          <p:cNvSpPr txBox="1"/>
          <p:nvPr/>
        </p:nvSpPr>
        <p:spPr>
          <a:xfrm>
            <a:off x="2973520" y="3062162"/>
            <a:ext cx="5381340" cy="78989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kumimoji="1" lang="en-US" altLang="zh-TW" sz="4533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QM2-2P410G2T</a:t>
            </a:r>
            <a:endParaRPr kumimoji="1" lang="zh-TW" altLang="en-US" sz="4533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1" name="矩形 17">
            <a:extLst>
              <a:ext uri="{FF2B5EF4-FFF2-40B4-BE49-F238E27FC236}">
                <a16:creationId xmlns:a16="http://schemas.microsoft.com/office/drawing/2014/main" id="{D9F35793-5558-034B-AD6E-FB26C92915B1}"/>
              </a:ext>
            </a:extLst>
          </p:cNvPr>
          <p:cNvSpPr/>
          <p:nvPr/>
        </p:nvSpPr>
        <p:spPr>
          <a:xfrm>
            <a:off x="7935234" y="3130163"/>
            <a:ext cx="3534942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(Gen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4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x8</a:t>
            </a:r>
            <a:r>
              <a:rPr lang="ja-JP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カード</a:t>
            </a:r>
            <a:r>
              <a:rPr lang="en-US" altLang="zh-TW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)</a:t>
            </a:r>
            <a:endParaRPr lang="zh-TW" altLang="en-US" sz="3200" b="1" dirty="0">
              <a:solidFill>
                <a:srgbClr val="EE6D2B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2" name="Shape 258">
            <a:extLst>
              <a:ext uri="{FF2B5EF4-FFF2-40B4-BE49-F238E27FC236}">
                <a16:creationId xmlns:a16="http://schemas.microsoft.com/office/drawing/2014/main" id="{E407FFE5-1CEF-F34B-88F2-2F188BF484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0752" y="5413778"/>
            <a:ext cx="8667792" cy="1004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908" tIns="60932" rIns="121908" bIns="60932" anchor="t"/>
          <a:lstStyle>
            <a:lvl1pPr marL="341313" indent="-341313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marL="454649" indent="-454649">
              <a:buClr>
                <a:srgbClr val="000000"/>
              </a:buClr>
              <a:buSzPct val="100000"/>
            </a:pP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2 x M.2 2280 </a:t>
            </a:r>
            <a:r>
              <a:rPr lang="en-US" altLang="zh-TW" sz="2667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PCIe</a:t>
            </a: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8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Gen</a:t>
            </a:r>
            <a:r>
              <a:rPr lang="zh-TW" altLang="en-US" sz="28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8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4</a:t>
            </a:r>
            <a:r>
              <a:rPr lang="zh-TW" altLang="en-US" sz="28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8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x4</a:t>
            </a:r>
            <a:r>
              <a:rPr lang="zh-TW" altLang="en-US" sz="28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667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NVMe</a:t>
            </a:r>
            <a:r>
              <a:rPr lang="en-US" altLang="zh-TW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SSD</a:t>
            </a:r>
            <a:r>
              <a:rPr lang="ja-JP" altLang="en-US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スロット</a:t>
            </a:r>
            <a:endParaRPr lang="en-US" altLang="zh-Hant" sz="2667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微軟正黑體" charset="-120"/>
            </a:endParaRPr>
          </a:p>
          <a:p>
            <a:pPr marL="454649" indent="-454649">
              <a:buClr>
                <a:srgbClr val="000000"/>
              </a:buClr>
              <a:buSzPct val="100000"/>
            </a:pPr>
            <a:r>
              <a:rPr lang="en-US" altLang="en-US" sz="2667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+ 1 x 10GbE RJ45 </a:t>
            </a:r>
            <a:r>
              <a:rPr lang="en-US" altLang="en-US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LAN</a:t>
            </a:r>
            <a:r>
              <a:rPr lang="ja-JP" altLang="en-US" sz="2667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ポート</a:t>
            </a:r>
            <a:endParaRPr lang="en-US" altLang="ja-JP" sz="2667" b="1" dirty="0" smtClean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微軟正黑體" charset="-120"/>
            </a:endParaRPr>
          </a:p>
        </p:txBody>
      </p:sp>
      <p:sp>
        <p:nvSpPr>
          <p:cNvPr id="13" name="文字方塊 21">
            <a:extLst>
              <a:ext uri="{FF2B5EF4-FFF2-40B4-BE49-F238E27FC236}">
                <a16:creationId xmlns:a16="http://schemas.microsoft.com/office/drawing/2014/main" id="{FF5D7D81-340C-4F47-A45E-99FEF17EB594}"/>
              </a:ext>
            </a:extLst>
          </p:cNvPr>
          <p:cNvSpPr txBox="1"/>
          <p:nvPr/>
        </p:nvSpPr>
        <p:spPr>
          <a:xfrm>
            <a:off x="3024567" y="4837103"/>
            <a:ext cx="5041765" cy="7898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kumimoji="1" lang="en-US" altLang="zh-TW" sz="4533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QM2-2P410G1T</a:t>
            </a:r>
            <a:endParaRPr kumimoji="1" lang="zh-TW" altLang="en-US" sz="4533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4" name="矩形 22">
            <a:extLst>
              <a:ext uri="{FF2B5EF4-FFF2-40B4-BE49-F238E27FC236}">
                <a16:creationId xmlns:a16="http://schemas.microsoft.com/office/drawing/2014/main" id="{BA93FAB6-2CBD-6942-BAA8-7E26A700C50E}"/>
              </a:ext>
            </a:extLst>
          </p:cNvPr>
          <p:cNvSpPr/>
          <p:nvPr/>
        </p:nvSpPr>
        <p:spPr>
          <a:xfrm>
            <a:off x="7974992" y="4907615"/>
            <a:ext cx="3534942" cy="584775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(Gen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4</a:t>
            </a:r>
            <a:r>
              <a:rPr lang="zh-TW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 </a:t>
            </a:r>
            <a:r>
              <a:rPr lang="en-US" altLang="zh-TW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x8</a:t>
            </a:r>
            <a:r>
              <a:rPr lang="ja-JP" altLang="en-US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カード</a:t>
            </a:r>
            <a:r>
              <a:rPr lang="en-US" altLang="zh-TW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微軟正黑體" charset="-120"/>
              </a:rPr>
              <a:t>)</a:t>
            </a:r>
            <a:endParaRPr lang="zh-TW" altLang="en-US" sz="3200" b="1" dirty="0">
              <a:solidFill>
                <a:srgbClr val="EE6D2B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微軟正黑體" charset="-12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F177D6B7-34B8-5B40-ABCF-D825D6B58AD6}"/>
              </a:ext>
            </a:extLst>
          </p:cNvPr>
          <p:cNvSpPr/>
          <p:nvPr/>
        </p:nvSpPr>
        <p:spPr>
          <a:xfrm>
            <a:off x="2074796" y="2104817"/>
            <a:ext cx="6250247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altLang="zh-TW" sz="3200" b="1" dirty="0" err="1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PCIe</a:t>
            </a:r>
            <a:r>
              <a:rPr lang="en-US" altLang="zh-TW" sz="3200" b="1" dirty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en-US" altLang="zh-TW" sz="3200" b="1" dirty="0" smtClean="0">
                <a:solidFill>
                  <a:srgbClr val="EE6D2B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4.0</a:t>
            </a:r>
            <a:r>
              <a:rPr lang="ja-JP" altLang="en-US" sz="3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高速インターフェース</a:t>
            </a:r>
            <a:endParaRPr lang="en-US" altLang="zh-TW" sz="3200" b="1" kern="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Verdana"/>
            </a:endParaRPr>
          </a:p>
        </p:txBody>
      </p:sp>
      <p:grpSp>
        <p:nvGrpSpPr>
          <p:cNvPr id="16" name="群組 15">
            <a:extLst>
              <a:ext uri="{FF2B5EF4-FFF2-40B4-BE49-F238E27FC236}">
                <a16:creationId xmlns:a16="http://schemas.microsoft.com/office/drawing/2014/main" id="{7F834FBC-CFAF-A843-AD86-69D032553EE8}"/>
              </a:ext>
            </a:extLst>
          </p:cNvPr>
          <p:cNvGrpSpPr/>
          <p:nvPr/>
        </p:nvGrpSpPr>
        <p:grpSpPr>
          <a:xfrm>
            <a:off x="1017417" y="1944683"/>
            <a:ext cx="885408" cy="885408"/>
            <a:chOff x="2699439" y="1405217"/>
            <a:chExt cx="664056" cy="664056"/>
          </a:xfrm>
        </p:grpSpPr>
        <p:sp>
          <p:nvSpPr>
            <p:cNvPr id="17" name="手繪多邊形: 圖案 6">
              <a:extLst>
                <a:ext uri="{FF2B5EF4-FFF2-40B4-BE49-F238E27FC236}">
                  <a16:creationId xmlns:a16="http://schemas.microsoft.com/office/drawing/2014/main" id="{F49F32E3-19CA-CB43-B8DE-4F674251FFC7}"/>
                </a:ext>
              </a:extLst>
            </p:cNvPr>
            <p:cNvSpPr/>
            <p:nvPr/>
          </p:nvSpPr>
          <p:spPr>
            <a:xfrm>
              <a:off x="2699439" y="1405217"/>
              <a:ext cx="664056" cy="664056"/>
            </a:xfrm>
            <a:custGeom>
              <a:avLst/>
              <a:gdLst>
                <a:gd name="connsiteX0" fmla="*/ 296007 w 591986"/>
                <a:gd name="connsiteY0" fmla="*/ 0 h 591986"/>
                <a:gd name="connsiteX1" fmla="*/ 86784 w 591986"/>
                <a:gd name="connsiteY1" fmla="*/ 86784 h 591986"/>
                <a:gd name="connsiteX2" fmla="*/ 0 w 591986"/>
                <a:gd name="connsiteY2" fmla="*/ 295979 h 591986"/>
                <a:gd name="connsiteX3" fmla="*/ 86784 w 591986"/>
                <a:gd name="connsiteY3" fmla="*/ 505202 h 591986"/>
                <a:gd name="connsiteX4" fmla="*/ 296007 w 591986"/>
                <a:gd name="connsiteY4" fmla="*/ 591986 h 591986"/>
                <a:gd name="connsiteX5" fmla="*/ 505202 w 591986"/>
                <a:gd name="connsiteY5" fmla="*/ 505202 h 591986"/>
                <a:gd name="connsiteX6" fmla="*/ 591986 w 591986"/>
                <a:gd name="connsiteY6" fmla="*/ 295979 h 591986"/>
                <a:gd name="connsiteX7" fmla="*/ 505202 w 591986"/>
                <a:gd name="connsiteY7" fmla="*/ 86784 h 591986"/>
                <a:gd name="connsiteX8" fmla="*/ 296007 w 591986"/>
                <a:gd name="connsiteY8" fmla="*/ 0 h 591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1986" h="591986">
                  <a:moveTo>
                    <a:pt x="296007" y="0"/>
                  </a:moveTo>
                  <a:cubicBezTo>
                    <a:pt x="214417" y="0"/>
                    <a:pt x="140361" y="33207"/>
                    <a:pt x="86784" y="86784"/>
                  </a:cubicBezTo>
                  <a:cubicBezTo>
                    <a:pt x="33207" y="140334"/>
                    <a:pt x="0" y="214390"/>
                    <a:pt x="0" y="295979"/>
                  </a:cubicBezTo>
                  <a:cubicBezTo>
                    <a:pt x="0" y="377569"/>
                    <a:pt x="33207" y="451625"/>
                    <a:pt x="86784" y="505202"/>
                  </a:cubicBezTo>
                  <a:cubicBezTo>
                    <a:pt x="140334" y="558779"/>
                    <a:pt x="214417" y="591986"/>
                    <a:pt x="296007" y="591986"/>
                  </a:cubicBezTo>
                  <a:cubicBezTo>
                    <a:pt x="377596" y="591986"/>
                    <a:pt x="451652" y="558779"/>
                    <a:pt x="505202" y="505202"/>
                  </a:cubicBezTo>
                  <a:cubicBezTo>
                    <a:pt x="558779" y="451652"/>
                    <a:pt x="591986" y="377596"/>
                    <a:pt x="591986" y="295979"/>
                  </a:cubicBezTo>
                  <a:cubicBezTo>
                    <a:pt x="591986" y="214390"/>
                    <a:pt x="558779" y="140334"/>
                    <a:pt x="505202" y="86784"/>
                  </a:cubicBezTo>
                  <a:cubicBezTo>
                    <a:pt x="451652" y="33207"/>
                    <a:pt x="377596" y="0"/>
                    <a:pt x="296007" y="0"/>
                  </a:cubicBezTo>
                  <a:close/>
                </a:path>
              </a:pathLst>
            </a:custGeom>
            <a:solidFill>
              <a:srgbClr val="333333"/>
            </a:solidFill>
            <a:ln w="269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grpSp>
          <p:nvGrpSpPr>
            <p:cNvPr id="18" name="圖形 3">
              <a:extLst>
                <a:ext uri="{FF2B5EF4-FFF2-40B4-BE49-F238E27FC236}">
                  <a16:creationId xmlns:a16="http://schemas.microsoft.com/office/drawing/2014/main" id="{6433D8B5-FB17-4F46-A0FC-495479D7A337}"/>
                </a:ext>
              </a:extLst>
            </p:cNvPr>
            <p:cNvGrpSpPr/>
            <p:nvPr/>
          </p:nvGrpSpPr>
          <p:grpSpPr>
            <a:xfrm>
              <a:off x="2735474" y="1441252"/>
              <a:ext cx="591986" cy="591986"/>
              <a:chOff x="2733879" y="1443340"/>
              <a:chExt cx="591986" cy="591986"/>
            </a:xfrm>
          </p:grpSpPr>
          <p:sp>
            <p:nvSpPr>
              <p:cNvPr id="22" name="手繪多邊形: 圖案 10">
                <a:extLst>
                  <a:ext uri="{FF2B5EF4-FFF2-40B4-BE49-F238E27FC236}">
                    <a16:creationId xmlns:a16="http://schemas.microsoft.com/office/drawing/2014/main" id="{86B311C3-6428-9449-88D9-08AF32673B50}"/>
                  </a:ext>
                </a:extLst>
              </p:cNvPr>
              <p:cNvSpPr/>
              <p:nvPr/>
            </p:nvSpPr>
            <p:spPr>
              <a:xfrm>
                <a:off x="2733879" y="1443340"/>
                <a:ext cx="591986" cy="591986"/>
              </a:xfrm>
              <a:custGeom>
                <a:avLst/>
                <a:gdLst>
                  <a:gd name="connsiteX0" fmla="*/ 296007 w 591986"/>
                  <a:gd name="connsiteY0" fmla="*/ 0 h 591986"/>
                  <a:gd name="connsiteX1" fmla="*/ 86784 w 591986"/>
                  <a:gd name="connsiteY1" fmla="*/ 86784 h 591986"/>
                  <a:gd name="connsiteX2" fmla="*/ 0 w 591986"/>
                  <a:gd name="connsiteY2" fmla="*/ 295979 h 591986"/>
                  <a:gd name="connsiteX3" fmla="*/ 86784 w 591986"/>
                  <a:gd name="connsiteY3" fmla="*/ 505202 h 591986"/>
                  <a:gd name="connsiteX4" fmla="*/ 296007 w 591986"/>
                  <a:gd name="connsiteY4" fmla="*/ 591986 h 591986"/>
                  <a:gd name="connsiteX5" fmla="*/ 505202 w 591986"/>
                  <a:gd name="connsiteY5" fmla="*/ 505202 h 591986"/>
                  <a:gd name="connsiteX6" fmla="*/ 591986 w 591986"/>
                  <a:gd name="connsiteY6" fmla="*/ 295979 h 591986"/>
                  <a:gd name="connsiteX7" fmla="*/ 505202 w 591986"/>
                  <a:gd name="connsiteY7" fmla="*/ 86784 h 591986"/>
                  <a:gd name="connsiteX8" fmla="*/ 296007 w 591986"/>
                  <a:gd name="connsiteY8" fmla="*/ 0 h 591986"/>
                  <a:gd name="connsiteX9" fmla="*/ 296007 w 591986"/>
                  <a:gd name="connsiteY9" fmla="*/ 563620 h 591986"/>
                  <a:gd name="connsiteX10" fmla="*/ 106828 w 591986"/>
                  <a:gd name="connsiteY10" fmla="*/ 485131 h 591986"/>
                  <a:gd name="connsiteX11" fmla="*/ 28339 w 591986"/>
                  <a:gd name="connsiteY11" fmla="*/ 295979 h 591986"/>
                  <a:gd name="connsiteX12" fmla="*/ 106828 w 591986"/>
                  <a:gd name="connsiteY12" fmla="*/ 106828 h 591986"/>
                  <a:gd name="connsiteX13" fmla="*/ 296007 w 591986"/>
                  <a:gd name="connsiteY13" fmla="*/ 28339 h 591986"/>
                  <a:gd name="connsiteX14" fmla="*/ 485158 w 591986"/>
                  <a:gd name="connsiteY14" fmla="*/ 106801 h 591986"/>
                  <a:gd name="connsiteX15" fmla="*/ 563620 w 591986"/>
                  <a:gd name="connsiteY15" fmla="*/ 295952 h 591986"/>
                  <a:gd name="connsiteX16" fmla="*/ 485158 w 591986"/>
                  <a:gd name="connsiteY16" fmla="*/ 485104 h 591986"/>
                  <a:gd name="connsiteX17" fmla="*/ 296007 w 591986"/>
                  <a:gd name="connsiteY17" fmla="*/ 563620 h 5919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591986" h="591986">
                    <a:moveTo>
                      <a:pt x="296007" y="0"/>
                    </a:moveTo>
                    <a:cubicBezTo>
                      <a:pt x="214417" y="0"/>
                      <a:pt x="140361" y="33207"/>
                      <a:pt x="86784" y="86784"/>
                    </a:cubicBezTo>
                    <a:cubicBezTo>
                      <a:pt x="33207" y="140334"/>
                      <a:pt x="0" y="214390"/>
                      <a:pt x="0" y="295979"/>
                    </a:cubicBezTo>
                    <a:cubicBezTo>
                      <a:pt x="0" y="377569"/>
                      <a:pt x="33207" y="451625"/>
                      <a:pt x="86784" y="505202"/>
                    </a:cubicBezTo>
                    <a:cubicBezTo>
                      <a:pt x="140334" y="558779"/>
                      <a:pt x="214417" y="591986"/>
                      <a:pt x="296007" y="591986"/>
                    </a:cubicBezTo>
                    <a:cubicBezTo>
                      <a:pt x="377596" y="591986"/>
                      <a:pt x="451652" y="558779"/>
                      <a:pt x="505202" y="505202"/>
                    </a:cubicBezTo>
                    <a:cubicBezTo>
                      <a:pt x="558779" y="451652"/>
                      <a:pt x="591986" y="377596"/>
                      <a:pt x="591986" y="295979"/>
                    </a:cubicBezTo>
                    <a:cubicBezTo>
                      <a:pt x="591986" y="214390"/>
                      <a:pt x="558779" y="140334"/>
                      <a:pt x="505202" y="86784"/>
                    </a:cubicBezTo>
                    <a:cubicBezTo>
                      <a:pt x="451652" y="33207"/>
                      <a:pt x="377596" y="0"/>
                      <a:pt x="296007" y="0"/>
                    </a:cubicBezTo>
                    <a:close/>
                    <a:moveTo>
                      <a:pt x="296007" y="563620"/>
                    </a:moveTo>
                    <a:cubicBezTo>
                      <a:pt x="222195" y="563620"/>
                      <a:pt x="155346" y="533622"/>
                      <a:pt x="106828" y="485131"/>
                    </a:cubicBezTo>
                    <a:cubicBezTo>
                      <a:pt x="58336" y="436613"/>
                      <a:pt x="28339" y="369791"/>
                      <a:pt x="28339" y="295979"/>
                    </a:cubicBezTo>
                    <a:cubicBezTo>
                      <a:pt x="28339" y="222168"/>
                      <a:pt x="58336" y="155319"/>
                      <a:pt x="106828" y="106828"/>
                    </a:cubicBezTo>
                    <a:cubicBezTo>
                      <a:pt x="155346" y="58336"/>
                      <a:pt x="222195" y="28366"/>
                      <a:pt x="296007" y="28339"/>
                    </a:cubicBezTo>
                    <a:cubicBezTo>
                      <a:pt x="369818" y="28339"/>
                      <a:pt x="436640" y="58336"/>
                      <a:pt x="485158" y="106801"/>
                    </a:cubicBezTo>
                    <a:cubicBezTo>
                      <a:pt x="533650" y="155292"/>
                      <a:pt x="563620" y="222141"/>
                      <a:pt x="563620" y="295952"/>
                    </a:cubicBezTo>
                    <a:cubicBezTo>
                      <a:pt x="563620" y="369764"/>
                      <a:pt x="533623" y="436613"/>
                      <a:pt x="485158" y="485104"/>
                    </a:cubicBezTo>
                    <a:cubicBezTo>
                      <a:pt x="436640" y="533622"/>
                      <a:pt x="369818" y="563620"/>
                      <a:pt x="296007" y="563620"/>
                    </a:cubicBezTo>
                    <a:close/>
                  </a:path>
                </a:pathLst>
              </a:custGeom>
              <a:solidFill>
                <a:schemeClr val="bg1"/>
              </a:solidFill>
              <a:ln w="26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  <p:sp>
            <p:nvSpPr>
              <p:cNvPr id="23" name="手繪多邊形: 圖案 11">
                <a:extLst>
                  <a:ext uri="{FF2B5EF4-FFF2-40B4-BE49-F238E27FC236}">
                    <a16:creationId xmlns:a16="http://schemas.microsoft.com/office/drawing/2014/main" id="{2DDB1C55-8D4E-C141-8C9C-64DEF781D619}"/>
                  </a:ext>
                </a:extLst>
              </p:cNvPr>
              <p:cNvSpPr/>
              <p:nvPr/>
            </p:nvSpPr>
            <p:spPr>
              <a:xfrm>
                <a:off x="3174625" y="1612828"/>
                <a:ext cx="2719" cy="2719"/>
              </a:xfrm>
              <a:custGeom>
                <a:avLst/>
                <a:gdLst>
                  <a:gd name="connsiteX0" fmla="*/ 0 w 2719"/>
                  <a:gd name="connsiteY0" fmla="*/ 0 h 2719"/>
                  <a:gd name="connsiteX1" fmla="*/ 0 w 2719"/>
                  <a:gd name="connsiteY1" fmla="*/ 0 h 2719"/>
                  <a:gd name="connsiteX2" fmla="*/ 0 w 2719"/>
                  <a:gd name="connsiteY2" fmla="*/ 0 h 2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719" h="2719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C3636"/>
              </a:solidFill>
              <a:ln w="269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9" name="圖形 3">
              <a:extLst>
                <a:ext uri="{FF2B5EF4-FFF2-40B4-BE49-F238E27FC236}">
                  <a16:creationId xmlns:a16="http://schemas.microsoft.com/office/drawing/2014/main" id="{C52ECCA0-64FC-0245-B88C-DBE13240F8B3}"/>
                </a:ext>
              </a:extLst>
            </p:cNvPr>
            <p:cNvGrpSpPr/>
            <p:nvPr/>
          </p:nvGrpSpPr>
          <p:grpSpPr>
            <a:xfrm>
              <a:off x="2869467" y="1555073"/>
              <a:ext cx="324000" cy="324000"/>
              <a:chOff x="2883459" y="1589053"/>
              <a:chExt cx="296009" cy="268090"/>
            </a:xfrm>
            <a:noFill/>
          </p:grpSpPr>
          <p:sp>
            <p:nvSpPr>
              <p:cNvPr id="20" name="手繪多邊形: 圖案 13">
                <a:extLst>
                  <a:ext uri="{FF2B5EF4-FFF2-40B4-BE49-F238E27FC236}">
                    <a16:creationId xmlns:a16="http://schemas.microsoft.com/office/drawing/2014/main" id="{C391A129-E1AF-4041-A1A6-E593EA1B5735}"/>
                  </a:ext>
                </a:extLst>
              </p:cNvPr>
              <p:cNvSpPr/>
              <p:nvPr/>
            </p:nvSpPr>
            <p:spPr>
              <a:xfrm>
                <a:off x="2965266" y="1589053"/>
                <a:ext cx="214202" cy="268090"/>
              </a:xfrm>
              <a:custGeom>
                <a:avLst/>
                <a:gdLst>
                  <a:gd name="connsiteX0" fmla="*/ 435 w 214202"/>
                  <a:gd name="connsiteY0" fmla="*/ 135009 h 268090"/>
                  <a:gd name="connsiteX1" fmla="*/ 65897 w 214202"/>
                  <a:gd name="connsiteY1" fmla="*/ 57254 h 268090"/>
                  <a:gd name="connsiteX2" fmla="*/ 69134 w 214202"/>
                  <a:gd name="connsiteY2" fmla="*/ 31227 h 268090"/>
                  <a:gd name="connsiteX3" fmla="*/ 78625 w 214202"/>
                  <a:gd name="connsiteY3" fmla="*/ 2208 h 268090"/>
                  <a:gd name="connsiteX4" fmla="*/ 103455 w 214202"/>
                  <a:gd name="connsiteY4" fmla="*/ 11972 h 268090"/>
                  <a:gd name="connsiteX5" fmla="*/ 98315 w 214202"/>
                  <a:gd name="connsiteY5" fmla="*/ 104413 h 268090"/>
                  <a:gd name="connsiteX6" fmla="*/ 182217 w 214202"/>
                  <a:gd name="connsiteY6" fmla="*/ 104413 h 268090"/>
                  <a:gd name="connsiteX7" fmla="*/ 212214 w 214202"/>
                  <a:gd name="connsiteY7" fmla="*/ 116842 h 268090"/>
                  <a:gd name="connsiteX8" fmla="*/ 192660 w 214202"/>
                  <a:gd name="connsiteY8" fmla="*/ 147383 h 268090"/>
                  <a:gd name="connsiteX9" fmla="*/ 209304 w 214202"/>
                  <a:gd name="connsiteY9" fmla="*/ 158724 h 268090"/>
                  <a:gd name="connsiteX10" fmla="*/ 190049 w 214202"/>
                  <a:gd name="connsiteY10" fmla="*/ 188423 h 268090"/>
                  <a:gd name="connsiteX11" fmla="*/ 206476 w 214202"/>
                  <a:gd name="connsiteY11" fmla="*/ 199465 h 268090"/>
                  <a:gd name="connsiteX12" fmla="*/ 187520 w 214202"/>
                  <a:gd name="connsiteY12" fmla="*/ 228374 h 268090"/>
                  <a:gd name="connsiteX13" fmla="*/ 203729 w 214202"/>
                  <a:gd name="connsiteY13" fmla="*/ 239117 h 268090"/>
                  <a:gd name="connsiteX14" fmla="*/ 180422 w 214202"/>
                  <a:gd name="connsiteY14" fmla="*/ 267619 h 268090"/>
                  <a:gd name="connsiteX15" fmla="*/ 111614 w 214202"/>
                  <a:gd name="connsiteY15" fmla="*/ 267619 h 268090"/>
                  <a:gd name="connsiteX16" fmla="*/ 69106 w 214202"/>
                  <a:gd name="connsiteY16" fmla="*/ 267619 h 268090"/>
                  <a:gd name="connsiteX17" fmla="*/ 49280 w 214202"/>
                  <a:gd name="connsiteY17" fmla="*/ 267619 h 268090"/>
                  <a:gd name="connsiteX18" fmla="*/ 23688 w 214202"/>
                  <a:gd name="connsiteY18" fmla="*/ 248989 h 268090"/>
                  <a:gd name="connsiteX19" fmla="*/ 0 w 214202"/>
                  <a:gd name="connsiteY19" fmla="*/ 239688 h 2680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14202" h="268090">
                    <a:moveTo>
                      <a:pt x="435" y="135009"/>
                    </a:moveTo>
                    <a:cubicBezTo>
                      <a:pt x="435" y="135009"/>
                      <a:pt x="58336" y="107350"/>
                      <a:pt x="65897" y="57254"/>
                    </a:cubicBezTo>
                    <a:cubicBezTo>
                      <a:pt x="67203" y="48633"/>
                      <a:pt x="68562" y="39930"/>
                      <a:pt x="69134" y="31227"/>
                    </a:cubicBezTo>
                    <a:cubicBezTo>
                      <a:pt x="69841" y="20212"/>
                      <a:pt x="66278" y="8110"/>
                      <a:pt x="78625" y="2208"/>
                    </a:cubicBezTo>
                    <a:cubicBezTo>
                      <a:pt x="89476" y="-2959"/>
                      <a:pt x="98370" y="1202"/>
                      <a:pt x="103455" y="11972"/>
                    </a:cubicBezTo>
                    <a:cubicBezTo>
                      <a:pt x="115476" y="37346"/>
                      <a:pt x="112104" y="85430"/>
                      <a:pt x="98315" y="104413"/>
                    </a:cubicBezTo>
                    <a:cubicBezTo>
                      <a:pt x="98315" y="104413"/>
                      <a:pt x="181999" y="104413"/>
                      <a:pt x="182217" y="104413"/>
                    </a:cubicBezTo>
                    <a:cubicBezTo>
                      <a:pt x="193748" y="104413"/>
                      <a:pt x="206884" y="104821"/>
                      <a:pt x="212214" y="116842"/>
                    </a:cubicBezTo>
                    <a:cubicBezTo>
                      <a:pt x="219204" y="132561"/>
                      <a:pt x="206585" y="144990"/>
                      <a:pt x="192660" y="147383"/>
                    </a:cubicBezTo>
                    <a:cubicBezTo>
                      <a:pt x="199704" y="148526"/>
                      <a:pt x="205986" y="151408"/>
                      <a:pt x="209304" y="158724"/>
                    </a:cubicBezTo>
                    <a:cubicBezTo>
                      <a:pt x="216212" y="174009"/>
                      <a:pt x="203783" y="186111"/>
                      <a:pt x="190049" y="188423"/>
                    </a:cubicBezTo>
                    <a:cubicBezTo>
                      <a:pt x="196984" y="189538"/>
                      <a:pt x="203212" y="192339"/>
                      <a:pt x="206476" y="199465"/>
                    </a:cubicBezTo>
                    <a:cubicBezTo>
                      <a:pt x="213302" y="214341"/>
                      <a:pt x="201064" y="226117"/>
                      <a:pt x="187520" y="228374"/>
                    </a:cubicBezTo>
                    <a:cubicBezTo>
                      <a:pt x="194373" y="229462"/>
                      <a:pt x="200493" y="232182"/>
                      <a:pt x="203729" y="239117"/>
                    </a:cubicBezTo>
                    <a:cubicBezTo>
                      <a:pt x="211235" y="255245"/>
                      <a:pt x="195407" y="267619"/>
                      <a:pt x="180422" y="267619"/>
                    </a:cubicBezTo>
                    <a:cubicBezTo>
                      <a:pt x="157495" y="267619"/>
                      <a:pt x="134568" y="267619"/>
                      <a:pt x="111614" y="267619"/>
                    </a:cubicBezTo>
                    <a:cubicBezTo>
                      <a:pt x="95106" y="267619"/>
                      <a:pt x="85615" y="267619"/>
                      <a:pt x="69106" y="267619"/>
                    </a:cubicBezTo>
                    <a:cubicBezTo>
                      <a:pt x="62797" y="267619"/>
                      <a:pt x="55481" y="268680"/>
                      <a:pt x="49280" y="267619"/>
                    </a:cubicBezTo>
                    <a:cubicBezTo>
                      <a:pt x="38129" y="265715"/>
                      <a:pt x="29671" y="257203"/>
                      <a:pt x="23688" y="248989"/>
                    </a:cubicBezTo>
                    <a:cubicBezTo>
                      <a:pt x="19119" y="242761"/>
                      <a:pt x="6065" y="238845"/>
                      <a:pt x="0" y="239688"/>
                    </a:cubicBezTo>
                  </a:path>
                </a:pathLst>
              </a:custGeom>
              <a:noFill/>
              <a:ln w="25937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  <p:sp>
            <p:nvSpPr>
              <p:cNvPr id="21" name="手繪多邊形: 圖案 14">
                <a:extLst>
                  <a:ext uri="{FF2B5EF4-FFF2-40B4-BE49-F238E27FC236}">
                    <a16:creationId xmlns:a16="http://schemas.microsoft.com/office/drawing/2014/main" id="{71F25F0A-C91A-594A-99EB-E863E4C4643E}"/>
                  </a:ext>
                </a:extLst>
              </p:cNvPr>
              <p:cNvSpPr/>
              <p:nvPr/>
            </p:nvSpPr>
            <p:spPr>
              <a:xfrm>
                <a:off x="2883459" y="1710219"/>
                <a:ext cx="81834" cy="145746"/>
              </a:xfrm>
              <a:custGeom>
                <a:avLst/>
                <a:gdLst>
                  <a:gd name="connsiteX0" fmla="*/ 0 w 81834"/>
                  <a:gd name="connsiteY0" fmla="*/ 0 h 145746"/>
                  <a:gd name="connsiteX1" fmla="*/ 81834 w 81834"/>
                  <a:gd name="connsiteY1" fmla="*/ 0 h 145746"/>
                  <a:gd name="connsiteX2" fmla="*/ 81834 w 81834"/>
                  <a:gd name="connsiteY2" fmla="*/ 145746 h 145746"/>
                  <a:gd name="connsiteX3" fmla="*/ 0 w 81834"/>
                  <a:gd name="connsiteY3" fmla="*/ 145746 h 1457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834" h="145746">
                    <a:moveTo>
                      <a:pt x="0" y="0"/>
                    </a:moveTo>
                    <a:lnTo>
                      <a:pt x="81834" y="0"/>
                    </a:lnTo>
                    <a:lnTo>
                      <a:pt x="81834" y="145746"/>
                    </a:lnTo>
                    <a:lnTo>
                      <a:pt x="0" y="145746"/>
                    </a:lnTo>
                    <a:close/>
                  </a:path>
                </a:pathLst>
              </a:custGeom>
              <a:noFill/>
              <a:ln w="25937" cap="rnd">
                <a:solidFill>
                  <a:schemeClr val="bg1"/>
                </a:solidFill>
                <a:prstDash val="solid"/>
                <a:round/>
              </a:ln>
            </p:spPr>
            <p:txBody>
              <a:bodyPr rtlCol="0" anchor="ctr"/>
              <a:lstStyle/>
              <a:p>
                <a:endParaRPr lang="zh-TW" altLang="en-US" sz="2400" dirty="0">
                  <a:latin typeface="Meiryo UI" panose="020B0604030504040204" pitchFamily="50" charset="-128"/>
                  <a:ea typeface="Meiryo UI" panose="020B0604030504040204" pitchFamily="50" charset="-128"/>
                  <a:cs typeface="Arial" panose="020B0604020202020204" pitchFamily="34" charset="0"/>
                </a:endParaRPr>
              </a:p>
            </p:txBody>
          </p:sp>
        </p:grpSp>
      </p:grpSp>
      <p:pic>
        <p:nvPicPr>
          <p:cNvPr id="25" name="圖片 24" descr="一張含有 文字 的圖片&#10;&#10;自動產生的描述">
            <a:extLst>
              <a:ext uri="{FF2B5EF4-FFF2-40B4-BE49-F238E27FC236}">
                <a16:creationId xmlns:a16="http://schemas.microsoft.com/office/drawing/2014/main" id="{488FB2E9-C253-BD4D-9C08-7189394D1E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82" y="3187331"/>
            <a:ext cx="2330635" cy="1456388"/>
          </a:xfrm>
          <a:prstGeom prst="rect">
            <a:avLst/>
          </a:prstGeom>
        </p:spPr>
      </p:pic>
      <p:pic>
        <p:nvPicPr>
          <p:cNvPr id="27" name="圖片 26" descr="一張含有 文字 的圖片&#10;&#10;自動產生的描述">
            <a:extLst>
              <a:ext uri="{FF2B5EF4-FFF2-40B4-BE49-F238E27FC236}">
                <a16:creationId xmlns:a16="http://schemas.microsoft.com/office/drawing/2014/main" id="{24341895-43D9-6846-B4A5-538700BD0F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82" y="4847235"/>
            <a:ext cx="2330637" cy="1456389"/>
          </a:xfrm>
          <a:prstGeom prst="rect">
            <a:avLst/>
          </a:prstGeom>
        </p:spPr>
      </p:pic>
      <p:sp>
        <p:nvSpPr>
          <p:cNvPr id="24" name="文字方塊 23">
            <a:extLst>
              <a:ext uri="{FF2B5EF4-FFF2-40B4-BE49-F238E27FC236}">
                <a16:creationId xmlns:a16="http://schemas.microsoft.com/office/drawing/2014/main" id="{CD8D3E4B-E0A6-1D42-B59A-89AAAA60E555}"/>
              </a:ext>
            </a:extLst>
          </p:cNvPr>
          <p:cNvSpPr txBox="1"/>
          <p:nvPr/>
        </p:nvSpPr>
        <p:spPr>
          <a:xfrm>
            <a:off x="543117" y="207183"/>
            <a:ext cx="113569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4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QM2</a:t>
            </a:r>
            <a:r>
              <a:rPr lang="ja-JP" altLang="en-US" sz="4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による</a:t>
            </a:r>
            <a:r>
              <a:rPr lang="en-US" altLang="zh-TW" sz="4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</a:t>
            </a:r>
            <a:r>
              <a:rPr lang="ja-JP" altLang="en-US" sz="4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と</a:t>
            </a:r>
            <a:r>
              <a:rPr lang="en-US" altLang="zh-TW" sz="4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M.2 SSD</a:t>
            </a:r>
            <a:r>
              <a:rPr lang="ja-JP" altLang="en-US" sz="42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スロットの拡張</a:t>
            </a:r>
            <a:endParaRPr lang="en-US" altLang="zh-TW" sz="4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26" name="TextBox 23">
            <a:extLst>
              <a:ext uri="{FF2B5EF4-FFF2-40B4-BE49-F238E27FC236}">
                <a16:creationId xmlns:a16="http://schemas.microsoft.com/office/drawing/2014/main" id="{8C273FCA-662A-464C-84CA-B9B19B3DC4CA}"/>
              </a:ext>
            </a:extLst>
          </p:cNvPr>
          <p:cNvSpPr txBox="1"/>
          <p:nvPr/>
        </p:nvSpPr>
        <p:spPr>
          <a:xfrm>
            <a:off x="525026" y="1001260"/>
            <a:ext cx="11233518" cy="42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新しい</a:t>
            </a:r>
            <a:r>
              <a:rPr lang="en-US" altLang="ja-JP" sz="2133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PCIe</a:t>
            </a:r>
            <a:r>
              <a:rPr lang="en-US" altLang="ja-JP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4.0 QM2</a:t>
            </a:r>
            <a:r>
              <a:rPr lang="ja-JP" altLang="en-US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シリーズによって</a:t>
            </a:r>
            <a:r>
              <a:rPr lang="en-US" altLang="zh-CN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10GbE</a:t>
            </a:r>
            <a:r>
              <a:rPr lang="ja-JP" altLang="en-US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と</a:t>
            </a:r>
            <a:r>
              <a:rPr lang="en-US" altLang="zh-CN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M.2 </a:t>
            </a:r>
            <a:r>
              <a:rPr lang="en-US" altLang="zh-CN" sz="2133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PCIe</a:t>
            </a:r>
            <a:r>
              <a:rPr lang="en-US" altLang="zh-CN" sz="2133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Gen4 </a:t>
            </a:r>
            <a:r>
              <a:rPr lang="en-US" altLang="zh-CN" sz="2133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NVMe</a:t>
            </a:r>
            <a:r>
              <a:rPr lang="en-US" altLang="zh-CN" sz="2133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en-US" altLang="zh-CN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SSD</a:t>
            </a:r>
            <a:r>
              <a:rPr lang="ja-JP" altLang="en-US" sz="2133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スロットを追加</a:t>
            </a:r>
            <a:endParaRPr lang="zh-CN" altLang="en-US" sz="2133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5749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D472A1B-5776-4EC6-9D17-E833F6E76035}"/>
              </a:ext>
            </a:extLst>
          </p:cNvPr>
          <p:cNvSpPr txBox="1"/>
          <p:nvPr/>
        </p:nvSpPr>
        <p:spPr>
          <a:xfrm>
            <a:off x="4295586" y="1211860"/>
            <a:ext cx="73122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126">
              <a:defRPr/>
            </a:pPr>
            <a:r>
              <a:rPr lang="en-US" altLang="zh-TW" sz="4500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QuTS</a:t>
            </a:r>
            <a:r>
              <a:rPr lang="en-US" altLang="zh-TW" sz="45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hero h5.0</a:t>
            </a:r>
          </a:p>
          <a:p>
            <a:pPr defTabSz="914126">
              <a:defRPr/>
            </a:pPr>
            <a:r>
              <a:rPr lang="ja-JP" altLang="en-US" sz="45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エンタープライズ</a:t>
            </a:r>
            <a:r>
              <a:rPr lang="en-US" altLang="zh-TW" sz="45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 </a:t>
            </a:r>
            <a:r>
              <a:rPr lang="en-US" altLang="zh-TW" sz="45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O.S.</a:t>
            </a:r>
          </a:p>
        </p:txBody>
      </p:sp>
      <p:pic>
        <p:nvPicPr>
          <p:cNvPr id="5" name="圖形 4">
            <a:extLst>
              <a:ext uri="{FF2B5EF4-FFF2-40B4-BE49-F238E27FC236}">
                <a16:creationId xmlns:a16="http://schemas.microsoft.com/office/drawing/2014/main" id="{4E64E738-98AC-4BE9-9D1C-C9747B194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440292" y="830645"/>
            <a:ext cx="2338880" cy="269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3260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9" name="Google Shape;369;p55"/>
          <p:cNvPicPr preferRelativeResize="0"/>
          <p:nvPr/>
        </p:nvPicPr>
        <p:blipFill rotWithShape="1">
          <a:blip r:embed="rId3">
            <a:alphaModFix/>
          </a:blip>
          <a:srcRect b="32103"/>
          <a:stretch/>
        </p:blipFill>
        <p:spPr>
          <a:xfrm>
            <a:off x="6602253" y="5100670"/>
            <a:ext cx="4287141" cy="175733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70" name="Google Shape;370;p55"/>
          <p:cNvCxnSpPr/>
          <p:nvPr/>
        </p:nvCxnSpPr>
        <p:spPr>
          <a:xfrm>
            <a:off x="6027692" y="1315865"/>
            <a:ext cx="5045799" cy="0"/>
          </a:xfrm>
          <a:prstGeom prst="straightConnector1">
            <a:avLst/>
          </a:prstGeom>
          <a:noFill/>
          <a:ln w="25400" cap="flat" cmpd="sng">
            <a:solidFill>
              <a:srgbClr val="00AA79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371" name="Google Shape;371;p55"/>
          <p:cNvCxnSpPr/>
          <p:nvPr/>
        </p:nvCxnSpPr>
        <p:spPr>
          <a:xfrm>
            <a:off x="6027691" y="3727032"/>
            <a:ext cx="5045799" cy="0"/>
          </a:xfrm>
          <a:prstGeom prst="straightConnector1">
            <a:avLst/>
          </a:prstGeom>
          <a:noFill/>
          <a:ln w="25400" cap="flat" cmpd="sng">
            <a:solidFill>
              <a:srgbClr val="00AA79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372" name="Google Shape;372;p5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79041" y="4163500"/>
            <a:ext cx="2198467" cy="2694500"/>
          </a:xfrm>
          <a:prstGeom prst="rect">
            <a:avLst/>
          </a:prstGeom>
          <a:noFill/>
          <a:ln>
            <a:noFill/>
          </a:ln>
        </p:spPr>
      </p:pic>
      <p:sp>
        <p:nvSpPr>
          <p:cNvPr id="373" name="Google Shape;373;p55"/>
          <p:cNvSpPr txBox="1"/>
          <p:nvPr/>
        </p:nvSpPr>
        <p:spPr>
          <a:xfrm>
            <a:off x="5930452" y="416837"/>
            <a:ext cx="5384463" cy="764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67"/>
              <a:buFont typeface="Arial"/>
              <a:buNone/>
            </a:pPr>
            <a:r>
              <a:rPr lang="en-US" sz="42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Kernel 5.10 LTS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74" name="Google Shape;374;p55"/>
          <p:cNvSpPr txBox="1"/>
          <p:nvPr/>
        </p:nvSpPr>
        <p:spPr>
          <a:xfrm>
            <a:off x="5930451" y="1315866"/>
            <a:ext cx="5630744" cy="918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11430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lang="en-US" sz="18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ZFSベースの</a:t>
            </a: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QuTS</a:t>
            </a:r>
            <a:r>
              <a:rPr lang="en-US" sz="18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heroは</a:t>
            </a:r>
            <a:r>
              <a:rPr lang="en-US" sz="18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、パフォーマンス</a:t>
            </a:r>
            <a:r>
              <a:rPr lang="en-US" sz="18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8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セキュリティ、データの整合性を保証します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75" name="Google Shape;375;p55"/>
          <p:cNvSpPr txBox="1"/>
          <p:nvPr/>
        </p:nvSpPr>
        <p:spPr>
          <a:xfrm>
            <a:off x="5930451" y="2369668"/>
            <a:ext cx="6155532" cy="764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67"/>
              <a:buFont typeface="Arial"/>
              <a:buNone/>
            </a:pPr>
            <a:r>
              <a:rPr lang="en-US" sz="4267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速く、スムーズで</a:t>
            </a:r>
            <a:r>
              <a:rPr lang="en-US" sz="42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4267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267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使いやすい</a:t>
            </a:r>
            <a:r>
              <a:rPr lang="en-US" sz="42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！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76" name="Google Shape;376;p55"/>
          <p:cNvSpPr txBox="1"/>
          <p:nvPr/>
        </p:nvSpPr>
        <p:spPr>
          <a:xfrm>
            <a:off x="5930451" y="3724215"/>
            <a:ext cx="5748027" cy="13792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ボタンのクリック、アプリの切り替え、</a:t>
            </a: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ウィンドウの展開</a:t>
            </a:r>
            <a:r>
              <a:rPr lang="en-US" sz="18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br>
              <a:rPr lang="en-US" sz="18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折りたたみなど</a:t>
            </a:r>
            <a:r>
              <a:rPr lang="en-US" sz="18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すべてのアクションが</a:t>
            </a:r>
            <a:r>
              <a:rPr lang="ja-JP" altLang="en-US" sz="18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はるか</a:t>
            </a:r>
            <a:r>
              <a:rPr lang="en-US" sz="18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にスムーズになります。メインメニューの検索バーは、アプリをすばやく見つけるのに役立ちます</a:t>
            </a:r>
            <a:r>
              <a:rPr lang="en-US" sz="18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2400" b="0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21453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1" name="Google Shape;381;p5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57436" y="1952321"/>
            <a:ext cx="2256191" cy="2410901"/>
          </a:xfrm>
          <a:prstGeom prst="rect">
            <a:avLst/>
          </a:prstGeom>
          <a:noFill/>
          <a:ln>
            <a:noFill/>
          </a:ln>
          <a:effectLst>
            <a:outerShdw blurRad="152400" dist="190500" dir="8100000" algn="tr" rotWithShape="0">
              <a:srgbClr val="000000">
                <a:alpha val="12941"/>
              </a:srgbClr>
            </a:outerShdw>
          </a:effectLst>
        </p:spPr>
      </p:pic>
      <p:sp>
        <p:nvSpPr>
          <p:cNvPr id="382" name="Google Shape;382;p56"/>
          <p:cNvSpPr txBox="1"/>
          <p:nvPr/>
        </p:nvSpPr>
        <p:spPr>
          <a:xfrm>
            <a:off x="5051107" y="335819"/>
            <a:ext cx="6559630" cy="1138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ビッグデータストレージ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2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セキュリティとパフォーマンス優先</a:t>
            </a:r>
            <a:endParaRPr sz="2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83" name="Google Shape;383;p56"/>
          <p:cNvSpPr txBox="1"/>
          <p:nvPr/>
        </p:nvSpPr>
        <p:spPr>
          <a:xfrm>
            <a:off x="5252305" y="1569415"/>
            <a:ext cx="4507921" cy="49527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241293" marR="0" lvl="0" indent="-241293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9613B"/>
              </a:buClr>
              <a:buSzPts val="1100"/>
              <a:buFont typeface="Noto Sans Symbols"/>
              <a:buChar char="●"/>
            </a:pPr>
            <a:r>
              <a:rPr lang="en-US" sz="24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TLS 1.3をサポートして</a:t>
            </a:r>
            <a:r>
              <a:rPr lang="en-US" sz="24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24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4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セキュリティとパフォーマンスを向上させます</a:t>
            </a:r>
            <a:r>
              <a:rPr lang="en-US" sz="24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2400" dirty="0">
              <a:solidFill>
                <a:schemeClr val="dk2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41293" marR="0" lvl="0" indent="-241293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9613B"/>
              </a:buClr>
              <a:buSzPts val="1100"/>
              <a:buFont typeface="Noto Sans Symbols"/>
              <a:buChar char="●"/>
            </a:pPr>
            <a:r>
              <a:rPr lang="en-US" sz="24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認証にSSH</a:t>
            </a:r>
            <a:r>
              <a:rPr lang="en-US" sz="24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キーを使用し、</a:t>
            </a:r>
            <a:r>
              <a:rPr lang="en-US" sz="24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24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へのアクセスを保護</a:t>
            </a:r>
            <a:r>
              <a:rPr lang="ja-JP" altLang="en-US" sz="24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することで</a:t>
            </a:r>
            <a:r>
              <a:rPr lang="en-US" sz="24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24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パスワード違反や同様の潜在的な攻撃を防ぐこともできます</a:t>
            </a:r>
            <a:r>
              <a:rPr lang="en-US" sz="24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2400" dirty="0">
              <a:solidFill>
                <a:schemeClr val="dk2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41294" marR="0" lvl="0" indent="-241294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9613B"/>
              </a:buClr>
              <a:buSzPts val="1100"/>
              <a:buFont typeface="Noto Sans Symbols"/>
              <a:buChar char="●"/>
            </a:pPr>
            <a:r>
              <a:rPr lang="en-US" sz="24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新しいカーネルはPCIeのパフォーマンスを向上させ、</a:t>
            </a:r>
            <a:r>
              <a:rPr lang="en-US" sz="24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</a:t>
            </a:r>
            <a:r>
              <a:rPr lang="en-US" sz="2400" dirty="0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2400" dirty="0" err="1" smtClean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2400" dirty="0" err="1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のパフォーマンスと使用率を向上させます</a:t>
            </a:r>
            <a:r>
              <a:rPr lang="en-US" sz="2400" dirty="0">
                <a:solidFill>
                  <a:schemeClr val="dk2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2400" dirty="0">
              <a:solidFill>
                <a:schemeClr val="dk2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097174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8" name="Google Shape;388;p5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79576" y="1875332"/>
            <a:ext cx="9271142" cy="3199552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89" name="Google Shape;389;p5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03883" y="5013564"/>
            <a:ext cx="2747593" cy="107041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90" name="Google Shape;390;p5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549342" y="5013564"/>
            <a:ext cx="2747593" cy="107041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91" name="Google Shape;391;p5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794802" y="5013564"/>
            <a:ext cx="2747593" cy="107041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92" name="Google Shape;392;p57" descr="一張含有 火車, 電腦 的圖片&#10;&#10;自動產生的描述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9922" y="3918687"/>
            <a:ext cx="2038474" cy="2754487"/>
          </a:xfrm>
          <a:prstGeom prst="rect">
            <a:avLst/>
          </a:prstGeom>
          <a:noFill/>
          <a:ln>
            <a:noFill/>
          </a:ln>
        </p:spPr>
      </p:pic>
      <p:sp>
        <p:nvSpPr>
          <p:cNvPr id="393" name="Google Shape;393;p57"/>
          <p:cNvSpPr txBox="1"/>
          <p:nvPr/>
        </p:nvSpPr>
        <p:spPr>
          <a:xfrm>
            <a:off x="571351" y="92206"/>
            <a:ext cx="10933319" cy="1446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高度な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QuTS</a:t>
            </a:r>
            <a:r>
              <a:rPr lang="en-US" sz="4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hero NAS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O.S</a:t>
            </a:r>
            <a:r>
              <a:rPr lang="en-US" sz="4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.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による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サイレントデータ破損と自己修復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94" name="Google Shape;394;p57"/>
          <p:cNvSpPr txBox="1"/>
          <p:nvPr/>
        </p:nvSpPr>
        <p:spPr>
          <a:xfrm>
            <a:off x="3274286" y="6247926"/>
            <a:ext cx="7539490" cy="3417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実行中のシステムで発生したサイレントデータの破損を回避します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95" name="Google Shape;395;p57"/>
          <p:cNvSpPr txBox="1"/>
          <p:nvPr/>
        </p:nvSpPr>
        <p:spPr>
          <a:xfrm>
            <a:off x="2393334" y="5125445"/>
            <a:ext cx="2672145" cy="912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チェックサムの比較が</a:t>
            </a:r>
            <a:r>
              <a:rPr lang="ja-JP" alt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失敗し、</a:t>
            </a:r>
            <a:r>
              <a:rPr lang="en-US" altLang="ja-JP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データの破損を発見</a:t>
            </a:r>
            <a:r>
              <a:rPr lang="ja-JP" alt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</a:t>
            </a:r>
            <a:endParaRPr sz="15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96" name="Google Shape;396;p57"/>
          <p:cNvSpPr txBox="1"/>
          <p:nvPr/>
        </p:nvSpPr>
        <p:spPr>
          <a:xfrm>
            <a:off x="5662552" y="5155289"/>
            <a:ext cx="2521172" cy="630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データコピーから</a:t>
            </a:r>
            <a:r>
              <a:rPr 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正しいデータを取得する</a:t>
            </a:r>
            <a:endParaRPr sz="15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97" name="Google Shape;397;p57"/>
          <p:cNvSpPr txBox="1"/>
          <p:nvPr/>
        </p:nvSpPr>
        <p:spPr>
          <a:xfrm>
            <a:off x="8842464" y="5008935"/>
            <a:ext cx="2672145" cy="912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アプリケーションに</a:t>
            </a:r>
            <a:r>
              <a:rPr 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正しいデータを提供し</a:t>
            </a:r>
            <a:r>
              <a:rPr 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5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破損したデータを修復</a:t>
            </a:r>
            <a:r>
              <a:rPr lang="ja-JP" altLang="en-US" sz="15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</a:t>
            </a:r>
            <a:endParaRPr sz="15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57056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直線單箭頭接點 34">
            <a:extLst>
              <a:ext uri="{FF2B5EF4-FFF2-40B4-BE49-F238E27FC236}">
                <a16:creationId xmlns:a16="http://schemas.microsoft.com/office/drawing/2014/main" id="{23AF9DE6-F9EE-4475-89F7-47EDC4D3FEF0}"/>
              </a:ext>
            </a:extLst>
          </p:cNvPr>
          <p:cNvCxnSpPr/>
          <p:nvPr/>
        </p:nvCxnSpPr>
        <p:spPr>
          <a:xfrm>
            <a:off x="1726468" y="2510320"/>
            <a:ext cx="4489850" cy="0"/>
          </a:xfrm>
          <a:prstGeom prst="straightConnector1">
            <a:avLst/>
          </a:prstGeom>
          <a:ln w="50800">
            <a:solidFill>
              <a:srgbClr val="32323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線單箭頭接點 55">
            <a:extLst>
              <a:ext uri="{FF2B5EF4-FFF2-40B4-BE49-F238E27FC236}">
                <a16:creationId xmlns:a16="http://schemas.microsoft.com/office/drawing/2014/main" id="{4FB73504-DC5C-43FB-917D-871764347EEA}"/>
              </a:ext>
            </a:extLst>
          </p:cNvPr>
          <p:cNvCxnSpPr/>
          <p:nvPr/>
        </p:nvCxnSpPr>
        <p:spPr>
          <a:xfrm>
            <a:off x="1726468" y="3827091"/>
            <a:ext cx="4489850" cy="0"/>
          </a:xfrm>
          <a:prstGeom prst="straightConnector1">
            <a:avLst/>
          </a:prstGeom>
          <a:ln w="50800">
            <a:solidFill>
              <a:srgbClr val="32323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線單箭頭接點 56">
            <a:extLst>
              <a:ext uri="{FF2B5EF4-FFF2-40B4-BE49-F238E27FC236}">
                <a16:creationId xmlns:a16="http://schemas.microsoft.com/office/drawing/2014/main" id="{AA3AC9D3-1827-459A-8182-7C146DAD9685}"/>
              </a:ext>
            </a:extLst>
          </p:cNvPr>
          <p:cNvCxnSpPr/>
          <p:nvPr/>
        </p:nvCxnSpPr>
        <p:spPr>
          <a:xfrm>
            <a:off x="1726468" y="5108184"/>
            <a:ext cx="4489850" cy="0"/>
          </a:xfrm>
          <a:prstGeom prst="straightConnector1">
            <a:avLst/>
          </a:prstGeom>
          <a:ln w="50800">
            <a:solidFill>
              <a:srgbClr val="32323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ctangle 3">
            <a:extLst>
              <a:ext uri="{FF2B5EF4-FFF2-40B4-BE49-F238E27FC236}">
                <a16:creationId xmlns:a16="http://schemas.microsoft.com/office/drawing/2014/main" id="{3D014A53-D7F4-4EA4-8F6A-760D47949697}"/>
              </a:ext>
            </a:extLst>
          </p:cNvPr>
          <p:cNvSpPr/>
          <p:nvPr/>
        </p:nvSpPr>
        <p:spPr>
          <a:xfrm flipH="1">
            <a:off x="6701323" y="3326091"/>
            <a:ext cx="4447794" cy="930396"/>
          </a:xfrm>
          <a:prstGeom prst="snip2DiagRect">
            <a:avLst>
              <a:gd name="adj1" fmla="val 0"/>
              <a:gd name="adj2" fmla="val 17253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TW" sz="3400" b="1" dirty="0">
              <a:solidFill>
                <a:srgbClr val="333333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Arial" panose="020B0604020202020204" pitchFamily="34" charset="0"/>
            </a:endParaRPr>
          </a:p>
        </p:txBody>
      </p:sp>
      <p:sp>
        <p:nvSpPr>
          <p:cNvPr id="77" name="Rectangle 3">
            <a:extLst>
              <a:ext uri="{FF2B5EF4-FFF2-40B4-BE49-F238E27FC236}">
                <a16:creationId xmlns:a16="http://schemas.microsoft.com/office/drawing/2014/main" id="{48933AE7-E537-4F75-9C6B-28FD113F34F5}"/>
              </a:ext>
            </a:extLst>
          </p:cNvPr>
          <p:cNvSpPr/>
          <p:nvPr/>
        </p:nvSpPr>
        <p:spPr>
          <a:xfrm flipH="1">
            <a:off x="6701323" y="4625898"/>
            <a:ext cx="4447794" cy="930396"/>
          </a:xfrm>
          <a:prstGeom prst="snip2DiagRect">
            <a:avLst>
              <a:gd name="adj1" fmla="val 0"/>
              <a:gd name="adj2" fmla="val 17253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TW" sz="3400" b="1" dirty="0">
              <a:solidFill>
                <a:srgbClr val="333333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Arial" panose="020B0604020202020204" pitchFamily="34" charset="0"/>
            </a:endParaRPr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AFBD5C64-72FB-4098-8075-4EC76B58BAE6}"/>
              </a:ext>
            </a:extLst>
          </p:cNvPr>
          <p:cNvSpPr/>
          <p:nvPr/>
        </p:nvSpPr>
        <p:spPr>
          <a:xfrm flipH="1">
            <a:off x="6701325" y="2034570"/>
            <a:ext cx="4447794" cy="930396"/>
          </a:xfrm>
          <a:prstGeom prst="snip2DiagRect">
            <a:avLst>
              <a:gd name="adj1" fmla="val 0"/>
              <a:gd name="adj2" fmla="val 17253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TW" sz="3400" b="1" dirty="0">
              <a:solidFill>
                <a:srgbClr val="333333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Arial" panose="020B0604020202020204" pitchFamily="34" charset="0"/>
            </a:endParaRPr>
          </a:p>
        </p:txBody>
      </p:sp>
      <p:sp>
        <p:nvSpPr>
          <p:cNvPr id="121" name="矩形: 圓角 120">
            <a:extLst>
              <a:ext uri="{FF2B5EF4-FFF2-40B4-BE49-F238E27FC236}">
                <a16:creationId xmlns:a16="http://schemas.microsoft.com/office/drawing/2014/main" id="{45CA3BF5-C221-452B-9ECE-4B4BD9B1FB03}"/>
              </a:ext>
            </a:extLst>
          </p:cNvPr>
          <p:cNvSpPr/>
          <p:nvPr/>
        </p:nvSpPr>
        <p:spPr>
          <a:xfrm>
            <a:off x="2424768" y="4844257"/>
            <a:ext cx="3435996" cy="493685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9" name="矩形: 圓角 48">
            <a:extLst>
              <a:ext uri="{FF2B5EF4-FFF2-40B4-BE49-F238E27FC236}">
                <a16:creationId xmlns:a16="http://schemas.microsoft.com/office/drawing/2014/main" id="{3532D6AA-D9A0-4030-A6E9-4A7B6820251D}"/>
              </a:ext>
            </a:extLst>
          </p:cNvPr>
          <p:cNvSpPr/>
          <p:nvPr/>
        </p:nvSpPr>
        <p:spPr>
          <a:xfrm>
            <a:off x="2424768" y="3553569"/>
            <a:ext cx="3435996" cy="493685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1" name="矩形: 圓角 50">
            <a:extLst>
              <a:ext uri="{FF2B5EF4-FFF2-40B4-BE49-F238E27FC236}">
                <a16:creationId xmlns:a16="http://schemas.microsoft.com/office/drawing/2014/main" id="{041B400F-68C5-4B87-B9EC-AEBE4FF8C4E9}"/>
              </a:ext>
            </a:extLst>
          </p:cNvPr>
          <p:cNvSpPr/>
          <p:nvPr/>
        </p:nvSpPr>
        <p:spPr>
          <a:xfrm>
            <a:off x="2424768" y="2263477"/>
            <a:ext cx="3435996" cy="493685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1" name="圖形 40">
            <a:extLst>
              <a:ext uri="{FF2B5EF4-FFF2-40B4-BE49-F238E27FC236}">
                <a16:creationId xmlns:a16="http://schemas.microsoft.com/office/drawing/2014/main" id="{64DF9B46-3135-485D-95B2-E6DA2C1E9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35025" y="2019373"/>
            <a:ext cx="964434" cy="964434"/>
          </a:xfrm>
          <a:prstGeom prst="rect">
            <a:avLst/>
          </a:prstGeom>
          <a:effectLst>
            <a:glow rad="101600">
              <a:schemeClr val="bg1">
                <a:alpha val="20000"/>
              </a:schemeClr>
            </a:glow>
          </a:effectLst>
        </p:spPr>
      </p:pic>
      <p:pic>
        <p:nvPicPr>
          <p:cNvPr id="43" name="圖形 42">
            <a:extLst>
              <a:ext uri="{FF2B5EF4-FFF2-40B4-BE49-F238E27FC236}">
                <a16:creationId xmlns:a16="http://schemas.microsoft.com/office/drawing/2014/main" id="{5C046A85-2375-4EC7-BA1F-03460CB7C2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52042" y="3287176"/>
            <a:ext cx="930395" cy="930395"/>
          </a:xfrm>
          <a:prstGeom prst="rect">
            <a:avLst/>
          </a:prstGeom>
          <a:effectLst>
            <a:glow rad="101600">
              <a:schemeClr val="bg1">
                <a:alpha val="20000"/>
              </a:schemeClr>
            </a:glow>
          </a:effectLst>
        </p:spPr>
      </p:pic>
      <p:pic>
        <p:nvPicPr>
          <p:cNvPr id="45" name="圖形 44">
            <a:extLst>
              <a:ext uri="{FF2B5EF4-FFF2-40B4-BE49-F238E27FC236}">
                <a16:creationId xmlns:a16="http://schemas.microsoft.com/office/drawing/2014/main" id="{327EAF71-3F41-4283-9BB7-3D7978072B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852042" y="4708589"/>
            <a:ext cx="930395" cy="930395"/>
          </a:xfrm>
          <a:prstGeom prst="rect">
            <a:avLst/>
          </a:prstGeom>
          <a:effectLst>
            <a:glow rad="101600">
              <a:schemeClr val="bg1">
                <a:alpha val="20000"/>
              </a:schemeClr>
            </a:glow>
          </a:effectLst>
        </p:spPr>
      </p:pic>
      <p:pic>
        <p:nvPicPr>
          <p:cNvPr id="67" name="圖形 66">
            <a:extLst>
              <a:ext uri="{FF2B5EF4-FFF2-40B4-BE49-F238E27FC236}">
                <a16:creationId xmlns:a16="http://schemas.microsoft.com/office/drawing/2014/main" id="{48BE8F6F-8321-4375-9922-E8E2CE2DC0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337719" y="2019373"/>
            <a:ext cx="964434" cy="964434"/>
          </a:xfrm>
          <a:prstGeom prst="rect">
            <a:avLst/>
          </a:prstGeom>
          <a:effectLst>
            <a:glow rad="101600">
              <a:schemeClr val="bg1">
                <a:alpha val="20000"/>
              </a:schemeClr>
            </a:glow>
          </a:effectLst>
        </p:spPr>
      </p:pic>
      <p:pic>
        <p:nvPicPr>
          <p:cNvPr id="68" name="圖形 67">
            <a:extLst>
              <a:ext uri="{FF2B5EF4-FFF2-40B4-BE49-F238E27FC236}">
                <a16:creationId xmlns:a16="http://schemas.microsoft.com/office/drawing/2014/main" id="{D6AB12AE-7193-4E47-9B3A-165B53AAD5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354736" y="3326094"/>
            <a:ext cx="930395" cy="930395"/>
          </a:xfrm>
          <a:prstGeom prst="rect">
            <a:avLst/>
          </a:prstGeom>
          <a:effectLst>
            <a:glow rad="101600">
              <a:schemeClr val="bg1">
                <a:alpha val="20000"/>
              </a:schemeClr>
            </a:glow>
          </a:effectLst>
        </p:spPr>
      </p:pic>
      <p:pic>
        <p:nvPicPr>
          <p:cNvPr id="69" name="圖形 68">
            <a:extLst>
              <a:ext uri="{FF2B5EF4-FFF2-40B4-BE49-F238E27FC236}">
                <a16:creationId xmlns:a16="http://schemas.microsoft.com/office/drawing/2014/main" id="{D15250F5-1D5F-43DE-8801-856E0B92DD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354736" y="4625901"/>
            <a:ext cx="930395" cy="930395"/>
          </a:xfrm>
          <a:prstGeom prst="rect">
            <a:avLst/>
          </a:prstGeom>
          <a:effectLst>
            <a:glow rad="101600">
              <a:schemeClr val="bg1">
                <a:alpha val="20000"/>
              </a:schemeClr>
            </a:glow>
          </a:effectLst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A6B4D233-7901-408E-972F-EB175A093978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53452" y="5638984"/>
            <a:ext cx="2790331" cy="1065379"/>
          </a:xfrm>
          <a:prstGeom prst="rect">
            <a:avLst/>
          </a:prstGeom>
          <a:effectLst>
            <a:outerShdw blurRad="1016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4" name="直線單箭頭接點 3">
            <a:extLst>
              <a:ext uri="{FF2B5EF4-FFF2-40B4-BE49-F238E27FC236}">
                <a16:creationId xmlns:a16="http://schemas.microsoft.com/office/drawing/2014/main" id="{161D2E05-3F23-4F5E-A88C-FA4FF2D10EBF}"/>
              </a:ext>
            </a:extLst>
          </p:cNvPr>
          <p:cNvCxnSpPr>
            <a:cxnSpLocks/>
          </p:cNvCxnSpPr>
          <p:nvPr/>
        </p:nvCxnSpPr>
        <p:spPr>
          <a:xfrm flipV="1">
            <a:off x="2821021" y="6222326"/>
            <a:ext cx="4464110" cy="18268"/>
          </a:xfrm>
          <a:prstGeom prst="straightConnector1">
            <a:avLst/>
          </a:prstGeom>
          <a:ln w="38100">
            <a:solidFill>
              <a:srgbClr val="32323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圖片 5" descr="一張含有 電腦 的圖片&#10;&#10;自動產生的描述">
            <a:extLst>
              <a:ext uri="{FF2B5EF4-FFF2-40B4-BE49-F238E27FC236}">
                <a16:creationId xmlns:a16="http://schemas.microsoft.com/office/drawing/2014/main" id="{41A002FA-3588-4699-889B-AD5577E5029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6338" y="5689895"/>
            <a:ext cx="1854517" cy="1168105"/>
          </a:xfrm>
          <a:prstGeom prst="rect">
            <a:avLst/>
          </a:prstGeom>
        </p:spPr>
      </p:pic>
      <p:pic>
        <p:nvPicPr>
          <p:cNvPr id="32" name="圖片 31" descr="一張含有 文字, 電子用品 的圖片&#10;&#10;自動產生的描述">
            <a:extLst>
              <a:ext uri="{FF2B5EF4-FFF2-40B4-BE49-F238E27FC236}">
                <a16:creationId xmlns:a16="http://schemas.microsoft.com/office/drawing/2014/main" id="{C8A8E49F-B57D-EB49-BB77-4788F4D0C8B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699" y="5802873"/>
            <a:ext cx="2149303" cy="871542"/>
          </a:xfrm>
          <a:prstGeom prst="rect">
            <a:avLst/>
          </a:prstGeom>
        </p:spPr>
      </p:pic>
      <p:sp>
        <p:nvSpPr>
          <p:cNvPr id="28" name="標題 1">
            <a:extLst>
              <a:ext uri="{FF2B5EF4-FFF2-40B4-BE49-F238E27FC236}">
                <a16:creationId xmlns:a16="http://schemas.microsoft.com/office/drawing/2014/main" id="{E626F94D-212E-6F48-AC04-4E56B6D01C3F}"/>
              </a:ext>
            </a:extLst>
          </p:cNvPr>
          <p:cNvSpPr txBox="1">
            <a:spLocks/>
          </p:cNvSpPr>
          <p:nvPr/>
        </p:nvSpPr>
        <p:spPr>
          <a:xfrm>
            <a:off x="686867" y="-19042"/>
            <a:ext cx="11058901" cy="9826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ct val="127500"/>
              </a:lnSpc>
              <a:spcBef>
                <a:spcPts val="0"/>
              </a:spcBef>
              <a:buClr>
                <a:schemeClr val="dk1"/>
              </a:buClr>
              <a:buSzPts val="4000"/>
            </a:pPr>
            <a:endParaRPr lang="ja-JP" altLang="en-US"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lvl="0">
              <a:lnSpc>
                <a:spcPct val="127500"/>
              </a:lnSpc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ja-JP" alt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最も完全なデータバックアップ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保護を提供する</a:t>
            </a:r>
            <a:r>
              <a:rPr lang="en-US" altLang="ja-JP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ライセンスフリー</a:t>
            </a:r>
            <a:r>
              <a:rPr lang="ja-JP" alt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バックアップソリューション</a:t>
            </a:r>
            <a:endParaRPr lang="ja-JP" altLang="en-US"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1D1313B7-4846-1549-AE44-75A4B2BB7BB7}"/>
              </a:ext>
            </a:extLst>
          </p:cNvPr>
          <p:cNvSpPr txBox="1"/>
          <p:nvPr/>
        </p:nvSpPr>
        <p:spPr>
          <a:xfrm>
            <a:off x="7385874" y="3424505"/>
            <a:ext cx="3954084" cy="7591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lnSpc>
                <a:spcPts val="1575"/>
              </a:lnSpc>
              <a:spcBef>
                <a:spcPts val="150"/>
              </a:spcBef>
              <a:defRPr sz="1200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ja-JP" altLang="en-US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スナップショット</a:t>
            </a:r>
            <a:r>
              <a:rPr lang="en-US" altLang="zh-TW" sz="1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&amp;</a:t>
            </a:r>
            <a:r>
              <a:rPr lang="ja-JP" altLang="en-US" sz="1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レプリカ</a:t>
            </a:r>
            <a:r>
              <a:rPr lang="en-US" altLang="zh-TW" sz="16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r>
              <a:rPr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 </a:t>
            </a:r>
          </a:p>
          <a:p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ファイルレベル、マルチバージョン管理</a:t>
            </a:r>
            <a:endParaRPr lang="en-US" altLang="zh-TW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パフォーマンスに影響しない軽量スナップショット</a:t>
            </a:r>
            <a:endParaRPr lang="zh-TW" altLang="en-US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AC3F33D7-D4C4-1549-9486-50FCEA396899}"/>
              </a:ext>
            </a:extLst>
          </p:cNvPr>
          <p:cNvSpPr txBox="1"/>
          <p:nvPr/>
        </p:nvSpPr>
        <p:spPr>
          <a:xfrm>
            <a:off x="7415729" y="4730797"/>
            <a:ext cx="3541216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defPPr>
            <a:lvl1pPr>
              <a:lnSpc>
                <a:spcPts val="1575"/>
              </a:lnSpc>
              <a:spcBef>
                <a:spcPts val="150"/>
              </a:spcBef>
              <a:defRPr sz="1200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en-US" altLang="zh-TW" sz="1800" b="1" dirty="0" err="1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SnapSync</a:t>
            </a:r>
            <a:r>
              <a:rPr lang="en-US" altLang="zh-TW" sz="18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</a:t>
            </a:r>
            <a:r>
              <a:rPr lang="en-US" altLang="zh-TW" sz="1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zh-TW" sz="18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ブロックレベル、データコピーをミラーリングして常に最新の状態に保ちます</a:t>
            </a:r>
            <a:endParaRPr lang="en-US" altLang="zh-TW" sz="16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34C8F329-1EEA-5942-9798-777CF70E0B92}"/>
              </a:ext>
            </a:extLst>
          </p:cNvPr>
          <p:cNvSpPr/>
          <p:nvPr/>
        </p:nvSpPr>
        <p:spPr>
          <a:xfrm>
            <a:off x="2801715" y="4931638"/>
            <a:ext cx="2682102" cy="36163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ts val="200"/>
              </a:spcBef>
            </a:pPr>
            <a:r>
              <a:rPr lang="en-US" altLang="zh-TW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RPO : </a:t>
            </a:r>
            <a:r>
              <a:rPr lang="ja-JP" altLang="en-US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リアルタイム</a:t>
            </a:r>
            <a:endParaRPr lang="en-US" altLang="zh-TW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4" name="矩形 33">
            <a:extLst>
              <a:ext uri="{FF2B5EF4-FFF2-40B4-BE49-F238E27FC236}">
                <a16:creationId xmlns:a16="http://schemas.microsoft.com/office/drawing/2014/main" id="{600336AA-D8DC-0648-B203-C931AC2CAFDB}"/>
              </a:ext>
            </a:extLst>
          </p:cNvPr>
          <p:cNvSpPr/>
          <p:nvPr/>
        </p:nvSpPr>
        <p:spPr>
          <a:xfrm>
            <a:off x="2590522" y="3611201"/>
            <a:ext cx="3217891" cy="36163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ts val="200"/>
              </a:spcBef>
            </a:pPr>
            <a:r>
              <a:rPr lang="en-US" altLang="zh-TW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RPO : </a:t>
            </a:r>
            <a:r>
              <a:rPr lang="ja-JP" altLang="en-US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毎時間</a:t>
            </a:r>
            <a:r>
              <a:rPr lang="en-US" altLang="zh-TW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/</a:t>
            </a:r>
            <a:r>
              <a:rPr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毎日</a:t>
            </a:r>
            <a:r>
              <a:rPr lang="en-US" altLang="zh-TW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/</a:t>
            </a:r>
            <a:r>
              <a:rPr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毎年</a:t>
            </a:r>
            <a:endParaRPr lang="en-US" altLang="zh-TW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47A7541E-BD1E-4644-BB4A-2F7D881BD372}"/>
              </a:ext>
            </a:extLst>
          </p:cNvPr>
          <p:cNvSpPr/>
          <p:nvPr/>
        </p:nvSpPr>
        <p:spPr>
          <a:xfrm>
            <a:off x="2690902" y="2313344"/>
            <a:ext cx="2735828" cy="36163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ts val="200"/>
              </a:spcBef>
            </a:pPr>
            <a:r>
              <a:rPr lang="en-US" altLang="zh-TW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RPO : </a:t>
            </a:r>
            <a:r>
              <a:rPr lang="ja-JP" altLang="en-US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毎日</a:t>
            </a:r>
            <a:r>
              <a:rPr lang="en-US" altLang="zh-TW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 /</a:t>
            </a:r>
            <a:r>
              <a:rPr lang="ja-JP" altLang="en-US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  <a:sym typeface="Arial" panose="020B0604020202020204" pitchFamily="34" charset="0"/>
              </a:rPr>
              <a:t>定期的</a:t>
            </a:r>
            <a:endParaRPr lang="en-US" altLang="zh-TW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F4CD2FCA-9434-0B4B-B7BE-CF31221BD58E}"/>
              </a:ext>
            </a:extLst>
          </p:cNvPr>
          <p:cNvSpPr txBox="1"/>
          <p:nvPr/>
        </p:nvSpPr>
        <p:spPr>
          <a:xfrm>
            <a:off x="7349935" y="2108346"/>
            <a:ext cx="3672804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>
              <a:lnSpc>
                <a:spcPts val="1575"/>
              </a:lnSpc>
              <a:spcBef>
                <a:spcPts val="150"/>
              </a:spcBef>
              <a:defRPr sz="1200"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HBS 3 (Hybrid Backup Sync 3):</a:t>
            </a:r>
            <a:br>
              <a:rPr lang="en-US" altLang="zh-TW" sz="16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ファイルレベル、マルチバージョン管理</a:t>
            </a:r>
            <a:r>
              <a:rPr lang="en-US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: </a:t>
            </a:r>
            <a:r>
              <a:rPr lang="en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RTRR</a:t>
            </a:r>
            <a:r>
              <a:rPr lang="ja-JP" altLang="en-US" sz="14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Rsync</a:t>
            </a:r>
            <a:r>
              <a:rPr lang="ja-JP" altLang="en-US" sz="14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FTP</a:t>
            </a:r>
            <a:r>
              <a:rPr lang="ja-JP" altLang="en-US" sz="14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WebDAV</a:t>
            </a:r>
            <a:r>
              <a:rPr lang="ja-JP" altLang="en-US" sz="1400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、</a:t>
            </a:r>
            <a:r>
              <a:rPr lang="en" altLang="zh-TW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CIFS/SMB</a:t>
            </a:r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プロトコル</a:t>
            </a:r>
            <a:endParaRPr lang="en-US" altLang="zh-TW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1417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59"/>
          <p:cNvSpPr txBox="1">
            <a:spLocks noGrp="1"/>
          </p:cNvSpPr>
          <p:nvPr>
            <p:ph type="title" idx="4294967295"/>
          </p:nvPr>
        </p:nvSpPr>
        <p:spPr>
          <a:xfrm>
            <a:off x="496957" y="349250"/>
            <a:ext cx="11675165" cy="898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60"/>
              <a:buFont typeface="Arial"/>
              <a:buNone/>
            </a:pPr>
            <a:r>
              <a:rPr lang="en-US" sz="3959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重複排除</a:t>
            </a:r>
            <a:r>
              <a:rPr lang="ja-JP" alt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による</a:t>
            </a:r>
            <a:r>
              <a:rPr 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バックアップ3-2-1</a:t>
            </a:r>
            <a:r>
              <a:rPr lang="ja-JP" altLang="en-US" sz="3959" b="1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ルール</a:t>
            </a:r>
            <a:r>
              <a:rPr lang="ja-JP" alt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の実践</a:t>
            </a:r>
            <a:r>
              <a:rPr 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を</a:t>
            </a:r>
            <a:br>
              <a:rPr 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3959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実現する使いやすいHBS</a:t>
            </a:r>
            <a:r>
              <a:rPr lang="en-US" sz="3959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 3.0</a:t>
            </a:r>
            <a:r>
              <a:rPr lang="en-US" sz="3959" b="1" dirty="0"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アプリ</a:t>
            </a:r>
            <a:endParaRPr sz="3959" b="1" dirty="0"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grpSp>
        <p:nvGrpSpPr>
          <p:cNvPr id="434" name="Google Shape;434;p59"/>
          <p:cNvGrpSpPr/>
          <p:nvPr/>
        </p:nvGrpSpPr>
        <p:grpSpPr>
          <a:xfrm>
            <a:off x="590049" y="1774448"/>
            <a:ext cx="10287218" cy="5016338"/>
            <a:chOff x="590048" y="1595650"/>
            <a:chExt cx="10653887" cy="5195136"/>
          </a:xfrm>
        </p:grpSpPr>
        <p:sp>
          <p:nvSpPr>
            <p:cNvPr id="435" name="Google Shape;435;p59"/>
            <p:cNvSpPr/>
            <p:nvPr/>
          </p:nvSpPr>
          <p:spPr>
            <a:xfrm>
              <a:off x="4406312" y="2563883"/>
              <a:ext cx="3193135" cy="4217564"/>
            </a:xfrm>
            <a:prstGeom prst="roundRect">
              <a:avLst>
                <a:gd name="adj" fmla="val 3376"/>
              </a:avLst>
            </a:prstGeom>
            <a:gradFill>
              <a:gsLst>
                <a:gs pos="0">
                  <a:schemeClr val="lt1"/>
                </a:gs>
                <a:gs pos="100000">
                  <a:srgbClr val="D7EBFD"/>
                </a:gs>
              </a:gsLst>
              <a:lin ang="540000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36" name="Google Shape;436;p59"/>
            <p:cNvSpPr/>
            <p:nvPr/>
          </p:nvSpPr>
          <p:spPr>
            <a:xfrm>
              <a:off x="1033839" y="2573222"/>
              <a:ext cx="3193135" cy="4217564"/>
            </a:xfrm>
            <a:prstGeom prst="roundRect">
              <a:avLst>
                <a:gd name="adj" fmla="val 3376"/>
              </a:avLst>
            </a:prstGeom>
            <a:gradFill>
              <a:gsLst>
                <a:gs pos="0">
                  <a:schemeClr val="lt1"/>
                </a:gs>
                <a:gs pos="100000">
                  <a:srgbClr val="D7EBFD"/>
                </a:gs>
              </a:gsLst>
              <a:lin ang="540000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37" name="Google Shape;437;p5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2248112" y="3264955"/>
              <a:ext cx="1603889" cy="3891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8" name="Google Shape;438;p5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2248112" y="5311157"/>
              <a:ext cx="1603889" cy="3891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9" name="Google Shape;439;p5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5093351" y="3217990"/>
              <a:ext cx="1271703" cy="30857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40" name="Google Shape;440;p59"/>
            <p:cNvSpPr/>
            <p:nvPr/>
          </p:nvSpPr>
          <p:spPr>
            <a:xfrm>
              <a:off x="7778785" y="2563883"/>
              <a:ext cx="3446719" cy="4217564"/>
            </a:xfrm>
            <a:prstGeom prst="roundRect">
              <a:avLst>
                <a:gd name="adj" fmla="val 3376"/>
              </a:avLst>
            </a:prstGeom>
            <a:gradFill>
              <a:gsLst>
                <a:gs pos="0">
                  <a:schemeClr val="lt1"/>
                </a:gs>
                <a:gs pos="100000">
                  <a:srgbClr val="D7EBFD"/>
                </a:gs>
              </a:gsLst>
              <a:lin ang="540000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41" name="Google Shape;441;p59"/>
            <p:cNvSpPr/>
            <p:nvPr/>
          </p:nvSpPr>
          <p:spPr>
            <a:xfrm>
              <a:off x="1023421" y="2051112"/>
              <a:ext cx="3213008" cy="757423"/>
            </a:xfrm>
            <a:prstGeom prst="snip2DiagRect">
              <a:avLst>
                <a:gd name="adj1" fmla="val 0"/>
                <a:gd name="adj2" fmla="val 16667"/>
              </a:avLst>
            </a:prstGeom>
            <a:solidFill>
              <a:srgbClr val="EE6D2B"/>
            </a:solidFill>
            <a:ln>
              <a:noFill/>
            </a:ln>
            <a:effectLst>
              <a:outerShdw blurRad="40000" dist="200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121900" tIns="60925" rIns="121900" bIns="60925" anchor="ctr" anchorCtr="0">
              <a:noAutofit/>
            </a:bodyPr>
            <a:lstStyle/>
            <a:p>
              <a:pPr marL="0" marR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42" name="Google Shape;442;p59"/>
            <p:cNvSpPr/>
            <p:nvPr/>
          </p:nvSpPr>
          <p:spPr>
            <a:xfrm>
              <a:off x="7783924" y="2039347"/>
              <a:ext cx="3446719" cy="757423"/>
            </a:xfrm>
            <a:prstGeom prst="snip2DiagRect">
              <a:avLst>
                <a:gd name="adj1" fmla="val 0"/>
                <a:gd name="adj2" fmla="val 16667"/>
              </a:avLst>
            </a:prstGeom>
            <a:solidFill>
              <a:srgbClr val="EE6D2B"/>
            </a:solidFill>
            <a:ln>
              <a:noFill/>
            </a:ln>
            <a:effectLst>
              <a:outerShdw blurRad="40000" dist="200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121900" tIns="60925" rIns="121900" bIns="60925" anchor="ctr" anchorCtr="0">
              <a:noAutofit/>
            </a:bodyPr>
            <a:lstStyle/>
            <a:p>
              <a:pPr marL="0" marR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43" name="Google Shape;443;p59"/>
            <p:cNvSpPr/>
            <p:nvPr/>
          </p:nvSpPr>
          <p:spPr>
            <a:xfrm>
              <a:off x="4398943" y="2039347"/>
              <a:ext cx="3213008" cy="757423"/>
            </a:xfrm>
            <a:prstGeom prst="snip2DiagRect">
              <a:avLst>
                <a:gd name="adj1" fmla="val 0"/>
                <a:gd name="adj2" fmla="val 16667"/>
              </a:avLst>
            </a:prstGeom>
            <a:solidFill>
              <a:srgbClr val="EE6D2B"/>
            </a:solidFill>
            <a:ln>
              <a:noFill/>
            </a:ln>
            <a:effectLst>
              <a:outerShdw blurRad="40000" dist="200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121900" tIns="60925" rIns="121900" bIns="60925" anchor="ctr" anchorCtr="0">
              <a:noAutofit/>
            </a:bodyPr>
            <a:lstStyle/>
            <a:p>
              <a:pPr marL="0" marR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44" name="Google Shape;444;p59" descr="ãwindowsãçåçæå°çµæ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10378200" y="2700457"/>
              <a:ext cx="822345" cy="8223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5" name="Google Shape;445;p59" descr="ç¸éåç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0343612" y="4206024"/>
              <a:ext cx="822345" cy="6136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6" name="Google Shape;446;p59" descr="ãubuntuãçåçæå°çµæ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0417705" y="5381321"/>
              <a:ext cx="715652" cy="74017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47" name="Google Shape;447;p59"/>
            <p:cNvSpPr txBox="1"/>
            <p:nvPr/>
          </p:nvSpPr>
          <p:spPr>
            <a:xfrm>
              <a:off x="4577879" y="2038065"/>
              <a:ext cx="3046528" cy="7330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リモート</a:t>
              </a:r>
              <a:r>
                <a:rPr 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NAS</a:t>
              </a:r>
              <a:r>
                <a:rPr lang="ja-JP" alt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アクセス</a:t>
              </a:r>
              <a:r>
                <a:rPr 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/>
              </a:r>
              <a:br>
                <a:rPr 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</a:br>
              <a:r>
                <a:rPr 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( File Station</a:t>
              </a:r>
              <a:r>
                <a:rPr lang="ja-JP" alt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を経由</a:t>
              </a:r>
              <a:r>
                <a:rPr 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 </a:t>
              </a:r>
              <a:r>
                <a:rPr 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)</a:t>
              </a:r>
              <a:endParaRPr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48" name="Google Shape;448;p59"/>
            <p:cNvSpPr txBox="1"/>
            <p:nvPr/>
          </p:nvSpPr>
          <p:spPr>
            <a:xfrm>
              <a:off x="7845252" y="2068843"/>
              <a:ext cx="3372813" cy="66932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ポータブルに使用</a:t>
              </a:r>
              <a:r>
                <a:rPr 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/>
              </a:r>
              <a:br>
                <a:rPr 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</a:br>
              <a:r>
                <a:rPr lang="en-US" sz="16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(</a:t>
              </a:r>
              <a:r>
                <a:rPr lang="en-US" sz="1600" b="1" dirty="0" err="1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QuDedup</a:t>
              </a:r>
              <a:r>
                <a:rPr lang="en-US" sz="16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 Extract Tool)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49" name="Google Shape;449;p59"/>
            <p:cNvSpPr txBox="1"/>
            <p:nvPr/>
          </p:nvSpPr>
          <p:spPr>
            <a:xfrm>
              <a:off x="5853035" y="6281449"/>
              <a:ext cx="1891111" cy="3505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Cloud access</a:t>
              </a:r>
              <a:endParaRPr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50" name="Google Shape;450;p59"/>
            <p:cNvSpPr txBox="1"/>
            <p:nvPr/>
          </p:nvSpPr>
          <p:spPr>
            <a:xfrm>
              <a:off x="4595790" y="4239458"/>
              <a:ext cx="2732732" cy="2868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File Station with </a:t>
              </a:r>
              <a:r>
                <a:rPr lang="en-US" sz="1200" b="1" dirty="0" err="1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QuDedup</a:t>
              </a:r>
              <a:endParaRPr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51" name="Google Shape;451;p59"/>
            <p:cNvSpPr txBox="1"/>
            <p:nvPr/>
          </p:nvSpPr>
          <p:spPr>
            <a:xfrm>
              <a:off x="1224008" y="6264220"/>
              <a:ext cx="2723622" cy="2868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File Station with </a:t>
              </a:r>
              <a:r>
                <a:rPr lang="en-US" sz="1200" b="1" dirty="0" err="1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QuDedup</a:t>
              </a:r>
              <a:endParaRPr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52" name="Google Shape;452;p59"/>
            <p:cNvSpPr/>
            <p:nvPr/>
          </p:nvSpPr>
          <p:spPr>
            <a:xfrm>
              <a:off x="1398680" y="1684478"/>
              <a:ext cx="4100691" cy="2718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67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HBS 3 (Hybrid Backup Sync 3)</a:t>
              </a:r>
              <a:endParaRPr sz="1667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53" name="Google Shape;453;p59"/>
            <p:cNvSpPr txBox="1"/>
            <p:nvPr/>
          </p:nvSpPr>
          <p:spPr>
            <a:xfrm>
              <a:off x="1378531" y="2038064"/>
              <a:ext cx="2891357" cy="7330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20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</a:rPr>
                <a:t>ローカル</a:t>
              </a:r>
              <a:r>
                <a:rPr 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NAS</a:t>
              </a:r>
              <a:r>
                <a:rPr lang="ja-JP" alt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アクセス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(HBS 3</a:t>
              </a:r>
              <a:r>
                <a:rPr lang="ja-JP" alt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を経由</a:t>
              </a:r>
              <a:r>
                <a:rPr lang="en-US" sz="20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)</a:t>
              </a:r>
              <a:endParaRPr sz="15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454" name="Google Shape;454;p59"/>
            <p:cNvCxnSpPr/>
            <p:nvPr/>
          </p:nvCxnSpPr>
          <p:spPr>
            <a:xfrm>
              <a:off x="3849974" y="3322766"/>
              <a:ext cx="927185" cy="0"/>
            </a:xfrm>
            <a:prstGeom prst="straightConnector1">
              <a:avLst/>
            </a:prstGeom>
            <a:noFill/>
            <a:ln w="63500" cap="rnd" cmpd="sng">
              <a:solidFill>
                <a:srgbClr val="3333FF"/>
              </a:solidFill>
              <a:prstDash val="solid"/>
              <a:miter lim="800000"/>
              <a:headEnd type="triangle" w="med" len="med"/>
              <a:tailEnd type="triangle" w="med" len="med"/>
            </a:ln>
          </p:spPr>
        </p:cxnSp>
        <p:pic>
          <p:nvPicPr>
            <p:cNvPr id="455" name="Google Shape;455;p59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4759600" y="2980191"/>
              <a:ext cx="269372" cy="83804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456" name="Google Shape;456;p59"/>
            <p:cNvSpPr/>
            <p:nvPr/>
          </p:nvSpPr>
          <p:spPr>
            <a:xfrm>
              <a:off x="3532915" y="2898090"/>
              <a:ext cx="1097632" cy="247508"/>
            </a:xfrm>
            <a:prstGeom prst="roundRect">
              <a:avLst>
                <a:gd name="adj" fmla="val 33459"/>
              </a:avLst>
            </a:pr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57" name="Google Shape;457;p59"/>
            <p:cNvSpPr txBox="1"/>
            <p:nvPr/>
          </p:nvSpPr>
          <p:spPr>
            <a:xfrm>
              <a:off x="3214651" y="2869060"/>
              <a:ext cx="1722923" cy="26564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67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Backup/Restore</a:t>
              </a:r>
              <a:endParaRPr sz="1067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458" name="Google Shape;458;p59"/>
            <p:cNvCxnSpPr/>
            <p:nvPr/>
          </p:nvCxnSpPr>
          <p:spPr>
            <a:xfrm>
              <a:off x="6309806" y="3367106"/>
              <a:ext cx="589048" cy="0"/>
            </a:xfrm>
            <a:prstGeom prst="straightConnector1">
              <a:avLst/>
            </a:prstGeom>
            <a:noFill/>
            <a:ln w="63500" cap="rnd" cmpd="sng">
              <a:solidFill>
                <a:srgbClr val="3333FF"/>
              </a:solidFill>
              <a:prstDash val="solid"/>
              <a:miter lim="800000"/>
              <a:headEnd type="triangle" w="med" len="med"/>
              <a:tailEnd type="triangle" w="med" len="med"/>
            </a:ln>
          </p:spPr>
        </p:cxnSp>
        <p:pic>
          <p:nvPicPr>
            <p:cNvPr id="459" name="Google Shape;459;p59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6903149" y="2968594"/>
              <a:ext cx="600072" cy="600072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460" name="Google Shape;460;p59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4568400" y="4697698"/>
              <a:ext cx="2079639" cy="900559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461" name="Google Shape;461;p59"/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5257596" y="4947248"/>
              <a:ext cx="509677" cy="5096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2" name="Google Shape;462;p59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4783613" y="4753431"/>
              <a:ext cx="269372" cy="83804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463" name="Google Shape;463;p59"/>
            <p:cNvSpPr/>
            <p:nvPr/>
          </p:nvSpPr>
          <p:spPr>
            <a:xfrm>
              <a:off x="6153924" y="5103050"/>
              <a:ext cx="726687" cy="320688"/>
            </a:xfrm>
            <a:prstGeom prst="roundRect">
              <a:avLst>
                <a:gd name="adj" fmla="val 33459"/>
              </a:avLst>
            </a:prstGeom>
            <a:gradFill>
              <a:gsLst>
                <a:gs pos="0">
                  <a:srgbClr val="3F3F3F"/>
                </a:gs>
                <a:gs pos="11000">
                  <a:srgbClr val="3F3F3F"/>
                </a:gs>
                <a:gs pos="83000">
                  <a:srgbClr val="757575"/>
                </a:gs>
                <a:gs pos="100000">
                  <a:srgbClr val="757575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64" name="Google Shape;464;p59"/>
            <p:cNvSpPr txBox="1"/>
            <p:nvPr/>
          </p:nvSpPr>
          <p:spPr>
            <a:xfrm>
              <a:off x="6141116" y="5075326"/>
              <a:ext cx="702233" cy="3505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.</a:t>
              </a:r>
              <a:r>
                <a:rPr lang="en-US" sz="1600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qdff</a:t>
              </a:r>
              <a:endParaRPr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65" name="Google Shape;465;p59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5212669" y="6124398"/>
              <a:ext cx="600072" cy="600072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cxnSp>
          <p:nvCxnSpPr>
            <p:cNvPr id="466" name="Google Shape;466;p59"/>
            <p:cNvCxnSpPr/>
            <p:nvPr/>
          </p:nvCxnSpPr>
          <p:spPr>
            <a:xfrm>
              <a:off x="5499371" y="5620301"/>
              <a:ext cx="0" cy="411776"/>
            </a:xfrm>
            <a:prstGeom prst="straightConnector1">
              <a:avLst/>
            </a:prstGeom>
            <a:noFill/>
            <a:ln w="63500" cap="rnd" cmpd="sng">
              <a:solidFill>
                <a:srgbClr val="2C50F5"/>
              </a:solidFill>
              <a:prstDash val="solid"/>
              <a:miter lim="800000"/>
              <a:headEnd type="triangle" w="med" len="med"/>
              <a:tailEnd type="triangle" w="med" len="med"/>
            </a:ln>
          </p:spPr>
        </p:cxnSp>
        <p:pic>
          <p:nvPicPr>
            <p:cNvPr id="467" name="Google Shape;467;p59"/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69515" y="5624214"/>
              <a:ext cx="1785404" cy="100429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468" name="Google Shape;468;p59"/>
            <p:cNvSpPr/>
            <p:nvPr/>
          </p:nvSpPr>
          <p:spPr>
            <a:xfrm>
              <a:off x="9657861" y="5459332"/>
              <a:ext cx="726687" cy="320688"/>
            </a:xfrm>
            <a:prstGeom prst="roundRect">
              <a:avLst>
                <a:gd name="adj" fmla="val 33459"/>
              </a:avLst>
            </a:prstGeom>
            <a:gradFill>
              <a:gsLst>
                <a:gs pos="0">
                  <a:srgbClr val="3F3F3F"/>
                </a:gs>
                <a:gs pos="11000">
                  <a:srgbClr val="3F3F3F"/>
                </a:gs>
                <a:gs pos="83000">
                  <a:srgbClr val="757575"/>
                </a:gs>
                <a:gs pos="100000">
                  <a:srgbClr val="757575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69" name="Google Shape;469;p59"/>
            <p:cNvSpPr txBox="1"/>
            <p:nvPr/>
          </p:nvSpPr>
          <p:spPr>
            <a:xfrm>
              <a:off x="9645052" y="5431606"/>
              <a:ext cx="702233" cy="3505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.</a:t>
              </a:r>
              <a:r>
                <a:rPr lang="en-US" sz="1600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qdff</a:t>
              </a:r>
              <a:endParaRPr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70" name="Google Shape;470;p59"/>
            <p:cNvSpPr/>
            <p:nvPr/>
          </p:nvSpPr>
          <p:spPr>
            <a:xfrm>
              <a:off x="9940275" y="3498638"/>
              <a:ext cx="1198208" cy="283271"/>
            </a:xfrm>
            <a:prstGeom prst="roundRect">
              <a:avLst>
                <a:gd name="adj" fmla="val 20570"/>
              </a:avLst>
            </a:prstGeom>
            <a:gradFill>
              <a:gsLst>
                <a:gs pos="0">
                  <a:srgbClr val="286FF9"/>
                </a:gs>
                <a:gs pos="25000">
                  <a:srgbClr val="286FF9"/>
                </a:gs>
                <a:gs pos="60000">
                  <a:srgbClr val="61B1F9"/>
                </a:gs>
                <a:gs pos="100000">
                  <a:srgbClr val="1FACF3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71" name="Google Shape;471;p59"/>
            <p:cNvSpPr txBox="1"/>
            <p:nvPr/>
          </p:nvSpPr>
          <p:spPr>
            <a:xfrm>
              <a:off x="10373279" y="3498388"/>
              <a:ext cx="702233" cy="28683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Tokyo</a:t>
              </a:r>
              <a:endParaRPr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72" name="Google Shape;472;p59"/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38207" y="3020841"/>
              <a:ext cx="1785404" cy="100429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473" name="Google Shape;473;p59"/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9804365" y="3358792"/>
              <a:ext cx="509677" cy="50967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474" name="Google Shape;474;p59"/>
            <p:cNvSpPr/>
            <p:nvPr/>
          </p:nvSpPr>
          <p:spPr>
            <a:xfrm>
              <a:off x="9626553" y="2855958"/>
              <a:ext cx="726687" cy="320688"/>
            </a:xfrm>
            <a:prstGeom prst="roundRect">
              <a:avLst>
                <a:gd name="adj" fmla="val 33459"/>
              </a:avLst>
            </a:prstGeom>
            <a:gradFill>
              <a:gsLst>
                <a:gs pos="0">
                  <a:srgbClr val="3F3F3F"/>
                </a:gs>
                <a:gs pos="11000">
                  <a:srgbClr val="3F3F3F"/>
                </a:gs>
                <a:gs pos="83000">
                  <a:srgbClr val="757575"/>
                </a:gs>
                <a:gs pos="100000">
                  <a:srgbClr val="757575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75" name="Google Shape;475;p59"/>
            <p:cNvSpPr txBox="1"/>
            <p:nvPr/>
          </p:nvSpPr>
          <p:spPr>
            <a:xfrm>
              <a:off x="9613746" y="2828234"/>
              <a:ext cx="702233" cy="3505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.</a:t>
              </a:r>
              <a:r>
                <a:rPr lang="en-US" sz="1600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qdff</a:t>
              </a:r>
              <a:endParaRPr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476" name="Google Shape;476;p59"/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508488" y="4341925"/>
              <a:ext cx="1785404" cy="100429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477" name="Google Shape;477;p59"/>
            <p:cNvSpPr/>
            <p:nvPr/>
          </p:nvSpPr>
          <p:spPr>
            <a:xfrm>
              <a:off x="9596836" y="4177041"/>
              <a:ext cx="726687" cy="320688"/>
            </a:xfrm>
            <a:prstGeom prst="roundRect">
              <a:avLst>
                <a:gd name="adj" fmla="val 33459"/>
              </a:avLst>
            </a:prstGeom>
            <a:gradFill>
              <a:gsLst>
                <a:gs pos="0">
                  <a:srgbClr val="3F3F3F"/>
                </a:gs>
                <a:gs pos="11000">
                  <a:srgbClr val="3F3F3F"/>
                </a:gs>
                <a:gs pos="83000">
                  <a:srgbClr val="757575"/>
                </a:gs>
                <a:gs pos="100000">
                  <a:srgbClr val="757575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78" name="Google Shape;478;p59"/>
            <p:cNvSpPr txBox="1"/>
            <p:nvPr/>
          </p:nvSpPr>
          <p:spPr>
            <a:xfrm>
              <a:off x="9584028" y="4149316"/>
              <a:ext cx="702233" cy="3505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.</a:t>
              </a:r>
              <a:r>
                <a:rPr lang="en-US" sz="1600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qdff</a:t>
              </a:r>
              <a:endParaRPr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479" name="Google Shape;479;p59"/>
            <p:cNvCxnSpPr/>
            <p:nvPr/>
          </p:nvCxnSpPr>
          <p:spPr>
            <a:xfrm>
              <a:off x="2971054" y="4126912"/>
              <a:ext cx="0" cy="1135610"/>
            </a:xfrm>
            <a:prstGeom prst="straightConnector1">
              <a:avLst/>
            </a:prstGeom>
            <a:noFill/>
            <a:ln w="63500" cap="rnd" cmpd="sng">
              <a:solidFill>
                <a:srgbClr val="3333FF"/>
              </a:solidFill>
              <a:prstDash val="solid"/>
              <a:miter lim="800000"/>
              <a:headEnd type="triangle" w="med" len="med"/>
              <a:tailEnd type="triangle" w="med" len="med"/>
            </a:ln>
          </p:spPr>
        </p:cxnSp>
        <p:cxnSp>
          <p:nvCxnSpPr>
            <p:cNvPr id="480" name="Google Shape;480;p59"/>
            <p:cNvCxnSpPr/>
            <p:nvPr/>
          </p:nvCxnSpPr>
          <p:spPr>
            <a:xfrm>
              <a:off x="3836158" y="3633789"/>
              <a:ext cx="952035" cy="1264092"/>
            </a:xfrm>
            <a:prstGeom prst="bentConnector3">
              <a:avLst>
                <a:gd name="adj1" fmla="val 63935"/>
              </a:avLst>
            </a:prstGeom>
            <a:noFill/>
            <a:ln w="63500" cap="flat" cmpd="sng">
              <a:solidFill>
                <a:srgbClr val="3333FF"/>
              </a:solidFill>
              <a:prstDash val="solid"/>
              <a:miter lim="800000"/>
              <a:headEnd type="triangle" w="med" len="med"/>
              <a:tailEnd type="triangle" w="med" len="med"/>
            </a:ln>
          </p:spPr>
        </p:cxnSp>
        <p:sp>
          <p:nvSpPr>
            <p:cNvPr id="481" name="Google Shape;481;p59"/>
            <p:cNvSpPr/>
            <p:nvPr/>
          </p:nvSpPr>
          <p:spPr>
            <a:xfrm>
              <a:off x="3704080" y="3978868"/>
              <a:ext cx="702233" cy="241012"/>
            </a:xfrm>
            <a:prstGeom prst="roundRect">
              <a:avLst>
                <a:gd name="adj" fmla="val 33459"/>
              </a:avLst>
            </a:prstGeom>
            <a:gradFill>
              <a:gsLst>
                <a:gs pos="0">
                  <a:srgbClr val="9A0000"/>
                </a:gs>
                <a:gs pos="100000">
                  <a:srgbClr val="D00000"/>
                </a:gs>
              </a:gsLst>
              <a:lin ang="1350000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82" name="Google Shape;482;p59"/>
            <p:cNvSpPr txBox="1"/>
            <p:nvPr/>
          </p:nvSpPr>
          <p:spPr>
            <a:xfrm>
              <a:off x="3639283" y="3965227"/>
              <a:ext cx="925841" cy="26564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67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TCP BBR</a:t>
              </a:r>
              <a:endParaRPr sz="1067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83" name="Google Shape;483;p59"/>
            <p:cNvSpPr/>
            <p:nvPr/>
          </p:nvSpPr>
          <p:spPr>
            <a:xfrm>
              <a:off x="7355548" y="3467469"/>
              <a:ext cx="841869" cy="841869"/>
            </a:xfrm>
            <a:prstGeom prst="ellipse">
              <a:avLst/>
            </a:prstGeom>
            <a:gradFill>
              <a:gsLst>
                <a:gs pos="0">
                  <a:srgbClr val="1F3864"/>
                </a:gs>
                <a:gs pos="100000">
                  <a:srgbClr val="1FACF3"/>
                </a:gs>
              </a:gsLst>
              <a:lin ang="540000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grpSp>
          <p:nvGrpSpPr>
            <p:cNvPr id="484" name="Google Shape;484;p59"/>
            <p:cNvGrpSpPr/>
            <p:nvPr/>
          </p:nvGrpSpPr>
          <p:grpSpPr>
            <a:xfrm>
              <a:off x="7566558" y="3581763"/>
              <a:ext cx="432993" cy="622972"/>
              <a:chOff x="5681591" y="3996458"/>
              <a:chExt cx="353664" cy="508836"/>
            </a:xfrm>
          </p:grpSpPr>
          <p:sp>
            <p:nvSpPr>
              <p:cNvPr id="485" name="Google Shape;485;p59"/>
              <p:cNvSpPr/>
              <p:nvPr/>
            </p:nvSpPr>
            <p:spPr>
              <a:xfrm>
                <a:off x="5681591" y="3996458"/>
                <a:ext cx="353664" cy="508836"/>
              </a:xfrm>
              <a:custGeom>
                <a:avLst/>
                <a:gdLst/>
                <a:ahLst/>
                <a:cxnLst/>
                <a:rect l="l" t="t" r="r" b="b"/>
                <a:pathLst>
                  <a:path w="353664" h="508836" extrusionOk="0">
                    <a:moveTo>
                      <a:pt x="0" y="0"/>
                    </a:moveTo>
                    <a:lnTo>
                      <a:pt x="0" y="508837"/>
                    </a:lnTo>
                    <a:lnTo>
                      <a:pt x="353664" y="508837"/>
                    </a:lnTo>
                    <a:lnTo>
                      <a:pt x="353664" y="0"/>
                    </a:lnTo>
                    <a:lnTo>
                      <a:pt x="0" y="0"/>
                    </a:lnTo>
                    <a:close/>
                    <a:moveTo>
                      <a:pt x="328714" y="10684"/>
                    </a:moveTo>
                    <a:cubicBezTo>
                      <a:pt x="336011" y="10684"/>
                      <a:pt x="341873" y="16612"/>
                      <a:pt x="341873" y="23843"/>
                    </a:cubicBezTo>
                    <a:cubicBezTo>
                      <a:pt x="341873" y="31139"/>
                      <a:pt x="335945" y="37002"/>
                      <a:pt x="328714" y="37002"/>
                    </a:cubicBezTo>
                    <a:cubicBezTo>
                      <a:pt x="321418" y="37002"/>
                      <a:pt x="315555" y="31073"/>
                      <a:pt x="315555" y="23843"/>
                    </a:cubicBezTo>
                    <a:cubicBezTo>
                      <a:pt x="315490" y="16612"/>
                      <a:pt x="321418" y="10684"/>
                      <a:pt x="328714" y="10684"/>
                    </a:cubicBezTo>
                    <a:close/>
                    <a:moveTo>
                      <a:pt x="25080" y="10684"/>
                    </a:moveTo>
                    <a:cubicBezTo>
                      <a:pt x="32376" y="10684"/>
                      <a:pt x="38239" y="16612"/>
                      <a:pt x="38239" y="23843"/>
                    </a:cubicBezTo>
                    <a:cubicBezTo>
                      <a:pt x="38239" y="31139"/>
                      <a:pt x="32311" y="37002"/>
                      <a:pt x="25080" y="37002"/>
                    </a:cubicBezTo>
                    <a:cubicBezTo>
                      <a:pt x="17784" y="37002"/>
                      <a:pt x="11921" y="31073"/>
                      <a:pt x="11921" y="23843"/>
                    </a:cubicBezTo>
                    <a:cubicBezTo>
                      <a:pt x="11856" y="16612"/>
                      <a:pt x="17784" y="10684"/>
                      <a:pt x="25080" y="10684"/>
                    </a:cubicBezTo>
                    <a:close/>
                    <a:moveTo>
                      <a:pt x="25080" y="498088"/>
                    </a:moveTo>
                    <a:cubicBezTo>
                      <a:pt x="17784" y="498088"/>
                      <a:pt x="11921" y="492160"/>
                      <a:pt x="11921" y="484929"/>
                    </a:cubicBezTo>
                    <a:cubicBezTo>
                      <a:pt x="11921" y="477633"/>
                      <a:pt x="17849" y="471770"/>
                      <a:pt x="25080" y="471770"/>
                    </a:cubicBezTo>
                    <a:cubicBezTo>
                      <a:pt x="32376" y="471770"/>
                      <a:pt x="38239" y="477698"/>
                      <a:pt x="38239" y="484929"/>
                    </a:cubicBezTo>
                    <a:cubicBezTo>
                      <a:pt x="38239" y="492225"/>
                      <a:pt x="32311" y="498088"/>
                      <a:pt x="25080" y="498088"/>
                    </a:cubicBezTo>
                    <a:close/>
                    <a:moveTo>
                      <a:pt x="74329" y="491052"/>
                    </a:moveTo>
                    <a:cubicBezTo>
                      <a:pt x="71137" y="491052"/>
                      <a:pt x="68075" y="489815"/>
                      <a:pt x="65795" y="487535"/>
                    </a:cubicBezTo>
                    <a:lnTo>
                      <a:pt x="18370" y="440110"/>
                    </a:lnTo>
                    <a:cubicBezTo>
                      <a:pt x="16090" y="437830"/>
                      <a:pt x="14853" y="434768"/>
                      <a:pt x="14853" y="431576"/>
                    </a:cubicBezTo>
                    <a:lnTo>
                      <a:pt x="14853" y="315034"/>
                    </a:lnTo>
                    <a:cubicBezTo>
                      <a:pt x="14853" y="309627"/>
                      <a:pt x="18436" y="304937"/>
                      <a:pt x="23582" y="303439"/>
                    </a:cubicBezTo>
                    <a:cubicBezTo>
                      <a:pt x="42604" y="298032"/>
                      <a:pt x="49705" y="275688"/>
                      <a:pt x="44558" y="268326"/>
                    </a:cubicBezTo>
                    <a:cubicBezTo>
                      <a:pt x="25862" y="241943"/>
                      <a:pt x="14853" y="209697"/>
                      <a:pt x="14853" y="174845"/>
                    </a:cubicBezTo>
                    <a:cubicBezTo>
                      <a:pt x="14853" y="168592"/>
                      <a:pt x="15244" y="162468"/>
                      <a:pt x="15895" y="156410"/>
                    </a:cubicBezTo>
                    <a:cubicBezTo>
                      <a:pt x="17849" y="138951"/>
                      <a:pt x="22605" y="122405"/>
                      <a:pt x="29705" y="107096"/>
                    </a:cubicBezTo>
                    <a:lnTo>
                      <a:pt x="24038" y="69508"/>
                    </a:lnTo>
                    <a:cubicBezTo>
                      <a:pt x="22670" y="60258"/>
                      <a:pt x="26839" y="51073"/>
                      <a:pt x="34656" y="46057"/>
                    </a:cubicBezTo>
                    <a:lnTo>
                      <a:pt x="60779" y="29315"/>
                    </a:lnTo>
                    <a:cubicBezTo>
                      <a:pt x="69378" y="23843"/>
                      <a:pt x="80452" y="24429"/>
                      <a:pt x="88400" y="30813"/>
                    </a:cubicBezTo>
                    <a:lnTo>
                      <a:pt x="94263" y="35503"/>
                    </a:lnTo>
                    <a:cubicBezTo>
                      <a:pt x="118431" y="21107"/>
                      <a:pt x="146703" y="12833"/>
                      <a:pt x="176865" y="12833"/>
                    </a:cubicBezTo>
                    <a:cubicBezTo>
                      <a:pt x="260118" y="12833"/>
                      <a:pt x="328649" y="75632"/>
                      <a:pt x="337835" y="156410"/>
                    </a:cubicBezTo>
                    <a:cubicBezTo>
                      <a:pt x="338551" y="162468"/>
                      <a:pt x="338942" y="168592"/>
                      <a:pt x="338942" y="174845"/>
                    </a:cubicBezTo>
                    <a:cubicBezTo>
                      <a:pt x="338942" y="221228"/>
                      <a:pt x="319399" y="263050"/>
                      <a:pt x="288130" y="292625"/>
                    </a:cubicBezTo>
                    <a:cubicBezTo>
                      <a:pt x="285199" y="295426"/>
                      <a:pt x="283831" y="299465"/>
                      <a:pt x="284547" y="303439"/>
                    </a:cubicBezTo>
                    <a:cubicBezTo>
                      <a:pt x="287869" y="322461"/>
                      <a:pt x="304416" y="336857"/>
                      <a:pt x="324350" y="336857"/>
                    </a:cubicBezTo>
                    <a:lnTo>
                      <a:pt x="326890" y="336857"/>
                    </a:lnTo>
                    <a:cubicBezTo>
                      <a:pt x="333535" y="336857"/>
                      <a:pt x="338942" y="342264"/>
                      <a:pt x="338942" y="348909"/>
                    </a:cubicBezTo>
                    <a:lnTo>
                      <a:pt x="338942" y="431511"/>
                    </a:lnTo>
                    <a:cubicBezTo>
                      <a:pt x="338942" y="434703"/>
                      <a:pt x="337704" y="437765"/>
                      <a:pt x="335424" y="440045"/>
                    </a:cubicBezTo>
                    <a:lnTo>
                      <a:pt x="288000" y="487469"/>
                    </a:lnTo>
                    <a:cubicBezTo>
                      <a:pt x="285720" y="489749"/>
                      <a:pt x="282658" y="490987"/>
                      <a:pt x="279466" y="490987"/>
                    </a:cubicBezTo>
                    <a:lnTo>
                      <a:pt x="74329" y="490987"/>
                    </a:lnTo>
                    <a:close/>
                    <a:moveTo>
                      <a:pt x="328714" y="498088"/>
                    </a:moveTo>
                    <a:cubicBezTo>
                      <a:pt x="321418" y="498088"/>
                      <a:pt x="315555" y="492160"/>
                      <a:pt x="315555" y="484929"/>
                    </a:cubicBezTo>
                    <a:cubicBezTo>
                      <a:pt x="315555" y="477633"/>
                      <a:pt x="321484" y="471770"/>
                      <a:pt x="328714" y="471770"/>
                    </a:cubicBezTo>
                    <a:cubicBezTo>
                      <a:pt x="336011" y="471770"/>
                      <a:pt x="341873" y="477698"/>
                      <a:pt x="341873" y="484929"/>
                    </a:cubicBezTo>
                    <a:cubicBezTo>
                      <a:pt x="341873" y="492225"/>
                      <a:pt x="335945" y="498088"/>
                      <a:pt x="328714" y="49808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86" name="Google Shape;486;p59"/>
              <p:cNvSpPr/>
              <p:nvPr/>
            </p:nvSpPr>
            <p:spPr>
              <a:xfrm>
                <a:off x="5716182" y="4029029"/>
                <a:ext cx="284547" cy="280638"/>
              </a:xfrm>
              <a:custGeom>
                <a:avLst/>
                <a:gdLst/>
                <a:ahLst/>
                <a:cxnLst/>
                <a:rect l="l" t="t" r="r" b="b"/>
                <a:pathLst>
                  <a:path w="284547" h="280638" extrusionOk="0">
                    <a:moveTo>
                      <a:pt x="284547" y="142274"/>
                    </a:moveTo>
                    <a:cubicBezTo>
                      <a:pt x="284547" y="63841"/>
                      <a:pt x="220706" y="0"/>
                      <a:pt x="142274" y="0"/>
                    </a:cubicBezTo>
                    <a:cubicBezTo>
                      <a:pt x="63841" y="0"/>
                      <a:pt x="0" y="63841"/>
                      <a:pt x="0" y="142274"/>
                    </a:cubicBezTo>
                    <a:cubicBezTo>
                      <a:pt x="0" y="203509"/>
                      <a:pt x="38826" y="255754"/>
                      <a:pt x="93220" y="275818"/>
                    </a:cubicBezTo>
                    <a:lnTo>
                      <a:pt x="158494" y="212433"/>
                    </a:lnTo>
                    <a:cubicBezTo>
                      <a:pt x="162729" y="208329"/>
                      <a:pt x="168266" y="206049"/>
                      <a:pt x="174194" y="206049"/>
                    </a:cubicBezTo>
                    <a:cubicBezTo>
                      <a:pt x="178884" y="206049"/>
                      <a:pt x="183379" y="207482"/>
                      <a:pt x="187157" y="210153"/>
                    </a:cubicBezTo>
                    <a:cubicBezTo>
                      <a:pt x="196017" y="216407"/>
                      <a:pt x="199144" y="228068"/>
                      <a:pt x="194649" y="237904"/>
                    </a:cubicBezTo>
                    <a:lnTo>
                      <a:pt x="175041" y="280639"/>
                    </a:lnTo>
                    <a:cubicBezTo>
                      <a:pt x="237709" y="265851"/>
                      <a:pt x="284547" y="209437"/>
                      <a:pt x="284547" y="142274"/>
                    </a:cubicBezTo>
                    <a:close/>
                    <a:moveTo>
                      <a:pt x="142274" y="192695"/>
                    </a:moveTo>
                    <a:cubicBezTo>
                      <a:pt x="114457" y="192695"/>
                      <a:pt x="91918" y="170155"/>
                      <a:pt x="91918" y="142339"/>
                    </a:cubicBezTo>
                    <a:cubicBezTo>
                      <a:pt x="91918" y="114522"/>
                      <a:pt x="114457" y="91983"/>
                      <a:pt x="142274" y="91983"/>
                    </a:cubicBezTo>
                    <a:cubicBezTo>
                      <a:pt x="170090" y="91983"/>
                      <a:pt x="192630" y="114522"/>
                      <a:pt x="192630" y="142339"/>
                    </a:cubicBezTo>
                    <a:cubicBezTo>
                      <a:pt x="192630" y="170155"/>
                      <a:pt x="170090" y="192695"/>
                      <a:pt x="142274" y="19269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87" name="Google Shape;487;p59"/>
              <p:cNvSpPr/>
              <p:nvPr/>
            </p:nvSpPr>
            <p:spPr>
              <a:xfrm>
                <a:off x="5893177" y="4356180"/>
                <a:ext cx="101689" cy="92764"/>
              </a:xfrm>
              <a:custGeom>
                <a:avLst/>
                <a:gdLst/>
                <a:ahLst/>
                <a:cxnLst/>
                <a:rect l="l" t="t" r="r" b="b"/>
                <a:pathLst>
                  <a:path w="101689" h="92764" extrusionOk="0">
                    <a:moveTo>
                      <a:pt x="3518" y="18305"/>
                    </a:moveTo>
                    <a:cubicBezTo>
                      <a:pt x="1238" y="20585"/>
                      <a:pt x="0" y="23647"/>
                      <a:pt x="0" y="26839"/>
                    </a:cubicBezTo>
                    <a:lnTo>
                      <a:pt x="0" y="80713"/>
                    </a:lnTo>
                    <a:cubicBezTo>
                      <a:pt x="0" y="87358"/>
                      <a:pt x="5407" y="92764"/>
                      <a:pt x="12052" y="92764"/>
                    </a:cubicBezTo>
                    <a:lnTo>
                      <a:pt x="74850" y="92764"/>
                    </a:lnTo>
                    <a:cubicBezTo>
                      <a:pt x="78042" y="92764"/>
                      <a:pt x="81104" y="91527"/>
                      <a:pt x="83384" y="89247"/>
                    </a:cubicBezTo>
                    <a:lnTo>
                      <a:pt x="98171" y="74459"/>
                    </a:lnTo>
                    <a:cubicBezTo>
                      <a:pt x="100451" y="72179"/>
                      <a:pt x="101689" y="69117"/>
                      <a:pt x="101689" y="65925"/>
                    </a:cubicBezTo>
                    <a:lnTo>
                      <a:pt x="101689" y="12052"/>
                    </a:lnTo>
                    <a:cubicBezTo>
                      <a:pt x="101689" y="5407"/>
                      <a:pt x="96282" y="0"/>
                      <a:pt x="89638" y="0"/>
                    </a:cubicBezTo>
                    <a:lnTo>
                      <a:pt x="26839" y="0"/>
                    </a:lnTo>
                    <a:cubicBezTo>
                      <a:pt x="23647" y="0"/>
                      <a:pt x="20585" y="1238"/>
                      <a:pt x="18305" y="3518"/>
                    </a:cubicBezTo>
                    <a:lnTo>
                      <a:pt x="3518" y="18305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88" name="Google Shape;488;p59"/>
              <p:cNvSpPr/>
              <p:nvPr/>
            </p:nvSpPr>
            <p:spPr>
              <a:xfrm>
                <a:off x="5718201" y="4318462"/>
                <a:ext cx="149178" cy="152305"/>
              </a:xfrm>
              <a:custGeom>
                <a:avLst/>
                <a:gdLst/>
                <a:ahLst/>
                <a:cxnLst/>
                <a:rect l="l" t="t" r="r" b="b"/>
                <a:pathLst>
                  <a:path w="149178" h="152305" extrusionOk="0">
                    <a:moveTo>
                      <a:pt x="107096" y="100191"/>
                    </a:moveTo>
                    <a:cubicBezTo>
                      <a:pt x="102536" y="101689"/>
                      <a:pt x="97780" y="102471"/>
                      <a:pt x="93025" y="102471"/>
                    </a:cubicBezTo>
                    <a:cubicBezTo>
                      <a:pt x="85338" y="102471"/>
                      <a:pt x="77716" y="100517"/>
                      <a:pt x="70941" y="96738"/>
                    </a:cubicBezTo>
                    <a:cubicBezTo>
                      <a:pt x="57066" y="88986"/>
                      <a:pt x="47555" y="74980"/>
                      <a:pt x="45470" y="59216"/>
                    </a:cubicBezTo>
                    <a:cubicBezTo>
                      <a:pt x="44167" y="49183"/>
                      <a:pt x="45731" y="39151"/>
                      <a:pt x="50617" y="29771"/>
                    </a:cubicBezTo>
                    <a:cubicBezTo>
                      <a:pt x="51919" y="27230"/>
                      <a:pt x="52245" y="24103"/>
                      <a:pt x="51985" y="20846"/>
                    </a:cubicBezTo>
                    <a:cubicBezTo>
                      <a:pt x="51073" y="9055"/>
                      <a:pt x="41301" y="0"/>
                      <a:pt x="29510" y="0"/>
                    </a:cubicBezTo>
                    <a:cubicBezTo>
                      <a:pt x="28533" y="0"/>
                      <a:pt x="27621" y="0"/>
                      <a:pt x="26839" y="0"/>
                    </a:cubicBezTo>
                    <a:cubicBezTo>
                      <a:pt x="23647" y="0"/>
                      <a:pt x="20585" y="1238"/>
                      <a:pt x="18305" y="3518"/>
                    </a:cubicBezTo>
                    <a:lnTo>
                      <a:pt x="3518" y="18305"/>
                    </a:lnTo>
                    <a:cubicBezTo>
                      <a:pt x="1238" y="20585"/>
                      <a:pt x="0" y="23647"/>
                      <a:pt x="0" y="26839"/>
                    </a:cubicBezTo>
                    <a:lnTo>
                      <a:pt x="0" y="91006"/>
                    </a:lnTo>
                    <a:cubicBezTo>
                      <a:pt x="0" y="94198"/>
                      <a:pt x="1238" y="97259"/>
                      <a:pt x="3518" y="99539"/>
                    </a:cubicBezTo>
                    <a:lnTo>
                      <a:pt x="52766" y="148788"/>
                    </a:lnTo>
                    <a:cubicBezTo>
                      <a:pt x="55046" y="151068"/>
                      <a:pt x="58108" y="152306"/>
                      <a:pt x="61300" y="152306"/>
                    </a:cubicBezTo>
                    <a:lnTo>
                      <a:pt x="117258" y="152306"/>
                    </a:lnTo>
                    <a:cubicBezTo>
                      <a:pt x="120450" y="152306"/>
                      <a:pt x="123512" y="151068"/>
                      <a:pt x="125792" y="148788"/>
                    </a:cubicBezTo>
                    <a:lnTo>
                      <a:pt x="145661" y="128919"/>
                    </a:lnTo>
                    <a:cubicBezTo>
                      <a:pt x="147941" y="126639"/>
                      <a:pt x="149179" y="123577"/>
                      <a:pt x="149179" y="120385"/>
                    </a:cubicBezTo>
                    <a:lnTo>
                      <a:pt x="149179" y="102471"/>
                    </a:lnTo>
                    <a:cubicBezTo>
                      <a:pt x="149179" y="97455"/>
                      <a:pt x="146117" y="92960"/>
                      <a:pt x="141427" y="91201"/>
                    </a:cubicBezTo>
                    <a:cubicBezTo>
                      <a:pt x="133935" y="88335"/>
                      <a:pt x="125727" y="89572"/>
                      <a:pt x="119343" y="94067"/>
                    </a:cubicBezTo>
                    <a:cubicBezTo>
                      <a:pt x="115565" y="96673"/>
                      <a:pt x="111461" y="98758"/>
                      <a:pt x="107096" y="10019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89" name="Google Shape;489;p59"/>
              <p:cNvSpPr/>
              <p:nvPr/>
            </p:nvSpPr>
            <p:spPr>
              <a:xfrm>
                <a:off x="5840020" y="4152867"/>
                <a:ext cx="36871" cy="36871"/>
              </a:xfrm>
              <a:custGeom>
                <a:avLst/>
                <a:gdLst/>
                <a:ahLst/>
                <a:cxnLst/>
                <a:rect l="l" t="t" r="r" b="b"/>
                <a:pathLst>
                  <a:path w="36871" h="36871" extrusionOk="0">
                    <a:moveTo>
                      <a:pt x="18436" y="0"/>
                    </a:moveTo>
                    <a:cubicBezTo>
                      <a:pt x="8273" y="0"/>
                      <a:pt x="0" y="8273"/>
                      <a:pt x="0" y="18436"/>
                    </a:cubicBezTo>
                    <a:cubicBezTo>
                      <a:pt x="0" y="28598"/>
                      <a:pt x="8273" y="36871"/>
                      <a:pt x="18436" y="36871"/>
                    </a:cubicBezTo>
                    <a:cubicBezTo>
                      <a:pt x="28598" y="36871"/>
                      <a:pt x="36871" y="28598"/>
                      <a:pt x="36871" y="18436"/>
                    </a:cubicBezTo>
                    <a:cubicBezTo>
                      <a:pt x="36871" y="8273"/>
                      <a:pt x="28598" y="0"/>
                      <a:pt x="1843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0" name="Google Shape;490;p59"/>
              <p:cNvSpPr/>
              <p:nvPr/>
            </p:nvSpPr>
            <p:spPr>
              <a:xfrm>
                <a:off x="5782940" y="4254947"/>
                <a:ext cx="110153" cy="146247"/>
              </a:xfrm>
              <a:custGeom>
                <a:avLst/>
                <a:gdLst/>
                <a:ahLst/>
                <a:cxnLst/>
                <a:rect l="l" t="t" r="r" b="b"/>
                <a:pathLst>
                  <a:path w="110153" h="146247" extrusionOk="0">
                    <a:moveTo>
                      <a:pt x="15779" y="142990"/>
                    </a:moveTo>
                    <a:cubicBezTo>
                      <a:pt x="19622" y="145140"/>
                      <a:pt x="23922" y="146247"/>
                      <a:pt x="28221" y="146247"/>
                    </a:cubicBezTo>
                    <a:cubicBezTo>
                      <a:pt x="30892" y="146247"/>
                      <a:pt x="33563" y="145856"/>
                      <a:pt x="36169" y="145010"/>
                    </a:cubicBezTo>
                    <a:cubicBezTo>
                      <a:pt x="42944" y="142795"/>
                      <a:pt x="48481" y="137844"/>
                      <a:pt x="51477" y="131395"/>
                    </a:cubicBezTo>
                    <a:lnTo>
                      <a:pt x="109911" y="3909"/>
                    </a:lnTo>
                    <a:cubicBezTo>
                      <a:pt x="110432" y="2736"/>
                      <a:pt x="110107" y="1303"/>
                      <a:pt x="108999" y="521"/>
                    </a:cubicBezTo>
                    <a:cubicBezTo>
                      <a:pt x="108543" y="195"/>
                      <a:pt x="107957" y="0"/>
                      <a:pt x="107436" y="0"/>
                    </a:cubicBezTo>
                    <a:cubicBezTo>
                      <a:pt x="106719" y="0"/>
                      <a:pt x="106068" y="261"/>
                      <a:pt x="105546" y="782"/>
                    </a:cubicBezTo>
                    <a:lnTo>
                      <a:pt x="9329" y="94067"/>
                    </a:lnTo>
                    <a:cubicBezTo>
                      <a:pt x="2359" y="100842"/>
                      <a:pt x="-1028" y="110484"/>
                      <a:pt x="274" y="120125"/>
                    </a:cubicBezTo>
                    <a:cubicBezTo>
                      <a:pt x="1577" y="129766"/>
                      <a:pt x="7310" y="138235"/>
                      <a:pt x="15779" y="14299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sp>
          <p:nvSpPr>
            <p:cNvPr id="491" name="Google Shape;491;p59"/>
            <p:cNvSpPr/>
            <p:nvPr/>
          </p:nvSpPr>
          <p:spPr>
            <a:xfrm>
              <a:off x="7373085" y="5666104"/>
              <a:ext cx="841869" cy="841869"/>
            </a:xfrm>
            <a:prstGeom prst="ellipse">
              <a:avLst/>
            </a:prstGeom>
            <a:gradFill>
              <a:gsLst>
                <a:gs pos="0">
                  <a:srgbClr val="1F3864"/>
                </a:gs>
                <a:gs pos="100000">
                  <a:srgbClr val="1FACF3"/>
                </a:gs>
              </a:gsLst>
              <a:lin ang="540000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grpSp>
          <p:nvGrpSpPr>
            <p:cNvPr id="492" name="Google Shape;492;p59"/>
            <p:cNvGrpSpPr/>
            <p:nvPr/>
          </p:nvGrpSpPr>
          <p:grpSpPr>
            <a:xfrm>
              <a:off x="7548075" y="5895281"/>
              <a:ext cx="506668" cy="426757"/>
              <a:chOff x="5683805" y="5518573"/>
              <a:chExt cx="371586" cy="312979"/>
            </a:xfrm>
          </p:grpSpPr>
          <p:sp>
            <p:nvSpPr>
              <p:cNvPr id="493" name="Google Shape;493;p59"/>
              <p:cNvSpPr/>
              <p:nvPr/>
            </p:nvSpPr>
            <p:spPr>
              <a:xfrm>
                <a:off x="5688578" y="5618924"/>
                <a:ext cx="315913" cy="121737"/>
              </a:xfrm>
              <a:custGeom>
                <a:avLst/>
                <a:gdLst/>
                <a:ahLst/>
                <a:cxnLst/>
                <a:rect l="l" t="t" r="r" b="b"/>
                <a:pathLst>
                  <a:path w="315913" h="121737" extrusionOk="0">
                    <a:moveTo>
                      <a:pt x="147208" y="118366"/>
                    </a:moveTo>
                    <a:lnTo>
                      <a:pt x="9169" y="20325"/>
                    </a:lnTo>
                    <a:cubicBezTo>
                      <a:pt x="179" y="13941"/>
                      <a:pt x="-5945" y="0"/>
                      <a:pt x="9234" y="0"/>
                    </a:cubicBezTo>
                    <a:lnTo>
                      <a:pt x="306679" y="0"/>
                    </a:lnTo>
                    <a:cubicBezTo>
                      <a:pt x="321858" y="0"/>
                      <a:pt x="315734" y="13941"/>
                      <a:pt x="306745" y="20325"/>
                    </a:cubicBezTo>
                    <a:lnTo>
                      <a:pt x="168705" y="118366"/>
                    </a:lnTo>
                    <a:cubicBezTo>
                      <a:pt x="162386" y="122861"/>
                      <a:pt x="153462" y="122861"/>
                      <a:pt x="147208" y="118366"/>
                    </a:cubicBezTo>
                    <a:lnTo>
                      <a:pt x="147208" y="118366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4" name="Google Shape;494;p59"/>
              <p:cNvSpPr/>
              <p:nvPr/>
            </p:nvSpPr>
            <p:spPr>
              <a:xfrm>
                <a:off x="5693920" y="5741260"/>
                <a:ext cx="305167" cy="90292"/>
              </a:xfrm>
              <a:custGeom>
                <a:avLst/>
                <a:gdLst/>
                <a:ahLst/>
                <a:cxnLst/>
                <a:rect l="l" t="t" r="r" b="b"/>
                <a:pathLst>
                  <a:path w="305167" h="90292" extrusionOk="0">
                    <a:moveTo>
                      <a:pt x="297558" y="90292"/>
                    </a:moveTo>
                    <a:cubicBezTo>
                      <a:pt x="304659" y="85276"/>
                      <a:pt x="309675" y="81498"/>
                      <a:pt x="299057" y="73876"/>
                    </a:cubicBezTo>
                    <a:lnTo>
                      <a:pt x="201081" y="6192"/>
                    </a:lnTo>
                    <a:cubicBezTo>
                      <a:pt x="194175" y="1175"/>
                      <a:pt x="190137" y="-453"/>
                      <a:pt x="186489" y="133"/>
                    </a:cubicBezTo>
                    <a:cubicBezTo>
                      <a:pt x="181733" y="1827"/>
                      <a:pt x="177173" y="7104"/>
                      <a:pt x="167792" y="13488"/>
                    </a:cubicBezTo>
                    <a:cubicBezTo>
                      <a:pt x="163037" y="16745"/>
                      <a:pt x="157760" y="18178"/>
                      <a:pt x="152549" y="17917"/>
                    </a:cubicBezTo>
                    <a:cubicBezTo>
                      <a:pt x="147337" y="18113"/>
                      <a:pt x="142061" y="16680"/>
                      <a:pt x="137305" y="13488"/>
                    </a:cubicBezTo>
                    <a:cubicBezTo>
                      <a:pt x="127859" y="7104"/>
                      <a:pt x="123364" y="1827"/>
                      <a:pt x="118609" y="133"/>
                    </a:cubicBezTo>
                    <a:cubicBezTo>
                      <a:pt x="114961" y="-518"/>
                      <a:pt x="110987" y="1175"/>
                      <a:pt x="104017" y="6192"/>
                    </a:cubicBezTo>
                    <a:lnTo>
                      <a:pt x="6041" y="73876"/>
                    </a:lnTo>
                    <a:cubicBezTo>
                      <a:pt x="-3470" y="80781"/>
                      <a:pt x="-539" y="84624"/>
                      <a:pt x="6497" y="89575"/>
                    </a:cubicBezTo>
                    <a:lnTo>
                      <a:pt x="297558" y="90292"/>
                    </a:lnTo>
                    <a:lnTo>
                      <a:pt x="297558" y="90292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5" name="Google Shape;495;p59"/>
              <p:cNvSpPr/>
              <p:nvPr/>
            </p:nvSpPr>
            <p:spPr>
              <a:xfrm>
                <a:off x="5683805" y="5652330"/>
                <a:ext cx="114245" cy="150998"/>
              </a:xfrm>
              <a:custGeom>
                <a:avLst/>
                <a:gdLst/>
                <a:ahLst/>
                <a:cxnLst/>
                <a:rect l="l" t="t" r="r" b="b"/>
                <a:pathLst>
                  <a:path w="114245" h="150998" extrusionOk="0">
                    <a:moveTo>
                      <a:pt x="111070" y="71279"/>
                    </a:moveTo>
                    <a:cubicBezTo>
                      <a:pt x="115304" y="74276"/>
                      <a:pt x="115304" y="79031"/>
                      <a:pt x="111070" y="82028"/>
                    </a:cubicBezTo>
                    <a:lnTo>
                      <a:pt x="13615" y="148344"/>
                    </a:lnTo>
                    <a:cubicBezTo>
                      <a:pt x="6514" y="153165"/>
                      <a:pt x="0" y="151015"/>
                      <a:pt x="0" y="145152"/>
                    </a:cubicBezTo>
                    <a:lnTo>
                      <a:pt x="0" y="5614"/>
                    </a:lnTo>
                    <a:cubicBezTo>
                      <a:pt x="0" y="-249"/>
                      <a:pt x="7101" y="-2138"/>
                      <a:pt x="13615" y="2943"/>
                    </a:cubicBezTo>
                    <a:lnTo>
                      <a:pt x="111070" y="71279"/>
                    </a:lnTo>
                    <a:lnTo>
                      <a:pt x="111070" y="71279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6" name="Google Shape;496;p59"/>
              <p:cNvSpPr/>
              <p:nvPr/>
            </p:nvSpPr>
            <p:spPr>
              <a:xfrm>
                <a:off x="5894952" y="5652330"/>
                <a:ext cx="114245" cy="150998"/>
              </a:xfrm>
              <a:custGeom>
                <a:avLst/>
                <a:gdLst/>
                <a:ahLst/>
                <a:cxnLst/>
                <a:rect l="l" t="t" r="r" b="b"/>
                <a:pathLst>
                  <a:path w="114245" h="150998" extrusionOk="0">
                    <a:moveTo>
                      <a:pt x="3176" y="71279"/>
                    </a:moveTo>
                    <a:cubicBezTo>
                      <a:pt x="-1059" y="74276"/>
                      <a:pt x="-1059" y="79031"/>
                      <a:pt x="3176" y="82028"/>
                    </a:cubicBezTo>
                    <a:lnTo>
                      <a:pt x="100630" y="148344"/>
                    </a:lnTo>
                    <a:cubicBezTo>
                      <a:pt x="107731" y="153165"/>
                      <a:pt x="114246" y="151015"/>
                      <a:pt x="114246" y="145152"/>
                    </a:cubicBezTo>
                    <a:lnTo>
                      <a:pt x="114246" y="5614"/>
                    </a:lnTo>
                    <a:cubicBezTo>
                      <a:pt x="114246" y="-249"/>
                      <a:pt x="107145" y="-2138"/>
                      <a:pt x="100630" y="2943"/>
                    </a:cubicBezTo>
                    <a:lnTo>
                      <a:pt x="3176" y="71279"/>
                    </a:lnTo>
                    <a:lnTo>
                      <a:pt x="3176" y="71279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7" name="Google Shape;497;p59"/>
              <p:cNvSpPr/>
              <p:nvPr/>
            </p:nvSpPr>
            <p:spPr>
              <a:xfrm>
                <a:off x="5742666" y="5518573"/>
                <a:ext cx="312723" cy="85367"/>
              </a:xfrm>
              <a:custGeom>
                <a:avLst/>
                <a:gdLst/>
                <a:ahLst/>
                <a:cxnLst/>
                <a:rect l="l" t="t" r="r" b="b"/>
                <a:pathLst>
                  <a:path w="312723" h="85367" extrusionOk="0">
                    <a:moveTo>
                      <a:pt x="75205" y="85303"/>
                    </a:moveTo>
                    <a:lnTo>
                      <a:pt x="7130" y="20290"/>
                    </a:lnTo>
                    <a:cubicBezTo>
                      <a:pt x="-817" y="12668"/>
                      <a:pt x="-4922" y="-1990"/>
                      <a:pt x="10127" y="225"/>
                    </a:cubicBezTo>
                    <a:lnTo>
                      <a:pt x="304445" y="43155"/>
                    </a:lnTo>
                    <a:cubicBezTo>
                      <a:pt x="319428" y="45370"/>
                      <a:pt x="311351" y="58268"/>
                      <a:pt x="301579" y="63284"/>
                    </a:cubicBezTo>
                    <a:lnTo>
                      <a:pt x="258454" y="85368"/>
                    </a:lnTo>
                    <a:lnTo>
                      <a:pt x="75205" y="85368"/>
                    </a:lnTo>
                    <a:lnTo>
                      <a:pt x="75205" y="85303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8" name="Google Shape;498;p59"/>
              <p:cNvSpPr/>
              <p:nvPr/>
            </p:nvSpPr>
            <p:spPr>
              <a:xfrm>
                <a:off x="6020663" y="5760481"/>
                <a:ext cx="880" cy="5667"/>
              </a:xfrm>
              <a:custGeom>
                <a:avLst/>
                <a:gdLst/>
                <a:ahLst/>
                <a:cxnLst/>
                <a:rect l="l" t="t" r="r" b="b"/>
                <a:pathLst>
                  <a:path w="880" h="5667" extrusionOk="0">
                    <a:moveTo>
                      <a:pt x="0" y="5667"/>
                    </a:moveTo>
                    <a:cubicBezTo>
                      <a:pt x="1107" y="4169"/>
                      <a:pt x="1238" y="2345"/>
                      <a:pt x="0" y="0"/>
                    </a:cubicBezTo>
                    <a:lnTo>
                      <a:pt x="0" y="5667"/>
                    </a:lnTo>
                    <a:lnTo>
                      <a:pt x="0" y="566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499" name="Google Shape;499;p59"/>
              <p:cNvSpPr/>
              <p:nvPr/>
            </p:nvSpPr>
            <p:spPr>
              <a:xfrm>
                <a:off x="5726214" y="5550578"/>
                <a:ext cx="73091" cy="53297"/>
              </a:xfrm>
              <a:custGeom>
                <a:avLst/>
                <a:gdLst/>
                <a:ahLst/>
                <a:cxnLst/>
                <a:rect l="l" t="t" r="r" b="b"/>
                <a:pathLst>
                  <a:path w="73091" h="53297" extrusionOk="0">
                    <a:moveTo>
                      <a:pt x="0" y="53297"/>
                    </a:moveTo>
                    <a:lnTo>
                      <a:pt x="7101" y="4765"/>
                    </a:lnTo>
                    <a:cubicBezTo>
                      <a:pt x="7947" y="-1033"/>
                      <a:pt x="15244" y="-1880"/>
                      <a:pt x="20911" y="4114"/>
                    </a:cubicBezTo>
                    <a:lnTo>
                      <a:pt x="73091" y="53297"/>
                    </a:lnTo>
                    <a:lnTo>
                      <a:pt x="0" y="53297"/>
                    </a:lnTo>
                    <a:lnTo>
                      <a:pt x="0" y="532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500" name="Google Shape;500;p59"/>
              <p:cNvSpPr/>
              <p:nvPr/>
            </p:nvSpPr>
            <p:spPr>
              <a:xfrm>
                <a:off x="6020598" y="5595866"/>
                <a:ext cx="34793" cy="149529"/>
              </a:xfrm>
              <a:custGeom>
                <a:avLst/>
                <a:gdLst/>
                <a:ahLst/>
                <a:cxnLst/>
                <a:rect l="l" t="t" r="r" b="b"/>
                <a:pathLst>
                  <a:path w="34793" h="149529" extrusionOk="0">
                    <a:moveTo>
                      <a:pt x="65" y="145137"/>
                    </a:moveTo>
                    <a:lnTo>
                      <a:pt x="651" y="145723"/>
                    </a:lnTo>
                    <a:cubicBezTo>
                      <a:pt x="6970" y="151521"/>
                      <a:pt x="13745" y="150349"/>
                      <a:pt x="14592" y="144551"/>
                    </a:cubicBezTo>
                    <a:lnTo>
                      <a:pt x="34722" y="6512"/>
                    </a:lnTo>
                    <a:cubicBezTo>
                      <a:pt x="35568" y="714"/>
                      <a:pt x="28793" y="-2153"/>
                      <a:pt x="21628" y="1886"/>
                    </a:cubicBezTo>
                    <a:lnTo>
                      <a:pt x="0" y="12765"/>
                    </a:lnTo>
                    <a:lnTo>
                      <a:pt x="0" y="145137"/>
                    </a:lnTo>
                    <a:lnTo>
                      <a:pt x="65" y="14513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grpSp>
          <p:nvGrpSpPr>
            <p:cNvPr id="501" name="Google Shape;501;p59"/>
            <p:cNvGrpSpPr/>
            <p:nvPr/>
          </p:nvGrpSpPr>
          <p:grpSpPr>
            <a:xfrm>
              <a:off x="7115618" y="4561807"/>
              <a:ext cx="1272149" cy="700805"/>
              <a:chOff x="5382236" y="3152426"/>
              <a:chExt cx="932985" cy="513965"/>
            </a:xfrm>
          </p:grpSpPr>
          <p:grpSp>
            <p:nvGrpSpPr>
              <p:cNvPr id="502" name="Google Shape;502;p59"/>
              <p:cNvGrpSpPr/>
              <p:nvPr/>
            </p:nvGrpSpPr>
            <p:grpSpPr>
              <a:xfrm>
                <a:off x="5382236" y="3398651"/>
                <a:ext cx="366236" cy="267740"/>
                <a:chOff x="9637509" y="2915693"/>
                <a:chExt cx="366236" cy="267740"/>
              </a:xfrm>
            </p:grpSpPr>
            <p:sp>
              <p:nvSpPr>
                <p:cNvPr id="503" name="Google Shape;503;p59"/>
                <p:cNvSpPr/>
                <p:nvPr/>
              </p:nvSpPr>
              <p:spPr>
                <a:xfrm>
                  <a:off x="9637509" y="2915693"/>
                  <a:ext cx="327932" cy="2676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7932" h="267674" extrusionOk="0">
                      <a:moveTo>
                        <a:pt x="327933" y="34722"/>
                      </a:moveTo>
                      <a:lnTo>
                        <a:pt x="327933" y="267675"/>
                      </a:lnTo>
                      <a:lnTo>
                        <a:pt x="19152" y="267675"/>
                      </a:lnTo>
                      <a:cubicBezTo>
                        <a:pt x="8599" y="267675"/>
                        <a:pt x="0" y="259141"/>
                        <a:pt x="0" y="248523"/>
                      </a:cubicBezTo>
                      <a:lnTo>
                        <a:pt x="0" y="34656"/>
                      </a:lnTo>
                      <a:cubicBezTo>
                        <a:pt x="0" y="32441"/>
                        <a:pt x="847" y="30227"/>
                        <a:pt x="2541" y="28533"/>
                      </a:cubicBezTo>
                      <a:cubicBezTo>
                        <a:pt x="4234" y="26839"/>
                        <a:pt x="6449" y="25992"/>
                        <a:pt x="8664" y="25992"/>
                      </a:cubicBezTo>
                      <a:lnTo>
                        <a:pt x="13029" y="25992"/>
                      </a:lnTo>
                      <a:lnTo>
                        <a:pt x="13029" y="8664"/>
                      </a:lnTo>
                      <a:cubicBezTo>
                        <a:pt x="13029" y="6449"/>
                        <a:pt x="13876" y="4234"/>
                        <a:pt x="15569" y="2541"/>
                      </a:cubicBezTo>
                      <a:cubicBezTo>
                        <a:pt x="17263" y="847"/>
                        <a:pt x="19478" y="0"/>
                        <a:pt x="21693" y="0"/>
                      </a:cubicBezTo>
                      <a:lnTo>
                        <a:pt x="104165" y="0"/>
                      </a:lnTo>
                      <a:cubicBezTo>
                        <a:pt x="106379" y="0"/>
                        <a:pt x="108594" y="847"/>
                        <a:pt x="110288" y="2541"/>
                      </a:cubicBezTo>
                      <a:cubicBezTo>
                        <a:pt x="111982" y="4234"/>
                        <a:pt x="112829" y="6449"/>
                        <a:pt x="112829" y="8664"/>
                      </a:cubicBezTo>
                      <a:lnTo>
                        <a:pt x="112829" y="25992"/>
                      </a:lnTo>
                      <a:lnTo>
                        <a:pt x="319203" y="25992"/>
                      </a:lnTo>
                      <a:cubicBezTo>
                        <a:pt x="321418" y="25992"/>
                        <a:pt x="323633" y="26839"/>
                        <a:pt x="325327" y="28533"/>
                      </a:cubicBezTo>
                      <a:cubicBezTo>
                        <a:pt x="327086" y="30227"/>
                        <a:pt x="327933" y="32441"/>
                        <a:pt x="327933" y="34722"/>
                      </a:cubicBezTo>
                      <a:close/>
                    </a:path>
                  </a:pathLst>
                </a:custGeom>
                <a:solidFill>
                  <a:srgbClr val="ECAF4E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endParaRPr>
                </a:p>
              </p:txBody>
            </p:sp>
            <p:grpSp>
              <p:nvGrpSpPr>
                <p:cNvPr id="504" name="Google Shape;504;p59"/>
                <p:cNvGrpSpPr/>
                <p:nvPr/>
              </p:nvGrpSpPr>
              <p:grpSpPr>
                <a:xfrm>
                  <a:off x="9647019" y="2961685"/>
                  <a:ext cx="306045" cy="221748"/>
                  <a:chOff x="9647019" y="2961685"/>
                  <a:chExt cx="306045" cy="221748"/>
                </a:xfrm>
              </p:grpSpPr>
              <p:sp>
                <p:nvSpPr>
                  <p:cNvPr id="505" name="Google Shape;505;p59"/>
                  <p:cNvSpPr/>
                  <p:nvPr/>
                </p:nvSpPr>
                <p:spPr>
                  <a:xfrm>
                    <a:off x="9647019" y="2961685"/>
                    <a:ext cx="291387" cy="2217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1387" h="221748" extrusionOk="0">
                        <a:moveTo>
                          <a:pt x="0" y="0"/>
                        </a:moveTo>
                        <a:lnTo>
                          <a:pt x="291387" y="0"/>
                        </a:lnTo>
                        <a:lnTo>
                          <a:pt x="291387" y="221749"/>
                        </a:lnTo>
                        <a:lnTo>
                          <a:pt x="0" y="221749"/>
                        </a:lnTo>
                        <a:close/>
                      </a:path>
                    </a:pathLst>
                  </a:custGeom>
                  <a:solidFill>
                    <a:srgbClr val="CAD0D7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  <p:sp>
                <p:nvSpPr>
                  <p:cNvPr id="506" name="Google Shape;506;p59"/>
                  <p:cNvSpPr/>
                  <p:nvPr/>
                </p:nvSpPr>
                <p:spPr>
                  <a:xfrm>
                    <a:off x="9657052" y="2971717"/>
                    <a:ext cx="296012" cy="21171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6012" h="211716" extrusionOk="0">
                        <a:moveTo>
                          <a:pt x="0" y="0"/>
                        </a:moveTo>
                        <a:lnTo>
                          <a:pt x="296012" y="0"/>
                        </a:lnTo>
                        <a:lnTo>
                          <a:pt x="296012" y="211717"/>
                        </a:lnTo>
                        <a:lnTo>
                          <a:pt x="0" y="211717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</p:grpSp>
            <p:sp>
              <p:nvSpPr>
                <p:cNvPr id="507" name="Google Shape;507;p59"/>
                <p:cNvSpPr/>
                <p:nvPr/>
              </p:nvSpPr>
              <p:spPr>
                <a:xfrm>
                  <a:off x="9656661" y="2953346"/>
                  <a:ext cx="347084" cy="2300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084" h="230021" extrusionOk="0">
                      <a:moveTo>
                        <a:pt x="347085" y="34656"/>
                      </a:moveTo>
                      <a:lnTo>
                        <a:pt x="347085" y="210870"/>
                      </a:lnTo>
                      <a:cubicBezTo>
                        <a:pt x="347085" y="221488"/>
                        <a:pt x="338551" y="230022"/>
                        <a:pt x="327933" y="230022"/>
                      </a:cubicBezTo>
                      <a:lnTo>
                        <a:pt x="0" y="230022"/>
                      </a:lnTo>
                      <a:cubicBezTo>
                        <a:pt x="10553" y="230022"/>
                        <a:pt x="19152" y="221488"/>
                        <a:pt x="19152" y="210870"/>
                      </a:cubicBezTo>
                      <a:lnTo>
                        <a:pt x="19152" y="34656"/>
                      </a:lnTo>
                      <a:cubicBezTo>
                        <a:pt x="19152" y="32441"/>
                        <a:pt x="19999" y="30227"/>
                        <a:pt x="21693" y="28533"/>
                      </a:cubicBezTo>
                      <a:cubicBezTo>
                        <a:pt x="23387" y="26839"/>
                        <a:pt x="25601" y="25992"/>
                        <a:pt x="27816" y="25992"/>
                      </a:cubicBezTo>
                      <a:lnTo>
                        <a:pt x="234191" y="25992"/>
                      </a:lnTo>
                      <a:lnTo>
                        <a:pt x="234191" y="8664"/>
                      </a:lnTo>
                      <a:cubicBezTo>
                        <a:pt x="234191" y="6449"/>
                        <a:pt x="235038" y="4234"/>
                        <a:pt x="236732" y="2541"/>
                      </a:cubicBezTo>
                      <a:cubicBezTo>
                        <a:pt x="238425" y="847"/>
                        <a:pt x="240640" y="0"/>
                        <a:pt x="242855" y="0"/>
                      </a:cubicBezTo>
                      <a:lnTo>
                        <a:pt x="325327" y="0"/>
                      </a:lnTo>
                      <a:cubicBezTo>
                        <a:pt x="327542" y="0"/>
                        <a:pt x="329757" y="847"/>
                        <a:pt x="331450" y="2541"/>
                      </a:cubicBezTo>
                      <a:cubicBezTo>
                        <a:pt x="333144" y="4234"/>
                        <a:pt x="333991" y="6449"/>
                        <a:pt x="333991" y="8664"/>
                      </a:cubicBezTo>
                      <a:lnTo>
                        <a:pt x="333991" y="25992"/>
                      </a:lnTo>
                      <a:lnTo>
                        <a:pt x="338291" y="25992"/>
                      </a:lnTo>
                      <a:cubicBezTo>
                        <a:pt x="340505" y="25992"/>
                        <a:pt x="342720" y="26839"/>
                        <a:pt x="344414" y="28533"/>
                      </a:cubicBezTo>
                      <a:cubicBezTo>
                        <a:pt x="346238" y="30227"/>
                        <a:pt x="347085" y="32441"/>
                        <a:pt x="347085" y="34656"/>
                      </a:cubicBezTo>
                      <a:close/>
                    </a:path>
                  </a:pathLst>
                </a:custGeom>
                <a:solidFill>
                  <a:srgbClr val="F5CA6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endParaRPr>
                </a:p>
              </p:txBody>
            </p:sp>
          </p:grpSp>
          <p:grpSp>
            <p:nvGrpSpPr>
              <p:cNvPr id="508" name="Google Shape;508;p59"/>
              <p:cNvGrpSpPr/>
              <p:nvPr/>
            </p:nvGrpSpPr>
            <p:grpSpPr>
              <a:xfrm>
                <a:off x="5948985" y="3398651"/>
                <a:ext cx="366236" cy="267740"/>
                <a:chOff x="10204258" y="2915693"/>
                <a:chExt cx="366236" cy="267740"/>
              </a:xfrm>
            </p:grpSpPr>
            <p:sp>
              <p:nvSpPr>
                <p:cNvPr id="509" name="Google Shape;509;p59"/>
                <p:cNvSpPr/>
                <p:nvPr/>
              </p:nvSpPr>
              <p:spPr>
                <a:xfrm>
                  <a:off x="10204258" y="2915693"/>
                  <a:ext cx="327932" cy="2676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7932" h="267674" extrusionOk="0">
                      <a:moveTo>
                        <a:pt x="327933" y="34722"/>
                      </a:moveTo>
                      <a:lnTo>
                        <a:pt x="327933" y="267675"/>
                      </a:lnTo>
                      <a:lnTo>
                        <a:pt x="19152" y="267675"/>
                      </a:lnTo>
                      <a:cubicBezTo>
                        <a:pt x="8599" y="267675"/>
                        <a:pt x="0" y="259141"/>
                        <a:pt x="0" y="248523"/>
                      </a:cubicBezTo>
                      <a:lnTo>
                        <a:pt x="0" y="34656"/>
                      </a:lnTo>
                      <a:cubicBezTo>
                        <a:pt x="0" y="32441"/>
                        <a:pt x="847" y="30227"/>
                        <a:pt x="2541" y="28533"/>
                      </a:cubicBezTo>
                      <a:cubicBezTo>
                        <a:pt x="4234" y="26839"/>
                        <a:pt x="6449" y="25992"/>
                        <a:pt x="8664" y="25992"/>
                      </a:cubicBezTo>
                      <a:lnTo>
                        <a:pt x="13029" y="25992"/>
                      </a:lnTo>
                      <a:lnTo>
                        <a:pt x="13029" y="8664"/>
                      </a:lnTo>
                      <a:cubicBezTo>
                        <a:pt x="13029" y="6449"/>
                        <a:pt x="13876" y="4234"/>
                        <a:pt x="15569" y="2541"/>
                      </a:cubicBezTo>
                      <a:cubicBezTo>
                        <a:pt x="17263" y="847"/>
                        <a:pt x="19478" y="0"/>
                        <a:pt x="21693" y="0"/>
                      </a:cubicBezTo>
                      <a:lnTo>
                        <a:pt x="104165" y="0"/>
                      </a:lnTo>
                      <a:cubicBezTo>
                        <a:pt x="106379" y="0"/>
                        <a:pt x="108594" y="847"/>
                        <a:pt x="110288" y="2541"/>
                      </a:cubicBezTo>
                      <a:cubicBezTo>
                        <a:pt x="111982" y="4234"/>
                        <a:pt x="112829" y="6449"/>
                        <a:pt x="112829" y="8664"/>
                      </a:cubicBezTo>
                      <a:lnTo>
                        <a:pt x="112829" y="25992"/>
                      </a:lnTo>
                      <a:lnTo>
                        <a:pt x="319203" y="25992"/>
                      </a:lnTo>
                      <a:cubicBezTo>
                        <a:pt x="321418" y="25992"/>
                        <a:pt x="323633" y="26839"/>
                        <a:pt x="325327" y="28533"/>
                      </a:cubicBezTo>
                      <a:cubicBezTo>
                        <a:pt x="327086" y="30227"/>
                        <a:pt x="327933" y="32441"/>
                        <a:pt x="327933" y="34722"/>
                      </a:cubicBezTo>
                      <a:close/>
                    </a:path>
                  </a:pathLst>
                </a:custGeom>
                <a:solidFill>
                  <a:srgbClr val="ECAF4E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endParaRPr>
                </a:p>
              </p:txBody>
            </p:sp>
            <p:grpSp>
              <p:nvGrpSpPr>
                <p:cNvPr id="510" name="Google Shape;510;p59"/>
                <p:cNvGrpSpPr/>
                <p:nvPr/>
              </p:nvGrpSpPr>
              <p:grpSpPr>
                <a:xfrm>
                  <a:off x="10213768" y="2961685"/>
                  <a:ext cx="306045" cy="221748"/>
                  <a:chOff x="10213768" y="2961685"/>
                  <a:chExt cx="306045" cy="221748"/>
                </a:xfrm>
              </p:grpSpPr>
              <p:sp>
                <p:nvSpPr>
                  <p:cNvPr id="511" name="Google Shape;511;p59"/>
                  <p:cNvSpPr/>
                  <p:nvPr/>
                </p:nvSpPr>
                <p:spPr>
                  <a:xfrm>
                    <a:off x="10213768" y="2961685"/>
                    <a:ext cx="291387" cy="2217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1387" h="221748" extrusionOk="0">
                        <a:moveTo>
                          <a:pt x="0" y="0"/>
                        </a:moveTo>
                        <a:lnTo>
                          <a:pt x="291387" y="0"/>
                        </a:lnTo>
                        <a:lnTo>
                          <a:pt x="291387" y="221749"/>
                        </a:lnTo>
                        <a:lnTo>
                          <a:pt x="0" y="221749"/>
                        </a:lnTo>
                        <a:close/>
                      </a:path>
                    </a:pathLst>
                  </a:custGeom>
                  <a:solidFill>
                    <a:srgbClr val="CAD0D7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  <p:sp>
                <p:nvSpPr>
                  <p:cNvPr id="512" name="Google Shape;512;p59"/>
                  <p:cNvSpPr/>
                  <p:nvPr/>
                </p:nvSpPr>
                <p:spPr>
                  <a:xfrm>
                    <a:off x="10223801" y="2971717"/>
                    <a:ext cx="296012" cy="21171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6012" h="211716" extrusionOk="0">
                        <a:moveTo>
                          <a:pt x="0" y="0"/>
                        </a:moveTo>
                        <a:lnTo>
                          <a:pt x="296012" y="0"/>
                        </a:lnTo>
                        <a:lnTo>
                          <a:pt x="296012" y="211717"/>
                        </a:lnTo>
                        <a:lnTo>
                          <a:pt x="0" y="211717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</p:grpSp>
            <p:sp>
              <p:nvSpPr>
                <p:cNvPr id="513" name="Google Shape;513;p59"/>
                <p:cNvSpPr/>
                <p:nvPr/>
              </p:nvSpPr>
              <p:spPr>
                <a:xfrm>
                  <a:off x="10223410" y="2953346"/>
                  <a:ext cx="347084" cy="2300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084" h="230021" extrusionOk="0">
                      <a:moveTo>
                        <a:pt x="347085" y="34656"/>
                      </a:moveTo>
                      <a:lnTo>
                        <a:pt x="347085" y="210870"/>
                      </a:lnTo>
                      <a:cubicBezTo>
                        <a:pt x="347085" y="221488"/>
                        <a:pt x="338551" y="230022"/>
                        <a:pt x="327933" y="230022"/>
                      </a:cubicBezTo>
                      <a:lnTo>
                        <a:pt x="0" y="230022"/>
                      </a:lnTo>
                      <a:cubicBezTo>
                        <a:pt x="10553" y="230022"/>
                        <a:pt x="19152" y="221488"/>
                        <a:pt x="19152" y="210870"/>
                      </a:cubicBezTo>
                      <a:lnTo>
                        <a:pt x="19152" y="34656"/>
                      </a:lnTo>
                      <a:cubicBezTo>
                        <a:pt x="19152" y="32441"/>
                        <a:pt x="19999" y="30227"/>
                        <a:pt x="21693" y="28533"/>
                      </a:cubicBezTo>
                      <a:cubicBezTo>
                        <a:pt x="23387" y="26839"/>
                        <a:pt x="25601" y="25992"/>
                        <a:pt x="27816" y="25992"/>
                      </a:cubicBezTo>
                      <a:lnTo>
                        <a:pt x="234191" y="25992"/>
                      </a:lnTo>
                      <a:lnTo>
                        <a:pt x="234191" y="8664"/>
                      </a:lnTo>
                      <a:cubicBezTo>
                        <a:pt x="234191" y="6449"/>
                        <a:pt x="235038" y="4234"/>
                        <a:pt x="236732" y="2541"/>
                      </a:cubicBezTo>
                      <a:cubicBezTo>
                        <a:pt x="238425" y="847"/>
                        <a:pt x="240640" y="0"/>
                        <a:pt x="242855" y="0"/>
                      </a:cubicBezTo>
                      <a:lnTo>
                        <a:pt x="325327" y="0"/>
                      </a:lnTo>
                      <a:cubicBezTo>
                        <a:pt x="327542" y="0"/>
                        <a:pt x="329757" y="847"/>
                        <a:pt x="331451" y="2541"/>
                      </a:cubicBezTo>
                      <a:cubicBezTo>
                        <a:pt x="333144" y="4234"/>
                        <a:pt x="333991" y="6449"/>
                        <a:pt x="333991" y="8664"/>
                      </a:cubicBezTo>
                      <a:lnTo>
                        <a:pt x="333991" y="25992"/>
                      </a:lnTo>
                      <a:lnTo>
                        <a:pt x="338291" y="25992"/>
                      </a:lnTo>
                      <a:cubicBezTo>
                        <a:pt x="340505" y="25992"/>
                        <a:pt x="342720" y="26839"/>
                        <a:pt x="344414" y="28533"/>
                      </a:cubicBezTo>
                      <a:cubicBezTo>
                        <a:pt x="346238" y="30227"/>
                        <a:pt x="347085" y="32441"/>
                        <a:pt x="347085" y="34656"/>
                      </a:cubicBezTo>
                      <a:close/>
                    </a:path>
                  </a:pathLst>
                </a:custGeom>
                <a:solidFill>
                  <a:srgbClr val="F5CA6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endParaRPr>
                </a:p>
              </p:txBody>
            </p:sp>
          </p:grpSp>
          <p:grpSp>
            <p:nvGrpSpPr>
              <p:cNvPr id="514" name="Google Shape;514;p59"/>
              <p:cNvGrpSpPr/>
              <p:nvPr/>
            </p:nvGrpSpPr>
            <p:grpSpPr>
              <a:xfrm>
                <a:off x="5413635" y="3228366"/>
                <a:ext cx="538932" cy="172109"/>
                <a:chOff x="9668908" y="2745408"/>
                <a:chExt cx="538932" cy="172109"/>
              </a:xfrm>
            </p:grpSpPr>
            <p:sp>
              <p:nvSpPr>
                <p:cNvPr id="515" name="Google Shape;515;p59"/>
                <p:cNvSpPr/>
                <p:nvPr/>
              </p:nvSpPr>
              <p:spPr>
                <a:xfrm>
                  <a:off x="9668908" y="2745408"/>
                  <a:ext cx="538932" cy="1721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8932" h="172109" extrusionOk="0">
                      <a:moveTo>
                        <a:pt x="538933" y="12638"/>
                      </a:moveTo>
                      <a:lnTo>
                        <a:pt x="538933" y="159472"/>
                      </a:lnTo>
                      <a:cubicBezTo>
                        <a:pt x="538933" y="166442"/>
                        <a:pt x="533265" y="172109"/>
                        <a:pt x="526295" y="172109"/>
                      </a:cubicBezTo>
                      <a:lnTo>
                        <a:pt x="12638" y="172109"/>
                      </a:lnTo>
                      <a:cubicBezTo>
                        <a:pt x="5667" y="172109"/>
                        <a:pt x="0" y="166442"/>
                        <a:pt x="0" y="159472"/>
                      </a:cubicBezTo>
                      <a:lnTo>
                        <a:pt x="0" y="12638"/>
                      </a:lnTo>
                      <a:cubicBezTo>
                        <a:pt x="0" y="5668"/>
                        <a:pt x="5667" y="0"/>
                        <a:pt x="12638" y="0"/>
                      </a:cubicBezTo>
                      <a:lnTo>
                        <a:pt x="526295" y="0"/>
                      </a:lnTo>
                      <a:cubicBezTo>
                        <a:pt x="533265" y="65"/>
                        <a:pt x="538933" y="5668"/>
                        <a:pt x="538933" y="12638"/>
                      </a:cubicBezTo>
                      <a:close/>
                    </a:path>
                  </a:pathLst>
                </a:custGeom>
                <a:solidFill>
                  <a:srgbClr val="F2F2F2"/>
                </a:solidFill>
                <a:ln w="9525" cap="flat" cmpd="sng">
                  <a:solidFill>
                    <a:srgbClr val="BEBEBE"/>
                  </a:solidFill>
                  <a:prstDash val="solid"/>
                  <a:miter lim="8000"/>
                  <a:headEnd type="none" w="sm" len="sm"/>
                  <a:tailEnd type="none" w="sm" len="sm"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endParaRPr>
                </a:p>
              </p:txBody>
            </p:sp>
            <p:grpSp>
              <p:nvGrpSpPr>
                <p:cNvPr id="516" name="Google Shape;516;p59"/>
                <p:cNvGrpSpPr/>
                <p:nvPr/>
              </p:nvGrpSpPr>
              <p:grpSpPr>
                <a:xfrm>
                  <a:off x="9696177" y="2803301"/>
                  <a:ext cx="277610" cy="56382"/>
                  <a:chOff x="9696177" y="2803301"/>
                  <a:chExt cx="277610" cy="56382"/>
                </a:xfrm>
              </p:grpSpPr>
              <p:sp>
                <p:nvSpPr>
                  <p:cNvPr id="517" name="Google Shape;517;p59"/>
                  <p:cNvSpPr/>
                  <p:nvPr/>
                </p:nvSpPr>
                <p:spPr>
                  <a:xfrm rot="-5400000">
                    <a:off x="9696177" y="2803301"/>
                    <a:ext cx="56349" cy="5634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6349" h="56349" extrusionOk="0">
                        <a:moveTo>
                          <a:pt x="0" y="0"/>
                        </a:moveTo>
                        <a:lnTo>
                          <a:pt x="56349" y="0"/>
                        </a:lnTo>
                        <a:lnTo>
                          <a:pt x="56349" y="56349"/>
                        </a:lnTo>
                        <a:lnTo>
                          <a:pt x="0" y="56349"/>
                        </a:lnTo>
                        <a:close/>
                      </a:path>
                    </a:pathLst>
                  </a:custGeom>
                  <a:solidFill>
                    <a:srgbClr val="41A5FF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  <p:sp>
                <p:nvSpPr>
                  <p:cNvPr id="518" name="Google Shape;518;p59"/>
                  <p:cNvSpPr/>
                  <p:nvPr/>
                </p:nvSpPr>
                <p:spPr>
                  <a:xfrm rot="-5400000">
                    <a:off x="9769932" y="2803314"/>
                    <a:ext cx="56349" cy="5634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6349" h="56349" extrusionOk="0">
                        <a:moveTo>
                          <a:pt x="0" y="0"/>
                        </a:moveTo>
                        <a:lnTo>
                          <a:pt x="56349" y="0"/>
                        </a:lnTo>
                        <a:lnTo>
                          <a:pt x="56349" y="56349"/>
                        </a:lnTo>
                        <a:lnTo>
                          <a:pt x="0" y="56349"/>
                        </a:lnTo>
                        <a:close/>
                      </a:path>
                    </a:pathLst>
                  </a:custGeom>
                  <a:solidFill>
                    <a:srgbClr val="FF7D00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  <p:sp>
                <p:nvSpPr>
                  <p:cNvPr id="519" name="Google Shape;519;p59"/>
                  <p:cNvSpPr/>
                  <p:nvPr/>
                </p:nvSpPr>
                <p:spPr>
                  <a:xfrm rot="-5400000">
                    <a:off x="9843685" y="2803321"/>
                    <a:ext cx="56349" cy="5634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6349" h="56349" extrusionOk="0">
                        <a:moveTo>
                          <a:pt x="0" y="0"/>
                        </a:moveTo>
                        <a:lnTo>
                          <a:pt x="56349" y="0"/>
                        </a:lnTo>
                        <a:lnTo>
                          <a:pt x="56349" y="56349"/>
                        </a:lnTo>
                        <a:lnTo>
                          <a:pt x="0" y="56349"/>
                        </a:lnTo>
                        <a:close/>
                      </a:path>
                    </a:pathLst>
                  </a:custGeom>
                  <a:solidFill>
                    <a:srgbClr val="5F4387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  <p:sp>
                <p:nvSpPr>
                  <p:cNvPr id="520" name="Google Shape;520;p59"/>
                  <p:cNvSpPr/>
                  <p:nvPr/>
                </p:nvSpPr>
                <p:spPr>
                  <a:xfrm rot="-5400000">
                    <a:off x="9917438" y="2803334"/>
                    <a:ext cx="56349" cy="5634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6349" h="56349" extrusionOk="0">
                        <a:moveTo>
                          <a:pt x="0" y="0"/>
                        </a:moveTo>
                        <a:lnTo>
                          <a:pt x="56349" y="0"/>
                        </a:lnTo>
                        <a:lnTo>
                          <a:pt x="56349" y="56349"/>
                        </a:lnTo>
                        <a:lnTo>
                          <a:pt x="0" y="56349"/>
                        </a:lnTo>
                        <a:close/>
                      </a:path>
                    </a:pathLst>
                  </a:custGeom>
                  <a:solidFill>
                    <a:srgbClr val="565656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2400" dirty="0">
                      <a:solidFill>
                        <a:schemeClr val="dk1"/>
                      </a:solidFill>
                      <a:latin typeface="Meiryo UI" panose="020B0604030504040204" pitchFamily="50" charset="-128"/>
                      <a:ea typeface="Meiryo UI" panose="020B0604030504040204" pitchFamily="50" charset="-128"/>
                      <a:sym typeface="Arial"/>
                    </a:endParaRPr>
                  </a:p>
                </p:txBody>
              </p:sp>
            </p:grpSp>
          </p:grpSp>
          <p:sp>
            <p:nvSpPr>
              <p:cNvPr id="521" name="Google Shape;521;p59"/>
              <p:cNvSpPr/>
              <p:nvPr/>
            </p:nvSpPr>
            <p:spPr>
              <a:xfrm>
                <a:off x="5612713" y="3152426"/>
                <a:ext cx="672542" cy="357686"/>
              </a:xfrm>
              <a:custGeom>
                <a:avLst/>
                <a:gdLst/>
                <a:ahLst/>
                <a:cxnLst/>
                <a:rect l="l" t="t" r="r" b="b"/>
                <a:pathLst>
                  <a:path w="672542" h="357686" extrusionOk="0">
                    <a:moveTo>
                      <a:pt x="593914" y="203296"/>
                    </a:moveTo>
                    <a:cubicBezTo>
                      <a:pt x="549616" y="98675"/>
                      <a:pt x="452813" y="19395"/>
                      <a:pt x="332037" y="3044"/>
                    </a:cubicBezTo>
                    <a:cubicBezTo>
                      <a:pt x="194779" y="-15521"/>
                      <a:pt x="65860" y="52358"/>
                      <a:pt x="0" y="164861"/>
                    </a:cubicBezTo>
                    <a:cubicBezTo>
                      <a:pt x="62668" y="97047"/>
                      <a:pt x="156214" y="59785"/>
                      <a:pt x="254646" y="73074"/>
                    </a:cubicBezTo>
                    <a:cubicBezTo>
                      <a:pt x="351384" y="86168"/>
                      <a:pt x="430534" y="145123"/>
                      <a:pt x="473463" y="225054"/>
                    </a:cubicBezTo>
                    <a:lnTo>
                      <a:pt x="386953" y="240688"/>
                    </a:lnTo>
                    <a:lnTo>
                      <a:pt x="555544" y="357686"/>
                    </a:lnTo>
                    <a:lnTo>
                      <a:pt x="672542" y="189095"/>
                    </a:lnTo>
                    <a:lnTo>
                      <a:pt x="593914" y="2032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4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sp>
          <p:nvSpPr>
            <p:cNvPr id="522" name="Google Shape;522;p59"/>
            <p:cNvSpPr/>
            <p:nvPr/>
          </p:nvSpPr>
          <p:spPr>
            <a:xfrm>
              <a:off x="7095235" y="5320890"/>
              <a:ext cx="1319339" cy="286919"/>
            </a:xfrm>
            <a:prstGeom prst="roundRect">
              <a:avLst>
                <a:gd name="adj" fmla="val 33459"/>
              </a:avLst>
            </a:pr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523" name="Google Shape;523;p59"/>
            <p:cNvSpPr txBox="1"/>
            <p:nvPr/>
          </p:nvSpPr>
          <p:spPr>
            <a:xfrm>
              <a:off x="6898854" y="5314983"/>
              <a:ext cx="1687629" cy="2708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SMB / </a:t>
              </a:r>
              <a:r>
                <a:rPr lang="en-US" sz="1100" b="1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Rsync</a:t>
              </a:r>
              <a:r>
                <a:rPr lang="en-US" sz="11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 / FTP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pic>
          <p:nvPicPr>
            <p:cNvPr id="524" name="Google Shape;524;p59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1799651" y="5067878"/>
              <a:ext cx="269372" cy="83804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525" name="Google Shape;525;p59"/>
            <p:cNvSpPr/>
            <p:nvPr/>
          </p:nvSpPr>
          <p:spPr>
            <a:xfrm>
              <a:off x="9950851" y="4821123"/>
              <a:ext cx="1198208" cy="283271"/>
            </a:xfrm>
            <a:prstGeom prst="roundRect">
              <a:avLst>
                <a:gd name="adj" fmla="val 20570"/>
              </a:avLst>
            </a:prstGeom>
            <a:gradFill>
              <a:gsLst>
                <a:gs pos="0">
                  <a:srgbClr val="286FF9"/>
                </a:gs>
                <a:gs pos="25000">
                  <a:srgbClr val="286FF9"/>
                </a:gs>
                <a:gs pos="60000">
                  <a:srgbClr val="61B1F9"/>
                </a:gs>
                <a:gs pos="100000">
                  <a:srgbClr val="1FACF3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526" name="Google Shape;526;p59"/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9774648" y="4706236"/>
              <a:ext cx="509677" cy="50967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527" name="Google Shape;527;p59"/>
            <p:cNvSpPr txBox="1"/>
            <p:nvPr/>
          </p:nvSpPr>
          <p:spPr>
            <a:xfrm>
              <a:off x="10227955" y="4825419"/>
              <a:ext cx="1015980" cy="28683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NYC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528" name="Google Shape;528;p59"/>
            <p:cNvSpPr/>
            <p:nvPr/>
          </p:nvSpPr>
          <p:spPr>
            <a:xfrm>
              <a:off x="9950851" y="6194142"/>
              <a:ext cx="1198208" cy="283271"/>
            </a:xfrm>
            <a:prstGeom prst="roundRect">
              <a:avLst>
                <a:gd name="adj" fmla="val 20570"/>
              </a:avLst>
            </a:prstGeom>
            <a:gradFill>
              <a:gsLst>
                <a:gs pos="0">
                  <a:srgbClr val="286FF9"/>
                </a:gs>
                <a:gs pos="25000">
                  <a:srgbClr val="286FF9"/>
                </a:gs>
                <a:gs pos="60000">
                  <a:srgbClr val="61B1F9"/>
                </a:gs>
                <a:gs pos="100000">
                  <a:srgbClr val="1FACF3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529" name="Google Shape;529;p59"/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9835673" y="6011016"/>
              <a:ext cx="509677" cy="50967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530" name="Google Shape;530;p59"/>
            <p:cNvSpPr txBox="1"/>
            <p:nvPr/>
          </p:nvSpPr>
          <p:spPr>
            <a:xfrm>
              <a:off x="10360043" y="6192911"/>
              <a:ext cx="797135" cy="28683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Paris</a:t>
              </a:r>
              <a:endParaRPr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531" name="Google Shape;531;p59"/>
            <p:cNvSpPr/>
            <p:nvPr/>
          </p:nvSpPr>
          <p:spPr>
            <a:xfrm>
              <a:off x="5515517" y="3853134"/>
              <a:ext cx="726687" cy="320688"/>
            </a:xfrm>
            <a:prstGeom prst="roundRect">
              <a:avLst>
                <a:gd name="adj" fmla="val 33459"/>
              </a:avLst>
            </a:prstGeom>
            <a:gradFill>
              <a:gsLst>
                <a:gs pos="0">
                  <a:srgbClr val="3F3F3F"/>
                </a:gs>
                <a:gs pos="11000">
                  <a:srgbClr val="3F3F3F"/>
                </a:gs>
                <a:gs pos="83000">
                  <a:srgbClr val="757575"/>
                </a:gs>
                <a:gs pos="100000">
                  <a:srgbClr val="757575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532" name="Google Shape;532;p59"/>
            <p:cNvSpPr txBox="1"/>
            <p:nvPr/>
          </p:nvSpPr>
          <p:spPr>
            <a:xfrm>
              <a:off x="5502708" y="3825408"/>
              <a:ext cx="702233" cy="3505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.</a:t>
              </a:r>
              <a:r>
                <a:rPr lang="en-US" sz="1600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qdff</a:t>
              </a:r>
              <a:endParaRPr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533" name="Google Shape;533;p59"/>
            <p:cNvSpPr/>
            <p:nvPr/>
          </p:nvSpPr>
          <p:spPr>
            <a:xfrm>
              <a:off x="2547302" y="5779042"/>
              <a:ext cx="912643" cy="283271"/>
            </a:xfrm>
            <a:prstGeom prst="roundRect">
              <a:avLst>
                <a:gd name="adj" fmla="val 20570"/>
              </a:avLst>
            </a:prstGeom>
            <a:gradFill>
              <a:gsLst>
                <a:gs pos="0">
                  <a:srgbClr val="286FF9"/>
                </a:gs>
                <a:gs pos="25000">
                  <a:srgbClr val="286FF9"/>
                </a:gs>
                <a:gs pos="60000">
                  <a:srgbClr val="61B1F9"/>
                </a:gs>
                <a:gs pos="100000">
                  <a:srgbClr val="1FACF3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534" name="Google Shape;534;p59"/>
            <p:cNvSpPr txBox="1"/>
            <p:nvPr/>
          </p:nvSpPr>
          <p:spPr>
            <a:xfrm>
              <a:off x="2676496" y="5786291"/>
              <a:ext cx="717666" cy="28683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Taipei</a:t>
              </a:r>
              <a:endParaRPr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535" name="Google Shape;535;p59" descr="一張含有 畫畫 的圖片&#10;&#10;自動產生的描述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3486309" y="5438744"/>
              <a:ext cx="374067" cy="37406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536" name="Google Shape;536;p59" descr="一張含有 畫畫 的圖片&#10;&#10;自動產生的描述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5843967" y="3510413"/>
              <a:ext cx="374067" cy="37406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537" name="Google Shape;537;p59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1137983" y="2983176"/>
              <a:ext cx="1073727" cy="850877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538" name="Google Shape;538;p59"/>
            <p:cNvSpPr/>
            <p:nvPr/>
          </p:nvSpPr>
          <p:spPr>
            <a:xfrm>
              <a:off x="2547302" y="3766250"/>
              <a:ext cx="912643" cy="283271"/>
            </a:xfrm>
            <a:prstGeom prst="roundRect">
              <a:avLst>
                <a:gd name="adj" fmla="val 20570"/>
              </a:avLst>
            </a:prstGeom>
            <a:gradFill>
              <a:gsLst>
                <a:gs pos="0">
                  <a:srgbClr val="286FF9"/>
                </a:gs>
                <a:gs pos="25000">
                  <a:srgbClr val="286FF9"/>
                </a:gs>
                <a:gs pos="60000">
                  <a:srgbClr val="61B1F9"/>
                </a:gs>
                <a:gs pos="100000">
                  <a:srgbClr val="1FACF3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539" name="Google Shape;539;p59"/>
            <p:cNvSpPr txBox="1"/>
            <p:nvPr/>
          </p:nvSpPr>
          <p:spPr>
            <a:xfrm>
              <a:off x="2676495" y="3773499"/>
              <a:ext cx="722005" cy="286831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Taipei</a:t>
              </a:r>
              <a:endParaRPr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pic>
          <p:nvPicPr>
            <p:cNvPr id="540" name="Google Shape;540;p59" descr="A picture containing text, pool ball&#10;&#10;Description automatically generated"/>
            <p:cNvPicPr preferRelativeResize="0"/>
            <p:nvPr/>
          </p:nvPicPr>
          <p:blipFill rotWithShape="1">
            <a:blip r:embed="rId14">
              <a:alphaModFix/>
            </a:blip>
            <a:srcRect/>
            <a:stretch/>
          </p:blipFill>
          <p:spPr>
            <a:xfrm>
              <a:off x="590048" y="1712996"/>
              <a:ext cx="885323" cy="875298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541" name="Google Shape;541;p59"/>
            <p:cNvGrpSpPr/>
            <p:nvPr/>
          </p:nvGrpSpPr>
          <p:grpSpPr>
            <a:xfrm>
              <a:off x="7056050" y="1595650"/>
              <a:ext cx="3858002" cy="450169"/>
              <a:chOff x="7056050" y="1595650"/>
              <a:chExt cx="3858002" cy="450169"/>
            </a:xfrm>
          </p:grpSpPr>
          <p:grpSp>
            <p:nvGrpSpPr>
              <p:cNvPr id="542" name="Google Shape;542;p59"/>
              <p:cNvGrpSpPr/>
              <p:nvPr/>
            </p:nvGrpSpPr>
            <p:grpSpPr>
              <a:xfrm>
                <a:off x="7056050" y="1636698"/>
                <a:ext cx="1858577" cy="409121"/>
                <a:chOff x="6987961" y="1893412"/>
                <a:chExt cx="1858577" cy="409121"/>
              </a:xfrm>
            </p:grpSpPr>
            <p:pic>
              <p:nvPicPr>
                <p:cNvPr id="543" name="Google Shape;543;p59"/>
                <p:cNvPicPr preferRelativeResize="0"/>
                <p:nvPr/>
              </p:nvPicPr>
              <p:blipFill rotWithShape="1">
                <a:blip r:embed="rId15">
                  <a:alphaModFix/>
                </a:blip>
                <a:srcRect/>
                <a:stretch/>
              </p:blipFill>
              <p:spPr>
                <a:xfrm>
                  <a:off x="7448996" y="1893412"/>
                  <a:ext cx="409123" cy="40912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544" name="Google Shape;544;p59"/>
                <p:cNvPicPr preferRelativeResize="0"/>
                <p:nvPr/>
              </p:nvPicPr>
              <p:blipFill rotWithShape="1">
                <a:blip r:embed="rId16">
                  <a:alphaModFix/>
                </a:blip>
                <a:srcRect/>
                <a:stretch/>
              </p:blipFill>
              <p:spPr>
                <a:xfrm>
                  <a:off x="6987961" y="1893412"/>
                  <a:ext cx="409123" cy="40912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545" name="Google Shape;545;p59"/>
                <p:cNvPicPr preferRelativeResize="0"/>
                <p:nvPr/>
              </p:nvPicPr>
              <p:blipFill rotWithShape="1">
                <a:blip r:embed="rId17">
                  <a:alphaModFix/>
                </a:blip>
                <a:srcRect/>
                <a:stretch/>
              </p:blipFill>
              <p:spPr>
                <a:xfrm>
                  <a:off x="7910032" y="1893412"/>
                  <a:ext cx="409123" cy="40912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546" name="Google Shape;546;p59"/>
                <p:cNvPicPr preferRelativeResize="0"/>
                <p:nvPr/>
              </p:nvPicPr>
              <p:blipFill rotWithShape="1">
                <a:blip r:embed="rId18">
                  <a:alphaModFix/>
                </a:blip>
                <a:srcRect/>
                <a:stretch/>
              </p:blipFill>
              <p:spPr>
                <a:xfrm>
                  <a:off x="8406465" y="1920022"/>
                  <a:ext cx="440073" cy="318938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547" name="Google Shape;547;p59"/>
              <p:cNvGrpSpPr/>
              <p:nvPr/>
            </p:nvGrpSpPr>
            <p:grpSpPr>
              <a:xfrm>
                <a:off x="9046836" y="1595650"/>
                <a:ext cx="1867216" cy="409121"/>
                <a:chOff x="7119686" y="1432378"/>
                <a:chExt cx="1867216" cy="409121"/>
              </a:xfrm>
            </p:grpSpPr>
            <p:pic>
              <p:nvPicPr>
                <p:cNvPr id="548" name="Google Shape;548;p59"/>
                <p:cNvPicPr preferRelativeResize="0"/>
                <p:nvPr/>
              </p:nvPicPr>
              <p:blipFill rotWithShape="1">
                <a:blip r:embed="rId19">
                  <a:alphaModFix/>
                </a:blip>
                <a:srcRect/>
                <a:stretch/>
              </p:blipFill>
              <p:spPr>
                <a:xfrm>
                  <a:off x="7119686" y="1432378"/>
                  <a:ext cx="409123" cy="40912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549" name="Google Shape;549;p59"/>
                <p:cNvPicPr preferRelativeResize="0"/>
                <p:nvPr/>
              </p:nvPicPr>
              <p:blipFill rotWithShape="1">
                <a:blip r:embed="rId20">
                  <a:alphaModFix/>
                </a:blip>
                <a:srcRect/>
                <a:stretch/>
              </p:blipFill>
              <p:spPr>
                <a:xfrm>
                  <a:off x="7580720" y="1432378"/>
                  <a:ext cx="409123" cy="40912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550" name="Google Shape;550;p59" descr="Alibaba Cloud"/>
                <p:cNvPicPr preferRelativeResize="0"/>
                <p:nvPr/>
              </p:nvPicPr>
              <p:blipFill rotWithShape="1">
                <a:blip r:embed="rId21">
                  <a:alphaModFix/>
                </a:blip>
                <a:srcRect r="49553" b="-4110"/>
                <a:stretch/>
              </p:blipFill>
              <p:spPr>
                <a:xfrm>
                  <a:off x="8017690" y="1493509"/>
                  <a:ext cx="470560" cy="286482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551" name="Google Shape;551;p59" descr="百度網盤- 維基百科，自由的百科全書"/>
                <p:cNvPicPr preferRelativeResize="0"/>
                <p:nvPr/>
              </p:nvPicPr>
              <p:blipFill rotWithShape="1">
                <a:blip r:embed="rId22">
                  <a:alphaModFix/>
                </a:blip>
                <a:srcRect b="39575"/>
                <a:stretch/>
              </p:blipFill>
              <p:spPr>
                <a:xfrm>
                  <a:off x="8453236" y="1432534"/>
                  <a:ext cx="533666" cy="388564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</p:grpSp>
    </p:spTree>
    <p:extLst>
      <p:ext uri="{BB962C8B-B14F-4D97-AF65-F5344CB8AC3E}">
        <p14:creationId xmlns:p14="http://schemas.microsoft.com/office/powerpoint/2010/main" val="16213021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: 圓角 4">
            <a:extLst>
              <a:ext uri="{FF2B5EF4-FFF2-40B4-BE49-F238E27FC236}">
                <a16:creationId xmlns:a16="http://schemas.microsoft.com/office/drawing/2014/main" id="{300C7A39-8FCD-4D71-99BF-D7077F7877EA}"/>
              </a:ext>
            </a:extLst>
          </p:cNvPr>
          <p:cNvSpPr/>
          <p:nvPr/>
        </p:nvSpPr>
        <p:spPr>
          <a:xfrm rot="10800000">
            <a:off x="6231118" y="1992567"/>
            <a:ext cx="5329581" cy="4215769"/>
          </a:xfrm>
          <a:prstGeom prst="roundRect">
            <a:avLst>
              <a:gd name="adj" fmla="val 5128"/>
            </a:avLst>
          </a:prstGeom>
          <a:gradFill>
            <a:gsLst>
              <a:gs pos="0">
                <a:srgbClr val="AEEFFC">
                  <a:alpha val="0"/>
                </a:srgbClr>
              </a:gs>
              <a:gs pos="100000">
                <a:srgbClr val="9BEBFB">
                  <a:alpha val="49804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4533" b="1" dirty="0"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Arial" panose="020B0604020202020204" pitchFamily="34" charset="0"/>
            </a:endParaRPr>
          </a:p>
        </p:txBody>
      </p:sp>
      <p:sp>
        <p:nvSpPr>
          <p:cNvPr id="6" name="矩形: 圓角 53">
            <a:extLst>
              <a:ext uri="{FF2B5EF4-FFF2-40B4-BE49-F238E27FC236}">
                <a16:creationId xmlns:a16="http://schemas.microsoft.com/office/drawing/2014/main" id="{C28B5EA4-5AC9-46D0-9BC1-9C00286F8A7F}"/>
              </a:ext>
            </a:extLst>
          </p:cNvPr>
          <p:cNvSpPr/>
          <p:nvPr/>
        </p:nvSpPr>
        <p:spPr>
          <a:xfrm>
            <a:off x="6238255" y="1992207"/>
            <a:ext cx="5313871" cy="3090568"/>
          </a:xfrm>
          <a:prstGeom prst="roundRect">
            <a:avLst>
              <a:gd name="adj" fmla="val 5085"/>
            </a:avLst>
          </a:prstGeom>
          <a:noFill/>
          <a:ln w="28575" cap="flat">
            <a:gradFill>
              <a:gsLst>
                <a:gs pos="0">
                  <a:srgbClr val="1563DD"/>
                </a:gs>
                <a:gs pos="77000">
                  <a:srgbClr val="0E9CF4">
                    <a:alpha val="0"/>
                  </a:srgbClr>
                </a:gs>
              </a:gsLst>
              <a:lin ang="5400000" scaled="1"/>
            </a:gradFill>
            <a:prstDash val="solid"/>
            <a:miter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endParaRPr lang="zh-TW" altLang="en-US" sz="3200" b="1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" name="矩形: 圓角 6">
            <a:extLst>
              <a:ext uri="{FF2B5EF4-FFF2-40B4-BE49-F238E27FC236}">
                <a16:creationId xmlns:a16="http://schemas.microsoft.com/office/drawing/2014/main" id="{DE4072E7-17FC-4A6C-A848-473E4CE90D7C}"/>
              </a:ext>
            </a:extLst>
          </p:cNvPr>
          <p:cNvSpPr/>
          <p:nvPr/>
        </p:nvSpPr>
        <p:spPr>
          <a:xfrm rot="10800000">
            <a:off x="737019" y="1992206"/>
            <a:ext cx="5329581" cy="4215768"/>
          </a:xfrm>
          <a:prstGeom prst="roundRect">
            <a:avLst>
              <a:gd name="adj" fmla="val 5128"/>
            </a:avLst>
          </a:prstGeom>
          <a:gradFill>
            <a:gsLst>
              <a:gs pos="0">
                <a:srgbClr val="73E3F9">
                  <a:alpha val="0"/>
                </a:srgbClr>
              </a:gs>
              <a:gs pos="100000">
                <a:srgbClr val="73E3F9">
                  <a:alpha val="50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4533" b="1" dirty="0"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Arial" panose="020B0604020202020204" pitchFamily="34" charset="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C207531-2253-4E3E-9F12-B49519C21C12}"/>
              </a:ext>
            </a:extLst>
          </p:cNvPr>
          <p:cNvSpPr txBox="1"/>
          <p:nvPr/>
        </p:nvSpPr>
        <p:spPr>
          <a:xfrm>
            <a:off x="6350867" y="2501404"/>
            <a:ext cx="2340705" cy="379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ja-JP" altLang="en-US" sz="1867" b="1" dirty="0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プロダクションサーバー</a:t>
            </a:r>
          </a:p>
        </p:txBody>
      </p:sp>
      <p:grpSp>
        <p:nvGrpSpPr>
          <p:cNvPr id="9" name="群組 8">
            <a:extLst>
              <a:ext uri="{FF2B5EF4-FFF2-40B4-BE49-F238E27FC236}">
                <a16:creationId xmlns:a16="http://schemas.microsoft.com/office/drawing/2014/main" id="{4D5DB653-2266-4022-B7BB-B3A8071B0FBD}"/>
              </a:ext>
            </a:extLst>
          </p:cNvPr>
          <p:cNvGrpSpPr/>
          <p:nvPr/>
        </p:nvGrpSpPr>
        <p:grpSpPr>
          <a:xfrm>
            <a:off x="4060618" y="5118342"/>
            <a:ext cx="1782020" cy="341541"/>
            <a:chOff x="4388896" y="4191428"/>
            <a:chExt cx="1165610" cy="223402"/>
          </a:xfrm>
          <a:gradFill>
            <a:gsLst>
              <a:gs pos="100000">
                <a:srgbClr val="3965B5"/>
              </a:gs>
              <a:gs pos="0">
                <a:srgbClr val="274DA5"/>
              </a:gs>
            </a:gsLst>
            <a:lin ang="0" scaled="0"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0" name="手繪多邊形: 圖案 9">
              <a:extLst>
                <a:ext uri="{FF2B5EF4-FFF2-40B4-BE49-F238E27FC236}">
                  <a16:creationId xmlns:a16="http://schemas.microsoft.com/office/drawing/2014/main" id="{F02DF4E0-3378-43D9-92EC-B2D3A201BF92}"/>
                </a:ext>
              </a:extLst>
            </p:cNvPr>
            <p:cNvSpPr/>
            <p:nvPr/>
          </p:nvSpPr>
          <p:spPr>
            <a:xfrm>
              <a:off x="4390688" y="4193220"/>
              <a:ext cx="1162024" cy="218776"/>
            </a:xfrm>
            <a:custGeom>
              <a:avLst/>
              <a:gdLst>
                <a:gd name="connsiteX0" fmla="*/ 79058 w 3086100"/>
                <a:gd name="connsiteY0" fmla="*/ 590169 h 581025"/>
                <a:gd name="connsiteX1" fmla="*/ 0 w 3086100"/>
                <a:gd name="connsiteY1" fmla="*/ 511112 h 581025"/>
                <a:gd name="connsiteX2" fmla="*/ 0 w 3086100"/>
                <a:gd name="connsiteY2" fmla="*/ 79058 h 581025"/>
                <a:gd name="connsiteX3" fmla="*/ 79058 w 3086100"/>
                <a:gd name="connsiteY3" fmla="*/ 0 h 581025"/>
                <a:gd name="connsiteX4" fmla="*/ 3009329 w 3086100"/>
                <a:gd name="connsiteY4" fmla="*/ 0 h 581025"/>
                <a:gd name="connsiteX5" fmla="*/ 3088291 w 3086100"/>
                <a:gd name="connsiteY5" fmla="*/ 79058 h 581025"/>
                <a:gd name="connsiteX6" fmla="*/ 3088291 w 3086100"/>
                <a:gd name="connsiteY6" fmla="*/ 511112 h 581025"/>
                <a:gd name="connsiteX7" fmla="*/ 3009329 w 3086100"/>
                <a:gd name="connsiteY7" fmla="*/ 590169 h 581025"/>
                <a:gd name="connsiteX8" fmla="*/ 79058 w 3086100"/>
                <a:gd name="connsiteY8" fmla="*/ 590169 h 581025"/>
                <a:gd name="connsiteX9" fmla="*/ 2995517 w 3086100"/>
                <a:gd name="connsiteY9" fmla="*/ 143637 h 581025"/>
                <a:gd name="connsiteX10" fmla="*/ 2967038 w 3086100"/>
                <a:gd name="connsiteY10" fmla="*/ 172117 h 581025"/>
                <a:gd name="connsiteX11" fmla="*/ 2967038 w 3086100"/>
                <a:gd name="connsiteY11" fmla="*/ 350806 h 581025"/>
                <a:gd name="connsiteX12" fmla="*/ 2995517 w 3086100"/>
                <a:gd name="connsiteY12" fmla="*/ 379286 h 581025"/>
                <a:gd name="connsiteX13" fmla="*/ 3023997 w 3086100"/>
                <a:gd name="connsiteY13" fmla="*/ 350806 h 581025"/>
                <a:gd name="connsiteX14" fmla="*/ 3023997 w 3086100"/>
                <a:gd name="connsiteY14" fmla="*/ 172117 h 581025"/>
                <a:gd name="connsiteX15" fmla="*/ 2995517 w 3086100"/>
                <a:gd name="connsiteY15" fmla="*/ 143637 h 581025"/>
                <a:gd name="connsiteX16" fmla="*/ 92774 w 3086100"/>
                <a:gd name="connsiteY16" fmla="*/ 143637 h 581025"/>
                <a:gd name="connsiteX17" fmla="*/ 64294 w 3086100"/>
                <a:gd name="connsiteY17" fmla="*/ 172117 h 581025"/>
                <a:gd name="connsiteX18" fmla="*/ 64294 w 3086100"/>
                <a:gd name="connsiteY18" fmla="*/ 350806 h 581025"/>
                <a:gd name="connsiteX19" fmla="*/ 92774 w 3086100"/>
                <a:gd name="connsiteY19" fmla="*/ 379286 h 581025"/>
                <a:gd name="connsiteX20" fmla="*/ 121253 w 3086100"/>
                <a:gd name="connsiteY20" fmla="*/ 350806 h 581025"/>
                <a:gd name="connsiteX21" fmla="*/ 121253 w 3086100"/>
                <a:gd name="connsiteY21" fmla="*/ 172117 h 581025"/>
                <a:gd name="connsiteX22" fmla="*/ 92774 w 3086100"/>
                <a:gd name="connsiteY22" fmla="*/ 143637 h 581025"/>
                <a:gd name="connsiteX23" fmla="*/ 92774 w 3086100"/>
                <a:gd name="connsiteY23" fmla="*/ 143637 h 58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86100" h="581025">
                  <a:moveTo>
                    <a:pt x="79058" y="590169"/>
                  </a:moveTo>
                  <a:cubicBezTo>
                    <a:pt x="35528" y="590169"/>
                    <a:pt x="0" y="554736"/>
                    <a:pt x="0" y="511112"/>
                  </a:cubicBezTo>
                  <a:lnTo>
                    <a:pt x="0" y="79058"/>
                  </a:lnTo>
                  <a:cubicBezTo>
                    <a:pt x="0" y="35528"/>
                    <a:pt x="35433" y="0"/>
                    <a:pt x="79058" y="0"/>
                  </a:cubicBezTo>
                  <a:lnTo>
                    <a:pt x="3009329" y="0"/>
                  </a:lnTo>
                  <a:cubicBezTo>
                    <a:pt x="3052858" y="0"/>
                    <a:pt x="3088291" y="35433"/>
                    <a:pt x="3088291" y="79058"/>
                  </a:cubicBezTo>
                  <a:lnTo>
                    <a:pt x="3088291" y="511112"/>
                  </a:lnTo>
                  <a:cubicBezTo>
                    <a:pt x="3088291" y="554641"/>
                    <a:pt x="3052858" y="590169"/>
                    <a:pt x="3009329" y="590169"/>
                  </a:cubicBezTo>
                  <a:lnTo>
                    <a:pt x="79058" y="590169"/>
                  </a:lnTo>
                  <a:close/>
                  <a:moveTo>
                    <a:pt x="2995517" y="143637"/>
                  </a:moveTo>
                  <a:cubicBezTo>
                    <a:pt x="2979801" y="143637"/>
                    <a:pt x="2967038" y="156401"/>
                    <a:pt x="2967038" y="172117"/>
                  </a:cubicBezTo>
                  <a:lnTo>
                    <a:pt x="2967038" y="350806"/>
                  </a:lnTo>
                  <a:cubicBezTo>
                    <a:pt x="2967038" y="366522"/>
                    <a:pt x="2979801" y="379286"/>
                    <a:pt x="2995517" y="379286"/>
                  </a:cubicBezTo>
                  <a:cubicBezTo>
                    <a:pt x="3011234" y="379286"/>
                    <a:pt x="3023997" y="366522"/>
                    <a:pt x="3023997" y="350806"/>
                  </a:cubicBezTo>
                  <a:lnTo>
                    <a:pt x="3023997" y="172117"/>
                  </a:lnTo>
                  <a:cubicBezTo>
                    <a:pt x="3023997" y="156401"/>
                    <a:pt x="3011138" y="143637"/>
                    <a:pt x="2995517" y="143637"/>
                  </a:cubicBezTo>
                  <a:close/>
                  <a:moveTo>
                    <a:pt x="92774" y="143637"/>
                  </a:moveTo>
                  <a:cubicBezTo>
                    <a:pt x="77057" y="143637"/>
                    <a:pt x="64294" y="156401"/>
                    <a:pt x="64294" y="172117"/>
                  </a:cubicBezTo>
                  <a:lnTo>
                    <a:pt x="64294" y="350806"/>
                  </a:lnTo>
                  <a:cubicBezTo>
                    <a:pt x="64294" y="366522"/>
                    <a:pt x="77057" y="379286"/>
                    <a:pt x="92774" y="379286"/>
                  </a:cubicBezTo>
                  <a:cubicBezTo>
                    <a:pt x="108490" y="379286"/>
                    <a:pt x="121253" y="366522"/>
                    <a:pt x="121253" y="350806"/>
                  </a:cubicBezTo>
                  <a:lnTo>
                    <a:pt x="121253" y="172117"/>
                  </a:lnTo>
                  <a:cubicBezTo>
                    <a:pt x="121253" y="156401"/>
                    <a:pt x="108490" y="143637"/>
                    <a:pt x="92774" y="143637"/>
                  </a:cubicBezTo>
                  <a:lnTo>
                    <a:pt x="92774" y="143637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1" name="手繪多邊形: 圖案 10">
              <a:extLst>
                <a:ext uri="{FF2B5EF4-FFF2-40B4-BE49-F238E27FC236}">
                  <a16:creationId xmlns:a16="http://schemas.microsoft.com/office/drawing/2014/main" id="{4034FE09-2A6E-43FB-ADFF-1B24B760EC28}"/>
                </a:ext>
              </a:extLst>
            </p:cNvPr>
            <p:cNvSpPr/>
            <p:nvPr/>
          </p:nvSpPr>
          <p:spPr>
            <a:xfrm>
              <a:off x="4388896" y="4191428"/>
              <a:ext cx="1165610" cy="222362"/>
            </a:xfrm>
            <a:custGeom>
              <a:avLst/>
              <a:gdLst>
                <a:gd name="connsiteX0" fmla="*/ 3013996 w 3095625"/>
                <a:gd name="connsiteY0" fmla="*/ 9525 h 590550"/>
                <a:gd name="connsiteX1" fmla="*/ 3088291 w 3095625"/>
                <a:gd name="connsiteY1" fmla="*/ 83820 h 590550"/>
                <a:gd name="connsiteX2" fmla="*/ 3088291 w 3095625"/>
                <a:gd name="connsiteY2" fmla="*/ 515874 h 590550"/>
                <a:gd name="connsiteX3" fmla="*/ 3013996 w 3095625"/>
                <a:gd name="connsiteY3" fmla="*/ 590169 h 590550"/>
                <a:gd name="connsiteX4" fmla="*/ 83820 w 3095625"/>
                <a:gd name="connsiteY4" fmla="*/ 590169 h 590550"/>
                <a:gd name="connsiteX5" fmla="*/ 9525 w 3095625"/>
                <a:gd name="connsiteY5" fmla="*/ 515874 h 590550"/>
                <a:gd name="connsiteX6" fmla="*/ 9525 w 3095625"/>
                <a:gd name="connsiteY6" fmla="*/ 83820 h 590550"/>
                <a:gd name="connsiteX7" fmla="*/ 83820 w 3095625"/>
                <a:gd name="connsiteY7" fmla="*/ 9525 h 590550"/>
                <a:gd name="connsiteX8" fmla="*/ 3013996 w 3095625"/>
                <a:gd name="connsiteY8" fmla="*/ 9525 h 590550"/>
                <a:gd name="connsiteX9" fmla="*/ 3000280 w 3095625"/>
                <a:gd name="connsiteY9" fmla="*/ 388906 h 590550"/>
                <a:gd name="connsiteX10" fmla="*/ 3000280 w 3095625"/>
                <a:gd name="connsiteY10" fmla="*/ 388906 h 590550"/>
                <a:gd name="connsiteX11" fmla="*/ 3033522 w 3095625"/>
                <a:gd name="connsiteY11" fmla="*/ 355664 h 590550"/>
                <a:gd name="connsiteX12" fmla="*/ 3033522 w 3095625"/>
                <a:gd name="connsiteY12" fmla="*/ 176879 h 590550"/>
                <a:gd name="connsiteX13" fmla="*/ 3000280 w 3095625"/>
                <a:gd name="connsiteY13" fmla="*/ 143637 h 590550"/>
                <a:gd name="connsiteX14" fmla="*/ 2967038 w 3095625"/>
                <a:gd name="connsiteY14" fmla="*/ 176879 h 590550"/>
                <a:gd name="connsiteX15" fmla="*/ 2967038 w 3095625"/>
                <a:gd name="connsiteY15" fmla="*/ 355568 h 590550"/>
                <a:gd name="connsiteX16" fmla="*/ 3000280 w 3095625"/>
                <a:gd name="connsiteY16" fmla="*/ 388906 h 590550"/>
                <a:gd name="connsiteX17" fmla="*/ 97536 w 3095625"/>
                <a:gd name="connsiteY17" fmla="*/ 388906 h 590550"/>
                <a:gd name="connsiteX18" fmla="*/ 97536 w 3095625"/>
                <a:gd name="connsiteY18" fmla="*/ 388906 h 590550"/>
                <a:gd name="connsiteX19" fmla="*/ 130778 w 3095625"/>
                <a:gd name="connsiteY19" fmla="*/ 355664 h 590550"/>
                <a:gd name="connsiteX20" fmla="*/ 130778 w 3095625"/>
                <a:gd name="connsiteY20" fmla="*/ 176879 h 590550"/>
                <a:gd name="connsiteX21" fmla="*/ 97536 w 3095625"/>
                <a:gd name="connsiteY21" fmla="*/ 143637 h 590550"/>
                <a:gd name="connsiteX22" fmla="*/ 64294 w 3095625"/>
                <a:gd name="connsiteY22" fmla="*/ 176879 h 590550"/>
                <a:gd name="connsiteX23" fmla="*/ 64294 w 3095625"/>
                <a:gd name="connsiteY23" fmla="*/ 355568 h 590550"/>
                <a:gd name="connsiteX24" fmla="*/ 97536 w 3095625"/>
                <a:gd name="connsiteY24" fmla="*/ 388906 h 590550"/>
                <a:gd name="connsiteX25" fmla="*/ 3013996 w 3095625"/>
                <a:gd name="connsiteY25" fmla="*/ 0 h 590550"/>
                <a:gd name="connsiteX26" fmla="*/ 83820 w 3095625"/>
                <a:gd name="connsiteY26" fmla="*/ 0 h 590550"/>
                <a:gd name="connsiteX27" fmla="*/ 0 w 3095625"/>
                <a:gd name="connsiteY27" fmla="*/ 83820 h 590550"/>
                <a:gd name="connsiteX28" fmla="*/ 0 w 3095625"/>
                <a:gd name="connsiteY28" fmla="*/ 515874 h 590550"/>
                <a:gd name="connsiteX29" fmla="*/ 83820 w 3095625"/>
                <a:gd name="connsiteY29" fmla="*/ 599694 h 590550"/>
                <a:gd name="connsiteX30" fmla="*/ 3014091 w 3095625"/>
                <a:gd name="connsiteY30" fmla="*/ 599694 h 590550"/>
                <a:gd name="connsiteX31" fmla="*/ 3097911 w 3095625"/>
                <a:gd name="connsiteY31" fmla="*/ 515874 h 590550"/>
                <a:gd name="connsiteX32" fmla="*/ 3097911 w 3095625"/>
                <a:gd name="connsiteY32" fmla="*/ 83820 h 590550"/>
                <a:gd name="connsiteX33" fmla="*/ 3013996 w 3095625"/>
                <a:gd name="connsiteY33" fmla="*/ 0 h 590550"/>
                <a:gd name="connsiteX34" fmla="*/ 3013996 w 3095625"/>
                <a:gd name="connsiteY34" fmla="*/ 0 h 590550"/>
                <a:gd name="connsiteX35" fmla="*/ 3000280 w 3095625"/>
                <a:gd name="connsiteY35" fmla="*/ 379381 h 590550"/>
                <a:gd name="connsiteX36" fmla="*/ 2976563 w 3095625"/>
                <a:gd name="connsiteY36" fmla="*/ 355664 h 590550"/>
                <a:gd name="connsiteX37" fmla="*/ 2976563 w 3095625"/>
                <a:gd name="connsiteY37" fmla="*/ 176879 h 590550"/>
                <a:gd name="connsiteX38" fmla="*/ 3000280 w 3095625"/>
                <a:gd name="connsiteY38" fmla="*/ 153162 h 590550"/>
                <a:gd name="connsiteX39" fmla="*/ 3000280 w 3095625"/>
                <a:gd name="connsiteY39" fmla="*/ 153162 h 590550"/>
                <a:gd name="connsiteX40" fmla="*/ 3023997 w 3095625"/>
                <a:gd name="connsiteY40" fmla="*/ 176879 h 590550"/>
                <a:gd name="connsiteX41" fmla="*/ 3023997 w 3095625"/>
                <a:gd name="connsiteY41" fmla="*/ 355568 h 590550"/>
                <a:gd name="connsiteX42" fmla="*/ 3000280 w 3095625"/>
                <a:gd name="connsiteY42" fmla="*/ 379381 h 590550"/>
                <a:gd name="connsiteX43" fmla="*/ 3000280 w 3095625"/>
                <a:gd name="connsiteY43" fmla="*/ 379381 h 590550"/>
                <a:gd name="connsiteX44" fmla="*/ 3000280 w 3095625"/>
                <a:gd name="connsiteY44" fmla="*/ 379381 h 590550"/>
                <a:gd name="connsiteX45" fmla="*/ 97536 w 3095625"/>
                <a:gd name="connsiteY45" fmla="*/ 379381 h 590550"/>
                <a:gd name="connsiteX46" fmla="*/ 73819 w 3095625"/>
                <a:gd name="connsiteY46" fmla="*/ 355664 h 590550"/>
                <a:gd name="connsiteX47" fmla="*/ 73819 w 3095625"/>
                <a:gd name="connsiteY47" fmla="*/ 176879 h 590550"/>
                <a:gd name="connsiteX48" fmla="*/ 97536 w 3095625"/>
                <a:gd name="connsiteY48" fmla="*/ 153162 h 590550"/>
                <a:gd name="connsiteX49" fmla="*/ 97536 w 3095625"/>
                <a:gd name="connsiteY49" fmla="*/ 153162 h 590550"/>
                <a:gd name="connsiteX50" fmla="*/ 121253 w 3095625"/>
                <a:gd name="connsiteY50" fmla="*/ 176879 h 590550"/>
                <a:gd name="connsiteX51" fmla="*/ 121253 w 3095625"/>
                <a:gd name="connsiteY51" fmla="*/ 355568 h 590550"/>
                <a:gd name="connsiteX52" fmla="*/ 97536 w 3095625"/>
                <a:gd name="connsiteY52" fmla="*/ 379381 h 590550"/>
                <a:gd name="connsiteX53" fmla="*/ 97536 w 3095625"/>
                <a:gd name="connsiteY53" fmla="*/ 379381 h 590550"/>
                <a:gd name="connsiteX54" fmla="*/ 97536 w 3095625"/>
                <a:gd name="connsiteY54" fmla="*/ 379381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095625" h="590550">
                  <a:moveTo>
                    <a:pt x="3013996" y="9525"/>
                  </a:moveTo>
                  <a:cubicBezTo>
                    <a:pt x="3054953" y="9525"/>
                    <a:pt x="3088291" y="42863"/>
                    <a:pt x="3088291" y="83820"/>
                  </a:cubicBezTo>
                  <a:lnTo>
                    <a:pt x="3088291" y="515874"/>
                  </a:lnTo>
                  <a:cubicBezTo>
                    <a:pt x="3088291" y="556832"/>
                    <a:pt x="3054953" y="590169"/>
                    <a:pt x="3013996" y="590169"/>
                  </a:cubicBezTo>
                  <a:lnTo>
                    <a:pt x="83820" y="590169"/>
                  </a:lnTo>
                  <a:cubicBezTo>
                    <a:pt x="42863" y="590169"/>
                    <a:pt x="9525" y="556832"/>
                    <a:pt x="9525" y="515874"/>
                  </a:cubicBezTo>
                  <a:lnTo>
                    <a:pt x="9525" y="83820"/>
                  </a:lnTo>
                  <a:cubicBezTo>
                    <a:pt x="9525" y="42863"/>
                    <a:pt x="42863" y="9525"/>
                    <a:pt x="83820" y="9525"/>
                  </a:cubicBezTo>
                  <a:lnTo>
                    <a:pt x="3013996" y="9525"/>
                  </a:lnTo>
                  <a:moveTo>
                    <a:pt x="3000280" y="388906"/>
                  </a:moveTo>
                  <a:lnTo>
                    <a:pt x="3000280" y="388906"/>
                  </a:lnTo>
                  <a:cubicBezTo>
                    <a:pt x="3018663" y="388906"/>
                    <a:pt x="3033522" y="373951"/>
                    <a:pt x="3033522" y="355664"/>
                  </a:cubicBezTo>
                  <a:lnTo>
                    <a:pt x="3033522" y="176879"/>
                  </a:lnTo>
                  <a:cubicBezTo>
                    <a:pt x="3033522" y="158496"/>
                    <a:pt x="3018568" y="143637"/>
                    <a:pt x="3000280" y="143637"/>
                  </a:cubicBezTo>
                  <a:cubicBezTo>
                    <a:pt x="2981897" y="143637"/>
                    <a:pt x="2967038" y="158591"/>
                    <a:pt x="2967038" y="176879"/>
                  </a:cubicBezTo>
                  <a:lnTo>
                    <a:pt x="2967038" y="355568"/>
                  </a:lnTo>
                  <a:cubicBezTo>
                    <a:pt x="2966942" y="373951"/>
                    <a:pt x="2981897" y="388906"/>
                    <a:pt x="3000280" y="388906"/>
                  </a:cubicBezTo>
                  <a:moveTo>
                    <a:pt x="97536" y="388906"/>
                  </a:moveTo>
                  <a:lnTo>
                    <a:pt x="97536" y="388906"/>
                  </a:lnTo>
                  <a:cubicBezTo>
                    <a:pt x="115919" y="388906"/>
                    <a:pt x="130778" y="373951"/>
                    <a:pt x="130778" y="355664"/>
                  </a:cubicBezTo>
                  <a:lnTo>
                    <a:pt x="130778" y="176879"/>
                  </a:lnTo>
                  <a:cubicBezTo>
                    <a:pt x="130778" y="158496"/>
                    <a:pt x="115824" y="143637"/>
                    <a:pt x="97536" y="143637"/>
                  </a:cubicBezTo>
                  <a:cubicBezTo>
                    <a:pt x="79153" y="143637"/>
                    <a:pt x="64294" y="158591"/>
                    <a:pt x="64294" y="176879"/>
                  </a:cubicBezTo>
                  <a:lnTo>
                    <a:pt x="64294" y="355568"/>
                  </a:lnTo>
                  <a:cubicBezTo>
                    <a:pt x="64294" y="373951"/>
                    <a:pt x="79248" y="388906"/>
                    <a:pt x="97536" y="388906"/>
                  </a:cubicBezTo>
                  <a:moveTo>
                    <a:pt x="3013996" y="0"/>
                  </a:moveTo>
                  <a:lnTo>
                    <a:pt x="83820" y="0"/>
                  </a:lnTo>
                  <a:cubicBezTo>
                    <a:pt x="37529" y="0"/>
                    <a:pt x="0" y="37529"/>
                    <a:pt x="0" y="83820"/>
                  </a:cubicBezTo>
                  <a:lnTo>
                    <a:pt x="0" y="515874"/>
                  </a:lnTo>
                  <a:cubicBezTo>
                    <a:pt x="0" y="562166"/>
                    <a:pt x="37529" y="599694"/>
                    <a:pt x="83820" y="599694"/>
                  </a:cubicBezTo>
                  <a:lnTo>
                    <a:pt x="3014091" y="599694"/>
                  </a:lnTo>
                  <a:cubicBezTo>
                    <a:pt x="3060383" y="599694"/>
                    <a:pt x="3097911" y="562166"/>
                    <a:pt x="3097911" y="515874"/>
                  </a:cubicBezTo>
                  <a:lnTo>
                    <a:pt x="3097911" y="83820"/>
                  </a:lnTo>
                  <a:cubicBezTo>
                    <a:pt x="3097816" y="37529"/>
                    <a:pt x="3060287" y="0"/>
                    <a:pt x="3013996" y="0"/>
                  </a:cubicBezTo>
                  <a:lnTo>
                    <a:pt x="3013996" y="0"/>
                  </a:lnTo>
                  <a:close/>
                  <a:moveTo>
                    <a:pt x="3000280" y="379381"/>
                  </a:moveTo>
                  <a:cubicBezTo>
                    <a:pt x="2987231" y="379381"/>
                    <a:pt x="2976563" y="368713"/>
                    <a:pt x="2976563" y="355664"/>
                  </a:cubicBezTo>
                  <a:lnTo>
                    <a:pt x="2976563" y="176879"/>
                  </a:lnTo>
                  <a:cubicBezTo>
                    <a:pt x="2976563" y="163830"/>
                    <a:pt x="2987231" y="153162"/>
                    <a:pt x="3000280" y="153162"/>
                  </a:cubicBezTo>
                  <a:lnTo>
                    <a:pt x="3000280" y="153162"/>
                  </a:lnTo>
                  <a:cubicBezTo>
                    <a:pt x="3013329" y="153162"/>
                    <a:pt x="3023997" y="163830"/>
                    <a:pt x="3023997" y="176879"/>
                  </a:cubicBezTo>
                  <a:lnTo>
                    <a:pt x="3023997" y="355568"/>
                  </a:lnTo>
                  <a:cubicBezTo>
                    <a:pt x="3023997" y="368713"/>
                    <a:pt x="3013329" y="379381"/>
                    <a:pt x="3000280" y="379381"/>
                  </a:cubicBezTo>
                  <a:lnTo>
                    <a:pt x="3000280" y="379381"/>
                  </a:lnTo>
                  <a:lnTo>
                    <a:pt x="3000280" y="379381"/>
                  </a:lnTo>
                  <a:close/>
                  <a:moveTo>
                    <a:pt x="97536" y="379381"/>
                  </a:moveTo>
                  <a:cubicBezTo>
                    <a:pt x="84487" y="379381"/>
                    <a:pt x="73819" y="368713"/>
                    <a:pt x="73819" y="355664"/>
                  </a:cubicBezTo>
                  <a:lnTo>
                    <a:pt x="73819" y="176879"/>
                  </a:lnTo>
                  <a:cubicBezTo>
                    <a:pt x="73819" y="163830"/>
                    <a:pt x="84487" y="153162"/>
                    <a:pt x="97536" y="153162"/>
                  </a:cubicBezTo>
                  <a:lnTo>
                    <a:pt x="97536" y="153162"/>
                  </a:lnTo>
                  <a:cubicBezTo>
                    <a:pt x="110585" y="153162"/>
                    <a:pt x="121253" y="163830"/>
                    <a:pt x="121253" y="176879"/>
                  </a:cubicBezTo>
                  <a:lnTo>
                    <a:pt x="121253" y="355568"/>
                  </a:lnTo>
                  <a:cubicBezTo>
                    <a:pt x="121253" y="368713"/>
                    <a:pt x="110585" y="379381"/>
                    <a:pt x="97536" y="379381"/>
                  </a:cubicBezTo>
                  <a:lnTo>
                    <a:pt x="97536" y="379381"/>
                  </a:lnTo>
                  <a:lnTo>
                    <a:pt x="97536" y="379381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2" name="手繪多邊形: 圖案 11">
              <a:extLst>
                <a:ext uri="{FF2B5EF4-FFF2-40B4-BE49-F238E27FC236}">
                  <a16:creationId xmlns:a16="http://schemas.microsoft.com/office/drawing/2014/main" id="{E3CD1538-5D9C-4DA3-B26B-3BB3D9D3AB07}"/>
                </a:ext>
              </a:extLst>
            </p:cNvPr>
            <p:cNvSpPr/>
            <p:nvPr/>
          </p:nvSpPr>
          <p:spPr>
            <a:xfrm>
              <a:off x="4477052" y="4253116"/>
              <a:ext cx="229536" cy="60970"/>
            </a:xfrm>
            <a:custGeom>
              <a:avLst/>
              <a:gdLst>
                <a:gd name="connsiteX0" fmla="*/ 23432 w 609600"/>
                <a:gd name="connsiteY0" fmla="*/ 170402 h 161925"/>
                <a:gd name="connsiteX1" fmla="*/ 0 w 609600"/>
                <a:gd name="connsiteY1" fmla="*/ 146971 h 161925"/>
                <a:gd name="connsiteX2" fmla="*/ 0 w 609600"/>
                <a:gd name="connsiteY2" fmla="*/ 23431 h 161925"/>
                <a:gd name="connsiteX3" fmla="*/ 23432 w 609600"/>
                <a:gd name="connsiteY3" fmla="*/ 0 h 161925"/>
                <a:gd name="connsiteX4" fmla="*/ 594265 w 609600"/>
                <a:gd name="connsiteY4" fmla="*/ 0 h 161925"/>
                <a:gd name="connsiteX5" fmla="*/ 617696 w 609600"/>
                <a:gd name="connsiteY5" fmla="*/ 23431 h 161925"/>
                <a:gd name="connsiteX6" fmla="*/ 617696 w 609600"/>
                <a:gd name="connsiteY6" fmla="*/ 146971 h 161925"/>
                <a:gd name="connsiteX7" fmla="*/ 594265 w 609600"/>
                <a:gd name="connsiteY7" fmla="*/ 170402 h 161925"/>
                <a:gd name="connsiteX8" fmla="*/ 23432 w 609600"/>
                <a:gd name="connsiteY8" fmla="*/ 170402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9600" h="161925">
                  <a:moveTo>
                    <a:pt x="23432" y="170402"/>
                  </a:moveTo>
                  <a:cubicBezTo>
                    <a:pt x="10573" y="170402"/>
                    <a:pt x="0" y="159925"/>
                    <a:pt x="0" y="146971"/>
                  </a:cubicBezTo>
                  <a:lnTo>
                    <a:pt x="0" y="23431"/>
                  </a:lnTo>
                  <a:cubicBezTo>
                    <a:pt x="0" y="10573"/>
                    <a:pt x="10478" y="0"/>
                    <a:pt x="23432" y="0"/>
                  </a:cubicBezTo>
                  <a:lnTo>
                    <a:pt x="594265" y="0"/>
                  </a:lnTo>
                  <a:cubicBezTo>
                    <a:pt x="607124" y="0"/>
                    <a:pt x="617696" y="10477"/>
                    <a:pt x="617696" y="23431"/>
                  </a:cubicBezTo>
                  <a:lnTo>
                    <a:pt x="617696" y="146971"/>
                  </a:lnTo>
                  <a:cubicBezTo>
                    <a:pt x="617696" y="159829"/>
                    <a:pt x="607219" y="170402"/>
                    <a:pt x="594265" y="170402"/>
                  </a:cubicBezTo>
                  <a:lnTo>
                    <a:pt x="23432" y="170402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3" name="手繪多邊形: 圖案 12">
              <a:extLst>
                <a:ext uri="{FF2B5EF4-FFF2-40B4-BE49-F238E27FC236}">
                  <a16:creationId xmlns:a16="http://schemas.microsoft.com/office/drawing/2014/main" id="{DCC135B1-05AE-436E-BCFB-6D956CFACAA7}"/>
                </a:ext>
              </a:extLst>
            </p:cNvPr>
            <p:cNvSpPr/>
            <p:nvPr/>
          </p:nvSpPr>
          <p:spPr>
            <a:xfrm>
              <a:off x="4475259" y="4251358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8932 w 619125"/>
                <a:gd name="connsiteY8" fmla="*/ 9430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8932" y="9430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126" y="12573"/>
                    <a:pt x="614458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4" name="手繪多邊形: 圖案 13">
              <a:extLst>
                <a:ext uri="{FF2B5EF4-FFF2-40B4-BE49-F238E27FC236}">
                  <a16:creationId xmlns:a16="http://schemas.microsoft.com/office/drawing/2014/main" id="{A52B1BAC-B6BD-4C1F-A85A-6EFC06B446D3}"/>
                </a:ext>
              </a:extLst>
            </p:cNvPr>
            <p:cNvSpPr/>
            <p:nvPr/>
          </p:nvSpPr>
          <p:spPr>
            <a:xfrm>
              <a:off x="4672803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7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5" name="手繪多邊形: 圖案 14">
              <a:extLst>
                <a:ext uri="{FF2B5EF4-FFF2-40B4-BE49-F238E27FC236}">
                  <a16:creationId xmlns:a16="http://schemas.microsoft.com/office/drawing/2014/main" id="{3C3B003D-447A-465C-A306-01B20091A5C6}"/>
                </a:ext>
              </a:extLst>
            </p:cNvPr>
            <p:cNvSpPr/>
            <p:nvPr/>
          </p:nvSpPr>
          <p:spPr>
            <a:xfrm>
              <a:off x="4671010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673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6" name="手繪多邊形: 圖案 15">
              <a:extLst>
                <a:ext uri="{FF2B5EF4-FFF2-40B4-BE49-F238E27FC236}">
                  <a16:creationId xmlns:a16="http://schemas.microsoft.com/office/drawing/2014/main" id="{5D018226-403A-4273-9AF5-BF8E21A9D8BC}"/>
                </a:ext>
              </a:extLst>
            </p:cNvPr>
            <p:cNvSpPr/>
            <p:nvPr/>
          </p:nvSpPr>
          <p:spPr>
            <a:xfrm>
              <a:off x="4728465" y="4253116"/>
              <a:ext cx="229536" cy="60970"/>
            </a:xfrm>
            <a:custGeom>
              <a:avLst/>
              <a:gdLst>
                <a:gd name="connsiteX0" fmla="*/ 23431 w 609600"/>
                <a:gd name="connsiteY0" fmla="*/ 170402 h 161925"/>
                <a:gd name="connsiteX1" fmla="*/ 0 w 609600"/>
                <a:gd name="connsiteY1" fmla="*/ 146971 h 161925"/>
                <a:gd name="connsiteX2" fmla="*/ 0 w 609600"/>
                <a:gd name="connsiteY2" fmla="*/ 23431 h 161925"/>
                <a:gd name="connsiteX3" fmla="*/ 23431 w 609600"/>
                <a:gd name="connsiteY3" fmla="*/ 0 h 161925"/>
                <a:gd name="connsiteX4" fmla="*/ 594265 w 609600"/>
                <a:gd name="connsiteY4" fmla="*/ 0 h 161925"/>
                <a:gd name="connsiteX5" fmla="*/ 617696 w 609600"/>
                <a:gd name="connsiteY5" fmla="*/ 23431 h 161925"/>
                <a:gd name="connsiteX6" fmla="*/ 617696 w 609600"/>
                <a:gd name="connsiteY6" fmla="*/ 146971 h 161925"/>
                <a:gd name="connsiteX7" fmla="*/ 594265 w 609600"/>
                <a:gd name="connsiteY7" fmla="*/ 170402 h 161925"/>
                <a:gd name="connsiteX8" fmla="*/ 23431 w 609600"/>
                <a:gd name="connsiteY8" fmla="*/ 170402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9600" h="161925">
                  <a:moveTo>
                    <a:pt x="23431" y="170402"/>
                  </a:moveTo>
                  <a:cubicBezTo>
                    <a:pt x="10573" y="170402"/>
                    <a:pt x="0" y="159925"/>
                    <a:pt x="0" y="146971"/>
                  </a:cubicBezTo>
                  <a:lnTo>
                    <a:pt x="0" y="23431"/>
                  </a:lnTo>
                  <a:cubicBezTo>
                    <a:pt x="0" y="10573"/>
                    <a:pt x="10477" y="0"/>
                    <a:pt x="23431" y="0"/>
                  </a:cubicBezTo>
                  <a:lnTo>
                    <a:pt x="594265" y="0"/>
                  </a:lnTo>
                  <a:cubicBezTo>
                    <a:pt x="607124" y="0"/>
                    <a:pt x="617696" y="10477"/>
                    <a:pt x="617696" y="23431"/>
                  </a:cubicBezTo>
                  <a:lnTo>
                    <a:pt x="617696" y="146971"/>
                  </a:lnTo>
                  <a:cubicBezTo>
                    <a:pt x="617696" y="159829"/>
                    <a:pt x="607219" y="170402"/>
                    <a:pt x="594265" y="170402"/>
                  </a:cubicBezTo>
                  <a:lnTo>
                    <a:pt x="23431" y="170402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7" name="手繪多邊形: 圖案 16">
              <a:extLst>
                <a:ext uri="{FF2B5EF4-FFF2-40B4-BE49-F238E27FC236}">
                  <a16:creationId xmlns:a16="http://schemas.microsoft.com/office/drawing/2014/main" id="{F87287A2-2C60-4BD6-B51A-FCCF8788F524}"/>
                </a:ext>
              </a:extLst>
            </p:cNvPr>
            <p:cNvSpPr/>
            <p:nvPr/>
          </p:nvSpPr>
          <p:spPr>
            <a:xfrm>
              <a:off x="4726672" y="4251358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8932 w 619125"/>
                <a:gd name="connsiteY8" fmla="*/ 9430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8932" y="9430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126" y="12573"/>
                    <a:pt x="614553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8" name="手繪多邊形: 圖案 17">
              <a:extLst>
                <a:ext uri="{FF2B5EF4-FFF2-40B4-BE49-F238E27FC236}">
                  <a16:creationId xmlns:a16="http://schemas.microsoft.com/office/drawing/2014/main" id="{B343C692-06FB-4610-A4CA-17358B5A61EC}"/>
                </a:ext>
              </a:extLst>
            </p:cNvPr>
            <p:cNvSpPr/>
            <p:nvPr/>
          </p:nvSpPr>
          <p:spPr>
            <a:xfrm>
              <a:off x="4924216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8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9" name="手繪多邊形: 圖案 18">
              <a:extLst>
                <a:ext uri="{FF2B5EF4-FFF2-40B4-BE49-F238E27FC236}">
                  <a16:creationId xmlns:a16="http://schemas.microsoft.com/office/drawing/2014/main" id="{636FCC27-AA26-473A-8220-883B3349F2AC}"/>
                </a:ext>
              </a:extLst>
            </p:cNvPr>
            <p:cNvSpPr/>
            <p:nvPr/>
          </p:nvSpPr>
          <p:spPr>
            <a:xfrm>
              <a:off x="4922423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0" name="手繪多邊形: 圖案 19">
              <a:extLst>
                <a:ext uri="{FF2B5EF4-FFF2-40B4-BE49-F238E27FC236}">
                  <a16:creationId xmlns:a16="http://schemas.microsoft.com/office/drawing/2014/main" id="{58F2A98D-0B6F-4000-8141-CA7C87BB7373}"/>
                </a:ext>
              </a:extLst>
            </p:cNvPr>
            <p:cNvSpPr/>
            <p:nvPr/>
          </p:nvSpPr>
          <p:spPr>
            <a:xfrm>
              <a:off x="4978049" y="4251353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9027 w 619125"/>
                <a:gd name="connsiteY8" fmla="*/ 9430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9027" y="9430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221" y="12573"/>
                    <a:pt x="614648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1" name="手繪多邊形: 圖案 20">
              <a:extLst>
                <a:ext uri="{FF2B5EF4-FFF2-40B4-BE49-F238E27FC236}">
                  <a16:creationId xmlns:a16="http://schemas.microsoft.com/office/drawing/2014/main" id="{59CF8CFB-7171-421F-8238-333D25C5FDC8}"/>
                </a:ext>
              </a:extLst>
            </p:cNvPr>
            <p:cNvSpPr/>
            <p:nvPr/>
          </p:nvSpPr>
          <p:spPr>
            <a:xfrm>
              <a:off x="5175629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7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2" name="手繪多邊形: 圖案 21">
              <a:extLst>
                <a:ext uri="{FF2B5EF4-FFF2-40B4-BE49-F238E27FC236}">
                  <a16:creationId xmlns:a16="http://schemas.microsoft.com/office/drawing/2014/main" id="{B532E4D1-6BE2-4FD8-84C2-F94E942677E1}"/>
                </a:ext>
              </a:extLst>
            </p:cNvPr>
            <p:cNvSpPr/>
            <p:nvPr/>
          </p:nvSpPr>
          <p:spPr>
            <a:xfrm>
              <a:off x="5173836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8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3" name="手繪多邊形: 圖案 22">
              <a:extLst>
                <a:ext uri="{FF2B5EF4-FFF2-40B4-BE49-F238E27FC236}">
                  <a16:creationId xmlns:a16="http://schemas.microsoft.com/office/drawing/2014/main" id="{A5478CB3-BF8E-4795-96FD-F5B1261B386C}"/>
                </a:ext>
              </a:extLst>
            </p:cNvPr>
            <p:cNvSpPr/>
            <p:nvPr/>
          </p:nvSpPr>
          <p:spPr>
            <a:xfrm>
              <a:off x="5229498" y="4251358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9027 w 619125"/>
                <a:gd name="connsiteY8" fmla="*/ 9430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9027" y="9430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126" y="12573"/>
                    <a:pt x="614553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4" name="手繪多邊形: 圖案 23">
              <a:extLst>
                <a:ext uri="{FF2B5EF4-FFF2-40B4-BE49-F238E27FC236}">
                  <a16:creationId xmlns:a16="http://schemas.microsoft.com/office/drawing/2014/main" id="{F21AAF5B-976F-4C6D-BC74-B540E22BE42F}"/>
                </a:ext>
              </a:extLst>
            </p:cNvPr>
            <p:cNvSpPr/>
            <p:nvPr/>
          </p:nvSpPr>
          <p:spPr>
            <a:xfrm>
              <a:off x="5427042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8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5" name="手繪多邊形: 圖案 24">
              <a:extLst>
                <a:ext uri="{FF2B5EF4-FFF2-40B4-BE49-F238E27FC236}">
                  <a16:creationId xmlns:a16="http://schemas.microsoft.com/office/drawing/2014/main" id="{17776A58-B66C-4CB2-BAAB-968B66955095}"/>
                </a:ext>
              </a:extLst>
            </p:cNvPr>
            <p:cNvSpPr/>
            <p:nvPr/>
          </p:nvSpPr>
          <p:spPr>
            <a:xfrm>
              <a:off x="5425249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6" name="手繪多邊形: 圖案 25">
              <a:extLst>
                <a:ext uri="{FF2B5EF4-FFF2-40B4-BE49-F238E27FC236}">
                  <a16:creationId xmlns:a16="http://schemas.microsoft.com/office/drawing/2014/main" id="{CB2C3015-96C8-478D-81EE-1A91C471D5F8}"/>
                </a:ext>
              </a:extLst>
            </p:cNvPr>
            <p:cNvSpPr/>
            <p:nvPr/>
          </p:nvSpPr>
          <p:spPr>
            <a:xfrm>
              <a:off x="4477052" y="4334314"/>
              <a:ext cx="229536" cy="60970"/>
            </a:xfrm>
            <a:custGeom>
              <a:avLst/>
              <a:gdLst>
                <a:gd name="connsiteX0" fmla="*/ 23432 w 609600"/>
                <a:gd name="connsiteY0" fmla="*/ 170402 h 161925"/>
                <a:gd name="connsiteX1" fmla="*/ 0 w 609600"/>
                <a:gd name="connsiteY1" fmla="*/ 146971 h 161925"/>
                <a:gd name="connsiteX2" fmla="*/ 0 w 609600"/>
                <a:gd name="connsiteY2" fmla="*/ 23431 h 161925"/>
                <a:gd name="connsiteX3" fmla="*/ 23432 w 609600"/>
                <a:gd name="connsiteY3" fmla="*/ 0 h 161925"/>
                <a:gd name="connsiteX4" fmla="*/ 594265 w 609600"/>
                <a:gd name="connsiteY4" fmla="*/ 0 h 161925"/>
                <a:gd name="connsiteX5" fmla="*/ 617696 w 609600"/>
                <a:gd name="connsiteY5" fmla="*/ 23431 h 161925"/>
                <a:gd name="connsiteX6" fmla="*/ 617696 w 609600"/>
                <a:gd name="connsiteY6" fmla="*/ 146971 h 161925"/>
                <a:gd name="connsiteX7" fmla="*/ 594265 w 609600"/>
                <a:gd name="connsiteY7" fmla="*/ 170402 h 161925"/>
                <a:gd name="connsiteX8" fmla="*/ 23432 w 609600"/>
                <a:gd name="connsiteY8" fmla="*/ 170402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9600" h="161925">
                  <a:moveTo>
                    <a:pt x="23432" y="170402"/>
                  </a:moveTo>
                  <a:cubicBezTo>
                    <a:pt x="10573" y="170402"/>
                    <a:pt x="0" y="159925"/>
                    <a:pt x="0" y="146971"/>
                  </a:cubicBezTo>
                  <a:lnTo>
                    <a:pt x="0" y="23431"/>
                  </a:lnTo>
                  <a:cubicBezTo>
                    <a:pt x="0" y="10573"/>
                    <a:pt x="10478" y="0"/>
                    <a:pt x="23432" y="0"/>
                  </a:cubicBezTo>
                  <a:lnTo>
                    <a:pt x="594265" y="0"/>
                  </a:lnTo>
                  <a:cubicBezTo>
                    <a:pt x="607124" y="0"/>
                    <a:pt x="617696" y="10477"/>
                    <a:pt x="617696" y="23431"/>
                  </a:cubicBezTo>
                  <a:lnTo>
                    <a:pt x="617696" y="146971"/>
                  </a:lnTo>
                  <a:cubicBezTo>
                    <a:pt x="617696" y="159829"/>
                    <a:pt x="607219" y="170402"/>
                    <a:pt x="594265" y="170402"/>
                  </a:cubicBezTo>
                  <a:lnTo>
                    <a:pt x="23432" y="170402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7" name="手繪多邊形: 圖案 26">
              <a:extLst>
                <a:ext uri="{FF2B5EF4-FFF2-40B4-BE49-F238E27FC236}">
                  <a16:creationId xmlns:a16="http://schemas.microsoft.com/office/drawing/2014/main" id="{AD7EF9B5-39E4-4770-9D2E-D9925B09B311}"/>
                </a:ext>
              </a:extLst>
            </p:cNvPr>
            <p:cNvSpPr/>
            <p:nvPr/>
          </p:nvSpPr>
          <p:spPr>
            <a:xfrm>
              <a:off x="4475259" y="4332520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8932 w 619125"/>
                <a:gd name="connsiteY8" fmla="*/ 9525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8932" y="9525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126" y="12573"/>
                    <a:pt x="614458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8" name="手繪多邊形: 圖案 27">
              <a:extLst>
                <a:ext uri="{FF2B5EF4-FFF2-40B4-BE49-F238E27FC236}">
                  <a16:creationId xmlns:a16="http://schemas.microsoft.com/office/drawing/2014/main" id="{6003CA66-FBE2-4C94-93C7-1B53E98ACE63}"/>
                </a:ext>
              </a:extLst>
            </p:cNvPr>
            <p:cNvSpPr/>
            <p:nvPr/>
          </p:nvSpPr>
          <p:spPr>
            <a:xfrm>
              <a:off x="4655874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29" name="手繪多邊形: 圖案 28">
              <a:extLst>
                <a:ext uri="{FF2B5EF4-FFF2-40B4-BE49-F238E27FC236}">
                  <a16:creationId xmlns:a16="http://schemas.microsoft.com/office/drawing/2014/main" id="{B075AE7B-88CF-4B81-AC75-6733BF4EC0E4}"/>
                </a:ext>
              </a:extLst>
            </p:cNvPr>
            <p:cNvSpPr/>
            <p:nvPr/>
          </p:nvSpPr>
          <p:spPr>
            <a:xfrm>
              <a:off x="4672803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7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0" name="手繪多邊形: 圖案 29">
              <a:extLst>
                <a:ext uri="{FF2B5EF4-FFF2-40B4-BE49-F238E27FC236}">
                  <a16:creationId xmlns:a16="http://schemas.microsoft.com/office/drawing/2014/main" id="{BA86F2DD-73BA-49FB-B13A-5B7527728451}"/>
                </a:ext>
              </a:extLst>
            </p:cNvPr>
            <p:cNvSpPr/>
            <p:nvPr/>
          </p:nvSpPr>
          <p:spPr>
            <a:xfrm>
              <a:off x="4671010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673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1" name="手繪多邊形: 圖案 30">
              <a:extLst>
                <a:ext uri="{FF2B5EF4-FFF2-40B4-BE49-F238E27FC236}">
                  <a16:creationId xmlns:a16="http://schemas.microsoft.com/office/drawing/2014/main" id="{980EBF34-D2CF-4250-804E-64CD83A542C3}"/>
                </a:ext>
              </a:extLst>
            </p:cNvPr>
            <p:cNvSpPr/>
            <p:nvPr/>
          </p:nvSpPr>
          <p:spPr>
            <a:xfrm>
              <a:off x="4655874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2" name="手繪多邊形: 圖案 31">
              <a:extLst>
                <a:ext uri="{FF2B5EF4-FFF2-40B4-BE49-F238E27FC236}">
                  <a16:creationId xmlns:a16="http://schemas.microsoft.com/office/drawing/2014/main" id="{55FDEFAA-F9E9-4C0A-8FFB-781F82CEDDBD}"/>
                </a:ext>
              </a:extLst>
            </p:cNvPr>
            <p:cNvSpPr/>
            <p:nvPr/>
          </p:nvSpPr>
          <p:spPr>
            <a:xfrm>
              <a:off x="4906929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3" name="手繪多邊形: 圖案 32">
              <a:extLst>
                <a:ext uri="{FF2B5EF4-FFF2-40B4-BE49-F238E27FC236}">
                  <a16:creationId xmlns:a16="http://schemas.microsoft.com/office/drawing/2014/main" id="{6DBED11E-3196-452E-A2FB-686D226446CB}"/>
                </a:ext>
              </a:extLst>
            </p:cNvPr>
            <p:cNvSpPr/>
            <p:nvPr/>
          </p:nvSpPr>
          <p:spPr>
            <a:xfrm>
              <a:off x="4906929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4" name="手繪多邊形: 圖案 33">
              <a:extLst>
                <a:ext uri="{FF2B5EF4-FFF2-40B4-BE49-F238E27FC236}">
                  <a16:creationId xmlns:a16="http://schemas.microsoft.com/office/drawing/2014/main" id="{735CEC39-838A-47B0-853C-D4BF614AEDE5}"/>
                </a:ext>
              </a:extLst>
            </p:cNvPr>
            <p:cNvSpPr/>
            <p:nvPr/>
          </p:nvSpPr>
          <p:spPr>
            <a:xfrm>
              <a:off x="5157983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5" name="手繪多邊形: 圖案 34">
              <a:extLst>
                <a:ext uri="{FF2B5EF4-FFF2-40B4-BE49-F238E27FC236}">
                  <a16:creationId xmlns:a16="http://schemas.microsoft.com/office/drawing/2014/main" id="{275EB123-2091-45C9-8986-00A058741CE0}"/>
                </a:ext>
              </a:extLst>
            </p:cNvPr>
            <p:cNvSpPr/>
            <p:nvPr/>
          </p:nvSpPr>
          <p:spPr>
            <a:xfrm>
              <a:off x="5157983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6" name="手繪多邊形: 圖案 35">
              <a:extLst>
                <a:ext uri="{FF2B5EF4-FFF2-40B4-BE49-F238E27FC236}">
                  <a16:creationId xmlns:a16="http://schemas.microsoft.com/office/drawing/2014/main" id="{3039CAAB-538A-47F5-8A50-B155EB7183B8}"/>
                </a:ext>
              </a:extLst>
            </p:cNvPr>
            <p:cNvSpPr/>
            <p:nvPr/>
          </p:nvSpPr>
          <p:spPr>
            <a:xfrm>
              <a:off x="5409038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7" name="手繪多邊形: 圖案 36">
              <a:extLst>
                <a:ext uri="{FF2B5EF4-FFF2-40B4-BE49-F238E27FC236}">
                  <a16:creationId xmlns:a16="http://schemas.microsoft.com/office/drawing/2014/main" id="{51A89C08-B87B-493A-9196-57C7895CB1F8}"/>
                </a:ext>
              </a:extLst>
            </p:cNvPr>
            <p:cNvSpPr/>
            <p:nvPr/>
          </p:nvSpPr>
          <p:spPr>
            <a:xfrm>
              <a:off x="5409038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8" name="手繪多邊形: 圖案 37">
              <a:extLst>
                <a:ext uri="{FF2B5EF4-FFF2-40B4-BE49-F238E27FC236}">
                  <a16:creationId xmlns:a16="http://schemas.microsoft.com/office/drawing/2014/main" id="{B943A889-B9F0-4A64-83E5-B0FD91C3A08D}"/>
                </a:ext>
              </a:extLst>
            </p:cNvPr>
            <p:cNvSpPr/>
            <p:nvPr/>
          </p:nvSpPr>
          <p:spPr>
            <a:xfrm>
              <a:off x="4726672" y="4332520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8932 w 619125"/>
                <a:gd name="connsiteY8" fmla="*/ 9525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8932" y="9525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126" y="12573"/>
                    <a:pt x="614553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39" name="手繪多邊形: 圖案 38">
              <a:extLst>
                <a:ext uri="{FF2B5EF4-FFF2-40B4-BE49-F238E27FC236}">
                  <a16:creationId xmlns:a16="http://schemas.microsoft.com/office/drawing/2014/main" id="{39F97167-E7D8-499D-B274-388C042C84DF}"/>
                </a:ext>
              </a:extLst>
            </p:cNvPr>
            <p:cNvSpPr/>
            <p:nvPr/>
          </p:nvSpPr>
          <p:spPr>
            <a:xfrm>
              <a:off x="4924216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8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0" name="手繪多邊形: 圖案 39">
              <a:extLst>
                <a:ext uri="{FF2B5EF4-FFF2-40B4-BE49-F238E27FC236}">
                  <a16:creationId xmlns:a16="http://schemas.microsoft.com/office/drawing/2014/main" id="{F30F3383-AEBA-4C90-94E0-47E2BDD6D1F5}"/>
                </a:ext>
              </a:extLst>
            </p:cNvPr>
            <p:cNvSpPr/>
            <p:nvPr/>
          </p:nvSpPr>
          <p:spPr>
            <a:xfrm>
              <a:off x="4922423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1" name="手繪多邊形: 圖案 40">
              <a:extLst>
                <a:ext uri="{FF2B5EF4-FFF2-40B4-BE49-F238E27FC236}">
                  <a16:creationId xmlns:a16="http://schemas.microsoft.com/office/drawing/2014/main" id="{045D127B-F88E-4818-949A-69F3A321322C}"/>
                </a:ext>
              </a:extLst>
            </p:cNvPr>
            <p:cNvSpPr/>
            <p:nvPr/>
          </p:nvSpPr>
          <p:spPr>
            <a:xfrm>
              <a:off x="4978049" y="4332520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9027 w 619125"/>
                <a:gd name="connsiteY8" fmla="*/ 9525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9027" y="9525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221" y="12573"/>
                    <a:pt x="614648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2" name="手繪多邊形: 圖案 41">
              <a:extLst>
                <a:ext uri="{FF2B5EF4-FFF2-40B4-BE49-F238E27FC236}">
                  <a16:creationId xmlns:a16="http://schemas.microsoft.com/office/drawing/2014/main" id="{9C9F3149-883B-4892-B034-EE8D22904DFE}"/>
                </a:ext>
              </a:extLst>
            </p:cNvPr>
            <p:cNvSpPr/>
            <p:nvPr/>
          </p:nvSpPr>
          <p:spPr>
            <a:xfrm>
              <a:off x="5175629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7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3" name="手繪多邊形: 圖案 42">
              <a:extLst>
                <a:ext uri="{FF2B5EF4-FFF2-40B4-BE49-F238E27FC236}">
                  <a16:creationId xmlns:a16="http://schemas.microsoft.com/office/drawing/2014/main" id="{A5FD64C9-0BAA-4AF4-8CE0-087E05CB2EC5}"/>
                </a:ext>
              </a:extLst>
            </p:cNvPr>
            <p:cNvSpPr/>
            <p:nvPr/>
          </p:nvSpPr>
          <p:spPr>
            <a:xfrm>
              <a:off x="5173836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8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4" name="手繪多邊形: 圖案 43">
              <a:extLst>
                <a:ext uri="{FF2B5EF4-FFF2-40B4-BE49-F238E27FC236}">
                  <a16:creationId xmlns:a16="http://schemas.microsoft.com/office/drawing/2014/main" id="{14EFB3AA-73B3-4B45-A783-579830450D24}"/>
                </a:ext>
              </a:extLst>
            </p:cNvPr>
            <p:cNvSpPr/>
            <p:nvPr/>
          </p:nvSpPr>
          <p:spPr>
            <a:xfrm>
              <a:off x="5229498" y="4332520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9027 w 619125"/>
                <a:gd name="connsiteY8" fmla="*/ 9525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9027" y="9525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126" y="12573"/>
                    <a:pt x="614553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5" name="手繪多邊形: 圖案 44">
              <a:extLst>
                <a:ext uri="{FF2B5EF4-FFF2-40B4-BE49-F238E27FC236}">
                  <a16:creationId xmlns:a16="http://schemas.microsoft.com/office/drawing/2014/main" id="{F974022F-34CF-4D05-8444-E2FF7F9BEE45}"/>
                </a:ext>
              </a:extLst>
            </p:cNvPr>
            <p:cNvSpPr/>
            <p:nvPr/>
          </p:nvSpPr>
          <p:spPr>
            <a:xfrm>
              <a:off x="5427042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8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6" name="手繪多邊形: 圖案 45">
              <a:extLst>
                <a:ext uri="{FF2B5EF4-FFF2-40B4-BE49-F238E27FC236}">
                  <a16:creationId xmlns:a16="http://schemas.microsoft.com/office/drawing/2014/main" id="{59505565-13CF-46C5-9E42-FA9E06AF5AE4}"/>
                </a:ext>
              </a:extLst>
            </p:cNvPr>
            <p:cNvSpPr/>
            <p:nvPr/>
          </p:nvSpPr>
          <p:spPr>
            <a:xfrm>
              <a:off x="5425249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7" name="手繪多邊形: 圖案 46">
              <a:extLst>
                <a:ext uri="{FF2B5EF4-FFF2-40B4-BE49-F238E27FC236}">
                  <a16:creationId xmlns:a16="http://schemas.microsoft.com/office/drawing/2014/main" id="{B53D8660-74E1-4308-AA36-27958163C142}"/>
                </a:ext>
              </a:extLst>
            </p:cNvPr>
            <p:cNvSpPr/>
            <p:nvPr/>
          </p:nvSpPr>
          <p:spPr>
            <a:xfrm>
              <a:off x="4479419" y="4210974"/>
              <a:ext cx="93249" cy="10759"/>
            </a:xfrm>
            <a:custGeom>
              <a:avLst/>
              <a:gdLst>
                <a:gd name="connsiteX0" fmla="*/ 6001 w 247650"/>
                <a:gd name="connsiteY0" fmla="*/ 34290 h 28575"/>
                <a:gd name="connsiteX1" fmla="*/ 0 w 247650"/>
                <a:gd name="connsiteY1" fmla="*/ 28480 h 28575"/>
                <a:gd name="connsiteX2" fmla="*/ 0 w 247650"/>
                <a:gd name="connsiteY2" fmla="*/ 5810 h 28575"/>
                <a:gd name="connsiteX3" fmla="*/ 6001 w 247650"/>
                <a:gd name="connsiteY3" fmla="*/ 0 h 28575"/>
                <a:gd name="connsiteX4" fmla="*/ 6001 w 247650"/>
                <a:gd name="connsiteY4" fmla="*/ 34290 h 28575"/>
                <a:gd name="connsiteX5" fmla="*/ 205454 w 247650"/>
                <a:gd name="connsiteY5" fmla="*/ 34290 h 28575"/>
                <a:gd name="connsiteX6" fmla="*/ 205454 w 247650"/>
                <a:gd name="connsiteY6" fmla="*/ 4096 h 28575"/>
                <a:gd name="connsiteX7" fmla="*/ 206502 w 247650"/>
                <a:gd name="connsiteY7" fmla="*/ 1715 h 28575"/>
                <a:gd name="connsiteX8" fmla="*/ 210217 w 247650"/>
                <a:gd name="connsiteY8" fmla="*/ 476 h 28575"/>
                <a:gd name="connsiteX9" fmla="*/ 210217 w 247650"/>
                <a:gd name="connsiteY9" fmla="*/ 24575 h 28575"/>
                <a:gd name="connsiteX10" fmla="*/ 210503 w 247650"/>
                <a:gd name="connsiteY10" fmla="*/ 24575 h 28575"/>
                <a:gd name="connsiteX11" fmla="*/ 210503 w 247650"/>
                <a:gd name="connsiteY11" fmla="*/ 34290 h 28575"/>
                <a:gd name="connsiteX12" fmla="*/ 205454 w 247650"/>
                <a:gd name="connsiteY12" fmla="*/ 34290 h 28575"/>
                <a:gd name="connsiteX13" fmla="*/ 179261 w 247650"/>
                <a:gd name="connsiteY13" fmla="*/ 34290 h 28575"/>
                <a:gd name="connsiteX14" fmla="*/ 179261 w 247650"/>
                <a:gd name="connsiteY14" fmla="*/ 476 h 28575"/>
                <a:gd name="connsiteX15" fmla="*/ 183261 w 247650"/>
                <a:gd name="connsiteY15" fmla="*/ 1715 h 28575"/>
                <a:gd name="connsiteX16" fmla="*/ 184214 w 247650"/>
                <a:gd name="connsiteY16" fmla="*/ 4096 h 28575"/>
                <a:gd name="connsiteX17" fmla="*/ 184214 w 247650"/>
                <a:gd name="connsiteY17" fmla="*/ 34195 h 28575"/>
                <a:gd name="connsiteX18" fmla="*/ 179261 w 247650"/>
                <a:gd name="connsiteY18" fmla="*/ 34195 h 28575"/>
                <a:gd name="connsiteX19" fmla="*/ 136493 w 247650"/>
                <a:gd name="connsiteY19" fmla="*/ 34290 h 28575"/>
                <a:gd name="connsiteX20" fmla="*/ 136493 w 247650"/>
                <a:gd name="connsiteY20" fmla="*/ 4191 h 28575"/>
                <a:gd name="connsiteX21" fmla="*/ 137541 w 247650"/>
                <a:gd name="connsiteY21" fmla="*/ 1810 h 28575"/>
                <a:gd name="connsiteX22" fmla="*/ 141541 w 247650"/>
                <a:gd name="connsiteY22" fmla="*/ 572 h 28575"/>
                <a:gd name="connsiteX23" fmla="*/ 141541 w 247650"/>
                <a:gd name="connsiteY23" fmla="*/ 34385 h 28575"/>
                <a:gd name="connsiteX24" fmla="*/ 136493 w 247650"/>
                <a:gd name="connsiteY24" fmla="*/ 34385 h 28575"/>
                <a:gd name="connsiteX25" fmla="*/ 107537 w 247650"/>
                <a:gd name="connsiteY25" fmla="*/ 34290 h 28575"/>
                <a:gd name="connsiteX26" fmla="*/ 101346 w 247650"/>
                <a:gd name="connsiteY26" fmla="*/ 27337 h 28575"/>
                <a:gd name="connsiteX27" fmla="*/ 102965 w 247650"/>
                <a:gd name="connsiteY27" fmla="*/ 27813 h 28575"/>
                <a:gd name="connsiteX28" fmla="*/ 103632 w 247650"/>
                <a:gd name="connsiteY28" fmla="*/ 27908 h 28575"/>
                <a:gd name="connsiteX29" fmla="*/ 104489 w 247650"/>
                <a:gd name="connsiteY29" fmla="*/ 27908 h 28575"/>
                <a:gd name="connsiteX30" fmla="*/ 111062 w 247650"/>
                <a:gd name="connsiteY30" fmla="*/ 23622 h 28575"/>
                <a:gd name="connsiteX31" fmla="*/ 111538 w 247650"/>
                <a:gd name="connsiteY31" fmla="*/ 22384 h 28575"/>
                <a:gd name="connsiteX32" fmla="*/ 111538 w 247650"/>
                <a:gd name="connsiteY32" fmla="*/ 381 h 28575"/>
                <a:gd name="connsiteX33" fmla="*/ 115824 w 247650"/>
                <a:gd name="connsiteY33" fmla="*/ 381 h 28575"/>
                <a:gd name="connsiteX34" fmla="*/ 115824 w 247650"/>
                <a:gd name="connsiteY34" fmla="*/ 34290 h 28575"/>
                <a:gd name="connsiteX35" fmla="*/ 107537 w 247650"/>
                <a:gd name="connsiteY35" fmla="*/ 34290 h 28575"/>
                <a:gd name="connsiteX36" fmla="*/ 67437 w 247650"/>
                <a:gd name="connsiteY36" fmla="*/ 34290 h 28575"/>
                <a:gd name="connsiteX37" fmla="*/ 67437 w 247650"/>
                <a:gd name="connsiteY37" fmla="*/ 381 h 28575"/>
                <a:gd name="connsiteX38" fmla="*/ 80867 w 247650"/>
                <a:gd name="connsiteY38" fmla="*/ 381 h 28575"/>
                <a:gd name="connsiteX39" fmla="*/ 95917 w 247650"/>
                <a:gd name="connsiteY39" fmla="*/ 21336 h 28575"/>
                <a:gd name="connsiteX40" fmla="*/ 85535 w 247650"/>
                <a:gd name="connsiteY40" fmla="*/ 8763 h 28575"/>
                <a:gd name="connsiteX41" fmla="*/ 83820 w 247650"/>
                <a:gd name="connsiteY41" fmla="*/ 6096 h 28575"/>
                <a:gd name="connsiteX42" fmla="*/ 80010 w 247650"/>
                <a:gd name="connsiteY42" fmla="*/ 5429 h 28575"/>
                <a:gd name="connsiteX43" fmla="*/ 79058 w 247650"/>
                <a:gd name="connsiteY43" fmla="*/ 5334 h 28575"/>
                <a:gd name="connsiteX44" fmla="*/ 71533 w 247650"/>
                <a:gd name="connsiteY44" fmla="*/ 11430 h 28575"/>
                <a:gd name="connsiteX45" fmla="*/ 71438 w 247650"/>
                <a:gd name="connsiteY45" fmla="*/ 12002 h 28575"/>
                <a:gd name="connsiteX46" fmla="*/ 71533 w 247650"/>
                <a:gd name="connsiteY46" fmla="*/ 34290 h 28575"/>
                <a:gd name="connsiteX47" fmla="*/ 67437 w 247650"/>
                <a:gd name="connsiteY47" fmla="*/ 34290 h 28575"/>
                <a:gd name="connsiteX48" fmla="*/ 47816 w 247650"/>
                <a:gd name="connsiteY48" fmla="*/ 22479 h 28575"/>
                <a:gd name="connsiteX49" fmla="*/ 43625 w 247650"/>
                <a:gd name="connsiteY49" fmla="*/ 20669 h 28575"/>
                <a:gd name="connsiteX50" fmla="*/ 43625 w 247650"/>
                <a:gd name="connsiteY50" fmla="*/ 286 h 28575"/>
                <a:gd name="connsiteX51" fmla="*/ 47816 w 247650"/>
                <a:gd name="connsiteY51" fmla="*/ 5810 h 28575"/>
                <a:gd name="connsiteX52" fmla="*/ 47816 w 247650"/>
                <a:gd name="connsiteY52" fmla="*/ 22479 h 28575"/>
                <a:gd name="connsiteX53" fmla="*/ 245745 w 247650"/>
                <a:gd name="connsiteY53" fmla="*/ 381 h 28575"/>
                <a:gd name="connsiteX54" fmla="*/ 246126 w 247650"/>
                <a:gd name="connsiteY54" fmla="*/ 381 h 28575"/>
                <a:gd name="connsiteX55" fmla="*/ 250698 w 247650"/>
                <a:gd name="connsiteY55" fmla="*/ 1334 h 28575"/>
                <a:gd name="connsiteX56" fmla="*/ 251079 w 247650"/>
                <a:gd name="connsiteY56" fmla="*/ 4001 h 28575"/>
                <a:gd name="connsiteX57" fmla="*/ 251079 w 247650"/>
                <a:gd name="connsiteY57" fmla="*/ 18955 h 28575"/>
                <a:gd name="connsiteX58" fmla="*/ 245745 w 247650"/>
                <a:gd name="connsiteY58" fmla="*/ 22003 h 28575"/>
                <a:gd name="connsiteX59" fmla="*/ 245745 w 247650"/>
                <a:gd name="connsiteY59" fmla="*/ 381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247650" h="28575">
                  <a:moveTo>
                    <a:pt x="6001" y="34290"/>
                  </a:moveTo>
                  <a:cubicBezTo>
                    <a:pt x="0" y="33623"/>
                    <a:pt x="0" y="30861"/>
                    <a:pt x="0" y="28480"/>
                  </a:cubicBezTo>
                  <a:lnTo>
                    <a:pt x="0" y="5810"/>
                  </a:lnTo>
                  <a:cubicBezTo>
                    <a:pt x="0" y="3429"/>
                    <a:pt x="0" y="667"/>
                    <a:pt x="6001" y="0"/>
                  </a:cubicBezTo>
                  <a:lnTo>
                    <a:pt x="6001" y="34290"/>
                  </a:lnTo>
                  <a:close/>
                  <a:moveTo>
                    <a:pt x="205454" y="34290"/>
                  </a:moveTo>
                  <a:lnTo>
                    <a:pt x="205454" y="4096"/>
                  </a:lnTo>
                  <a:cubicBezTo>
                    <a:pt x="205550" y="2667"/>
                    <a:pt x="205931" y="2191"/>
                    <a:pt x="206502" y="1715"/>
                  </a:cubicBezTo>
                  <a:cubicBezTo>
                    <a:pt x="207264" y="1143"/>
                    <a:pt x="208598" y="667"/>
                    <a:pt x="210217" y="476"/>
                  </a:cubicBezTo>
                  <a:lnTo>
                    <a:pt x="210217" y="24575"/>
                  </a:lnTo>
                  <a:lnTo>
                    <a:pt x="210503" y="24575"/>
                  </a:lnTo>
                  <a:lnTo>
                    <a:pt x="210503" y="34290"/>
                  </a:lnTo>
                  <a:lnTo>
                    <a:pt x="205454" y="34290"/>
                  </a:lnTo>
                  <a:close/>
                  <a:moveTo>
                    <a:pt x="179261" y="34290"/>
                  </a:moveTo>
                  <a:lnTo>
                    <a:pt x="179261" y="476"/>
                  </a:lnTo>
                  <a:cubicBezTo>
                    <a:pt x="181070" y="667"/>
                    <a:pt x="182499" y="1048"/>
                    <a:pt x="183261" y="1715"/>
                  </a:cubicBezTo>
                  <a:cubicBezTo>
                    <a:pt x="183737" y="2096"/>
                    <a:pt x="184214" y="2667"/>
                    <a:pt x="184214" y="4096"/>
                  </a:cubicBezTo>
                  <a:lnTo>
                    <a:pt x="184214" y="34195"/>
                  </a:lnTo>
                  <a:lnTo>
                    <a:pt x="179261" y="34195"/>
                  </a:lnTo>
                  <a:close/>
                  <a:moveTo>
                    <a:pt x="136493" y="34290"/>
                  </a:moveTo>
                  <a:lnTo>
                    <a:pt x="136493" y="4191"/>
                  </a:lnTo>
                  <a:cubicBezTo>
                    <a:pt x="136493" y="2858"/>
                    <a:pt x="136874" y="2286"/>
                    <a:pt x="137541" y="1810"/>
                  </a:cubicBezTo>
                  <a:cubicBezTo>
                    <a:pt x="138398" y="1143"/>
                    <a:pt x="139732" y="762"/>
                    <a:pt x="141541" y="572"/>
                  </a:cubicBezTo>
                  <a:lnTo>
                    <a:pt x="141541" y="34385"/>
                  </a:lnTo>
                  <a:lnTo>
                    <a:pt x="136493" y="34385"/>
                  </a:lnTo>
                  <a:close/>
                  <a:moveTo>
                    <a:pt x="107537" y="34290"/>
                  </a:moveTo>
                  <a:cubicBezTo>
                    <a:pt x="105632" y="32195"/>
                    <a:pt x="103441" y="29813"/>
                    <a:pt x="101346" y="27337"/>
                  </a:cubicBezTo>
                  <a:lnTo>
                    <a:pt x="102965" y="27813"/>
                  </a:lnTo>
                  <a:lnTo>
                    <a:pt x="103632" y="27908"/>
                  </a:lnTo>
                  <a:lnTo>
                    <a:pt x="104489" y="27908"/>
                  </a:lnTo>
                  <a:cubicBezTo>
                    <a:pt x="107442" y="27908"/>
                    <a:pt x="109918" y="26289"/>
                    <a:pt x="111062" y="23622"/>
                  </a:cubicBezTo>
                  <a:lnTo>
                    <a:pt x="111538" y="22384"/>
                  </a:lnTo>
                  <a:lnTo>
                    <a:pt x="111538" y="381"/>
                  </a:lnTo>
                  <a:lnTo>
                    <a:pt x="115824" y="381"/>
                  </a:lnTo>
                  <a:lnTo>
                    <a:pt x="115824" y="34290"/>
                  </a:lnTo>
                  <a:lnTo>
                    <a:pt x="107537" y="34290"/>
                  </a:lnTo>
                  <a:close/>
                  <a:moveTo>
                    <a:pt x="67437" y="34290"/>
                  </a:moveTo>
                  <a:lnTo>
                    <a:pt x="67437" y="381"/>
                  </a:lnTo>
                  <a:lnTo>
                    <a:pt x="80867" y="381"/>
                  </a:lnTo>
                  <a:cubicBezTo>
                    <a:pt x="87725" y="9811"/>
                    <a:pt x="92869" y="17050"/>
                    <a:pt x="95917" y="21336"/>
                  </a:cubicBezTo>
                  <a:cubicBezTo>
                    <a:pt x="90964" y="15621"/>
                    <a:pt x="86678" y="10573"/>
                    <a:pt x="85535" y="8763"/>
                  </a:cubicBezTo>
                  <a:lnTo>
                    <a:pt x="83820" y="6096"/>
                  </a:lnTo>
                  <a:lnTo>
                    <a:pt x="80010" y="5429"/>
                  </a:lnTo>
                  <a:cubicBezTo>
                    <a:pt x="79724" y="5429"/>
                    <a:pt x="79343" y="5334"/>
                    <a:pt x="79058" y="5334"/>
                  </a:cubicBezTo>
                  <a:cubicBezTo>
                    <a:pt x="75248" y="5334"/>
                    <a:pt x="72200" y="7811"/>
                    <a:pt x="71533" y="11430"/>
                  </a:cubicBezTo>
                  <a:lnTo>
                    <a:pt x="71438" y="12002"/>
                  </a:lnTo>
                  <a:lnTo>
                    <a:pt x="71533" y="34290"/>
                  </a:lnTo>
                  <a:lnTo>
                    <a:pt x="67437" y="34290"/>
                  </a:lnTo>
                  <a:close/>
                  <a:moveTo>
                    <a:pt x="47816" y="22479"/>
                  </a:moveTo>
                  <a:cubicBezTo>
                    <a:pt x="46482" y="21812"/>
                    <a:pt x="45053" y="21241"/>
                    <a:pt x="43625" y="20669"/>
                  </a:cubicBezTo>
                  <a:lnTo>
                    <a:pt x="43625" y="286"/>
                  </a:lnTo>
                  <a:cubicBezTo>
                    <a:pt x="47816" y="1238"/>
                    <a:pt x="47816" y="3620"/>
                    <a:pt x="47816" y="5810"/>
                  </a:cubicBezTo>
                  <a:lnTo>
                    <a:pt x="47816" y="22479"/>
                  </a:lnTo>
                  <a:close/>
                  <a:moveTo>
                    <a:pt x="245745" y="381"/>
                  </a:moveTo>
                  <a:lnTo>
                    <a:pt x="246126" y="381"/>
                  </a:lnTo>
                  <a:cubicBezTo>
                    <a:pt x="249460" y="476"/>
                    <a:pt x="250603" y="1238"/>
                    <a:pt x="250698" y="1334"/>
                  </a:cubicBezTo>
                  <a:cubicBezTo>
                    <a:pt x="250698" y="1334"/>
                    <a:pt x="251079" y="2096"/>
                    <a:pt x="251079" y="4001"/>
                  </a:cubicBezTo>
                  <a:lnTo>
                    <a:pt x="251079" y="18955"/>
                  </a:lnTo>
                  <a:cubicBezTo>
                    <a:pt x="251079" y="20669"/>
                    <a:pt x="251079" y="22003"/>
                    <a:pt x="245745" y="22003"/>
                  </a:cubicBezTo>
                  <a:lnTo>
                    <a:pt x="245745" y="381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8" name="手繪多邊形: 圖案 47">
              <a:extLst>
                <a:ext uri="{FF2B5EF4-FFF2-40B4-BE49-F238E27FC236}">
                  <a16:creationId xmlns:a16="http://schemas.microsoft.com/office/drawing/2014/main" id="{C9B4B36E-9145-442C-B3EC-2BF615567803}"/>
                </a:ext>
              </a:extLst>
            </p:cNvPr>
            <p:cNvSpPr/>
            <p:nvPr/>
          </p:nvSpPr>
          <p:spPr>
            <a:xfrm>
              <a:off x="4477016" y="4208500"/>
              <a:ext cx="96835" cy="17932"/>
            </a:xfrm>
            <a:custGeom>
              <a:avLst/>
              <a:gdLst>
                <a:gd name="connsiteX0" fmla="*/ 46863 w 257175"/>
                <a:gd name="connsiteY0" fmla="*/ 0 h 47625"/>
                <a:gd name="connsiteX1" fmla="*/ 15335 w 257175"/>
                <a:gd name="connsiteY1" fmla="*/ 0 h 47625"/>
                <a:gd name="connsiteX2" fmla="*/ 0 w 257175"/>
                <a:gd name="connsiteY2" fmla="*/ 12382 h 47625"/>
                <a:gd name="connsiteX3" fmla="*/ 0 w 257175"/>
                <a:gd name="connsiteY3" fmla="*/ 35147 h 47625"/>
                <a:gd name="connsiteX4" fmla="*/ 15335 w 257175"/>
                <a:gd name="connsiteY4" fmla="*/ 47434 h 47625"/>
                <a:gd name="connsiteX5" fmla="*/ 45244 w 257175"/>
                <a:gd name="connsiteY5" fmla="*/ 47434 h 47625"/>
                <a:gd name="connsiteX6" fmla="*/ 49244 w 257175"/>
                <a:gd name="connsiteY6" fmla="*/ 47149 h 47625"/>
                <a:gd name="connsiteX7" fmla="*/ 36767 w 257175"/>
                <a:gd name="connsiteY7" fmla="*/ 35909 h 47625"/>
                <a:gd name="connsiteX8" fmla="*/ 18764 w 257175"/>
                <a:gd name="connsiteY8" fmla="*/ 35909 h 47625"/>
                <a:gd name="connsiteX9" fmla="*/ 18764 w 257175"/>
                <a:gd name="connsiteY9" fmla="*/ 11239 h 47625"/>
                <a:gd name="connsiteX10" fmla="*/ 43625 w 257175"/>
                <a:gd name="connsiteY10" fmla="*/ 11239 h 47625"/>
                <a:gd name="connsiteX11" fmla="*/ 43625 w 257175"/>
                <a:gd name="connsiteY11" fmla="*/ 31814 h 47625"/>
                <a:gd name="connsiteX12" fmla="*/ 59817 w 257175"/>
                <a:gd name="connsiteY12" fmla="*/ 40005 h 47625"/>
                <a:gd name="connsiteX13" fmla="*/ 60674 w 257175"/>
                <a:gd name="connsiteY13" fmla="*/ 35147 h 47625"/>
                <a:gd name="connsiteX14" fmla="*/ 60674 w 257175"/>
                <a:gd name="connsiteY14" fmla="*/ 12382 h 47625"/>
                <a:gd name="connsiteX15" fmla="*/ 46863 w 257175"/>
                <a:gd name="connsiteY15" fmla="*/ 0 h 47625"/>
                <a:gd name="connsiteX16" fmla="*/ 46863 w 257175"/>
                <a:gd name="connsiteY16" fmla="*/ 0 h 47625"/>
                <a:gd name="connsiteX17" fmla="*/ 46863 w 257175"/>
                <a:gd name="connsiteY17" fmla="*/ 0 h 47625"/>
                <a:gd name="connsiteX18" fmla="*/ 251651 w 257175"/>
                <a:gd name="connsiteY18" fmla="*/ 571 h 47625"/>
                <a:gd name="connsiteX19" fmla="*/ 219932 w 257175"/>
                <a:gd name="connsiteY19" fmla="*/ 571 h 47625"/>
                <a:gd name="connsiteX20" fmla="*/ 219932 w 257175"/>
                <a:gd name="connsiteY20" fmla="*/ 571 h 47625"/>
                <a:gd name="connsiteX21" fmla="*/ 218885 w 257175"/>
                <a:gd name="connsiteY21" fmla="*/ 571 h 47625"/>
                <a:gd name="connsiteX22" fmla="*/ 209074 w 257175"/>
                <a:gd name="connsiteY22" fmla="*/ 3238 h 47625"/>
                <a:gd name="connsiteX23" fmla="*/ 205550 w 257175"/>
                <a:gd name="connsiteY23" fmla="*/ 10477 h 47625"/>
                <a:gd name="connsiteX24" fmla="*/ 205550 w 257175"/>
                <a:gd name="connsiteY24" fmla="*/ 10477 h 47625"/>
                <a:gd name="connsiteX25" fmla="*/ 205550 w 257175"/>
                <a:gd name="connsiteY25" fmla="*/ 10573 h 47625"/>
                <a:gd name="connsiteX26" fmla="*/ 205550 w 257175"/>
                <a:gd name="connsiteY26" fmla="*/ 10668 h 47625"/>
                <a:gd name="connsiteX27" fmla="*/ 205550 w 257175"/>
                <a:gd name="connsiteY27" fmla="*/ 10668 h 47625"/>
                <a:gd name="connsiteX28" fmla="*/ 205550 w 257175"/>
                <a:gd name="connsiteY28" fmla="*/ 47149 h 47625"/>
                <a:gd name="connsiteX29" fmla="*/ 223361 w 257175"/>
                <a:gd name="connsiteY29" fmla="*/ 47149 h 47625"/>
                <a:gd name="connsiteX30" fmla="*/ 223361 w 257175"/>
                <a:gd name="connsiteY30" fmla="*/ 35052 h 47625"/>
                <a:gd name="connsiteX31" fmla="*/ 252127 w 257175"/>
                <a:gd name="connsiteY31" fmla="*/ 35052 h 47625"/>
                <a:gd name="connsiteX32" fmla="*/ 263843 w 257175"/>
                <a:gd name="connsiteY32" fmla="*/ 25622 h 47625"/>
                <a:gd name="connsiteX33" fmla="*/ 263843 w 257175"/>
                <a:gd name="connsiteY33" fmla="*/ 10668 h 47625"/>
                <a:gd name="connsiteX34" fmla="*/ 260985 w 257175"/>
                <a:gd name="connsiteY34" fmla="*/ 2953 h 47625"/>
                <a:gd name="connsiteX35" fmla="*/ 252698 w 257175"/>
                <a:gd name="connsiteY35" fmla="*/ 667 h 47625"/>
                <a:gd name="connsiteX36" fmla="*/ 252794 w 257175"/>
                <a:gd name="connsiteY36" fmla="*/ 667 h 47625"/>
                <a:gd name="connsiteX37" fmla="*/ 252127 w 257175"/>
                <a:gd name="connsiteY37" fmla="*/ 667 h 47625"/>
                <a:gd name="connsiteX38" fmla="*/ 251651 w 257175"/>
                <a:gd name="connsiteY38" fmla="*/ 571 h 47625"/>
                <a:gd name="connsiteX39" fmla="*/ 251651 w 257175"/>
                <a:gd name="connsiteY39" fmla="*/ 571 h 47625"/>
                <a:gd name="connsiteX40" fmla="*/ 223076 w 257175"/>
                <a:gd name="connsiteY40" fmla="*/ 24765 h 47625"/>
                <a:gd name="connsiteX41" fmla="*/ 223076 w 257175"/>
                <a:gd name="connsiteY41" fmla="*/ 12763 h 47625"/>
                <a:gd name="connsiteX42" fmla="*/ 245745 w 257175"/>
                <a:gd name="connsiteY42" fmla="*/ 12763 h 47625"/>
                <a:gd name="connsiteX43" fmla="*/ 245745 w 257175"/>
                <a:gd name="connsiteY43" fmla="*/ 24860 h 47625"/>
                <a:gd name="connsiteX44" fmla="*/ 223076 w 257175"/>
                <a:gd name="connsiteY44" fmla="*/ 24860 h 47625"/>
                <a:gd name="connsiteX45" fmla="*/ 223076 w 257175"/>
                <a:gd name="connsiteY45" fmla="*/ 24765 h 47625"/>
                <a:gd name="connsiteX46" fmla="*/ 183833 w 257175"/>
                <a:gd name="connsiteY46" fmla="*/ 571 h 47625"/>
                <a:gd name="connsiteX47" fmla="*/ 149924 w 257175"/>
                <a:gd name="connsiteY47" fmla="*/ 571 h 47625"/>
                <a:gd name="connsiteX48" fmla="*/ 140113 w 257175"/>
                <a:gd name="connsiteY48" fmla="*/ 3238 h 47625"/>
                <a:gd name="connsiteX49" fmla="*/ 136493 w 257175"/>
                <a:gd name="connsiteY49" fmla="*/ 10763 h 47625"/>
                <a:gd name="connsiteX50" fmla="*/ 136493 w 257175"/>
                <a:gd name="connsiteY50" fmla="*/ 47244 h 47625"/>
                <a:gd name="connsiteX51" fmla="*/ 154305 w 257175"/>
                <a:gd name="connsiteY51" fmla="*/ 47244 h 47625"/>
                <a:gd name="connsiteX52" fmla="*/ 154305 w 257175"/>
                <a:gd name="connsiteY52" fmla="*/ 34766 h 47625"/>
                <a:gd name="connsiteX53" fmla="*/ 179261 w 257175"/>
                <a:gd name="connsiteY53" fmla="*/ 34766 h 47625"/>
                <a:gd name="connsiteX54" fmla="*/ 179261 w 257175"/>
                <a:gd name="connsiteY54" fmla="*/ 47244 h 47625"/>
                <a:gd name="connsiteX55" fmla="*/ 197072 w 257175"/>
                <a:gd name="connsiteY55" fmla="*/ 47244 h 47625"/>
                <a:gd name="connsiteX56" fmla="*/ 197072 w 257175"/>
                <a:gd name="connsiteY56" fmla="*/ 10763 h 47625"/>
                <a:gd name="connsiteX57" fmla="*/ 193643 w 257175"/>
                <a:gd name="connsiteY57" fmla="*/ 3334 h 47625"/>
                <a:gd name="connsiteX58" fmla="*/ 183833 w 257175"/>
                <a:gd name="connsiteY58" fmla="*/ 571 h 47625"/>
                <a:gd name="connsiteX59" fmla="*/ 183833 w 257175"/>
                <a:gd name="connsiteY59" fmla="*/ 571 h 47625"/>
                <a:gd name="connsiteX60" fmla="*/ 154305 w 257175"/>
                <a:gd name="connsiteY60" fmla="*/ 26194 h 47625"/>
                <a:gd name="connsiteX61" fmla="*/ 154305 w 257175"/>
                <a:gd name="connsiteY61" fmla="*/ 12763 h 47625"/>
                <a:gd name="connsiteX62" fmla="*/ 179261 w 257175"/>
                <a:gd name="connsiteY62" fmla="*/ 12763 h 47625"/>
                <a:gd name="connsiteX63" fmla="*/ 179261 w 257175"/>
                <a:gd name="connsiteY63" fmla="*/ 26289 h 47625"/>
                <a:gd name="connsiteX64" fmla="*/ 154305 w 257175"/>
                <a:gd name="connsiteY64" fmla="*/ 26289 h 47625"/>
                <a:gd name="connsiteX65" fmla="*/ 154305 w 257175"/>
                <a:gd name="connsiteY65" fmla="*/ 26194 h 47625"/>
                <a:gd name="connsiteX66" fmla="*/ 128492 w 257175"/>
                <a:gd name="connsiteY66" fmla="*/ 571 h 47625"/>
                <a:gd name="connsiteX67" fmla="*/ 111443 w 257175"/>
                <a:gd name="connsiteY67" fmla="*/ 571 h 47625"/>
                <a:gd name="connsiteX68" fmla="*/ 111443 w 257175"/>
                <a:gd name="connsiteY68" fmla="*/ 27718 h 47625"/>
                <a:gd name="connsiteX69" fmla="*/ 110776 w 257175"/>
                <a:gd name="connsiteY69" fmla="*/ 28194 h 47625"/>
                <a:gd name="connsiteX70" fmla="*/ 110585 w 257175"/>
                <a:gd name="connsiteY70" fmla="*/ 28194 h 47625"/>
                <a:gd name="connsiteX71" fmla="*/ 110014 w 257175"/>
                <a:gd name="connsiteY71" fmla="*/ 27813 h 47625"/>
                <a:gd name="connsiteX72" fmla="*/ 91726 w 257175"/>
                <a:gd name="connsiteY72" fmla="*/ 2191 h 47625"/>
                <a:gd name="connsiteX73" fmla="*/ 91630 w 257175"/>
                <a:gd name="connsiteY73" fmla="*/ 2191 h 47625"/>
                <a:gd name="connsiteX74" fmla="*/ 91630 w 257175"/>
                <a:gd name="connsiteY74" fmla="*/ 2191 h 47625"/>
                <a:gd name="connsiteX75" fmla="*/ 91440 w 257175"/>
                <a:gd name="connsiteY75" fmla="*/ 2000 h 47625"/>
                <a:gd name="connsiteX76" fmla="*/ 91345 w 257175"/>
                <a:gd name="connsiteY76" fmla="*/ 1905 h 47625"/>
                <a:gd name="connsiteX77" fmla="*/ 87535 w 257175"/>
                <a:gd name="connsiteY77" fmla="*/ 667 h 47625"/>
                <a:gd name="connsiteX78" fmla="*/ 73152 w 257175"/>
                <a:gd name="connsiteY78" fmla="*/ 667 h 47625"/>
                <a:gd name="connsiteX79" fmla="*/ 68961 w 257175"/>
                <a:gd name="connsiteY79" fmla="*/ 2191 h 47625"/>
                <a:gd name="connsiteX80" fmla="*/ 67437 w 257175"/>
                <a:gd name="connsiteY80" fmla="*/ 6286 h 47625"/>
                <a:gd name="connsiteX81" fmla="*/ 67437 w 257175"/>
                <a:gd name="connsiteY81" fmla="*/ 6286 h 47625"/>
                <a:gd name="connsiteX82" fmla="*/ 67437 w 257175"/>
                <a:gd name="connsiteY82" fmla="*/ 47339 h 47625"/>
                <a:gd name="connsiteX83" fmla="*/ 84296 w 257175"/>
                <a:gd name="connsiteY83" fmla="*/ 47339 h 47625"/>
                <a:gd name="connsiteX84" fmla="*/ 84201 w 257175"/>
                <a:gd name="connsiteY84" fmla="*/ 19241 h 47625"/>
                <a:gd name="connsiteX85" fmla="*/ 85534 w 257175"/>
                <a:gd name="connsiteY85" fmla="*/ 18383 h 47625"/>
                <a:gd name="connsiteX86" fmla="*/ 85916 w 257175"/>
                <a:gd name="connsiteY86" fmla="*/ 18383 h 47625"/>
                <a:gd name="connsiteX87" fmla="*/ 86582 w 257175"/>
                <a:gd name="connsiteY87" fmla="*/ 18764 h 47625"/>
                <a:gd name="connsiteX88" fmla="*/ 111062 w 257175"/>
                <a:gd name="connsiteY88" fmla="*/ 47339 h 47625"/>
                <a:gd name="connsiteX89" fmla="*/ 128588 w 257175"/>
                <a:gd name="connsiteY89" fmla="*/ 47339 h 47625"/>
                <a:gd name="connsiteX90" fmla="*/ 128588 w 257175"/>
                <a:gd name="connsiteY90" fmla="*/ 571 h 47625"/>
                <a:gd name="connsiteX91" fmla="*/ 128492 w 257175"/>
                <a:gd name="connsiteY91" fmla="*/ 571 h 47625"/>
                <a:gd name="connsiteX92" fmla="*/ 32957 w 257175"/>
                <a:gd name="connsiteY92" fmla="*/ 31147 h 47625"/>
                <a:gd name="connsiteX93" fmla="*/ 51816 w 257175"/>
                <a:gd name="connsiteY93" fmla="*/ 48006 h 47625"/>
                <a:gd name="connsiteX94" fmla="*/ 64580 w 257175"/>
                <a:gd name="connsiteY94" fmla="*/ 48006 h 47625"/>
                <a:gd name="connsiteX95" fmla="*/ 32957 w 257175"/>
                <a:gd name="connsiteY95" fmla="*/ 31147 h 47625"/>
                <a:gd name="connsiteX96" fmla="*/ 32957 w 257175"/>
                <a:gd name="connsiteY96" fmla="*/ 31147 h 47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57175" h="47625">
                  <a:moveTo>
                    <a:pt x="46863" y="0"/>
                  </a:moveTo>
                  <a:lnTo>
                    <a:pt x="15335" y="0"/>
                  </a:lnTo>
                  <a:cubicBezTo>
                    <a:pt x="5144" y="0"/>
                    <a:pt x="0" y="4096"/>
                    <a:pt x="0" y="12382"/>
                  </a:cubicBezTo>
                  <a:lnTo>
                    <a:pt x="0" y="35147"/>
                  </a:lnTo>
                  <a:cubicBezTo>
                    <a:pt x="0" y="43339"/>
                    <a:pt x="5144" y="47434"/>
                    <a:pt x="15335" y="47434"/>
                  </a:cubicBezTo>
                  <a:lnTo>
                    <a:pt x="45244" y="47434"/>
                  </a:lnTo>
                  <a:cubicBezTo>
                    <a:pt x="46672" y="47434"/>
                    <a:pt x="48006" y="47339"/>
                    <a:pt x="49244" y="47149"/>
                  </a:cubicBezTo>
                  <a:cubicBezTo>
                    <a:pt x="46482" y="43244"/>
                    <a:pt x="41339" y="39052"/>
                    <a:pt x="36767" y="35909"/>
                  </a:cubicBezTo>
                  <a:lnTo>
                    <a:pt x="18764" y="35909"/>
                  </a:lnTo>
                  <a:lnTo>
                    <a:pt x="18764" y="11239"/>
                  </a:lnTo>
                  <a:lnTo>
                    <a:pt x="43625" y="11239"/>
                  </a:lnTo>
                  <a:lnTo>
                    <a:pt x="43625" y="31814"/>
                  </a:lnTo>
                  <a:cubicBezTo>
                    <a:pt x="51054" y="34100"/>
                    <a:pt x="56197" y="37147"/>
                    <a:pt x="59817" y="40005"/>
                  </a:cubicBezTo>
                  <a:cubicBezTo>
                    <a:pt x="60293" y="38576"/>
                    <a:pt x="60674" y="36957"/>
                    <a:pt x="60674" y="35147"/>
                  </a:cubicBezTo>
                  <a:lnTo>
                    <a:pt x="60674" y="12382"/>
                  </a:lnTo>
                  <a:cubicBezTo>
                    <a:pt x="60579" y="4572"/>
                    <a:pt x="56007" y="476"/>
                    <a:pt x="46863" y="0"/>
                  </a:cubicBezTo>
                  <a:lnTo>
                    <a:pt x="46863" y="0"/>
                  </a:lnTo>
                  <a:lnTo>
                    <a:pt x="46863" y="0"/>
                  </a:lnTo>
                  <a:close/>
                  <a:moveTo>
                    <a:pt x="251651" y="571"/>
                  </a:moveTo>
                  <a:lnTo>
                    <a:pt x="219932" y="571"/>
                  </a:lnTo>
                  <a:lnTo>
                    <a:pt x="219932" y="571"/>
                  </a:lnTo>
                  <a:lnTo>
                    <a:pt x="218885" y="571"/>
                  </a:lnTo>
                  <a:cubicBezTo>
                    <a:pt x="214598" y="571"/>
                    <a:pt x="211360" y="1429"/>
                    <a:pt x="209074" y="3238"/>
                  </a:cubicBezTo>
                  <a:cubicBezTo>
                    <a:pt x="206788" y="5048"/>
                    <a:pt x="205645" y="7429"/>
                    <a:pt x="205550" y="10477"/>
                  </a:cubicBezTo>
                  <a:lnTo>
                    <a:pt x="205550" y="10477"/>
                  </a:lnTo>
                  <a:lnTo>
                    <a:pt x="205550" y="10573"/>
                  </a:lnTo>
                  <a:cubicBezTo>
                    <a:pt x="205550" y="10573"/>
                    <a:pt x="205550" y="10668"/>
                    <a:pt x="205550" y="10668"/>
                  </a:cubicBezTo>
                  <a:lnTo>
                    <a:pt x="205550" y="10668"/>
                  </a:lnTo>
                  <a:lnTo>
                    <a:pt x="205550" y="47149"/>
                  </a:lnTo>
                  <a:lnTo>
                    <a:pt x="223361" y="47149"/>
                  </a:lnTo>
                  <a:lnTo>
                    <a:pt x="223361" y="35052"/>
                  </a:lnTo>
                  <a:lnTo>
                    <a:pt x="252127" y="35052"/>
                  </a:lnTo>
                  <a:cubicBezTo>
                    <a:pt x="259937" y="35052"/>
                    <a:pt x="263843" y="31909"/>
                    <a:pt x="263843" y="25622"/>
                  </a:cubicBezTo>
                  <a:lnTo>
                    <a:pt x="263843" y="10668"/>
                  </a:lnTo>
                  <a:cubicBezTo>
                    <a:pt x="263843" y="7048"/>
                    <a:pt x="262890" y="4477"/>
                    <a:pt x="260985" y="2953"/>
                  </a:cubicBezTo>
                  <a:cubicBezTo>
                    <a:pt x="259175" y="1524"/>
                    <a:pt x="256413" y="762"/>
                    <a:pt x="252698" y="667"/>
                  </a:cubicBezTo>
                  <a:lnTo>
                    <a:pt x="252794" y="667"/>
                  </a:lnTo>
                  <a:lnTo>
                    <a:pt x="252127" y="667"/>
                  </a:lnTo>
                  <a:cubicBezTo>
                    <a:pt x="251936" y="571"/>
                    <a:pt x="251746" y="571"/>
                    <a:pt x="251651" y="571"/>
                  </a:cubicBezTo>
                  <a:lnTo>
                    <a:pt x="251651" y="571"/>
                  </a:lnTo>
                  <a:close/>
                  <a:moveTo>
                    <a:pt x="223076" y="24765"/>
                  </a:moveTo>
                  <a:lnTo>
                    <a:pt x="223076" y="12763"/>
                  </a:lnTo>
                  <a:lnTo>
                    <a:pt x="245745" y="12763"/>
                  </a:lnTo>
                  <a:lnTo>
                    <a:pt x="245745" y="24860"/>
                  </a:lnTo>
                  <a:lnTo>
                    <a:pt x="223076" y="24860"/>
                  </a:lnTo>
                  <a:lnTo>
                    <a:pt x="223076" y="24765"/>
                  </a:lnTo>
                  <a:close/>
                  <a:moveTo>
                    <a:pt x="183833" y="571"/>
                  </a:moveTo>
                  <a:lnTo>
                    <a:pt x="149924" y="571"/>
                  </a:lnTo>
                  <a:cubicBezTo>
                    <a:pt x="145637" y="571"/>
                    <a:pt x="142399" y="1429"/>
                    <a:pt x="140113" y="3238"/>
                  </a:cubicBezTo>
                  <a:cubicBezTo>
                    <a:pt x="137731" y="5143"/>
                    <a:pt x="136493" y="7620"/>
                    <a:pt x="136493" y="10763"/>
                  </a:cubicBezTo>
                  <a:lnTo>
                    <a:pt x="136493" y="47244"/>
                  </a:lnTo>
                  <a:lnTo>
                    <a:pt x="154305" y="47244"/>
                  </a:lnTo>
                  <a:lnTo>
                    <a:pt x="154305" y="34766"/>
                  </a:lnTo>
                  <a:lnTo>
                    <a:pt x="179261" y="34766"/>
                  </a:lnTo>
                  <a:lnTo>
                    <a:pt x="179261" y="47244"/>
                  </a:lnTo>
                  <a:lnTo>
                    <a:pt x="197072" y="47244"/>
                  </a:lnTo>
                  <a:lnTo>
                    <a:pt x="197072" y="10763"/>
                  </a:lnTo>
                  <a:cubicBezTo>
                    <a:pt x="197072" y="7620"/>
                    <a:pt x="195929" y="5143"/>
                    <a:pt x="193643" y="3334"/>
                  </a:cubicBezTo>
                  <a:cubicBezTo>
                    <a:pt x="191357" y="1524"/>
                    <a:pt x="188024" y="571"/>
                    <a:pt x="183833" y="571"/>
                  </a:cubicBezTo>
                  <a:lnTo>
                    <a:pt x="183833" y="571"/>
                  </a:lnTo>
                  <a:close/>
                  <a:moveTo>
                    <a:pt x="154305" y="26194"/>
                  </a:moveTo>
                  <a:lnTo>
                    <a:pt x="154305" y="12763"/>
                  </a:lnTo>
                  <a:lnTo>
                    <a:pt x="179261" y="12763"/>
                  </a:lnTo>
                  <a:lnTo>
                    <a:pt x="179261" y="26289"/>
                  </a:lnTo>
                  <a:lnTo>
                    <a:pt x="154305" y="26289"/>
                  </a:lnTo>
                  <a:lnTo>
                    <a:pt x="154305" y="26194"/>
                  </a:lnTo>
                  <a:close/>
                  <a:moveTo>
                    <a:pt x="128492" y="571"/>
                  </a:moveTo>
                  <a:lnTo>
                    <a:pt x="111443" y="571"/>
                  </a:lnTo>
                  <a:lnTo>
                    <a:pt x="111443" y="27718"/>
                  </a:lnTo>
                  <a:cubicBezTo>
                    <a:pt x="111347" y="28003"/>
                    <a:pt x="111157" y="28194"/>
                    <a:pt x="110776" y="28194"/>
                  </a:cubicBezTo>
                  <a:cubicBezTo>
                    <a:pt x="110680" y="28194"/>
                    <a:pt x="110585" y="28194"/>
                    <a:pt x="110585" y="28194"/>
                  </a:cubicBezTo>
                  <a:cubicBezTo>
                    <a:pt x="110585" y="28194"/>
                    <a:pt x="110204" y="28099"/>
                    <a:pt x="110014" y="27813"/>
                  </a:cubicBezTo>
                  <a:cubicBezTo>
                    <a:pt x="106966" y="23146"/>
                    <a:pt x="95441" y="7239"/>
                    <a:pt x="91726" y="2191"/>
                  </a:cubicBezTo>
                  <a:cubicBezTo>
                    <a:pt x="91726" y="2191"/>
                    <a:pt x="91726" y="2191"/>
                    <a:pt x="91630" y="2191"/>
                  </a:cubicBezTo>
                  <a:lnTo>
                    <a:pt x="91630" y="2191"/>
                  </a:lnTo>
                  <a:cubicBezTo>
                    <a:pt x="91535" y="2095"/>
                    <a:pt x="91535" y="2095"/>
                    <a:pt x="91440" y="2000"/>
                  </a:cubicBezTo>
                  <a:cubicBezTo>
                    <a:pt x="91440" y="2000"/>
                    <a:pt x="91345" y="1905"/>
                    <a:pt x="91345" y="1905"/>
                  </a:cubicBezTo>
                  <a:cubicBezTo>
                    <a:pt x="90392" y="1048"/>
                    <a:pt x="89154" y="667"/>
                    <a:pt x="87535" y="667"/>
                  </a:cubicBezTo>
                  <a:lnTo>
                    <a:pt x="73152" y="667"/>
                  </a:lnTo>
                  <a:cubicBezTo>
                    <a:pt x="71342" y="667"/>
                    <a:pt x="69914" y="1143"/>
                    <a:pt x="68961" y="2191"/>
                  </a:cubicBezTo>
                  <a:cubicBezTo>
                    <a:pt x="68008" y="3238"/>
                    <a:pt x="67532" y="4572"/>
                    <a:pt x="67437" y="6286"/>
                  </a:cubicBezTo>
                  <a:lnTo>
                    <a:pt x="67437" y="6286"/>
                  </a:lnTo>
                  <a:lnTo>
                    <a:pt x="67437" y="47339"/>
                  </a:lnTo>
                  <a:lnTo>
                    <a:pt x="84296" y="47339"/>
                  </a:lnTo>
                  <a:cubicBezTo>
                    <a:pt x="84296" y="47339"/>
                    <a:pt x="84201" y="25622"/>
                    <a:pt x="84201" y="19241"/>
                  </a:cubicBezTo>
                  <a:cubicBezTo>
                    <a:pt x="84296" y="18859"/>
                    <a:pt x="84487" y="18383"/>
                    <a:pt x="85534" y="18383"/>
                  </a:cubicBezTo>
                  <a:cubicBezTo>
                    <a:pt x="85630" y="18383"/>
                    <a:pt x="85725" y="18383"/>
                    <a:pt x="85916" y="18383"/>
                  </a:cubicBezTo>
                  <a:cubicBezTo>
                    <a:pt x="85916" y="18383"/>
                    <a:pt x="86392" y="18383"/>
                    <a:pt x="86582" y="18764"/>
                  </a:cubicBezTo>
                  <a:cubicBezTo>
                    <a:pt x="89821" y="24003"/>
                    <a:pt x="111062" y="47339"/>
                    <a:pt x="111062" y="47339"/>
                  </a:cubicBezTo>
                  <a:lnTo>
                    <a:pt x="128588" y="47339"/>
                  </a:lnTo>
                  <a:lnTo>
                    <a:pt x="128588" y="571"/>
                  </a:lnTo>
                  <a:lnTo>
                    <a:pt x="128492" y="571"/>
                  </a:lnTo>
                  <a:close/>
                  <a:moveTo>
                    <a:pt x="32957" y="31147"/>
                  </a:moveTo>
                  <a:cubicBezTo>
                    <a:pt x="38576" y="34766"/>
                    <a:pt x="48673" y="41815"/>
                    <a:pt x="51816" y="48006"/>
                  </a:cubicBezTo>
                  <a:lnTo>
                    <a:pt x="64580" y="48006"/>
                  </a:lnTo>
                  <a:cubicBezTo>
                    <a:pt x="62579" y="44291"/>
                    <a:pt x="55055" y="35052"/>
                    <a:pt x="32957" y="31147"/>
                  </a:cubicBezTo>
                  <a:lnTo>
                    <a:pt x="32957" y="3114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49" name="手繪多邊形: 圖案 48">
              <a:extLst>
                <a:ext uri="{FF2B5EF4-FFF2-40B4-BE49-F238E27FC236}">
                  <a16:creationId xmlns:a16="http://schemas.microsoft.com/office/drawing/2014/main" id="{8835E1B1-79D9-4B75-82E0-565A6FAD8387}"/>
                </a:ext>
              </a:extLst>
            </p:cNvPr>
            <p:cNvSpPr/>
            <p:nvPr/>
          </p:nvSpPr>
          <p:spPr>
            <a:xfrm>
              <a:off x="4462455" y="4192468"/>
              <a:ext cx="3586" cy="222362"/>
            </a:xfrm>
            <a:custGeom>
              <a:avLst/>
              <a:gdLst>
                <a:gd name="connsiteX0" fmla="*/ 0 w 0"/>
                <a:gd name="connsiteY0" fmla="*/ 592836 h 590550"/>
                <a:gd name="connsiteX1" fmla="*/ 0 w 0"/>
                <a:gd name="connsiteY1" fmla="*/ 0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90550">
                  <a:moveTo>
                    <a:pt x="0" y="592836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50" name="手繪多邊形: 圖案 49">
              <a:extLst>
                <a:ext uri="{FF2B5EF4-FFF2-40B4-BE49-F238E27FC236}">
                  <a16:creationId xmlns:a16="http://schemas.microsoft.com/office/drawing/2014/main" id="{CF301577-968D-40F3-A1E9-627DC8DF8FBF}"/>
                </a:ext>
              </a:extLst>
            </p:cNvPr>
            <p:cNvSpPr/>
            <p:nvPr/>
          </p:nvSpPr>
          <p:spPr>
            <a:xfrm>
              <a:off x="5477432" y="4192468"/>
              <a:ext cx="3586" cy="222362"/>
            </a:xfrm>
            <a:custGeom>
              <a:avLst/>
              <a:gdLst>
                <a:gd name="connsiteX0" fmla="*/ 0 w 0"/>
                <a:gd name="connsiteY0" fmla="*/ 592836 h 590550"/>
                <a:gd name="connsiteX1" fmla="*/ 0 w 0"/>
                <a:gd name="connsiteY1" fmla="*/ 0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90550">
                  <a:moveTo>
                    <a:pt x="0" y="592836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sp>
        <p:nvSpPr>
          <p:cNvPr id="51" name="矩形: 圓角 53">
            <a:extLst>
              <a:ext uri="{FF2B5EF4-FFF2-40B4-BE49-F238E27FC236}">
                <a16:creationId xmlns:a16="http://schemas.microsoft.com/office/drawing/2014/main" id="{700A0024-7DB9-446A-A0D4-1A2E52AB77D8}"/>
              </a:ext>
            </a:extLst>
          </p:cNvPr>
          <p:cNvSpPr/>
          <p:nvPr/>
        </p:nvSpPr>
        <p:spPr>
          <a:xfrm>
            <a:off x="751807" y="1992207"/>
            <a:ext cx="5313871" cy="3090568"/>
          </a:xfrm>
          <a:prstGeom prst="roundRect">
            <a:avLst>
              <a:gd name="adj" fmla="val 5085"/>
            </a:avLst>
          </a:prstGeom>
          <a:noFill/>
          <a:ln w="28575" cap="flat">
            <a:gradFill>
              <a:gsLst>
                <a:gs pos="0">
                  <a:srgbClr val="0D0B64"/>
                </a:gs>
                <a:gs pos="77000">
                  <a:srgbClr val="274DA5">
                    <a:alpha val="0"/>
                  </a:srgbClr>
                </a:gs>
              </a:gsLst>
              <a:lin ang="5400000" scaled="1"/>
            </a:gradFill>
            <a:prstDash val="solid"/>
            <a:miter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endParaRPr lang="zh-TW" altLang="en-US" sz="3200" b="1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52" name="直線單箭頭接點 915">
            <a:extLst>
              <a:ext uri="{FF2B5EF4-FFF2-40B4-BE49-F238E27FC236}">
                <a16:creationId xmlns:a16="http://schemas.microsoft.com/office/drawing/2014/main" id="{808DF0B1-1124-46EC-9159-7C95C3D85269}"/>
              </a:ext>
            </a:extLst>
          </p:cNvPr>
          <p:cNvCxnSpPr>
            <a:cxnSpLocks/>
          </p:cNvCxnSpPr>
          <p:nvPr/>
        </p:nvCxnSpPr>
        <p:spPr>
          <a:xfrm>
            <a:off x="1906328" y="3653843"/>
            <a:ext cx="0" cy="865008"/>
          </a:xfrm>
          <a:prstGeom prst="straightConnector1">
            <a:avLst/>
          </a:prstGeom>
          <a:ln w="19050">
            <a:gradFill>
              <a:gsLst>
                <a:gs pos="0">
                  <a:srgbClr val="00379A"/>
                </a:gs>
                <a:gs pos="100000">
                  <a:srgbClr val="274DA5"/>
                </a:gs>
              </a:gsLst>
              <a:lin ang="5400000" scaled="1"/>
            </a:gra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群組 52">
            <a:extLst>
              <a:ext uri="{FF2B5EF4-FFF2-40B4-BE49-F238E27FC236}">
                <a16:creationId xmlns:a16="http://schemas.microsoft.com/office/drawing/2014/main" id="{4AD9C3FF-7024-4DED-9116-4B8F2305BBB7}"/>
              </a:ext>
            </a:extLst>
          </p:cNvPr>
          <p:cNvGrpSpPr/>
          <p:nvPr/>
        </p:nvGrpSpPr>
        <p:grpSpPr>
          <a:xfrm>
            <a:off x="1291976" y="2713952"/>
            <a:ext cx="1209541" cy="939888"/>
            <a:chOff x="-1775124" y="4074892"/>
            <a:chExt cx="620254" cy="492851"/>
          </a:xfrm>
          <a:gradFill>
            <a:gsLst>
              <a:gs pos="0">
                <a:srgbClr val="193093"/>
              </a:gs>
              <a:gs pos="100000">
                <a:srgbClr val="32599E"/>
              </a:gs>
            </a:gsLst>
            <a:lin ang="0" scaled="0"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54" name="手繪多邊形: 圖案 53">
              <a:extLst>
                <a:ext uri="{FF2B5EF4-FFF2-40B4-BE49-F238E27FC236}">
                  <a16:creationId xmlns:a16="http://schemas.microsoft.com/office/drawing/2014/main" id="{099D487A-4608-4534-8761-41CDD189331F}"/>
                </a:ext>
              </a:extLst>
            </p:cNvPr>
            <p:cNvSpPr/>
            <p:nvPr/>
          </p:nvSpPr>
          <p:spPr>
            <a:xfrm>
              <a:off x="-1775124" y="4074892"/>
              <a:ext cx="620254" cy="405123"/>
            </a:xfrm>
            <a:custGeom>
              <a:avLst/>
              <a:gdLst>
                <a:gd name="connsiteX0" fmla="*/ 571137 w 570007"/>
                <a:gd name="connsiteY0" fmla="*/ 16818 h 372301"/>
                <a:gd name="connsiteX1" fmla="*/ 571137 w 570007"/>
                <a:gd name="connsiteY1" fmla="*/ 357127 h 372301"/>
                <a:gd name="connsiteX2" fmla="*/ 554370 w 570007"/>
                <a:gd name="connsiteY2" fmla="*/ 373945 h 372301"/>
                <a:gd name="connsiteX3" fmla="*/ 554319 w 570007"/>
                <a:gd name="connsiteY3" fmla="*/ 373945 h 372301"/>
                <a:gd name="connsiteX4" fmla="*/ 16869 w 570007"/>
                <a:gd name="connsiteY4" fmla="*/ 373945 h 372301"/>
                <a:gd name="connsiteX5" fmla="*/ 0 w 570007"/>
                <a:gd name="connsiteY5" fmla="*/ 357127 h 372301"/>
                <a:gd name="connsiteX6" fmla="*/ 0 w 570007"/>
                <a:gd name="connsiteY6" fmla="*/ 16818 h 372301"/>
                <a:gd name="connsiteX7" fmla="*/ 16869 w 570007"/>
                <a:gd name="connsiteY7" fmla="*/ 0 h 372301"/>
                <a:gd name="connsiteX8" fmla="*/ 554319 w 570007"/>
                <a:gd name="connsiteY8" fmla="*/ 0 h 372301"/>
                <a:gd name="connsiteX9" fmla="*/ 571137 w 570007"/>
                <a:gd name="connsiteY9" fmla="*/ 16818 h 372301"/>
                <a:gd name="connsiteX10" fmla="*/ 553292 w 570007"/>
                <a:gd name="connsiteY10" fmla="*/ 294118 h 372301"/>
                <a:gd name="connsiteX11" fmla="*/ 553292 w 570007"/>
                <a:gd name="connsiteY11" fmla="*/ 26575 h 372301"/>
                <a:gd name="connsiteX12" fmla="*/ 540326 w 570007"/>
                <a:gd name="connsiteY12" fmla="*/ 15046 h 372301"/>
                <a:gd name="connsiteX13" fmla="*/ 30837 w 570007"/>
                <a:gd name="connsiteY13" fmla="*/ 15046 h 372301"/>
                <a:gd name="connsiteX14" fmla="*/ 17845 w 570007"/>
                <a:gd name="connsiteY14" fmla="*/ 26575 h 372301"/>
                <a:gd name="connsiteX15" fmla="*/ 17845 w 570007"/>
                <a:gd name="connsiteY15" fmla="*/ 293990 h 372301"/>
                <a:gd name="connsiteX16" fmla="*/ 30837 w 570007"/>
                <a:gd name="connsiteY16" fmla="*/ 305519 h 372301"/>
                <a:gd name="connsiteX17" fmla="*/ 540326 w 570007"/>
                <a:gd name="connsiteY17" fmla="*/ 305519 h 372301"/>
                <a:gd name="connsiteX18" fmla="*/ 553292 w 570007"/>
                <a:gd name="connsiteY18" fmla="*/ 293990 h 372301"/>
                <a:gd name="connsiteX19" fmla="*/ 315815 w 570007"/>
                <a:gd name="connsiteY19" fmla="*/ 338743 h 372301"/>
                <a:gd name="connsiteX20" fmla="*/ 292218 w 570007"/>
                <a:gd name="connsiteY20" fmla="*/ 315147 h 372301"/>
                <a:gd name="connsiteX21" fmla="*/ 268622 w 570007"/>
                <a:gd name="connsiteY21" fmla="*/ 338743 h 372301"/>
                <a:gd name="connsiteX22" fmla="*/ 292218 w 570007"/>
                <a:gd name="connsiteY22" fmla="*/ 362340 h 372301"/>
                <a:gd name="connsiteX23" fmla="*/ 292244 w 570007"/>
                <a:gd name="connsiteY23" fmla="*/ 362340 h 372301"/>
                <a:gd name="connsiteX24" fmla="*/ 315815 w 570007"/>
                <a:gd name="connsiteY24" fmla="*/ 338769 h 372301"/>
                <a:gd name="connsiteX25" fmla="*/ 315815 w 570007"/>
                <a:gd name="connsiteY25" fmla="*/ 338743 h 372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70007" h="372301">
                  <a:moveTo>
                    <a:pt x="571137" y="16818"/>
                  </a:moveTo>
                  <a:lnTo>
                    <a:pt x="571137" y="357127"/>
                  </a:lnTo>
                  <a:cubicBezTo>
                    <a:pt x="571152" y="366401"/>
                    <a:pt x="563645" y="373930"/>
                    <a:pt x="554370" y="373945"/>
                  </a:cubicBezTo>
                  <a:cubicBezTo>
                    <a:pt x="554352" y="373945"/>
                    <a:pt x="554337" y="373945"/>
                    <a:pt x="554319" y="373945"/>
                  </a:cubicBezTo>
                  <a:lnTo>
                    <a:pt x="16869" y="373945"/>
                  </a:lnTo>
                  <a:cubicBezTo>
                    <a:pt x="7567" y="373960"/>
                    <a:pt x="15" y="366430"/>
                    <a:pt x="0" y="357127"/>
                  </a:cubicBezTo>
                  <a:lnTo>
                    <a:pt x="0" y="16818"/>
                  </a:lnTo>
                  <a:cubicBezTo>
                    <a:pt x="28" y="7520"/>
                    <a:pt x="7572" y="0"/>
                    <a:pt x="16869" y="0"/>
                  </a:cubicBezTo>
                  <a:lnTo>
                    <a:pt x="554319" y="0"/>
                  </a:lnTo>
                  <a:cubicBezTo>
                    <a:pt x="563606" y="0"/>
                    <a:pt x="571137" y="7531"/>
                    <a:pt x="571137" y="16818"/>
                  </a:cubicBezTo>
                  <a:close/>
                  <a:moveTo>
                    <a:pt x="553292" y="294118"/>
                  </a:moveTo>
                  <a:lnTo>
                    <a:pt x="553292" y="26575"/>
                  </a:lnTo>
                  <a:cubicBezTo>
                    <a:pt x="552866" y="19824"/>
                    <a:pt x="547078" y="14681"/>
                    <a:pt x="540326" y="15046"/>
                  </a:cubicBezTo>
                  <a:lnTo>
                    <a:pt x="30837" y="15046"/>
                  </a:lnTo>
                  <a:cubicBezTo>
                    <a:pt x="24079" y="14679"/>
                    <a:pt x="18286" y="19822"/>
                    <a:pt x="17845" y="26575"/>
                  </a:cubicBezTo>
                  <a:lnTo>
                    <a:pt x="17845" y="293990"/>
                  </a:lnTo>
                  <a:cubicBezTo>
                    <a:pt x="18271" y="300751"/>
                    <a:pt x="24074" y="305899"/>
                    <a:pt x="30837" y="305519"/>
                  </a:cubicBezTo>
                  <a:lnTo>
                    <a:pt x="540326" y="305519"/>
                  </a:lnTo>
                  <a:cubicBezTo>
                    <a:pt x="547084" y="305899"/>
                    <a:pt x="552879" y="300745"/>
                    <a:pt x="553292" y="293990"/>
                  </a:cubicBezTo>
                  <a:close/>
                  <a:moveTo>
                    <a:pt x="315815" y="338743"/>
                  </a:moveTo>
                  <a:cubicBezTo>
                    <a:pt x="315815" y="325710"/>
                    <a:pt x="305249" y="315147"/>
                    <a:pt x="292218" y="315147"/>
                  </a:cubicBezTo>
                  <a:cubicBezTo>
                    <a:pt x="279185" y="315147"/>
                    <a:pt x="268622" y="325710"/>
                    <a:pt x="268622" y="338743"/>
                  </a:cubicBezTo>
                  <a:cubicBezTo>
                    <a:pt x="268622" y="351776"/>
                    <a:pt x="279188" y="362340"/>
                    <a:pt x="292218" y="362340"/>
                  </a:cubicBezTo>
                  <a:cubicBezTo>
                    <a:pt x="292226" y="362340"/>
                    <a:pt x="292237" y="362340"/>
                    <a:pt x="292244" y="362340"/>
                  </a:cubicBezTo>
                  <a:cubicBezTo>
                    <a:pt x="305262" y="362340"/>
                    <a:pt x="315815" y="351787"/>
                    <a:pt x="315815" y="338769"/>
                  </a:cubicBezTo>
                  <a:cubicBezTo>
                    <a:pt x="315815" y="338761"/>
                    <a:pt x="315815" y="338751"/>
                    <a:pt x="315815" y="338743"/>
                  </a:cubicBezTo>
                  <a:close/>
                </a:path>
              </a:pathLst>
            </a:custGeom>
            <a:grpFill/>
            <a:ln w="25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55" name="手繪多邊形: 圖案 54">
              <a:extLst>
                <a:ext uri="{FF2B5EF4-FFF2-40B4-BE49-F238E27FC236}">
                  <a16:creationId xmlns:a16="http://schemas.microsoft.com/office/drawing/2014/main" id="{A47F127B-C057-4B30-B0B8-8BFDC204532D}"/>
                </a:ext>
              </a:extLst>
            </p:cNvPr>
            <p:cNvSpPr/>
            <p:nvPr/>
          </p:nvSpPr>
          <p:spPr>
            <a:xfrm>
              <a:off x="-1617128" y="4548185"/>
              <a:ext cx="318508" cy="19558"/>
            </a:xfrm>
            <a:custGeom>
              <a:avLst/>
              <a:gdLst>
                <a:gd name="connsiteX0" fmla="*/ 294093 w 292706"/>
                <a:gd name="connsiteY0" fmla="*/ 19103 h 17973"/>
                <a:gd name="connsiteX1" fmla="*/ 0 w 292706"/>
                <a:gd name="connsiteY1" fmla="*/ 19103 h 17973"/>
                <a:gd name="connsiteX2" fmla="*/ 58387 w 292706"/>
                <a:gd name="connsiteY2" fmla="*/ 0 h 17973"/>
                <a:gd name="connsiteX3" fmla="*/ 147046 w 292706"/>
                <a:gd name="connsiteY3" fmla="*/ 0 h 17973"/>
                <a:gd name="connsiteX4" fmla="*/ 235654 w 292706"/>
                <a:gd name="connsiteY4" fmla="*/ 0 h 17973"/>
                <a:gd name="connsiteX5" fmla="*/ 294093 w 292706"/>
                <a:gd name="connsiteY5" fmla="*/ 19103 h 17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2706" h="17973">
                  <a:moveTo>
                    <a:pt x="294093" y="19103"/>
                  </a:moveTo>
                  <a:lnTo>
                    <a:pt x="0" y="19103"/>
                  </a:lnTo>
                  <a:lnTo>
                    <a:pt x="58387" y="0"/>
                  </a:lnTo>
                  <a:lnTo>
                    <a:pt x="147046" y="0"/>
                  </a:lnTo>
                  <a:lnTo>
                    <a:pt x="235654" y="0"/>
                  </a:lnTo>
                  <a:lnTo>
                    <a:pt x="294093" y="19103"/>
                  </a:lnTo>
                  <a:close/>
                </a:path>
              </a:pathLst>
            </a:custGeom>
            <a:grpFill/>
            <a:ln w="25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56" name="手繪多邊形: 圖案 55">
              <a:extLst>
                <a:ext uri="{FF2B5EF4-FFF2-40B4-BE49-F238E27FC236}">
                  <a16:creationId xmlns:a16="http://schemas.microsoft.com/office/drawing/2014/main" id="{A2C28978-FB24-4F97-828A-EEA45005E320}"/>
                </a:ext>
              </a:extLst>
            </p:cNvPr>
            <p:cNvSpPr/>
            <p:nvPr/>
          </p:nvSpPr>
          <p:spPr>
            <a:xfrm>
              <a:off x="-1553595" y="4494571"/>
              <a:ext cx="192782" cy="41910"/>
            </a:xfrm>
            <a:custGeom>
              <a:avLst/>
              <a:gdLst>
                <a:gd name="connsiteX0" fmla="*/ 0 w 177164"/>
                <a:gd name="connsiteY0" fmla="*/ 0 h 38513"/>
                <a:gd name="connsiteX1" fmla="*/ 177267 w 177164"/>
                <a:gd name="connsiteY1" fmla="*/ 0 h 38513"/>
                <a:gd name="connsiteX2" fmla="*/ 177267 w 177164"/>
                <a:gd name="connsiteY2" fmla="*/ 39978 h 38513"/>
                <a:gd name="connsiteX3" fmla="*/ 0 w 177164"/>
                <a:gd name="connsiteY3" fmla="*/ 39978 h 3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7164" h="38513">
                  <a:moveTo>
                    <a:pt x="0" y="0"/>
                  </a:moveTo>
                  <a:lnTo>
                    <a:pt x="177267" y="0"/>
                  </a:lnTo>
                  <a:lnTo>
                    <a:pt x="177267" y="39978"/>
                  </a:lnTo>
                  <a:lnTo>
                    <a:pt x="0" y="39978"/>
                  </a:lnTo>
                  <a:close/>
                </a:path>
              </a:pathLst>
            </a:custGeom>
            <a:grpFill/>
            <a:ln w="25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cxnSp>
        <p:nvCxnSpPr>
          <p:cNvPr id="57" name="直線單箭頭接點 915">
            <a:extLst>
              <a:ext uri="{FF2B5EF4-FFF2-40B4-BE49-F238E27FC236}">
                <a16:creationId xmlns:a16="http://schemas.microsoft.com/office/drawing/2014/main" id="{5A433D8C-E7CD-4EA2-8FC5-FC40C0FD49DB}"/>
              </a:ext>
            </a:extLst>
          </p:cNvPr>
          <p:cNvCxnSpPr>
            <a:cxnSpLocks/>
          </p:cNvCxnSpPr>
          <p:nvPr/>
        </p:nvCxnSpPr>
        <p:spPr>
          <a:xfrm>
            <a:off x="2725818" y="5271458"/>
            <a:ext cx="1269663" cy="0"/>
          </a:xfrm>
          <a:prstGeom prst="straightConnector1">
            <a:avLst/>
          </a:prstGeom>
          <a:ln w="19050">
            <a:gradFill>
              <a:gsLst>
                <a:gs pos="0">
                  <a:srgbClr val="00379A"/>
                </a:gs>
                <a:gs pos="100000">
                  <a:srgbClr val="274DA5"/>
                </a:gs>
              </a:gsLst>
              <a:lin ang="5400000" scaled="1"/>
            </a:gra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 901">
            <a:extLst>
              <a:ext uri="{FF2B5EF4-FFF2-40B4-BE49-F238E27FC236}">
                <a16:creationId xmlns:a16="http://schemas.microsoft.com/office/drawing/2014/main" id="{F525F459-4C51-45F9-99A9-5BB3542D5BF8}"/>
              </a:ext>
            </a:extLst>
          </p:cNvPr>
          <p:cNvSpPr/>
          <p:nvPr/>
        </p:nvSpPr>
        <p:spPr>
          <a:xfrm>
            <a:off x="1027690" y="3913195"/>
            <a:ext cx="790601" cy="31810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ja-JP" altLang="en-US" sz="1467" b="1" dirty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ノーマル</a:t>
            </a:r>
            <a:endParaRPr lang="en-US" sz="1467" dirty="0">
              <a:solidFill>
                <a:srgbClr val="274DA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4" name="矩形 901">
            <a:extLst>
              <a:ext uri="{FF2B5EF4-FFF2-40B4-BE49-F238E27FC236}">
                <a16:creationId xmlns:a16="http://schemas.microsoft.com/office/drawing/2014/main" id="{DA1E80EC-A61F-4B50-A65B-B953D727BA9D}"/>
              </a:ext>
            </a:extLst>
          </p:cNvPr>
          <p:cNvSpPr/>
          <p:nvPr/>
        </p:nvSpPr>
        <p:spPr>
          <a:xfrm>
            <a:off x="946557" y="5598619"/>
            <a:ext cx="1740047" cy="3181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467" b="1" dirty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プライマリ</a:t>
            </a:r>
            <a:r>
              <a:rPr lang="en-US" altLang="zh-TW" sz="1467" b="1" dirty="0" smtClean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endParaRPr lang="en-US" sz="1467" dirty="0">
              <a:solidFill>
                <a:srgbClr val="1F3F8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5" name="矩形 901">
            <a:extLst>
              <a:ext uri="{FF2B5EF4-FFF2-40B4-BE49-F238E27FC236}">
                <a16:creationId xmlns:a16="http://schemas.microsoft.com/office/drawing/2014/main" id="{BABDFD95-5835-45E4-B82C-E3C64684D5D1}"/>
              </a:ext>
            </a:extLst>
          </p:cNvPr>
          <p:cNvSpPr/>
          <p:nvPr/>
        </p:nvSpPr>
        <p:spPr>
          <a:xfrm>
            <a:off x="4094393" y="5538847"/>
            <a:ext cx="1740047" cy="3181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467" b="1" dirty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セカンダリ</a:t>
            </a:r>
            <a:r>
              <a:rPr lang="en-US" altLang="zh-TW" sz="1467" b="1" dirty="0" smtClean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endParaRPr lang="en-US" sz="1467" dirty="0">
              <a:solidFill>
                <a:srgbClr val="1F3F8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6" name="矩形 901">
            <a:extLst>
              <a:ext uri="{FF2B5EF4-FFF2-40B4-BE49-F238E27FC236}">
                <a16:creationId xmlns:a16="http://schemas.microsoft.com/office/drawing/2014/main" id="{E9CDD8C0-62B2-4C88-837D-2775940D8EC5}"/>
              </a:ext>
            </a:extLst>
          </p:cNvPr>
          <p:cNvSpPr/>
          <p:nvPr/>
        </p:nvSpPr>
        <p:spPr>
          <a:xfrm>
            <a:off x="2482495" y="4969345"/>
            <a:ext cx="1740047" cy="29745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333" b="1" dirty="0" smtClean="0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スケジュールにより</a:t>
            </a:r>
            <a:endParaRPr lang="en-US" sz="1333" dirty="0">
              <a:solidFill>
                <a:srgbClr val="C00000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67" name="矩形 901">
            <a:extLst>
              <a:ext uri="{FF2B5EF4-FFF2-40B4-BE49-F238E27FC236}">
                <a16:creationId xmlns:a16="http://schemas.microsoft.com/office/drawing/2014/main" id="{50BCDB10-51B7-43CA-8F85-AF38AD37FAFE}"/>
              </a:ext>
            </a:extLst>
          </p:cNvPr>
          <p:cNvSpPr/>
          <p:nvPr/>
        </p:nvSpPr>
        <p:spPr>
          <a:xfrm>
            <a:off x="2456990" y="5266084"/>
            <a:ext cx="1804118" cy="48231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267" b="1" dirty="0" smtClean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スナップショット</a:t>
            </a:r>
            <a:r>
              <a:rPr lang="en-US" altLang="ja-JP" sz="1267" b="1" dirty="0" smtClean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267" b="1" dirty="0" smtClean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267" b="1" dirty="0" smtClean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送信</a:t>
            </a:r>
            <a:endParaRPr lang="en-US" sz="1267" dirty="0">
              <a:solidFill>
                <a:srgbClr val="274DA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68" name="群組 67">
            <a:extLst>
              <a:ext uri="{FF2B5EF4-FFF2-40B4-BE49-F238E27FC236}">
                <a16:creationId xmlns:a16="http://schemas.microsoft.com/office/drawing/2014/main" id="{24AA6EF0-B143-4D05-9F72-6A5451A8112E}"/>
              </a:ext>
            </a:extLst>
          </p:cNvPr>
          <p:cNvGrpSpPr/>
          <p:nvPr/>
        </p:nvGrpSpPr>
        <p:grpSpPr>
          <a:xfrm>
            <a:off x="9580889" y="5107448"/>
            <a:ext cx="1782020" cy="341541"/>
            <a:chOff x="4388896" y="4191428"/>
            <a:chExt cx="1165610" cy="223402"/>
          </a:xfrm>
          <a:gradFill>
            <a:gsLst>
              <a:gs pos="100000">
                <a:srgbClr val="3965B5"/>
              </a:gs>
              <a:gs pos="0">
                <a:srgbClr val="274DA5"/>
              </a:gs>
            </a:gsLst>
            <a:lin ang="0" scaled="0"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9" name="手繪多邊形: 圖案 68">
              <a:extLst>
                <a:ext uri="{FF2B5EF4-FFF2-40B4-BE49-F238E27FC236}">
                  <a16:creationId xmlns:a16="http://schemas.microsoft.com/office/drawing/2014/main" id="{67863B4B-D759-4954-85E2-481B5D98F119}"/>
                </a:ext>
              </a:extLst>
            </p:cNvPr>
            <p:cNvSpPr/>
            <p:nvPr/>
          </p:nvSpPr>
          <p:spPr>
            <a:xfrm>
              <a:off x="4390688" y="4193220"/>
              <a:ext cx="1162024" cy="218776"/>
            </a:xfrm>
            <a:custGeom>
              <a:avLst/>
              <a:gdLst>
                <a:gd name="connsiteX0" fmla="*/ 79058 w 3086100"/>
                <a:gd name="connsiteY0" fmla="*/ 590169 h 581025"/>
                <a:gd name="connsiteX1" fmla="*/ 0 w 3086100"/>
                <a:gd name="connsiteY1" fmla="*/ 511112 h 581025"/>
                <a:gd name="connsiteX2" fmla="*/ 0 w 3086100"/>
                <a:gd name="connsiteY2" fmla="*/ 79058 h 581025"/>
                <a:gd name="connsiteX3" fmla="*/ 79058 w 3086100"/>
                <a:gd name="connsiteY3" fmla="*/ 0 h 581025"/>
                <a:gd name="connsiteX4" fmla="*/ 3009329 w 3086100"/>
                <a:gd name="connsiteY4" fmla="*/ 0 h 581025"/>
                <a:gd name="connsiteX5" fmla="*/ 3088291 w 3086100"/>
                <a:gd name="connsiteY5" fmla="*/ 79058 h 581025"/>
                <a:gd name="connsiteX6" fmla="*/ 3088291 w 3086100"/>
                <a:gd name="connsiteY6" fmla="*/ 511112 h 581025"/>
                <a:gd name="connsiteX7" fmla="*/ 3009329 w 3086100"/>
                <a:gd name="connsiteY7" fmla="*/ 590169 h 581025"/>
                <a:gd name="connsiteX8" fmla="*/ 79058 w 3086100"/>
                <a:gd name="connsiteY8" fmla="*/ 590169 h 581025"/>
                <a:gd name="connsiteX9" fmla="*/ 2995517 w 3086100"/>
                <a:gd name="connsiteY9" fmla="*/ 143637 h 581025"/>
                <a:gd name="connsiteX10" fmla="*/ 2967038 w 3086100"/>
                <a:gd name="connsiteY10" fmla="*/ 172117 h 581025"/>
                <a:gd name="connsiteX11" fmla="*/ 2967038 w 3086100"/>
                <a:gd name="connsiteY11" fmla="*/ 350806 h 581025"/>
                <a:gd name="connsiteX12" fmla="*/ 2995517 w 3086100"/>
                <a:gd name="connsiteY12" fmla="*/ 379286 h 581025"/>
                <a:gd name="connsiteX13" fmla="*/ 3023997 w 3086100"/>
                <a:gd name="connsiteY13" fmla="*/ 350806 h 581025"/>
                <a:gd name="connsiteX14" fmla="*/ 3023997 w 3086100"/>
                <a:gd name="connsiteY14" fmla="*/ 172117 h 581025"/>
                <a:gd name="connsiteX15" fmla="*/ 2995517 w 3086100"/>
                <a:gd name="connsiteY15" fmla="*/ 143637 h 581025"/>
                <a:gd name="connsiteX16" fmla="*/ 92774 w 3086100"/>
                <a:gd name="connsiteY16" fmla="*/ 143637 h 581025"/>
                <a:gd name="connsiteX17" fmla="*/ 64294 w 3086100"/>
                <a:gd name="connsiteY17" fmla="*/ 172117 h 581025"/>
                <a:gd name="connsiteX18" fmla="*/ 64294 w 3086100"/>
                <a:gd name="connsiteY18" fmla="*/ 350806 h 581025"/>
                <a:gd name="connsiteX19" fmla="*/ 92774 w 3086100"/>
                <a:gd name="connsiteY19" fmla="*/ 379286 h 581025"/>
                <a:gd name="connsiteX20" fmla="*/ 121253 w 3086100"/>
                <a:gd name="connsiteY20" fmla="*/ 350806 h 581025"/>
                <a:gd name="connsiteX21" fmla="*/ 121253 w 3086100"/>
                <a:gd name="connsiteY21" fmla="*/ 172117 h 581025"/>
                <a:gd name="connsiteX22" fmla="*/ 92774 w 3086100"/>
                <a:gd name="connsiteY22" fmla="*/ 143637 h 581025"/>
                <a:gd name="connsiteX23" fmla="*/ 92774 w 3086100"/>
                <a:gd name="connsiteY23" fmla="*/ 143637 h 58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86100" h="581025">
                  <a:moveTo>
                    <a:pt x="79058" y="590169"/>
                  </a:moveTo>
                  <a:cubicBezTo>
                    <a:pt x="35528" y="590169"/>
                    <a:pt x="0" y="554736"/>
                    <a:pt x="0" y="511112"/>
                  </a:cubicBezTo>
                  <a:lnTo>
                    <a:pt x="0" y="79058"/>
                  </a:lnTo>
                  <a:cubicBezTo>
                    <a:pt x="0" y="35528"/>
                    <a:pt x="35433" y="0"/>
                    <a:pt x="79058" y="0"/>
                  </a:cubicBezTo>
                  <a:lnTo>
                    <a:pt x="3009329" y="0"/>
                  </a:lnTo>
                  <a:cubicBezTo>
                    <a:pt x="3052858" y="0"/>
                    <a:pt x="3088291" y="35433"/>
                    <a:pt x="3088291" y="79058"/>
                  </a:cubicBezTo>
                  <a:lnTo>
                    <a:pt x="3088291" y="511112"/>
                  </a:lnTo>
                  <a:cubicBezTo>
                    <a:pt x="3088291" y="554641"/>
                    <a:pt x="3052858" y="590169"/>
                    <a:pt x="3009329" y="590169"/>
                  </a:cubicBezTo>
                  <a:lnTo>
                    <a:pt x="79058" y="590169"/>
                  </a:lnTo>
                  <a:close/>
                  <a:moveTo>
                    <a:pt x="2995517" y="143637"/>
                  </a:moveTo>
                  <a:cubicBezTo>
                    <a:pt x="2979801" y="143637"/>
                    <a:pt x="2967038" y="156401"/>
                    <a:pt x="2967038" y="172117"/>
                  </a:cubicBezTo>
                  <a:lnTo>
                    <a:pt x="2967038" y="350806"/>
                  </a:lnTo>
                  <a:cubicBezTo>
                    <a:pt x="2967038" y="366522"/>
                    <a:pt x="2979801" y="379286"/>
                    <a:pt x="2995517" y="379286"/>
                  </a:cubicBezTo>
                  <a:cubicBezTo>
                    <a:pt x="3011234" y="379286"/>
                    <a:pt x="3023997" y="366522"/>
                    <a:pt x="3023997" y="350806"/>
                  </a:cubicBezTo>
                  <a:lnTo>
                    <a:pt x="3023997" y="172117"/>
                  </a:lnTo>
                  <a:cubicBezTo>
                    <a:pt x="3023997" y="156401"/>
                    <a:pt x="3011138" y="143637"/>
                    <a:pt x="2995517" y="143637"/>
                  </a:cubicBezTo>
                  <a:close/>
                  <a:moveTo>
                    <a:pt x="92774" y="143637"/>
                  </a:moveTo>
                  <a:cubicBezTo>
                    <a:pt x="77057" y="143637"/>
                    <a:pt x="64294" y="156401"/>
                    <a:pt x="64294" y="172117"/>
                  </a:cubicBezTo>
                  <a:lnTo>
                    <a:pt x="64294" y="350806"/>
                  </a:lnTo>
                  <a:cubicBezTo>
                    <a:pt x="64294" y="366522"/>
                    <a:pt x="77057" y="379286"/>
                    <a:pt x="92774" y="379286"/>
                  </a:cubicBezTo>
                  <a:cubicBezTo>
                    <a:pt x="108490" y="379286"/>
                    <a:pt x="121253" y="366522"/>
                    <a:pt x="121253" y="350806"/>
                  </a:cubicBezTo>
                  <a:lnTo>
                    <a:pt x="121253" y="172117"/>
                  </a:lnTo>
                  <a:cubicBezTo>
                    <a:pt x="121253" y="156401"/>
                    <a:pt x="108490" y="143637"/>
                    <a:pt x="92774" y="143637"/>
                  </a:cubicBezTo>
                  <a:lnTo>
                    <a:pt x="92774" y="143637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0" name="手繪多邊形: 圖案 69">
              <a:extLst>
                <a:ext uri="{FF2B5EF4-FFF2-40B4-BE49-F238E27FC236}">
                  <a16:creationId xmlns:a16="http://schemas.microsoft.com/office/drawing/2014/main" id="{BC3E0317-DB9C-4CF1-8E75-30BE4598CAFF}"/>
                </a:ext>
              </a:extLst>
            </p:cNvPr>
            <p:cNvSpPr/>
            <p:nvPr/>
          </p:nvSpPr>
          <p:spPr>
            <a:xfrm>
              <a:off x="4388896" y="4191428"/>
              <a:ext cx="1165610" cy="222362"/>
            </a:xfrm>
            <a:custGeom>
              <a:avLst/>
              <a:gdLst>
                <a:gd name="connsiteX0" fmla="*/ 3013996 w 3095625"/>
                <a:gd name="connsiteY0" fmla="*/ 9525 h 590550"/>
                <a:gd name="connsiteX1" fmla="*/ 3088291 w 3095625"/>
                <a:gd name="connsiteY1" fmla="*/ 83820 h 590550"/>
                <a:gd name="connsiteX2" fmla="*/ 3088291 w 3095625"/>
                <a:gd name="connsiteY2" fmla="*/ 515874 h 590550"/>
                <a:gd name="connsiteX3" fmla="*/ 3013996 w 3095625"/>
                <a:gd name="connsiteY3" fmla="*/ 590169 h 590550"/>
                <a:gd name="connsiteX4" fmla="*/ 83820 w 3095625"/>
                <a:gd name="connsiteY4" fmla="*/ 590169 h 590550"/>
                <a:gd name="connsiteX5" fmla="*/ 9525 w 3095625"/>
                <a:gd name="connsiteY5" fmla="*/ 515874 h 590550"/>
                <a:gd name="connsiteX6" fmla="*/ 9525 w 3095625"/>
                <a:gd name="connsiteY6" fmla="*/ 83820 h 590550"/>
                <a:gd name="connsiteX7" fmla="*/ 83820 w 3095625"/>
                <a:gd name="connsiteY7" fmla="*/ 9525 h 590550"/>
                <a:gd name="connsiteX8" fmla="*/ 3013996 w 3095625"/>
                <a:gd name="connsiteY8" fmla="*/ 9525 h 590550"/>
                <a:gd name="connsiteX9" fmla="*/ 3000280 w 3095625"/>
                <a:gd name="connsiteY9" fmla="*/ 388906 h 590550"/>
                <a:gd name="connsiteX10" fmla="*/ 3000280 w 3095625"/>
                <a:gd name="connsiteY10" fmla="*/ 388906 h 590550"/>
                <a:gd name="connsiteX11" fmla="*/ 3033522 w 3095625"/>
                <a:gd name="connsiteY11" fmla="*/ 355664 h 590550"/>
                <a:gd name="connsiteX12" fmla="*/ 3033522 w 3095625"/>
                <a:gd name="connsiteY12" fmla="*/ 176879 h 590550"/>
                <a:gd name="connsiteX13" fmla="*/ 3000280 w 3095625"/>
                <a:gd name="connsiteY13" fmla="*/ 143637 h 590550"/>
                <a:gd name="connsiteX14" fmla="*/ 2967038 w 3095625"/>
                <a:gd name="connsiteY14" fmla="*/ 176879 h 590550"/>
                <a:gd name="connsiteX15" fmla="*/ 2967038 w 3095625"/>
                <a:gd name="connsiteY15" fmla="*/ 355568 h 590550"/>
                <a:gd name="connsiteX16" fmla="*/ 3000280 w 3095625"/>
                <a:gd name="connsiteY16" fmla="*/ 388906 h 590550"/>
                <a:gd name="connsiteX17" fmla="*/ 97536 w 3095625"/>
                <a:gd name="connsiteY17" fmla="*/ 388906 h 590550"/>
                <a:gd name="connsiteX18" fmla="*/ 97536 w 3095625"/>
                <a:gd name="connsiteY18" fmla="*/ 388906 h 590550"/>
                <a:gd name="connsiteX19" fmla="*/ 130778 w 3095625"/>
                <a:gd name="connsiteY19" fmla="*/ 355664 h 590550"/>
                <a:gd name="connsiteX20" fmla="*/ 130778 w 3095625"/>
                <a:gd name="connsiteY20" fmla="*/ 176879 h 590550"/>
                <a:gd name="connsiteX21" fmla="*/ 97536 w 3095625"/>
                <a:gd name="connsiteY21" fmla="*/ 143637 h 590550"/>
                <a:gd name="connsiteX22" fmla="*/ 64294 w 3095625"/>
                <a:gd name="connsiteY22" fmla="*/ 176879 h 590550"/>
                <a:gd name="connsiteX23" fmla="*/ 64294 w 3095625"/>
                <a:gd name="connsiteY23" fmla="*/ 355568 h 590550"/>
                <a:gd name="connsiteX24" fmla="*/ 97536 w 3095625"/>
                <a:gd name="connsiteY24" fmla="*/ 388906 h 590550"/>
                <a:gd name="connsiteX25" fmla="*/ 3013996 w 3095625"/>
                <a:gd name="connsiteY25" fmla="*/ 0 h 590550"/>
                <a:gd name="connsiteX26" fmla="*/ 83820 w 3095625"/>
                <a:gd name="connsiteY26" fmla="*/ 0 h 590550"/>
                <a:gd name="connsiteX27" fmla="*/ 0 w 3095625"/>
                <a:gd name="connsiteY27" fmla="*/ 83820 h 590550"/>
                <a:gd name="connsiteX28" fmla="*/ 0 w 3095625"/>
                <a:gd name="connsiteY28" fmla="*/ 515874 h 590550"/>
                <a:gd name="connsiteX29" fmla="*/ 83820 w 3095625"/>
                <a:gd name="connsiteY29" fmla="*/ 599694 h 590550"/>
                <a:gd name="connsiteX30" fmla="*/ 3014091 w 3095625"/>
                <a:gd name="connsiteY30" fmla="*/ 599694 h 590550"/>
                <a:gd name="connsiteX31" fmla="*/ 3097911 w 3095625"/>
                <a:gd name="connsiteY31" fmla="*/ 515874 h 590550"/>
                <a:gd name="connsiteX32" fmla="*/ 3097911 w 3095625"/>
                <a:gd name="connsiteY32" fmla="*/ 83820 h 590550"/>
                <a:gd name="connsiteX33" fmla="*/ 3013996 w 3095625"/>
                <a:gd name="connsiteY33" fmla="*/ 0 h 590550"/>
                <a:gd name="connsiteX34" fmla="*/ 3013996 w 3095625"/>
                <a:gd name="connsiteY34" fmla="*/ 0 h 590550"/>
                <a:gd name="connsiteX35" fmla="*/ 3000280 w 3095625"/>
                <a:gd name="connsiteY35" fmla="*/ 379381 h 590550"/>
                <a:gd name="connsiteX36" fmla="*/ 2976563 w 3095625"/>
                <a:gd name="connsiteY36" fmla="*/ 355664 h 590550"/>
                <a:gd name="connsiteX37" fmla="*/ 2976563 w 3095625"/>
                <a:gd name="connsiteY37" fmla="*/ 176879 h 590550"/>
                <a:gd name="connsiteX38" fmla="*/ 3000280 w 3095625"/>
                <a:gd name="connsiteY38" fmla="*/ 153162 h 590550"/>
                <a:gd name="connsiteX39" fmla="*/ 3000280 w 3095625"/>
                <a:gd name="connsiteY39" fmla="*/ 153162 h 590550"/>
                <a:gd name="connsiteX40" fmla="*/ 3023997 w 3095625"/>
                <a:gd name="connsiteY40" fmla="*/ 176879 h 590550"/>
                <a:gd name="connsiteX41" fmla="*/ 3023997 w 3095625"/>
                <a:gd name="connsiteY41" fmla="*/ 355568 h 590550"/>
                <a:gd name="connsiteX42" fmla="*/ 3000280 w 3095625"/>
                <a:gd name="connsiteY42" fmla="*/ 379381 h 590550"/>
                <a:gd name="connsiteX43" fmla="*/ 3000280 w 3095625"/>
                <a:gd name="connsiteY43" fmla="*/ 379381 h 590550"/>
                <a:gd name="connsiteX44" fmla="*/ 3000280 w 3095625"/>
                <a:gd name="connsiteY44" fmla="*/ 379381 h 590550"/>
                <a:gd name="connsiteX45" fmla="*/ 97536 w 3095625"/>
                <a:gd name="connsiteY45" fmla="*/ 379381 h 590550"/>
                <a:gd name="connsiteX46" fmla="*/ 73819 w 3095625"/>
                <a:gd name="connsiteY46" fmla="*/ 355664 h 590550"/>
                <a:gd name="connsiteX47" fmla="*/ 73819 w 3095625"/>
                <a:gd name="connsiteY47" fmla="*/ 176879 h 590550"/>
                <a:gd name="connsiteX48" fmla="*/ 97536 w 3095625"/>
                <a:gd name="connsiteY48" fmla="*/ 153162 h 590550"/>
                <a:gd name="connsiteX49" fmla="*/ 97536 w 3095625"/>
                <a:gd name="connsiteY49" fmla="*/ 153162 h 590550"/>
                <a:gd name="connsiteX50" fmla="*/ 121253 w 3095625"/>
                <a:gd name="connsiteY50" fmla="*/ 176879 h 590550"/>
                <a:gd name="connsiteX51" fmla="*/ 121253 w 3095625"/>
                <a:gd name="connsiteY51" fmla="*/ 355568 h 590550"/>
                <a:gd name="connsiteX52" fmla="*/ 97536 w 3095625"/>
                <a:gd name="connsiteY52" fmla="*/ 379381 h 590550"/>
                <a:gd name="connsiteX53" fmla="*/ 97536 w 3095625"/>
                <a:gd name="connsiteY53" fmla="*/ 379381 h 590550"/>
                <a:gd name="connsiteX54" fmla="*/ 97536 w 3095625"/>
                <a:gd name="connsiteY54" fmla="*/ 379381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095625" h="590550">
                  <a:moveTo>
                    <a:pt x="3013996" y="9525"/>
                  </a:moveTo>
                  <a:cubicBezTo>
                    <a:pt x="3054953" y="9525"/>
                    <a:pt x="3088291" y="42863"/>
                    <a:pt x="3088291" y="83820"/>
                  </a:cubicBezTo>
                  <a:lnTo>
                    <a:pt x="3088291" y="515874"/>
                  </a:lnTo>
                  <a:cubicBezTo>
                    <a:pt x="3088291" y="556832"/>
                    <a:pt x="3054953" y="590169"/>
                    <a:pt x="3013996" y="590169"/>
                  </a:cubicBezTo>
                  <a:lnTo>
                    <a:pt x="83820" y="590169"/>
                  </a:lnTo>
                  <a:cubicBezTo>
                    <a:pt x="42863" y="590169"/>
                    <a:pt x="9525" y="556832"/>
                    <a:pt x="9525" y="515874"/>
                  </a:cubicBezTo>
                  <a:lnTo>
                    <a:pt x="9525" y="83820"/>
                  </a:lnTo>
                  <a:cubicBezTo>
                    <a:pt x="9525" y="42863"/>
                    <a:pt x="42863" y="9525"/>
                    <a:pt x="83820" y="9525"/>
                  </a:cubicBezTo>
                  <a:lnTo>
                    <a:pt x="3013996" y="9525"/>
                  </a:lnTo>
                  <a:moveTo>
                    <a:pt x="3000280" y="388906"/>
                  </a:moveTo>
                  <a:lnTo>
                    <a:pt x="3000280" y="388906"/>
                  </a:lnTo>
                  <a:cubicBezTo>
                    <a:pt x="3018663" y="388906"/>
                    <a:pt x="3033522" y="373951"/>
                    <a:pt x="3033522" y="355664"/>
                  </a:cubicBezTo>
                  <a:lnTo>
                    <a:pt x="3033522" y="176879"/>
                  </a:lnTo>
                  <a:cubicBezTo>
                    <a:pt x="3033522" y="158496"/>
                    <a:pt x="3018568" y="143637"/>
                    <a:pt x="3000280" y="143637"/>
                  </a:cubicBezTo>
                  <a:cubicBezTo>
                    <a:pt x="2981897" y="143637"/>
                    <a:pt x="2967038" y="158591"/>
                    <a:pt x="2967038" y="176879"/>
                  </a:cubicBezTo>
                  <a:lnTo>
                    <a:pt x="2967038" y="355568"/>
                  </a:lnTo>
                  <a:cubicBezTo>
                    <a:pt x="2966942" y="373951"/>
                    <a:pt x="2981897" y="388906"/>
                    <a:pt x="3000280" y="388906"/>
                  </a:cubicBezTo>
                  <a:moveTo>
                    <a:pt x="97536" y="388906"/>
                  </a:moveTo>
                  <a:lnTo>
                    <a:pt x="97536" y="388906"/>
                  </a:lnTo>
                  <a:cubicBezTo>
                    <a:pt x="115919" y="388906"/>
                    <a:pt x="130778" y="373951"/>
                    <a:pt x="130778" y="355664"/>
                  </a:cubicBezTo>
                  <a:lnTo>
                    <a:pt x="130778" y="176879"/>
                  </a:lnTo>
                  <a:cubicBezTo>
                    <a:pt x="130778" y="158496"/>
                    <a:pt x="115824" y="143637"/>
                    <a:pt x="97536" y="143637"/>
                  </a:cubicBezTo>
                  <a:cubicBezTo>
                    <a:pt x="79153" y="143637"/>
                    <a:pt x="64294" y="158591"/>
                    <a:pt x="64294" y="176879"/>
                  </a:cubicBezTo>
                  <a:lnTo>
                    <a:pt x="64294" y="355568"/>
                  </a:lnTo>
                  <a:cubicBezTo>
                    <a:pt x="64294" y="373951"/>
                    <a:pt x="79248" y="388906"/>
                    <a:pt x="97536" y="388906"/>
                  </a:cubicBezTo>
                  <a:moveTo>
                    <a:pt x="3013996" y="0"/>
                  </a:moveTo>
                  <a:lnTo>
                    <a:pt x="83820" y="0"/>
                  </a:lnTo>
                  <a:cubicBezTo>
                    <a:pt x="37529" y="0"/>
                    <a:pt x="0" y="37529"/>
                    <a:pt x="0" y="83820"/>
                  </a:cubicBezTo>
                  <a:lnTo>
                    <a:pt x="0" y="515874"/>
                  </a:lnTo>
                  <a:cubicBezTo>
                    <a:pt x="0" y="562166"/>
                    <a:pt x="37529" y="599694"/>
                    <a:pt x="83820" y="599694"/>
                  </a:cubicBezTo>
                  <a:lnTo>
                    <a:pt x="3014091" y="599694"/>
                  </a:lnTo>
                  <a:cubicBezTo>
                    <a:pt x="3060383" y="599694"/>
                    <a:pt x="3097911" y="562166"/>
                    <a:pt x="3097911" y="515874"/>
                  </a:cubicBezTo>
                  <a:lnTo>
                    <a:pt x="3097911" y="83820"/>
                  </a:lnTo>
                  <a:cubicBezTo>
                    <a:pt x="3097816" y="37529"/>
                    <a:pt x="3060287" y="0"/>
                    <a:pt x="3013996" y="0"/>
                  </a:cubicBezTo>
                  <a:lnTo>
                    <a:pt x="3013996" y="0"/>
                  </a:lnTo>
                  <a:close/>
                  <a:moveTo>
                    <a:pt x="3000280" y="379381"/>
                  </a:moveTo>
                  <a:cubicBezTo>
                    <a:pt x="2987231" y="379381"/>
                    <a:pt x="2976563" y="368713"/>
                    <a:pt x="2976563" y="355664"/>
                  </a:cubicBezTo>
                  <a:lnTo>
                    <a:pt x="2976563" y="176879"/>
                  </a:lnTo>
                  <a:cubicBezTo>
                    <a:pt x="2976563" y="163830"/>
                    <a:pt x="2987231" y="153162"/>
                    <a:pt x="3000280" y="153162"/>
                  </a:cubicBezTo>
                  <a:lnTo>
                    <a:pt x="3000280" y="153162"/>
                  </a:lnTo>
                  <a:cubicBezTo>
                    <a:pt x="3013329" y="153162"/>
                    <a:pt x="3023997" y="163830"/>
                    <a:pt x="3023997" y="176879"/>
                  </a:cubicBezTo>
                  <a:lnTo>
                    <a:pt x="3023997" y="355568"/>
                  </a:lnTo>
                  <a:cubicBezTo>
                    <a:pt x="3023997" y="368713"/>
                    <a:pt x="3013329" y="379381"/>
                    <a:pt x="3000280" y="379381"/>
                  </a:cubicBezTo>
                  <a:lnTo>
                    <a:pt x="3000280" y="379381"/>
                  </a:lnTo>
                  <a:lnTo>
                    <a:pt x="3000280" y="379381"/>
                  </a:lnTo>
                  <a:close/>
                  <a:moveTo>
                    <a:pt x="97536" y="379381"/>
                  </a:moveTo>
                  <a:cubicBezTo>
                    <a:pt x="84487" y="379381"/>
                    <a:pt x="73819" y="368713"/>
                    <a:pt x="73819" y="355664"/>
                  </a:cubicBezTo>
                  <a:lnTo>
                    <a:pt x="73819" y="176879"/>
                  </a:lnTo>
                  <a:cubicBezTo>
                    <a:pt x="73819" y="163830"/>
                    <a:pt x="84487" y="153162"/>
                    <a:pt x="97536" y="153162"/>
                  </a:cubicBezTo>
                  <a:lnTo>
                    <a:pt x="97536" y="153162"/>
                  </a:lnTo>
                  <a:cubicBezTo>
                    <a:pt x="110585" y="153162"/>
                    <a:pt x="121253" y="163830"/>
                    <a:pt x="121253" y="176879"/>
                  </a:cubicBezTo>
                  <a:lnTo>
                    <a:pt x="121253" y="355568"/>
                  </a:lnTo>
                  <a:cubicBezTo>
                    <a:pt x="121253" y="368713"/>
                    <a:pt x="110585" y="379381"/>
                    <a:pt x="97536" y="379381"/>
                  </a:cubicBezTo>
                  <a:lnTo>
                    <a:pt x="97536" y="379381"/>
                  </a:lnTo>
                  <a:lnTo>
                    <a:pt x="97536" y="379381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1" name="手繪多邊形: 圖案 70">
              <a:extLst>
                <a:ext uri="{FF2B5EF4-FFF2-40B4-BE49-F238E27FC236}">
                  <a16:creationId xmlns:a16="http://schemas.microsoft.com/office/drawing/2014/main" id="{7AB5414C-A1DC-4BC9-AF2C-75CDCAFFE42B}"/>
                </a:ext>
              </a:extLst>
            </p:cNvPr>
            <p:cNvSpPr/>
            <p:nvPr/>
          </p:nvSpPr>
          <p:spPr>
            <a:xfrm>
              <a:off x="4477052" y="4253116"/>
              <a:ext cx="229536" cy="60970"/>
            </a:xfrm>
            <a:custGeom>
              <a:avLst/>
              <a:gdLst>
                <a:gd name="connsiteX0" fmla="*/ 23432 w 609600"/>
                <a:gd name="connsiteY0" fmla="*/ 170402 h 161925"/>
                <a:gd name="connsiteX1" fmla="*/ 0 w 609600"/>
                <a:gd name="connsiteY1" fmla="*/ 146971 h 161925"/>
                <a:gd name="connsiteX2" fmla="*/ 0 w 609600"/>
                <a:gd name="connsiteY2" fmla="*/ 23431 h 161925"/>
                <a:gd name="connsiteX3" fmla="*/ 23432 w 609600"/>
                <a:gd name="connsiteY3" fmla="*/ 0 h 161925"/>
                <a:gd name="connsiteX4" fmla="*/ 594265 w 609600"/>
                <a:gd name="connsiteY4" fmla="*/ 0 h 161925"/>
                <a:gd name="connsiteX5" fmla="*/ 617696 w 609600"/>
                <a:gd name="connsiteY5" fmla="*/ 23431 h 161925"/>
                <a:gd name="connsiteX6" fmla="*/ 617696 w 609600"/>
                <a:gd name="connsiteY6" fmla="*/ 146971 h 161925"/>
                <a:gd name="connsiteX7" fmla="*/ 594265 w 609600"/>
                <a:gd name="connsiteY7" fmla="*/ 170402 h 161925"/>
                <a:gd name="connsiteX8" fmla="*/ 23432 w 609600"/>
                <a:gd name="connsiteY8" fmla="*/ 170402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9600" h="161925">
                  <a:moveTo>
                    <a:pt x="23432" y="170402"/>
                  </a:moveTo>
                  <a:cubicBezTo>
                    <a:pt x="10573" y="170402"/>
                    <a:pt x="0" y="159925"/>
                    <a:pt x="0" y="146971"/>
                  </a:cubicBezTo>
                  <a:lnTo>
                    <a:pt x="0" y="23431"/>
                  </a:lnTo>
                  <a:cubicBezTo>
                    <a:pt x="0" y="10573"/>
                    <a:pt x="10478" y="0"/>
                    <a:pt x="23432" y="0"/>
                  </a:cubicBezTo>
                  <a:lnTo>
                    <a:pt x="594265" y="0"/>
                  </a:lnTo>
                  <a:cubicBezTo>
                    <a:pt x="607124" y="0"/>
                    <a:pt x="617696" y="10477"/>
                    <a:pt x="617696" y="23431"/>
                  </a:cubicBezTo>
                  <a:lnTo>
                    <a:pt x="617696" y="146971"/>
                  </a:lnTo>
                  <a:cubicBezTo>
                    <a:pt x="617696" y="159829"/>
                    <a:pt x="607219" y="170402"/>
                    <a:pt x="594265" y="170402"/>
                  </a:cubicBezTo>
                  <a:lnTo>
                    <a:pt x="23432" y="170402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2" name="手繪多邊形: 圖案 71">
              <a:extLst>
                <a:ext uri="{FF2B5EF4-FFF2-40B4-BE49-F238E27FC236}">
                  <a16:creationId xmlns:a16="http://schemas.microsoft.com/office/drawing/2014/main" id="{822694A0-317A-4C86-91C9-4FFEF0C511E4}"/>
                </a:ext>
              </a:extLst>
            </p:cNvPr>
            <p:cNvSpPr/>
            <p:nvPr/>
          </p:nvSpPr>
          <p:spPr>
            <a:xfrm>
              <a:off x="4475259" y="4251358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8932 w 619125"/>
                <a:gd name="connsiteY8" fmla="*/ 9430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8932" y="9430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126" y="12573"/>
                    <a:pt x="614458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3" name="手繪多邊形: 圖案 72">
              <a:extLst>
                <a:ext uri="{FF2B5EF4-FFF2-40B4-BE49-F238E27FC236}">
                  <a16:creationId xmlns:a16="http://schemas.microsoft.com/office/drawing/2014/main" id="{C6818C61-3AAB-4698-9A2F-91D0A66B3E5C}"/>
                </a:ext>
              </a:extLst>
            </p:cNvPr>
            <p:cNvSpPr/>
            <p:nvPr/>
          </p:nvSpPr>
          <p:spPr>
            <a:xfrm>
              <a:off x="4672803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7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4" name="手繪多邊形: 圖案 73">
              <a:extLst>
                <a:ext uri="{FF2B5EF4-FFF2-40B4-BE49-F238E27FC236}">
                  <a16:creationId xmlns:a16="http://schemas.microsoft.com/office/drawing/2014/main" id="{8665BA37-AF64-44C9-A1B7-479F9548CD1B}"/>
                </a:ext>
              </a:extLst>
            </p:cNvPr>
            <p:cNvSpPr/>
            <p:nvPr/>
          </p:nvSpPr>
          <p:spPr>
            <a:xfrm>
              <a:off x="4671010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673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5" name="手繪多邊形: 圖案 74">
              <a:extLst>
                <a:ext uri="{FF2B5EF4-FFF2-40B4-BE49-F238E27FC236}">
                  <a16:creationId xmlns:a16="http://schemas.microsoft.com/office/drawing/2014/main" id="{9298841D-516E-499D-B2FC-17C6FF9982F4}"/>
                </a:ext>
              </a:extLst>
            </p:cNvPr>
            <p:cNvSpPr/>
            <p:nvPr/>
          </p:nvSpPr>
          <p:spPr>
            <a:xfrm>
              <a:off x="4728465" y="4253116"/>
              <a:ext cx="229536" cy="60970"/>
            </a:xfrm>
            <a:custGeom>
              <a:avLst/>
              <a:gdLst>
                <a:gd name="connsiteX0" fmla="*/ 23431 w 609600"/>
                <a:gd name="connsiteY0" fmla="*/ 170402 h 161925"/>
                <a:gd name="connsiteX1" fmla="*/ 0 w 609600"/>
                <a:gd name="connsiteY1" fmla="*/ 146971 h 161925"/>
                <a:gd name="connsiteX2" fmla="*/ 0 w 609600"/>
                <a:gd name="connsiteY2" fmla="*/ 23431 h 161925"/>
                <a:gd name="connsiteX3" fmla="*/ 23431 w 609600"/>
                <a:gd name="connsiteY3" fmla="*/ 0 h 161925"/>
                <a:gd name="connsiteX4" fmla="*/ 594265 w 609600"/>
                <a:gd name="connsiteY4" fmla="*/ 0 h 161925"/>
                <a:gd name="connsiteX5" fmla="*/ 617696 w 609600"/>
                <a:gd name="connsiteY5" fmla="*/ 23431 h 161925"/>
                <a:gd name="connsiteX6" fmla="*/ 617696 w 609600"/>
                <a:gd name="connsiteY6" fmla="*/ 146971 h 161925"/>
                <a:gd name="connsiteX7" fmla="*/ 594265 w 609600"/>
                <a:gd name="connsiteY7" fmla="*/ 170402 h 161925"/>
                <a:gd name="connsiteX8" fmla="*/ 23431 w 609600"/>
                <a:gd name="connsiteY8" fmla="*/ 170402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9600" h="161925">
                  <a:moveTo>
                    <a:pt x="23431" y="170402"/>
                  </a:moveTo>
                  <a:cubicBezTo>
                    <a:pt x="10573" y="170402"/>
                    <a:pt x="0" y="159925"/>
                    <a:pt x="0" y="146971"/>
                  </a:cubicBezTo>
                  <a:lnTo>
                    <a:pt x="0" y="23431"/>
                  </a:lnTo>
                  <a:cubicBezTo>
                    <a:pt x="0" y="10573"/>
                    <a:pt x="10477" y="0"/>
                    <a:pt x="23431" y="0"/>
                  </a:cubicBezTo>
                  <a:lnTo>
                    <a:pt x="594265" y="0"/>
                  </a:lnTo>
                  <a:cubicBezTo>
                    <a:pt x="607124" y="0"/>
                    <a:pt x="617696" y="10477"/>
                    <a:pt x="617696" y="23431"/>
                  </a:cubicBezTo>
                  <a:lnTo>
                    <a:pt x="617696" y="146971"/>
                  </a:lnTo>
                  <a:cubicBezTo>
                    <a:pt x="617696" y="159829"/>
                    <a:pt x="607219" y="170402"/>
                    <a:pt x="594265" y="170402"/>
                  </a:cubicBezTo>
                  <a:lnTo>
                    <a:pt x="23431" y="170402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6" name="手繪多邊形: 圖案 75">
              <a:extLst>
                <a:ext uri="{FF2B5EF4-FFF2-40B4-BE49-F238E27FC236}">
                  <a16:creationId xmlns:a16="http://schemas.microsoft.com/office/drawing/2014/main" id="{54059617-FB08-4337-BA24-31FDE4DB5537}"/>
                </a:ext>
              </a:extLst>
            </p:cNvPr>
            <p:cNvSpPr/>
            <p:nvPr/>
          </p:nvSpPr>
          <p:spPr>
            <a:xfrm>
              <a:off x="4726672" y="4251358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8932 w 619125"/>
                <a:gd name="connsiteY8" fmla="*/ 9430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8932" y="9430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126" y="12573"/>
                    <a:pt x="614553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7" name="手繪多邊形: 圖案 76">
              <a:extLst>
                <a:ext uri="{FF2B5EF4-FFF2-40B4-BE49-F238E27FC236}">
                  <a16:creationId xmlns:a16="http://schemas.microsoft.com/office/drawing/2014/main" id="{5806155E-9656-453E-B8D0-B8A881C07367}"/>
                </a:ext>
              </a:extLst>
            </p:cNvPr>
            <p:cNvSpPr/>
            <p:nvPr/>
          </p:nvSpPr>
          <p:spPr>
            <a:xfrm>
              <a:off x="4924216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8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8" name="手繪多邊形: 圖案 77">
              <a:extLst>
                <a:ext uri="{FF2B5EF4-FFF2-40B4-BE49-F238E27FC236}">
                  <a16:creationId xmlns:a16="http://schemas.microsoft.com/office/drawing/2014/main" id="{B71294CF-35AA-41E2-A2E8-571AAE3BCFD7}"/>
                </a:ext>
              </a:extLst>
            </p:cNvPr>
            <p:cNvSpPr/>
            <p:nvPr/>
          </p:nvSpPr>
          <p:spPr>
            <a:xfrm>
              <a:off x="4922423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79" name="手繪多邊形: 圖案 78">
              <a:extLst>
                <a:ext uri="{FF2B5EF4-FFF2-40B4-BE49-F238E27FC236}">
                  <a16:creationId xmlns:a16="http://schemas.microsoft.com/office/drawing/2014/main" id="{E69F45BA-447A-4A96-B1E9-55C4B193D45A}"/>
                </a:ext>
              </a:extLst>
            </p:cNvPr>
            <p:cNvSpPr/>
            <p:nvPr/>
          </p:nvSpPr>
          <p:spPr>
            <a:xfrm>
              <a:off x="4978049" y="4251353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9027 w 619125"/>
                <a:gd name="connsiteY8" fmla="*/ 9430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9027" y="9430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221" y="12573"/>
                    <a:pt x="614648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0" name="手繪多邊形: 圖案 79">
              <a:extLst>
                <a:ext uri="{FF2B5EF4-FFF2-40B4-BE49-F238E27FC236}">
                  <a16:creationId xmlns:a16="http://schemas.microsoft.com/office/drawing/2014/main" id="{5C11F24C-E2A9-448F-9715-6DDB324BA0CA}"/>
                </a:ext>
              </a:extLst>
            </p:cNvPr>
            <p:cNvSpPr/>
            <p:nvPr/>
          </p:nvSpPr>
          <p:spPr>
            <a:xfrm>
              <a:off x="5175629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7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1" name="手繪多邊形: 圖案 80">
              <a:extLst>
                <a:ext uri="{FF2B5EF4-FFF2-40B4-BE49-F238E27FC236}">
                  <a16:creationId xmlns:a16="http://schemas.microsoft.com/office/drawing/2014/main" id="{6C833438-9F77-4685-BAB3-C92C98F6AC10}"/>
                </a:ext>
              </a:extLst>
            </p:cNvPr>
            <p:cNvSpPr/>
            <p:nvPr/>
          </p:nvSpPr>
          <p:spPr>
            <a:xfrm>
              <a:off x="5173836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8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2" name="手繪多邊形: 圖案 81">
              <a:extLst>
                <a:ext uri="{FF2B5EF4-FFF2-40B4-BE49-F238E27FC236}">
                  <a16:creationId xmlns:a16="http://schemas.microsoft.com/office/drawing/2014/main" id="{8C036D31-DD05-4EAF-A26B-5EAFB16B1309}"/>
                </a:ext>
              </a:extLst>
            </p:cNvPr>
            <p:cNvSpPr/>
            <p:nvPr/>
          </p:nvSpPr>
          <p:spPr>
            <a:xfrm>
              <a:off x="5229498" y="4251358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099 h 171450"/>
                <a:gd name="connsiteX7" fmla="*/ 28194 w 619125"/>
                <a:gd name="connsiteY7" fmla="*/ 9430 h 171450"/>
                <a:gd name="connsiteX8" fmla="*/ 599027 w 619125"/>
                <a:gd name="connsiteY8" fmla="*/ 9430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099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099"/>
                  </a:lnTo>
                  <a:cubicBezTo>
                    <a:pt x="9525" y="17812"/>
                    <a:pt x="17907" y="9430"/>
                    <a:pt x="28194" y="9430"/>
                  </a:cubicBezTo>
                  <a:lnTo>
                    <a:pt x="599027" y="9430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099"/>
                  </a:lnTo>
                  <a:cubicBezTo>
                    <a:pt x="627126" y="12573"/>
                    <a:pt x="614553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3" name="手繪多邊形: 圖案 82">
              <a:extLst>
                <a:ext uri="{FF2B5EF4-FFF2-40B4-BE49-F238E27FC236}">
                  <a16:creationId xmlns:a16="http://schemas.microsoft.com/office/drawing/2014/main" id="{39B84A27-A2ED-4A4D-B7FD-15FA64217E41}"/>
                </a:ext>
              </a:extLst>
            </p:cNvPr>
            <p:cNvSpPr/>
            <p:nvPr/>
          </p:nvSpPr>
          <p:spPr>
            <a:xfrm>
              <a:off x="5427042" y="4263480"/>
              <a:ext cx="14346" cy="3586"/>
            </a:xfrm>
            <a:custGeom>
              <a:avLst/>
              <a:gdLst>
                <a:gd name="connsiteX0" fmla="*/ 1048 w 38100"/>
                <a:gd name="connsiteY0" fmla="*/ 2095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5 h 0"/>
                <a:gd name="connsiteX6" fmla="*/ 1048 w 38100"/>
                <a:gd name="connsiteY6" fmla="*/ 2095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5"/>
                  </a:moveTo>
                  <a:cubicBezTo>
                    <a:pt x="476" y="2095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5"/>
                    <a:pt x="44768" y="2095"/>
                  </a:cubicBezTo>
                  <a:lnTo>
                    <a:pt x="1048" y="2095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4" name="手繪多邊形: 圖案 83">
              <a:extLst>
                <a:ext uri="{FF2B5EF4-FFF2-40B4-BE49-F238E27FC236}">
                  <a16:creationId xmlns:a16="http://schemas.microsoft.com/office/drawing/2014/main" id="{E30CA93A-1F87-4B8B-BF6D-19042749F524}"/>
                </a:ext>
              </a:extLst>
            </p:cNvPr>
            <p:cNvSpPr/>
            <p:nvPr/>
          </p:nvSpPr>
          <p:spPr>
            <a:xfrm>
              <a:off x="5425249" y="4261723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4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5" name="手繪多邊形: 圖案 84">
              <a:extLst>
                <a:ext uri="{FF2B5EF4-FFF2-40B4-BE49-F238E27FC236}">
                  <a16:creationId xmlns:a16="http://schemas.microsoft.com/office/drawing/2014/main" id="{A4C74C4E-1014-439F-BD1B-D351DCCCD0EE}"/>
                </a:ext>
              </a:extLst>
            </p:cNvPr>
            <p:cNvSpPr/>
            <p:nvPr/>
          </p:nvSpPr>
          <p:spPr>
            <a:xfrm>
              <a:off x="4477052" y="4334314"/>
              <a:ext cx="229536" cy="60970"/>
            </a:xfrm>
            <a:custGeom>
              <a:avLst/>
              <a:gdLst>
                <a:gd name="connsiteX0" fmla="*/ 23432 w 609600"/>
                <a:gd name="connsiteY0" fmla="*/ 170402 h 161925"/>
                <a:gd name="connsiteX1" fmla="*/ 0 w 609600"/>
                <a:gd name="connsiteY1" fmla="*/ 146971 h 161925"/>
                <a:gd name="connsiteX2" fmla="*/ 0 w 609600"/>
                <a:gd name="connsiteY2" fmla="*/ 23431 h 161925"/>
                <a:gd name="connsiteX3" fmla="*/ 23432 w 609600"/>
                <a:gd name="connsiteY3" fmla="*/ 0 h 161925"/>
                <a:gd name="connsiteX4" fmla="*/ 594265 w 609600"/>
                <a:gd name="connsiteY4" fmla="*/ 0 h 161925"/>
                <a:gd name="connsiteX5" fmla="*/ 617696 w 609600"/>
                <a:gd name="connsiteY5" fmla="*/ 23431 h 161925"/>
                <a:gd name="connsiteX6" fmla="*/ 617696 w 609600"/>
                <a:gd name="connsiteY6" fmla="*/ 146971 h 161925"/>
                <a:gd name="connsiteX7" fmla="*/ 594265 w 609600"/>
                <a:gd name="connsiteY7" fmla="*/ 170402 h 161925"/>
                <a:gd name="connsiteX8" fmla="*/ 23432 w 609600"/>
                <a:gd name="connsiteY8" fmla="*/ 170402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9600" h="161925">
                  <a:moveTo>
                    <a:pt x="23432" y="170402"/>
                  </a:moveTo>
                  <a:cubicBezTo>
                    <a:pt x="10573" y="170402"/>
                    <a:pt x="0" y="159925"/>
                    <a:pt x="0" y="146971"/>
                  </a:cubicBezTo>
                  <a:lnTo>
                    <a:pt x="0" y="23431"/>
                  </a:lnTo>
                  <a:cubicBezTo>
                    <a:pt x="0" y="10573"/>
                    <a:pt x="10478" y="0"/>
                    <a:pt x="23432" y="0"/>
                  </a:cubicBezTo>
                  <a:lnTo>
                    <a:pt x="594265" y="0"/>
                  </a:lnTo>
                  <a:cubicBezTo>
                    <a:pt x="607124" y="0"/>
                    <a:pt x="617696" y="10477"/>
                    <a:pt x="617696" y="23431"/>
                  </a:cubicBezTo>
                  <a:lnTo>
                    <a:pt x="617696" y="146971"/>
                  </a:lnTo>
                  <a:cubicBezTo>
                    <a:pt x="617696" y="159829"/>
                    <a:pt x="607219" y="170402"/>
                    <a:pt x="594265" y="170402"/>
                  </a:cubicBezTo>
                  <a:lnTo>
                    <a:pt x="23432" y="170402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6" name="手繪多邊形: 圖案 85">
              <a:extLst>
                <a:ext uri="{FF2B5EF4-FFF2-40B4-BE49-F238E27FC236}">
                  <a16:creationId xmlns:a16="http://schemas.microsoft.com/office/drawing/2014/main" id="{1BA2DB34-8791-4AC6-A09E-4B08F910C5A3}"/>
                </a:ext>
              </a:extLst>
            </p:cNvPr>
            <p:cNvSpPr/>
            <p:nvPr/>
          </p:nvSpPr>
          <p:spPr>
            <a:xfrm>
              <a:off x="4475259" y="4332520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8932 w 619125"/>
                <a:gd name="connsiteY8" fmla="*/ 9525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8932" y="9525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126" y="12573"/>
                    <a:pt x="614458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7" name="手繪多邊形: 圖案 86">
              <a:extLst>
                <a:ext uri="{FF2B5EF4-FFF2-40B4-BE49-F238E27FC236}">
                  <a16:creationId xmlns:a16="http://schemas.microsoft.com/office/drawing/2014/main" id="{AA39F9E8-0826-41FD-B3CB-24B9C4B3DF9A}"/>
                </a:ext>
              </a:extLst>
            </p:cNvPr>
            <p:cNvSpPr/>
            <p:nvPr/>
          </p:nvSpPr>
          <p:spPr>
            <a:xfrm>
              <a:off x="4655874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8" name="手繪多邊形: 圖案 87">
              <a:extLst>
                <a:ext uri="{FF2B5EF4-FFF2-40B4-BE49-F238E27FC236}">
                  <a16:creationId xmlns:a16="http://schemas.microsoft.com/office/drawing/2014/main" id="{090EF563-0D63-4795-ABC3-EC92A124F295}"/>
                </a:ext>
              </a:extLst>
            </p:cNvPr>
            <p:cNvSpPr/>
            <p:nvPr/>
          </p:nvSpPr>
          <p:spPr>
            <a:xfrm>
              <a:off x="4672803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7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9" name="手繪多邊形: 圖案 88">
              <a:extLst>
                <a:ext uri="{FF2B5EF4-FFF2-40B4-BE49-F238E27FC236}">
                  <a16:creationId xmlns:a16="http://schemas.microsoft.com/office/drawing/2014/main" id="{41CA087C-95FF-4FB6-867E-E8D579BFEC72}"/>
                </a:ext>
              </a:extLst>
            </p:cNvPr>
            <p:cNvSpPr/>
            <p:nvPr/>
          </p:nvSpPr>
          <p:spPr>
            <a:xfrm>
              <a:off x="4671010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673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0" name="手繪多邊形: 圖案 89">
              <a:extLst>
                <a:ext uri="{FF2B5EF4-FFF2-40B4-BE49-F238E27FC236}">
                  <a16:creationId xmlns:a16="http://schemas.microsoft.com/office/drawing/2014/main" id="{4FFFE67D-7420-4C23-BA94-AE3DC57955B6}"/>
                </a:ext>
              </a:extLst>
            </p:cNvPr>
            <p:cNvSpPr/>
            <p:nvPr/>
          </p:nvSpPr>
          <p:spPr>
            <a:xfrm>
              <a:off x="4655874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1" name="手繪多邊形: 圖案 90">
              <a:extLst>
                <a:ext uri="{FF2B5EF4-FFF2-40B4-BE49-F238E27FC236}">
                  <a16:creationId xmlns:a16="http://schemas.microsoft.com/office/drawing/2014/main" id="{FB4C29B6-DDD9-499E-9F9A-4E18E6C2D747}"/>
                </a:ext>
              </a:extLst>
            </p:cNvPr>
            <p:cNvSpPr/>
            <p:nvPr/>
          </p:nvSpPr>
          <p:spPr>
            <a:xfrm>
              <a:off x="4906929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2" name="手繪多邊形: 圖案 91">
              <a:extLst>
                <a:ext uri="{FF2B5EF4-FFF2-40B4-BE49-F238E27FC236}">
                  <a16:creationId xmlns:a16="http://schemas.microsoft.com/office/drawing/2014/main" id="{872B27AC-16CF-4442-9CEE-1506B4A36D09}"/>
                </a:ext>
              </a:extLst>
            </p:cNvPr>
            <p:cNvSpPr/>
            <p:nvPr/>
          </p:nvSpPr>
          <p:spPr>
            <a:xfrm>
              <a:off x="4906929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3" name="手繪多邊形: 圖案 92">
              <a:extLst>
                <a:ext uri="{FF2B5EF4-FFF2-40B4-BE49-F238E27FC236}">
                  <a16:creationId xmlns:a16="http://schemas.microsoft.com/office/drawing/2014/main" id="{291EB3C0-1A6F-458C-9870-56C13A65D61B}"/>
                </a:ext>
              </a:extLst>
            </p:cNvPr>
            <p:cNvSpPr/>
            <p:nvPr/>
          </p:nvSpPr>
          <p:spPr>
            <a:xfrm>
              <a:off x="5157983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4" name="手繪多邊形: 圖案 93">
              <a:extLst>
                <a:ext uri="{FF2B5EF4-FFF2-40B4-BE49-F238E27FC236}">
                  <a16:creationId xmlns:a16="http://schemas.microsoft.com/office/drawing/2014/main" id="{63D8A37F-838A-4D62-B600-C3F4F7AA0533}"/>
                </a:ext>
              </a:extLst>
            </p:cNvPr>
            <p:cNvSpPr/>
            <p:nvPr/>
          </p:nvSpPr>
          <p:spPr>
            <a:xfrm>
              <a:off x="5157983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5" name="手繪多邊形: 圖案 94">
              <a:extLst>
                <a:ext uri="{FF2B5EF4-FFF2-40B4-BE49-F238E27FC236}">
                  <a16:creationId xmlns:a16="http://schemas.microsoft.com/office/drawing/2014/main" id="{9F0D20F8-8408-4B6D-8C36-747490643170}"/>
                </a:ext>
              </a:extLst>
            </p:cNvPr>
            <p:cNvSpPr/>
            <p:nvPr/>
          </p:nvSpPr>
          <p:spPr>
            <a:xfrm>
              <a:off x="5409038" y="425132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6" name="手繪多邊形: 圖案 95">
              <a:extLst>
                <a:ext uri="{FF2B5EF4-FFF2-40B4-BE49-F238E27FC236}">
                  <a16:creationId xmlns:a16="http://schemas.microsoft.com/office/drawing/2014/main" id="{F72CF418-D1D7-4B70-B6C7-9865642AB3F2}"/>
                </a:ext>
              </a:extLst>
            </p:cNvPr>
            <p:cNvSpPr/>
            <p:nvPr/>
          </p:nvSpPr>
          <p:spPr>
            <a:xfrm>
              <a:off x="5409038" y="4333812"/>
              <a:ext cx="3586" cy="64557"/>
            </a:xfrm>
            <a:custGeom>
              <a:avLst/>
              <a:gdLst>
                <a:gd name="connsiteX0" fmla="*/ 0 w 0"/>
                <a:gd name="connsiteY0" fmla="*/ 173069 h 171450"/>
                <a:gd name="connsiteX1" fmla="*/ 0 w 0"/>
                <a:gd name="connsiteY1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171450">
                  <a:moveTo>
                    <a:pt x="0" y="173069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7" name="手繪多邊形: 圖案 96">
              <a:extLst>
                <a:ext uri="{FF2B5EF4-FFF2-40B4-BE49-F238E27FC236}">
                  <a16:creationId xmlns:a16="http://schemas.microsoft.com/office/drawing/2014/main" id="{9B18B769-824E-41BB-8AD3-423621829CB8}"/>
                </a:ext>
              </a:extLst>
            </p:cNvPr>
            <p:cNvSpPr/>
            <p:nvPr/>
          </p:nvSpPr>
          <p:spPr>
            <a:xfrm>
              <a:off x="4726672" y="4332520"/>
              <a:ext cx="233122" cy="64557"/>
            </a:xfrm>
            <a:custGeom>
              <a:avLst/>
              <a:gdLst>
                <a:gd name="connsiteX0" fmla="*/ 598932 w 619125"/>
                <a:gd name="connsiteY0" fmla="*/ 9525 h 171450"/>
                <a:gd name="connsiteX1" fmla="*/ 617601 w 619125"/>
                <a:gd name="connsiteY1" fmla="*/ 28194 h 171450"/>
                <a:gd name="connsiteX2" fmla="*/ 617601 w 619125"/>
                <a:gd name="connsiteY2" fmla="*/ 151733 h 171450"/>
                <a:gd name="connsiteX3" fmla="*/ 598932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8932 w 619125"/>
                <a:gd name="connsiteY8" fmla="*/ 9525 h 171450"/>
                <a:gd name="connsiteX9" fmla="*/ 598932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8932 w 619125"/>
                <a:gd name="connsiteY17" fmla="*/ 0 h 171450"/>
                <a:gd name="connsiteX18" fmla="*/ 598932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8932" y="9525"/>
                  </a:moveTo>
                  <a:cubicBezTo>
                    <a:pt x="609219" y="9525"/>
                    <a:pt x="617601" y="17907"/>
                    <a:pt x="617601" y="28194"/>
                  </a:cubicBezTo>
                  <a:lnTo>
                    <a:pt x="617601" y="151733"/>
                  </a:lnTo>
                  <a:cubicBezTo>
                    <a:pt x="617601" y="162020"/>
                    <a:pt x="609219" y="170402"/>
                    <a:pt x="598932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8932" y="9525"/>
                  </a:lnTo>
                  <a:moveTo>
                    <a:pt x="598932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126" y="12573"/>
                    <a:pt x="614553" y="0"/>
                    <a:pt x="598932" y="0"/>
                  </a:cubicBezTo>
                  <a:lnTo>
                    <a:pt x="598932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8" name="手繪多邊形: 圖案 97">
              <a:extLst>
                <a:ext uri="{FF2B5EF4-FFF2-40B4-BE49-F238E27FC236}">
                  <a16:creationId xmlns:a16="http://schemas.microsoft.com/office/drawing/2014/main" id="{62E9FA34-A924-4D90-AB6A-9B5A93169F61}"/>
                </a:ext>
              </a:extLst>
            </p:cNvPr>
            <p:cNvSpPr/>
            <p:nvPr/>
          </p:nvSpPr>
          <p:spPr>
            <a:xfrm>
              <a:off x="4924216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8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9" name="手繪多邊形: 圖案 98">
              <a:extLst>
                <a:ext uri="{FF2B5EF4-FFF2-40B4-BE49-F238E27FC236}">
                  <a16:creationId xmlns:a16="http://schemas.microsoft.com/office/drawing/2014/main" id="{84F9FE36-2F67-46DA-A790-C3EB7CEAEFE6}"/>
                </a:ext>
              </a:extLst>
            </p:cNvPr>
            <p:cNvSpPr/>
            <p:nvPr/>
          </p:nvSpPr>
          <p:spPr>
            <a:xfrm>
              <a:off x="4922423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0" name="手繪多邊形: 圖案 99">
              <a:extLst>
                <a:ext uri="{FF2B5EF4-FFF2-40B4-BE49-F238E27FC236}">
                  <a16:creationId xmlns:a16="http://schemas.microsoft.com/office/drawing/2014/main" id="{B2943DB3-9BFA-4D69-9298-3E1E08E8ADEF}"/>
                </a:ext>
              </a:extLst>
            </p:cNvPr>
            <p:cNvSpPr/>
            <p:nvPr/>
          </p:nvSpPr>
          <p:spPr>
            <a:xfrm>
              <a:off x="4978049" y="4332520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9027 w 619125"/>
                <a:gd name="connsiteY8" fmla="*/ 9525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9027" y="9525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221" y="12573"/>
                    <a:pt x="614648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1" name="手繪多邊形: 圖案 100">
              <a:extLst>
                <a:ext uri="{FF2B5EF4-FFF2-40B4-BE49-F238E27FC236}">
                  <a16:creationId xmlns:a16="http://schemas.microsoft.com/office/drawing/2014/main" id="{50A745DC-B058-440A-8DE1-2E620A0705BD}"/>
                </a:ext>
              </a:extLst>
            </p:cNvPr>
            <p:cNvSpPr/>
            <p:nvPr/>
          </p:nvSpPr>
          <p:spPr>
            <a:xfrm>
              <a:off x="5175629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7 w 38100"/>
                <a:gd name="connsiteY3" fmla="*/ 0 h 0"/>
                <a:gd name="connsiteX4" fmla="*/ 45815 w 38100"/>
                <a:gd name="connsiteY4" fmla="*/ 1048 h 0"/>
                <a:gd name="connsiteX5" fmla="*/ 44767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7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7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2" name="手繪多邊形: 圖案 101">
              <a:extLst>
                <a:ext uri="{FF2B5EF4-FFF2-40B4-BE49-F238E27FC236}">
                  <a16:creationId xmlns:a16="http://schemas.microsoft.com/office/drawing/2014/main" id="{9EC4FD20-40EE-40C1-AC18-136E92109AAC}"/>
                </a:ext>
              </a:extLst>
            </p:cNvPr>
            <p:cNvSpPr/>
            <p:nvPr/>
          </p:nvSpPr>
          <p:spPr>
            <a:xfrm>
              <a:off x="5173836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8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3" name="手繪多邊形: 圖案 102">
              <a:extLst>
                <a:ext uri="{FF2B5EF4-FFF2-40B4-BE49-F238E27FC236}">
                  <a16:creationId xmlns:a16="http://schemas.microsoft.com/office/drawing/2014/main" id="{48C1F1C0-B44F-415F-B93C-D6A227E9ECAD}"/>
                </a:ext>
              </a:extLst>
            </p:cNvPr>
            <p:cNvSpPr/>
            <p:nvPr/>
          </p:nvSpPr>
          <p:spPr>
            <a:xfrm>
              <a:off x="5229498" y="4332520"/>
              <a:ext cx="233122" cy="64557"/>
            </a:xfrm>
            <a:custGeom>
              <a:avLst/>
              <a:gdLst>
                <a:gd name="connsiteX0" fmla="*/ 599027 w 619125"/>
                <a:gd name="connsiteY0" fmla="*/ 9525 h 171450"/>
                <a:gd name="connsiteX1" fmla="*/ 617696 w 619125"/>
                <a:gd name="connsiteY1" fmla="*/ 28194 h 171450"/>
                <a:gd name="connsiteX2" fmla="*/ 617696 w 619125"/>
                <a:gd name="connsiteY2" fmla="*/ 151733 h 171450"/>
                <a:gd name="connsiteX3" fmla="*/ 599027 w 619125"/>
                <a:gd name="connsiteY3" fmla="*/ 170402 h 171450"/>
                <a:gd name="connsiteX4" fmla="*/ 28194 w 619125"/>
                <a:gd name="connsiteY4" fmla="*/ 170402 h 171450"/>
                <a:gd name="connsiteX5" fmla="*/ 9525 w 619125"/>
                <a:gd name="connsiteY5" fmla="*/ 151733 h 171450"/>
                <a:gd name="connsiteX6" fmla="*/ 9525 w 619125"/>
                <a:gd name="connsiteY6" fmla="*/ 28194 h 171450"/>
                <a:gd name="connsiteX7" fmla="*/ 28194 w 619125"/>
                <a:gd name="connsiteY7" fmla="*/ 9525 h 171450"/>
                <a:gd name="connsiteX8" fmla="*/ 599027 w 619125"/>
                <a:gd name="connsiteY8" fmla="*/ 9525 h 171450"/>
                <a:gd name="connsiteX9" fmla="*/ 599027 w 619125"/>
                <a:gd name="connsiteY9" fmla="*/ 0 h 171450"/>
                <a:gd name="connsiteX10" fmla="*/ 28194 w 619125"/>
                <a:gd name="connsiteY10" fmla="*/ 0 h 171450"/>
                <a:gd name="connsiteX11" fmla="*/ 0 w 619125"/>
                <a:gd name="connsiteY11" fmla="*/ 28194 h 171450"/>
                <a:gd name="connsiteX12" fmla="*/ 0 w 619125"/>
                <a:gd name="connsiteY12" fmla="*/ 151733 h 171450"/>
                <a:gd name="connsiteX13" fmla="*/ 28194 w 619125"/>
                <a:gd name="connsiteY13" fmla="*/ 179927 h 171450"/>
                <a:gd name="connsiteX14" fmla="*/ 599027 w 619125"/>
                <a:gd name="connsiteY14" fmla="*/ 179927 h 171450"/>
                <a:gd name="connsiteX15" fmla="*/ 627221 w 619125"/>
                <a:gd name="connsiteY15" fmla="*/ 151733 h 171450"/>
                <a:gd name="connsiteX16" fmla="*/ 627221 w 619125"/>
                <a:gd name="connsiteY16" fmla="*/ 28194 h 171450"/>
                <a:gd name="connsiteX17" fmla="*/ 599027 w 619125"/>
                <a:gd name="connsiteY17" fmla="*/ 0 h 171450"/>
                <a:gd name="connsiteX18" fmla="*/ 599027 w 619125"/>
                <a:gd name="connsiteY18" fmla="*/ 0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19125" h="171450">
                  <a:moveTo>
                    <a:pt x="599027" y="9525"/>
                  </a:moveTo>
                  <a:cubicBezTo>
                    <a:pt x="609314" y="9525"/>
                    <a:pt x="617696" y="17907"/>
                    <a:pt x="617696" y="28194"/>
                  </a:cubicBezTo>
                  <a:lnTo>
                    <a:pt x="617696" y="151733"/>
                  </a:lnTo>
                  <a:cubicBezTo>
                    <a:pt x="617696" y="162020"/>
                    <a:pt x="609314" y="170402"/>
                    <a:pt x="599027" y="170402"/>
                  </a:cubicBezTo>
                  <a:lnTo>
                    <a:pt x="28194" y="170402"/>
                  </a:lnTo>
                  <a:cubicBezTo>
                    <a:pt x="17907" y="170402"/>
                    <a:pt x="9525" y="162020"/>
                    <a:pt x="9525" y="151733"/>
                  </a:cubicBezTo>
                  <a:lnTo>
                    <a:pt x="9525" y="28194"/>
                  </a:lnTo>
                  <a:cubicBezTo>
                    <a:pt x="9525" y="17907"/>
                    <a:pt x="17907" y="9525"/>
                    <a:pt x="28194" y="9525"/>
                  </a:cubicBezTo>
                  <a:lnTo>
                    <a:pt x="599027" y="9525"/>
                  </a:lnTo>
                  <a:moveTo>
                    <a:pt x="599027" y="0"/>
                  </a:moveTo>
                  <a:lnTo>
                    <a:pt x="28194" y="0"/>
                  </a:lnTo>
                  <a:cubicBezTo>
                    <a:pt x="12668" y="0"/>
                    <a:pt x="0" y="12573"/>
                    <a:pt x="0" y="28194"/>
                  </a:cubicBezTo>
                  <a:lnTo>
                    <a:pt x="0" y="151733"/>
                  </a:lnTo>
                  <a:cubicBezTo>
                    <a:pt x="0" y="167259"/>
                    <a:pt x="12573" y="179927"/>
                    <a:pt x="28194" y="179927"/>
                  </a:cubicBezTo>
                  <a:lnTo>
                    <a:pt x="599027" y="179927"/>
                  </a:lnTo>
                  <a:cubicBezTo>
                    <a:pt x="614553" y="179927"/>
                    <a:pt x="627221" y="167354"/>
                    <a:pt x="627221" y="151733"/>
                  </a:cubicBezTo>
                  <a:lnTo>
                    <a:pt x="627221" y="28194"/>
                  </a:lnTo>
                  <a:cubicBezTo>
                    <a:pt x="627126" y="12573"/>
                    <a:pt x="614553" y="0"/>
                    <a:pt x="599027" y="0"/>
                  </a:cubicBezTo>
                  <a:lnTo>
                    <a:pt x="599027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4" name="手繪多邊形: 圖案 103">
              <a:extLst>
                <a:ext uri="{FF2B5EF4-FFF2-40B4-BE49-F238E27FC236}">
                  <a16:creationId xmlns:a16="http://schemas.microsoft.com/office/drawing/2014/main" id="{21748E99-D636-4947-BE8C-90A2011F3756}"/>
                </a:ext>
              </a:extLst>
            </p:cNvPr>
            <p:cNvSpPr/>
            <p:nvPr/>
          </p:nvSpPr>
          <p:spPr>
            <a:xfrm>
              <a:off x="5427042" y="4344678"/>
              <a:ext cx="14346" cy="3586"/>
            </a:xfrm>
            <a:custGeom>
              <a:avLst/>
              <a:gdLst>
                <a:gd name="connsiteX0" fmla="*/ 1048 w 38100"/>
                <a:gd name="connsiteY0" fmla="*/ 2096 h 0"/>
                <a:gd name="connsiteX1" fmla="*/ 0 w 38100"/>
                <a:gd name="connsiteY1" fmla="*/ 1048 h 0"/>
                <a:gd name="connsiteX2" fmla="*/ 1048 w 38100"/>
                <a:gd name="connsiteY2" fmla="*/ 0 h 0"/>
                <a:gd name="connsiteX3" fmla="*/ 44768 w 38100"/>
                <a:gd name="connsiteY3" fmla="*/ 0 h 0"/>
                <a:gd name="connsiteX4" fmla="*/ 45815 w 38100"/>
                <a:gd name="connsiteY4" fmla="*/ 1048 h 0"/>
                <a:gd name="connsiteX5" fmla="*/ 44768 w 38100"/>
                <a:gd name="connsiteY5" fmla="*/ 2096 h 0"/>
                <a:gd name="connsiteX6" fmla="*/ 1048 w 38100"/>
                <a:gd name="connsiteY6" fmla="*/ 2096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>
                  <a:moveTo>
                    <a:pt x="1048" y="2096"/>
                  </a:moveTo>
                  <a:cubicBezTo>
                    <a:pt x="476" y="2096"/>
                    <a:pt x="0" y="1619"/>
                    <a:pt x="0" y="1048"/>
                  </a:cubicBezTo>
                  <a:cubicBezTo>
                    <a:pt x="0" y="476"/>
                    <a:pt x="476" y="0"/>
                    <a:pt x="1048" y="0"/>
                  </a:cubicBezTo>
                  <a:lnTo>
                    <a:pt x="44768" y="0"/>
                  </a:lnTo>
                  <a:cubicBezTo>
                    <a:pt x="45339" y="0"/>
                    <a:pt x="45815" y="476"/>
                    <a:pt x="45815" y="1048"/>
                  </a:cubicBezTo>
                  <a:cubicBezTo>
                    <a:pt x="45815" y="1619"/>
                    <a:pt x="45339" y="2096"/>
                    <a:pt x="44768" y="2096"/>
                  </a:cubicBezTo>
                  <a:lnTo>
                    <a:pt x="1048" y="2096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5" name="手繪多邊形: 圖案 104">
              <a:extLst>
                <a:ext uri="{FF2B5EF4-FFF2-40B4-BE49-F238E27FC236}">
                  <a16:creationId xmlns:a16="http://schemas.microsoft.com/office/drawing/2014/main" id="{95A0CFBA-D823-45DE-B420-0BB2D2686F78}"/>
                </a:ext>
              </a:extLst>
            </p:cNvPr>
            <p:cNvSpPr/>
            <p:nvPr/>
          </p:nvSpPr>
          <p:spPr>
            <a:xfrm>
              <a:off x="5425249" y="4342921"/>
              <a:ext cx="17932" cy="3586"/>
            </a:xfrm>
            <a:custGeom>
              <a:avLst/>
              <a:gdLst>
                <a:gd name="connsiteX0" fmla="*/ 49530 w 47625"/>
                <a:gd name="connsiteY0" fmla="*/ 0 h 9525"/>
                <a:gd name="connsiteX1" fmla="*/ 5810 w 47625"/>
                <a:gd name="connsiteY1" fmla="*/ 0 h 9525"/>
                <a:gd name="connsiteX2" fmla="*/ 0 w 47625"/>
                <a:gd name="connsiteY2" fmla="*/ 5810 h 9525"/>
                <a:gd name="connsiteX3" fmla="*/ 5810 w 47625"/>
                <a:gd name="connsiteY3" fmla="*/ 11620 h 9525"/>
                <a:gd name="connsiteX4" fmla="*/ 49530 w 47625"/>
                <a:gd name="connsiteY4" fmla="*/ 11620 h 9525"/>
                <a:gd name="connsiteX5" fmla="*/ 55340 w 47625"/>
                <a:gd name="connsiteY5" fmla="*/ 5810 h 9525"/>
                <a:gd name="connsiteX6" fmla="*/ 49530 w 47625"/>
                <a:gd name="connsiteY6" fmla="*/ 0 h 9525"/>
                <a:gd name="connsiteX7" fmla="*/ 49530 w 47625"/>
                <a:gd name="connsiteY7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625" h="9525">
                  <a:moveTo>
                    <a:pt x="49530" y="0"/>
                  </a:moveTo>
                  <a:lnTo>
                    <a:pt x="5810" y="0"/>
                  </a:lnTo>
                  <a:cubicBezTo>
                    <a:pt x="2667" y="0"/>
                    <a:pt x="0" y="2572"/>
                    <a:pt x="0" y="5810"/>
                  </a:cubicBezTo>
                  <a:cubicBezTo>
                    <a:pt x="0" y="8953"/>
                    <a:pt x="2572" y="11620"/>
                    <a:pt x="5810" y="11620"/>
                  </a:cubicBezTo>
                  <a:lnTo>
                    <a:pt x="49530" y="11620"/>
                  </a:lnTo>
                  <a:cubicBezTo>
                    <a:pt x="52673" y="11620"/>
                    <a:pt x="55340" y="9049"/>
                    <a:pt x="55340" y="5810"/>
                  </a:cubicBezTo>
                  <a:cubicBezTo>
                    <a:pt x="55340" y="2572"/>
                    <a:pt x="52769" y="0"/>
                    <a:pt x="49530" y="0"/>
                  </a:cubicBezTo>
                  <a:lnTo>
                    <a:pt x="49530" y="0"/>
                  </a:lnTo>
                  <a:close/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6" name="手繪多邊形: 圖案 105">
              <a:extLst>
                <a:ext uri="{FF2B5EF4-FFF2-40B4-BE49-F238E27FC236}">
                  <a16:creationId xmlns:a16="http://schemas.microsoft.com/office/drawing/2014/main" id="{A3900A12-2D9A-4E3C-9D51-FD9F378025FD}"/>
                </a:ext>
              </a:extLst>
            </p:cNvPr>
            <p:cNvSpPr/>
            <p:nvPr/>
          </p:nvSpPr>
          <p:spPr>
            <a:xfrm>
              <a:off x="4479419" y="4210974"/>
              <a:ext cx="93249" cy="10759"/>
            </a:xfrm>
            <a:custGeom>
              <a:avLst/>
              <a:gdLst>
                <a:gd name="connsiteX0" fmla="*/ 6001 w 247650"/>
                <a:gd name="connsiteY0" fmla="*/ 34290 h 28575"/>
                <a:gd name="connsiteX1" fmla="*/ 0 w 247650"/>
                <a:gd name="connsiteY1" fmla="*/ 28480 h 28575"/>
                <a:gd name="connsiteX2" fmla="*/ 0 w 247650"/>
                <a:gd name="connsiteY2" fmla="*/ 5810 h 28575"/>
                <a:gd name="connsiteX3" fmla="*/ 6001 w 247650"/>
                <a:gd name="connsiteY3" fmla="*/ 0 h 28575"/>
                <a:gd name="connsiteX4" fmla="*/ 6001 w 247650"/>
                <a:gd name="connsiteY4" fmla="*/ 34290 h 28575"/>
                <a:gd name="connsiteX5" fmla="*/ 205454 w 247650"/>
                <a:gd name="connsiteY5" fmla="*/ 34290 h 28575"/>
                <a:gd name="connsiteX6" fmla="*/ 205454 w 247650"/>
                <a:gd name="connsiteY6" fmla="*/ 4096 h 28575"/>
                <a:gd name="connsiteX7" fmla="*/ 206502 w 247650"/>
                <a:gd name="connsiteY7" fmla="*/ 1715 h 28575"/>
                <a:gd name="connsiteX8" fmla="*/ 210217 w 247650"/>
                <a:gd name="connsiteY8" fmla="*/ 476 h 28575"/>
                <a:gd name="connsiteX9" fmla="*/ 210217 w 247650"/>
                <a:gd name="connsiteY9" fmla="*/ 24575 h 28575"/>
                <a:gd name="connsiteX10" fmla="*/ 210503 w 247650"/>
                <a:gd name="connsiteY10" fmla="*/ 24575 h 28575"/>
                <a:gd name="connsiteX11" fmla="*/ 210503 w 247650"/>
                <a:gd name="connsiteY11" fmla="*/ 34290 h 28575"/>
                <a:gd name="connsiteX12" fmla="*/ 205454 w 247650"/>
                <a:gd name="connsiteY12" fmla="*/ 34290 h 28575"/>
                <a:gd name="connsiteX13" fmla="*/ 179261 w 247650"/>
                <a:gd name="connsiteY13" fmla="*/ 34290 h 28575"/>
                <a:gd name="connsiteX14" fmla="*/ 179261 w 247650"/>
                <a:gd name="connsiteY14" fmla="*/ 476 h 28575"/>
                <a:gd name="connsiteX15" fmla="*/ 183261 w 247650"/>
                <a:gd name="connsiteY15" fmla="*/ 1715 h 28575"/>
                <a:gd name="connsiteX16" fmla="*/ 184214 w 247650"/>
                <a:gd name="connsiteY16" fmla="*/ 4096 h 28575"/>
                <a:gd name="connsiteX17" fmla="*/ 184214 w 247650"/>
                <a:gd name="connsiteY17" fmla="*/ 34195 h 28575"/>
                <a:gd name="connsiteX18" fmla="*/ 179261 w 247650"/>
                <a:gd name="connsiteY18" fmla="*/ 34195 h 28575"/>
                <a:gd name="connsiteX19" fmla="*/ 136493 w 247650"/>
                <a:gd name="connsiteY19" fmla="*/ 34290 h 28575"/>
                <a:gd name="connsiteX20" fmla="*/ 136493 w 247650"/>
                <a:gd name="connsiteY20" fmla="*/ 4191 h 28575"/>
                <a:gd name="connsiteX21" fmla="*/ 137541 w 247650"/>
                <a:gd name="connsiteY21" fmla="*/ 1810 h 28575"/>
                <a:gd name="connsiteX22" fmla="*/ 141541 w 247650"/>
                <a:gd name="connsiteY22" fmla="*/ 572 h 28575"/>
                <a:gd name="connsiteX23" fmla="*/ 141541 w 247650"/>
                <a:gd name="connsiteY23" fmla="*/ 34385 h 28575"/>
                <a:gd name="connsiteX24" fmla="*/ 136493 w 247650"/>
                <a:gd name="connsiteY24" fmla="*/ 34385 h 28575"/>
                <a:gd name="connsiteX25" fmla="*/ 107537 w 247650"/>
                <a:gd name="connsiteY25" fmla="*/ 34290 h 28575"/>
                <a:gd name="connsiteX26" fmla="*/ 101346 w 247650"/>
                <a:gd name="connsiteY26" fmla="*/ 27337 h 28575"/>
                <a:gd name="connsiteX27" fmla="*/ 102965 w 247650"/>
                <a:gd name="connsiteY27" fmla="*/ 27813 h 28575"/>
                <a:gd name="connsiteX28" fmla="*/ 103632 w 247650"/>
                <a:gd name="connsiteY28" fmla="*/ 27908 h 28575"/>
                <a:gd name="connsiteX29" fmla="*/ 104489 w 247650"/>
                <a:gd name="connsiteY29" fmla="*/ 27908 h 28575"/>
                <a:gd name="connsiteX30" fmla="*/ 111062 w 247650"/>
                <a:gd name="connsiteY30" fmla="*/ 23622 h 28575"/>
                <a:gd name="connsiteX31" fmla="*/ 111538 w 247650"/>
                <a:gd name="connsiteY31" fmla="*/ 22384 h 28575"/>
                <a:gd name="connsiteX32" fmla="*/ 111538 w 247650"/>
                <a:gd name="connsiteY32" fmla="*/ 381 h 28575"/>
                <a:gd name="connsiteX33" fmla="*/ 115824 w 247650"/>
                <a:gd name="connsiteY33" fmla="*/ 381 h 28575"/>
                <a:gd name="connsiteX34" fmla="*/ 115824 w 247650"/>
                <a:gd name="connsiteY34" fmla="*/ 34290 h 28575"/>
                <a:gd name="connsiteX35" fmla="*/ 107537 w 247650"/>
                <a:gd name="connsiteY35" fmla="*/ 34290 h 28575"/>
                <a:gd name="connsiteX36" fmla="*/ 67437 w 247650"/>
                <a:gd name="connsiteY36" fmla="*/ 34290 h 28575"/>
                <a:gd name="connsiteX37" fmla="*/ 67437 w 247650"/>
                <a:gd name="connsiteY37" fmla="*/ 381 h 28575"/>
                <a:gd name="connsiteX38" fmla="*/ 80867 w 247650"/>
                <a:gd name="connsiteY38" fmla="*/ 381 h 28575"/>
                <a:gd name="connsiteX39" fmla="*/ 95917 w 247650"/>
                <a:gd name="connsiteY39" fmla="*/ 21336 h 28575"/>
                <a:gd name="connsiteX40" fmla="*/ 85535 w 247650"/>
                <a:gd name="connsiteY40" fmla="*/ 8763 h 28575"/>
                <a:gd name="connsiteX41" fmla="*/ 83820 w 247650"/>
                <a:gd name="connsiteY41" fmla="*/ 6096 h 28575"/>
                <a:gd name="connsiteX42" fmla="*/ 80010 w 247650"/>
                <a:gd name="connsiteY42" fmla="*/ 5429 h 28575"/>
                <a:gd name="connsiteX43" fmla="*/ 79058 w 247650"/>
                <a:gd name="connsiteY43" fmla="*/ 5334 h 28575"/>
                <a:gd name="connsiteX44" fmla="*/ 71533 w 247650"/>
                <a:gd name="connsiteY44" fmla="*/ 11430 h 28575"/>
                <a:gd name="connsiteX45" fmla="*/ 71438 w 247650"/>
                <a:gd name="connsiteY45" fmla="*/ 12002 h 28575"/>
                <a:gd name="connsiteX46" fmla="*/ 71533 w 247650"/>
                <a:gd name="connsiteY46" fmla="*/ 34290 h 28575"/>
                <a:gd name="connsiteX47" fmla="*/ 67437 w 247650"/>
                <a:gd name="connsiteY47" fmla="*/ 34290 h 28575"/>
                <a:gd name="connsiteX48" fmla="*/ 47816 w 247650"/>
                <a:gd name="connsiteY48" fmla="*/ 22479 h 28575"/>
                <a:gd name="connsiteX49" fmla="*/ 43625 w 247650"/>
                <a:gd name="connsiteY49" fmla="*/ 20669 h 28575"/>
                <a:gd name="connsiteX50" fmla="*/ 43625 w 247650"/>
                <a:gd name="connsiteY50" fmla="*/ 286 h 28575"/>
                <a:gd name="connsiteX51" fmla="*/ 47816 w 247650"/>
                <a:gd name="connsiteY51" fmla="*/ 5810 h 28575"/>
                <a:gd name="connsiteX52" fmla="*/ 47816 w 247650"/>
                <a:gd name="connsiteY52" fmla="*/ 22479 h 28575"/>
                <a:gd name="connsiteX53" fmla="*/ 245745 w 247650"/>
                <a:gd name="connsiteY53" fmla="*/ 381 h 28575"/>
                <a:gd name="connsiteX54" fmla="*/ 246126 w 247650"/>
                <a:gd name="connsiteY54" fmla="*/ 381 h 28575"/>
                <a:gd name="connsiteX55" fmla="*/ 250698 w 247650"/>
                <a:gd name="connsiteY55" fmla="*/ 1334 h 28575"/>
                <a:gd name="connsiteX56" fmla="*/ 251079 w 247650"/>
                <a:gd name="connsiteY56" fmla="*/ 4001 h 28575"/>
                <a:gd name="connsiteX57" fmla="*/ 251079 w 247650"/>
                <a:gd name="connsiteY57" fmla="*/ 18955 h 28575"/>
                <a:gd name="connsiteX58" fmla="*/ 245745 w 247650"/>
                <a:gd name="connsiteY58" fmla="*/ 22003 h 28575"/>
                <a:gd name="connsiteX59" fmla="*/ 245745 w 247650"/>
                <a:gd name="connsiteY59" fmla="*/ 381 h 2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247650" h="28575">
                  <a:moveTo>
                    <a:pt x="6001" y="34290"/>
                  </a:moveTo>
                  <a:cubicBezTo>
                    <a:pt x="0" y="33623"/>
                    <a:pt x="0" y="30861"/>
                    <a:pt x="0" y="28480"/>
                  </a:cubicBezTo>
                  <a:lnTo>
                    <a:pt x="0" y="5810"/>
                  </a:lnTo>
                  <a:cubicBezTo>
                    <a:pt x="0" y="3429"/>
                    <a:pt x="0" y="667"/>
                    <a:pt x="6001" y="0"/>
                  </a:cubicBezTo>
                  <a:lnTo>
                    <a:pt x="6001" y="34290"/>
                  </a:lnTo>
                  <a:close/>
                  <a:moveTo>
                    <a:pt x="205454" y="34290"/>
                  </a:moveTo>
                  <a:lnTo>
                    <a:pt x="205454" y="4096"/>
                  </a:lnTo>
                  <a:cubicBezTo>
                    <a:pt x="205550" y="2667"/>
                    <a:pt x="205931" y="2191"/>
                    <a:pt x="206502" y="1715"/>
                  </a:cubicBezTo>
                  <a:cubicBezTo>
                    <a:pt x="207264" y="1143"/>
                    <a:pt x="208598" y="667"/>
                    <a:pt x="210217" y="476"/>
                  </a:cubicBezTo>
                  <a:lnTo>
                    <a:pt x="210217" y="24575"/>
                  </a:lnTo>
                  <a:lnTo>
                    <a:pt x="210503" y="24575"/>
                  </a:lnTo>
                  <a:lnTo>
                    <a:pt x="210503" y="34290"/>
                  </a:lnTo>
                  <a:lnTo>
                    <a:pt x="205454" y="34290"/>
                  </a:lnTo>
                  <a:close/>
                  <a:moveTo>
                    <a:pt x="179261" y="34290"/>
                  </a:moveTo>
                  <a:lnTo>
                    <a:pt x="179261" y="476"/>
                  </a:lnTo>
                  <a:cubicBezTo>
                    <a:pt x="181070" y="667"/>
                    <a:pt x="182499" y="1048"/>
                    <a:pt x="183261" y="1715"/>
                  </a:cubicBezTo>
                  <a:cubicBezTo>
                    <a:pt x="183737" y="2096"/>
                    <a:pt x="184214" y="2667"/>
                    <a:pt x="184214" y="4096"/>
                  </a:cubicBezTo>
                  <a:lnTo>
                    <a:pt x="184214" y="34195"/>
                  </a:lnTo>
                  <a:lnTo>
                    <a:pt x="179261" y="34195"/>
                  </a:lnTo>
                  <a:close/>
                  <a:moveTo>
                    <a:pt x="136493" y="34290"/>
                  </a:moveTo>
                  <a:lnTo>
                    <a:pt x="136493" y="4191"/>
                  </a:lnTo>
                  <a:cubicBezTo>
                    <a:pt x="136493" y="2858"/>
                    <a:pt x="136874" y="2286"/>
                    <a:pt x="137541" y="1810"/>
                  </a:cubicBezTo>
                  <a:cubicBezTo>
                    <a:pt x="138398" y="1143"/>
                    <a:pt x="139732" y="762"/>
                    <a:pt x="141541" y="572"/>
                  </a:cubicBezTo>
                  <a:lnTo>
                    <a:pt x="141541" y="34385"/>
                  </a:lnTo>
                  <a:lnTo>
                    <a:pt x="136493" y="34385"/>
                  </a:lnTo>
                  <a:close/>
                  <a:moveTo>
                    <a:pt x="107537" y="34290"/>
                  </a:moveTo>
                  <a:cubicBezTo>
                    <a:pt x="105632" y="32195"/>
                    <a:pt x="103441" y="29813"/>
                    <a:pt x="101346" y="27337"/>
                  </a:cubicBezTo>
                  <a:lnTo>
                    <a:pt x="102965" y="27813"/>
                  </a:lnTo>
                  <a:lnTo>
                    <a:pt x="103632" y="27908"/>
                  </a:lnTo>
                  <a:lnTo>
                    <a:pt x="104489" y="27908"/>
                  </a:lnTo>
                  <a:cubicBezTo>
                    <a:pt x="107442" y="27908"/>
                    <a:pt x="109918" y="26289"/>
                    <a:pt x="111062" y="23622"/>
                  </a:cubicBezTo>
                  <a:lnTo>
                    <a:pt x="111538" y="22384"/>
                  </a:lnTo>
                  <a:lnTo>
                    <a:pt x="111538" y="381"/>
                  </a:lnTo>
                  <a:lnTo>
                    <a:pt x="115824" y="381"/>
                  </a:lnTo>
                  <a:lnTo>
                    <a:pt x="115824" y="34290"/>
                  </a:lnTo>
                  <a:lnTo>
                    <a:pt x="107537" y="34290"/>
                  </a:lnTo>
                  <a:close/>
                  <a:moveTo>
                    <a:pt x="67437" y="34290"/>
                  </a:moveTo>
                  <a:lnTo>
                    <a:pt x="67437" y="381"/>
                  </a:lnTo>
                  <a:lnTo>
                    <a:pt x="80867" y="381"/>
                  </a:lnTo>
                  <a:cubicBezTo>
                    <a:pt x="87725" y="9811"/>
                    <a:pt x="92869" y="17050"/>
                    <a:pt x="95917" y="21336"/>
                  </a:cubicBezTo>
                  <a:cubicBezTo>
                    <a:pt x="90964" y="15621"/>
                    <a:pt x="86678" y="10573"/>
                    <a:pt x="85535" y="8763"/>
                  </a:cubicBezTo>
                  <a:lnTo>
                    <a:pt x="83820" y="6096"/>
                  </a:lnTo>
                  <a:lnTo>
                    <a:pt x="80010" y="5429"/>
                  </a:lnTo>
                  <a:cubicBezTo>
                    <a:pt x="79724" y="5429"/>
                    <a:pt x="79343" y="5334"/>
                    <a:pt x="79058" y="5334"/>
                  </a:cubicBezTo>
                  <a:cubicBezTo>
                    <a:pt x="75248" y="5334"/>
                    <a:pt x="72200" y="7811"/>
                    <a:pt x="71533" y="11430"/>
                  </a:cubicBezTo>
                  <a:lnTo>
                    <a:pt x="71438" y="12002"/>
                  </a:lnTo>
                  <a:lnTo>
                    <a:pt x="71533" y="34290"/>
                  </a:lnTo>
                  <a:lnTo>
                    <a:pt x="67437" y="34290"/>
                  </a:lnTo>
                  <a:close/>
                  <a:moveTo>
                    <a:pt x="47816" y="22479"/>
                  </a:moveTo>
                  <a:cubicBezTo>
                    <a:pt x="46482" y="21812"/>
                    <a:pt x="45053" y="21241"/>
                    <a:pt x="43625" y="20669"/>
                  </a:cubicBezTo>
                  <a:lnTo>
                    <a:pt x="43625" y="286"/>
                  </a:lnTo>
                  <a:cubicBezTo>
                    <a:pt x="47816" y="1238"/>
                    <a:pt x="47816" y="3620"/>
                    <a:pt x="47816" y="5810"/>
                  </a:cubicBezTo>
                  <a:lnTo>
                    <a:pt x="47816" y="22479"/>
                  </a:lnTo>
                  <a:close/>
                  <a:moveTo>
                    <a:pt x="245745" y="381"/>
                  </a:moveTo>
                  <a:lnTo>
                    <a:pt x="246126" y="381"/>
                  </a:lnTo>
                  <a:cubicBezTo>
                    <a:pt x="249460" y="476"/>
                    <a:pt x="250603" y="1238"/>
                    <a:pt x="250698" y="1334"/>
                  </a:cubicBezTo>
                  <a:cubicBezTo>
                    <a:pt x="250698" y="1334"/>
                    <a:pt x="251079" y="2096"/>
                    <a:pt x="251079" y="4001"/>
                  </a:cubicBezTo>
                  <a:lnTo>
                    <a:pt x="251079" y="18955"/>
                  </a:lnTo>
                  <a:cubicBezTo>
                    <a:pt x="251079" y="20669"/>
                    <a:pt x="251079" y="22003"/>
                    <a:pt x="245745" y="22003"/>
                  </a:cubicBezTo>
                  <a:lnTo>
                    <a:pt x="245745" y="381"/>
                  </a:lnTo>
                  <a:close/>
                </a:path>
              </a:pathLst>
            </a:custGeom>
            <a:grpFill/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7" name="手繪多邊形: 圖案 106">
              <a:extLst>
                <a:ext uri="{FF2B5EF4-FFF2-40B4-BE49-F238E27FC236}">
                  <a16:creationId xmlns:a16="http://schemas.microsoft.com/office/drawing/2014/main" id="{75CCF799-E1F4-4828-94B6-683E66A629D1}"/>
                </a:ext>
              </a:extLst>
            </p:cNvPr>
            <p:cNvSpPr/>
            <p:nvPr/>
          </p:nvSpPr>
          <p:spPr>
            <a:xfrm>
              <a:off x="4477016" y="4208500"/>
              <a:ext cx="96835" cy="17932"/>
            </a:xfrm>
            <a:custGeom>
              <a:avLst/>
              <a:gdLst>
                <a:gd name="connsiteX0" fmla="*/ 46863 w 257175"/>
                <a:gd name="connsiteY0" fmla="*/ 0 h 47625"/>
                <a:gd name="connsiteX1" fmla="*/ 15335 w 257175"/>
                <a:gd name="connsiteY1" fmla="*/ 0 h 47625"/>
                <a:gd name="connsiteX2" fmla="*/ 0 w 257175"/>
                <a:gd name="connsiteY2" fmla="*/ 12382 h 47625"/>
                <a:gd name="connsiteX3" fmla="*/ 0 w 257175"/>
                <a:gd name="connsiteY3" fmla="*/ 35147 h 47625"/>
                <a:gd name="connsiteX4" fmla="*/ 15335 w 257175"/>
                <a:gd name="connsiteY4" fmla="*/ 47434 h 47625"/>
                <a:gd name="connsiteX5" fmla="*/ 45244 w 257175"/>
                <a:gd name="connsiteY5" fmla="*/ 47434 h 47625"/>
                <a:gd name="connsiteX6" fmla="*/ 49244 w 257175"/>
                <a:gd name="connsiteY6" fmla="*/ 47149 h 47625"/>
                <a:gd name="connsiteX7" fmla="*/ 36767 w 257175"/>
                <a:gd name="connsiteY7" fmla="*/ 35909 h 47625"/>
                <a:gd name="connsiteX8" fmla="*/ 18764 w 257175"/>
                <a:gd name="connsiteY8" fmla="*/ 35909 h 47625"/>
                <a:gd name="connsiteX9" fmla="*/ 18764 w 257175"/>
                <a:gd name="connsiteY9" fmla="*/ 11239 h 47625"/>
                <a:gd name="connsiteX10" fmla="*/ 43625 w 257175"/>
                <a:gd name="connsiteY10" fmla="*/ 11239 h 47625"/>
                <a:gd name="connsiteX11" fmla="*/ 43625 w 257175"/>
                <a:gd name="connsiteY11" fmla="*/ 31814 h 47625"/>
                <a:gd name="connsiteX12" fmla="*/ 59817 w 257175"/>
                <a:gd name="connsiteY12" fmla="*/ 40005 h 47625"/>
                <a:gd name="connsiteX13" fmla="*/ 60674 w 257175"/>
                <a:gd name="connsiteY13" fmla="*/ 35147 h 47625"/>
                <a:gd name="connsiteX14" fmla="*/ 60674 w 257175"/>
                <a:gd name="connsiteY14" fmla="*/ 12382 h 47625"/>
                <a:gd name="connsiteX15" fmla="*/ 46863 w 257175"/>
                <a:gd name="connsiteY15" fmla="*/ 0 h 47625"/>
                <a:gd name="connsiteX16" fmla="*/ 46863 w 257175"/>
                <a:gd name="connsiteY16" fmla="*/ 0 h 47625"/>
                <a:gd name="connsiteX17" fmla="*/ 46863 w 257175"/>
                <a:gd name="connsiteY17" fmla="*/ 0 h 47625"/>
                <a:gd name="connsiteX18" fmla="*/ 251651 w 257175"/>
                <a:gd name="connsiteY18" fmla="*/ 571 h 47625"/>
                <a:gd name="connsiteX19" fmla="*/ 219932 w 257175"/>
                <a:gd name="connsiteY19" fmla="*/ 571 h 47625"/>
                <a:gd name="connsiteX20" fmla="*/ 219932 w 257175"/>
                <a:gd name="connsiteY20" fmla="*/ 571 h 47625"/>
                <a:gd name="connsiteX21" fmla="*/ 218885 w 257175"/>
                <a:gd name="connsiteY21" fmla="*/ 571 h 47625"/>
                <a:gd name="connsiteX22" fmla="*/ 209074 w 257175"/>
                <a:gd name="connsiteY22" fmla="*/ 3238 h 47625"/>
                <a:gd name="connsiteX23" fmla="*/ 205550 w 257175"/>
                <a:gd name="connsiteY23" fmla="*/ 10477 h 47625"/>
                <a:gd name="connsiteX24" fmla="*/ 205550 w 257175"/>
                <a:gd name="connsiteY24" fmla="*/ 10477 h 47625"/>
                <a:gd name="connsiteX25" fmla="*/ 205550 w 257175"/>
                <a:gd name="connsiteY25" fmla="*/ 10573 h 47625"/>
                <a:gd name="connsiteX26" fmla="*/ 205550 w 257175"/>
                <a:gd name="connsiteY26" fmla="*/ 10668 h 47625"/>
                <a:gd name="connsiteX27" fmla="*/ 205550 w 257175"/>
                <a:gd name="connsiteY27" fmla="*/ 10668 h 47625"/>
                <a:gd name="connsiteX28" fmla="*/ 205550 w 257175"/>
                <a:gd name="connsiteY28" fmla="*/ 47149 h 47625"/>
                <a:gd name="connsiteX29" fmla="*/ 223361 w 257175"/>
                <a:gd name="connsiteY29" fmla="*/ 47149 h 47625"/>
                <a:gd name="connsiteX30" fmla="*/ 223361 w 257175"/>
                <a:gd name="connsiteY30" fmla="*/ 35052 h 47625"/>
                <a:gd name="connsiteX31" fmla="*/ 252127 w 257175"/>
                <a:gd name="connsiteY31" fmla="*/ 35052 h 47625"/>
                <a:gd name="connsiteX32" fmla="*/ 263843 w 257175"/>
                <a:gd name="connsiteY32" fmla="*/ 25622 h 47625"/>
                <a:gd name="connsiteX33" fmla="*/ 263843 w 257175"/>
                <a:gd name="connsiteY33" fmla="*/ 10668 h 47625"/>
                <a:gd name="connsiteX34" fmla="*/ 260985 w 257175"/>
                <a:gd name="connsiteY34" fmla="*/ 2953 h 47625"/>
                <a:gd name="connsiteX35" fmla="*/ 252698 w 257175"/>
                <a:gd name="connsiteY35" fmla="*/ 667 h 47625"/>
                <a:gd name="connsiteX36" fmla="*/ 252794 w 257175"/>
                <a:gd name="connsiteY36" fmla="*/ 667 h 47625"/>
                <a:gd name="connsiteX37" fmla="*/ 252127 w 257175"/>
                <a:gd name="connsiteY37" fmla="*/ 667 h 47625"/>
                <a:gd name="connsiteX38" fmla="*/ 251651 w 257175"/>
                <a:gd name="connsiteY38" fmla="*/ 571 h 47625"/>
                <a:gd name="connsiteX39" fmla="*/ 251651 w 257175"/>
                <a:gd name="connsiteY39" fmla="*/ 571 h 47625"/>
                <a:gd name="connsiteX40" fmla="*/ 223076 w 257175"/>
                <a:gd name="connsiteY40" fmla="*/ 24765 h 47625"/>
                <a:gd name="connsiteX41" fmla="*/ 223076 w 257175"/>
                <a:gd name="connsiteY41" fmla="*/ 12763 h 47625"/>
                <a:gd name="connsiteX42" fmla="*/ 245745 w 257175"/>
                <a:gd name="connsiteY42" fmla="*/ 12763 h 47625"/>
                <a:gd name="connsiteX43" fmla="*/ 245745 w 257175"/>
                <a:gd name="connsiteY43" fmla="*/ 24860 h 47625"/>
                <a:gd name="connsiteX44" fmla="*/ 223076 w 257175"/>
                <a:gd name="connsiteY44" fmla="*/ 24860 h 47625"/>
                <a:gd name="connsiteX45" fmla="*/ 223076 w 257175"/>
                <a:gd name="connsiteY45" fmla="*/ 24765 h 47625"/>
                <a:gd name="connsiteX46" fmla="*/ 183833 w 257175"/>
                <a:gd name="connsiteY46" fmla="*/ 571 h 47625"/>
                <a:gd name="connsiteX47" fmla="*/ 149924 w 257175"/>
                <a:gd name="connsiteY47" fmla="*/ 571 h 47625"/>
                <a:gd name="connsiteX48" fmla="*/ 140113 w 257175"/>
                <a:gd name="connsiteY48" fmla="*/ 3238 h 47625"/>
                <a:gd name="connsiteX49" fmla="*/ 136493 w 257175"/>
                <a:gd name="connsiteY49" fmla="*/ 10763 h 47625"/>
                <a:gd name="connsiteX50" fmla="*/ 136493 w 257175"/>
                <a:gd name="connsiteY50" fmla="*/ 47244 h 47625"/>
                <a:gd name="connsiteX51" fmla="*/ 154305 w 257175"/>
                <a:gd name="connsiteY51" fmla="*/ 47244 h 47625"/>
                <a:gd name="connsiteX52" fmla="*/ 154305 w 257175"/>
                <a:gd name="connsiteY52" fmla="*/ 34766 h 47625"/>
                <a:gd name="connsiteX53" fmla="*/ 179261 w 257175"/>
                <a:gd name="connsiteY53" fmla="*/ 34766 h 47625"/>
                <a:gd name="connsiteX54" fmla="*/ 179261 w 257175"/>
                <a:gd name="connsiteY54" fmla="*/ 47244 h 47625"/>
                <a:gd name="connsiteX55" fmla="*/ 197072 w 257175"/>
                <a:gd name="connsiteY55" fmla="*/ 47244 h 47625"/>
                <a:gd name="connsiteX56" fmla="*/ 197072 w 257175"/>
                <a:gd name="connsiteY56" fmla="*/ 10763 h 47625"/>
                <a:gd name="connsiteX57" fmla="*/ 193643 w 257175"/>
                <a:gd name="connsiteY57" fmla="*/ 3334 h 47625"/>
                <a:gd name="connsiteX58" fmla="*/ 183833 w 257175"/>
                <a:gd name="connsiteY58" fmla="*/ 571 h 47625"/>
                <a:gd name="connsiteX59" fmla="*/ 183833 w 257175"/>
                <a:gd name="connsiteY59" fmla="*/ 571 h 47625"/>
                <a:gd name="connsiteX60" fmla="*/ 154305 w 257175"/>
                <a:gd name="connsiteY60" fmla="*/ 26194 h 47625"/>
                <a:gd name="connsiteX61" fmla="*/ 154305 w 257175"/>
                <a:gd name="connsiteY61" fmla="*/ 12763 h 47625"/>
                <a:gd name="connsiteX62" fmla="*/ 179261 w 257175"/>
                <a:gd name="connsiteY62" fmla="*/ 12763 h 47625"/>
                <a:gd name="connsiteX63" fmla="*/ 179261 w 257175"/>
                <a:gd name="connsiteY63" fmla="*/ 26289 h 47625"/>
                <a:gd name="connsiteX64" fmla="*/ 154305 w 257175"/>
                <a:gd name="connsiteY64" fmla="*/ 26289 h 47625"/>
                <a:gd name="connsiteX65" fmla="*/ 154305 w 257175"/>
                <a:gd name="connsiteY65" fmla="*/ 26194 h 47625"/>
                <a:gd name="connsiteX66" fmla="*/ 128492 w 257175"/>
                <a:gd name="connsiteY66" fmla="*/ 571 h 47625"/>
                <a:gd name="connsiteX67" fmla="*/ 111443 w 257175"/>
                <a:gd name="connsiteY67" fmla="*/ 571 h 47625"/>
                <a:gd name="connsiteX68" fmla="*/ 111443 w 257175"/>
                <a:gd name="connsiteY68" fmla="*/ 27718 h 47625"/>
                <a:gd name="connsiteX69" fmla="*/ 110776 w 257175"/>
                <a:gd name="connsiteY69" fmla="*/ 28194 h 47625"/>
                <a:gd name="connsiteX70" fmla="*/ 110585 w 257175"/>
                <a:gd name="connsiteY70" fmla="*/ 28194 h 47625"/>
                <a:gd name="connsiteX71" fmla="*/ 110014 w 257175"/>
                <a:gd name="connsiteY71" fmla="*/ 27813 h 47625"/>
                <a:gd name="connsiteX72" fmla="*/ 91726 w 257175"/>
                <a:gd name="connsiteY72" fmla="*/ 2191 h 47625"/>
                <a:gd name="connsiteX73" fmla="*/ 91630 w 257175"/>
                <a:gd name="connsiteY73" fmla="*/ 2191 h 47625"/>
                <a:gd name="connsiteX74" fmla="*/ 91630 w 257175"/>
                <a:gd name="connsiteY74" fmla="*/ 2191 h 47625"/>
                <a:gd name="connsiteX75" fmla="*/ 91440 w 257175"/>
                <a:gd name="connsiteY75" fmla="*/ 2000 h 47625"/>
                <a:gd name="connsiteX76" fmla="*/ 91345 w 257175"/>
                <a:gd name="connsiteY76" fmla="*/ 1905 h 47625"/>
                <a:gd name="connsiteX77" fmla="*/ 87535 w 257175"/>
                <a:gd name="connsiteY77" fmla="*/ 667 h 47625"/>
                <a:gd name="connsiteX78" fmla="*/ 73152 w 257175"/>
                <a:gd name="connsiteY78" fmla="*/ 667 h 47625"/>
                <a:gd name="connsiteX79" fmla="*/ 68961 w 257175"/>
                <a:gd name="connsiteY79" fmla="*/ 2191 h 47625"/>
                <a:gd name="connsiteX80" fmla="*/ 67437 w 257175"/>
                <a:gd name="connsiteY80" fmla="*/ 6286 h 47625"/>
                <a:gd name="connsiteX81" fmla="*/ 67437 w 257175"/>
                <a:gd name="connsiteY81" fmla="*/ 6286 h 47625"/>
                <a:gd name="connsiteX82" fmla="*/ 67437 w 257175"/>
                <a:gd name="connsiteY82" fmla="*/ 47339 h 47625"/>
                <a:gd name="connsiteX83" fmla="*/ 84296 w 257175"/>
                <a:gd name="connsiteY83" fmla="*/ 47339 h 47625"/>
                <a:gd name="connsiteX84" fmla="*/ 84201 w 257175"/>
                <a:gd name="connsiteY84" fmla="*/ 19241 h 47625"/>
                <a:gd name="connsiteX85" fmla="*/ 85534 w 257175"/>
                <a:gd name="connsiteY85" fmla="*/ 18383 h 47625"/>
                <a:gd name="connsiteX86" fmla="*/ 85916 w 257175"/>
                <a:gd name="connsiteY86" fmla="*/ 18383 h 47625"/>
                <a:gd name="connsiteX87" fmla="*/ 86582 w 257175"/>
                <a:gd name="connsiteY87" fmla="*/ 18764 h 47625"/>
                <a:gd name="connsiteX88" fmla="*/ 111062 w 257175"/>
                <a:gd name="connsiteY88" fmla="*/ 47339 h 47625"/>
                <a:gd name="connsiteX89" fmla="*/ 128588 w 257175"/>
                <a:gd name="connsiteY89" fmla="*/ 47339 h 47625"/>
                <a:gd name="connsiteX90" fmla="*/ 128588 w 257175"/>
                <a:gd name="connsiteY90" fmla="*/ 571 h 47625"/>
                <a:gd name="connsiteX91" fmla="*/ 128492 w 257175"/>
                <a:gd name="connsiteY91" fmla="*/ 571 h 47625"/>
                <a:gd name="connsiteX92" fmla="*/ 32957 w 257175"/>
                <a:gd name="connsiteY92" fmla="*/ 31147 h 47625"/>
                <a:gd name="connsiteX93" fmla="*/ 51816 w 257175"/>
                <a:gd name="connsiteY93" fmla="*/ 48006 h 47625"/>
                <a:gd name="connsiteX94" fmla="*/ 64580 w 257175"/>
                <a:gd name="connsiteY94" fmla="*/ 48006 h 47625"/>
                <a:gd name="connsiteX95" fmla="*/ 32957 w 257175"/>
                <a:gd name="connsiteY95" fmla="*/ 31147 h 47625"/>
                <a:gd name="connsiteX96" fmla="*/ 32957 w 257175"/>
                <a:gd name="connsiteY96" fmla="*/ 31147 h 47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257175" h="47625">
                  <a:moveTo>
                    <a:pt x="46863" y="0"/>
                  </a:moveTo>
                  <a:lnTo>
                    <a:pt x="15335" y="0"/>
                  </a:lnTo>
                  <a:cubicBezTo>
                    <a:pt x="5144" y="0"/>
                    <a:pt x="0" y="4096"/>
                    <a:pt x="0" y="12382"/>
                  </a:cubicBezTo>
                  <a:lnTo>
                    <a:pt x="0" y="35147"/>
                  </a:lnTo>
                  <a:cubicBezTo>
                    <a:pt x="0" y="43339"/>
                    <a:pt x="5144" y="47434"/>
                    <a:pt x="15335" y="47434"/>
                  </a:cubicBezTo>
                  <a:lnTo>
                    <a:pt x="45244" y="47434"/>
                  </a:lnTo>
                  <a:cubicBezTo>
                    <a:pt x="46672" y="47434"/>
                    <a:pt x="48006" y="47339"/>
                    <a:pt x="49244" y="47149"/>
                  </a:cubicBezTo>
                  <a:cubicBezTo>
                    <a:pt x="46482" y="43244"/>
                    <a:pt x="41339" y="39052"/>
                    <a:pt x="36767" y="35909"/>
                  </a:cubicBezTo>
                  <a:lnTo>
                    <a:pt x="18764" y="35909"/>
                  </a:lnTo>
                  <a:lnTo>
                    <a:pt x="18764" y="11239"/>
                  </a:lnTo>
                  <a:lnTo>
                    <a:pt x="43625" y="11239"/>
                  </a:lnTo>
                  <a:lnTo>
                    <a:pt x="43625" y="31814"/>
                  </a:lnTo>
                  <a:cubicBezTo>
                    <a:pt x="51054" y="34100"/>
                    <a:pt x="56197" y="37147"/>
                    <a:pt x="59817" y="40005"/>
                  </a:cubicBezTo>
                  <a:cubicBezTo>
                    <a:pt x="60293" y="38576"/>
                    <a:pt x="60674" y="36957"/>
                    <a:pt x="60674" y="35147"/>
                  </a:cubicBezTo>
                  <a:lnTo>
                    <a:pt x="60674" y="12382"/>
                  </a:lnTo>
                  <a:cubicBezTo>
                    <a:pt x="60579" y="4572"/>
                    <a:pt x="56007" y="476"/>
                    <a:pt x="46863" y="0"/>
                  </a:cubicBezTo>
                  <a:lnTo>
                    <a:pt x="46863" y="0"/>
                  </a:lnTo>
                  <a:lnTo>
                    <a:pt x="46863" y="0"/>
                  </a:lnTo>
                  <a:close/>
                  <a:moveTo>
                    <a:pt x="251651" y="571"/>
                  </a:moveTo>
                  <a:lnTo>
                    <a:pt x="219932" y="571"/>
                  </a:lnTo>
                  <a:lnTo>
                    <a:pt x="219932" y="571"/>
                  </a:lnTo>
                  <a:lnTo>
                    <a:pt x="218885" y="571"/>
                  </a:lnTo>
                  <a:cubicBezTo>
                    <a:pt x="214598" y="571"/>
                    <a:pt x="211360" y="1429"/>
                    <a:pt x="209074" y="3238"/>
                  </a:cubicBezTo>
                  <a:cubicBezTo>
                    <a:pt x="206788" y="5048"/>
                    <a:pt x="205645" y="7429"/>
                    <a:pt x="205550" y="10477"/>
                  </a:cubicBezTo>
                  <a:lnTo>
                    <a:pt x="205550" y="10477"/>
                  </a:lnTo>
                  <a:lnTo>
                    <a:pt x="205550" y="10573"/>
                  </a:lnTo>
                  <a:cubicBezTo>
                    <a:pt x="205550" y="10573"/>
                    <a:pt x="205550" y="10668"/>
                    <a:pt x="205550" y="10668"/>
                  </a:cubicBezTo>
                  <a:lnTo>
                    <a:pt x="205550" y="10668"/>
                  </a:lnTo>
                  <a:lnTo>
                    <a:pt x="205550" y="47149"/>
                  </a:lnTo>
                  <a:lnTo>
                    <a:pt x="223361" y="47149"/>
                  </a:lnTo>
                  <a:lnTo>
                    <a:pt x="223361" y="35052"/>
                  </a:lnTo>
                  <a:lnTo>
                    <a:pt x="252127" y="35052"/>
                  </a:lnTo>
                  <a:cubicBezTo>
                    <a:pt x="259937" y="35052"/>
                    <a:pt x="263843" y="31909"/>
                    <a:pt x="263843" y="25622"/>
                  </a:cubicBezTo>
                  <a:lnTo>
                    <a:pt x="263843" y="10668"/>
                  </a:lnTo>
                  <a:cubicBezTo>
                    <a:pt x="263843" y="7048"/>
                    <a:pt x="262890" y="4477"/>
                    <a:pt x="260985" y="2953"/>
                  </a:cubicBezTo>
                  <a:cubicBezTo>
                    <a:pt x="259175" y="1524"/>
                    <a:pt x="256413" y="762"/>
                    <a:pt x="252698" y="667"/>
                  </a:cubicBezTo>
                  <a:lnTo>
                    <a:pt x="252794" y="667"/>
                  </a:lnTo>
                  <a:lnTo>
                    <a:pt x="252127" y="667"/>
                  </a:lnTo>
                  <a:cubicBezTo>
                    <a:pt x="251936" y="571"/>
                    <a:pt x="251746" y="571"/>
                    <a:pt x="251651" y="571"/>
                  </a:cubicBezTo>
                  <a:lnTo>
                    <a:pt x="251651" y="571"/>
                  </a:lnTo>
                  <a:close/>
                  <a:moveTo>
                    <a:pt x="223076" y="24765"/>
                  </a:moveTo>
                  <a:lnTo>
                    <a:pt x="223076" y="12763"/>
                  </a:lnTo>
                  <a:lnTo>
                    <a:pt x="245745" y="12763"/>
                  </a:lnTo>
                  <a:lnTo>
                    <a:pt x="245745" y="24860"/>
                  </a:lnTo>
                  <a:lnTo>
                    <a:pt x="223076" y="24860"/>
                  </a:lnTo>
                  <a:lnTo>
                    <a:pt x="223076" y="24765"/>
                  </a:lnTo>
                  <a:close/>
                  <a:moveTo>
                    <a:pt x="183833" y="571"/>
                  </a:moveTo>
                  <a:lnTo>
                    <a:pt x="149924" y="571"/>
                  </a:lnTo>
                  <a:cubicBezTo>
                    <a:pt x="145637" y="571"/>
                    <a:pt x="142399" y="1429"/>
                    <a:pt x="140113" y="3238"/>
                  </a:cubicBezTo>
                  <a:cubicBezTo>
                    <a:pt x="137731" y="5143"/>
                    <a:pt x="136493" y="7620"/>
                    <a:pt x="136493" y="10763"/>
                  </a:cubicBezTo>
                  <a:lnTo>
                    <a:pt x="136493" y="47244"/>
                  </a:lnTo>
                  <a:lnTo>
                    <a:pt x="154305" y="47244"/>
                  </a:lnTo>
                  <a:lnTo>
                    <a:pt x="154305" y="34766"/>
                  </a:lnTo>
                  <a:lnTo>
                    <a:pt x="179261" y="34766"/>
                  </a:lnTo>
                  <a:lnTo>
                    <a:pt x="179261" y="47244"/>
                  </a:lnTo>
                  <a:lnTo>
                    <a:pt x="197072" y="47244"/>
                  </a:lnTo>
                  <a:lnTo>
                    <a:pt x="197072" y="10763"/>
                  </a:lnTo>
                  <a:cubicBezTo>
                    <a:pt x="197072" y="7620"/>
                    <a:pt x="195929" y="5143"/>
                    <a:pt x="193643" y="3334"/>
                  </a:cubicBezTo>
                  <a:cubicBezTo>
                    <a:pt x="191357" y="1524"/>
                    <a:pt x="188024" y="571"/>
                    <a:pt x="183833" y="571"/>
                  </a:cubicBezTo>
                  <a:lnTo>
                    <a:pt x="183833" y="571"/>
                  </a:lnTo>
                  <a:close/>
                  <a:moveTo>
                    <a:pt x="154305" y="26194"/>
                  </a:moveTo>
                  <a:lnTo>
                    <a:pt x="154305" y="12763"/>
                  </a:lnTo>
                  <a:lnTo>
                    <a:pt x="179261" y="12763"/>
                  </a:lnTo>
                  <a:lnTo>
                    <a:pt x="179261" y="26289"/>
                  </a:lnTo>
                  <a:lnTo>
                    <a:pt x="154305" y="26289"/>
                  </a:lnTo>
                  <a:lnTo>
                    <a:pt x="154305" y="26194"/>
                  </a:lnTo>
                  <a:close/>
                  <a:moveTo>
                    <a:pt x="128492" y="571"/>
                  </a:moveTo>
                  <a:lnTo>
                    <a:pt x="111443" y="571"/>
                  </a:lnTo>
                  <a:lnTo>
                    <a:pt x="111443" y="27718"/>
                  </a:lnTo>
                  <a:cubicBezTo>
                    <a:pt x="111347" y="28003"/>
                    <a:pt x="111157" y="28194"/>
                    <a:pt x="110776" y="28194"/>
                  </a:cubicBezTo>
                  <a:cubicBezTo>
                    <a:pt x="110680" y="28194"/>
                    <a:pt x="110585" y="28194"/>
                    <a:pt x="110585" y="28194"/>
                  </a:cubicBezTo>
                  <a:cubicBezTo>
                    <a:pt x="110585" y="28194"/>
                    <a:pt x="110204" y="28099"/>
                    <a:pt x="110014" y="27813"/>
                  </a:cubicBezTo>
                  <a:cubicBezTo>
                    <a:pt x="106966" y="23146"/>
                    <a:pt x="95441" y="7239"/>
                    <a:pt x="91726" y="2191"/>
                  </a:cubicBezTo>
                  <a:cubicBezTo>
                    <a:pt x="91726" y="2191"/>
                    <a:pt x="91726" y="2191"/>
                    <a:pt x="91630" y="2191"/>
                  </a:cubicBezTo>
                  <a:lnTo>
                    <a:pt x="91630" y="2191"/>
                  </a:lnTo>
                  <a:cubicBezTo>
                    <a:pt x="91535" y="2095"/>
                    <a:pt x="91535" y="2095"/>
                    <a:pt x="91440" y="2000"/>
                  </a:cubicBezTo>
                  <a:cubicBezTo>
                    <a:pt x="91440" y="2000"/>
                    <a:pt x="91345" y="1905"/>
                    <a:pt x="91345" y="1905"/>
                  </a:cubicBezTo>
                  <a:cubicBezTo>
                    <a:pt x="90392" y="1048"/>
                    <a:pt x="89154" y="667"/>
                    <a:pt x="87535" y="667"/>
                  </a:cubicBezTo>
                  <a:lnTo>
                    <a:pt x="73152" y="667"/>
                  </a:lnTo>
                  <a:cubicBezTo>
                    <a:pt x="71342" y="667"/>
                    <a:pt x="69914" y="1143"/>
                    <a:pt x="68961" y="2191"/>
                  </a:cubicBezTo>
                  <a:cubicBezTo>
                    <a:pt x="68008" y="3238"/>
                    <a:pt x="67532" y="4572"/>
                    <a:pt x="67437" y="6286"/>
                  </a:cubicBezTo>
                  <a:lnTo>
                    <a:pt x="67437" y="6286"/>
                  </a:lnTo>
                  <a:lnTo>
                    <a:pt x="67437" y="47339"/>
                  </a:lnTo>
                  <a:lnTo>
                    <a:pt x="84296" y="47339"/>
                  </a:lnTo>
                  <a:cubicBezTo>
                    <a:pt x="84296" y="47339"/>
                    <a:pt x="84201" y="25622"/>
                    <a:pt x="84201" y="19241"/>
                  </a:cubicBezTo>
                  <a:cubicBezTo>
                    <a:pt x="84296" y="18859"/>
                    <a:pt x="84487" y="18383"/>
                    <a:pt x="85534" y="18383"/>
                  </a:cubicBezTo>
                  <a:cubicBezTo>
                    <a:pt x="85630" y="18383"/>
                    <a:pt x="85725" y="18383"/>
                    <a:pt x="85916" y="18383"/>
                  </a:cubicBezTo>
                  <a:cubicBezTo>
                    <a:pt x="85916" y="18383"/>
                    <a:pt x="86392" y="18383"/>
                    <a:pt x="86582" y="18764"/>
                  </a:cubicBezTo>
                  <a:cubicBezTo>
                    <a:pt x="89821" y="24003"/>
                    <a:pt x="111062" y="47339"/>
                    <a:pt x="111062" y="47339"/>
                  </a:cubicBezTo>
                  <a:lnTo>
                    <a:pt x="128588" y="47339"/>
                  </a:lnTo>
                  <a:lnTo>
                    <a:pt x="128588" y="571"/>
                  </a:lnTo>
                  <a:lnTo>
                    <a:pt x="128492" y="571"/>
                  </a:lnTo>
                  <a:close/>
                  <a:moveTo>
                    <a:pt x="32957" y="31147"/>
                  </a:moveTo>
                  <a:cubicBezTo>
                    <a:pt x="38576" y="34766"/>
                    <a:pt x="48673" y="41815"/>
                    <a:pt x="51816" y="48006"/>
                  </a:cubicBezTo>
                  <a:lnTo>
                    <a:pt x="64580" y="48006"/>
                  </a:lnTo>
                  <a:cubicBezTo>
                    <a:pt x="62579" y="44291"/>
                    <a:pt x="55055" y="35052"/>
                    <a:pt x="32957" y="31147"/>
                  </a:cubicBezTo>
                  <a:lnTo>
                    <a:pt x="32957" y="3114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8" name="手繪多邊形: 圖案 107">
              <a:extLst>
                <a:ext uri="{FF2B5EF4-FFF2-40B4-BE49-F238E27FC236}">
                  <a16:creationId xmlns:a16="http://schemas.microsoft.com/office/drawing/2014/main" id="{2E4CD6D0-7BDF-48DD-B4DD-6388C1CAF5B0}"/>
                </a:ext>
              </a:extLst>
            </p:cNvPr>
            <p:cNvSpPr/>
            <p:nvPr/>
          </p:nvSpPr>
          <p:spPr>
            <a:xfrm>
              <a:off x="4462455" y="4192468"/>
              <a:ext cx="3586" cy="222362"/>
            </a:xfrm>
            <a:custGeom>
              <a:avLst/>
              <a:gdLst>
                <a:gd name="connsiteX0" fmla="*/ 0 w 0"/>
                <a:gd name="connsiteY0" fmla="*/ 592836 h 590550"/>
                <a:gd name="connsiteX1" fmla="*/ 0 w 0"/>
                <a:gd name="connsiteY1" fmla="*/ 0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90550">
                  <a:moveTo>
                    <a:pt x="0" y="592836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9" name="手繪多邊形: 圖案 108">
              <a:extLst>
                <a:ext uri="{FF2B5EF4-FFF2-40B4-BE49-F238E27FC236}">
                  <a16:creationId xmlns:a16="http://schemas.microsoft.com/office/drawing/2014/main" id="{3CE8720C-FD0B-4E59-AA77-68A09BEB39CB}"/>
                </a:ext>
              </a:extLst>
            </p:cNvPr>
            <p:cNvSpPr/>
            <p:nvPr/>
          </p:nvSpPr>
          <p:spPr>
            <a:xfrm>
              <a:off x="5477432" y="4192468"/>
              <a:ext cx="3586" cy="222362"/>
            </a:xfrm>
            <a:custGeom>
              <a:avLst/>
              <a:gdLst>
                <a:gd name="connsiteX0" fmla="*/ 0 w 0"/>
                <a:gd name="connsiteY0" fmla="*/ 592836 h 590550"/>
                <a:gd name="connsiteX1" fmla="*/ 0 w 0"/>
                <a:gd name="connsiteY1" fmla="*/ 0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90550">
                  <a:moveTo>
                    <a:pt x="0" y="592836"/>
                  </a:moveTo>
                  <a:lnTo>
                    <a:pt x="0" y="0"/>
                  </a:lnTo>
                </a:path>
              </a:pathLst>
            </a:custGeom>
            <a:grpFill/>
            <a:ln w="6350" cap="flat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cxnSp>
        <p:nvCxnSpPr>
          <p:cNvPr id="115" name="直線單箭頭接點 915">
            <a:extLst>
              <a:ext uri="{FF2B5EF4-FFF2-40B4-BE49-F238E27FC236}">
                <a16:creationId xmlns:a16="http://schemas.microsoft.com/office/drawing/2014/main" id="{1C2D8E79-FBC2-4A88-A794-9AE532297856}"/>
              </a:ext>
            </a:extLst>
          </p:cNvPr>
          <p:cNvCxnSpPr>
            <a:cxnSpLocks/>
          </p:cNvCxnSpPr>
          <p:nvPr/>
        </p:nvCxnSpPr>
        <p:spPr>
          <a:xfrm>
            <a:off x="7330315" y="3071070"/>
            <a:ext cx="0" cy="1447781"/>
          </a:xfrm>
          <a:prstGeom prst="straightConnector1">
            <a:avLst/>
          </a:prstGeom>
          <a:ln w="19050">
            <a:gradFill>
              <a:gsLst>
                <a:gs pos="0">
                  <a:srgbClr val="00379A"/>
                </a:gs>
                <a:gs pos="100000">
                  <a:srgbClr val="274DA5"/>
                </a:gs>
              </a:gsLst>
              <a:lin ang="5400000" scaled="1"/>
            </a:gra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矩形 901">
            <a:extLst>
              <a:ext uri="{FF2B5EF4-FFF2-40B4-BE49-F238E27FC236}">
                <a16:creationId xmlns:a16="http://schemas.microsoft.com/office/drawing/2014/main" id="{EBC5AE23-CBF0-4A1F-900E-16F3A00D2C7B}"/>
              </a:ext>
            </a:extLst>
          </p:cNvPr>
          <p:cNvSpPr/>
          <p:nvPr/>
        </p:nvSpPr>
        <p:spPr>
          <a:xfrm>
            <a:off x="6444548" y="3649106"/>
            <a:ext cx="790601" cy="318100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ja-JP" altLang="en-US" sz="1467" b="1" dirty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ノーマル</a:t>
            </a:r>
            <a:endParaRPr lang="en-US" sz="1467" dirty="0">
              <a:solidFill>
                <a:srgbClr val="274DA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17" name="矩形 901">
            <a:extLst>
              <a:ext uri="{FF2B5EF4-FFF2-40B4-BE49-F238E27FC236}">
                <a16:creationId xmlns:a16="http://schemas.microsoft.com/office/drawing/2014/main" id="{4F0D2130-106B-4FD5-ACFA-74C233A4BC4C}"/>
              </a:ext>
            </a:extLst>
          </p:cNvPr>
          <p:cNvSpPr/>
          <p:nvPr/>
        </p:nvSpPr>
        <p:spPr>
          <a:xfrm>
            <a:off x="6454754" y="5599112"/>
            <a:ext cx="1740047" cy="3181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467" b="1" dirty="0" smtClean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プライマリ</a:t>
            </a:r>
            <a:r>
              <a:rPr lang="en-US" altLang="zh-TW" sz="1467" b="1" dirty="0" smtClean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endParaRPr lang="en-US" sz="1467" dirty="0">
              <a:solidFill>
                <a:srgbClr val="1F3F8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sp>
        <p:nvSpPr>
          <p:cNvPr id="118" name="矩形 901">
            <a:extLst>
              <a:ext uri="{FF2B5EF4-FFF2-40B4-BE49-F238E27FC236}">
                <a16:creationId xmlns:a16="http://schemas.microsoft.com/office/drawing/2014/main" id="{3F4CF34A-8D90-4C85-806F-ABDE6811F2D2}"/>
              </a:ext>
            </a:extLst>
          </p:cNvPr>
          <p:cNvSpPr/>
          <p:nvPr/>
        </p:nvSpPr>
        <p:spPr>
          <a:xfrm>
            <a:off x="9602590" y="5539340"/>
            <a:ext cx="1740047" cy="31810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467" b="1" dirty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セカンダリ</a:t>
            </a:r>
            <a:r>
              <a:rPr lang="en-US" altLang="zh-TW" sz="1467" b="1" dirty="0" smtClean="0">
                <a:solidFill>
                  <a:srgbClr val="1F3F8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endParaRPr lang="en-US" sz="1467" dirty="0">
              <a:solidFill>
                <a:srgbClr val="1F3F85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cxnSp>
        <p:nvCxnSpPr>
          <p:cNvPr id="119" name="直線單箭頭接點 915">
            <a:extLst>
              <a:ext uri="{FF2B5EF4-FFF2-40B4-BE49-F238E27FC236}">
                <a16:creationId xmlns:a16="http://schemas.microsoft.com/office/drawing/2014/main" id="{E4F15E62-B4B1-4DA7-9DC2-49428EA9BC74}"/>
              </a:ext>
            </a:extLst>
          </p:cNvPr>
          <p:cNvCxnSpPr>
            <a:cxnSpLocks/>
          </p:cNvCxnSpPr>
          <p:nvPr/>
        </p:nvCxnSpPr>
        <p:spPr>
          <a:xfrm>
            <a:off x="8246105" y="5268800"/>
            <a:ext cx="1269663" cy="0"/>
          </a:xfrm>
          <a:prstGeom prst="straightConnector1">
            <a:avLst/>
          </a:prstGeom>
          <a:ln w="19050">
            <a:gradFill>
              <a:gsLst>
                <a:gs pos="0">
                  <a:srgbClr val="00379A"/>
                </a:gs>
                <a:gs pos="100000">
                  <a:srgbClr val="274DA5"/>
                </a:gs>
              </a:gsLst>
              <a:lin ang="5400000" scaled="1"/>
            </a:gra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矩形 901">
            <a:extLst>
              <a:ext uri="{FF2B5EF4-FFF2-40B4-BE49-F238E27FC236}">
                <a16:creationId xmlns:a16="http://schemas.microsoft.com/office/drawing/2014/main" id="{77F63149-C60A-4E19-A5A6-43A7B66CA894}"/>
              </a:ext>
            </a:extLst>
          </p:cNvPr>
          <p:cNvSpPr/>
          <p:nvPr/>
        </p:nvSpPr>
        <p:spPr>
          <a:xfrm>
            <a:off x="7994261" y="5230294"/>
            <a:ext cx="1740047" cy="50257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ja-JP" altLang="en-US" sz="1333" b="1" dirty="0" smtClean="0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リアルタイム</a:t>
            </a:r>
            <a:r>
              <a:rPr lang="en-US" altLang="ja-JP" sz="1333" b="1" dirty="0" smtClean="0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1333" b="1" dirty="0" smtClean="0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1333" b="1" dirty="0" smtClean="0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スナップショット</a:t>
            </a:r>
            <a:endParaRPr lang="en-US" sz="1333" dirty="0">
              <a:solidFill>
                <a:srgbClr val="C00000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cxnSp>
        <p:nvCxnSpPr>
          <p:cNvPr id="121" name="直線單箭頭接點 915">
            <a:extLst>
              <a:ext uri="{FF2B5EF4-FFF2-40B4-BE49-F238E27FC236}">
                <a16:creationId xmlns:a16="http://schemas.microsoft.com/office/drawing/2014/main" id="{37CE696B-957A-4D43-BCA0-C7DEAECA9A7F}"/>
              </a:ext>
            </a:extLst>
          </p:cNvPr>
          <p:cNvCxnSpPr>
            <a:cxnSpLocks/>
          </p:cNvCxnSpPr>
          <p:nvPr/>
        </p:nvCxnSpPr>
        <p:spPr>
          <a:xfrm>
            <a:off x="7720499" y="3071068"/>
            <a:ext cx="1747757" cy="2150176"/>
          </a:xfrm>
          <a:prstGeom prst="straightConnector1">
            <a:avLst/>
          </a:prstGeom>
          <a:ln w="19050" cap="rnd">
            <a:gradFill>
              <a:gsLst>
                <a:gs pos="0">
                  <a:srgbClr val="00379A"/>
                </a:gs>
                <a:gs pos="100000">
                  <a:srgbClr val="274DA5"/>
                </a:gs>
              </a:gsLst>
              <a:lin ang="5400000" scaled="1"/>
            </a:gradFill>
            <a:prstDash val="sysDash"/>
            <a:round/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2" name="群組 121">
            <a:extLst>
              <a:ext uri="{FF2B5EF4-FFF2-40B4-BE49-F238E27FC236}">
                <a16:creationId xmlns:a16="http://schemas.microsoft.com/office/drawing/2014/main" id="{AF937037-51C5-4960-AA51-F1D3FBF32AC1}"/>
              </a:ext>
            </a:extLst>
          </p:cNvPr>
          <p:cNvGrpSpPr/>
          <p:nvPr/>
        </p:nvGrpSpPr>
        <p:grpSpPr>
          <a:xfrm>
            <a:off x="6439663" y="2908827"/>
            <a:ext cx="1992229" cy="240091"/>
            <a:chOff x="6409340" y="2839578"/>
            <a:chExt cx="2149752" cy="259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23" name="矩形: 圓角 122">
              <a:extLst>
                <a:ext uri="{FF2B5EF4-FFF2-40B4-BE49-F238E27FC236}">
                  <a16:creationId xmlns:a16="http://schemas.microsoft.com/office/drawing/2014/main" id="{5D74F49E-6188-4951-8B6F-CEC2A665DF49}"/>
                </a:ext>
              </a:extLst>
            </p:cNvPr>
            <p:cNvSpPr/>
            <p:nvPr/>
          </p:nvSpPr>
          <p:spPr>
            <a:xfrm>
              <a:off x="6410338" y="2847594"/>
              <a:ext cx="2148754" cy="251058"/>
            </a:xfrm>
            <a:prstGeom prst="roundRect">
              <a:avLst>
                <a:gd name="adj" fmla="val 9313"/>
              </a:avLst>
            </a:prstGeom>
            <a:gradFill>
              <a:gsLst>
                <a:gs pos="4000">
                  <a:srgbClr val="1B3394"/>
                </a:gs>
                <a:gs pos="100000">
                  <a:srgbClr val="3259A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4533" b="1" dirty="0"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Arial" panose="020B0604020202020204" pitchFamily="34" charset="0"/>
              </a:endParaRPr>
            </a:p>
          </p:txBody>
        </p:sp>
        <p:pic>
          <p:nvPicPr>
            <p:cNvPr id="124" name="圖形 123">
              <a:extLst>
                <a:ext uri="{FF2B5EF4-FFF2-40B4-BE49-F238E27FC236}">
                  <a16:creationId xmlns:a16="http://schemas.microsoft.com/office/drawing/2014/main" id="{670591BB-27AD-4A47-9E84-FFC92246D11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p:blipFill>
          <p:spPr>
            <a:xfrm>
              <a:off x="6409340" y="2839578"/>
              <a:ext cx="2149751" cy="259073"/>
            </a:xfrm>
            <a:prstGeom prst="rect">
              <a:avLst/>
            </a:prstGeom>
          </p:spPr>
        </p:pic>
      </p:grpSp>
      <p:sp>
        <p:nvSpPr>
          <p:cNvPr id="125" name="矩形 901">
            <a:extLst>
              <a:ext uri="{FF2B5EF4-FFF2-40B4-BE49-F238E27FC236}">
                <a16:creationId xmlns:a16="http://schemas.microsoft.com/office/drawing/2014/main" id="{77576072-8A56-4D01-BE1A-7F4A0A304A18}"/>
              </a:ext>
            </a:extLst>
          </p:cNvPr>
          <p:cNvSpPr/>
          <p:nvPr/>
        </p:nvSpPr>
        <p:spPr>
          <a:xfrm>
            <a:off x="8753958" y="3913195"/>
            <a:ext cx="2387192" cy="315471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ja-JP" altLang="en-US" sz="1450" b="1" dirty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ディザスタリカバリ</a:t>
            </a:r>
            <a:r>
              <a:rPr lang="en-US" altLang="zh-TW" sz="1450" b="1" dirty="0" smtClean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(RPO=0</a:t>
            </a:r>
            <a:r>
              <a:rPr lang="en-US" altLang="zh-TW" sz="1450" b="1" dirty="0">
                <a:solidFill>
                  <a:srgbClr val="274DA5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lang="en-US" sz="1450" dirty="0">
              <a:solidFill>
                <a:srgbClr val="274DA5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26" name="矩形 901">
            <a:extLst>
              <a:ext uri="{FF2B5EF4-FFF2-40B4-BE49-F238E27FC236}">
                <a16:creationId xmlns:a16="http://schemas.microsoft.com/office/drawing/2014/main" id="{82938F85-D2B6-4808-B0C9-4990F5365523}"/>
              </a:ext>
            </a:extLst>
          </p:cNvPr>
          <p:cNvSpPr/>
          <p:nvPr/>
        </p:nvSpPr>
        <p:spPr>
          <a:xfrm>
            <a:off x="7676693" y="5899267"/>
            <a:ext cx="1677062" cy="502573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US" altLang="zh-TW" sz="1333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25GbE</a:t>
            </a:r>
            <a:r>
              <a:rPr lang="ja-JP" altLang="en-US" sz="1333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で直接接続</a:t>
            </a:r>
            <a:r>
              <a:rPr lang="en-US" sz="1333" b="1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sz="1333" b="1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en-US" sz="1333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(</a:t>
            </a:r>
            <a:r>
              <a:rPr lang="ja-JP" altLang="en-US" sz="1333" b="1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往復遅延</a:t>
            </a:r>
            <a:r>
              <a:rPr lang="en-US" sz="1333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 </a:t>
            </a:r>
            <a:r>
              <a:rPr lang="en-US" sz="1333" b="1" dirty="0">
                <a:solidFill>
                  <a:schemeClr val="tx1">
                    <a:lumMod val="75000"/>
                    <a:lumOff val="25000"/>
                  </a:schemeClr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&lt; 5ms)</a:t>
            </a:r>
            <a:endParaRPr lang="en-US" sz="1333" dirty="0">
              <a:solidFill>
                <a:schemeClr val="tx1">
                  <a:lumMod val="75000"/>
                  <a:lumOff val="25000"/>
                </a:schemeClr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  <p:grpSp>
        <p:nvGrpSpPr>
          <p:cNvPr id="127" name="群組 126">
            <a:extLst>
              <a:ext uri="{FF2B5EF4-FFF2-40B4-BE49-F238E27FC236}">
                <a16:creationId xmlns:a16="http://schemas.microsoft.com/office/drawing/2014/main" id="{E8269A29-469E-4DA0-B0FD-5E8CB2633708}"/>
              </a:ext>
            </a:extLst>
          </p:cNvPr>
          <p:cNvGrpSpPr/>
          <p:nvPr/>
        </p:nvGrpSpPr>
        <p:grpSpPr>
          <a:xfrm>
            <a:off x="4679943" y="4632193"/>
            <a:ext cx="579995" cy="579995"/>
            <a:chOff x="4435908" y="4889651"/>
            <a:chExt cx="759453" cy="759453"/>
          </a:xfrm>
        </p:grpSpPr>
        <p:sp>
          <p:nvSpPr>
            <p:cNvPr id="128" name="手繪多邊形: 圖案 956">
              <a:extLst>
                <a:ext uri="{FF2B5EF4-FFF2-40B4-BE49-F238E27FC236}">
                  <a16:creationId xmlns:a16="http://schemas.microsoft.com/office/drawing/2014/main" id="{6CEF0806-4EB8-44CA-B5E7-DE27BC00C1E5}"/>
                </a:ext>
              </a:extLst>
            </p:cNvPr>
            <p:cNvSpPr/>
            <p:nvPr/>
          </p:nvSpPr>
          <p:spPr>
            <a:xfrm>
              <a:off x="4435908" y="4889651"/>
              <a:ext cx="759453" cy="759453"/>
            </a:xfrm>
            <a:custGeom>
              <a:avLst/>
              <a:gdLst>
                <a:gd name="connsiteX0" fmla="*/ 343795 w 685481"/>
                <a:gd name="connsiteY0" fmla="*/ 687591 h 687590"/>
                <a:gd name="connsiteX1" fmla="*/ 0 w 685481"/>
                <a:gd name="connsiteY1" fmla="*/ 343795 h 687590"/>
                <a:gd name="connsiteX2" fmla="*/ 343795 w 685481"/>
                <a:gd name="connsiteY2" fmla="*/ 0 h 687590"/>
                <a:gd name="connsiteX3" fmla="*/ 687591 w 685481"/>
                <a:gd name="connsiteY3" fmla="*/ 343795 h 687590"/>
                <a:gd name="connsiteX4" fmla="*/ 343795 w 685481"/>
                <a:gd name="connsiteY4" fmla="*/ 687591 h 687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5481" h="687590">
                  <a:moveTo>
                    <a:pt x="343795" y="687591"/>
                  </a:moveTo>
                  <a:cubicBezTo>
                    <a:pt x="154223" y="687591"/>
                    <a:pt x="0" y="533347"/>
                    <a:pt x="0" y="343795"/>
                  </a:cubicBezTo>
                  <a:cubicBezTo>
                    <a:pt x="0" y="154244"/>
                    <a:pt x="154244" y="0"/>
                    <a:pt x="343795" y="0"/>
                  </a:cubicBezTo>
                  <a:cubicBezTo>
                    <a:pt x="533347" y="0"/>
                    <a:pt x="687591" y="154223"/>
                    <a:pt x="687591" y="343795"/>
                  </a:cubicBezTo>
                  <a:cubicBezTo>
                    <a:pt x="687591" y="533368"/>
                    <a:pt x="533389" y="687591"/>
                    <a:pt x="343795" y="687591"/>
                  </a:cubicBezTo>
                  <a:close/>
                </a:path>
              </a:pathLst>
            </a:custGeom>
            <a:gradFill>
              <a:gsLst>
                <a:gs pos="0">
                  <a:srgbClr val="FC8123"/>
                </a:gs>
                <a:gs pos="100000">
                  <a:srgbClr val="F6B21A"/>
                </a:gs>
              </a:gsLst>
              <a:lin ang="5400000" scaled="1"/>
            </a:gradFill>
            <a:ln w="19050" cap="flat">
              <a:solidFill>
                <a:schemeClr val="bg1">
                  <a:lumMod val="95000"/>
                </a:schemeClr>
              </a:solidFill>
              <a:prstDash val="solid"/>
              <a:miter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pic>
          <p:nvPicPr>
            <p:cNvPr id="129" name="圖形 128">
              <a:extLst>
                <a:ext uri="{FF2B5EF4-FFF2-40B4-BE49-F238E27FC236}">
                  <a16:creationId xmlns:a16="http://schemas.microsoft.com/office/drawing/2014/main" id="{9B1F413C-8985-473D-B560-519788D55A2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p:blipFill>
          <p:spPr>
            <a:xfrm>
              <a:off x="4545942" y="5052140"/>
              <a:ext cx="542227" cy="40834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133" name="圖片 132">
            <a:extLst>
              <a:ext uri="{FF2B5EF4-FFF2-40B4-BE49-F238E27FC236}">
                <a16:creationId xmlns:a16="http://schemas.microsoft.com/office/drawing/2014/main" id="{B9367910-1B36-4E5A-AD7A-F5DD2F1412A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6325" y="1992142"/>
            <a:ext cx="3660695" cy="4157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4" name="圖片 133">
            <a:extLst>
              <a:ext uri="{FF2B5EF4-FFF2-40B4-BE49-F238E27FC236}">
                <a16:creationId xmlns:a16="http://schemas.microsoft.com/office/drawing/2014/main" id="{87956480-ACED-4B30-BE7C-F170AD13E4E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39630" y="2006522"/>
            <a:ext cx="3232242" cy="4157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5" name="文字方塊 134">
            <a:extLst>
              <a:ext uri="{FF2B5EF4-FFF2-40B4-BE49-F238E27FC236}">
                <a16:creationId xmlns:a16="http://schemas.microsoft.com/office/drawing/2014/main" id="{8C8E4CAE-3A39-45D7-82C6-A01A9A4E1F4A}"/>
              </a:ext>
            </a:extLst>
          </p:cNvPr>
          <p:cNvSpPr txBox="1"/>
          <p:nvPr/>
        </p:nvSpPr>
        <p:spPr>
          <a:xfrm>
            <a:off x="441119" y="2043354"/>
            <a:ext cx="4679047" cy="3385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 algn="ctr"/>
            <a:r>
              <a:rPr lang="en-US" altLang="ja-JP" sz="16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SnapSync</a:t>
            </a:r>
            <a:r>
              <a:rPr lang="ja-JP" altLang="en-US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</a:t>
            </a:r>
            <a:r>
              <a:rPr lang="ja-JP" alt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スケジュール</a:t>
            </a:r>
            <a:r>
              <a:rPr lang="en-US" altLang="ja-JP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5</a:t>
            </a:r>
            <a:r>
              <a:rPr lang="ja-JP" altLang="en-US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分</a:t>
            </a:r>
            <a:r>
              <a:rPr lang="en-US" altLang="ja-JP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〜60</a:t>
            </a:r>
            <a:r>
              <a:rPr lang="ja-JP" altLang="en-US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分</a:t>
            </a:r>
          </a:p>
        </p:txBody>
      </p:sp>
      <p:sp>
        <p:nvSpPr>
          <p:cNvPr id="136" name="文字方塊 135">
            <a:extLst>
              <a:ext uri="{FF2B5EF4-FFF2-40B4-BE49-F238E27FC236}">
                <a16:creationId xmlns:a16="http://schemas.microsoft.com/office/drawing/2014/main" id="{B0C2294B-30A2-4346-8E0C-6657265C7B32}"/>
              </a:ext>
            </a:extLst>
          </p:cNvPr>
          <p:cNvSpPr txBox="1"/>
          <p:nvPr/>
        </p:nvSpPr>
        <p:spPr>
          <a:xfrm>
            <a:off x="6373788" y="2029005"/>
            <a:ext cx="3310825" cy="3385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 algn="ctr"/>
            <a:r>
              <a:rPr lang="ja-JP" altLang="en-US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リアルタイム</a:t>
            </a:r>
            <a:r>
              <a:rPr lang="en-US" altLang="ja-JP" sz="1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SnapSync</a:t>
            </a:r>
            <a:r>
              <a:rPr lang="en-US" altLang="ja-JP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RPO</a:t>
            </a:r>
            <a:r>
              <a:rPr lang="ja-JP" alt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altLang="ja-JP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= 0</a:t>
            </a:r>
            <a:endParaRPr lang="ja-JP" altLang="en-US" sz="16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130" name="群組 129">
            <a:extLst>
              <a:ext uri="{FF2B5EF4-FFF2-40B4-BE49-F238E27FC236}">
                <a16:creationId xmlns:a16="http://schemas.microsoft.com/office/drawing/2014/main" id="{67E1682F-93CA-43AF-A386-1E9CC3CE269A}"/>
              </a:ext>
            </a:extLst>
          </p:cNvPr>
          <p:cNvGrpSpPr/>
          <p:nvPr/>
        </p:nvGrpSpPr>
        <p:grpSpPr>
          <a:xfrm>
            <a:off x="2548479" y="4097848"/>
            <a:ext cx="579995" cy="579995"/>
            <a:chOff x="1633663" y="4907432"/>
            <a:chExt cx="759453" cy="759453"/>
          </a:xfrm>
        </p:grpSpPr>
        <p:sp>
          <p:nvSpPr>
            <p:cNvPr id="131" name="手繪多邊形: 圖案 956">
              <a:extLst>
                <a:ext uri="{FF2B5EF4-FFF2-40B4-BE49-F238E27FC236}">
                  <a16:creationId xmlns:a16="http://schemas.microsoft.com/office/drawing/2014/main" id="{6CEECDBA-EADF-461F-907E-107F886B569A}"/>
                </a:ext>
              </a:extLst>
            </p:cNvPr>
            <p:cNvSpPr/>
            <p:nvPr/>
          </p:nvSpPr>
          <p:spPr>
            <a:xfrm>
              <a:off x="1633663" y="4907432"/>
              <a:ext cx="759453" cy="759453"/>
            </a:xfrm>
            <a:custGeom>
              <a:avLst/>
              <a:gdLst>
                <a:gd name="connsiteX0" fmla="*/ 343795 w 685481"/>
                <a:gd name="connsiteY0" fmla="*/ 687591 h 687590"/>
                <a:gd name="connsiteX1" fmla="*/ 0 w 685481"/>
                <a:gd name="connsiteY1" fmla="*/ 343795 h 687590"/>
                <a:gd name="connsiteX2" fmla="*/ 343795 w 685481"/>
                <a:gd name="connsiteY2" fmla="*/ 0 h 687590"/>
                <a:gd name="connsiteX3" fmla="*/ 687591 w 685481"/>
                <a:gd name="connsiteY3" fmla="*/ 343795 h 687590"/>
                <a:gd name="connsiteX4" fmla="*/ 343795 w 685481"/>
                <a:gd name="connsiteY4" fmla="*/ 687591 h 687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5481" h="687590">
                  <a:moveTo>
                    <a:pt x="343795" y="687591"/>
                  </a:moveTo>
                  <a:cubicBezTo>
                    <a:pt x="154223" y="687591"/>
                    <a:pt x="0" y="533347"/>
                    <a:pt x="0" y="343795"/>
                  </a:cubicBezTo>
                  <a:cubicBezTo>
                    <a:pt x="0" y="154244"/>
                    <a:pt x="154244" y="0"/>
                    <a:pt x="343795" y="0"/>
                  </a:cubicBezTo>
                  <a:cubicBezTo>
                    <a:pt x="533347" y="0"/>
                    <a:pt x="687591" y="154223"/>
                    <a:pt x="687591" y="343795"/>
                  </a:cubicBezTo>
                  <a:cubicBezTo>
                    <a:pt x="687591" y="533368"/>
                    <a:pt x="533389" y="687591"/>
                    <a:pt x="343795" y="687591"/>
                  </a:cubicBezTo>
                  <a:close/>
                </a:path>
              </a:pathLst>
            </a:custGeom>
            <a:gradFill>
              <a:gsLst>
                <a:gs pos="0">
                  <a:srgbClr val="FC8123"/>
                </a:gs>
                <a:gs pos="100000">
                  <a:srgbClr val="F6B21A"/>
                </a:gs>
              </a:gsLst>
              <a:lin ang="5400000" scaled="1"/>
            </a:gradFill>
            <a:ln w="19050" cap="flat">
              <a:solidFill>
                <a:schemeClr val="bg1">
                  <a:lumMod val="95000"/>
                </a:schemeClr>
              </a:solidFill>
              <a:prstDash val="solid"/>
              <a:miter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zh-TW" altLang="en-US" sz="2400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endParaRPr>
            </a:p>
          </p:txBody>
        </p:sp>
        <p:pic>
          <p:nvPicPr>
            <p:cNvPr id="132" name="圖形 131">
              <a:extLst>
                <a:ext uri="{FF2B5EF4-FFF2-40B4-BE49-F238E27FC236}">
                  <a16:creationId xmlns:a16="http://schemas.microsoft.com/office/drawing/2014/main" id="{74EEAC8A-7522-4281-A4E5-9D1E3F8E8E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p:blipFill>
          <p:spPr>
            <a:xfrm>
              <a:off x="1743697" y="5069921"/>
              <a:ext cx="542227" cy="40834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137" name="圖片 136" descr="一張含有 文字, 電子用品 的圖片&#10;&#10;自動產生的描述">
            <a:extLst>
              <a:ext uri="{FF2B5EF4-FFF2-40B4-BE49-F238E27FC236}">
                <a16:creationId xmlns:a16="http://schemas.microsoft.com/office/drawing/2014/main" id="{DEDF3C89-7167-7F42-B9D8-793C1DC192D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3323" y="4846942"/>
            <a:ext cx="1774545" cy="719578"/>
          </a:xfrm>
          <a:prstGeom prst="rect">
            <a:avLst/>
          </a:prstGeom>
        </p:spPr>
      </p:pic>
      <p:pic>
        <p:nvPicPr>
          <p:cNvPr id="138" name="圖片 137" descr="一張含有 文字, 電子用品, 控制台 的圖片&#10;&#10;自動產生的描述">
            <a:extLst>
              <a:ext uri="{FF2B5EF4-FFF2-40B4-BE49-F238E27FC236}">
                <a16:creationId xmlns:a16="http://schemas.microsoft.com/office/drawing/2014/main" id="{B881A02C-B40E-DA45-9A62-104E4FB452D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2123" y="4834666"/>
            <a:ext cx="1846694" cy="748834"/>
          </a:xfrm>
          <a:prstGeom prst="rect">
            <a:avLst/>
          </a:prstGeom>
        </p:spPr>
      </p:pic>
      <p:sp>
        <p:nvSpPr>
          <p:cNvPr id="139" name="標題 1">
            <a:extLst>
              <a:ext uri="{FF2B5EF4-FFF2-40B4-BE49-F238E27FC236}">
                <a16:creationId xmlns:a16="http://schemas.microsoft.com/office/drawing/2014/main" id="{CED8AD51-4E5A-B843-96E4-D922CEB8CD92}"/>
              </a:ext>
            </a:extLst>
          </p:cNvPr>
          <p:cNvSpPr txBox="1">
            <a:spLocks/>
          </p:cNvSpPr>
          <p:nvPr/>
        </p:nvSpPr>
        <p:spPr>
          <a:xfrm>
            <a:off x="854925" y="150893"/>
            <a:ext cx="10991883" cy="1295686"/>
          </a:xfrm>
          <a:prstGeom prst="rect">
            <a:avLst/>
          </a:prstGeom>
        </p:spPr>
        <p:txBody>
          <a:bodyPr vert="horz" lIns="121920" tIns="60960" rIns="121920" bIns="6096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リアルタイム</a:t>
            </a:r>
            <a:r>
              <a:rPr lang="en-US" altLang="zh-TW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SnapSync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はリアルタイム</a:t>
            </a:r>
            <a:r>
              <a:rPr lang="en-US" altLang="ja-JP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/>
            </a:r>
            <a:br>
              <a:rPr lang="en-US" altLang="ja-JP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</a:b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ディザスタリカバリ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で</a:t>
            </a:r>
            <a:r>
              <a:rPr lang="ja-JP" altLang="en-US" sz="4000" b="1" dirty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最小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の</a:t>
            </a:r>
            <a:r>
              <a:rPr lang="en-US" altLang="zh-TW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RPO</a:t>
            </a:r>
            <a:r>
              <a:rPr lang="ja-JP" alt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を保証</a:t>
            </a:r>
            <a:endParaRPr lang="zh-TW" altLang="en-US" sz="3200" b="1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12634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p61"/>
          <p:cNvSpPr/>
          <p:nvPr/>
        </p:nvSpPr>
        <p:spPr>
          <a:xfrm>
            <a:off x="6160418" y="5450278"/>
            <a:ext cx="997778" cy="221951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cxnSp>
        <p:nvCxnSpPr>
          <p:cNvPr id="687" name="Google Shape;687;p61"/>
          <p:cNvCxnSpPr/>
          <p:nvPr/>
        </p:nvCxnSpPr>
        <p:spPr>
          <a:xfrm rot="10800000">
            <a:off x="6784541" y="3972218"/>
            <a:ext cx="3237300" cy="328500"/>
          </a:xfrm>
          <a:prstGeom prst="bentConnector3">
            <a:avLst>
              <a:gd name="adj1" fmla="val 5220"/>
            </a:avLst>
          </a:prstGeom>
          <a:noFill/>
          <a:ln w="25400" cap="flat" cmpd="sng">
            <a:solidFill>
              <a:schemeClr val="accent2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688" name="Google Shape;688;p6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08126" y="2962772"/>
            <a:ext cx="2854740" cy="222809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cxnSp>
        <p:nvCxnSpPr>
          <p:cNvPr id="689" name="Google Shape;689;p61"/>
          <p:cNvCxnSpPr/>
          <p:nvPr/>
        </p:nvCxnSpPr>
        <p:spPr>
          <a:xfrm>
            <a:off x="2006718" y="3980505"/>
            <a:ext cx="2744205" cy="0"/>
          </a:xfrm>
          <a:prstGeom prst="straightConnector1">
            <a:avLst/>
          </a:prstGeom>
          <a:noFill/>
          <a:ln w="25400" cap="flat" cmpd="sng">
            <a:solidFill>
              <a:schemeClr val="accent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90" name="Google Shape;690;p61"/>
          <p:cNvCxnSpPr/>
          <p:nvPr/>
        </p:nvCxnSpPr>
        <p:spPr>
          <a:xfrm>
            <a:off x="4471595" y="3981703"/>
            <a:ext cx="1734640" cy="10860"/>
          </a:xfrm>
          <a:prstGeom prst="straightConnector1">
            <a:avLst/>
          </a:prstGeom>
          <a:noFill/>
          <a:ln w="25400" cap="flat" cmpd="sng">
            <a:solidFill>
              <a:schemeClr val="accent2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91" name="Google Shape;691;p61"/>
          <p:cNvSpPr txBox="1"/>
          <p:nvPr/>
        </p:nvSpPr>
        <p:spPr>
          <a:xfrm>
            <a:off x="5691177" y="5995252"/>
            <a:ext cx="1922197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インスタント</a:t>
            </a:r>
            <a:endParaRPr sz="2000" b="1" dirty="0">
              <a:solidFill>
                <a:srgbClr val="C00000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rgbClr val="C00000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クローン</a:t>
            </a:r>
            <a:endParaRPr sz="2000" b="1" dirty="0">
              <a:solidFill>
                <a:srgbClr val="C00000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692" name="Google Shape;692;p61"/>
          <p:cNvGrpSpPr/>
          <p:nvPr/>
        </p:nvGrpSpPr>
        <p:grpSpPr>
          <a:xfrm>
            <a:off x="7452044" y="3561519"/>
            <a:ext cx="1405628" cy="868416"/>
            <a:chOff x="6212618" y="1796412"/>
            <a:chExt cx="1594773" cy="704508"/>
          </a:xfrm>
        </p:grpSpPr>
        <p:pic>
          <p:nvPicPr>
            <p:cNvPr id="693" name="Google Shape;693;p61"/>
            <p:cNvPicPr preferRelativeResize="0"/>
            <p:nvPr/>
          </p:nvPicPr>
          <p:blipFill rotWithShape="1">
            <a:blip r:embed="rId4">
              <a:alphaModFix amt="90000"/>
            </a:blip>
            <a:srcRect l="-1"/>
            <a:stretch/>
          </p:blipFill>
          <p:spPr>
            <a:xfrm>
              <a:off x="6212618" y="1796412"/>
              <a:ext cx="1594773" cy="70450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94" name="Google Shape;694;p61"/>
            <p:cNvSpPr/>
            <p:nvPr/>
          </p:nvSpPr>
          <p:spPr>
            <a:xfrm>
              <a:off x="6372761" y="1814776"/>
              <a:ext cx="1402272" cy="531496"/>
            </a:xfrm>
            <a:prstGeom prst="rect">
              <a:avLst/>
            </a:prstGeom>
            <a:gradFill>
              <a:gsLst>
                <a:gs pos="0">
                  <a:srgbClr val="732929">
                    <a:alpha val="54901"/>
                  </a:srgbClr>
                </a:gs>
                <a:gs pos="100000">
                  <a:srgbClr val="E89128">
                    <a:alpha val="0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695" name="Google Shape;695;p61"/>
          <p:cNvSpPr/>
          <p:nvPr/>
        </p:nvSpPr>
        <p:spPr>
          <a:xfrm>
            <a:off x="401696" y="4611480"/>
            <a:ext cx="1911821" cy="633368"/>
          </a:xfrm>
          <a:prstGeom prst="round2DiagRect">
            <a:avLst>
              <a:gd name="adj1" fmla="val 12572"/>
              <a:gd name="adj2" fmla="val 0"/>
            </a:avLst>
          </a:prstGeom>
          <a:gradFill>
            <a:gsLst>
              <a:gs pos="0">
                <a:srgbClr val="48BD62"/>
              </a:gs>
              <a:gs pos="100000">
                <a:srgbClr val="2F8141"/>
              </a:gs>
            </a:gsLst>
            <a:lin ang="5400000" scaled="0"/>
          </a:gradFill>
          <a:ln>
            <a:noFill/>
          </a:ln>
          <a:effectLst>
            <a:outerShdw blurRad="40000" dist="20000" dir="5400000" rotWithShape="0">
              <a:srgbClr val="000000">
                <a:alpha val="37254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312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696" name="Google Shape;696;p61"/>
          <p:cNvSpPr/>
          <p:nvPr/>
        </p:nvSpPr>
        <p:spPr>
          <a:xfrm>
            <a:off x="401695" y="4360535"/>
            <a:ext cx="1911820" cy="340381"/>
          </a:xfrm>
          <a:prstGeom prst="round2DiagRect">
            <a:avLst>
              <a:gd name="adj1" fmla="val 12572"/>
              <a:gd name="adj2" fmla="val 0"/>
            </a:avLst>
          </a:prstGeom>
          <a:gradFill>
            <a:gsLst>
              <a:gs pos="0">
                <a:srgbClr val="7B74D2"/>
              </a:gs>
              <a:gs pos="100000">
                <a:srgbClr val="5850CA"/>
              </a:gs>
            </a:gsLst>
            <a:lin ang="5400000" scaled="0"/>
          </a:gradFill>
          <a:ln>
            <a:noFill/>
          </a:ln>
          <a:effectLst>
            <a:outerShdw blurRad="40000" dist="20000" dir="5400000" rotWithShape="0">
              <a:srgbClr val="000000">
                <a:alpha val="37254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88898" marR="0" lvl="0" indent="0" algn="ctr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VMware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697" name="Google Shape;697;p61"/>
          <p:cNvSpPr/>
          <p:nvPr/>
        </p:nvSpPr>
        <p:spPr>
          <a:xfrm>
            <a:off x="320142" y="4591241"/>
            <a:ext cx="1915909" cy="3506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88898" marR="0" lvl="0" indent="0" algn="ctr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ハイパーバイザ</a:t>
            </a:r>
            <a:r>
              <a:rPr 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br>
              <a:rPr 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ホスト</a:t>
            </a:r>
            <a:endParaRPr sz="16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698" name="Google Shape;698;p61"/>
          <p:cNvSpPr txBox="1"/>
          <p:nvPr/>
        </p:nvSpPr>
        <p:spPr>
          <a:xfrm>
            <a:off x="4218544" y="5639850"/>
            <a:ext cx="1126752" cy="333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rgbClr val="2F5496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SnapSync</a:t>
            </a:r>
            <a:endParaRPr sz="1400" b="1" dirty="0">
              <a:solidFill>
                <a:srgbClr val="2F5496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699" name="Google Shape;699;p61"/>
          <p:cNvSpPr/>
          <p:nvPr/>
        </p:nvSpPr>
        <p:spPr>
          <a:xfrm>
            <a:off x="3846511" y="5485690"/>
            <a:ext cx="1534025" cy="182044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92D05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700" name="Google Shape;700;p61"/>
          <p:cNvSpPr/>
          <p:nvPr/>
        </p:nvSpPr>
        <p:spPr>
          <a:xfrm>
            <a:off x="7392804" y="3649193"/>
            <a:ext cx="1594075" cy="490255"/>
          </a:xfrm>
          <a:prstGeom prst="round2DiagRect">
            <a:avLst>
              <a:gd name="adj1" fmla="val 0"/>
              <a:gd name="adj2" fmla="val 0"/>
            </a:avLst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88898" marR="0" lvl="0" indent="0" algn="ctr" rtl="0">
              <a:lnSpc>
                <a:spcPct val="1375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イーサネット</a:t>
            </a:r>
            <a:r>
              <a:rPr 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スイッチ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701" name="Google Shape;701;p61"/>
          <p:cNvGrpSpPr/>
          <p:nvPr/>
        </p:nvGrpSpPr>
        <p:grpSpPr>
          <a:xfrm>
            <a:off x="7158197" y="5065887"/>
            <a:ext cx="773344" cy="969352"/>
            <a:chOff x="7428131" y="4448337"/>
            <a:chExt cx="773344" cy="969352"/>
          </a:xfrm>
        </p:grpSpPr>
        <p:grpSp>
          <p:nvGrpSpPr>
            <p:cNvPr id="702" name="Google Shape;702;p61"/>
            <p:cNvGrpSpPr/>
            <p:nvPr/>
          </p:nvGrpSpPr>
          <p:grpSpPr>
            <a:xfrm>
              <a:off x="7428131" y="4448337"/>
              <a:ext cx="773344" cy="969352"/>
              <a:chOff x="2615896" y="4386318"/>
              <a:chExt cx="918750" cy="1151612"/>
            </a:xfrm>
          </p:grpSpPr>
          <p:grpSp>
            <p:nvGrpSpPr>
              <p:cNvPr id="703" name="Google Shape;703;p61"/>
              <p:cNvGrpSpPr/>
              <p:nvPr/>
            </p:nvGrpSpPr>
            <p:grpSpPr>
              <a:xfrm>
                <a:off x="2615896" y="4981177"/>
                <a:ext cx="918750" cy="556753"/>
                <a:chOff x="2615896" y="4981177"/>
                <a:chExt cx="918750" cy="556753"/>
              </a:xfrm>
            </p:grpSpPr>
            <p:sp>
              <p:nvSpPr>
                <p:cNvPr id="704" name="Google Shape;704;p61"/>
                <p:cNvSpPr/>
                <p:nvPr/>
              </p:nvSpPr>
              <p:spPr>
                <a:xfrm>
                  <a:off x="2615896" y="5116237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05" name="Google Shape;705;p61"/>
                <p:cNvSpPr/>
                <p:nvPr/>
              </p:nvSpPr>
              <p:spPr>
                <a:xfrm>
                  <a:off x="2615896" y="4981177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06" name="Google Shape;706;p61"/>
              <p:cNvGrpSpPr/>
              <p:nvPr/>
            </p:nvGrpSpPr>
            <p:grpSpPr>
              <a:xfrm>
                <a:off x="2615896" y="4683536"/>
                <a:ext cx="918750" cy="557176"/>
                <a:chOff x="2615896" y="4683536"/>
                <a:chExt cx="918750" cy="557176"/>
              </a:xfrm>
            </p:grpSpPr>
            <p:sp>
              <p:nvSpPr>
                <p:cNvPr id="707" name="Google Shape;707;p61"/>
                <p:cNvSpPr/>
                <p:nvPr/>
              </p:nvSpPr>
              <p:spPr>
                <a:xfrm>
                  <a:off x="2615896" y="4819019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08" name="Google Shape;708;p61"/>
                <p:cNvSpPr/>
                <p:nvPr/>
              </p:nvSpPr>
              <p:spPr>
                <a:xfrm>
                  <a:off x="2615896" y="4683536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09" name="Google Shape;709;p61"/>
              <p:cNvGrpSpPr/>
              <p:nvPr/>
            </p:nvGrpSpPr>
            <p:grpSpPr>
              <a:xfrm>
                <a:off x="2615896" y="4386318"/>
                <a:ext cx="918750" cy="557176"/>
                <a:chOff x="2615896" y="4386318"/>
                <a:chExt cx="918750" cy="557176"/>
              </a:xfrm>
            </p:grpSpPr>
            <p:sp>
              <p:nvSpPr>
                <p:cNvPr id="710" name="Google Shape;710;p61"/>
                <p:cNvSpPr/>
                <p:nvPr/>
              </p:nvSpPr>
              <p:spPr>
                <a:xfrm>
                  <a:off x="2615896" y="4521801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11" name="Google Shape;711;p61"/>
                <p:cNvSpPr/>
                <p:nvPr/>
              </p:nvSpPr>
              <p:spPr>
                <a:xfrm>
                  <a:off x="2615896" y="4386318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712" name="Google Shape;712;p61"/>
            <p:cNvSpPr/>
            <p:nvPr/>
          </p:nvSpPr>
          <p:spPr>
            <a:xfrm>
              <a:off x="7518087" y="4682094"/>
              <a:ext cx="593431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CDM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LUN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pic>
        <p:nvPicPr>
          <p:cNvPr id="713" name="Google Shape;713;p6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49364" y="3754935"/>
            <a:ext cx="2047875" cy="4953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14" name="Google Shape;714;p6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023991" y="3258575"/>
            <a:ext cx="1817430" cy="142702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15" name="Google Shape;715;p6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429413" y="3252863"/>
            <a:ext cx="1817430" cy="142701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16" name="Google Shape;716;p61"/>
          <p:cNvPicPr preferRelativeResize="0"/>
          <p:nvPr/>
        </p:nvPicPr>
        <p:blipFill rotWithShape="1">
          <a:blip r:embed="rId7">
            <a:alphaModFix/>
          </a:blip>
          <a:srcRect l="1515" t="3858" r="3382" b="4718"/>
          <a:stretch/>
        </p:blipFill>
        <p:spPr>
          <a:xfrm>
            <a:off x="9194256" y="3026429"/>
            <a:ext cx="2697784" cy="147383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17" name="Google Shape;717;p61"/>
          <p:cNvGrpSpPr/>
          <p:nvPr/>
        </p:nvGrpSpPr>
        <p:grpSpPr>
          <a:xfrm>
            <a:off x="3416006" y="5065887"/>
            <a:ext cx="773344" cy="969352"/>
            <a:chOff x="3280098" y="4367438"/>
            <a:chExt cx="918750" cy="1151612"/>
          </a:xfrm>
        </p:grpSpPr>
        <p:grpSp>
          <p:nvGrpSpPr>
            <p:cNvPr id="718" name="Google Shape;718;p61"/>
            <p:cNvGrpSpPr/>
            <p:nvPr/>
          </p:nvGrpSpPr>
          <p:grpSpPr>
            <a:xfrm>
              <a:off x="3280098" y="4367438"/>
              <a:ext cx="918750" cy="1151612"/>
              <a:chOff x="2615896" y="4386318"/>
              <a:chExt cx="918750" cy="1151612"/>
            </a:xfrm>
          </p:grpSpPr>
          <p:grpSp>
            <p:nvGrpSpPr>
              <p:cNvPr id="719" name="Google Shape;719;p61"/>
              <p:cNvGrpSpPr/>
              <p:nvPr/>
            </p:nvGrpSpPr>
            <p:grpSpPr>
              <a:xfrm>
                <a:off x="2615896" y="4981177"/>
                <a:ext cx="918750" cy="556753"/>
                <a:chOff x="2615896" y="4981177"/>
                <a:chExt cx="918750" cy="556753"/>
              </a:xfrm>
            </p:grpSpPr>
            <p:sp>
              <p:nvSpPr>
                <p:cNvPr id="720" name="Google Shape;720;p61"/>
                <p:cNvSpPr/>
                <p:nvPr/>
              </p:nvSpPr>
              <p:spPr>
                <a:xfrm>
                  <a:off x="2615896" y="5116237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21" name="Google Shape;721;p61"/>
                <p:cNvSpPr/>
                <p:nvPr/>
              </p:nvSpPr>
              <p:spPr>
                <a:xfrm>
                  <a:off x="2615896" y="4981177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22" name="Google Shape;722;p61"/>
              <p:cNvGrpSpPr/>
              <p:nvPr/>
            </p:nvGrpSpPr>
            <p:grpSpPr>
              <a:xfrm>
                <a:off x="2615896" y="4683535"/>
                <a:ext cx="918750" cy="557177"/>
                <a:chOff x="2615896" y="4683535"/>
                <a:chExt cx="918750" cy="557177"/>
              </a:xfrm>
            </p:grpSpPr>
            <p:sp>
              <p:nvSpPr>
                <p:cNvPr id="723" name="Google Shape;723;p61"/>
                <p:cNvSpPr/>
                <p:nvPr/>
              </p:nvSpPr>
              <p:spPr>
                <a:xfrm>
                  <a:off x="2615896" y="4819019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24" name="Google Shape;724;p61"/>
                <p:cNvSpPr/>
                <p:nvPr/>
              </p:nvSpPr>
              <p:spPr>
                <a:xfrm>
                  <a:off x="2615896" y="4683535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25" name="Google Shape;725;p61"/>
              <p:cNvGrpSpPr/>
              <p:nvPr/>
            </p:nvGrpSpPr>
            <p:grpSpPr>
              <a:xfrm>
                <a:off x="2615896" y="4386318"/>
                <a:ext cx="918750" cy="557176"/>
                <a:chOff x="2615896" y="4386318"/>
                <a:chExt cx="918750" cy="557176"/>
              </a:xfrm>
            </p:grpSpPr>
            <p:sp>
              <p:nvSpPr>
                <p:cNvPr id="726" name="Google Shape;726;p61"/>
                <p:cNvSpPr/>
                <p:nvPr/>
              </p:nvSpPr>
              <p:spPr>
                <a:xfrm>
                  <a:off x="2615896" y="4521801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27" name="Google Shape;727;p61"/>
                <p:cNvSpPr/>
                <p:nvPr/>
              </p:nvSpPr>
              <p:spPr>
                <a:xfrm>
                  <a:off x="2615896" y="4386318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728" name="Google Shape;728;p61"/>
            <p:cNvSpPr/>
            <p:nvPr/>
          </p:nvSpPr>
          <p:spPr>
            <a:xfrm>
              <a:off x="3462794" y="4924365"/>
              <a:ext cx="553358" cy="30777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LUN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729" name="Google Shape;729;p61"/>
          <p:cNvGrpSpPr/>
          <p:nvPr/>
        </p:nvGrpSpPr>
        <p:grpSpPr>
          <a:xfrm>
            <a:off x="5409730" y="5065886"/>
            <a:ext cx="773344" cy="969352"/>
            <a:chOff x="3280098" y="4367438"/>
            <a:chExt cx="918750" cy="1151612"/>
          </a:xfrm>
        </p:grpSpPr>
        <p:grpSp>
          <p:nvGrpSpPr>
            <p:cNvPr id="730" name="Google Shape;730;p61"/>
            <p:cNvGrpSpPr/>
            <p:nvPr/>
          </p:nvGrpSpPr>
          <p:grpSpPr>
            <a:xfrm>
              <a:off x="3280098" y="4367438"/>
              <a:ext cx="918750" cy="1151612"/>
              <a:chOff x="2615896" y="4386318"/>
              <a:chExt cx="918750" cy="1151612"/>
            </a:xfrm>
          </p:grpSpPr>
          <p:grpSp>
            <p:nvGrpSpPr>
              <p:cNvPr id="731" name="Google Shape;731;p61"/>
              <p:cNvGrpSpPr/>
              <p:nvPr/>
            </p:nvGrpSpPr>
            <p:grpSpPr>
              <a:xfrm>
                <a:off x="2615896" y="4981177"/>
                <a:ext cx="918750" cy="556753"/>
                <a:chOff x="2615896" y="4981177"/>
                <a:chExt cx="918750" cy="556753"/>
              </a:xfrm>
            </p:grpSpPr>
            <p:sp>
              <p:nvSpPr>
                <p:cNvPr id="732" name="Google Shape;732;p61"/>
                <p:cNvSpPr/>
                <p:nvPr/>
              </p:nvSpPr>
              <p:spPr>
                <a:xfrm>
                  <a:off x="2615896" y="5116237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33" name="Google Shape;733;p61"/>
                <p:cNvSpPr/>
                <p:nvPr/>
              </p:nvSpPr>
              <p:spPr>
                <a:xfrm>
                  <a:off x="2615896" y="4981177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34" name="Google Shape;734;p61"/>
              <p:cNvGrpSpPr/>
              <p:nvPr/>
            </p:nvGrpSpPr>
            <p:grpSpPr>
              <a:xfrm>
                <a:off x="2615896" y="4683535"/>
                <a:ext cx="918750" cy="557177"/>
                <a:chOff x="2615896" y="4683535"/>
                <a:chExt cx="918750" cy="557177"/>
              </a:xfrm>
            </p:grpSpPr>
            <p:sp>
              <p:nvSpPr>
                <p:cNvPr id="735" name="Google Shape;735;p61"/>
                <p:cNvSpPr/>
                <p:nvPr/>
              </p:nvSpPr>
              <p:spPr>
                <a:xfrm>
                  <a:off x="2615896" y="4819019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36" name="Google Shape;736;p61"/>
                <p:cNvSpPr/>
                <p:nvPr/>
              </p:nvSpPr>
              <p:spPr>
                <a:xfrm>
                  <a:off x="2615896" y="4683535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737" name="Google Shape;737;p61"/>
              <p:cNvGrpSpPr/>
              <p:nvPr/>
            </p:nvGrpSpPr>
            <p:grpSpPr>
              <a:xfrm>
                <a:off x="2615896" y="4386318"/>
                <a:ext cx="918750" cy="557176"/>
                <a:chOff x="2615896" y="4386318"/>
                <a:chExt cx="918750" cy="557176"/>
              </a:xfrm>
            </p:grpSpPr>
            <p:sp>
              <p:nvSpPr>
                <p:cNvPr id="738" name="Google Shape;738;p61"/>
                <p:cNvSpPr/>
                <p:nvPr/>
              </p:nvSpPr>
              <p:spPr>
                <a:xfrm>
                  <a:off x="2615896" y="4521801"/>
                  <a:ext cx="918750" cy="4216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421693" extrusionOk="0">
                      <a:moveTo>
                        <a:pt x="0" y="0"/>
                      </a:moveTo>
                      <a:lnTo>
                        <a:pt x="0" y="276049"/>
                      </a:lnTo>
                      <a:cubicBezTo>
                        <a:pt x="0" y="356492"/>
                        <a:pt x="205766" y="421694"/>
                        <a:pt x="459375" y="421694"/>
                      </a:cubicBezTo>
                      <a:cubicBezTo>
                        <a:pt x="712984" y="421694"/>
                        <a:pt x="918750" y="356492"/>
                        <a:pt x="918750" y="276049"/>
                      </a:cubicBezTo>
                      <a:lnTo>
                        <a:pt x="91875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323F4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739" name="Google Shape;739;p61"/>
                <p:cNvSpPr/>
                <p:nvPr/>
              </p:nvSpPr>
              <p:spPr>
                <a:xfrm>
                  <a:off x="2615896" y="4386318"/>
                  <a:ext cx="918750" cy="291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750" h="291290" extrusionOk="0">
                      <a:moveTo>
                        <a:pt x="918750" y="145645"/>
                      </a:moveTo>
                      <a:cubicBezTo>
                        <a:pt x="918750" y="226083"/>
                        <a:pt x="713081" y="291291"/>
                        <a:pt x="459375" y="291291"/>
                      </a:cubicBezTo>
                      <a:cubicBezTo>
                        <a:pt x="205669" y="291291"/>
                        <a:pt x="0" y="226083"/>
                        <a:pt x="0" y="145645"/>
                      </a:cubicBezTo>
                      <a:cubicBezTo>
                        <a:pt x="0" y="65208"/>
                        <a:pt x="205669" y="0"/>
                        <a:pt x="459375" y="0"/>
                      </a:cubicBezTo>
                      <a:cubicBezTo>
                        <a:pt x="713081" y="0"/>
                        <a:pt x="918750" y="65208"/>
                        <a:pt x="918750" y="145645"/>
                      </a:cubicBezTo>
                      <a:close/>
                    </a:path>
                  </a:pathLst>
                </a:custGeom>
                <a:solidFill>
                  <a:srgbClr val="8296B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740" name="Google Shape;740;p61"/>
            <p:cNvSpPr/>
            <p:nvPr/>
          </p:nvSpPr>
          <p:spPr>
            <a:xfrm>
              <a:off x="3437983" y="4634779"/>
              <a:ext cx="657401" cy="62159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DR 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LUN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pic>
        <p:nvPicPr>
          <p:cNvPr id="741" name="Google Shape;741;p61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49364" y="2470307"/>
            <a:ext cx="1950463" cy="66173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42" name="Google Shape;742;p61"/>
          <p:cNvSpPr txBox="1"/>
          <p:nvPr/>
        </p:nvSpPr>
        <p:spPr>
          <a:xfrm>
            <a:off x="349364" y="2545717"/>
            <a:ext cx="195046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プロダクション</a:t>
            </a:r>
            <a:r>
              <a:rPr lang="en-US" altLang="ja-JP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6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</a:t>
            </a:r>
            <a:r>
              <a:rPr 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743" name="Google Shape;743;p61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972131" y="2470307"/>
            <a:ext cx="1950463" cy="66173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44" name="Google Shape;744;p61"/>
          <p:cNvSpPr txBox="1"/>
          <p:nvPr/>
        </p:nvSpPr>
        <p:spPr>
          <a:xfrm>
            <a:off x="2972131" y="2595412"/>
            <a:ext cx="1950463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メインストレージ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745" name="Google Shape;745;p61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389715" y="2470307"/>
            <a:ext cx="1950463" cy="66173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46" name="Google Shape;746;p61"/>
          <p:cNvSpPr txBox="1"/>
          <p:nvPr/>
        </p:nvSpPr>
        <p:spPr>
          <a:xfrm>
            <a:off x="5389715" y="2481380"/>
            <a:ext cx="195046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DR</a:t>
            </a:r>
            <a:r>
              <a:rPr lang="ja-JP" alt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ストレージ</a:t>
            </a:r>
            <a:r>
              <a:rPr lang="en-US" altLang="ja-JP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&amp;</a:t>
            </a:r>
            <a:br>
              <a:rPr lang="en-US" altLang="ja-JP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16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分析サーバー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47" name="Google Shape;747;p61"/>
          <p:cNvSpPr txBox="1"/>
          <p:nvPr/>
        </p:nvSpPr>
        <p:spPr>
          <a:xfrm>
            <a:off x="698566" y="225287"/>
            <a:ext cx="10177463" cy="808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SnapSync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+ </a:t>
            </a: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インスタントクローン</a:t>
            </a:r>
            <a:endParaRPr sz="3466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748" name="Google Shape;748;p61"/>
          <p:cNvSpPr txBox="1"/>
          <p:nvPr/>
        </p:nvSpPr>
        <p:spPr>
          <a:xfrm>
            <a:off x="698566" y="943085"/>
            <a:ext cx="112643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経済的で効率的な</a:t>
            </a:r>
            <a:r>
              <a:rPr lang="en-US" sz="2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CDM</a:t>
            </a:r>
            <a:r>
              <a:rPr lang="en-US" sz="2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sz="2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コピーデータ管理</a:t>
            </a:r>
            <a:r>
              <a:rPr lang="en-US" sz="2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r>
              <a:rPr lang="en-US" sz="2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ソリューション</a:t>
            </a:r>
            <a:endParaRPr sz="2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13271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p62"/>
          <p:cNvSpPr/>
          <p:nvPr/>
        </p:nvSpPr>
        <p:spPr>
          <a:xfrm>
            <a:off x="4603335" y="1410511"/>
            <a:ext cx="7637432" cy="49723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F2127">
                  <a:alpha val="63921"/>
                </a:srgbClr>
              </a:gs>
            </a:gsLst>
            <a:lin ang="5400000" scaled="0"/>
          </a:gradFill>
          <a:ln>
            <a:noFill/>
          </a:ln>
          <a:effectLst>
            <a:outerShdw dist="50800" dir="5400000" algn="ctr" rotWithShape="0">
              <a:srgbClr val="000000">
                <a:alpha val="4274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754" name="Google Shape;754;p6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989228" y="2193395"/>
            <a:ext cx="7772332" cy="4189476"/>
          </a:xfrm>
          <a:prstGeom prst="rect">
            <a:avLst/>
          </a:prstGeom>
          <a:noFill/>
          <a:ln>
            <a:noFill/>
          </a:ln>
        </p:spPr>
      </p:pic>
      <p:sp>
        <p:nvSpPr>
          <p:cNvPr id="755" name="Google Shape;755;p62"/>
          <p:cNvSpPr txBox="1"/>
          <p:nvPr/>
        </p:nvSpPr>
        <p:spPr>
          <a:xfrm>
            <a:off x="882032" y="134847"/>
            <a:ext cx="10891880" cy="12380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QuFTP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ファイル共有と交換のための安全な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FTP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サーバーをセットアップ</a:t>
            </a:r>
            <a:endParaRPr sz="40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756" name="Google Shape;756;p62"/>
          <p:cNvSpPr txBox="1"/>
          <p:nvPr/>
        </p:nvSpPr>
        <p:spPr>
          <a:xfrm>
            <a:off x="245754" y="2155777"/>
            <a:ext cx="3743474" cy="203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QuFTPサービスは、すべてのFTP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関連アクティビティを一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つ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のアプリに統合しま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/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</a:b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。 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QuFTPサービスは、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ユーザーフレンドリーなインターフェ</a:t>
            </a:r>
            <a:r>
              <a:rPr lang="ja-JP" alt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ー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スと詳細な権限設定により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、FTPの効率を活用し、高いセキュリティと簡単な管理を実現します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757" name="Google Shape;757;p62"/>
          <p:cNvSpPr txBox="1"/>
          <p:nvPr/>
        </p:nvSpPr>
        <p:spPr>
          <a:xfrm>
            <a:off x="245754" y="4377333"/>
            <a:ext cx="3600666" cy="20621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フォルダレベルの権限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QoS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(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サービス品質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)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設定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インスタントイベント通知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アクセス時間の制限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FTP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ルートフォルダへのアクセス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のみ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を制限する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画像と動画の透かし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詳細なログ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他の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NAS</a:t>
            </a:r>
            <a:r>
              <a:rPr lang="ja-JP" alt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への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リモート接続</a:t>
            </a: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31339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2" name="Google Shape;762;p6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14773" y="5709965"/>
            <a:ext cx="1761509" cy="924792"/>
          </a:xfrm>
          <a:prstGeom prst="rect">
            <a:avLst/>
          </a:prstGeom>
          <a:noFill/>
          <a:ln>
            <a:noFill/>
          </a:ln>
        </p:spPr>
      </p:pic>
      <p:pic>
        <p:nvPicPr>
          <p:cNvPr id="763" name="Google Shape;763;p6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0196" y="4815203"/>
            <a:ext cx="3190671" cy="178952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64" name="Google Shape;764;p63"/>
          <p:cNvSpPr txBox="1"/>
          <p:nvPr/>
        </p:nvSpPr>
        <p:spPr>
          <a:xfrm>
            <a:off x="695741" y="351652"/>
            <a:ext cx="11486598" cy="898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Arial"/>
              <a:buNone/>
            </a:pPr>
            <a:r>
              <a:rPr lang="en-US" sz="4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WireGuard</a:t>
            </a:r>
            <a:r>
              <a:rPr lang="ja-JP" altLang="en-US" sz="4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による</a:t>
            </a:r>
            <a:r>
              <a:rPr lang="en-US" sz="4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QVPNサービス</a:t>
            </a:r>
            <a:r>
              <a:rPr lang="en-US" sz="4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 </a:t>
            </a:r>
            <a:endParaRPr sz="40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Arial"/>
              <a:buNone/>
            </a:pPr>
            <a:r>
              <a:rPr lang="en-US" sz="40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リモートワーカー向けのより簡単なVPNトンネル</a:t>
            </a:r>
            <a:endParaRPr sz="40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65" name="Google Shape;765;p63"/>
          <p:cNvSpPr txBox="1"/>
          <p:nvPr/>
        </p:nvSpPr>
        <p:spPr>
          <a:xfrm>
            <a:off x="385695" y="1885960"/>
            <a:ext cx="4761924" cy="2800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WireGuardは、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ネットワーク通信にユーザーデータグラムプロトコル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(UDP)を使用するオープンソースの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VPNプロトコルです。このプロトコルは、いくつかの暗号化ツールを使用して、安全なVPNトンネリングを実装します。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組み込みのWireGuard®は、より高速で安定したVPN接続を提供します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 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ITプロフェッショナル以外のリモートワーカーは、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ユーザーフレンドリーなインターフェ</a:t>
            </a:r>
            <a:r>
              <a:rPr lang="ja-JP" alt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スを使用して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、VPNトンネルを簡単にセットアップし、簡素化された接続方法でオフィスベースのQNAPデバイスにアクセスできます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860729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0" name="Google Shape;770;p6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44367" y="1734211"/>
            <a:ext cx="4939109" cy="4939109"/>
          </a:xfrm>
          <a:prstGeom prst="rect">
            <a:avLst/>
          </a:prstGeom>
          <a:noFill/>
          <a:ln>
            <a:noFill/>
          </a:ln>
        </p:spPr>
      </p:pic>
      <p:sp>
        <p:nvSpPr>
          <p:cNvPr id="771" name="Google Shape;771;p64"/>
          <p:cNvSpPr/>
          <p:nvPr/>
        </p:nvSpPr>
        <p:spPr>
          <a:xfrm>
            <a:off x="511211" y="5459585"/>
            <a:ext cx="1246663" cy="7540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None/>
            </a:pPr>
            <a:r>
              <a:rPr lang="en-US" sz="1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        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772" name="Google Shape;772;p64"/>
          <p:cNvSpPr/>
          <p:nvPr/>
        </p:nvSpPr>
        <p:spPr>
          <a:xfrm>
            <a:off x="500900" y="3706501"/>
            <a:ext cx="1102775" cy="1785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         </a:t>
            </a:r>
            <a:endParaRPr sz="1200" b="1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200" b="1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Roboto"/>
              <a:sym typeface="Roboto"/>
            </a:endParaRPr>
          </a:p>
        </p:txBody>
      </p:sp>
      <p:sp>
        <p:nvSpPr>
          <p:cNvPr id="773" name="Google Shape;773;p64"/>
          <p:cNvSpPr/>
          <p:nvPr/>
        </p:nvSpPr>
        <p:spPr>
          <a:xfrm>
            <a:off x="3457458" y="4222025"/>
            <a:ext cx="1482842" cy="7540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None/>
            </a:pPr>
            <a:r>
              <a:rPr lang="en-US" sz="1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        </a:t>
            </a:r>
            <a:endParaRPr sz="1800" b="0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774" name="Google Shape;774;p64"/>
          <p:cNvSpPr/>
          <p:nvPr/>
        </p:nvSpPr>
        <p:spPr>
          <a:xfrm>
            <a:off x="3457458" y="5321086"/>
            <a:ext cx="1246663" cy="10310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         </a:t>
            </a:r>
            <a:endParaRPr sz="1200" b="1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Roboto"/>
              <a:sym typeface="Robot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200" b="1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Roboto"/>
              <a:sym typeface="Roboto"/>
            </a:endParaRPr>
          </a:p>
        </p:txBody>
      </p:sp>
      <p:pic>
        <p:nvPicPr>
          <p:cNvPr id="775" name="Google Shape;775;p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0900" y="4203763"/>
            <a:ext cx="952500" cy="790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76" name="Google Shape;776;p6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607733" y="4203763"/>
            <a:ext cx="952500" cy="790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77" name="Google Shape;777;p6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18831" y="5441322"/>
            <a:ext cx="952500" cy="790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78" name="Google Shape;778;p64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611657" y="5441324"/>
            <a:ext cx="952500" cy="790575"/>
          </a:xfrm>
          <a:prstGeom prst="rect">
            <a:avLst/>
          </a:prstGeom>
          <a:noFill/>
          <a:ln>
            <a:noFill/>
          </a:ln>
        </p:spPr>
      </p:pic>
      <p:sp>
        <p:nvSpPr>
          <p:cNvPr id="779" name="Google Shape;779;p64"/>
          <p:cNvSpPr txBox="1"/>
          <p:nvPr/>
        </p:nvSpPr>
        <p:spPr>
          <a:xfrm>
            <a:off x="439320" y="134256"/>
            <a:ext cx="11468692" cy="15999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48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QuWAN</a:t>
            </a:r>
            <a:r>
              <a:rPr lang="en-US" sz="48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8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8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ITインフラストラクチャ</a:t>
            </a:r>
            <a:r>
              <a:rPr lang="ja-JP" altLang="en-US" sz="28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を強固にする</a:t>
            </a:r>
            <a:r>
              <a:rPr lang="en-US" sz="28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SD-WAN</a:t>
            </a:r>
            <a:r>
              <a:rPr lang="en-US" sz="28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ソリューション</a:t>
            </a:r>
            <a:endParaRPr sz="2800" b="1" i="0" u="none" strike="noStrike" cap="none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780" name="Google Shape;780;p64"/>
          <p:cNvSpPr txBox="1"/>
          <p:nvPr/>
        </p:nvSpPr>
        <p:spPr>
          <a:xfrm>
            <a:off x="518831" y="1940719"/>
            <a:ext cx="6001000" cy="1815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QNAPの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QuWAN</a:t>
            </a:r>
            <a:r>
              <a:rPr lang="ja-JP" alt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SD-WAN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ソリューションは、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自動メッシュVPN、IPsec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暗号化、クラウド中心の管理、およびマルチサイトネットワーク用のQVPNサービスを備えています。幅広いQNAP製品および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Vmware ESXi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などのハイパーバイザープラットフォームと互換性のあるQuWANにより、SMBは、費用対効果の高い価格で信頼性の高いネットワークを効率的に構築し、デジタルトランスフォーメーション、マルチサイト拡張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、リモートワークを促進できます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781" name="Google Shape;781;p64"/>
          <p:cNvSpPr/>
          <p:nvPr/>
        </p:nvSpPr>
        <p:spPr>
          <a:xfrm>
            <a:off x="1699092" y="5117781"/>
            <a:ext cx="1222108" cy="15850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2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一元化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管理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82" name="Google Shape;782;p64"/>
          <p:cNvSpPr/>
          <p:nvPr/>
        </p:nvSpPr>
        <p:spPr>
          <a:xfrm>
            <a:off x="1681721" y="4268974"/>
            <a:ext cx="1697690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自動化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VPN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展開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83" name="Google Shape;783;p64"/>
          <p:cNvSpPr/>
          <p:nvPr/>
        </p:nvSpPr>
        <p:spPr>
          <a:xfrm>
            <a:off x="4560233" y="4259036"/>
            <a:ext cx="1377087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ja-JP" altLang="en-US" sz="12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スマート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帯域幅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優先順位付け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84" name="Google Shape;784;p64"/>
          <p:cNvSpPr/>
          <p:nvPr/>
        </p:nvSpPr>
        <p:spPr>
          <a:xfrm>
            <a:off x="4602749" y="5476415"/>
            <a:ext cx="1377088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安全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ja-JP" altLang="en-US" sz="12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ネットワーク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2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保護</a:t>
            </a: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20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962778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9" name="Google Shape;789;p65"/>
          <p:cNvGrpSpPr/>
          <p:nvPr/>
        </p:nvGrpSpPr>
        <p:grpSpPr>
          <a:xfrm>
            <a:off x="1299902" y="4320401"/>
            <a:ext cx="2437667" cy="2308772"/>
            <a:chOff x="717589" y="2231079"/>
            <a:chExt cx="2416341" cy="2303682"/>
          </a:xfrm>
        </p:grpSpPr>
        <p:pic>
          <p:nvPicPr>
            <p:cNvPr id="790" name="Google Shape;790;p6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717589" y="2231079"/>
              <a:ext cx="2416341" cy="230368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91" name="Google Shape;791;p65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2178867" y="2485642"/>
              <a:ext cx="772857" cy="772857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92" name="Google Shape;792;p6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68632" y="4275468"/>
            <a:ext cx="2437667" cy="2308772"/>
          </a:xfrm>
          <a:prstGeom prst="rect">
            <a:avLst/>
          </a:prstGeom>
          <a:noFill/>
          <a:ln>
            <a:noFill/>
          </a:ln>
        </p:spPr>
      </p:pic>
      <p:pic>
        <p:nvPicPr>
          <p:cNvPr id="793" name="Google Shape;793;p65"/>
          <p:cNvPicPr preferRelativeResize="0"/>
          <p:nvPr/>
        </p:nvPicPr>
        <p:blipFill rotWithShape="1">
          <a:blip r:embed="rId5">
            <a:alphaModFix/>
          </a:blip>
          <a:srcRect r="56132"/>
          <a:stretch/>
        </p:blipFill>
        <p:spPr>
          <a:xfrm>
            <a:off x="9941604" y="4580404"/>
            <a:ext cx="723923" cy="6749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94" name="Google Shape;794;p65" descr="一張含有 畫畫, 傘 的圖片&#10;&#10;自動產生的描述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495750" y="4320401"/>
            <a:ext cx="1051353" cy="1044458"/>
          </a:xfrm>
          <a:prstGeom prst="rect">
            <a:avLst/>
          </a:prstGeom>
          <a:noFill/>
          <a:ln>
            <a:noFill/>
          </a:ln>
        </p:spPr>
      </p:pic>
      <p:pic>
        <p:nvPicPr>
          <p:cNvPr id="795" name="Google Shape;795;p6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863781" y="3924458"/>
            <a:ext cx="1548434" cy="204554"/>
          </a:xfrm>
          <a:prstGeom prst="rect">
            <a:avLst/>
          </a:prstGeom>
          <a:noFill/>
          <a:ln>
            <a:noFill/>
          </a:ln>
        </p:spPr>
      </p:pic>
      <p:sp>
        <p:nvSpPr>
          <p:cNvPr id="796" name="Google Shape;796;p65"/>
          <p:cNvSpPr txBox="1"/>
          <p:nvPr/>
        </p:nvSpPr>
        <p:spPr>
          <a:xfrm>
            <a:off x="8319329" y="3770551"/>
            <a:ext cx="2911887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Microsoft Hyper-V</a:t>
            </a:r>
            <a:endParaRPr sz="2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797" name="Google Shape;797;p65"/>
          <p:cNvSpPr txBox="1"/>
          <p:nvPr/>
        </p:nvSpPr>
        <p:spPr>
          <a:xfrm>
            <a:off x="4700673" y="3809817"/>
            <a:ext cx="333014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Hyper Data Protector</a:t>
            </a:r>
            <a:endParaRPr sz="2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798" name="Google Shape;798;p65"/>
          <p:cNvSpPr txBox="1"/>
          <p:nvPr/>
        </p:nvSpPr>
        <p:spPr>
          <a:xfrm>
            <a:off x="5954516" y="2097767"/>
            <a:ext cx="4491508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Win10 / Server2016 / Server2019</a:t>
            </a:r>
            <a:endParaRPr sz="20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799" name="Google Shape;799;p65"/>
          <p:cNvSpPr/>
          <p:nvPr/>
        </p:nvSpPr>
        <p:spPr>
          <a:xfrm rot="-4892819">
            <a:off x="5952461" y="2862465"/>
            <a:ext cx="2254632" cy="2224262"/>
          </a:xfrm>
          <a:prstGeom prst="arc">
            <a:avLst>
              <a:gd name="adj1" fmla="val 16200000"/>
              <a:gd name="adj2" fmla="val 914542"/>
            </a:avLst>
          </a:prstGeom>
          <a:noFill/>
          <a:ln w="50800" cap="flat" cmpd="sng">
            <a:solidFill>
              <a:srgbClr val="2F61D3"/>
            </a:solidFill>
            <a:prstDash val="dash"/>
            <a:miter lim="800000"/>
            <a:headEnd type="triangle" w="med" len="med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grpSp>
        <p:nvGrpSpPr>
          <p:cNvPr id="800" name="Google Shape;800;p65"/>
          <p:cNvGrpSpPr/>
          <p:nvPr/>
        </p:nvGrpSpPr>
        <p:grpSpPr>
          <a:xfrm>
            <a:off x="7666890" y="2537775"/>
            <a:ext cx="1062282" cy="726423"/>
            <a:chOff x="8629994" y="2510573"/>
            <a:chExt cx="1062282" cy="726423"/>
          </a:xfrm>
        </p:grpSpPr>
        <p:sp>
          <p:nvSpPr>
            <p:cNvPr id="801" name="Google Shape;801;p65"/>
            <p:cNvSpPr/>
            <p:nvPr/>
          </p:nvSpPr>
          <p:spPr>
            <a:xfrm>
              <a:off x="8903845" y="2553138"/>
              <a:ext cx="788431" cy="507318"/>
            </a:xfrm>
            <a:prstGeom prst="rect">
              <a:avLst/>
            </a:prstGeom>
            <a:solidFill>
              <a:srgbClr val="12121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02" name="Google Shape;802;p65"/>
            <p:cNvSpPr/>
            <p:nvPr/>
          </p:nvSpPr>
          <p:spPr>
            <a:xfrm>
              <a:off x="8882833" y="2510573"/>
              <a:ext cx="809443" cy="712928"/>
            </a:xfrm>
            <a:custGeom>
              <a:avLst/>
              <a:gdLst/>
              <a:ahLst/>
              <a:cxnLst/>
              <a:rect l="l" t="t" r="r" b="b"/>
              <a:pathLst>
                <a:path w="796595" h="651099" extrusionOk="0">
                  <a:moveTo>
                    <a:pt x="63593" y="607620"/>
                  </a:moveTo>
                  <a:lnTo>
                    <a:pt x="733001" y="607620"/>
                  </a:lnTo>
                  <a:lnTo>
                    <a:pt x="733001" y="651099"/>
                  </a:lnTo>
                  <a:lnTo>
                    <a:pt x="63593" y="651099"/>
                  </a:lnTo>
                  <a:close/>
                  <a:moveTo>
                    <a:pt x="63148" y="60404"/>
                  </a:moveTo>
                  <a:lnTo>
                    <a:pt x="63148" y="464625"/>
                  </a:lnTo>
                  <a:lnTo>
                    <a:pt x="733390" y="464625"/>
                  </a:lnTo>
                  <a:lnTo>
                    <a:pt x="733390" y="60404"/>
                  </a:lnTo>
                  <a:close/>
                  <a:moveTo>
                    <a:pt x="0" y="0"/>
                  </a:moveTo>
                  <a:lnTo>
                    <a:pt x="796595" y="0"/>
                  </a:lnTo>
                  <a:lnTo>
                    <a:pt x="796595" y="525032"/>
                  </a:lnTo>
                  <a:lnTo>
                    <a:pt x="509142" y="525032"/>
                  </a:lnTo>
                  <a:lnTo>
                    <a:pt x="509142" y="603286"/>
                  </a:lnTo>
                  <a:lnTo>
                    <a:pt x="287451" y="603286"/>
                  </a:lnTo>
                  <a:lnTo>
                    <a:pt x="287451" y="525032"/>
                  </a:lnTo>
                  <a:lnTo>
                    <a:pt x="0" y="525032"/>
                  </a:lnTo>
                  <a:close/>
                </a:path>
              </a:pathLst>
            </a:custGeom>
            <a:solidFill>
              <a:srgbClr val="0070C0"/>
            </a:solidFill>
            <a:ln w="12700" cap="rnd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803" name="Google Shape;803;p65"/>
            <p:cNvSpPr/>
            <p:nvPr/>
          </p:nvSpPr>
          <p:spPr>
            <a:xfrm>
              <a:off x="8629994" y="2594451"/>
              <a:ext cx="273851" cy="642545"/>
            </a:xfrm>
            <a:custGeom>
              <a:avLst/>
              <a:gdLst/>
              <a:ahLst/>
              <a:cxnLst/>
              <a:rect l="l" t="t" r="r" b="b"/>
              <a:pathLst>
                <a:path w="269504" h="586820" extrusionOk="0">
                  <a:moveTo>
                    <a:pt x="52181" y="469456"/>
                  </a:moveTo>
                  <a:lnTo>
                    <a:pt x="52181" y="508565"/>
                  </a:lnTo>
                  <a:lnTo>
                    <a:pt x="213024" y="508565"/>
                  </a:lnTo>
                  <a:lnTo>
                    <a:pt x="213024" y="469456"/>
                  </a:lnTo>
                  <a:close/>
                  <a:moveTo>
                    <a:pt x="52181" y="397738"/>
                  </a:moveTo>
                  <a:lnTo>
                    <a:pt x="52181" y="436847"/>
                  </a:lnTo>
                  <a:lnTo>
                    <a:pt x="213024" y="436847"/>
                  </a:lnTo>
                  <a:lnTo>
                    <a:pt x="213024" y="397738"/>
                  </a:lnTo>
                  <a:close/>
                  <a:moveTo>
                    <a:pt x="52181" y="256468"/>
                  </a:moveTo>
                  <a:lnTo>
                    <a:pt x="52181" y="365129"/>
                  </a:lnTo>
                  <a:lnTo>
                    <a:pt x="213024" y="365129"/>
                  </a:lnTo>
                  <a:lnTo>
                    <a:pt x="213024" y="256468"/>
                  </a:lnTo>
                  <a:close/>
                  <a:moveTo>
                    <a:pt x="68469" y="203203"/>
                  </a:moveTo>
                  <a:cubicBezTo>
                    <a:pt x="61867" y="203203"/>
                    <a:pt x="56516" y="208554"/>
                    <a:pt x="56516" y="215156"/>
                  </a:cubicBezTo>
                  <a:cubicBezTo>
                    <a:pt x="56516" y="221758"/>
                    <a:pt x="61867" y="227109"/>
                    <a:pt x="68469" y="227109"/>
                  </a:cubicBezTo>
                  <a:cubicBezTo>
                    <a:pt x="75070" y="227109"/>
                    <a:pt x="80422" y="221758"/>
                    <a:pt x="80422" y="215156"/>
                  </a:cubicBezTo>
                  <a:cubicBezTo>
                    <a:pt x="80422" y="208554"/>
                    <a:pt x="75070" y="203203"/>
                    <a:pt x="68469" y="203203"/>
                  </a:cubicBezTo>
                  <a:close/>
                  <a:moveTo>
                    <a:pt x="0" y="0"/>
                  </a:moveTo>
                  <a:lnTo>
                    <a:pt x="269504" y="0"/>
                  </a:lnTo>
                  <a:lnTo>
                    <a:pt x="269504" y="586820"/>
                  </a:lnTo>
                  <a:lnTo>
                    <a:pt x="0" y="586820"/>
                  </a:lnTo>
                  <a:close/>
                </a:path>
              </a:pathLst>
            </a:custGeom>
            <a:solidFill>
              <a:srgbClr val="0070C0"/>
            </a:solidFill>
            <a:ln w="1270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804" name="Google Shape;804;p65"/>
          <p:cNvSpPr/>
          <p:nvPr/>
        </p:nvSpPr>
        <p:spPr>
          <a:xfrm>
            <a:off x="2533651" y="5656460"/>
            <a:ext cx="2062852" cy="681317"/>
          </a:xfrm>
          <a:prstGeom prst="rightArrow">
            <a:avLst>
              <a:gd name="adj1" fmla="val 50000"/>
              <a:gd name="adj2" fmla="val 50000"/>
            </a:avLst>
          </a:prstGeom>
          <a:gradFill>
            <a:gsLst>
              <a:gs pos="0">
                <a:srgbClr val="0070C0">
                  <a:alpha val="8627"/>
                </a:srgbClr>
              </a:gs>
              <a:gs pos="100000">
                <a:srgbClr val="CF5CA2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805" name="Google Shape;805;p65"/>
          <p:cNvSpPr/>
          <p:nvPr/>
        </p:nvSpPr>
        <p:spPr>
          <a:xfrm rot="10800000">
            <a:off x="7370975" y="5708936"/>
            <a:ext cx="2062852" cy="681317"/>
          </a:xfrm>
          <a:prstGeom prst="rightArrow">
            <a:avLst>
              <a:gd name="adj1" fmla="val 50000"/>
              <a:gd name="adj2" fmla="val 50000"/>
            </a:avLst>
          </a:prstGeom>
          <a:gradFill>
            <a:gsLst>
              <a:gs pos="0">
                <a:srgbClr val="0070C0">
                  <a:alpha val="8627"/>
                </a:srgbClr>
              </a:gs>
              <a:gs pos="100000">
                <a:srgbClr val="CF5CA2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806" name="Google Shape;806;p6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333915" y="2060701"/>
            <a:ext cx="1195489" cy="136883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07" name="Google Shape;807;p65"/>
          <p:cNvGrpSpPr/>
          <p:nvPr/>
        </p:nvGrpSpPr>
        <p:grpSpPr>
          <a:xfrm>
            <a:off x="8990943" y="2535296"/>
            <a:ext cx="1062282" cy="726423"/>
            <a:chOff x="8629994" y="2510573"/>
            <a:chExt cx="1062282" cy="726423"/>
          </a:xfrm>
        </p:grpSpPr>
        <p:sp>
          <p:nvSpPr>
            <p:cNvPr id="808" name="Google Shape;808;p65"/>
            <p:cNvSpPr/>
            <p:nvPr/>
          </p:nvSpPr>
          <p:spPr>
            <a:xfrm>
              <a:off x="8903845" y="2553138"/>
              <a:ext cx="788431" cy="507318"/>
            </a:xfrm>
            <a:prstGeom prst="rect">
              <a:avLst/>
            </a:prstGeom>
            <a:solidFill>
              <a:srgbClr val="12121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09" name="Google Shape;809;p65"/>
            <p:cNvSpPr/>
            <p:nvPr/>
          </p:nvSpPr>
          <p:spPr>
            <a:xfrm>
              <a:off x="8882833" y="2510573"/>
              <a:ext cx="809443" cy="712928"/>
            </a:xfrm>
            <a:custGeom>
              <a:avLst/>
              <a:gdLst/>
              <a:ahLst/>
              <a:cxnLst/>
              <a:rect l="l" t="t" r="r" b="b"/>
              <a:pathLst>
                <a:path w="796595" h="651099" extrusionOk="0">
                  <a:moveTo>
                    <a:pt x="63593" y="607620"/>
                  </a:moveTo>
                  <a:lnTo>
                    <a:pt x="733001" y="607620"/>
                  </a:lnTo>
                  <a:lnTo>
                    <a:pt x="733001" y="651099"/>
                  </a:lnTo>
                  <a:lnTo>
                    <a:pt x="63593" y="651099"/>
                  </a:lnTo>
                  <a:close/>
                  <a:moveTo>
                    <a:pt x="63148" y="60404"/>
                  </a:moveTo>
                  <a:lnTo>
                    <a:pt x="63148" y="464625"/>
                  </a:lnTo>
                  <a:lnTo>
                    <a:pt x="733390" y="464625"/>
                  </a:lnTo>
                  <a:lnTo>
                    <a:pt x="733390" y="60404"/>
                  </a:lnTo>
                  <a:close/>
                  <a:moveTo>
                    <a:pt x="0" y="0"/>
                  </a:moveTo>
                  <a:lnTo>
                    <a:pt x="796595" y="0"/>
                  </a:lnTo>
                  <a:lnTo>
                    <a:pt x="796595" y="525032"/>
                  </a:lnTo>
                  <a:lnTo>
                    <a:pt x="509142" y="525032"/>
                  </a:lnTo>
                  <a:lnTo>
                    <a:pt x="509142" y="603286"/>
                  </a:lnTo>
                  <a:lnTo>
                    <a:pt x="287451" y="603286"/>
                  </a:lnTo>
                  <a:lnTo>
                    <a:pt x="287451" y="525032"/>
                  </a:lnTo>
                  <a:lnTo>
                    <a:pt x="0" y="525032"/>
                  </a:lnTo>
                  <a:close/>
                </a:path>
              </a:pathLst>
            </a:custGeom>
            <a:solidFill>
              <a:srgbClr val="0070C0"/>
            </a:solidFill>
            <a:ln w="12700" cap="rnd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810" name="Google Shape;810;p65"/>
            <p:cNvSpPr/>
            <p:nvPr/>
          </p:nvSpPr>
          <p:spPr>
            <a:xfrm>
              <a:off x="8629994" y="2594451"/>
              <a:ext cx="273851" cy="642545"/>
            </a:xfrm>
            <a:custGeom>
              <a:avLst/>
              <a:gdLst/>
              <a:ahLst/>
              <a:cxnLst/>
              <a:rect l="l" t="t" r="r" b="b"/>
              <a:pathLst>
                <a:path w="269504" h="586820" extrusionOk="0">
                  <a:moveTo>
                    <a:pt x="52181" y="469456"/>
                  </a:moveTo>
                  <a:lnTo>
                    <a:pt x="52181" y="508565"/>
                  </a:lnTo>
                  <a:lnTo>
                    <a:pt x="213024" y="508565"/>
                  </a:lnTo>
                  <a:lnTo>
                    <a:pt x="213024" y="469456"/>
                  </a:lnTo>
                  <a:close/>
                  <a:moveTo>
                    <a:pt x="52181" y="397738"/>
                  </a:moveTo>
                  <a:lnTo>
                    <a:pt x="52181" y="436847"/>
                  </a:lnTo>
                  <a:lnTo>
                    <a:pt x="213024" y="436847"/>
                  </a:lnTo>
                  <a:lnTo>
                    <a:pt x="213024" y="397738"/>
                  </a:lnTo>
                  <a:close/>
                  <a:moveTo>
                    <a:pt x="52181" y="256468"/>
                  </a:moveTo>
                  <a:lnTo>
                    <a:pt x="52181" y="365129"/>
                  </a:lnTo>
                  <a:lnTo>
                    <a:pt x="213024" y="365129"/>
                  </a:lnTo>
                  <a:lnTo>
                    <a:pt x="213024" y="256468"/>
                  </a:lnTo>
                  <a:close/>
                  <a:moveTo>
                    <a:pt x="68469" y="203203"/>
                  </a:moveTo>
                  <a:cubicBezTo>
                    <a:pt x="61867" y="203203"/>
                    <a:pt x="56516" y="208554"/>
                    <a:pt x="56516" y="215156"/>
                  </a:cubicBezTo>
                  <a:cubicBezTo>
                    <a:pt x="56516" y="221758"/>
                    <a:pt x="61867" y="227109"/>
                    <a:pt x="68469" y="227109"/>
                  </a:cubicBezTo>
                  <a:cubicBezTo>
                    <a:pt x="75070" y="227109"/>
                    <a:pt x="80422" y="221758"/>
                    <a:pt x="80422" y="215156"/>
                  </a:cubicBezTo>
                  <a:cubicBezTo>
                    <a:pt x="80422" y="208554"/>
                    <a:pt x="75070" y="203203"/>
                    <a:pt x="68469" y="203203"/>
                  </a:cubicBezTo>
                  <a:close/>
                  <a:moveTo>
                    <a:pt x="0" y="0"/>
                  </a:moveTo>
                  <a:lnTo>
                    <a:pt x="269504" y="0"/>
                  </a:lnTo>
                  <a:lnTo>
                    <a:pt x="269504" y="586820"/>
                  </a:lnTo>
                  <a:lnTo>
                    <a:pt x="0" y="586820"/>
                  </a:lnTo>
                  <a:close/>
                </a:path>
              </a:pathLst>
            </a:custGeom>
            <a:solidFill>
              <a:srgbClr val="0070C0"/>
            </a:solidFill>
            <a:ln w="1270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pic>
        <p:nvPicPr>
          <p:cNvPr id="811" name="Google Shape;811;p65" descr="一張含有 文字, 電子用品, 電腦, 立體 的圖片&#10;&#10;自動產生的描述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567161" y="5474787"/>
            <a:ext cx="2833157" cy="1196967"/>
          </a:xfrm>
          <a:prstGeom prst="rect">
            <a:avLst/>
          </a:prstGeom>
          <a:noFill/>
          <a:ln>
            <a:noFill/>
          </a:ln>
        </p:spPr>
      </p:pic>
      <p:sp>
        <p:nvSpPr>
          <p:cNvPr id="812" name="Google Shape;812;p65"/>
          <p:cNvSpPr txBox="1"/>
          <p:nvPr/>
        </p:nvSpPr>
        <p:spPr>
          <a:xfrm>
            <a:off x="824948" y="376786"/>
            <a:ext cx="10995578" cy="898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Hyper Data 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Protector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はライセンスフリーのVMware®およびHyper-V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アプライアンス</a:t>
            </a:r>
            <a:r>
              <a:rPr lang="ja-JP" alt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です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813" name="Google Shape;813;p65"/>
          <p:cNvSpPr txBox="1"/>
          <p:nvPr/>
        </p:nvSpPr>
        <p:spPr>
          <a:xfrm>
            <a:off x="449755" y="1913867"/>
            <a:ext cx="5502612" cy="1754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必要な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NAS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台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だけで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ライセンス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費用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もかかりません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。無制限のVMware®およびHyper-V環境をバックアップできます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 Hyper Data Protectorは、費用効果が高く信頼性の高いディザスタリカバリ計画を提供し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、24時間年中無休の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サービス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運用を保証します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320072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" name="Google Shape;818;p66"/>
          <p:cNvSpPr/>
          <p:nvPr/>
        </p:nvSpPr>
        <p:spPr>
          <a:xfrm>
            <a:off x="440596" y="4897059"/>
            <a:ext cx="5140621" cy="1849263"/>
          </a:xfrm>
          <a:prstGeom prst="roundRect">
            <a:avLst>
              <a:gd name="adj" fmla="val 4859"/>
            </a:avLst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grpSp>
        <p:nvGrpSpPr>
          <p:cNvPr id="819" name="Google Shape;819;p66"/>
          <p:cNvGrpSpPr/>
          <p:nvPr/>
        </p:nvGrpSpPr>
        <p:grpSpPr>
          <a:xfrm>
            <a:off x="1786231" y="5184663"/>
            <a:ext cx="1988764" cy="565360"/>
            <a:chOff x="896223" y="5597343"/>
            <a:chExt cx="1988764" cy="565360"/>
          </a:xfrm>
        </p:grpSpPr>
        <p:sp>
          <p:nvSpPr>
            <p:cNvPr id="820" name="Google Shape;820;p66"/>
            <p:cNvSpPr txBox="1"/>
            <p:nvPr/>
          </p:nvSpPr>
          <p:spPr>
            <a:xfrm>
              <a:off x="1671034" y="5622587"/>
              <a:ext cx="1213953" cy="2154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i="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122 MB/s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grpSp>
          <p:nvGrpSpPr>
            <p:cNvPr id="821" name="Google Shape;821;p66"/>
            <p:cNvGrpSpPr/>
            <p:nvPr/>
          </p:nvGrpSpPr>
          <p:grpSpPr>
            <a:xfrm>
              <a:off x="896223" y="5597343"/>
              <a:ext cx="802622" cy="565360"/>
              <a:chOff x="139515" y="5675648"/>
              <a:chExt cx="802622" cy="565360"/>
            </a:xfrm>
          </p:grpSpPr>
          <p:cxnSp>
            <p:nvCxnSpPr>
              <p:cNvPr id="822" name="Google Shape;822;p66"/>
              <p:cNvCxnSpPr/>
              <p:nvPr/>
            </p:nvCxnSpPr>
            <p:spPr>
              <a:xfrm>
                <a:off x="577295" y="6022011"/>
                <a:ext cx="234179" cy="0"/>
              </a:xfrm>
              <a:prstGeom prst="straightConnector1">
                <a:avLst/>
              </a:prstGeom>
              <a:noFill/>
              <a:ln w="98425" cap="flat" cmpd="sng">
                <a:solidFill>
                  <a:srgbClr val="F5F7FC"/>
                </a:solidFill>
                <a:prstDash val="solid"/>
                <a:miter lim="800000"/>
                <a:headEnd type="none" w="sm" len="sm"/>
                <a:tailEnd type="none" w="sm" len="sm"/>
              </a:ln>
              <a:effectLst>
                <a:outerShdw blurRad="76200" dist="38100" dir="5400000" algn="t" rotWithShape="0">
                  <a:srgbClr val="000000">
                    <a:alpha val="20784"/>
                  </a:srgbClr>
                </a:outerShdw>
              </a:effectLst>
            </p:spPr>
          </p:cxnSp>
          <p:cxnSp>
            <p:nvCxnSpPr>
              <p:cNvPr id="823" name="Google Shape;823;p66"/>
              <p:cNvCxnSpPr/>
              <p:nvPr/>
            </p:nvCxnSpPr>
            <p:spPr>
              <a:xfrm>
                <a:off x="577295" y="5785737"/>
                <a:ext cx="364842" cy="0"/>
              </a:xfrm>
              <a:prstGeom prst="straightConnector1">
                <a:avLst/>
              </a:prstGeom>
              <a:noFill/>
              <a:ln w="98425" cap="flat" cmpd="sng">
                <a:solidFill>
                  <a:srgbClr val="F5F7FC"/>
                </a:solidFill>
                <a:prstDash val="solid"/>
                <a:miter lim="800000"/>
                <a:headEnd type="none" w="sm" len="sm"/>
                <a:tailEnd type="none" w="sm" len="sm"/>
              </a:ln>
              <a:effectLst>
                <a:outerShdw blurRad="76200" dist="38100" dir="5400000" algn="t" rotWithShape="0">
                  <a:srgbClr val="000000">
                    <a:alpha val="20784"/>
                  </a:srgbClr>
                </a:outerShdw>
              </a:effectLst>
            </p:spPr>
          </p:cxnSp>
          <p:cxnSp>
            <p:nvCxnSpPr>
              <p:cNvPr id="824" name="Google Shape;824;p66"/>
              <p:cNvCxnSpPr/>
              <p:nvPr/>
            </p:nvCxnSpPr>
            <p:spPr>
              <a:xfrm>
                <a:off x="577295" y="5675648"/>
                <a:ext cx="0" cy="481377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sp>
            <p:nvSpPr>
              <p:cNvPr id="825" name="Google Shape;825;p66"/>
              <p:cNvSpPr txBox="1"/>
              <p:nvPr/>
            </p:nvSpPr>
            <p:spPr>
              <a:xfrm>
                <a:off x="139516" y="5902494"/>
                <a:ext cx="421762" cy="33851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800" b="0" i="0" dirty="0">
                    <a:solidFill>
                      <a:schemeClr val="lt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Write</a:t>
                </a:r>
                <a:endParaRPr dirty="0">
                  <a:latin typeface="Meiryo UI" panose="020B0604030504040204" pitchFamily="50" charset="-128"/>
                  <a:ea typeface="Meiryo UI" panose="020B0604030504040204" pitchFamily="50" charset="-128"/>
                </a:endParaRPr>
              </a:p>
            </p:txBody>
          </p:sp>
          <p:sp>
            <p:nvSpPr>
              <p:cNvPr id="826" name="Google Shape;826;p66"/>
              <p:cNvSpPr txBox="1"/>
              <p:nvPr/>
            </p:nvSpPr>
            <p:spPr>
              <a:xfrm>
                <a:off x="139515" y="5675648"/>
                <a:ext cx="528603" cy="21544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sp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800" dirty="0">
                    <a:solidFill>
                      <a:schemeClr val="lt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Read</a:t>
                </a:r>
                <a:endParaRPr sz="800" b="0" i="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sp>
          <p:nvSpPr>
            <p:cNvPr id="827" name="Google Shape;827;p66"/>
            <p:cNvSpPr txBox="1"/>
            <p:nvPr/>
          </p:nvSpPr>
          <p:spPr>
            <a:xfrm>
              <a:off x="1537198" y="5837939"/>
              <a:ext cx="679728" cy="2154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i="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59 MB/s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pic>
        <p:nvPicPr>
          <p:cNvPr id="828" name="Google Shape;828;p66"/>
          <p:cNvPicPr preferRelativeResize="0"/>
          <p:nvPr/>
        </p:nvPicPr>
        <p:blipFill rotWithShape="1">
          <a:blip r:embed="rId3">
            <a:alphaModFix/>
          </a:blip>
          <a:srcRect l="710" r="80899" b="62958"/>
          <a:stretch/>
        </p:blipFill>
        <p:spPr>
          <a:xfrm>
            <a:off x="527956" y="5047969"/>
            <a:ext cx="1265033" cy="696324"/>
          </a:xfrm>
          <a:prstGeom prst="rect">
            <a:avLst/>
          </a:prstGeom>
          <a:solidFill>
            <a:srgbClr val="00B0F0"/>
          </a:solidFill>
          <a:ln>
            <a:noFill/>
          </a:ln>
        </p:spPr>
      </p:pic>
      <p:pic>
        <p:nvPicPr>
          <p:cNvPr id="829" name="Google Shape;829;p66"/>
          <p:cNvPicPr preferRelativeResize="0"/>
          <p:nvPr/>
        </p:nvPicPr>
        <p:blipFill rotWithShape="1">
          <a:blip r:embed="rId3">
            <a:alphaModFix/>
          </a:blip>
          <a:srcRect l="710" t="58569" r="80899" b="4389"/>
          <a:stretch/>
        </p:blipFill>
        <p:spPr>
          <a:xfrm>
            <a:off x="527956" y="5860155"/>
            <a:ext cx="1265033" cy="696324"/>
          </a:xfrm>
          <a:prstGeom prst="rect">
            <a:avLst/>
          </a:prstGeom>
          <a:solidFill>
            <a:srgbClr val="00B0F0"/>
          </a:solidFill>
          <a:ln>
            <a:noFill/>
          </a:ln>
        </p:spPr>
      </p:pic>
      <p:grpSp>
        <p:nvGrpSpPr>
          <p:cNvPr id="830" name="Google Shape;830;p66"/>
          <p:cNvGrpSpPr/>
          <p:nvPr/>
        </p:nvGrpSpPr>
        <p:grpSpPr>
          <a:xfrm>
            <a:off x="1801583" y="5987053"/>
            <a:ext cx="3064114" cy="580956"/>
            <a:chOff x="160901" y="5675648"/>
            <a:chExt cx="3064114" cy="580956"/>
          </a:xfrm>
        </p:grpSpPr>
        <p:cxnSp>
          <p:nvCxnSpPr>
            <p:cNvPr id="831" name="Google Shape;831;p66"/>
            <p:cNvCxnSpPr/>
            <p:nvPr/>
          </p:nvCxnSpPr>
          <p:spPr>
            <a:xfrm rot="10800000" flipH="1">
              <a:off x="577295" y="5783370"/>
              <a:ext cx="2647720" cy="2367"/>
            </a:xfrm>
            <a:prstGeom prst="straightConnector1">
              <a:avLst/>
            </a:prstGeom>
            <a:noFill/>
            <a:ln w="98425" cap="flat" cmpd="sng">
              <a:solidFill>
                <a:srgbClr val="F5F7FC"/>
              </a:solidFill>
              <a:prstDash val="solid"/>
              <a:miter lim="800000"/>
              <a:headEnd type="none" w="sm" len="sm"/>
              <a:tailEnd type="none" w="sm" len="sm"/>
            </a:ln>
            <a:effectLst>
              <a:outerShdw blurRad="76200" dist="38100" dir="5400000" algn="t" rotWithShape="0">
                <a:srgbClr val="000000">
                  <a:alpha val="20784"/>
                </a:srgbClr>
              </a:outerShdw>
            </a:effectLst>
          </p:spPr>
        </p:cxnSp>
        <p:cxnSp>
          <p:nvCxnSpPr>
            <p:cNvPr id="832" name="Google Shape;832;p66"/>
            <p:cNvCxnSpPr/>
            <p:nvPr/>
          </p:nvCxnSpPr>
          <p:spPr>
            <a:xfrm>
              <a:off x="577295" y="5675648"/>
              <a:ext cx="0" cy="481377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833" name="Google Shape;833;p66"/>
            <p:cNvSpPr txBox="1"/>
            <p:nvPr/>
          </p:nvSpPr>
          <p:spPr>
            <a:xfrm>
              <a:off x="160902" y="5918090"/>
              <a:ext cx="421762" cy="3385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0" i="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Write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834" name="Google Shape;834;p66"/>
            <p:cNvSpPr txBox="1"/>
            <p:nvPr/>
          </p:nvSpPr>
          <p:spPr>
            <a:xfrm>
              <a:off x="160901" y="5675648"/>
              <a:ext cx="528603" cy="2154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Read</a:t>
              </a:r>
              <a:endParaRPr sz="800" b="0" i="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835" name="Google Shape;835;p66"/>
          <p:cNvSpPr txBox="1"/>
          <p:nvPr/>
        </p:nvSpPr>
        <p:spPr>
          <a:xfrm>
            <a:off x="3914000" y="6266736"/>
            <a:ext cx="679728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1.28 GB / 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836" name="Google Shape;836;p66"/>
          <p:cNvCxnSpPr/>
          <p:nvPr/>
        </p:nvCxnSpPr>
        <p:spPr>
          <a:xfrm>
            <a:off x="2224011" y="6345208"/>
            <a:ext cx="1689989" cy="0"/>
          </a:xfrm>
          <a:prstGeom prst="straightConnector1">
            <a:avLst/>
          </a:prstGeom>
          <a:noFill/>
          <a:ln w="98425" cap="flat" cmpd="sng">
            <a:solidFill>
              <a:srgbClr val="F5F7FC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76200" dist="38100" dir="5400000" algn="t" rotWithShape="0">
              <a:srgbClr val="000000">
                <a:alpha val="20784"/>
              </a:srgbClr>
            </a:outerShdw>
          </a:effectLst>
        </p:spPr>
      </p:cxnSp>
      <p:sp>
        <p:nvSpPr>
          <p:cNvPr id="837" name="Google Shape;837;p66"/>
          <p:cNvSpPr/>
          <p:nvPr/>
        </p:nvSpPr>
        <p:spPr>
          <a:xfrm>
            <a:off x="7740184" y="3019100"/>
            <a:ext cx="4249126" cy="3699175"/>
          </a:xfrm>
          <a:prstGeom prst="roundRect">
            <a:avLst>
              <a:gd name="adj" fmla="val 3636"/>
            </a:avLst>
          </a:prstGeom>
          <a:gradFill>
            <a:gsLst>
              <a:gs pos="0">
                <a:srgbClr val="D8D8D8"/>
              </a:gs>
              <a:gs pos="100000">
                <a:schemeClr val="lt1"/>
              </a:gs>
            </a:gsLst>
            <a:lin ang="5400000" scaled="0"/>
          </a:gradFill>
          <a:ln w="12700" cap="flat" cmpd="sng">
            <a:solidFill>
              <a:srgbClr val="A5A5A5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838" name="Google Shape;838;p6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05453" y="3182477"/>
            <a:ext cx="3895459" cy="3326701"/>
          </a:xfrm>
          <a:prstGeom prst="rect">
            <a:avLst/>
          </a:prstGeom>
          <a:noFill/>
          <a:ln>
            <a:noFill/>
          </a:ln>
        </p:spPr>
      </p:pic>
      <p:pic>
        <p:nvPicPr>
          <p:cNvPr id="839" name="Google Shape;839;p66" descr="一張含有 文字, 電子用品, 電腦 的圖片&#10;&#10;自動產生的描述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9524" y="3226450"/>
            <a:ext cx="2817596" cy="1239742"/>
          </a:xfrm>
          <a:prstGeom prst="rect">
            <a:avLst/>
          </a:prstGeom>
          <a:noFill/>
          <a:ln>
            <a:noFill/>
          </a:ln>
        </p:spPr>
      </p:pic>
      <p:sp>
        <p:nvSpPr>
          <p:cNvPr id="840" name="Google Shape;840;p66"/>
          <p:cNvSpPr txBox="1"/>
          <p:nvPr/>
        </p:nvSpPr>
        <p:spPr>
          <a:xfrm>
            <a:off x="3330624" y="4044390"/>
            <a:ext cx="1787294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50" rIns="121900" bIns="6095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QuObjects</a:t>
            </a:r>
            <a:endParaRPr sz="20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841" name="Google Shape;841;p6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794996" y="3173142"/>
            <a:ext cx="845009" cy="845009"/>
          </a:xfrm>
          <a:prstGeom prst="rect">
            <a:avLst/>
          </a:prstGeom>
          <a:noFill/>
          <a:ln>
            <a:noFill/>
          </a:ln>
          <a:effectLst>
            <a:outerShdw blurRad="88900" sx="103000" sy="103000" algn="ctr" rotWithShape="0">
              <a:srgbClr val="000000">
                <a:alpha val="61960"/>
              </a:srgbClr>
            </a:outerShdw>
          </a:effectLst>
        </p:spPr>
      </p:pic>
      <p:grpSp>
        <p:nvGrpSpPr>
          <p:cNvPr id="842" name="Google Shape;842;p66"/>
          <p:cNvGrpSpPr/>
          <p:nvPr/>
        </p:nvGrpSpPr>
        <p:grpSpPr>
          <a:xfrm>
            <a:off x="482594" y="2143635"/>
            <a:ext cx="870367" cy="274783"/>
            <a:chOff x="595005" y="3603923"/>
            <a:chExt cx="957346" cy="302243"/>
          </a:xfrm>
        </p:grpSpPr>
        <p:sp>
          <p:nvSpPr>
            <p:cNvPr id="843" name="Google Shape;843;p66"/>
            <p:cNvSpPr/>
            <p:nvPr/>
          </p:nvSpPr>
          <p:spPr>
            <a:xfrm>
              <a:off x="595005" y="3607886"/>
              <a:ext cx="137723" cy="233455"/>
            </a:xfrm>
            <a:custGeom>
              <a:avLst/>
              <a:gdLst/>
              <a:ahLst/>
              <a:cxnLst/>
              <a:rect l="l" t="t" r="r" b="b"/>
              <a:pathLst>
                <a:path w="137724" h="233454" extrusionOk="0">
                  <a:moveTo>
                    <a:pt x="0" y="233455"/>
                  </a:moveTo>
                  <a:lnTo>
                    <a:pt x="0" y="0"/>
                  </a:lnTo>
                  <a:lnTo>
                    <a:pt x="28649" y="0"/>
                  </a:lnTo>
                  <a:lnTo>
                    <a:pt x="28649" y="83739"/>
                  </a:lnTo>
                  <a:cubicBezTo>
                    <a:pt x="42045" y="68235"/>
                    <a:pt x="58903" y="60509"/>
                    <a:pt x="79273" y="60509"/>
                  </a:cubicBezTo>
                  <a:cubicBezTo>
                    <a:pt x="91817" y="60509"/>
                    <a:pt x="102704" y="62967"/>
                    <a:pt x="111936" y="67934"/>
                  </a:cubicBezTo>
                  <a:cubicBezTo>
                    <a:pt x="121168" y="72851"/>
                    <a:pt x="127791" y="79675"/>
                    <a:pt x="131754" y="88405"/>
                  </a:cubicBezTo>
                  <a:cubicBezTo>
                    <a:pt x="135718" y="97135"/>
                    <a:pt x="137725" y="109728"/>
                    <a:pt x="137725" y="126285"/>
                  </a:cubicBezTo>
                  <a:lnTo>
                    <a:pt x="137725" y="233455"/>
                  </a:lnTo>
                  <a:lnTo>
                    <a:pt x="109076" y="233455"/>
                  </a:lnTo>
                  <a:lnTo>
                    <a:pt x="109076" y="126285"/>
                  </a:lnTo>
                  <a:cubicBezTo>
                    <a:pt x="109076" y="111936"/>
                    <a:pt x="105965" y="101500"/>
                    <a:pt x="99744" y="94977"/>
                  </a:cubicBezTo>
                  <a:cubicBezTo>
                    <a:pt x="93522" y="88455"/>
                    <a:pt x="84742" y="85194"/>
                    <a:pt x="73403" y="85194"/>
                  </a:cubicBezTo>
                  <a:cubicBezTo>
                    <a:pt x="64924" y="85194"/>
                    <a:pt x="56946" y="87401"/>
                    <a:pt x="49420" y="91817"/>
                  </a:cubicBezTo>
                  <a:cubicBezTo>
                    <a:pt x="41945" y="96232"/>
                    <a:pt x="36626" y="102202"/>
                    <a:pt x="33415" y="109728"/>
                  </a:cubicBezTo>
                  <a:cubicBezTo>
                    <a:pt x="30254" y="117254"/>
                    <a:pt x="28649" y="127690"/>
                    <a:pt x="28649" y="140936"/>
                  </a:cubicBezTo>
                  <a:lnTo>
                    <a:pt x="28649" y="233455"/>
                  </a:lnTo>
                  <a:lnTo>
                    <a:pt x="0" y="233455"/>
                  </a:ln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44" name="Google Shape;844;p66"/>
            <p:cNvSpPr/>
            <p:nvPr/>
          </p:nvSpPr>
          <p:spPr>
            <a:xfrm>
              <a:off x="760629" y="3613154"/>
              <a:ext cx="82483" cy="230444"/>
            </a:xfrm>
            <a:custGeom>
              <a:avLst/>
              <a:gdLst/>
              <a:ahLst/>
              <a:cxnLst/>
              <a:rect l="l" t="t" r="r" b="b"/>
              <a:pathLst>
                <a:path w="82484" h="230444" extrusionOk="0">
                  <a:moveTo>
                    <a:pt x="78320" y="202548"/>
                  </a:moveTo>
                  <a:lnTo>
                    <a:pt x="82484" y="227886"/>
                  </a:lnTo>
                  <a:cubicBezTo>
                    <a:pt x="74407" y="229591"/>
                    <a:pt x="67182" y="230444"/>
                    <a:pt x="60810" y="230444"/>
                  </a:cubicBezTo>
                  <a:cubicBezTo>
                    <a:pt x="50424" y="230444"/>
                    <a:pt x="42346" y="228789"/>
                    <a:pt x="36626" y="225527"/>
                  </a:cubicBezTo>
                  <a:cubicBezTo>
                    <a:pt x="30907" y="222216"/>
                    <a:pt x="26843" y="217901"/>
                    <a:pt x="24535" y="212533"/>
                  </a:cubicBezTo>
                  <a:cubicBezTo>
                    <a:pt x="22176" y="207164"/>
                    <a:pt x="21022" y="195875"/>
                    <a:pt x="21022" y="178666"/>
                  </a:cubicBezTo>
                  <a:lnTo>
                    <a:pt x="21022" y="81381"/>
                  </a:lnTo>
                  <a:lnTo>
                    <a:pt x="0" y="81381"/>
                  </a:lnTo>
                  <a:lnTo>
                    <a:pt x="0" y="59104"/>
                  </a:lnTo>
                  <a:lnTo>
                    <a:pt x="21022" y="59104"/>
                  </a:lnTo>
                  <a:lnTo>
                    <a:pt x="21022" y="17209"/>
                  </a:lnTo>
                  <a:lnTo>
                    <a:pt x="49521" y="0"/>
                  </a:lnTo>
                  <a:lnTo>
                    <a:pt x="49521" y="59054"/>
                  </a:lnTo>
                  <a:lnTo>
                    <a:pt x="78320" y="59054"/>
                  </a:lnTo>
                  <a:lnTo>
                    <a:pt x="78320" y="81330"/>
                  </a:lnTo>
                  <a:lnTo>
                    <a:pt x="49521" y="81330"/>
                  </a:lnTo>
                  <a:lnTo>
                    <a:pt x="49521" y="180221"/>
                  </a:lnTo>
                  <a:cubicBezTo>
                    <a:pt x="49521" y="188399"/>
                    <a:pt x="50022" y="193668"/>
                    <a:pt x="51026" y="195976"/>
                  </a:cubicBezTo>
                  <a:cubicBezTo>
                    <a:pt x="52029" y="198334"/>
                    <a:pt x="53685" y="200190"/>
                    <a:pt x="55943" y="201545"/>
                  </a:cubicBezTo>
                  <a:cubicBezTo>
                    <a:pt x="58201" y="202950"/>
                    <a:pt x="61512" y="203602"/>
                    <a:pt x="65727" y="203602"/>
                  </a:cubicBezTo>
                  <a:cubicBezTo>
                    <a:pt x="68938" y="203652"/>
                    <a:pt x="73152" y="203301"/>
                    <a:pt x="78320" y="202548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45" name="Google Shape;845;p66"/>
            <p:cNvSpPr/>
            <p:nvPr/>
          </p:nvSpPr>
          <p:spPr>
            <a:xfrm>
              <a:off x="851239" y="3613154"/>
              <a:ext cx="82483" cy="230444"/>
            </a:xfrm>
            <a:custGeom>
              <a:avLst/>
              <a:gdLst/>
              <a:ahLst/>
              <a:cxnLst/>
              <a:rect l="l" t="t" r="r" b="b"/>
              <a:pathLst>
                <a:path w="82484" h="230444" extrusionOk="0">
                  <a:moveTo>
                    <a:pt x="78320" y="202548"/>
                  </a:moveTo>
                  <a:lnTo>
                    <a:pt x="82484" y="227886"/>
                  </a:lnTo>
                  <a:cubicBezTo>
                    <a:pt x="74407" y="229591"/>
                    <a:pt x="67182" y="230444"/>
                    <a:pt x="60810" y="230444"/>
                  </a:cubicBezTo>
                  <a:cubicBezTo>
                    <a:pt x="50424" y="230444"/>
                    <a:pt x="42346" y="228789"/>
                    <a:pt x="36626" y="225527"/>
                  </a:cubicBezTo>
                  <a:cubicBezTo>
                    <a:pt x="30907" y="222216"/>
                    <a:pt x="26843" y="217901"/>
                    <a:pt x="24535" y="212533"/>
                  </a:cubicBezTo>
                  <a:cubicBezTo>
                    <a:pt x="22176" y="207164"/>
                    <a:pt x="21022" y="195875"/>
                    <a:pt x="21022" y="178666"/>
                  </a:cubicBezTo>
                  <a:lnTo>
                    <a:pt x="21022" y="81381"/>
                  </a:lnTo>
                  <a:lnTo>
                    <a:pt x="0" y="81381"/>
                  </a:lnTo>
                  <a:lnTo>
                    <a:pt x="0" y="59104"/>
                  </a:lnTo>
                  <a:lnTo>
                    <a:pt x="21022" y="59104"/>
                  </a:lnTo>
                  <a:lnTo>
                    <a:pt x="21022" y="17209"/>
                  </a:lnTo>
                  <a:lnTo>
                    <a:pt x="49521" y="0"/>
                  </a:lnTo>
                  <a:lnTo>
                    <a:pt x="49521" y="59054"/>
                  </a:lnTo>
                  <a:lnTo>
                    <a:pt x="78320" y="59054"/>
                  </a:lnTo>
                  <a:lnTo>
                    <a:pt x="78320" y="81330"/>
                  </a:lnTo>
                  <a:lnTo>
                    <a:pt x="49521" y="81330"/>
                  </a:lnTo>
                  <a:lnTo>
                    <a:pt x="49521" y="180221"/>
                  </a:lnTo>
                  <a:cubicBezTo>
                    <a:pt x="49521" y="188399"/>
                    <a:pt x="50022" y="193668"/>
                    <a:pt x="51026" y="195976"/>
                  </a:cubicBezTo>
                  <a:cubicBezTo>
                    <a:pt x="52029" y="198334"/>
                    <a:pt x="53685" y="200190"/>
                    <a:pt x="55943" y="201545"/>
                  </a:cubicBezTo>
                  <a:cubicBezTo>
                    <a:pt x="58201" y="202950"/>
                    <a:pt x="61512" y="203602"/>
                    <a:pt x="65727" y="203602"/>
                  </a:cubicBezTo>
                  <a:cubicBezTo>
                    <a:pt x="68938" y="203652"/>
                    <a:pt x="73152" y="203301"/>
                    <a:pt x="78320" y="202548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46" name="Google Shape;846;p66"/>
            <p:cNvSpPr/>
            <p:nvPr/>
          </p:nvSpPr>
          <p:spPr>
            <a:xfrm>
              <a:off x="957607" y="3668395"/>
              <a:ext cx="146856" cy="237771"/>
            </a:xfrm>
            <a:custGeom>
              <a:avLst/>
              <a:gdLst/>
              <a:ahLst/>
              <a:cxnLst/>
              <a:rect l="l" t="t" r="r" b="b"/>
              <a:pathLst>
                <a:path w="146856" h="237769" extrusionOk="0">
                  <a:moveTo>
                    <a:pt x="0" y="237770"/>
                  </a:moveTo>
                  <a:lnTo>
                    <a:pt x="0" y="3863"/>
                  </a:lnTo>
                  <a:lnTo>
                    <a:pt x="26140" y="3863"/>
                  </a:lnTo>
                  <a:lnTo>
                    <a:pt x="26140" y="25839"/>
                  </a:lnTo>
                  <a:cubicBezTo>
                    <a:pt x="32311" y="17259"/>
                    <a:pt x="39235" y="10787"/>
                    <a:pt x="47012" y="6472"/>
                  </a:cubicBezTo>
                  <a:cubicBezTo>
                    <a:pt x="54739" y="2157"/>
                    <a:pt x="64171" y="0"/>
                    <a:pt x="75209" y="0"/>
                  </a:cubicBezTo>
                  <a:cubicBezTo>
                    <a:pt x="89659" y="0"/>
                    <a:pt x="102403" y="3713"/>
                    <a:pt x="113441" y="11138"/>
                  </a:cubicBezTo>
                  <a:cubicBezTo>
                    <a:pt x="124479" y="18564"/>
                    <a:pt x="132808" y="29050"/>
                    <a:pt x="138427" y="42597"/>
                  </a:cubicBezTo>
                  <a:cubicBezTo>
                    <a:pt x="144047" y="56144"/>
                    <a:pt x="146856" y="70945"/>
                    <a:pt x="146856" y="87100"/>
                  </a:cubicBezTo>
                  <a:cubicBezTo>
                    <a:pt x="146856" y="104410"/>
                    <a:pt x="143746" y="119964"/>
                    <a:pt x="137524" y="133861"/>
                  </a:cubicBezTo>
                  <a:cubicBezTo>
                    <a:pt x="131303" y="147709"/>
                    <a:pt x="122272" y="158346"/>
                    <a:pt x="110431" y="165721"/>
                  </a:cubicBezTo>
                  <a:cubicBezTo>
                    <a:pt x="98590" y="173097"/>
                    <a:pt x="86147" y="176809"/>
                    <a:pt x="73102" y="176809"/>
                  </a:cubicBezTo>
                  <a:cubicBezTo>
                    <a:pt x="63569" y="176809"/>
                    <a:pt x="54990" y="174803"/>
                    <a:pt x="47363" y="170739"/>
                  </a:cubicBezTo>
                  <a:cubicBezTo>
                    <a:pt x="39787" y="166725"/>
                    <a:pt x="33516" y="161607"/>
                    <a:pt x="28649" y="155436"/>
                  </a:cubicBezTo>
                  <a:lnTo>
                    <a:pt x="28649" y="237770"/>
                  </a:lnTo>
                  <a:lnTo>
                    <a:pt x="0" y="237770"/>
                  </a:lnTo>
                  <a:close/>
                  <a:moveTo>
                    <a:pt x="25939" y="89358"/>
                  </a:moveTo>
                  <a:cubicBezTo>
                    <a:pt x="25939" y="111133"/>
                    <a:pt x="30355" y="127188"/>
                    <a:pt x="39135" y="137624"/>
                  </a:cubicBezTo>
                  <a:cubicBezTo>
                    <a:pt x="47965" y="148010"/>
                    <a:pt x="58602" y="153228"/>
                    <a:pt x="71145" y="153228"/>
                  </a:cubicBezTo>
                  <a:cubicBezTo>
                    <a:pt x="83889" y="153228"/>
                    <a:pt x="94777" y="147860"/>
                    <a:pt x="103858" y="137072"/>
                  </a:cubicBezTo>
                  <a:cubicBezTo>
                    <a:pt x="112939" y="126285"/>
                    <a:pt x="117455" y="109628"/>
                    <a:pt x="117455" y="87000"/>
                  </a:cubicBezTo>
                  <a:cubicBezTo>
                    <a:pt x="117455" y="65476"/>
                    <a:pt x="113040" y="49320"/>
                    <a:pt x="104159" y="38583"/>
                  </a:cubicBezTo>
                  <a:cubicBezTo>
                    <a:pt x="95279" y="27846"/>
                    <a:pt x="84692" y="22477"/>
                    <a:pt x="72400" y="22477"/>
                  </a:cubicBezTo>
                  <a:cubicBezTo>
                    <a:pt x="60208" y="22477"/>
                    <a:pt x="49370" y="28197"/>
                    <a:pt x="39988" y="39586"/>
                  </a:cubicBezTo>
                  <a:cubicBezTo>
                    <a:pt x="30656" y="51026"/>
                    <a:pt x="25939" y="67583"/>
                    <a:pt x="25939" y="89358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47" name="Google Shape;847;p66"/>
            <p:cNvSpPr/>
            <p:nvPr/>
          </p:nvSpPr>
          <p:spPr>
            <a:xfrm>
              <a:off x="1127488" y="3668395"/>
              <a:ext cx="140484" cy="176710"/>
            </a:xfrm>
            <a:custGeom>
              <a:avLst/>
              <a:gdLst/>
              <a:ahLst/>
              <a:cxnLst/>
              <a:rect l="l" t="t" r="r" b="b"/>
              <a:pathLst>
                <a:path w="140484" h="176709" extrusionOk="0">
                  <a:moveTo>
                    <a:pt x="0" y="122472"/>
                  </a:moveTo>
                  <a:lnTo>
                    <a:pt x="28348" y="118007"/>
                  </a:lnTo>
                  <a:cubicBezTo>
                    <a:pt x="29953" y="129346"/>
                    <a:pt x="34369" y="138076"/>
                    <a:pt x="41644" y="144147"/>
                  </a:cubicBezTo>
                  <a:cubicBezTo>
                    <a:pt x="48919" y="150218"/>
                    <a:pt x="59104" y="153228"/>
                    <a:pt x="72149" y="153228"/>
                  </a:cubicBezTo>
                  <a:cubicBezTo>
                    <a:pt x="85294" y="153228"/>
                    <a:pt x="95078" y="150569"/>
                    <a:pt x="101450" y="145201"/>
                  </a:cubicBezTo>
                  <a:cubicBezTo>
                    <a:pt x="107822" y="139832"/>
                    <a:pt x="110983" y="133560"/>
                    <a:pt x="110983" y="126335"/>
                  </a:cubicBezTo>
                  <a:cubicBezTo>
                    <a:pt x="110983" y="119863"/>
                    <a:pt x="108173" y="114746"/>
                    <a:pt x="102554" y="111033"/>
                  </a:cubicBezTo>
                  <a:cubicBezTo>
                    <a:pt x="98640" y="108474"/>
                    <a:pt x="88856" y="105263"/>
                    <a:pt x="73253" y="101299"/>
                  </a:cubicBezTo>
                  <a:cubicBezTo>
                    <a:pt x="52230" y="95981"/>
                    <a:pt x="37680" y="91415"/>
                    <a:pt x="29552" y="87502"/>
                  </a:cubicBezTo>
                  <a:cubicBezTo>
                    <a:pt x="21424" y="83588"/>
                    <a:pt x="15253" y="78270"/>
                    <a:pt x="11088" y="71396"/>
                  </a:cubicBezTo>
                  <a:cubicBezTo>
                    <a:pt x="6874" y="64573"/>
                    <a:pt x="4817" y="56996"/>
                    <a:pt x="4817" y="48718"/>
                  </a:cubicBezTo>
                  <a:cubicBezTo>
                    <a:pt x="4817" y="41192"/>
                    <a:pt x="6523" y="34218"/>
                    <a:pt x="9984" y="27796"/>
                  </a:cubicBezTo>
                  <a:cubicBezTo>
                    <a:pt x="13446" y="21374"/>
                    <a:pt x="18112" y="16055"/>
                    <a:pt x="24083" y="11791"/>
                  </a:cubicBezTo>
                  <a:cubicBezTo>
                    <a:pt x="28548" y="8479"/>
                    <a:pt x="34619" y="5720"/>
                    <a:pt x="42296" y="3412"/>
                  </a:cubicBezTo>
                  <a:cubicBezTo>
                    <a:pt x="49972" y="1104"/>
                    <a:pt x="58251" y="0"/>
                    <a:pt x="67081" y="0"/>
                  </a:cubicBezTo>
                  <a:cubicBezTo>
                    <a:pt x="80327" y="0"/>
                    <a:pt x="92017" y="1907"/>
                    <a:pt x="102052" y="5720"/>
                  </a:cubicBezTo>
                  <a:cubicBezTo>
                    <a:pt x="112086" y="9533"/>
                    <a:pt x="119512" y="14701"/>
                    <a:pt x="124278" y="21223"/>
                  </a:cubicBezTo>
                  <a:cubicBezTo>
                    <a:pt x="129045" y="27746"/>
                    <a:pt x="132356" y="36476"/>
                    <a:pt x="134163" y="47413"/>
                  </a:cubicBezTo>
                  <a:lnTo>
                    <a:pt x="106116" y="51227"/>
                  </a:lnTo>
                  <a:cubicBezTo>
                    <a:pt x="104862" y="42547"/>
                    <a:pt x="101149" y="35723"/>
                    <a:pt x="95028" y="30856"/>
                  </a:cubicBezTo>
                  <a:cubicBezTo>
                    <a:pt x="88907" y="25990"/>
                    <a:pt x="80277" y="23531"/>
                    <a:pt x="69138" y="23531"/>
                  </a:cubicBezTo>
                  <a:cubicBezTo>
                    <a:pt x="55993" y="23531"/>
                    <a:pt x="46561" y="25689"/>
                    <a:pt x="40941" y="30054"/>
                  </a:cubicBezTo>
                  <a:cubicBezTo>
                    <a:pt x="35322" y="34419"/>
                    <a:pt x="32512" y="39486"/>
                    <a:pt x="32512" y="45356"/>
                  </a:cubicBezTo>
                  <a:cubicBezTo>
                    <a:pt x="32512" y="49069"/>
                    <a:pt x="33666" y="52431"/>
                    <a:pt x="36024" y="55391"/>
                  </a:cubicBezTo>
                  <a:cubicBezTo>
                    <a:pt x="38382" y="58451"/>
                    <a:pt x="42045" y="61010"/>
                    <a:pt x="47012" y="63017"/>
                  </a:cubicBezTo>
                  <a:cubicBezTo>
                    <a:pt x="49872" y="64071"/>
                    <a:pt x="58301" y="66529"/>
                    <a:pt x="72349" y="70342"/>
                  </a:cubicBezTo>
                  <a:cubicBezTo>
                    <a:pt x="92619" y="75761"/>
                    <a:pt x="106768" y="80176"/>
                    <a:pt x="114796" y="83638"/>
                  </a:cubicBezTo>
                  <a:cubicBezTo>
                    <a:pt x="122823" y="87100"/>
                    <a:pt x="129095" y="92118"/>
                    <a:pt x="133661" y="98690"/>
                  </a:cubicBezTo>
                  <a:cubicBezTo>
                    <a:pt x="138227" y="105263"/>
                    <a:pt x="140484" y="113441"/>
                    <a:pt x="140484" y="123225"/>
                  </a:cubicBezTo>
                  <a:cubicBezTo>
                    <a:pt x="140484" y="132758"/>
                    <a:pt x="137675" y="141789"/>
                    <a:pt x="132106" y="150218"/>
                  </a:cubicBezTo>
                  <a:cubicBezTo>
                    <a:pt x="126536" y="158647"/>
                    <a:pt x="118509" y="165169"/>
                    <a:pt x="107972" y="169785"/>
                  </a:cubicBezTo>
                  <a:cubicBezTo>
                    <a:pt x="97486" y="174401"/>
                    <a:pt x="85595" y="176709"/>
                    <a:pt x="72299" y="176709"/>
                  </a:cubicBezTo>
                  <a:cubicBezTo>
                    <a:pt x="50324" y="176709"/>
                    <a:pt x="33566" y="172143"/>
                    <a:pt x="22076" y="163012"/>
                  </a:cubicBezTo>
                  <a:cubicBezTo>
                    <a:pt x="10536" y="153981"/>
                    <a:pt x="3211" y="140434"/>
                    <a:pt x="0" y="122472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48" name="Google Shape;848;p66"/>
            <p:cNvSpPr/>
            <p:nvPr/>
          </p:nvSpPr>
          <p:spPr>
            <a:xfrm>
              <a:off x="1309978" y="3672207"/>
              <a:ext cx="32662" cy="169133"/>
            </a:xfrm>
            <a:custGeom>
              <a:avLst/>
              <a:gdLst/>
              <a:ahLst/>
              <a:cxnLst/>
              <a:rect l="l" t="t" r="r" b="b"/>
              <a:pathLst>
                <a:path w="32662" h="169133" extrusionOk="0">
                  <a:moveTo>
                    <a:pt x="0" y="32663"/>
                  </a:moveTo>
                  <a:lnTo>
                    <a:pt x="0" y="0"/>
                  </a:lnTo>
                  <a:lnTo>
                    <a:pt x="32663" y="0"/>
                  </a:lnTo>
                  <a:lnTo>
                    <a:pt x="32663" y="32663"/>
                  </a:lnTo>
                  <a:lnTo>
                    <a:pt x="0" y="32663"/>
                  </a:lnTo>
                  <a:close/>
                  <a:moveTo>
                    <a:pt x="0" y="169133"/>
                  </a:moveTo>
                  <a:lnTo>
                    <a:pt x="0" y="136470"/>
                  </a:lnTo>
                  <a:lnTo>
                    <a:pt x="32663" y="136470"/>
                  </a:lnTo>
                  <a:lnTo>
                    <a:pt x="32663" y="169133"/>
                  </a:lnTo>
                  <a:lnTo>
                    <a:pt x="0" y="169133"/>
                  </a:ln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49" name="Google Shape;849;p66"/>
            <p:cNvSpPr/>
            <p:nvPr/>
          </p:nvSpPr>
          <p:spPr>
            <a:xfrm>
              <a:off x="1371138" y="3603923"/>
              <a:ext cx="90611" cy="241433"/>
            </a:xfrm>
            <a:custGeom>
              <a:avLst/>
              <a:gdLst/>
              <a:ahLst/>
              <a:cxnLst/>
              <a:rect l="l" t="t" r="r" b="b"/>
              <a:pathLst>
                <a:path w="90612" h="241432" extrusionOk="0">
                  <a:moveTo>
                    <a:pt x="0" y="241432"/>
                  </a:moveTo>
                  <a:lnTo>
                    <a:pt x="67683" y="0"/>
                  </a:lnTo>
                  <a:lnTo>
                    <a:pt x="90612" y="0"/>
                  </a:lnTo>
                  <a:lnTo>
                    <a:pt x="23080" y="241432"/>
                  </a:lnTo>
                  <a:lnTo>
                    <a:pt x="0" y="241432"/>
                  </a:ln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0" name="Google Shape;850;p66"/>
            <p:cNvSpPr/>
            <p:nvPr/>
          </p:nvSpPr>
          <p:spPr>
            <a:xfrm>
              <a:off x="1461740" y="3603924"/>
              <a:ext cx="90611" cy="241431"/>
            </a:xfrm>
            <a:custGeom>
              <a:avLst/>
              <a:gdLst/>
              <a:ahLst/>
              <a:cxnLst/>
              <a:rect l="l" t="t" r="r" b="b"/>
              <a:pathLst>
                <a:path w="90612" h="241432" extrusionOk="0">
                  <a:moveTo>
                    <a:pt x="0" y="241432"/>
                  </a:moveTo>
                  <a:lnTo>
                    <a:pt x="67683" y="0"/>
                  </a:lnTo>
                  <a:lnTo>
                    <a:pt x="90612" y="0"/>
                  </a:lnTo>
                  <a:lnTo>
                    <a:pt x="23080" y="241432"/>
                  </a:lnTo>
                  <a:lnTo>
                    <a:pt x="0" y="241432"/>
                  </a:ln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851" name="Google Shape;851;p66"/>
          <p:cNvGrpSpPr/>
          <p:nvPr/>
        </p:nvGrpSpPr>
        <p:grpSpPr>
          <a:xfrm>
            <a:off x="1385772" y="2146418"/>
            <a:ext cx="830231" cy="216532"/>
            <a:chOff x="1588441" y="3606984"/>
            <a:chExt cx="913199" cy="238171"/>
          </a:xfrm>
        </p:grpSpPr>
        <p:sp>
          <p:nvSpPr>
            <p:cNvPr id="852" name="Google Shape;852;p66"/>
            <p:cNvSpPr/>
            <p:nvPr/>
          </p:nvSpPr>
          <p:spPr>
            <a:xfrm>
              <a:off x="1588441" y="3668396"/>
              <a:ext cx="155737" cy="176759"/>
            </a:xfrm>
            <a:custGeom>
              <a:avLst/>
              <a:gdLst/>
              <a:ahLst/>
              <a:cxnLst/>
              <a:rect l="l" t="t" r="r" b="b"/>
              <a:pathLst>
                <a:path w="155737" h="176759" extrusionOk="0">
                  <a:moveTo>
                    <a:pt x="120064" y="152074"/>
                  </a:moveTo>
                  <a:cubicBezTo>
                    <a:pt x="109427" y="161105"/>
                    <a:pt x="99242" y="167477"/>
                    <a:pt x="89408" y="171190"/>
                  </a:cubicBezTo>
                  <a:cubicBezTo>
                    <a:pt x="79574" y="174903"/>
                    <a:pt x="69038" y="176759"/>
                    <a:pt x="57799" y="176759"/>
                  </a:cubicBezTo>
                  <a:cubicBezTo>
                    <a:pt x="39235" y="176759"/>
                    <a:pt x="24936" y="172244"/>
                    <a:pt x="14952" y="163162"/>
                  </a:cubicBezTo>
                  <a:cubicBezTo>
                    <a:pt x="4967" y="154081"/>
                    <a:pt x="0" y="142491"/>
                    <a:pt x="0" y="128393"/>
                  </a:cubicBezTo>
                  <a:cubicBezTo>
                    <a:pt x="0" y="120114"/>
                    <a:pt x="1907" y="112538"/>
                    <a:pt x="5669" y="105714"/>
                  </a:cubicBezTo>
                  <a:cubicBezTo>
                    <a:pt x="9432" y="98841"/>
                    <a:pt x="14349" y="93372"/>
                    <a:pt x="20471" y="89208"/>
                  </a:cubicBezTo>
                  <a:cubicBezTo>
                    <a:pt x="26592" y="85043"/>
                    <a:pt x="33465" y="81932"/>
                    <a:pt x="41092" y="79825"/>
                  </a:cubicBezTo>
                  <a:cubicBezTo>
                    <a:pt x="46711" y="78320"/>
                    <a:pt x="55190" y="76915"/>
                    <a:pt x="66580" y="75510"/>
                  </a:cubicBezTo>
                  <a:cubicBezTo>
                    <a:pt x="89709" y="72751"/>
                    <a:pt x="106768" y="69439"/>
                    <a:pt x="117706" y="65626"/>
                  </a:cubicBezTo>
                  <a:cubicBezTo>
                    <a:pt x="117806" y="61713"/>
                    <a:pt x="117856" y="59204"/>
                    <a:pt x="117856" y="58150"/>
                  </a:cubicBezTo>
                  <a:cubicBezTo>
                    <a:pt x="117856" y="46460"/>
                    <a:pt x="115147" y="38232"/>
                    <a:pt x="109728" y="33465"/>
                  </a:cubicBezTo>
                  <a:cubicBezTo>
                    <a:pt x="102403" y="26993"/>
                    <a:pt x="91515" y="23732"/>
                    <a:pt x="77066" y="23732"/>
                  </a:cubicBezTo>
                  <a:cubicBezTo>
                    <a:pt x="63569" y="23732"/>
                    <a:pt x="53635" y="26090"/>
                    <a:pt x="47213" y="30806"/>
                  </a:cubicBezTo>
                  <a:cubicBezTo>
                    <a:pt x="40791" y="35522"/>
                    <a:pt x="36024" y="43901"/>
                    <a:pt x="32964" y="55893"/>
                  </a:cubicBezTo>
                  <a:lnTo>
                    <a:pt x="4917" y="52080"/>
                  </a:lnTo>
                  <a:cubicBezTo>
                    <a:pt x="7476" y="40088"/>
                    <a:pt x="11640" y="30405"/>
                    <a:pt x="17510" y="23029"/>
                  </a:cubicBezTo>
                  <a:cubicBezTo>
                    <a:pt x="23330" y="15654"/>
                    <a:pt x="31810" y="9984"/>
                    <a:pt x="42848" y="5971"/>
                  </a:cubicBezTo>
                  <a:cubicBezTo>
                    <a:pt x="53886" y="2007"/>
                    <a:pt x="66680" y="0"/>
                    <a:pt x="81230" y="0"/>
                  </a:cubicBezTo>
                  <a:cubicBezTo>
                    <a:pt x="95680" y="0"/>
                    <a:pt x="107420" y="1706"/>
                    <a:pt x="116401" y="5118"/>
                  </a:cubicBezTo>
                  <a:cubicBezTo>
                    <a:pt x="125432" y="8529"/>
                    <a:pt x="132055" y="12794"/>
                    <a:pt x="136320" y="17912"/>
                  </a:cubicBezTo>
                  <a:cubicBezTo>
                    <a:pt x="140585" y="23080"/>
                    <a:pt x="143545" y="29552"/>
                    <a:pt x="145251" y="37429"/>
                  </a:cubicBezTo>
                  <a:cubicBezTo>
                    <a:pt x="146204" y="42296"/>
                    <a:pt x="146706" y="51126"/>
                    <a:pt x="146706" y="63870"/>
                  </a:cubicBezTo>
                  <a:lnTo>
                    <a:pt x="146706" y="102102"/>
                  </a:lnTo>
                  <a:cubicBezTo>
                    <a:pt x="146706" y="128744"/>
                    <a:pt x="147308" y="145602"/>
                    <a:pt x="148512" y="152676"/>
                  </a:cubicBezTo>
                  <a:cubicBezTo>
                    <a:pt x="149716" y="159751"/>
                    <a:pt x="152124" y="166524"/>
                    <a:pt x="155737" y="172996"/>
                  </a:cubicBezTo>
                  <a:lnTo>
                    <a:pt x="125784" y="172996"/>
                  </a:lnTo>
                  <a:cubicBezTo>
                    <a:pt x="122823" y="167026"/>
                    <a:pt x="120917" y="160052"/>
                    <a:pt x="120064" y="152074"/>
                  </a:cubicBezTo>
                  <a:close/>
                  <a:moveTo>
                    <a:pt x="117656" y="88104"/>
                  </a:moveTo>
                  <a:cubicBezTo>
                    <a:pt x="107270" y="92368"/>
                    <a:pt x="91666" y="95981"/>
                    <a:pt x="70844" y="98941"/>
                  </a:cubicBezTo>
                  <a:cubicBezTo>
                    <a:pt x="59054" y="100647"/>
                    <a:pt x="50725" y="102554"/>
                    <a:pt x="45858" y="104661"/>
                  </a:cubicBezTo>
                  <a:cubicBezTo>
                    <a:pt x="40991" y="106768"/>
                    <a:pt x="37228" y="109879"/>
                    <a:pt x="34569" y="113993"/>
                  </a:cubicBezTo>
                  <a:cubicBezTo>
                    <a:pt x="31910" y="118057"/>
                    <a:pt x="30605" y="122623"/>
                    <a:pt x="30605" y="127590"/>
                  </a:cubicBezTo>
                  <a:cubicBezTo>
                    <a:pt x="30605" y="135216"/>
                    <a:pt x="33516" y="141588"/>
                    <a:pt x="39285" y="146706"/>
                  </a:cubicBezTo>
                  <a:cubicBezTo>
                    <a:pt x="45055" y="151823"/>
                    <a:pt x="53535" y="154332"/>
                    <a:pt x="64673" y="154332"/>
                  </a:cubicBezTo>
                  <a:cubicBezTo>
                    <a:pt x="75711" y="154332"/>
                    <a:pt x="85545" y="151924"/>
                    <a:pt x="94125" y="147107"/>
                  </a:cubicBezTo>
                  <a:cubicBezTo>
                    <a:pt x="102704" y="142290"/>
                    <a:pt x="109026" y="135668"/>
                    <a:pt x="113090" y="127289"/>
                  </a:cubicBezTo>
                  <a:cubicBezTo>
                    <a:pt x="116150" y="120816"/>
                    <a:pt x="117706" y="111284"/>
                    <a:pt x="117706" y="98640"/>
                  </a:cubicBezTo>
                  <a:lnTo>
                    <a:pt x="117706" y="88104"/>
                  </a:lnTo>
                  <a:close/>
                </a:path>
              </a:pathLst>
            </a:custGeom>
            <a:solidFill>
              <a:srgbClr val="EE6D2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3" name="Google Shape;853;p66"/>
            <p:cNvSpPr/>
            <p:nvPr/>
          </p:nvSpPr>
          <p:spPr>
            <a:xfrm>
              <a:off x="1789485" y="3607887"/>
              <a:ext cx="28648" cy="233454"/>
            </a:xfrm>
            <a:custGeom>
              <a:avLst/>
              <a:gdLst/>
              <a:ahLst/>
              <a:cxnLst/>
              <a:rect l="l" t="t" r="r" b="b"/>
              <a:pathLst>
                <a:path w="28648" h="233454" extrusionOk="0">
                  <a:moveTo>
                    <a:pt x="0" y="233455"/>
                  </a:moveTo>
                  <a:lnTo>
                    <a:pt x="0" y="0"/>
                  </a:lnTo>
                  <a:lnTo>
                    <a:pt x="28649" y="0"/>
                  </a:lnTo>
                  <a:lnTo>
                    <a:pt x="28649" y="233455"/>
                  </a:lnTo>
                  <a:lnTo>
                    <a:pt x="0" y="233455"/>
                  </a:lnTo>
                  <a:close/>
                </a:path>
              </a:pathLst>
            </a:custGeom>
            <a:solidFill>
              <a:srgbClr val="EE6D2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4" name="Google Shape;854;p66"/>
            <p:cNvSpPr/>
            <p:nvPr/>
          </p:nvSpPr>
          <p:spPr>
            <a:xfrm>
              <a:off x="1845227" y="3672209"/>
              <a:ext cx="155134" cy="169133"/>
            </a:xfrm>
            <a:custGeom>
              <a:avLst/>
              <a:gdLst/>
              <a:ahLst/>
              <a:cxnLst/>
              <a:rect l="l" t="t" r="r" b="b"/>
              <a:pathLst>
                <a:path w="155134" h="169133" extrusionOk="0">
                  <a:moveTo>
                    <a:pt x="64322" y="169133"/>
                  </a:moveTo>
                  <a:lnTo>
                    <a:pt x="0" y="0"/>
                  </a:lnTo>
                  <a:lnTo>
                    <a:pt x="30254" y="0"/>
                  </a:lnTo>
                  <a:lnTo>
                    <a:pt x="66580" y="101299"/>
                  </a:lnTo>
                  <a:cubicBezTo>
                    <a:pt x="70493" y="112237"/>
                    <a:pt x="74105" y="123576"/>
                    <a:pt x="77417" y="135367"/>
                  </a:cubicBezTo>
                  <a:cubicBezTo>
                    <a:pt x="79976" y="126436"/>
                    <a:pt x="83538" y="115749"/>
                    <a:pt x="88104" y="103206"/>
                  </a:cubicBezTo>
                  <a:lnTo>
                    <a:pt x="125683" y="0"/>
                  </a:lnTo>
                  <a:lnTo>
                    <a:pt x="155135" y="0"/>
                  </a:lnTo>
                  <a:lnTo>
                    <a:pt x="91114" y="169133"/>
                  </a:lnTo>
                  <a:lnTo>
                    <a:pt x="64322" y="169133"/>
                  </a:lnTo>
                  <a:close/>
                </a:path>
              </a:pathLst>
            </a:custGeom>
            <a:solidFill>
              <a:srgbClr val="EE6D2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5" name="Google Shape;855;p66"/>
            <p:cNvSpPr/>
            <p:nvPr/>
          </p:nvSpPr>
          <p:spPr>
            <a:xfrm>
              <a:off x="2025800" y="3607887"/>
              <a:ext cx="28648" cy="233504"/>
            </a:xfrm>
            <a:custGeom>
              <a:avLst/>
              <a:gdLst/>
              <a:ahLst/>
              <a:cxnLst/>
              <a:rect l="l" t="t" r="r" b="b"/>
              <a:pathLst>
                <a:path w="28648" h="233504" extrusionOk="0">
                  <a:moveTo>
                    <a:pt x="0" y="32964"/>
                  </a:moveTo>
                  <a:lnTo>
                    <a:pt x="0" y="0"/>
                  </a:lnTo>
                  <a:lnTo>
                    <a:pt x="28649" y="0"/>
                  </a:lnTo>
                  <a:lnTo>
                    <a:pt x="28649" y="32964"/>
                  </a:lnTo>
                  <a:lnTo>
                    <a:pt x="0" y="32964"/>
                  </a:lnTo>
                  <a:close/>
                  <a:moveTo>
                    <a:pt x="0" y="233455"/>
                  </a:moveTo>
                  <a:lnTo>
                    <a:pt x="0" y="64372"/>
                  </a:lnTo>
                  <a:lnTo>
                    <a:pt x="28649" y="64372"/>
                  </a:lnTo>
                  <a:lnTo>
                    <a:pt x="28649" y="233505"/>
                  </a:lnTo>
                  <a:lnTo>
                    <a:pt x="0" y="233505"/>
                  </a:lnTo>
                  <a:close/>
                </a:path>
              </a:pathLst>
            </a:custGeom>
            <a:solidFill>
              <a:srgbClr val="EE6D2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6" name="Google Shape;856;p66"/>
            <p:cNvSpPr/>
            <p:nvPr/>
          </p:nvSpPr>
          <p:spPr>
            <a:xfrm>
              <a:off x="2098099" y="3668446"/>
              <a:ext cx="137423" cy="172895"/>
            </a:xfrm>
            <a:custGeom>
              <a:avLst/>
              <a:gdLst/>
              <a:ahLst/>
              <a:cxnLst/>
              <a:rect l="l" t="t" r="r" b="b"/>
              <a:pathLst>
                <a:path w="137423" h="172895" extrusionOk="0">
                  <a:moveTo>
                    <a:pt x="0" y="172896"/>
                  </a:moveTo>
                  <a:lnTo>
                    <a:pt x="0" y="3813"/>
                  </a:lnTo>
                  <a:lnTo>
                    <a:pt x="25789" y="3813"/>
                  </a:lnTo>
                  <a:lnTo>
                    <a:pt x="25789" y="27846"/>
                  </a:lnTo>
                  <a:cubicBezTo>
                    <a:pt x="38232" y="9282"/>
                    <a:pt x="56144" y="0"/>
                    <a:pt x="79625" y="0"/>
                  </a:cubicBezTo>
                  <a:cubicBezTo>
                    <a:pt x="89810" y="0"/>
                    <a:pt x="99192" y="1856"/>
                    <a:pt x="107721" y="5469"/>
                  </a:cubicBezTo>
                  <a:cubicBezTo>
                    <a:pt x="116251" y="9131"/>
                    <a:pt x="122673" y="13948"/>
                    <a:pt x="126888" y="19868"/>
                  </a:cubicBezTo>
                  <a:cubicBezTo>
                    <a:pt x="131152" y="25789"/>
                    <a:pt x="134112" y="32863"/>
                    <a:pt x="135818" y="41041"/>
                  </a:cubicBezTo>
                  <a:cubicBezTo>
                    <a:pt x="136872" y="46360"/>
                    <a:pt x="137424" y="55642"/>
                    <a:pt x="137424" y="68887"/>
                  </a:cubicBezTo>
                  <a:lnTo>
                    <a:pt x="137424" y="172846"/>
                  </a:lnTo>
                  <a:lnTo>
                    <a:pt x="108775" y="172846"/>
                  </a:lnTo>
                  <a:lnTo>
                    <a:pt x="108775" y="69991"/>
                  </a:lnTo>
                  <a:cubicBezTo>
                    <a:pt x="108775" y="58301"/>
                    <a:pt x="107671" y="49571"/>
                    <a:pt x="105414" y="43801"/>
                  </a:cubicBezTo>
                  <a:cubicBezTo>
                    <a:pt x="103156" y="38031"/>
                    <a:pt x="99242" y="33415"/>
                    <a:pt x="93573" y="29953"/>
                  </a:cubicBezTo>
                  <a:cubicBezTo>
                    <a:pt x="87903" y="26491"/>
                    <a:pt x="81230" y="24785"/>
                    <a:pt x="73604" y="24785"/>
                  </a:cubicBezTo>
                  <a:cubicBezTo>
                    <a:pt x="61412" y="24785"/>
                    <a:pt x="50875" y="28649"/>
                    <a:pt x="41995" y="36426"/>
                  </a:cubicBezTo>
                  <a:cubicBezTo>
                    <a:pt x="33114" y="44152"/>
                    <a:pt x="28699" y="58853"/>
                    <a:pt x="28699" y="80528"/>
                  </a:cubicBezTo>
                  <a:lnTo>
                    <a:pt x="28699" y="172896"/>
                  </a:lnTo>
                  <a:lnTo>
                    <a:pt x="0" y="172896"/>
                  </a:lnTo>
                  <a:close/>
                </a:path>
              </a:pathLst>
            </a:custGeom>
            <a:solidFill>
              <a:srgbClr val="EE6D2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7" name="Google Shape;857;p66"/>
            <p:cNvSpPr/>
            <p:nvPr/>
          </p:nvSpPr>
          <p:spPr>
            <a:xfrm>
              <a:off x="2293523" y="3606984"/>
              <a:ext cx="85996" cy="234357"/>
            </a:xfrm>
            <a:custGeom>
              <a:avLst/>
              <a:gdLst/>
              <a:ahLst/>
              <a:cxnLst/>
              <a:rect l="l" t="t" r="r" b="b"/>
              <a:pathLst>
                <a:path w="85996" h="234357" extrusionOk="0">
                  <a:moveTo>
                    <a:pt x="85946" y="234358"/>
                  </a:moveTo>
                  <a:lnTo>
                    <a:pt x="57298" y="234358"/>
                  </a:lnTo>
                  <a:lnTo>
                    <a:pt x="57298" y="51728"/>
                  </a:lnTo>
                  <a:cubicBezTo>
                    <a:pt x="50374" y="58301"/>
                    <a:pt x="41343" y="64874"/>
                    <a:pt x="30154" y="71496"/>
                  </a:cubicBezTo>
                  <a:cubicBezTo>
                    <a:pt x="18965" y="78069"/>
                    <a:pt x="8881" y="83036"/>
                    <a:pt x="0" y="86297"/>
                  </a:cubicBezTo>
                  <a:lnTo>
                    <a:pt x="0" y="58602"/>
                  </a:lnTo>
                  <a:cubicBezTo>
                    <a:pt x="16005" y="51076"/>
                    <a:pt x="30054" y="41945"/>
                    <a:pt x="42045" y="31208"/>
                  </a:cubicBezTo>
                  <a:cubicBezTo>
                    <a:pt x="54036" y="20471"/>
                    <a:pt x="62516" y="10085"/>
                    <a:pt x="67533" y="0"/>
                  </a:cubicBezTo>
                  <a:lnTo>
                    <a:pt x="85997" y="0"/>
                  </a:lnTo>
                  <a:lnTo>
                    <a:pt x="85997" y="234358"/>
                  </a:lnTo>
                  <a:close/>
                </a:path>
              </a:pathLst>
            </a:custGeom>
            <a:solidFill>
              <a:srgbClr val="EE6D2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58" name="Google Shape;858;p66"/>
            <p:cNvSpPr/>
            <p:nvPr/>
          </p:nvSpPr>
          <p:spPr>
            <a:xfrm>
              <a:off x="2468978" y="3808679"/>
              <a:ext cx="32662" cy="32662"/>
            </a:xfrm>
            <a:custGeom>
              <a:avLst/>
              <a:gdLst/>
              <a:ahLst/>
              <a:cxnLst/>
              <a:rect l="l" t="t" r="r" b="b"/>
              <a:pathLst>
                <a:path w="32662" h="32662" extrusionOk="0">
                  <a:moveTo>
                    <a:pt x="0" y="32663"/>
                  </a:moveTo>
                  <a:lnTo>
                    <a:pt x="0" y="0"/>
                  </a:lnTo>
                  <a:lnTo>
                    <a:pt x="32663" y="0"/>
                  </a:lnTo>
                  <a:lnTo>
                    <a:pt x="32663" y="32663"/>
                  </a:lnTo>
                  <a:lnTo>
                    <a:pt x="0" y="32663"/>
                  </a:lnTo>
                  <a:close/>
                </a:path>
              </a:pathLst>
            </a:custGeom>
            <a:solidFill>
              <a:srgbClr val="BF9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859" name="Google Shape;859;p66"/>
          <p:cNvGrpSpPr/>
          <p:nvPr/>
        </p:nvGrpSpPr>
        <p:grpSpPr>
          <a:xfrm>
            <a:off x="2250852" y="2146372"/>
            <a:ext cx="3926820" cy="272045"/>
            <a:chOff x="2539972" y="3606934"/>
            <a:chExt cx="4319242" cy="299231"/>
          </a:xfrm>
        </p:grpSpPr>
        <p:sp>
          <p:nvSpPr>
            <p:cNvPr id="860" name="Google Shape;860;p66"/>
            <p:cNvSpPr/>
            <p:nvPr/>
          </p:nvSpPr>
          <p:spPr>
            <a:xfrm>
              <a:off x="2539972" y="3668396"/>
              <a:ext cx="140484" cy="176709"/>
            </a:xfrm>
            <a:custGeom>
              <a:avLst/>
              <a:gdLst/>
              <a:ahLst/>
              <a:cxnLst/>
              <a:rect l="l" t="t" r="r" b="b"/>
              <a:pathLst>
                <a:path w="140484" h="176709" extrusionOk="0">
                  <a:moveTo>
                    <a:pt x="0" y="122472"/>
                  </a:moveTo>
                  <a:lnTo>
                    <a:pt x="28348" y="118007"/>
                  </a:lnTo>
                  <a:cubicBezTo>
                    <a:pt x="29953" y="129346"/>
                    <a:pt x="34368" y="138076"/>
                    <a:pt x="41644" y="144147"/>
                  </a:cubicBezTo>
                  <a:cubicBezTo>
                    <a:pt x="48919" y="150218"/>
                    <a:pt x="59104" y="153228"/>
                    <a:pt x="72149" y="153228"/>
                  </a:cubicBezTo>
                  <a:cubicBezTo>
                    <a:pt x="85294" y="153228"/>
                    <a:pt x="95078" y="150569"/>
                    <a:pt x="101450" y="145201"/>
                  </a:cubicBezTo>
                  <a:cubicBezTo>
                    <a:pt x="107822" y="139832"/>
                    <a:pt x="110983" y="133560"/>
                    <a:pt x="110983" y="126335"/>
                  </a:cubicBezTo>
                  <a:cubicBezTo>
                    <a:pt x="110983" y="119863"/>
                    <a:pt x="108173" y="114746"/>
                    <a:pt x="102554" y="111033"/>
                  </a:cubicBezTo>
                  <a:cubicBezTo>
                    <a:pt x="98640" y="108474"/>
                    <a:pt x="88856" y="105263"/>
                    <a:pt x="73252" y="101299"/>
                  </a:cubicBezTo>
                  <a:cubicBezTo>
                    <a:pt x="52230" y="95981"/>
                    <a:pt x="37680" y="91415"/>
                    <a:pt x="29552" y="87502"/>
                  </a:cubicBezTo>
                  <a:cubicBezTo>
                    <a:pt x="21424" y="83588"/>
                    <a:pt x="15252" y="78270"/>
                    <a:pt x="11088" y="71396"/>
                  </a:cubicBezTo>
                  <a:cubicBezTo>
                    <a:pt x="6874" y="64573"/>
                    <a:pt x="4817" y="56996"/>
                    <a:pt x="4817" y="48718"/>
                  </a:cubicBezTo>
                  <a:cubicBezTo>
                    <a:pt x="4817" y="41192"/>
                    <a:pt x="6522" y="34218"/>
                    <a:pt x="9984" y="27796"/>
                  </a:cubicBezTo>
                  <a:cubicBezTo>
                    <a:pt x="13446" y="21374"/>
                    <a:pt x="18112" y="16055"/>
                    <a:pt x="24083" y="11791"/>
                  </a:cubicBezTo>
                  <a:cubicBezTo>
                    <a:pt x="28548" y="8479"/>
                    <a:pt x="34619" y="5720"/>
                    <a:pt x="42296" y="3412"/>
                  </a:cubicBezTo>
                  <a:cubicBezTo>
                    <a:pt x="49972" y="1104"/>
                    <a:pt x="58251" y="0"/>
                    <a:pt x="67081" y="0"/>
                  </a:cubicBezTo>
                  <a:cubicBezTo>
                    <a:pt x="80327" y="0"/>
                    <a:pt x="92017" y="1907"/>
                    <a:pt x="102052" y="5720"/>
                  </a:cubicBezTo>
                  <a:cubicBezTo>
                    <a:pt x="112086" y="9533"/>
                    <a:pt x="119512" y="14701"/>
                    <a:pt x="124278" y="21223"/>
                  </a:cubicBezTo>
                  <a:cubicBezTo>
                    <a:pt x="129045" y="27746"/>
                    <a:pt x="132356" y="36476"/>
                    <a:pt x="134163" y="47413"/>
                  </a:cubicBezTo>
                  <a:lnTo>
                    <a:pt x="106116" y="51227"/>
                  </a:lnTo>
                  <a:cubicBezTo>
                    <a:pt x="104862" y="42547"/>
                    <a:pt x="101149" y="35723"/>
                    <a:pt x="95028" y="30856"/>
                  </a:cubicBezTo>
                  <a:cubicBezTo>
                    <a:pt x="88907" y="25990"/>
                    <a:pt x="80277" y="23531"/>
                    <a:pt x="69138" y="23531"/>
                  </a:cubicBezTo>
                  <a:cubicBezTo>
                    <a:pt x="55993" y="23531"/>
                    <a:pt x="46561" y="25689"/>
                    <a:pt x="40941" y="30054"/>
                  </a:cubicBezTo>
                  <a:cubicBezTo>
                    <a:pt x="35322" y="34419"/>
                    <a:pt x="32512" y="39486"/>
                    <a:pt x="32512" y="45356"/>
                  </a:cubicBezTo>
                  <a:cubicBezTo>
                    <a:pt x="32512" y="49069"/>
                    <a:pt x="33666" y="52431"/>
                    <a:pt x="36024" y="55391"/>
                  </a:cubicBezTo>
                  <a:cubicBezTo>
                    <a:pt x="38382" y="58451"/>
                    <a:pt x="42045" y="61010"/>
                    <a:pt x="47012" y="63017"/>
                  </a:cubicBezTo>
                  <a:cubicBezTo>
                    <a:pt x="49872" y="64071"/>
                    <a:pt x="58301" y="66529"/>
                    <a:pt x="72349" y="70342"/>
                  </a:cubicBezTo>
                  <a:cubicBezTo>
                    <a:pt x="92619" y="75761"/>
                    <a:pt x="106768" y="80176"/>
                    <a:pt x="114796" y="83638"/>
                  </a:cubicBezTo>
                  <a:cubicBezTo>
                    <a:pt x="122823" y="87100"/>
                    <a:pt x="129095" y="92118"/>
                    <a:pt x="133661" y="98690"/>
                  </a:cubicBezTo>
                  <a:cubicBezTo>
                    <a:pt x="138227" y="105263"/>
                    <a:pt x="140484" y="113441"/>
                    <a:pt x="140484" y="123225"/>
                  </a:cubicBezTo>
                  <a:cubicBezTo>
                    <a:pt x="140484" y="132758"/>
                    <a:pt x="137675" y="141789"/>
                    <a:pt x="132105" y="150218"/>
                  </a:cubicBezTo>
                  <a:cubicBezTo>
                    <a:pt x="126536" y="158647"/>
                    <a:pt x="118509" y="165169"/>
                    <a:pt x="107972" y="169785"/>
                  </a:cubicBezTo>
                  <a:cubicBezTo>
                    <a:pt x="97486" y="174401"/>
                    <a:pt x="85595" y="176709"/>
                    <a:pt x="72299" y="176709"/>
                  </a:cubicBezTo>
                  <a:cubicBezTo>
                    <a:pt x="50324" y="176709"/>
                    <a:pt x="33566" y="172143"/>
                    <a:pt x="22076" y="163012"/>
                  </a:cubicBezTo>
                  <a:cubicBezTo>
                    <a:pt x="10536" y="153981"/>
                    <a:pt x="3211" y="140434"/>
                    <a:pt x="0" y="122472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1" name="Google Shape;861;p66"/>
            <p:cNvSpPr/>
            <p:nvPr/>
          </p:nvSpPr>
          <p:spPr>
            <a:xfrm>
              <a:off x="2706697" y="3606934"/>
              <a:ext cx="152877" cy="238572"/>
            </a:xfrm>
            <a:custGeom>
              <a:avLst/>
              <a:gdLst/>
              <a:ahLst/>
              <a:cxnLst/>
              <a:rect l="l" t="t" r="r" b="b"/>
              <a:pathLst>
                <a:path w="152877" h="238572" extrusionOk="0">
                  <a:moveTo>
                    <a:pt x="0" y="172796"/>
                  </a:moveTo>
                  <a:lnTo>
                    <a:pt x="28649" y="168982"/>
                  </a:lnTo>
                  <a:cubicBezTo>
                    <a:pt x="31960" y="185239"/>
                    <a:pt x="37529" y="196929"/>
                    <a:pt x="45457" y="204104"/>
                  </a:cubicBezTo>
                  <a:cubicBezTo>
                    <a:pt x="53384" y="211278"/>
                    <a:pt x="63017" y="214841"/>
                    <a:pt x="74356" y="214841"/>
                  </a:cubicBezTo>
                  <a:cubicBezTo>
                    <a:pt x="87853" y="214841"/>
                    <a:pt x="99242" y="210175"/>
                    <a:pt x="108524" y="200842"/>
                  </a:cubicBezTo>
                  <a:cubicBezTo>
                    <a:pt x="117806" y="191510"/>
                    <a:pt x="122472" y="179920"/>
                    <a:pt x="122472" y="166123"/>
                  </a:cubicBezTo>
                  <a:cubicBezTo>
                    <a:pt x="122472" y="152977"/>
                    <a:pt x="118157" y="142090"/>
                    <a:pt x="109578" y="133560"/>
                  </a:cubicBezTo>
                  <a:cubicBezTo>
                    <a:pt x="100998" y="125031"/>
                    <a:pt x="90061" y="120766"/>
                    <a:pt x="76765" y="120766"/>
                  </a:cubicBezTo>
                  <a:cubicBezTo>
                    <a:pt x="71346" y="120766"/>
                    <a:pt x="64623" y="121820"/>
                    <a:pt x="56545" y="123927"/>
                  </a:cubicBezTo>
                  <a:lnTo>
                    <a:pt x="59706" y="98791"/>
                  </a:lnTo>
                  <a:cubicBezTo>
                    <a:pt x="61612" y="98991"/>
                    <a:pt x="63168" y="99092"/>
                    <a:pt x="64322" y="99092"/>
                  </a:cubicBezTo>
                  <a:cubicBezTo>
                    <a:pt x="76514" y="99092"/>
                    <a:pt x="87502" y="95931"/>
                    <a:pt x="97286" y="89559"/>
                  </a:cubicBezTo>
                  <a:cubicBezTo>
                    <a:pt x="107069" y="83187"/>
                    <a:pt x="111936" y="73353"/>
                    <a:pt x="111936" y="60107"/>
                  </a:cubicBezTo>
                  <a:cubicBezTo>
                    <a:pt x="111936" y="49621"/>
                    <a:pt x="108374" y="40891"/>
                    <a:pt x="101249" y="33967"/>
                  </a:cubicBezTo>
                  <a:cubicBezTo>
                    <a:pt x="94125" y="27043"/>
                    <a:pt x="84943" y="23631"/>
                    <a:pt x="73704" y="23631"/>
                  </a:cubicBezTo>
                  <a:cubicBezTo>
                    <a:pt x="62566" y="23631"/>
                    <a:pt x="53284" y="27144"/>
                    <a:pt x="45858" y="34118"/>
                  </a:cubicBezTo>
                  <a:cubicBezTo>
                    <a:pt x="38433" y="41142"/>
                    <a:pt x="33666" y="51628"/>
                    <a:pt x="31509" y="65626"/>
                  </a:cubicBezTo>
                  <a:lnTo>
                    <a:pt x="2860" y="60509"/>
                  </a:lnTo>
                  <a:cubicBezTo>
                    <a:pt x="6372" y="41292"/>
                    <a:pt x="14350" y="26391"/>
                    <a:pt x="26742" y="15855"/>
                  </a:cubicBezTo>
                  <a:cubicBezTo>
                    <a:pt x="39135" y="5318"/>
                    <a:pt x="54638" y="0"/>
                    <a:pt x="73102" y="0"/>
                  </a:cubicBezTo>
                  <a:cubicBezTo>
                    <a:pt x="85846" y="0"/>
                    <a:pt x="97587" y="2709"/>
                    <a:pt x="108273" y="8178"/>
                  </a:cubicBezTo>
                  <a:cubicBezTo>
                    <a:pt x="119010" y="13647"/>
                    <a:pt x="127189" y="21123"/>
                    <a:pt x="132858" y="30555"/>
                  </a:cubicBezTo>
                  <a:cubicBezTo>
                    <a:pt x="138528" y="39988"/>
                    <a:pt x="141387" y="50022"/>
                    <a:pt x="141387" y="60659"/>
                  </a:cubicBezTo>
                  <a:cubicBezTo>
                    <a:pt x="141387" y="70744"/>
                    <a:pt x="138678" y="79926"/>
                    <a:pt x="133259" y="88204"/>
                  </a:cubicBezTo>
                  <a:cubicBezTo>
                    <a:pt x="127841" y="96483"/>
                    <a:pt x="119813" y="103055"/>
                    <a:pt x="109227" y="107972"/>
                  </a:cubicBezTo>
                  <a:cubicBezTo>
                    <a:pt x="123024" y="111133"/>
                    <a:pt x="133761" y="117756"/>
                    <a:pt x="141387" y="127791"/>
                  </a:cubicBezTo>
                  <a:cubicBezTo>
                    <a:pt x="149014" y="137825"/>
                    <a:pt x="152877" y="150368"/>
                    <a:pt x="152877" y="165470"/>
                  </a:cubicBezTo>
                  <a:cubicBezTo>
                    <a:pt x="152877" y="185841"/>
                    <a:pt x="145452" y="203150"/>
                    <a:pt x="130600" y="217299"/>
                  </a:cubicBezTo>
                  <a:cubicBezTo>
                    <a:pt x="115749" y="231498"/>
                    <a:pt x="96934" y="238572"/>
                    <a:pt x="74206" y="238572"/>
                  </a:cubicBezTo>
                  <a:cubicBezTo>
                    <a:pt x="53735" y="238572"/>
                    <a:pt x="36727" y="232451"/>
                    <a:pt x="23180" y="220259"/>
                  </a:cubicBezTo>
                  <a:cubicBezTo>
                    <a:pt x="9633" y="208017"/>
                    <a:pt x="1907" y="192213"/>
                    <a:pt x="0" y="172796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2" name="Google Shape;862;p66"/>
            <p:cNvSpPr/>
            <p:nvPr/>
          </p:nvSpPr>
          <p:spPr>
            <a:xfrm>
              <a:off x="2903977" y="3808679"/>
              <a:ext cx="32662" cy="32662"/>
            </a:xfrm>
            <a:custGeom>
              <a:avLst/>
              <a:gdLst/>
              <a:ahLst/>
              <a:cxnLst/>
              <a:rect l="l" t="t" r="r" b="b"/>
              <a:pathLst>
                <a:path w="32662" h="32662" extrusionOk="0">
                  <a:moveTo>
                    <a:pt x="0" y="32663"/>
                  </a:moveTo>
                  <a:lnTo>
                    <a:pt x="0" y="0"/>
                  </a:lnTo>
                  <a:lnTo>
                    <a:pt x="32663" y="0"/>
                  </a:lnTo>
                  <a:lnTo>
                    <a:pt x="32663" y="32663"/>
                  </a:lnTo>
                  <a:lnTo>
                    <a:pt x="0" y="32663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3" name="Google Shape;863;p66"/>
            <p:cNvSpPr/>
            <p:nvPr/>
          </p:nvSpPr>
          <p:spPr>
            <a:xfrm>
              <a:off x="2976779" y="3668396"/>
              <a:ext cx="155736" cy="176759"/>
            </a:xfrm>
            <a:custGeom>
              <a:avLst/>
              <a:gdLst/>
              <a:ahLst/>
              <a:cxnLst/>
              <a:rect l="l" t="t" r="r" b="b"/>
              <a:pathLst>
                <a:path w="155736" h="176759" extrusionOk="0">
                  <a:moveTo>
                    <a:pt x="120064" y="152074"/>
                  </a:moveTo>
                  <a:cubicBezTo>
                    <a:pt x="109427" y="161105"/>
                    <a:pt x="99242" y="167477"/>
                    <a:pt x="89408" y="171190"/>
                  </a:cubicBezTo>
                  <a:cubicBezTo>
                    <a:pt x="79574" y="174903"/>
                    <a:pt x="69038" y="176759"/>
                    <a:pt x="57799" y="176759"/>
                  </a:cubicBezTo>
                  <a:cubicBezTo>
                    <a:pt x="39235" y="176759"/>
                    <a:pt x="24936" y="172244"/>
                    <a:pt x="14951" y="163162"/>
                  </a:cubicBezTo>
                  <a:cubicBezTo>
                    <a:pt x="4967" y="154081"/>
                    <a:pt x="0" y="142491"/>
                    <a:pt x="0" y="128393"/>
                  </a:cubicBezTo>
                  <a:cubicBezTo>
                    <a:pt x="0" y="120114"/>
                    <a:pt x="1907" y="112538"/>
                    <a:pt x="5670" y="105714"/>
                  </a:cubicBezTo>
                  <a:cubicBezTo>
                    <a:pt x="9433" y="98841"/>
                    <a:pt x="14349" y="93372"/>
                    <a:pt x="20471" y="89208"/>
                  </a:cubicBezTo>
                  <a:cubicBezTo>
                    <a:pt x="26592" y="85043"/>
                    <a:pt x="33465" y="81932"/>
                    <a:pt x="41092" y="79825"/>
                  </a:cubicBezTo>
                  <a:cubicBezTo>
                    <a:pt x="46711" y="78320"/>
                    <a:pt x="55190" y="76915"/>
                    <a:pt x="66580" y="75510"/>
                  </a:cubicBezTo>
                  <a:cubicBezTo>
                    <a:pt x="89709" y="72751"/>
                    <a:pt x="106768" y="69439"/>
                    <a:pt x="117706" y="65626"/>
                  </a:cubicBezTo>
                  <a:cubicBezTo>
                    <a:pt x="117806" y="61713"/>
                    <a:pt x="117856" y="59204"/>
                    <a:pt x="117856" y="58150"/>
                  </a:cubicBezTo>
                  <a:cubicBezTo>
                    <a:pt x="117856" y="46460"/>
                    <a:pt x="115147" y="38232"/>
                    <a:pt x="109728" y="33465"/>
                  </a:cubicBezTo>
                  <a:cubicBezTo>
                    <a:pt x="102403" y="26993"/>
                    <a:pt x="91515" y="23732"/>
                    <a:pt x="77066" y="23732"/>
                  </a:cubicBezTo>
                  <a:cubicBezTo>
                    <a:pt x="63569" y="23732"/>
                    <a:pt x="53635" y="26090"/>
                    <a:pt x="47213" y="30806"/>
                  </a:cubicBezTo>
                  <a:cubicBezTo>
                    <a:pt x="40791" y="35522"/>
                    <a:pt x="36024" y="43901"/>
                    <a:pt x="32964" y="55893"/>
                  </a:cubicBezTo>
                  <a:lnTo>
                    <a:pt x="4917" y="52080"/>
                  </a:lnTo>
                  <a:cubicBezTo>
                    <a:pt x="7476" y="40088"/>
                    <a:pt x="11640" y="30405"/>
                    <a:pt x="17510" y="23029"/>
                  </a:cubicBezTo>
                  <a:cubicBezTo>
                    <a:pt x="23330" y="15654"/>
                    <a:pt x="31810" y="9984"/>
                    <a:pt x="42848" y="5971"/>
                  </a:cubicBezTo>
                  <a:cubicBezTo>
                    <a:pt x="53886" y="2007"/>
                    <a:pt x="66680" y="0"/>
                    <a:pt x="81230" y="0"/>
                  </a:cubicBezTo>
                  <a:cubicBezTo>
                    <a:pt x="95680" y="0"/>
                    <a:pt x="107420" y="1706"/>
                    <a:pt x="116401" y="5118"/>
                  </a:cubicBezTo>
                  <a:cubicBezTo>
                    <a:pt x="125432" y="8529"/>
                    <a:pt x="132055" y="12794"/>
                    <a:pt x="136320" y="17912"/>
                  </a:cubicBezTo>
                  <a:cubicBezTo>
                    <a:pt x="140585" y="23080"/>
                    <a:pt x="143545" y="29552"/>
                    <a:pt x="145251" y="37429"/>
                  </a:cubicBezTo>
                  <a:cubicBezTo>
                    <a:pt x="146204" y="42296"/>
                    <a:pt x="146706" y="51126"/>
                    <a:pt x="146706" y="63870"/>
                  </a:cubicBezTo>
                  <a:lnTo>
                    <a:pt x="146706" y="102102"/>
                  </a:lnTo>
                  <a:cubicBezTo>
                    <a:pt x="146706" y="128744"/>
                    <a:pt x="147308" y="145602"/>
                    <a:pt x="148512" y="152676"/>
                  </a:cubicBezTo>
                  <a:cubicBezTo>
                    <a:pt x="149716" y="159751"/>
                    <a:pt x="152125" y="166524"/>
                    <a:pt x="155737" y="172996"/>
                  </a:cubicBezTo>
                  <a:lnTo>
                    <a:pt x="125784" y="172996"/>
                  </a:lnTo>
                  <a:cubicBezTo>
                    <a:pt x="122823" y="167026"/>
                    <a:pt x="120917" y="160052"/>
                    <a:pt x="120064" y="152074"/>
                  </a:cubicBezTo>
                  <a:close/>
                  <a:moveTo>
                    <a:pt x="117656" y="88104"/>
                  </a:moveTo>
                  <a:cubicBezTo>
                    <a:pt x="107270" y="92368"/>
                    <a:pt x="91666" y="95981"/>
                    <a:pt x="70844" y="98941"/>
                  </a:cubicBezTo>
                  <a:cubicBezTo>
                    <a:pt x="59054" y="100647"/>
                    <a:pt x="50725" y="102554"/>
                    <a:pt x="45858" y="104661"/>
                  </a:cubicBezTo>
                  <a:cubicBezTo>
                    <a:pt x="40991" y="106768"/>
                    <a:pt x="37228" y="109879"/>
                    <a:pt x="34569" y="113993"/>
                  </a:cubicBezTo>
                  <a:cubicBezTo>
                    <a:pt x="31910" y="118057"/>
                    <a:pt x="30605" y="122623"/>
                    <a:pt x="30605" y="127590"/>
                  </a:cubicBezTo>
                  <a:cubicBezTo>
                    <a:pt x="30605" y="135216"/>
                    <a:pt x="33516" y="141588"/>
                    <a:pt x="39285" y="146706"/>
                  </a:cubicBezTo>
                  <a:cubicBezTo>
                    <a:pt x="45055" y="151823"/>
                    <a:pt x="53534" y="154332"/>
                    <a:pt x="64673" y="154332"/>
                  </a:cubicBezTo>
                  <a:cubicBezTo>
                    <a:pt x="75711" y="154332"/>
                    <a:pt x="85545" y="151924"/>
                    <a:pt x="94125" y="147107"/>
                  </a:cubicBezTo>
                  <a:cubicBezTo>
                    <a:pt x="102704" y="142290"/>
                    <a:pt x="109026" y="135668"/>
                    <a:pt x="113090" y="127289"/>
                  </a:cubicBezTo>
                  <a:cubicBezTo>
                    <a:pt x="116150" y="120816"/>
                    <a:pt x="117706" y="111284"/>
                    <a:pt x="117706" y="98640"/>
                  </a:cubicBezTo>
                  <a:lnTo>
                    <a:pt x="117706" y="88104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4" name="Google Shape;864;p66"/>
            <p:cNvSpPr/>
            <p:nvPr/>
          </p:nvSpPr>
          <p:spPr>
            <a:xfrm>
              <a:off x="3167837" y="3668396"/>
              <a:ext cx="146856" cy="237769"/>
            </a:xfrm>
            <a:custGeom>
              <a:avLst/>
              <a:gdLst/>
              <a:ahLst/>
              <a:cxnLst/>
              <a:rect l="l" t="t" r="r" b="b"/>
              <a:pathLst>
                <a:path w="146856" h="237769" extrusionOk="0">
                  <a:moveTo>
                    <a:pt x="0" y="237770"/>
                  </a:moveTo>
                  <a:lnTo>
                    <a:pt x="0" y="3863"/>
                  </a:lnTo>
                  <a:lnTo>
                    <a:pt x="26140" y="3863"/>
                  </a:lnTo>
                  <a:lnTo>
                    <a:pt x="26140" y="25839"/>
                  </a:lnTo>
                  <a:cubicBezTo>
                    <a:pt x="32311" y="17259"/>
                    <a:pt x="39235" y="10787"/>
                    <a:pt x="47012" y="6472"/>
                  </a:cubicBezTo>
                  <a:cubicBezTo>
                    <a:pt x="54739" y="2157"/>
                    <a:pt x="64171" y="0"/>
                    <a:pt x="75209" y="0"/>
                  </a:cubicBezTo>
                  <a:cubicBezTo>
                    <a:pt x="89659" y="0"/>
                    <a:pt x="102403" y="3713"/>
                    <a:pt x="113441" y="11138"/>
                  </a:cubicBezTo>
                  <a:cubicBezTo>
                    <a:pt x="124479" y="18564"/>
                    <a:pt x="132808" y="29050"/>
                    <a:pt x="138427" y="42597"/>
                  </a:cubicBezTo>
                  <a:cubicBezTo>
                    <a:pt x="144046" y="56144"/>
                    <a:pt x="146856" y="70945"/>
                    <a:pt x="146856" y="87100"/>
                  </a:cubicBezTo>
                  <a:cubicBezTo>
                    <a:pt x="146856" y="104410"/>
                    <a:pt x="143745" y="119964"/>
                    <a:pt x="137524" y="133861"/>
                  </a:cubicBezTo>
                  <a:cubicBezTo>
                    <a:pt x="131303" y="147709"/>
                    <a:pt x="122272" y="158346"/>
                    <a:pt x="110430" y="165721"/>
                  </a:cubicBezTo>
                  <a:cubicBezTo>
                    <a:pt x="98590" y="173097"/>
                    <a:pt x="86147" y="176809"/>
                    <a:pt x="73102" y="176809"/>
                  </a:cubicBezTo>
                  <a:cubicBezTo>
                    <a:pt x="63569" y="176809"/>
                    <a:pt x="54989" y="174803"/>
                    <a:pt x="47363" y="170739"/>
                  </a:cubicBezTo>
                  <a:cubicBezTo>
                    <a:pt x="39787" y="166725"/>
                    <a:pt x="33516" y="161607"/>
                    <a:pt x="28649" y="155436"/>
                  </a:cubicBezTo>
                  <a:lnTo>
                    <a:pt x="28649" y="237770"/>
                  </a:lnTo>
                  <a:lnTo>
                    <a:pt x="0" y="237770"/>
                  </a:lnTo>
                  <a:close/>
                  <a:moveTo>
                    <a:pt x="25990" y="89358"/>
                  </a:moveTo>
                  <a:cubicBezTo>
                    <a:pt x="25990" y="111133"/>
                    <a:pt x="30405" y="127188"/>
                    <a:pt x="39185" y="137624"/>
                  </a:cubicBezTo>
                  <a:cubicBezTo>
                    <a:pt x="48015" y="148010"/>
                    <a:pt x="58652" y="153228"/>
                    <a:pt x="71195" y="153228"/>
                  </a:cubicBezTo>
                  <a:cubicBezTo>
                    <a:pt x="83939" y="153228"/>
                    <a:pt x="94827" y="147860"/>
                    <a:pt x="103908" y="137072"/>
                  </a:cubicBezTo>
                  <a:cubicBezTo>
                    <a:pt x="112989" y="126285"/>
                    <a:pt x="117505" y="109628"/>
                    <a:pt x="117505" y="87000"/>
                  </a:cubicBezTo>
                  <a:cubicBezTo>
                    <a:pt x="117505" y="65476"/>
                    <a:pt x="113090" y="49320"/>
                    <a:pt x="104209" y="38583"/>
                  </a:cubicBezTo>
                  <a:cubicBezTo>
                    <a:pt x="95329" y="27846"/>
                    <a:pt x="84742" y="22477"/>
                    <a:pt x="72450" y="22477"/>
                  </a:cubicBezTo>
                  <a:cubicBezTo>
                    <a:pt x="60258" y="22477"/>
                    <a:pt x="49420" y="28197"/>
                    <a:pt x="40038" y="39586"/>
                  </a:cubicBezTo>
                  <a:cubicBezTo>
                    <a:pt x="30656" y="51026"/>
                    <a:pt x="25990" y="67583"/>
                    <a:pt x="25990" y="89358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5" name="Google Shape;865;p66"/>
            <p:cNvSpPr/>
            <p:nvPr/>
          </p:nvSpPr>
          <p:spPr>
            <a:xfrm>
              <a:off x="3338074" y="3742501"/>
              <a:ext cx="88053" cy="28799"/>
            </a:xfrm>
            <a:custGeom>
              <a:avLst/>
              <a:gdLst/>
              <a:ahLst/>
              <a:cxnLst/>
              <a:rect l="l" t="t" r="r" b="b"/>
              <a:pathLst>
                <a:path w="88053" h="28799" extrusionOk="0">
                  <a:moveTo>
                    <a:pt x="0" y="28799"/>
                  </a:moveTo>
                  <a:lnTo>
                    <a:pt x="0" y="0"/>
                  </a:lnTo>
                  <a:lnTo>
                    <a:pt x="88054" y="0"/>
                  </a:lnTo>
                  <a:lnTo>
                    <a:pt x="88054" y="28799"/>
                  </a:lnTo>
                  <a:lnTo>
                    <a:pt x="0" y="28799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6" name="Google Shape;866;p66"/>
            <p:cNvSpPr/>
            <p:nvPr/>
          </p:nvSpPr>
          <p:spPr>
            <a:xfrm>
              <a:off x="3448254" y="3668496"/>
              <a:ext cx="155837" cy="176709"/>
            </a:xfrm>
            <a:custGeom>
              <a:avLst/>
              <a:gdLst/>
              <a:ahLst/>
              <a:cxnLst/>
              <a:rect l="l" t="t" r="r" b="b"/>
              <a:pathLst>
                <a:path w="155837" h="176709" extrusionOk="0">
                  <a:moveTo>
                    <a:pt x="125332" y="118408"/>
                  </a:moveTo>
                  <a:lnTo>
                    <a:pt x="154934" y="122071"/>
                  </a:lnTo>
                  <a:cubicBezTo>
                    <a:pt x="150268" y="139380"/>
                    <a:pt x="141588" y="152827"/>
                    <a:pt x="128995" y="162360"/>
                  </a:cubicBezTo>
                  <a:cubicBezTo>
                    <a:pt x="116351" y="171893"/>
                    <a:pt x="100246" y="176709"/>
                    <a:pt x="80578" y="176709"/>
                  </a:cubicBezTo>
                  <a:cubicBezTo>
                    <a:pt x="55843" y="176709"/>
                    <a:pt x="36225" y="169083"/>
                    <a:pt x="21725" y="153880"/>
                  </a:cubicBezTo>
                  <a:cubicBezTo>
                    <a:pt x="7225" y="138628"/>
                    <a:pt x="0" y="117304"/>
                    <a:pt x="0" y="89810"/>
                  </a:cubicBezTo>
                  <a:cubicBezTo>
                    <a:pt x="0" y="61362"/>
                    <a:pt x="7325" y="39285"/>
                    <a:pt x="21976" y="23581"/>
                  </a:cubicBezTo>
                  <a:cubicBezTo>
                    <a:pt x="36627" y="7877"/>
                    <a:pt x="55642" y="0"/>
                    <a:pt x="78972" y="0"/>
                  </a:cubicBezTo>
                  <a:cubicBezTo>
                    <a:pt x="101600" y="0"/>
                    <a:pt x="120064" y="7676"/>
                    <a:pt x="134363" y="23080"/>
                  </a:cubicBezTo>
                  <a:cubicBezTo>
                    <a:pt x="148713" y="38483"/>
                    <a:pt x="155837" y="60107"/>
                    <a:pt x="155837" y="88054"/>
                  </a:cubicBezTo>
                  <a:cubicBezTo>
                    <a:pt x="155837" y="89759"/>
                    <a:pt x="155787" y="92318"/>
                    <a:pt x="155687" y="95680"/>
                  </a:cubicBezTo>
                  <a:lnTo>
                    <a:pt x="29552" y="95680"/>
                  </a:lnTo>
                  <a:cubicBezTo>
                    <a:pt x="30606" y="114244"/>
                    <a:pt x="35874" y="128493"/>
                    <a:pt x="45306" y="138377"/>
                  </a:cubicBezTo>
                  <a:cubicBezTo>
                    <a:pt x="54739" y="148261"/>
                    <a:pt x="66529" y="153178"/>
                    <a:pt x="80678" y="153178"/>
                  </a:cubicBezTo>
                  <a:cubicBezTo>
                    <a:pt x="91165" y="153178"/>
                    <a:pt x="100145" y="150419"/>
                    <a:pt x="107571" y="144899"/>
                  </a:cubicBezTo>
                  <a:cubicBezTo>
                    <a:pt x="115097" y="139330"/>
                    <a:pt x="121017" y="130500"/>
                    <a:pt x="125332" y="118408"/>
                  </a:cubicBezTo>
                  <a:close/>
                  <a:moveTo>
                    <a:pt x="31258" y="72048"/>
                  </a:moveTo>
                  <a:lnTo>
                    <a:pt x="125684" y="72048"/>
                  </a:lnTo>
                  <a:cubicBezTo>
                    <a:pt x="124429" y="57799"/>
                    <a:pt x="120817" y="47163"/>
                    <a:pt x="114846" y="40038"/>
                  </a:cubicBezTo>
                  <a:cubicBezTo>
                    <a:pt x="105715" y="29000"/>
                    <a:pt x="93874" y="23481"/>
                    <a:pt x="79323" y="23481"/>
                  </a:cubicBezTo>
                  <a:cubicBezTo>
                    <a:pt x="66178" y="23481"/>
                    <a:pt x="55090" y="27896"/>
                    <a:pt x="46109" y="36676"/>
                  </a:cubicBezTo>
                  <a:cubicBezTo>
                    <a:pt x="37178" y="45507"/>
                    <a:pt x="32211" y="57298"/>
                    <a:pt x="31258" y="72048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7" name="Google Shape;867;p66"/>
            <p:cNvSpPr/>
            <p:nvPr/>
          </p:nvSpPr>
          <p:spPr>
            <a:xfrm>
              <a:off x="3629479" y="3668396"/>
              <a:ext cx="155737" cy="176759"/>
            </a:xfrm>
            <a:custGeom>
              <a:avLst/>
              <a:gdLst/>
              <a:ahLst/>
              <a:cxnLst/>
              <a:rect l="l" t="t" r="r" b="b"/>
              <a:pathLst>
                <a:path w="155737" h="176759" extrusionOk="0">
                  <a:moveTo>
                    <a:pt x="120064" y="152074"/>
                  </a:moveTo>
                  <a:cubicBezTo>
                    <a:pt x="109427" y="161105"/>
                    <a:pt x="99242" y="167477"/>
                    <a:pt x="89408" y="171190"/>
                  </a:cubicBezTo>
                  <a:cubicBezTo>
                    <a:pt x="79575" y="174903"/>
                    <a:pt x="69038" y="176759"/>
                    <a:pt x="57799" y="176759"/>
                  </a:cubicBezTo>
                  <a:cubicBezTo>
                    <a:pt x="39235" y="176759"/>
                    <a:pt x="24936" y="172244"/>
                    <a:pt x="14952" y="163162"/>
                  </a:cubicBezTo>
                  <a:cubicBezTo>
                    <a:pt x="4967" y="154081"/>
                    <a:pt x="0" y="142491"/>
                    <a:pt x="0" y="128393"/>
                  </a:cubicBezTo>
                  <a:cubicBezTo>
                    <a:pt x="0" y="120114"/>
                    <a:pt x="1907" y="112538"/>
                    <a:pt x="5670" y="105714"/>
                  </a:cubicBezTo>
                  <a:cubicBezTo>
                    <a:pt x="9433" y="98841"/>
                    <a:pt x="14350" y="93372"/>
                    <a:pt x="20471" y="89208"/>
                  </a:cubicBezTo>
                  <a:cubicBezTo>
                    <a:pt x="26592" y="85043"/>
                    <a:pt x="33466" y="81932"/>
                    <a:pt x="41092" y="79825"/>
                  </a:cubicBezTo>
                  <a:cubicBezTo>
                    <a:pt x="46711" y="78320"/>
                    <a:pt x="55190" y="76915"/>
                    <a:pt x="66580" y="75510"/>
                  </a:cubicBezTo>
                  <a:cubicBezTo>
                    <a:pt x="89709" y="72751"/>
                    <a:pt x="106768" y="69439"/>
                    <a:pt x="117706" y="65626"/>
                  </a:cubicBezTo>
                  <a:cubicBezTo>
                    <a:pt x="117806" y="61713"/>
                    <a:pt x="117857" y="59204"/>
                    <a:pt x="117857" y="58150"/>
                  </a:cubicBezTo>
                  <a:cubicBezTo>
                    <a:pt x="117857" y="46460"/>
                    <a:pt x="115147" y="38232"/>
                    <a:pt x="109728" y="33465"/>
                  </a:cubicBezTo>
                  <a:cubicBezTo>
                    <a:pt x="102403" y="26993"/>
                    <a:pt x="91516" y="23732"/>
                    <a:pt x="77066" y="23732"/>
                  </a:cubicBezTo>
                  <a:cubicBezTo>
                    <a:pt x="63569" y="23732"/>
                    <a:pt x="53635" y="26090"/>
                    <a:pt x="47213" y="30806"/>
                  </a:cubicBezTo>
                  <a:cubicBezTo>
                    <a:pt x="40791" y="35522"/>
                    <a:pt x="36024" y="43901"/>
                    <a:pt x="32964" y="55893"/>
                  </a:cubicBezTo>
                  <a:lnTo>
                    <a:pt x="4917" y="52080"/>
                  </a:lnTo>
                  <a:cubicBezTo>
                    <a:pt x="7476" y="40088"/>
                    <a:pt x="11640" y="30405"/>
                    <a:pt x="17511" y="23029"/>
                  </a:cubicBezTo>
                  <a:cubicBezTo>
                    <a:pt x="23331" y="15654"/>
                    <a:pt x="31810" y="9984"/>
                    <a:pt x="42848" y="5971"/>
                  </a:cubicBezTo>
                  <a:cubicBezTo>
                    <a:pt x="53886" y="2007"/>
                    <a:pt x="66680" y="0"/>
                    <a:pt x="81230" y="0"/>
                  </a:cubicBezTo>
                  <a:cubicBezTo>
                    <a:pt x="95680" y="0"/>
                    <a:pt x="107421" y="1706"/>
                    <a:pt x="116401" y="5118"/>
                  </a:cubicBezTo>
                  <a:cubicBezTo>
                    <a:pt x="125432" y="8529"/>
                    <a:pt x="132055" y="12794"/>
                    <a:pt x="136320" y="17912"/>
                  </a:cubicBezTo>
                  <a:cubicBezTo>
                    <a:pt x="140585" y="23080"/>
                    <a:pt x="143545" y="29552"/>
                    <a:pt x="145251" y="37429"/>
                  </a:cubicBezTo>
                  <a:cubicBezTo>
                    <a:pt x="146204" y="42296"/>
                    <a:pt x="146706" y="51126"/>
                    <a:pt x="146706" y="63870"/>
                  </a:cubicBezTo>
                  <a:lnTo>
                    <a:pt x="146706" y="102102"/>
                  </a:lnTo>
                  <a:cubicBezTo>
                    <a:pt x="146706" y="128744"/>
                    <a:pt x="147308" y="145602"/>
                    <a:pt x="148512" y="152676"/>
                  </a:cubicBezTo>
                  <a:cubicBezTo>
                    <a:pt x="149716" y="159751"/>
                    <a:pt x="152125" y="166524"/>
                    <a:pt x="155737" y="172996"/>
                  </a:cubicBezTo>
                  <a:lnTo>
                    <a:pt x="125784" y="172996"/>
                  </a:lnTo>
                  <a:cubicBezTo>
                    <a:pt x="122824" y="167026"/>
                    <a:pt x="120917" y="160052"/>
                    <a:pt x="120064" y="152074"/>
                  </a:cubicBezTo>
                  <a:close/>
                  <a:moveTo>
                    <a:pt x="117706" y="88104"/>
                  </a:moveTo>
                  <a:cubicBezTo>
                    <a:pt x="107320" y="92368"/>
                    <a:pt x="91716" y="95981"/>
                    <a:pt x="70894" y="98941"/>
                  </a:cubicBezTo>
                  <a:cubicBezTo>
                    <a:pt x="59104" y="100647"/>
                    <a:pt x="50775" y="102554"/>
                    <a:pt x="45908" y="104661"/>
                  </a:cubicBezTo>
                  <a:cubicBezTo>
                    <a:pt x="41042" y="106768"/>
                    <a:pt x="37279" y="109879"/>
                    <a:pt x="34619" y="113993"/>
                  </a:cubicBezTo>
                  <a:cubicBezTo>
                    <a:pt x="31960" y="118057"/>
                    <a:pt x="30656" y="122623"/>
                    <a:pt x="30656" y="127590"/>
                  </a:cubicBezTo>
                  <a:cubicBezTo>
                    <a:pt x="30656" y="135216"/>
                    <a:pt x="33566" y="141588"/>
                    <a:pt x="39336" y="146706"/>
                  </a:cubicBezTo>
                  <a:cubicBezTo>
                    <a:pt x="45106" y="151823"/>
                    <a:pt x="53585" y="154332"/>
                    <a:pt x="64723" y="154332"/>
                  </a:cubicBezTo>
                  <a:cubicBezTo>
                    <a:pt x="75761" y="154332"/>
                    <a:pt x="85595" y="151924"/>
                    <a:pt x="94175" y="147107"/>
                  </a:cubicBezTo>
                  <a:cubicBezTo>
                    <a:pt x="102754" y="142290"/>
                    <a:pt x="109076" y="135668"/>
                    <a:pt x="113140" y="127289"/>
                  </a:cubicBezTo>
                  <a:cubicBezTo>
                    <a:pt x="116201" y="120816"/>
                    <a:pt x="117756" y="111284"/>
                    <a:pt x="117756" y="98640"/>
                  </a:cubicBezTo>
                  <a:lnTo>
                    <a:pt x="117756" y="88104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8" name="Google Shape;868;p66"/>
            <p:cNvSpPr/>
            <p:nvPr/>
          </p:nvSpPr>
          <p:spPr>
            <a:xfrm>
              <a:off x="3809098" y="3668396"/>
              <a:ext cx="140484" cy="176709"/>
            </a:xfrm>
            <a:custGeom>
              <a:avLst/>
              <a:gdLst/>
              <a:ahLst/>
              <a:cxnLst/>
              <a:rect l="l" t="t" r="r" b="b"/>
              <a:pathLst>
                <a:path w="140484" h="176709" extrusionOk="0">
                  <a:moveTo>
                    <a:pt x="0" y="122472"/>
                  </a:moveTo>
                  <a:lnTo>
                    <a:pt x="28348" y="118007"/>
                  </a:lnTo>
                  <a:cubicBezTo>
                    <a:pt x="29953" y="129346"/>
                    <a:pt x="34368" y="138076"/>
                    <a:pt x="41644" y="144147"/>
                  </a:cubicBezTo>
                  <a:cubicBezTo>
                    <a:pt x="48919" y="150218"/>
                    <a:pt x="59104" y="153228"/>
                    <a:pt x="72149" y="153228"/>
                  </a:cubicBezTo>
                  <a:cubicBezTo>
                    <a:pt x="85294" y="153228"/>
                    <a:pt x="95078" y="150569"/>
                    <a:pt x="101450" y="145201"/>
                  </a:cubicBezTo>
                  <a:cubicBezTo>
                    <a:pt x="107822" y="139832"/>
                    <a:pt x="110983" y="133560"/>
                    <a:pt x="110983" y="126335"/>
                  </a:cubicBezTo>
                  <a:cubicBezTo>
                    <a:pt x="110983" y="119863"/>
                    <a:pt x="108173" y="114746"/>
                    <a:pt x="102554" y="111033"/>
                  </a:cubicBezTo>
                  <a:cubicBezTo>
                    <a:pt x="98640" y="108474"/>
                    <a:pt x="88856" y="105263"/>
                    <a:pt x="73252" y="101299"/>
                  </a:cubicBezTo>
                  <a:cubicBezTo>
                    <a:pt x="52230" y="95981"/>
                    <a:pt x="37680" y="91415"/>
                    <a:pt x="29552" y="87502"/>
                  </a:cubicBezTo>
                  <a:cubicBezTo>
                    <a:pt x="21424" y="83588"/>
                    <a:pt x="15252" y="78270"/>
                    <a:pt x="11088" y="71396"/>
                  </a:cubicBezTo>
                  <a:cubicBezTo>
                    <a:pt x="6874" y="64573"/>
                    <a:pt x="4816" y="56996"/>
                    <a:pt x="4816" y="48718"/>
                  </a:cubicBezTo>
                  <a:cubicBezTo>
                    <a:pt x="4816" y="41192"/>
                    <a:pt x="6522" y="34218"/>
                    <a:pt x="9984" y="27796"/>
                  </a:cubicBezTo>
                  <a:cubicBezTo>
                    <a:pt x="13446" y="21374"/>
                    <a:pt x="18112" y="16055"/>
                    <a:pt x="24083" y="11791"/>
                  </a:cubicBezTo>
                  <a:cubicBezTo>
                    <a:pt x="28548" y="8479"/>
                    <a:pt x="34619" y="5720"/>
                    <a:pt x="42296" y="3412"/>
                  </a:cubicBezTo>
                  <a:cubicBezTo>
                    <a:pt x="49972" y="1104"/>
                    <a:pt x="58251" y="0"/>
                    <a:pt x="67081" y="0"/>
                  </a:cubicBezTo>
                  <a:cubicBezTo>
                    <a:pt x="80327" y="0"/>
                    <a:pt x="92017" y="1907"/>
                    <a:pt x="102052" y="5720"/>
                  </a:cubicBezTo>
                  <a:cubicBezTo>
                    <a:pt x="112086" y="9533"/>
                    <a:pt x="119512" y="14701"/>
                    <a:pt x="124278" y="21223"/>
                  </a:cubicBezTo>
                  <a:cubicBezTo>
                    <a:pt x="129045" y="27746"/>
                    <a:pt x="132356" y="36476"/>
                    <a:pt x="134163" y="47413"/>
                  </a:cubicBezTo>
                  <a:lnTo>
                    <a:pt x="106116" y="51227"/>
                  </a:lnTo>
                  <a:cubicBezTo>
                    <a:pt x="104861" y="42547"/>
                    <a:pt x="101149" y="35723"/>
                    <a:pt x="95028" y="30856"/>
                  </a:cubicBezTo>
                  <a:cubicBezTo>
                    <a:pt x="88906" y="25990"/>
                    <a:pt x="80277" y="23531"/>
                    <a:pt x="69138" y="23531"/>
                  </a:cubicBezTo>
                  <a:cubicBezTo>
                    <a:pt x="55993" y="23531"/>
                    <a:pt x="46560" y="25689"/>
                    <a:pt x="40941" y="30054"/>
                  </a:cubicBezTo>
                  <a:cubicBezTo>
                    <a:pt x="35322" y="34419"/>
                    <a:pt x="32512" y="39486"/>
                    <a:pt x="32512" y="45356"/>
                  </a:cubicBezTo>
                  <a:cubicBezTo>
                    <a:pt x="32512" y="49069"/>
                    <a:pt x="33666" y="52431"/>
                    <a:pt x="36024" y="55391"/>
                  </a:cubicBezTo>
                  <a:cubicBezTo>
                    <a:pt x="38382" y="58451"/>
                    <a:pt x="42045" y="61010"/>
                    <a:pt x="47012" y="63017"/>
                  </a:cubicBezTo>
                  <a:cubicBezTo>
                    <a:pt x="49872" y="64071"/>
                    <a:pt x="58301" y="66529"/>
                    <a:pt x="72349" y="70342"/>
                  </a:cubicBezTo>
                  <a:cubicBezTo>
                    <a:pt x="92619" y="75761"/>
                    <a:pt x="106768" y="80176"/>
                    <a:pt x="114796" y="83638"/>
                  </a:cubicBezTo>
                  <a:cubicBezTo>
                    <a:pt x="122823" y="87100"/>
                    <a:pt x="129095" y="92118"/>
                    <a:pt x="133661" y="98690"/>
                  </a:cubicBezTo>
                  <a:cubicBezTo>
                    <a:pt x="138227" y="105263"/>
                    <a:pt x="140484" y="113441"/>
                    <a:pt x="140484" y="123225"/>
                  </a:cubicBezTo>
                  <a:cubicBezTo>
                    <a:pt x="140484" y="132758"/>
                    <a:pt x="137675" y="141789"/>
                    <a:pt x="132105" y="150218"/>
                  </a:cubicBezTo>
                  <a:cubicBezTo>
                    <a:pt x="126536" y="158647"/>
                    <a:pt x="118509" y="165169"/>
                    <a:pt x="107972" y="169785"/>
                  </a:cubicBezTo>
                  <a:cubicBezTo>
                    <a:pt x="97486" y="174401"/>
                    <a:pt x="85595" y="176709"/>
                    <a:pt x="72299" y="176709"/>
                  </a:cubicBezTo>
                  <a:cubicBezTo>
                    <a:pt x="50323" y="176709"/>
                    <a:pt x="33566" y="172143"/>
                    <a:pt x="22076" y="163012"/>
                  </a:cubicBezTo>
                  <a:cubicBezTo>
                    <a:pt x="10536" y="153981"/>
                    <a:pt x="3211" y="140434"/>
                    <a:pt x="0" y="122472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69" name="Google Shape;869;p66"/>
            <p:cNvSpPr/>
            <p:nvPr/>
          </p:nvSpPr>
          <p:spPr>
            <a:xfrm>
              <a:off x="3967896" y="3613155"/>
              <a:ext cx="82484" cy="230444"/>
            </a:xfrm>
            <a:custGeom>
              <a:avLst/>
              <a:gdLst/>
              <a:ahLst/>
              <a:cxnLst/>
              <a:rect l="l" t="t" r="r" b="b"/>
              <a:pathLst>
                <a:path w="82484" h="230444" extrusionOk="0">
                  <a:moveTo>
                    <a:pt x="78320" y="202548"/>
                  </a:moveTo>
                  <a:lnTo>
                    <a:pt x="82484" y="227886"/>
                  </a:lnTo>
                  <a:cubicBezTo>
                    <a:pt x="74407" y="229591"/>
                    <a:pt x="67182" y="230444"/>
                    <a:pt x="60810" y="230444"/>
                  </a:cubicBezTo>
                  <a:cubicBezTo>
                    <a:pt x="50424" y="230444"/>
                    <a:pt x="42346" y="228789"/>
                    <a:pt x="36626" y="225527"/>
                  </a:cubicBezTo>
                  <a:cubicBezTo>
                    <a:pt x="30907" y="222216"/>
                    <a:pt x="26843" y="217901"/>
                    <a:pt x="24535" y="212533"/>
                  </a:cubicBezTo>
                  <a:cubicBezTo>
                    <a:pt x="22176" y="207164"/>
                    <a:pt x="21022" y="195875"/>
                    <a:pt x="21022" y="178666"/>
                  </a:cubicBezTo>
                  <a:lnTo>
                    <a:pt x="21022" y="81381"/>
                  </a:lnTo>
                  <a:lnTo>
                    <a:pt x="0" y="81381"/>
                  </a:lnTo>
                  <a:lnTo>
                    <a:pt x="0" y="59104"/>
                  </a:lnTo>
                  <a:lnTo>
                    <a:pt x="21022" y="59104"/>
                  </a:lnTo>
                  <a:lnTo>
                    <a:pt x="21022" y="17209"/>
                  </a:lnTo>
                  <a:lnTo>
                    <a:pt x="49521" y="0"/>
                  </a:lnTo>
                  <a:lnTo>
                    <a:pt x="49521" y="59054"/>
                  </a:lnTo>
                  <a:lnTo>
                    <a:pt x="78320" y="59054"/>
                  </a:lnTo>
                  <a:lnTo>
                    <a:pt x="78320" y="81330"/>
                  </a:lnTo>
                  <a:lnTo>
                    <a:pt x="49521" y="81330"/>
                  </a:lnTo>
                  <a:lnTo>
                    <a:pt x="49521" y="180221"/>
                  </a:lnTo>
                  <a:cubicBezTo>
                    <a:pt x="49521" y="188399"/>
                    <a:pt x="50023" y="193668"/>
                    <a:pt x="51026" y="195976"/>
                  </a:cubicBezTo>
                  <a:cubicBezTo>
                    <a:pt x="52029" y="198334"/>
                    <a:pt x="53685" y="200190"/>
                    <a:pt x="55943" y="201545"/>
                  </a:cubicBezTo>
                  <a:cubicBezTo>
                    <a:pt x="58201" y="202950"/>
                    <a:pt x="61512" y="203602"/>
                    <a:pt x="65727" y="203602"/>
                  </a:cubicBezTo>
                  <a:cubicBezTo>
                    <a:pt x="68938" y="203652"/>
                    <a:pt x="73152" y="203301"/>
                    <a:pt x="78320" y="202548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0" name="Google Shape;870;p66"/>
            <p:cNvSpPr/>
            <p:nvPr/>
          </p:nvSpPr>
          <p:spPr>
            <a:xfrm>
              <a:off x="4063124" y="3742501"/>
              <a:ext cx="88053" cy="28799"/>
            </a:xfrm>
            <a:custGeom>
              <a:avLst/>
              <a:gdLst/>
              <a:ahLst/>
              <a:cxnLst/>
              <a:rect l="l" t="t" r="r" b="b"/>
              <a:pathLst>
                <a:path w="88053" h="28799" extrusionOk="0">
                  <a:moveTo>
                    <a:pt x="0" y="28799"/>
                  </a:moveTo>
                  <a:lnTo>
                    <a:pt x="0" y="0"/>
                  </a:lnTo>
                  <a:lnTo>
                    <a:pt x="88054" y="0"/>
                  </a:lnTo>
                  <a:lnTo>
                    <a:pt x="88054" y="28799"/>
                  </a:lnTo>
                  <a:lnTo>
                    <a:pt x="0" y="28799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1" name="Google Shape;871;p66"/>
            <p:cNvSpPr/>
            <p:nvPr/>
          </p:nvSpPr>
          <p:spPr>
            <a:xfrm>
              <a:off x="4196935" y="3606984"/>
              <a:ext cx="85996" cy="234357"/>
            </a:xfrm>
            <a:custGeom>
              <a:avLst/>
              <a:gdLst/>
              <a:ahLst/>
              <a:cxnLst/>
              <a:rect l="l" t="t" r="r" b="b"/>
              <a:pathLst>
                <a:path w="85996" h="234357" extrusionOk="0">
                  <a:moveTo>
                    <a:pt x="85946" y="234358"/>
                  </a:moveTo>
                  <a:lnTo>
                    <a:pt x="57297" y="234358"/>
                  </a:lnTo>
                  <a:lnTo>
                    <a:pt x="57297" y="51728"/>
                  </a:lnTo>
                  <a:cubicBezTo>
                    <a:pt x="50374" y="58301"/>
                    <a:pt x="41342" y="64874"/>
                    <a:pt x="30154" y="71496"/>
                  </a:cubicBezTo>
                  <a:cubicBezTo>
                    <a:pt x="18965" y="78069"/>
                    <a:pt x="8880" y="83036"/>
                    <a:pt x="0" y="86297"/>
                  </a:cubicBezTo>
                  <a:lnTo>
                    <a:pt x="0" y="58602"/>
                  </a:lnTo>
                  <a:cubicBezTo>
                    <a:pt x="16005" y="51076"/>
                    <a:pt x="30054" y="41945"/>
                    <a:pt x="42045" y="31208"/>
                  </a:cubicBezTo>
                  <a:cubicBezTo>
                    <a:pt x="54036" y="20471"/>
                    <a:pt x="62515" y="10085"/>
                    <a:pt x="67533" y="0"/>
                  </a:cubicBezTo>
                  <a:lnTo>
                    <a:pt x="85997" y="0"/>
                  </a:lnTo>
                  <a:lnTo>
                    <a:pt x="85997" y="234358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2" name="Google Shape;872;p66"/>
            <p:cNvSpPr/>
            <p:nvPr/>
          </p:nvSpPr>
          <p:spPr>
            <a:xfrm>
              <a:off x="4372340" y="3808679"/>
              <a:ext cx="32662" cy="32662"/>
            </a:xfrm>
            <a:custGeom>
              <a:avLst/>
              <a:gdLst/>
              <a:ahLst/>
              <a:cxnLst/>
              <a:rect l="l" t="t" r="r" b="b"/>
              <a:pathLst>
                <a:path w="32662" h="32662" extrusionOk="0">
                  <a:moveTo>
                    <a:pt x="0" y="32663"/>
                  </a:moveTo>
                  <a:lnTo>
                    <a:pt x="0" y="0"/>
                  </a:lnTo>
                  <a:lnTo>
                    <a:pt x="32663" y="0"/>
                  </a:lnTo>
                  <a:lnTo>
                    <a:pt x="32663" y="32663"/>
                  </a:lnTo>
                  <a:lnTo>
                    <a:pt x="0" y="32663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3" name="Google Shape;873;p66"/>
            <p:cNvSpPr/>
            <p:nvPr/>
          </p:nvSpPr>
          <p:spPr>
            <a:xfrm>
              <a:off x="4445141" y="3668396"/>
              <a:ext cx="155737" cy="176759"/>
            </a:xfrm>
            <a:custGeom>
              <a:avLst/>
              <a:gdLst/>
              <a:ahLst/>
              <a:cxnLst/>
              <a:rect l="l" t="t" r="r" b="b"/>
              <a:pathLst>
                <a:path w="155737" h="176759" extrusionOk="0">
                  <a:moveTo>
                    <a:pt x="120064" y="152074"/>
                  </a:moveTo>
                  <a:cubicBezTo>
                    <a:pt x="109427" y="161105"/>
                    <a:pt x="99242" y="167477"/>
                    <a:pt x="89408" y="171190"/>
                  </a:cubicBezTo>
                  <a:cubicBezTo>
                    <a:pt x="79575" y="174903"/>
                    <a:pt x="69038" y="176759"/>
                    <a:pt x="57799" y="176759"/>
                  </a:cubicBezTo>
                  <a:cubicBezTo>
                    <a:pt x="39235" y="176759"/>
                    <a:pt x="24936" y="172244"/>
                    <a:pt x="14952" y="163162"/>
                  </a:cubicBezTo>
                  <a:cubicBezTo>
                    <a:pt x="4967" y="154081"/>
                    <a:pt x="0" y="142491"/>
                    <a:pt x="0" y="128393"/>
                  </a:cubicBezTo>
                  <a:cubicBezTo>
                    <a:pt x="0" y="120114"/>
                    <a:pt x="1907" y="112538"/>
                    <a:pt x="5670" y="105714"/>
                  </a:cubicBezTo>
                  <a:cubicBezTo>
                    <a:pt x="9433" y="98841"/>
                    <a:pt x="14350" y="93372"/>
                    <a:pt x="20471" y="89208"/>
                  </a:cubicBezTo>
                  <a:cubicBezTo>
                    <a:pt x="26592" y="85043"/>
                    <a:pt x="33466" y="81932"/>
                    <a:pt x="41092" y="79825"/>
                  </a:cubicBezTo>
                  <a:cubicBezTo>
                    <a:pt x="46711" y="78320"/>
                    <a:pt x="55190" y="76915"/>
                    <a:pt x="66580" y="75510"/>
                  </a:cubicBezTo>
                  <a:cubicBezTo>
                    <a:pt x="89709" y="72751"/>
                    <a:pt x="106768" y="69439"/>
                    <a:pt x="117706" y="65626"/>
                  </a:cubicBezTo>
                  <a:cubicBezTo>
                    <a:pt x="117806" y="61713"/>
                    <a:pt x="117856" y="59204"/>
                    <a:pt x="117856" y="58150"/>
                  </a:cubicBezTo>
                  <a:cubicBezTo>
                    <a:pt x="117856" y="46460"/>
                    <a:pt x="115147" y="38232"/>
                    <a:pt x="109728" y="33465"/>
                  </a:cubicBezTo>
                  <a:cubicBezTo>
                    <a:pt x="102403" y="26993"/>
                    <a:pt x="91515" y="23732"/>
                    <a:pt x="77066" y="23732"/>
                  </a:cubicBezTo>
                  <a:cubicBezTo>
                    <a:pt x="63569" y="23732"/>
                    <a:pt x="53635" y="26090"/>
                    <a:pt x="47213" y="30806"/>
                  </a:cubicBezTo>
                  <a:cubicBezTo>
                    <a:pt x="40791" y="35522"/>
                    <a:pt x="36024" y="43901"/>
                    <a:pt x="32964" y="55893"/>
                  </a:cubicBezTo>
                  <a:lnTo>
                    <a:pt x="4917" y="52080"/>
                  </a:lnTo>
                  <a:cubicBezTo>
                    <a:pt x="7476" y="40088"/>
                    <a:pt x="11640" y="30405"/>
                    <a:pt x="17510" y="23029"/>
                  </a:cubicBezTo>
                  <a:cubicBezTo>
                    <a:pt x="23331" y="15654"/>
                    <a:pt x="31810" y="9984"/>
                    <a:pt x="42848" y="5971"/>
                  </a:cubicBezTo>
                  <a:cubicBezTo>
                    <a:pt x="53886" y="2007"/>
                    <a:pt x="66680" y="0"/>
                    <a:pt x="81230" y="0"/>
                  </a:cubicBezTo>
                  <a:cubicBezTo>
                    <a:pt x="95680" y="0"/>
                    <a:pt x="107421" y="1706"/>
                    <a:pt x="116401" y="5118"/>
                  </a:cubicBezTo>
                  <a:cubicBezTo>
                    <a:pt x="125432" y="8529"/>
                    <a:pt x="132055" y="12794"/>
                    <a:pt x="136320" y="17912"/>
                  </a:cubicBezTo>
                  <a:cubicBezTo>
                    <a:pt x="140585" y="23080"/>
                    <a:pt x="143545" y="29552"/>
                    <a:pt x="145251" y="37429"/>
                  </a:cubicBezTo>
                  <a:cubicBezTo>
                    <a:pt x="146204" y="42296"/>
                    <a:pt x="146706" y="51126"/>
                    <a:pt x="146706" y="63870"/>
                  </a:cubicBezTo>
                  <a:lnTo>
                    <a:pt x="146706" y="102102"/>
                  </a:lnTo>
                  <a:cubicBezTo>
                    <a:pt x="146706" y="128744"/>
                    <a:pt x="147308" y="145602"/>
                    <a:pt x="148512" y="152676"/>
                  </a:cubicBezTo>
                  <a:cubicBezTo>
                    <a:pt x="149716" y="159751"/>
                    <a:pt x="152125" y="166524"/>
                    <a:pt x="155737" y="172996"/>
                  </a:cubicBezTo>
                  <a:lnTo>
                    <a:pt x="125784" y="172996"/>
                  </a:lnTo>
                  <a:cubicBezTo>
                    <a:pt x="122824" y="167026"/>
                    <a:pt x="120917" y="160052"/>
                    <a:pt x="120064" y="152074"/>
                  </a:cubicBezTo>
                  <a:close/>
                  <a:moveTo>
                    <a:pt x="117656" y="88104"/>
                  </a:moveTo>
                  <a:cubicBezTo>
                    <a:pt x="107270" y="92368"/>
                    <a:pt x="91666" y="95981"/>
                    <a:pt x="70844" y="98941"/>
                  </a:cubicBezTo>
                  <a:cubicBezTo>
                    <a:pt x="59054" y="100647"/>
                    <a:pt x="50725" y="102554"/>
                    <a:pt x="45858" y="104661"/>
                  </a:cubicBezTo>
                  <a:cubicBezTo>
                    <a:pt x="40992" y="106768"/>
                    <a:pt x="37229" y="109879"/>
                    <a:pt x="34569" y="113993"/>
                  </a:cubicBezTo>
                  <a:cubicBezTo>
                    <a:pt x="31910" y="118057"/>
                    <a:pt x="30606" y="122623"/>
                    <a:pt x="30606" y="127590"/>
                  </a:cubicBezTo>
                  <a:cubicBezTo>
                    <a:pt x="30606" y="135216"/>
                    <a:pt x="33516" y="141588"/>
                    <a:pt x="39286" y="146706"/>
                  </a:cubicBezTo>
                  <a:cubicBezTo>
                    <a:pt x="45056" y="151823"/>
                    <a:pt x="53535" y="154332"/>
                    <a:pt x="64673" y="154332"/>
                  </a:cubicBezTo>
                  <a:cubicBezTo>
                    <a:pt x="75711" y="154332"/>
                    <a:pt x="85545" y="151924"/>
                    <a:pt x="94125" y="147107"/>
                  </a:cubicBezTo>
                  <a:cubicBezTo>
                    <a:pt x="102704" y="142290"/>
                    <a:pt x="109026" y="135668"/>
                    <a:pt x="113090" y="127289"/>
                  </a:cubicBezTo>
                  <a:cubicBezTo>
                    <a:pt x="116151" y="120816"/>
                    <a:pt x="117706" y="111284"/>
                    <a:pt x="117706" y="98640"/>
                  </a:cubicBezTo>
                  <a:lnTo>
                    <a:pt x="117706" y="88104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4" name="Google Shape;874;p66"/>
            <p:cNvSpPr/>
            <p:nvPr/>
          </p:nvSpPr>
          <p:spPr>
            <a:xfrm>
              <a:off x="4636200" y="3668446"/>
              <a:ext cx="229139" cy="172996"/>
            </a:xfrm>
            <a:custGeom>
              <a:avLst/>
              <a:gdLst/>
              <a:ahLst/>
              <a:cxnLst/>
              <a:rect l="l" t="t" r="r" b="b"/>
              <a:pathLst>
                <a:path w="229139" h="172996" extrusionOk="0">
                  <a:moveTo>
                    <a:pt x="0" y="172896"/>
                  </a:moveTo>
                  <a:lnTo>
                    <a:pt x="0" y="3813"/>
                  </a:lnTo>
                  <a:lnTo>
                    <a:pt x="25638" y="3813"/>
                  </a:lnTo>
                  <a:lnTo>
                    <a:pt x="25638" y="27545"/>
                  </a:lnTo>
                  <a:cubicBezTo>
                    <a:pt x="30957" y="19266"/>
                    <a:pt x="37981" y="12593"/>
                    <a:pt x="46811" y="7576"/>
                  </a:cubicBezTo>
                  <a:cubicBezTo>
                    <a:pt x="55642" y="2559"/>
                    <a:pt x="65677" y="0"/>
                    <a:pt x="76915" y="0"/>
                  </a:cubicBezTo>
                  <a:cubicBezTo>
                    <a:pt x="89459" y="0"/>
                    <a:pt x="99694" y="2609"/>
                    <a:pt x="107721" y="7827"/>
                  </a:cubicBezTo>
                  <a:cubicBezTo>
                    <a:pt x="115749" y="13045"/>
                    <a:pt x="121368" y="20320"/>
                    <a:pt x="124680" y="29652"/>
                  </a:cubicBezTo>
                  <a:cubicBezTo>
                    <a:pt x="138076" y="9884"/>
                    <a:pt x="155486" y="50"/>
                    <a:pt x="176910" y="50"/>
                  </a:cubicBezTo>
                  <a:cubicBezTo>
                    <a:pt x="193668" y="50"/>
                    <a:pt x="206562" y="4716"/>
                    <a:pt x="215593" y="13998"/>
                  </a:cubicBezTo>
                  <a:cubicBezTo>
                    <a:pt x="224625" y="23280"/>
                    <a:pt x="229140" y="37580"/>
                    <a:pt x="229140" y="56896"/>
                  </a:cubicBezTo>
                  <a:lnTo>
                    <a:pt x="229140" y="172996"/>
                  </a:lnTo>
                  <a:lnTo>
                    <a:pt x="200642" y="172996"/>
                  </a:lnTo>
                  <a:lnTo>
                    <a:pt x="200642" y="66379"/>
                  </a:lnTo>
                  <a:cubicBezTo>
                    <a:pt x="200642" y="54889"/>
                    <a:pt x="199688" y="46661"/>
                    <a:pt x="197832" y="41593"/>
                  </a:cubicBezTo>
                  <a:cubicBezTo>
                    <a:pt x="195976" y="36576"/>
                    <a:pt x="192614" y="32512"/>
                    <a:pt x="187697" y="29401"/>
                  </a:cubicBezTo>
                  <a:cubicBezTo>
                    <a:pt x="182830" y="26341"/>
                    <a:pt x="177060" y="24785"/>
                    <a:pt x="170488" y="24785"/>
                  </a:cubicBezTo>
                  <a:cubicBezTo>
                    <a:pt x="158597" y="24785"/>
                    <a:pt x="148713" y="28749"/>
                    <a:pt x="140886" y="36626"/>
                  </a:cubicBezTo>
                  <a:cubicBezTo>
                    <a:pt x="133009" y="44554"/>
                    <a:pt x="129095" y="57197"/>
                    <a:pt x="129095" y="74607"/>
                  </a:cubicBezTo>
                  <a:lnTo>
                    <a:pt x="129095" y="172846"/>
                  </a:lnTo>
                  <a:lnTo>
                    <a:pt x="100446" y="172846"/>
                  </a:lnTo>
                  <a:lnTo>
                    <a:pt x="100446" y="62967"/>
                  </a:lnTo>
                  <a:cubicBezTo>
                    <a:pt x="100446" y="50223"/>
                    <a:pt x="98088" y="40690"/>
                    <a:pt x="93422" y="34318"/>
                  </a:cubicBezTo>
                  <a:cubicBezTo>
                    <a:pt x="88756" y="27946"/>
                    <a:pt x="81130" y="24785"/>
                    <a:pt x="70493" y="24785"/>
                  </a:cubicBezTo>
                  <a:cubicBezTo>
                    <a:pt x="62415" y="24785"/>
                    <a:pt x="54990" y="26893"/>
                    <a:pt x="48116" y="31157"/>
                  </a:cubicBezTo>
                  <a:cubicBezTo>
                    <a:pt x="41292" y="35422"/>
                    <a:pt x="36325" y="41593"/>
                    <a:pt x="33214" y="49772"/>
                  </a:cubicBezTo>
                  <a:cubicBezTo>
                    <a:pt x="30154" y="57950"/>
                    <a:pt x="28599" y="69740"/>
                    <a:pt x="28599" y="85093"/>
                  </a:cubicBezTo>
                  <a:lnTo>
                    <a:pt x="28599" y="172846"/>
                  </a:lnTo>
                  <a:lnTo>
                    <a:pt x="0" y="172846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5" name="Google Shape;875;p66"/>
            <p:cNvSpPr/>
            <p:nvPr/>
          </p:nvSpPr>
          <p:spPr>
            <a:xfrm>
              <a:off x="4898153" y="3668396"/>
              <a:ext cx="155736" cy="176759"/>
            </a:xfrm>
            <a:custGeom>
              <a:avLst/>
              <a:gdLst/>
              <a:ahLst/>
              <a:cxnLst/>
              <a:rect l="l" t="t" r="r" b="b"/>
              <a:pathLst>
                <a:path w="155736" h="176759" extrusionOk="0">
                  <a:moveTo>
                    <a:pt x="120064" y="152074"/>
                  </a:moveTo>
                  <a:cubicBezTo>
                    <a:pt x="109427" y="161105"/>
                    <a:pt x="99242" y="167477"/>
                    <a:pt x="89408" y="171190"/>
                  </a:cubicBezTo>
                  <a:cubicBezTo>
                    <a:pt x="79574" y="174903"/>
                    <a:pt x="69038" y="176759"/>
                    <a:pt x="57799" y="176759"/>
                  </a:cubicBezTo>
                  <a:cubicBezTo>
                    <a:pt x="39235" y="176759"/>
                    <a:pt x="24936" y="172244"/>
                    <a:pt x="14951" y="163162"/>
                  </a:cubicBezTo>
                  <a:cubicBezTo>
                    <a:pt x="4967" y="154081"/>
                    <a:pt x="0" y="142491"/>
                    <a:pt x="0" y="128393"/>
                  </a:cubicBezTo>
                  <a:cubicBezTo>
                    <a:pt x="0" y="120114"/>
                    <a:pt x="1907" y="112538"/>
                    <a:pt x="5670" y="105714"/>
                  </a:cubicBezTo>
                  <a:cubicBezTo>
                    <a:pt x="9433" y="98841"/>
                    <a:pt x="14349" y="93372"/>
                    <a:pt x="20470" y="89208"/>
                  </a:cubicBezTo>
                  <a:cubicBezTo>
                    <a:pt x="26592" y="85043"/>
                    <a:pt x="33465" y="81932"/>
                    <a:pt x="41092" y="79825"/>
                  </a:cubicBezTo>
                  <a:cubicBezTo>
                    <a:pt x="46711" y="78320"/>
                    <a:pt x="55190" y="76915"/>
                    <a:pt x="66579" y="75510"/>
                  </a:cubicBezTo>
                  <a:cubicBezTo>
                    <a:pt x="89709" y="72751"/>
                    <a:pt x="106768" y="69439"/>
                    <a:pt x="117706" y="65626"/>
                  </a:cubicBezTo>
                  <a:cubicBezTo>
                    <a:pt x="117806" y="61713"/>
                    <a:pt x="117856" y="59204"/>
                    <a:pt x="117856" y="58150"/>
                  </a:cubicBezTo>
                  <a:cubicBezTo>
                    <a:pt x="117856" y="46460"/>
                    <a:pt x="115147" y="38232"/>
                    <a:pt x="109728" y="33465"/>
                  </a:cubicBezTo>
                  <a:cubicBezTo>
                    <a:pt x="102403" y="26993"/>
                    <a:pt x="91515" y="23732"/>
                    <a:pt x="77066" y="23732"/>
                  </a:cubicBezTo>
                  <a:cubicBezTo>
                    <a:pt x="63569" y="23732"/>
                    <a:pt x="53635" y="26090"/>
                    <a:pt x="47213" y="30806"/>
                  </a:cubicBezTo>
                  <a:cubicBezTo>
                    <a:pt x="40791" y="35522"/>
                    <a:pt x="36024" y="43901"/>
                    <a:pt x="32964" y="55893"/>
                  </a:cubicBezTo>
                  <a:lnTo>
                    <a:pt x="4917" y="52080"/>
                  </a:lnTo>
                  <a:cubicBezTo>
                    <a:pt x="7476" y="40088"/>
                    <a:pt x="11640" y="30405"/>
                    <a:pt x="17510" y="23029"/>
                  </a:cubicBezTo>
                  <a:cubicBezTo>
                    <a:pt x="23330" y="15654"/>
                    <a:pt x="31810" y="9984"/>
                    <a:pt x="42848" y="5971"/>
                  </a:cubicBezTo>
                  <a:cubicBezTo>
                    <a:pt x="53886" y="2007"/>
                    <a:pt x="66680" y="0"/>
                    <a:pt x="81230" y="0"/>
                  </a:cubicBezTo>
                  <a:cubicBezTo>
                    <a:pt x="95680" y="0"/>
                    <a:pt x="107420" y="1706"/>
                    <a:pt x="116401" y="5118"/>
                  </a:cubicBezTo>
                  <a:cubicBezTo>
                    <a:pt x="125432" y="8529"/>
                    <a:pt x="132055" y="12794"/>
                    <a:pt x="136320" y="17912"/>
                  </a:cubicBezTo>
                  <a:cubicBezTo>
                    <a:pt x="140585" y="23080"/>
                    <a:pt x="143545" y="29552"/>
                    <a:pt x="145251" y="37429"/>
                  </a:cubicBezTo>
                  <a:cubicBezTo>
                    <a:pt x="146204" y="42296"/>
                    <a:pt x="146706" y="51126"/>
                    <a:pt x="146706" y="63870"/>
                  </a:cubicBezTo>
                  <a:lnTo>
                    <a:pt x="146706" y="102102"/>
                  </a:lnTo>
                  <a:cubicBezTo>
                    <a:pt x="146706" y="128744"/>
                    <a:pt x="147308" y="145602"/>
                    <a:pt x="148512" y="152676"/>
                  </a:cubicBezTo>
                  <a:cubicBezTo>
                    <a:pt x="149716" y="159751"/>
                    <a:pt x="152125" y="166524"/>
                    <a:pt x="155737" y="172996"/>
                  </a:cubicBezTo>
                  <a:lnTo>
                    <a:pt x="125784" y="172996"/>
                  </a:lnTo>
                  <a:cubicBezTo>
                    <a:pt x="122823" y="167026"/>
                    <a:pt x="120917" y="160052"/>
                    <a:pt x="120064" y="152074"/>
                  </a:cubicBezTo>
                  <a:close/>
                  <a:moveTo>
                    <a:pt x="117706" y="88104"/>
                  </a:moveTo>
                  <a:cubicBezTo>
                    <a:pt x="107320" y="92368"/>
                    <a:pt x="91716" y="95981"/>
                    <a:pt x="70894" y="98941"/>
                  </a:cubicBezTo>
                  <a:cubicBezTo>
                    <a:pt x="59104" y="100647"/>
                    <a:pt x="50775" y="102554"/>
                    <a:pt x="45908" y="104661"/>
                  </a:cubicBezTo>
                  <a:cubicBezTo>
                    <a:pt x="41041" y="106768"/>
                    <a:pt x="37278" y="109879"/>
                    <a:pt x="34619" y="113993"/>
                  </a:cubicBezTo>
                  <a:cubicBezTo>
                    <a:pt x="31960" y="118057"/>
                    <a:pt x="30656" y="122623"/>
                    <a:pt x="30656" y="127590"/>
                  </a:cubicBezTo>
                  <a:cubicBezTo>
                    <a:pt x="30656" y="135216"/>
                    <a:pt x="33566" y="141588"/>
                    <a:pt x="39335" y="146706"/>
                  </a:cubicBezTo>
                  <a:cubicBezTo>
                    <a:pt x="45105" y="151823"/>
                    <a:pt x="53585" y="154332"/>
                    <a:pt x="64723" y="154332"/>
                  </a:cubicBezTo>
                  <a:cubicBezTo>
                    <a:pt x="75761" y="154332"/>
                    <a:pt x="85595" y="151924"/>
                    <a:pt x="94174" y="147107"/>
                  </a:cubicBezTo>
                  <a:cubicBezTo>
                    <a:pt x="102754" y="142290"/>
                    <a:pt x="109076" y="135668"/>
                    <a:pt x="113140" y="127289"/>
                  </a:cubicBezTo>
                  <a:cubicBezTo>
                    <a:pt x="116201" y="120816"/>
                    <a:pt x="117756" y="111284"/>
                    <a:pt x="117756" y="98640"/>
                  </a:cubicBezTo>
                  <a:lnTo>
                    <a:pt x="117756" y="88104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6" name="Google Shape;876;p66"/>
            <p:cNvSpPr/>
            <p:nvPr/>
          </p:nvSpPr>
          <p:spPr>
            <a:xfrm>
              <a:off x="5074110" y="3672259"/>
              <a:ext cx="149716" cy="169082"/>
            </a:xfrm>
            <a:custGeom>
              <a:avLst/>
              <a:gdLst/>
              <a:ahLst/>
              <a:cxnLst/>
              <a:rect l="l" t="t" r="r" b="b"/>
              <a:pathLst>
                <a:path w="149716" h="169082" extrusionOk="0">
                  <a:moveTo>
                    <a:pt x="0" y="169083"/>
                  </a:moveTo>
                  <a:lnTo>
                    <a:pt x="0" y="145853"/>
                  </a:lnTo>
                  <a:lnTo>
                    <a:pt x="107671" y="22277"/>
                  </a:lnTo>
                  <a:cubicBezTo>
                    <a:pt x="95479" y="22929"/>
                    <a:pt x="84692" y="23230"/>
                    <a:pt x="75360" y="23230"/>
                  </a:cubicBezTo>
                  <a:lnTo>
                    <a:pt x="6422" y="23230"/>
                  </a:lnTo>
                  <a:lnTo>
                    <a:pt x="6422" y="0"/>
                  </a:lnTo>
                  <a:lnTo>
                    <a:pt x="144649" y="0"/>
                  </a:lnTo>
                  <a:lnTo>
                    <a:pt x="144649" y="18965"/>
                  </a:lnTo>
                  <a:lnTo>
                    <a:pt x="53083" y="126285"/>
                  </a:lnTo>
                  <a:lnTo>
                    <a:pt x="35422" y="145853"/>
                  </a:lnTo>
                  <a:cubicBezTo>
                    <a:pt x="48266" y="144899"/>
                    <a:pt x="60308" y="144398"/>
                    <a:pt x="71546" y="144398"/>
                  </a:cubicBezTo>
                  <a:lnTo>
                    <a:pt x="149716" y="144398"/>
                  </a:lnTo>
                  <a:lnTo>
                    <a:pt x="149716" y="169083"/>
                  </a:lnTo>
                  <a:lnTo>
                    <a:pt x="0" y="169083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7" name="Google Shape;877;p66"/>
            <p:cNvSpPr/>
            <p:nvPr/>
          </p:nvSpPr>
          <p:spPr>
            <a:xfrm>
              <a:off x="5241637" y="3668396"/>
              <a:ext cx="158446" cy="176709"/>
            </a:xfrm>
            <a:custGeom>
              <a:avLst/>
              <a:gdLst/>
              <a:ahLst/>
              <a:cxnLst/>
              <a:rect l="l" t="t" r="r" b="b"/>
              <a:pathLst>
                <a:path w="158446" h="176709" extrusionOk="0">
                  <a:moveTo>
                    <a:pt x="0" y="88405"/>
                  </a:moveTo>
                  <a:cubicBezTo>
                    <a:pt x="0" y="57097"/>
                    <a:pt x="8680" y="33917"/>
                    <a:pt x="26140" y="18815"/>
                  </a:cubicBezTo>
                  <a:cubicBezTo>
                    <a:pt x="40691" y="6272"/>
                    <a:pt x="58401" y="0"/>
                    <a:pt x="79323" y="0"/>
                  </a:cubicBezTo>
                  <a:cubicBezTo>
                    <a:pt x="102554" y="0"/>
                    <a:pt x="121569" y="7626"/>
                    <a:pt x="136320" y="22829"/>
                  </a:cubicBezTo>
                  <a:cubicBezTo>
                    <a:pt x="151071" y="38081"/>
                    <a:pt x="158446" y="59104"/>
                    <a:pt x="158446" y="85946"/>
                  </a:cubicBezTo>
                  <a:cubicBezTo>
                    <a:pt x="158446" y="107721"/>
                    <a:pt x="155185" y="124830"/>
                    <a:pt x="148663" y="137323"/>
                  </a:cubicBezTo>
                  <a:cubicBezTo>
                    <a:pt x="142140" y="149816"/>
                    <a:pt x="132607" y="159500"/>
                    <a:pt x="120164" y="166374"/>
                  </a:cubicBezTo>
                  <a:cubicBezTo>
                    <a:pt x="107671" y="173297"/>
                    <a:pt x="94074" y="176709"/>
                    <a:pt x="79323" y="176709"/>
                  </a:cubicBezTo>
                  <a:cubicBezTo>
                    <a:pt x="55642" y="176709"/>
                    <a:pt x="36526" y="169133"/>
                    <a:pt x="21926" y="153931"/>
                  </a:cubicBezTo>
                  <a:cubicBezTo>
                    <a:pt x="7325" y="138829"/>
                    <a:pt x="0" y="116953"/>
                    <a:pt x="0" y="88405"/>
                  </a:cubicBezTo>
                  <a:close/>
                  <a:moveTo>
                    <a:pt x="29452" y="88405"/>
                  </a:moveTo>
                  <a:cubicBezTo>
                    <a:pt x="29452" y="110079"/>
                    <a:pt x="34168" y="126285"/>
                    <a:pt x="43600" y="137072"/>
                  </a:cubicBezTo>
                  <a:cubicBezTo>
                    <a:pt x="53033" y="147860"/>
                    <a:pt x="64924" y="153228"/>
                    <a:pt x="79273" y="153228"/>
                  </a:cubicBezTo>
                  <a:cubicBezTo>
                    <a:pt x="93523" y="153228"/>
                    <a:pt x="105313" y="147810"/>
                    <a:pt x="114796" y="136972"/>
                  </a:cubicBezTo>
                  <a:cubicBezTo>
                    <a:pt x="124228" y="126135"/>
                    <a:pt x="128945" y="109628"/>
                    <a:pt x="128945" y="87451"/>
                  </a:cubicBezTo>
                  <a:cubicBezTo>
                    <a:pt x="128945" y="66529"/>
                    <a:pt x="124178" y="50675"/>
                    <a:pt x="114696" y="39938"/>
                  </a:cubicBezTo>
                  <a:cubicBezTo>
                    <a:pt x="105213" y="29150"/>
                    <a:pt x="93372" y="23782"/>
                    <a:pt x="79273" y="23782"/>
                  </a:cubicBezTo>
                  <a:cubicBezTo>
                    <a:pt x="64924" y="23782"/>
                    <a:pt x="53033" y="29150"/>
                    <a:pt x="43600" y="39887"/>
                  </a:cubicBezTo>
                  <a:cubicBezTo>
                    <a:pt x="34218" y="50574"/>
                    <a:pt x="29452" y="66730"/>
                    <a:pt x="29452" y="88405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8" name="Google Shape;878;p66"/>
            <p:cNvSpPr/>
            <p:nvPr/>
          </p:nvSpPr>
          <p:spPr>
            <a:xfrm>
              <a:off x="5433700" y="3668446"/>
              <a:ext cx="137423" cy="172895"/>
            </a:xfrm>
            <a:custGeom>
              <a:avLst/>
              <a:gdLst/>
              <a:ahLst/>
              <a:cxnLst/>
              <a:rect l="l" t="t" r="r" b="b"/>
              <a:pathLst>
                <a:path w="137423" h="172895" extrusionOk="0">
                  <a:moveTo>
                    <a:pt x="0" y="172896"/>
                  </a:moveTo>
                  <a:lnTo>
                    <a:pt x="0" y="3813"/>
                  </a:lnTo>
                  <a:lnTo>
                    <a:pt x="25789" y="3813"/>
                  </a:lnTo>
                  <a:lnTo>
                    <a:pt x="25789" y="27846"/>
                  </a:lnTo>
                  <a:cubicBezTo>
                    <a:pt x="38232" y="9282"/>
                    <a:pt x="56144" y="0"/>
                    <a:pt x="79625" y="0"/>
                  </a:cubicBezTo>
                  <a:cubicBezTo>
                    <a:pt x="89809" y="0"/>
                    <a:pt x="99192" y="1856"/>
                    <a:pt x="107721" y="5469"/>
                  </a:cubicBezTo>
                  <a:cubicBezTo>
                    <a:pt x="116251" y="9131"/>
                    <a:pt x="122673" y="13948"/>
                    <a:pt x="126887" y="19868"/>
                  </a:cubicBezTo>
                  <a:cubicBezTo>
                    <a:pt x="131152" y="25789"/>
                    <a:pt x="134112" y="32863"/>
                    <a:pt x="135818" y="41041"/>
                  </a:cubicBezTo>
                  <a:cubicBezTo>
                    <a:pt x="136872" y="46360"/>
                    <a:pt x="137424" y="55642"/>
                    <a:pt x="137424" y="68887"/>
                  </a:cubicBezTo>
                  <a:lnTo>
                    <a:pt x="137424" y="172846"/>
                  </a:lnTo>
                  <a:lnTo>
                    <a:pt x="108775" y="172846"/>
                  </a:lnTo>
                  <a:lnTo>
                    <a:pt x="108775" y="69991"/>
                  </a:lnTo>
                  <a:cubicBezTo>
                    <a:pt x="108775" y="58301"/>
                    <a:pt x="107671" y="49571"/>
                    <a:pt x="105414" y="43801"/>
                  </a:cubicBezTo>
                  <a:cubicBezTo>
                    <a:pt x="103156" y="38031"/>
                    <a:pt x="99242" y="33415"/>
                    <a:pt x="93572" y="29953"/>
                  </a:cubicBezTo>
                  <a:cubicBezTo>
                    <a:pt x="87903" y="26491"/>
                    <a:pt x="81230" y="24785"/>
                    <a:pt x="73604" y="24785"/>
                  </a:cubicBezTo>
                  <a:cubicBezTo>
                    <a:pt x="61412" y="24785"/>
                    <a:pt x="50875" y="28649"/>
                    <a:pt x="41995" y="36426"/>
                  </a:cubicBezTo>
                  <a:cubicBezTo>
                    <a:pt x="33114" y="44152"/>
                    <a:pt x="28699" y="58853"/>
                    <a:pt x="28699" y="80528"/>
                  </a:cubicBezTo>
                  <a:lnTo>
                    <a:pt x="28699" y="172896"/>
                  </a:lnTo>
                  <a:lnTo>
                    <a:pt x="0" y="172896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79" name="Google Shape;879;p66"/>
            <p:cNvSpPr/>
            <p:nvPr/>
          </p:nvSpPr>
          <p:spPr>
            <a:xfrm>
              <a:off x="5605342" y="3668396"/>
              <a:ext cx="155736" cy="176759"/>
            </a:xfrm>
            <a:custGeom>
              <a:avLst/>
              <a:gdLst/>
              <a:ahLst/>
              <a:cxnLst/>
              <a:rect l="l" t="t" r="r" b="b"/>
              <a:pathLst>
                <a:path w="155736" h="176759" extrusionOk="0">
                  <a:moveTo>
                    <a:pt x="120064" y="152074"/>
                  </a:moveTo>
                  <a:cubicBezTo>
                    <a:pt x="109427" y="161105"/>
                    <a:pt x="99242" y="167477"/>
                    <a:pt x="89408" y="171190"/>
                  </a:cubicBezTo>
                  <a:cubicBezTo>
                    <a:pt x="79574" y="174903"/>
                    <a:pt x="69038" y="176759"/>
                    <a:pt x="57799" y="176759"/>
                  </a:cubicBezTo>
                  <a:cubicBezTo>
                    <a:pt x="39235" y="176759"/>
                    <a:pt x="24936" y="172244"/>
                    <a:pt x="14951" y="163162"/>
                  </a:cubicBezTo>
                  <a:cubicBezTo>
                    <a:pt x="4967" y="154081"/>
                    <a:pt x="0" y="142491"/>
                    <a:pt x="0" y="128393"/>
                  </a:cubicBezTo>
                  <a:cubicBezTo>
                    <a:pt x="0" y="120114"/>
                    <a:pt x="1907" y="112538"/>
                    <a:pt x="5670" y="105714"/>
                  </a:cubicBezTo>
                  <a:cubicBezTo>
                    <a:pt x="9433" y="98841"/>
                    <a:pt x="14349" y="93372"/>
                    <a:pt x="20470" y="89208"/>
                  </a:cubicBezTo>
                  <a:cubicBezTo>
                    <a:pt x="26591" y="85043"/>
                    <a:pt x="33465" y="81932"/>
                    <a:pt x="41091" y="79825"/>
                  </a:cubicBezTo>
                  <a:cubicBezTo>
                    <a:pt x="46711" y="78320"/>
                    <a:pt x="55190" y="76915"/>
                    <a:pt x="66580" y="75510"/>
                  </a:cubicBezTo>
                  <a:cubicBezTo>
                    <a:pt x="89709" y="72751"/>
                    <a:pt x="106768" y="69439"/>
                    <a:pt x="117706" y="65626"/>
                  </a:cubicBezTo>
                  <a:cubicBezTo>
                    <a:pt x="117806" y="61713"/>
                    <a:pt x="117856" y="59204"/>
                    <a:pt x="117856" y="58150"/>
                  </a:cubicBezTo>
                  <a:cubicBezTo>
                    <a:pt x="117856" y="46460"/>
                    <a:pt x="115147" y="38232"/>
                    <a:pt x="109728" y="33465"/>
                  </a:cubicBezTo>
                  <a:cubicBezTo>
                    <a:pt x="102403" y="26993"/>
                    <a:pt x="91515" y="23732"/>
                    <a:pt x="77066" y="23732"/>
                  </a:cubicBezTo>
                  <a:cubicBezTo>
                    <a:pt x="63569" y="23732"/>
                    <a:pt x="53635" y="26090"/>
                    <a:pt x="47212" y="30806"/>
                  </a:cubicBezTo>
                  <a:cubicBezTo>
                    <a:pt x="40791" y="35522"/>
                    <a:pt x="36024" y="43901"/>
                    <a:pt x="32963" y="55893"/>
                  </a:cubicBezTo>
                  <a:lnTo>
                    <a:pt x="4917" y="52080"/>
                  </a:lnTo>
                  <a:cubicBezTo>
                    <a:pt x="7476" y="40088"/>
                    <a:pt x="11640" y="30405"/>
                    <a:pt x="17510" y="23029"/>
                  </a:cubicBezTo>
                  <a:cubicBezTo>
                    <a:pt x="23331" y="15654"/>
                    <a:pt x="31810" y="9984"/>
                    <a:pt x="42847" y="5971"/>
                  </a:cubicBezTo>
                  <a:cubicBezTo>
                    <a:pt x="53886" y="2007"/>
                    <a:pt x="66679" y="0"/>
                    <a:pt x="81230" y="0"/>
                  </a:cubicBezTo>
                  <a:cubicBezTo>
                    <a:pt x="95680" y="0"/>
                    <a:pt x="107420" y="1706"/>
                    <a:pt x="116401" y="5118"/>
                  </a:cubicBezTo>
                  <a:cubicBezTo>
                    <a:pt x="125432" y="8529"/>
                    <a:pt x="132055" y="12794"/>
                    <a:pt x="136320" y="17912"/>
                  </a:cubicBezTo>
                  <a:cubicBezTo>
                    <a:pt x="140585" y="23080"/>
                    <a:pt x="143545" y="29552"/>
                    <a:pt x="145251" y="37429"/>
                  </a:cubicBezTo>
                  <a:cubicBezTo>
                    <a:pt x="146204" y="42296"/>
                    <a:pt x="146706" y="51126"/>
                    <a:pt x="146706" y="63870"/>
                  </a:cubicBezTo>
                  <a:lnTo>
                    <a:pt x="146706" y="102102"/>
                  </a:lnTo>
                  <a:cubicBezTo>
                    <a:pt x="146706" y="128744"/>
                    <a:pt x="147308" y="145602"/>
                    <a:pt x="148512" y="152676"/>
                  </a:cubicBezTo>
                  <a:cubicBezTo>
                    <a:pt x="149716" y="159751"/>
                    <a:pt x="152124" y="166524"/>
                    <a:pt x="155737" y="172996"/>
                  </a:cubicBezTo>
                  <a:lnTo>
                    <a:pt x="125783" y="172996"/>
                  </a:lnTo>
                  <a:cubicBezTo>
                    <a:pt x="122823" y="167026"/>
                    <a:pt x="120917" y="160052"/>
                    <a:pt x="120064" y="152074"/>
                  </a:cubicBezTo>
                  <a:close/>
                  <a:moveTo>
                    <a:pt x="117706" y="88104"/>
                  </a:moveTo>
                  <a:cubicBezTo>
                    <a:pt x="107320" y="92368"/>
                    <a:pt x="91716" y="95981"/>
                    <a:pt x="70894" y="98941"/>
                  </a:cubicBezTo>
                  <a:cubicBezTo>
                    <a:pt x="59103" y="100647"/>
                    <a:pt x="50775" y="102554"/>
                    <a:pt x="45908" y="104661"/>
                  </a:cubicBezTo>
                  <a:cubicBezTo>
                    <a:pt x="41041" y="106768"/>
                    <a:pt x="37278" y="109879"/>
                    <a:pt x="34619" y="113993"/>
                  </a:cubicBezTo>
                  <a:cubicBezTo>
                    <a:pt x="31960" y="118057"/>
                    <a:pt x="30656" y="122623"/>
                    <a:pt x="30656" y="127590"/>
                  </a:cubicBezTo>
                  <a:cubicBezTo>
                    <a:pt x="30656" y="135216"/>
                    <a:pt x="33565" y="141588"/>
                    <a:pt x="39335" y="146706"/>
                  </a:cubicBezTo>
                  <a:cubicBezTo>
                    <a:pt x="45105" y="151823"/>
                    <a:pt x="53584" y="154332"/>
                    <a:pt x="64723" y="154332"/>
                  </a:cubicBezTo>
                  <a:cubicBezTo>
                    <a:pt x="75761" y="154332"/>
                    <a:pt x="85595" y="151924"/>
                    <a:pt x="94175" y="147107"/>
                  </a:cubicBezTo>
                  <a:cubicBezTo>
                    <a:pt x="102754" y="142290"/>
                    <a:pt x="109076" y="135668"/>
                    <a:pt x="113140" y="127289"/>
                  </a:cubicBezTo>
                  <a:cubicBezTo>
                    <a:pt x="116200" y="120816"/>
                    <a:pt x="117756" y="111284"/>
                    <a:pt x="117756" y="98640"/>
                  </a:cubicBezTo>
                  <a:lnTo>
                    <a:pt x="117756" y="88104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0" name="Google Shape;880;p66"/>
            <p:cNvSpPr/>
            <p:nvPr/>
          </p:nvSpPr>
          <p:spPr>
            <a:xfrm>
              <a:off x="5775930" y="3672209"/>
              <a:ext cx="231999" cy="169133"/>
            </a:xfrm>
            <a:custGeom>
              <a:avLst/>
              <a:gdLst/>
              <a:ahLst/>
              <a:cxnLst/>
              <a:rect l="l" t="t" r="r" b="b"/>
              <a:pathLst>
                <a:path w="231999" h="169133" extrusionOk="0">
                  <a:moveTo>
                    <a:pt x="51728" y="169133"/>
                  </a:moveTo>
                  <a:lnTo>
                    <a:pt x="0" y="0"/>
                  </a:lnTo>
                  <a:lnTo>
                    <a:pt x="29602" y="0"/>
                  </a:lnTo>
                  <a:lnTo>
                    <a:pt x="56495" y="97637"/>
                  </a:lnTo>
                  <a:lnTo>
                    <a:pt x="66529" y="133962"/>
                  </a:lnTo>
                  <a:cubicBezTo>
                    <a:pt x="66931" y="132156"/>
                    <a:pt x="69891" y="120515"/>
                    <a:pt x="75310" y="99092"/>
                  </a:cubicBezTo>
                  <a:lnTo>
                    <a:pt x="102202" y="50"/>
                  </a:lnTo>
                  <a:lnTo>
                    <a:pt x="131654" y="50"/>
                  </a:lnTo>
                  <a:lnTo>
                    <a:pt x="156991" y="98138"/>
                  </a:lnTo>
                  <a:lnTo>
                    <a:pt x="165420" y="130450"/>
                  </a:lnTo>
                  <a:lnTo>
                    <a:pt x="175153" y="97787"/>
                  </a:lnTo>
                  <a:lnTo>
                    <a:pt x="204154" y="0"/>
                  </a:lnTo>
                  <a:lnTo>
                    <a:pt x="232000" y="0"/>
                  </a:lnTo>
                  <a:lnTo>
                    <a:pt x="179117" y="169133"/>
                  </a:lnTo>
                  <a:lnTo>
                    <a:pt x="149315" y="169133"/>
                  </a:lnTo>
                  <a:lnTo>
                    <a:pt x="122422" y="67834"/>
                  </a:lnTo>
                  <a:lnTo>
                    <a:pt x="115899" y="39035"/>
                  </a:lnTo>
                  <a:lnTo>
                    <a:pt x="81681" y="169133"/>
                  </a:lnTo>
                  <a:lnTo>
                    <a:pt x="51728" y="169133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1" name="Google Shape;881;p66"/>
            <p:cNvSpPr/>
            <p:nvPr/>
          </p:nvSpPr>
          <p:spPr>
            <a:xfrm>
              <a:off x="6020473" y="3668396"/>
              <a:ext cx="140484" cy="176709"/>
            </a:xfrm>
            <a:custGeom>
              <a:avLst/>
              <a:gdLst/>
              <a:ahLst/>
              <a:cxnLst/>
              <a:rect l="l" t="t" r="r" b="b"/>
              <a:pathLst>
                <a:path w="140484" h="176709" extrusionOk="0">
                  <a:moveTo>
                    <a:pt x="0" y="122472"/>
                  </a:moveTo>
                  <a:lnTo>
                    <a:pt x="28348" y="118007"/>
                  </a:lnTo>
                  <a:cubicBezTo>
                    <a:pt x="29953" y="129346"/>
                    <a:pt x="34368" y="138076"/>
                    <a:pt x="41643" y="144147"/>
                  </a:cubicBezTo>
                  <a:cubicBezTo>
                    <a:pt x="48919" y="150218"/>
                    <a:pt x="59104" y="153228"/>
                    <a:pt x="72149" y="153228"/>
                  </a:cubicBezTo>
                  <a:cubicBezTo>
                    <a:pt x="85294" y="153228"/>
                    <a:pt x="95078" y="150569"/>
                    <a:pt x="101450" y="145201"/>
                  </a:cubicBezTo>
                  <a:cubicBezTo>
                    <a:pt x="107822" y="139832"/>
                    <a:pt x="110983" y="133560"/>
                    <a:pt x="110983" y="126335"/>
                  </a:cubicBezTo>
                  <a:cubicBezTo>
                    <a:pt x="110983" y="119863"/>
                    <a:pt x="108173" y="114746"/>
                    <a:pt x="102553" y="111033"/>
                  </a:cubicBezTo>
                  <a:cubicBezTo>
                    <a:pt x="98640" y="108474"/>
                    <a:pt x="88856" y="105263"/>
                    <a:pt x="73252" y="101299"/>
                  </a:cubicBezTo>
                  <a:cubicBezTo>
                    <a:pt x="52230" y="95981"/>
                    <a:pt x="37680" y="91415"/>
                    <a:pt x="29552" y="87502"/>
                  </a:cubicBezTo>
                  <a:cubicBezTo>
                    <a:pt x="21424" y="83588"/>
                    <a:pt x="15252" y="78270"/>
                    <a:pt x="11088" y="71396"/>
                  </a:cubicBezTo>
                  <a:cubicBezTo>
                    <a:pt x="6874" y="64573"/>
                    <a:pt x="4816" y="56996"/>
                    <a:pt x="4816" y="48718"/>
                  </a:cubicBezTo>
                  <a:cubicBezTo>
                    <a:pt x="4816" y="41192"/>
                    <a:pt x="6522" y="34218"/>
                    <a:pt x="9984" y="27796"/>
                  </a:cubicBezTo>
                  <a:cubicBezTo>
                    <a:pt x="13446" y="21374"/>
                    <a:pt x="18112" y="16055"/>
                    <a:pt x="24083" y="11791"/>
                  </a:cubicBezTo>
                  <a:cubicBezTo>
                    <a:pt x="28548" y="8479"/>
                    <a:pt x="34619" y="5720"/>
                    <a:pt x="42295" y="3412"/>
                  </a:cubicBezTo>
                  <a:cubicBezTo>
                    <a:pt x="49972" y="1104"/>
                    <a:pt x="58251" y="0"/>
                    <a:pt x="67081" y="0"/>
                  </a:cubicBezTo>
                  <a:cubicBezTo>
                    <a:pt x="80327" y="0"/>
                    <a:pt x="92017" y="1907"/>
                    <a:pt x="102052" y="5720"/>
                  </a:cubicBezTo>
                  <a:cubicBezTo>
                    <a:pt x="112086" y="9533"/>
                    <a:pt x="119512" y="14701"/>
                    <a:pt x="124279" y="21223"/>
                  </a:cubicBezTo>
                  <a:cubicBezTo>
                    <a:pt x="129045" y="27746"/>
                    <a:pt x="132356" y="36476"/>
                    <a:pt x="134163" y="47413"/>
                  </a:cubicBezTo>
                  <a:lnTo>
                    <a:pt x="106116" y="51227"/>
                  </a:lnTo>
                  <a:cubicBezTo>
                    <a:pt x="104862" y="42547"/>
                    <a:pt x="101149" y="35723"/>
                    <a:pt x="95027" y="30856"/>
                  </a:cubicBezTo>
                  <a:cubicBezTo>
                    <a:pt x="88906" y="25990"/>
                    <a:pt x="80277" y="23531"/>
                    <a:pt x="69139" y="23531"/>
                  </a:cubicBezTo>
                  <a:cubicBezTo>
                    <a:pt x="55993" y="23531"/>
                    <a:pt x="46561" y="25689"/>
                    <a:pt x="40941" y="30054"/>
                  </a:cubicBezTo>
                  <a:cubicBezTo>
                    <a:pt x="35321" y="34419"/>
                    <a:pt x="32512" y="39486"/>
                    <a:pt x="32512" y="45356"/>
                  </a:cubicBezTo>
                  <a:cubicBezTo>
                    <a:pt x="32512" y="49069"/>
                    <a:pt x="33666" y="52431"/>
                    <a:pt x="36024" y="55391"/>
                  </a:cubicBezTo>
                  <a:cubicBezTo>
                    <a:pt x="38382" y="58451"/>
                    <a:pt x="42045" y="61010"/>
                    <a:pt x="47012" y="63017"/>
                  </a:cubicBezTo>
                  <a:cubicBezTo>
                    <a:pt x="49872" y="64071"/>
                    <a:pt x="58301" y="66529"/>
                    <a:pt x="72349" y="70342"/>
                  </a:cubicBezTo>
                  <a:cubicBezTo>
                    <a:pt x="92619" y="75761"/>
                    <a:pt x="106768" y="80176"/>
                    <a:pt x="114796" y="83638"/>
                  </a:cubicBezTo>
                  <a:cubicBezTo>
                    <a:pt x="122823" y="87100"/>
                    <a:pt x="129095" y="92118"/>
                    <a:pt x="133661" y="98690"/>
                  </a:cubicBezTo>
                  <a:cubicBezTo>
                    <a:pt x="138226" y="105263"/>
                    <a:pt x="140484" y="113441"/>
                    <a:pt x="140484" y="123225"/>
                  </a:cubicBezTo>
                  <a:cubicBezTo>
                    <a:pt x="140484" y="132758"/>
                    <a:pt x="137674" y="141789"/>
                    <a:pt x="132105" y="150218"/>
                  </a:cubicBezTo>
                  <a:cubicBezTo>
                    <a:pt x="126536" y="158647"/>
                    <a:pt x="118509" y="165169"/>
                    <a:pt x="107972" y="169785"/>
                  </a:cubicBezTo>
                  <a:cubicBezTo>
                    <a:pt x="97486" y="174401"/>
                    <a:pt x="85595" y="176709"/>
                    <a:pt x="72299" y="176709"/>
                  </a:cubicBezTo>
                  <a:cubicBezTo>
                    <a:pt x="50324" y="176709"/>
                    <a:pt x="33565" y="172143"/>
                    <a:pt x="22076" y="163012"/>
                  </a:cubicBezTo>
                  <a:cubicBezTo>
                    <a:pt x="10536" y="153981"/>
                    <a:pt x="3211" y="140434"/>
                    <a:pt x="0" y="122472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2" name="Google Shape;882;p66"/>
            <p:cNvSpPr/>
            <p:nvPr/>
          </p:nvSpPr>
          <p:spPr>
            <a:xfrm>
              <a:off x="6203153" y="3808679"/>
              <a:ext cx="32662" cy="32662"/>
            </a:xfrm>
            <a:custGeom>
              <a:avLst/>
              <a:gdLst/>
              <a:ahLst/>
              <a:cxnLst/>
              <a:rect l="l" t="t" r="r" b="b"/>
              <a:pathLst>
                <a:path w="32662" h="32662" extrusionOk="0">
                  <a:moveTo>
                    <a:pt x="0" y="32663"/>
                  </a:moveTo>
                  <a:lnTo>
                    <a:pt x="0" y="0"/>
                  </a:lnTo>
                  <a:lnTo>
                    <a:pt x="32662" y="0"/>
                  </a:lnTo>
                  <a:lnTo>
                    <a:pt x="32662" y="32663"/>
                  </a:lnTo>
                  <a:lnTo>
                    <a:pt x="0" y="32663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3" name="Google Shape;883;p66"/>
            <p:cNvSpPr/>
            <p:nvPr/>
          </p:nvSpPr>
          <p:spPr>
            <a:xfrm>
              <a:off x="6276857" y="3668446"/>
              <a:ext cx="147307" cy="176759"/>
            </a:xfrm>
            <a:custGeom>
              <a:avLst/>
              <a:gdLst/>
              <a:ahLst/>
              <a:cxnLst/>
              <a:rect l="l" t="t" r="r" b="b"/>
              <a:pathLst>
                <a:path w="147307" h="176759" extrusionOk="0">
                  <a:moveTo>
                    <a:pt x="119111" y="110983"/>
                  </a:moveTo>
                  <a:lnTo>
                    <a:pt x="147308" y="114645"/>
                  </a:lnTo>
                  <a:cubicBezTo>
                    <a:pt x="144247" y="134062"/>
                    <a:pt x="136320" y="149265"/>
                    <a:pt x="123677" y="160252"/>
                  </a:cubicBezTo>
                  <a:cubicBezTo>
                    <a:pt x="110983" y="171240"/>
                    <a:pt x="95429" y="176759"/>
                    <a:pt x="76915" y="176759"/>
                  </a:cubicBezTo>
                  <a:cubicBezTo>
                    <a:pt x="53785" y="176759"/>
                    <a:pt x="35171" y="169183"/>
                    <a:pt x="21123" y="154081"/>
                  </a:cubicBezTo>
                  <a:cubicBezTo>
                    <a:pt x="7075" y="138929"/>
                    <a:pt x="0" y="117254"/>
                    <a:pt x="0" y="89007"/>
                  </a:cubicBezTo>
                  <a:cubicBezTo>
                    <a:pt x="0" y="70744"/>
                    <a:pt x="3010" y="54789"/>
                    <a:pt x="9082" y="41092"/>
                  </a:cubicBezTo>
                  <a:cubicBezTo>
                    <a:pt x="15152" y="27394"/>
                    <a:pt x="24334" y="17109"/>
                    <a:pt x="36726" y="10285"/>
                  </a:cubicBezTo>
                  <a:cubicBezTo>
                    <a:pt x="49069" y="3462"/>
                    <a:pt x="62566" y="0"/>
                    <a:pt x="77116" y="0"/>
                  </a:cubicBezTo>
                  <a:cubicBezTo>
                    <a:pt x="95479" y="0"/>
                    <a:pt x="110481" y="4666"/>
                    <a:pt x="122171" y="13948"/>
                  </a:cubicBezTo>
                  <a:cubicBezTo>
                    <a:pt x="133862" y="23230"/>
                    <a:pt x="141338" y="36426"/>
                    <a:pt x="144649" y="53535"/>
                  </a:cubicBezTo>
                  <a:lnTo>
                    <a:pt x="116803" y="57849"/>
                  </a:lnTo>
                  <a:cubicBezTo>
                    <a:pt x="114144" y="46510"/>
                    <a:pt x="109428" y="37931"/>
                    <a:pt x="102704" y="32211"/>
                  </a:cubicBezTo>
                  <a:cubicBezTo>
                    <a:pt x="95981" y="26491"/>
                    <a:pt x="87803" y="23631"/>
                    <a:pt x="78270" y="23631"/>
                  </a:cubicBezTo>
                  <a:cubicBezTo>
                    <a:pt x="63820" y="23631"/>
                    <a:pt x="52080" y="28799"/>
                    <a:pt x="43098" y="39135"/>
                  </a:cubicBezTo>
                  <a:cubicBezTo>
                    <a:pt x="34068" y="49471"/>
                    <a:pt x="29552" y="65877"/>
                    <a:pt x="29552" y="88254"/>
                  </a:cubicBezTo>
                  <a:cubicBezTo>
                    <a:pt x="29552" y="110983"/>
                    <a:pt x="33917" y="127489"/>
                    <a:pt x="42597" y="137775"/>
                  </a:cubicBezTo>
                  <a:cubicBezTo>
                    <a:pt x="51277" y="148060"/>
                    <a:pt x="62666" y="153228"/>
                    <a:pt x="76664" y="153228"/>
                  </a:cubicBezTo>
                  <a:cubicBezTo>
                    <a:pt x="87903" y="153228"/>
                    <a:pt x="97286" y="149766"/>
                    <a:pt x="104862" y="142893"/>
                  </a:cubicBezTo>
                  <a:cubicBezTo>
                    <a:pt x="112337" y="135919"/>
                    <a:pt x="117104" y="125282"/>
                    <a:pt x="119111" y="110983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4" name="Google Shape;884;p66"/>
            <p:cNvSpPr/>
            <p:nvPr/>
          </p:nvSpPr>
          <p:spPr>
            <a:xfrm>
              <a:off x="6438012" y="3668396"/>
              <a:ext cx="158446" cy="176709"/>
            </a:xfrm>
            <a:custGeom>
              <a:avLst/>
              <a:gdLst/>
              <a:ahLst/>
              <a:cxnLst/>
              <a:rect l="l" t="t" r="r" b="b"/>
              <a:pathLst>
                <a:path w="158446" h="176709" extrusionOk="0">
                  <a:moveTo>
                    <a:pt x="0" y="88405"/>
                  </a:moveTo>
                  <a:cubicBezTo>
                    <a:pt x="0" y="57097"/>
                    <a:pt x="8680" y="33917"/>
                    <a:pt x="26140" y="18815"/>
                  </a:cubicBezTo>
                  <a:cubicBezTo>
                    <a:pt x="40690" y="6272"/>
                    <a:pt x="58401" y="0"/>
                    <a:pt x="79324" y="0"/>
                  </a:cubicBezTo>
                  <a:cubicBezTo>
                    <a:pt x="102554" y="0"/>
                    <a:pt x="121569" y="7626"/>
                    <a:pt x="136320" y="22829"/>
                  </a:cubicBezTo>
                  <a:cubicBezTo>
                    <a:pt x="151071" y="38081"/>
                    <a:pt x="158446" y="59104"/>
                    <a:pt x="158446" y="85946"/>
                  </a:cubicBezTo>
                  <a:cubicBezTo>
                    <a:pt x="158446" y="107721"/>
                    <a:pt x="155185" y="124830"/>
                    <a:pt x="148663" y="137323"/>
                  </a:cubicBezTo>
                  <a:cubicBezTo>
                    <a:pt x="142140" y="149816"/>
                    <a:pt x="132607" y="159500"/>
                    <a:pt x="120164" y="166374"/>
                  </a:cubicBezTo>
                  <a:cubicBezTo>
                    <a:pt x="107671" y="173297"/>
                    <a:pt x="94074" y="176709"/>
                    <a:pt x="79324" y="176709"/>
                  </a:cubicBezTo>
                  <a:cubicBezTo>
                    <a:pt x="55642" y="176709"/>
                    <a:pt x="36526" y="169133"/>
                    <a:pt x="21926" y="153931"/>
                  </a:cubicBezTo>
                  <a:cubicBezTo>
                    <a:pt x="7325" y="138829"/>
                    <a:pt x="0" y="116953"/>
                    <a:pt x="0" y="88405"/>
                  </a:cubicBezTo>
                  <a:close/>
                  <a:moveTo>
                    <a:pt x="29452" y="88405"/>
                  </a:moveTo>
                  <a:cubicBezTo>
                    <a:pt x="29452" y="110079"/>
                    <a:pt x="34168" y="126285"/>
                    <a:pt x="43601" y="137072"/>
                  </a:cubicBezTo>
                  <a:cubicBezTo>
                    <a:pt x="53033" y="147860"/>
                    <a:pt x="64924" y="153228"/>
                    <a:pt x="79274" y="153228"/>
                  </a:cubicBezTo>
                  <a:cubicBezTo>
                    <a:pt x="93523" y="153228"/>
                    <a:pt x="105313" y="147810"/>
                    <a:pt x="114796" y="136972"/>
                  </a:cubicBezTo>
                  <a:cubicBezTo>
                    <a:pt x="124228" y="126135"/>
                    <a:pt x="128944" y="109628"/>
                    <a:pt x="128944" y="87451"/>
                  </a:cubicBezTo>
                  <a:cubicBezTo>
                    <a:pt x="128944" y="66529"/>
                    <a:pt x="124178" y="50675"/>
                    <a:pt x="114695" y="39938"/>
                  </a:cubicBezTo>
                  <a:cubicBezTo>
                    <a:pt x="105213" y="29150"/>
                    <a:pt x="93372" y="23782"/>
                    <a:pt x="79274" y="23782"/>
                  </a:cubicBezTo>
                  <a:cubicBezTo>
                    <a:pt x="64924" y="23782"/>
                    <a:pt x="53033" y="29150"/>
                    <a:pt x="43601" y="39887"/>
                  </a:cubicBezTo>
                  <a:cubicBezTo>
                    <a:pt x="34168" y="50574"/>
                    <a:pt x="29452" y="66730"/>
                    <a:pt x="29452" y="88405"/>
                  </a:cubicBez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5" name="Google Shape;885;p66"/>
            <p:cNvSpPr/>
            <p:nvPr/>
          </p:nvSpPr>
          <p:spPr>
            <a:xfrm>
              <a:off x="6630075" y="3668446"/>
              <a:ext cx="229139" cy="172996"/>
            </a:xfrm>
            <a:custGeom>
              <a:avLst/>
              <a:gdLst/>
              <a:ahLst/>
              <a:cxnLst/>
              <a:rect l="l" t="t" r="r" b="b"/>
              <a:pathLst>
                <a:path w="229139" h="172996" extrusionOk="0">
                  <a:moveTo>
                    <a:pt x="0" y="172896"/>
                  </a:moveTo>
                  <a:lnTo>
                    <a:pt x="0" y="3813"/>
                  </a:lnTo>
                  <a:lnTo>
                    <a:pt x="25638" y="3813"/>
                  </a:lnTo>
                  <a:lnTo>
                    <a:pt x="25638" y="27545"/>
                  </a:lnTo>
                  <a:cubicBezTo>
                    <a:pt x="30956" y="19266"/>
                    <a:pt x="37981" y="12593"/>
                    <a:pt x="46811" y="7576"/>
                  </a:cubicBezTo>
                  <a:cubicBezTo>
                    <a:pt x="55642" y="2559"/>
                    <a:pt x="65676" y="0"/>
                    <a:pt x="76915" y="0"/>
                  </a:cubicBezTo>
                  <a:cubicBezTo>
                    <a:pt x="89458" y="0"/>
                    <a:pt x="99694" y="2609"/>
                    <a:pt x="107721" y="7827"/>
                  </a:cubicBezTo>
                  <a:cubicBezTo>
                    <a:pt x="115749" y="13045"/>
                    <a:pt x="121368" y="20320"/>
                    <a:pt x="124680" y="29652"/>
                  </a:cubicBezTo>
                  <a:cubicBezTo>
                    <a:pt x="138076" y="9884"/>
                    <a:pt x="155486" y="50"/>
                    <a:pt x="176910" y="50"/>
                  </a:cubicBezTo>
                  <a:cubicBezTo>
                    <a:pt x="193668" y="50"/>
                    <a:pt x="206562" y="4716"/>
                    <a:pt x="215593" y="13998"/>
                  </a:cubicBezTo>
                  <a:cubicBezTo>
                    <a:pt x="224625" y="23280"/>
                    <a:pt x="229140" y="37580"/>
                    <a:pt x="229140" y="56896"/>
                  </a:cubicBezTo>
                  <a:lnTo>
                    <a:pt x="229140" y="172996"/>
                  </a:lnTo>
                  <a:lnTo>
                    <a:pt x="200642" y="172996"/>
                  </a:lnTo>
                  <a:lnTo>
                    <a:pt x="200642" y="66379"/>
                  </a:lnTo>
                  <a:cubicBezTo>
                    <a:pt x="200642" y="54889"/>
                    <a:pt x="199688" y="46661"/>
                    <a:pt x="197832" y="41593"/>
                  </a:cubicBezTo>
                  <a:cubicBezTo>
                    <a:pt x="195975" y="36576"/>
                    <a:pt x="192614" y="32512"/>
                    <a:pt x="187697" y="29401"/>
                  </a:cubicBezTo>
                  <a:cubicBezTo>
                    <a:pt x="182830" y="26341"/>
                    <a:pt x="177060" y="24785"/>
                    <a:pt x="170488" y="24785"/>
                  </a:cubicBezTo>
                  <a:cubicBezTo>
                    <a:pt x="158597" y="24785"/>
                    <a:pt x="148713" y="28749"/>
                    <a:pt x="140886" y="36626"/>
                  </a:cubicBezTo>
                  <a:cubicBezTo>
                    <a:pt x="133009" y="44554"/>
                    <a:pt x="129095" y="57197"/>
                    <a:pt x="129095" y="74607"/>
                  </a:cubicBezTo>
                  <a:lnTo>
                    <a:pt x="129095" y="172846"/>
                  </a:lnTo>
                  <a:lnTo>
                    <a:pt x="100446" y="172846"/>
                  </a:lnTo>
                  <a:lnTo>
                    <a:pt x="100446" y="62967"/>
                  </a:lnTo>
                  <a:cubicBezTo>
                    <a:pt x="100446" y="50223"/>
                    <a:pt x="98088" y="40690"/>
                    <a:pt x="93422" y="34318"/>
                  </a:cubicBezTo>
                  <a:cubicBezTo>
                    <a:pt x="88756" y="27946"/>
                    <a:pt x="81129" y="24785"/>
                    <a:pt x="70493" y="24785"/>
                  </a:cubicBezTo>
                  <a:cubicBezTo>
                    <a:pt x="62415" y="24785"/>
                    <a:pt x="54989" y="26893"/>
                    <a:pt x="48116" y="31157"/>
                  </a:cubicBezTo>
                  <a:cubicBezTo>
                    <a:pt x="41292" y="35422"/>
                    <a:pt x="36325" y="41593"/>
                    <a:pt x="33214" y="49772"/>
                  </a:cubicBezTo>
                  <a:cubicBezTo>
                    <a:pt x="30154" y="57950"/>
                    <a:pt x="28598" y="69740"/>
                    <a:pt x="28598" y="85093"/>
                  </a:cubicBezTo>
                  <a:lnTo>
                    <a:pt x="28598" y="172846"/>
                  </a:lnTo>
                  <a:lnTo>
                    <a:pt x="0" y="172846"/>
                  </a:lnTo>
                  <a:close/>
                </a:path>
              </a:pathLst>
            </a:custGeom>
            <a:solidFill>
              <a:srgbClr val="54813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rgbClr val="548135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886" name="Google Shape;886;p66"/>
          <p:cNvGrpSpPr/>
          <p:nvPr/>
        </p:nvGrpSpPr>
        <p:grpSpPr>
          <a:xfrm>
            <a:off x="6196785" y="2143636"/>
            <a:ext cx="670762" cy="219497"/>
            <a:chOff x="6880237" y="3603924"/>
            <a:chExt cx="737794" cy="241432"/>
          </a:xfrm>
        </p:grpSpPr>
        <p:sp>
          <p:nvSpPr>
            <p:cNvPr id="887" name="Google Shape;887;p66"/>
            <p:cNvSpPr/>
            <p:nvPr/>
          </p:nvSpPr>
          <p:spPr>
            <a:xfrm>
              <a:off x="6880237" y="3603924"/>
              <a:ext cx="90612" cy="241432"/>
            </a:xfrm>
            <a:custGeom>
              <a:avLst/>
              <a:gdLst/>
              <a:ahLst/>
              <a:cxnLst/>
              <a:rect l="l" t="t" r="r" b="b"/>
              <a:pathLst>
                <a:path w="90612" h="241432" extrusionOk="0">
                  <a:moveTo>
                    <a:pt x="0" y="241432"/>
                  </a:moveTo>
                  <a:lnTo>
                    <a:pt x="67683" y="0"/>
                  </a:lnTo>
                  <a:lnTo>
                    <a:pt x="90612" y="0"/>
                  </a:lnTo>
                  <a:lnTo>
                    <a:pt x="23079" y="241432"/>
                  </a:lnTo>
                  <a:lnTo>
                    <a:pt x="0" y="241432"/>
                  </a:ln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8" name="Google Shape;888;p66"/>
            <p:cNvSpPr/>
            <p:nvPr/>
          </p:nvSpPr>
          <p:spPr>
            <a:xfrm>
              <a:off x="6976619" y="3613155"/>
              <a:ext cx="82484" cy="230444"/>
            </a:xfrm>
            <a:custGeom>
              <a:avLst/>
              <a:gdLst/>
              <a:ahLst/>
              <a:cxnLst/>
              <a:rect l="l" t="t" r="r" b="b"/>
              <a:pathLst>
                <a:path w="82484" h="230444" extrusionOk="0">
                  <a:moveTo>
                    <a:pt x="78320" y="202548"/>
                  </a:moveTo>
                  <a:lnTo>
                    <a:pt x="82485" y="227886"/>
                  </a:lnTo>
                  <a:cubicBezTo>
                    <a:pt x="74407" y="229591"/>
                    <a:pt x="67182" y="230444"/>
                    <a:pt x="60810" y="230444"/>
                  </a:cubicBezTo>
                  <a:cubicBezTo>
                    <a:pt x="50424" y="230444"/>
                    <a:pt x="42346" y="228789"/>
                    <a:pt x="36627" y="225527"/>
                  </a:cubicBezTo>
                  <a:cubicBezTo>
                    <a:pt x="30907" y="222216"/>
                    <a:pt x="26842" y="217901"/>
                    <a:pt x="24535" y="212533"/>
                  </a:cubicBezTo>
                  <a:cubicBezTo>
                    <a:pt x="22177" y="207164"/>
                    <a:pt x="21023" y="195875"/>
                    <a:pt x="21023" y="178666"/>
                  </a:cubicBezTo>
                  <a:lnTo>
                    <a:pt x="21023" y="81381"/>
                  </a:lnTo>
                  <a:lnTo>
                    <a:pt x="0" y="81381"/>
                  </a:lnTo>
                  <a:lnTo>
                    <a:pt x="0" y="59104"/>
                  </a:lnTo>
                  <a:lnTo>
                    <a:pt x="21023" y="59104"/>
                  </a:lnTo>
                  <a:lnTo>
                    <a:pt x="21023" y="17209"/>
                  </a:lnTo>
                  <a:lnTo>
                    <a:pt x="49521" y="0"/>
                  </a:lnTo>
                  <a:lnTo>
                    <a:pt x="49521" y="59054"/>
                  </a:lnTo>
                  <a:lnTo>
                    <a:pt x="78320" y="59054"/>
                  </a:lnTo>
                  <a:lnTo>
                    <a:pt x="78320" y="81330"/>
                  </a:lnTo>
                  <a:lnTo>
                    <a:pt x="49521" y="81330"/>
                  </a:lnTo>
                  <a:lnTo>
                    <a:pt x="49521" y="180221"/>
                  </a:lnTo>
                  <a:cubicBezTo>
                    <a:pt x="49521" y="188399"/>
                    <a:pt x="50022" y="193668"/>
                    <a:pt x="51026" y="195976"/>
                  </a:cubicBezTo>
                  <a:cubicBezTo>
                    <a:pt x="52029" y="198334"/>
                    <a:pt x="53685" y="200190"/>
                    <a:pt x="55943" y="201545"/>
                  </a:cubicBezTo>
                  <a:cubicBezTo>
                    <a:pt x="58201" y="202950"/>
                    <a:pt x="61512" y="203602"/>
                    <a:pt x="65726" y="203602"/>
                  </a:cubicBezTo>
                  <a:cubicBezTo>
                    <a:pt x="68887" y="203652"/>
                    <a:pt x="73102" y="203301"/>
                    <a:pt x="78320" y="202548"/>
                  </a:cubicBez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89" name="Google Shape;889;p66"/>
            <p:cNvSpPr/>
            <p:nvPr/>
          </p:nvSpPr>
          <p:spPr>
            <a:xfrm>
              <a:off x="7073403" y="3668496"/>
              <a:ext cx="155836" cy="176709"/>
            </a:xfrm>
            <a:custGeom>
              <a:avLst/>
              <a:gdLst/>
              <a:ahLst/>
              <a:cxnLst/>
              <a:rect l="l" t="t" r="r" b="b"/>
              <a:pathLst>
                <a:path w="155836" h="176709" extrusionOk="0">
                  <a:moveTo>
                    <a:pt x="125332" y="118408"/>
                  </a:moveTo>
                  <a:lnTo>
                    <a:pt x="154934" y="122071"/>
                  </a:lnTo>
                  <a:cubicBezTo>
                    <a:pt x="150268" y="139380"/>
                    <a:pt x="141588" y="152827"/>
                    <a:pt x="128995" y="162360"/>
                  </a:cubicBezTo>
                  <a:cubicBezTo>
                    <a:pt x="116351" y="171893"/>
                    <a:pt x="100246" y="176709"/>
                    <a:pt x="80578" y="176709"/>
                  </a:cubicBezTo>
                  <a:cubicBezTo>
                    <a:pt x="55843" y="176709"/>
                    <a:pt x="36225" y="169083"/>
                    <a:pt x="21725" y="153880"/>
                  </a:cubicBezTo>
                  <a:cubicBezTo>
                    <a:pt x="7225" y="138628"/>
                    <a:pt x="0" y="117304"/>
                    <a:pt x="0" y="89810"/>
                  </a:cubicBezTo>
                  <a:cubicBezTo>
                    <a:pt x="0" y="61362"/>
                    <a:pt x="7325" y="39285"/>
                    <a:pt x="21976" y="23581"/>
                  </a:cubicBezTo>
                  <a:cubicBezTo>
                    <a:pt x="36627" y="7877"/>
                    <a:pt x="55642" y="0"/>
                    <a:pt x="78972" y="0"/>
                  </a:cubicBezTo>
                  <a:cubicBezTo>
                    <a:pt x="101600" y="0"/>
                    <a:pt x="120064" y="7676"/>
                    <a:pt x="134363" y="23080"/>
                  </a:cubicBezTo>
                  <a:cubicBezTo>
                    <a:pt x="148713" y="38483"/>
                    <a:pt x="155837" y="60107"/>
                    <a:pt x="155837" y="88054"/>
                  </a:cubicBezTo>
                  <a:cubicBezTo>
                    <a:pt x="155837" y="89759"/>
                    <a:pt x="155787" y="92318"/>
                    <a:pt x="155687" y="95680"/>
                  </a:cubicBezTo>
                  <a:lnTo>
                    <a:pt x="29552" y="95680"/>
                  </a:lnTo>
                  <a:cubicBezTo>
                    <a:pt x="30605" y="114244"/>
                    <a:pt x="35874" y="128493"/>
                    <a:pt x="45306" y="138377"/>
                  </a:cubicBezTo>
                  <a:cubicBezTo>
                    <a:pt x="54739" y="148261"/>
                    <a:pt x="66529" y="153178"/>
                    <a:pt x="80678" y="153178"/>
                  </a:cubicBezTo>
                  <a:cubicBezTo>
                    <a:pt x="91165" y="153178"/>
                    <a:pt x="100145" y="150419"/>
                    <a:pt x="107571" y="144899"/>
                  </a:cubicBezTo>
                  <a:cubicBezTo>
                    <a:pt x="115046" y="139330"/>
                    <a:pt x="120967" y="130500"/>
                    <a:pt x="125332" y="118408"/>
                  </a:cubicBezTo>
                  <a:close/>
                  <a:moveTo>
                    <a:pt x="31207" y="72048"/>
                  </a:moveTo>
                  <a:lnTo>
                    <a:pt x="125633" y="72048"/>
                  </a:lnTo>
                  <a:cubicBezTo>
                    <a:pt x="124379" y="57799"/>
                    <a:pt x="120766" y="47163"/>
                    <a:pt x="114796" y="40038"/>
                  </a:cubicBezTo>
                  <a:cubicBezTo>
                    <a:pt x="105664" y="29000"/>
                    <a:pt x="93823" y="23481"/>
                    <a:pt x="79274" y="23481"/>
                  </a:cubicBezTo>
                  <a:cubicBezTo>
                    <a:pt x="66128" y="23481"/>
                    <a:pt x="55040" y="27896"/>
                    <a:pt x="46058" y="36676"/>
                  </a:cubicBezTo>
                  <a:cubicBezTo>
                    <a:pt x="37128" y="45507"/>
                    <a:pt x="32161" y="57298"/>
                    <a:pt x="31207" y="72048"/>
                  </a:cubicBez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0" name="Google Shape;890;p66"/>
            <p:cNvSpPr/>
            <p:nvPr/>
          </p:nvSpPr>
          <p:spPr>
            <a:xfrm>
              <a:off x="7252872" y="3668396"/>
              <a:ext cx="140484" cy="176709"/>
            </a:xfrm>
            <a:custGeom>
              <a:avLst/>
              <a:gdLst/>
              <a:ahLst/>
              <a:cxnLst/>
              <a:rect l="l" t="t" r="r" b="b"/>
              <a:pathLst>
                <a:path w="140484" h="176709" extrusionOk="0">
                  <a:moveTo>
                    <a:pt x="0" y="122472"/>
                  </a:moveTo>
                  <a:lnTo>
                    <a:pt x="28348" y="118007"/>
                  </a:lnTo>
                  <a:cubicBezTo>
                    <a:pt x="29953" y="129346"/>
                    <a:pt x="34368" y="138076"/>
                    <a:pt x="41643" y="144147"/>
                  </a:cubicBezTo>
                  <a:cubicBezTo>
                    <a:pt x="48919" y="150218"/>
                    <a:pt x="59104" y="153228"/>
                    <a:pt x="72149" y="153228"/>
                  </a:cubicBezTo>
                  <a:cubicBezTo>
                    <a:pt x="85294" y="153228"/>
                    <a:pt x="95078" y="150569"/>
                    <a:pt x="101450" y="145201"/>
                  </a:cubicBezTo>
                  <a:cubicBezTo>
                    <a:pt x="107822" y="139832"/>
                    <a:pt x="110983" y="133560"/>
                    <a:pt x="110983" y="126335"/>
                  </a:cubicBezTo>
                  <a:cubicBezTo>
                    <a:pt x="110983" y="119863"/>
                    <a:pt x="108173" y="114746"/>
                    <a:pt x="102553" y="111033"/>
                  </a:cubicBezTo>
                  <a:cubicBezTo>
                    <a:pt x="98640" y="108474"/>
                    <a:pt x="88856" y="105263"/>
                    <a:pt x="73252" y="101299"/>
                  </a:cubicBezTo>
                  <a:cubicBezTo>
                    <a:pt x="52230" y="95981"/>
                    <a:pt x="37680" y="91415"/>
                    <a:pt x="29552" y="87502"/>
                  </a:cubicBezTo>
                  <a:cubicBezTo>
                    <a:pt x="21424" y="83588"/>
                    <a:pt x="15252" y="78270"/>
                    <a:pt x="11088" y="71396"/>
                  </a:cubicBezTo>
                  <a:cubicBezTo>
                    <a:pt x="6874" y="64573"/>
                    <a:pt x="4816" y="56996"/>
                    <a:pt x="4816" y="48718"/>
                  </a:cubicBezTo>
                  <a:cubicBezTo>
                    <a:pt x="4816" y="41192"/>
                    <a:pt x="6522" y="34218"/>
                    <a:pt x="9984" y="27796"/>
                  </a:cubicBezTo>
                  <a:cubicBezTo>
                    <a:pt x="13446" y="21374"/>
                    <a:pt x="18112" y="16055"/>
                    <a:pt x="24083" y="11791"/>
                  </a:cubicBezTo>
                  <a:cubicBezTo>
                    <a:pt x="28548" y="8479"/>
                    <a:pt x="34619" y="5720"/>
                    <a:pt x="42295" y="3412"/>
                  </a:cubicBezTo>
                  <a:cubicBezTo>
                    <a:pt x="49972" y="1104"/>
                    <a:pt x="58251" y="0"/>
                    <a:pt x="67081" y="0"/>
                  </a:cubicBezTo>
                  <a:cubicBezTo>
                    <a:pt x="80327" y="0"/>
                    <a:pt x="92017" y="1907"/>
                    <a:pt x="102052" y="5720"/>
                  </a:cubicBezTo>
                  <a:cubicBezTo>
                    <a:pt x="112086" y="9533"/>
                    <a:pt x="119512" y="14701"/>
                    <a:pt x="124279" y="21223"/>
                  </a:cubicBezTo>
                  <a:cubicBezTo>
                    <a:pt x="129045" y="27746"/>
                    <a:pt x="132356" y="36476"/>
                    <a:pt x="134163" y="47413"/>
                  </a:cubicBezTo>
                  <a:lnTo>
                    <a:pt x="106116" y="51227"/>
                  </a:lnTo>
                  <a:cubicBezTo>
                    <a:pt x="104862" y="42547"/>
                    <a:pt x="101148" y="35723"/>
                    <a:pt x="95027" y="30856"/>
                  </a:cubicBezTo>
                  <a:cubicBezTo>
                    <a:pt x="88906" y="25990"/>
                    <a:pt x="80277" y="23531"/>
                    <a:pt x="69139" y="23531"/>
                  </a:cubicBezTo>
                  <a:cubicBezTo>
                    <a:pt x="55993" y="23531"/>
                    <a:pt x="46561" y="25689"/>
                    <a:pt x="40941" y="30054"/>
                  </a:cubicBezTo>
                  <a:cubicBezTo>
                    <a:pt x="35321" y="34419"/>
                    <a:pt x="32512" y="39486"/>
                    <a:pt x="32512" y="45356"/>
                  </a:cubicBezTo>
                  <a:cubicBezTo>
                    <a:pt x="32512" y="49069"/>
                    <a:pt x="33666" y="52431"/>
                    <a:pt x="36024" y="55391"/>
                  </a:cubicBezTo>
                  <a:cubicBezTo>
                    <a:pt x="38382" y="58451"/>
                    <a:pt x="42045" y="61010"/>
                    <a:pt x="47012" y="63017"/>
                  </a:cubicBezTo>
                  <a:cubicBezTo>
                    <a:pt x="49872" y="64071"/>
                    <a:pt x="58301" y="66529"/>
                    <a:pt x="72349" y="70342"/>
                  </a:cubicBezTo>
                  <a:cubicBezTo>
                    <a:pt x="92619" y="75761"/>
                    <a:pt x="106768" y="80176"/>
                    <a:pt x="114796" y="83638"/>
                  </a:cubicBezTo>
                  <a:cubicBezTo>
                    <a:pt x="122823" y="87100"/>
                    <a:pt x="129095" y="92118"/>
                    <a:pt x="133661" y="98690"/>
                  </a:cubicBezTo>
                  <a:cubicBezTo>
                    <a:pt x="138226" y="105263"/>
                    <a:pt x="140484" y="113441"/>
                    <a:pt x="140484" y="123225"/>
                  </a:cubicBezTo>
                  <a:cubicBezTo>
                    <a:pt x="140484" y="132758"/>
                    <a:pt x="137674" y="141789"/>
                    <a:pt x="132105" y="150218"/>
                  </a:cubicBezTo>
                  <a:cubicBezTo>
                    <a:pt x="126536" y="158647"/>
                    <a:pt x="118509" y="165169"/>
                    <a:pt x="107972" y="169785"/>
                  </a:cubicBezTo>
                  <a:cubicBezTo>
                    <a:pt x="97486" y="174401"/>
                    <a:pt x="85595" y="176709"/>
                    <a:pt x="72299" y="176709"/>
                  </a:cubicBezTo>
                  <a:cubicBezTo>
                    <a:pt x="50324" y="176709"/>
                    <a:pt x="33565" y="172143"/>
                    <a:pt x="22076" y="163012"/>
                  </a:cubicBezTo>
                  <a:cubicBezTo>
                    <a:pt x="10536" y="153981"/>
                    <a:pt x="3161" y="140434"/>
                    <a:pt x="0" y="122472"/>
                  </a:cubicBez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1" name="Google Shape;891;p66"/>
            <p:cNvSpPr/>
            <p:nvPr/>
          </p:nvSpPr>
          <p:spPr>
            <a:xfrm>
              <a:off x="7411670" y="3613155"/>
              <a:ext cx="82484" cy="230444"/>
            </a:xfrm>
            <a:custGeom>
              <a:avLst/>
              <a:gdLst/>
              <a:ahLst/>
              <a:cxnLst/>
              <a:rect l="l" t="t" r="r" b="b"/>
              <a:pathLst>
                <a:path w="82484" h="230444" extrusionOk="0">
                  <a:moveTo>
                    <a:pt x="78320" y="202548"/>
                  </a:moveTo>
                  <a:lnTo>
                    <a:pt x="82484" y="227886"/>
                  </a:lnTo>
                  <a:cubicBezTo>
                    <a:pt x="74406" y="229591"/>
                    <a:pt x="67181" y="230444"/>
                    <a:pt x="60810" y="230444"/>
                  </a:cubicBezTo>
                  <a:cubicBezTo>
                    <a:pt x="50423" y="230444"/>
                    <a:pt x="42346" y="228789"/>
                    <a:pt x="36626" y="225527"/>
                  </a:cubicBezTo>
                  <a:cubicBezTo>
                    <a:pt x="30906" y="222216"/>
                    <a:pt x="26842" y="217901"/>
                    <a:pt x="24534" y="212533"/>
                  </a:cubicBezTo>
                  <a:cubicBezTo>
                    <a:pt x="22176" y="207164"/>
                    <a:pt x="21022" y="195875"/>
                    <a:pt x="21022" y="178666"/>
                  </a:cubicBezTo>
                  <a:lnTo>
                    <a:pt x="21022" y="81381"/>
                  </a:lnTo>
                  <a:lnTo>
                    <a:pt x="0" y="81381"/>
                  </a:lnTo>
                  <a:lnTo>
                    <a:pt x="0" y="59104"/>
                  </a:lnTo>
                  <a:lnTo>
                    <a:pt x="21022" y="59104"/>
                  </a:lnTo>
                  <a:lnTo>
                    <a:pt x="21022" y="17209"/>
                  </a:lnTo>
                  <a:lnTo>
                    <a:pt x="49521" y="0"/>
                  </a:lnTo>
                  <a:lnTo>
                    <a:pt x="49521" y="59054"/>
                  </a:lnTo>
                  <a:lnTo>
                    <a:pt x="78320" y="59054"/>
                  </a:lnTo>
                  <a:lnTo>
                    <a:pt x="78320" y="81330"/>
                  </a:lnTo>
                  <a:lnTo>
                    <a:pt x="49521" y="81330"/>
                  </a:lnTo>
                  <a:lnTo>
                    <a:pt x="49521" y="180221"/>
                  </a:lnTo>
                  <a:cubicBezTo>
                    <a:pt x="49521" y="188399"/>
                    <a:pt x="50022" y="193668"/>
                    <a:pt x="51026" y="195976"/>
                  </a:cubicBezTo>
                  <a:cubicBezTo>
                    <a:pt x="52029" y="198334"/>
                    <a:pt x="53685" y="200190"/>
                    <a:pt x="55942" y="201545"/>
                  </a:cubicBezTo>
                  <a:cubicBezTo>
                    <a:pt x="58201" y="202950"/>
                    <a:pt x="61512" y="203602"/>
                    <a:pt x="65726" y="203602"/>
                  </a:cubicBezTo>
                  <a:cubicBezTo>
                    <a:pt x="68887" y="203652"/>
                    <a:pt x="73102" y="203301"/>
                    <a:pt x="78320" y="202548"/>
                  </a:cubicBez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2" name="Google Shape;892;p66"/>
            <p:cNvSpPr/>
            <p:nvPr/>
          </p:nvSpPr>
          <p:spPr>
            <a:xfrm>
              <a:off x="7532035" y="3606984"/>
              <a:ext cx="85996" cy="234357"/>
            </a:xfrm>
            <a:custGeom>
              <a:avLst/>
              <a:gdLst/>
              <a:ahLst/>
              <a:cxnLst/>
              <a:rect l="l" t="t" r="r" b="b"/>
              <a:pathLst>
                <a:path w="85996" h="234357" extrusionOk="0">
                  <a:moveTo>
                    <a:pt x="85946" y="234358"/>
                  </a:moveTo>
                  <a:lnTo>
                    <a:pt x="57297" y="234358"/>
                  </a:lnTo>
                  <a:lnTo>
                    <a:pt x="57297" y="51728"/>
                  </a:lnTo>
                  <a:cubicBezTo>
                    <a:pt x="50373" y="58301"/>
                    <a:pt x="41342" y="64874"/>
                    <a:pt x="30154" y="71496"/>
                  </a:cubicBezTo>
                  <a:cubicBezTo>
                    <a:pt x="18965" y="78069"/>
                    <a:pt x="8880" y="83036"/>
                    <a:pt x="0" y="86297"/>
                  </a:cubicBezTo>
                  <a:lnTo>
                    <a:pt x="0" y="58602"/>
                  </a:lnTo>
                  <a:cubicBezTo>
                    <a:pt x="16005" y="51076"/>
                    <a:pt x="30054" y="41945"/>
                    <a:pt x="42045" y="31208"/>
                  </a:cubicBezTo>
                  <a:cubicBezTo>
                    <a:pt x="54036" y="20471"/>
                    <a:pt x="62515" y="10085"/>
                    <a:pt x="67533" y="0"/>
                  </a:cubicBezTo>
                  <a:lnTo>
                    <a:pt x="85997" y="0"/>
                  </a:lnTo>
                  <a:lnTo>
                    <a:pt x="85997" y="234358"/>
                  </a:ln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893" name="Google Shape;893;p66"/>
          <p:cNvGrpSpPr/>
          <p:nvPr/>
        </p:nvGrpSpPr>
        <p:grpSpPr>
          <a:xfrm>
            <a:off x="6921965" y="2143636"/>
            <a:ext cx="1529958" cy="278384"/>
            <a:chOff x="7677887" y="3603924"/>
            <a:chExt cx="1682852" cy="306204"/>
          </a:xfrm>
        </p:grpSpPr>
        <p:sp>
          <p:nvSpPr>
            <p:cNvPr id="894" name="Google Shape;894;p66"/>
            <p:cNvSpPr/>
            <p:nvPr/>
          </p:nvSpPr>
          <p:spPr>
            <a:xfrm>
              <a:off x="7677887" y="3603924"/>
              <a:ext cx="90612" cy="241432"/>
            </a:xfrm>
            <a:custGeom>
              <a:avLst/>
              <a:gdLst/>
              <a:ahLst/>
              <a:cxnLst/>
              <a:rect l="l" t="t" r="r" b="b"/>
              <a:pathLst>
                <a:path w="90612" h="241432" extrusionOk="0">
                  <a:moveTo>
                    <a:pt x="0" y="241432"/>
                  </a:moveTo>
                  <a:lnTo>
                    <a:pt x="67683" y="0"/>
                  </a:lnTo>
                  <a:lnTo>
                    <a:pt x="90613" y="0"/>
                  </a:lnTo>
                  <a:lnTo>
                    <a:pt x="23079" y="241432"/>
                  </a:lnTo>
                  <a:lnTo>
                    <a:pt x="0" y="241432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5" name="Google Shape;895;p66"/>
            <p:cNvSpPr/>
            <p:nvPr/>
          </p:nvSpPr>
          <p:spPr>
            <a:xfrm>
              <a:off x="7778361" y="3607034"/>
              <a:ext cx="154305" cy="234307"/>
            </a:xfrm>
            <a:custGeom>
              <a:avLst/>
              <a:gdLst/>
              <a:ahLst/>
              <a:cxnLst/>
              <a:rect l="l" t="t" r="r" b="b"/>
              <a:pathLst>
                <a:path w="154305" h="234307" extrusionOk="0">
                  <a:moveTo>
                    <a:pt x="154305" y="206763"/>
                  </a:moveTo>
                  <a:lnTo>
                    <a:pt x="154305" y="234308"/>
                  </a:lnTo>
                  <a:lnTo>
                    <a:pt x="23" y="234308"/>
                  </a:lnTo>
                  <a:cubicBezTo>
                    <a:pt x="-178" y="227384"/>
                    <a:pt x="926" y="220761"/>
                    <a:pt x="3384" y="214389"/>
                  </a:cubicBezTo>
                  <a:cubicBezTo>
                    <a:pt x="7298" y="203853"/>
                    <a:pt x="13620" y="193517"/>
                    <a:pt x="22249" y="183332"/>
                  </a:cubicBezTo>
                  <a:cubicBezTo>
                    <a:pt x="30880" y="173147"/>
                    <a:pt x="43423" y="161356"/>
                    <a:pt x="59729" y="147960"/>
                  </a:cubicBezTo>
                  <a:cubicBezTo>
                    <a:pt x="85116" y="127138"/>
                    <a:pt x="102226" y="110682"/>
                    <a:pt x="111156" y="98540"/>
                  </a:cubicBezTo>
                  <a:cubicBezTo>
                    <a:pt x="120087" y="86398"/>
                    <a:pt x="124552" y="74908"/>
                    <a:pt x="124552" y="64071"/>
                  </a:cubicBezTo>
                  <a:cubicBezTo>
                    <a:pt x="124552" y="52732"/>
                    <a:pt x="120489" y="43149"/>
                    <a:pt x="112361" y="35322"/>
                  </a:cubicBezTo>
                  <a:cubicBezTo>
                    <a:pt x="104233" y="27545"/>
                    <a:pt x="93646" y="23631"/>
                    <a:pt x="80601" y="23631"/>
                  </a:cubicBezTo>
                  <a:cubicBezTo>
                    <a:pt x="66803" y="23631"/>
                    <a:pt x="55765" y="27796"/>
                    <a:pt x="47487" y="36074"/>
                  </a:cubicBezTo>
                  <a:cubicBezTo>
                    <a:pt x="39208" y="44353"/>
                    <a:pt x="34994" y="55842"/>
                    <a:pt x="34893" y="70493"/>
                  </a:cubicBezTo>
                  <a:lnTo>
                    <a:pt x="5442" y="67483"/>
                  </a:lnTo>
                  <a:cubicBezTo>
                    <a:pt x="7449" y="45507"/>
                    <a:pt x="15025" y="28749"/>
                    <a:pt x="28220" y="17259"/>
                  </a:cubicBezTo>
                  <a:cubicBezTo>
                    <a:pt x="41366" y="5770"/>
                    <a:pt x="59077" y="0"/>
                    <a:pt x="81253" y="0"/>
                  </a:cubicBezTo>
                  <a:cubicBezTo>
                    <a:pt x="103631" y="0"/>
                    <a:pt x="121391" y="6221"/>
                    <a:pt x="134437" y="18614"/>
                  </a:cubicBezTo>
                  <a:cubicBezTo>
                    <a:pt x="147482" y="31057"/>
                    <a:pt x="154004" y="46410"/>
                    <a:pt x="154004" y="64823"/>
                  </a:cubicBezTo>
                  <a:cubicBezTo>
                    <a:pt x="154004" y="74156"/>
                    <a:pt x="152097" y="83337"/>
                    <a:pt x="148284" y="92368"/>
                  </a:cubicBezTo>
                  <a:cubicBezTo>
                    <a:pt x="144471" y="101400"/>
                    <a:pt x="138099" y="110882"/>
                    <a:pt x="129269" y="120867"/>
                  </a:cubicBezTo>
                  <a:cubicBezTo>
                    <a:pt x="120388" y="130851"/>
                    <a:pt x="105687" y="144548"/>
                    <a:pt x="85066" y="161958"/>
                  </a:cubicBezTo>
                  <a:cubicBezTo>
                    <a:pt x="67857" y="176408"/>
                    <a:pt x="56819" y="186192"/>
                    <a:pt x="51952" y="191360"/>
                  </a:cubicBezTo>
                  <a:cubicBezTo>
                    <a:pt x="47085" y="196527"/>
                    <a:pt x="43021" y="201695"/>
                    <a:pt x="39860" y="206863"/>
                  </a:cubicBezTo>
                  <a:lnTo>
                    <a:pt x="154305" y="206863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6" name="Google Shape;896;p66"/>
            <p:cNvSpPr/>
            <p:nvPr/>
          </p:nvSpPr>
          <p:spPr>
            <a:xfrm>
              <a:off x="7963422" y="3607034"/>
              <a:ext cx="153479" cy="238371"/>
            </a:xfrm>
            <a:custGeom>
              <a:avLst/>
              <a:gdLst/>
              <a:ahLst/>
              <a:cxnLst/>
              <a:rect l="l" t="t" r="r" b="b"/>
              <a:pathLst>
                <a:path w="153479" h="238371" extrusionOk="0">
                  <a:moveTo>
                    <a:pt x="4265" y="180322"/>
                  </a:moveTo>
                  <a:lnTo>
                    <a:pt x="31810" y="177763"/>
                  </a:lnTo>
                  <a:cubicBezTo>
                    <a:pt x="34167" y="190707"/>
                    <a:pt x="38583" y="200140"/>
                    <a:pt x="45206" y="205960"/>
                  </a:cubicBezTo>
                  <a:cubicBezTo>
                    <a:pt x="51778" y="211780"/>
                    <a:pt x="60208" y="214740"/>
                    <a:pt x="70543" y="214740"/>
                  </a:cubicBezTo>
                  <a:cubicBezTo>
                    <a:pt x="79373" y="214740"/>
                    <a:pt x="87100" y="212733"/>
                    <a:pt x="93723" y="208669"/>
                  </a:cubicBezTo>
                  <a:cubicBezTo>
                    <a:pt x="100346" y="204655"/>
                    <a:pt x="105815" y="199237"/>
                    <a:pt x="110029" y="192514"/>
                  </a:cubicBezTo>
                  <a:cubicBezTo>
                    <a:pt x="114294" y="185790"/>
                    <a:pt x="117856" y="176659"/>
                    <a:pt x="120716" y="165220"/>
                  </a:cubicBezTo>
                  <a:cubicBezTo>
                    <a:pt x="123576" y="153780"/>
                    <a:pt x="125031" y="142090"/>
                    <a:pt x="125031" y="130199"/>
                  </a:cubicBezTo>
                  <a:cubicBezTo>
                    <a:pt x="125031" y="128944"/>
                    <a:pt x="124981" y="127038"/>
                    <a:pt x="124881" y="124479"/>
                  </a:cubicBezTo>
                  <a:cubicBezTo>
                    <a:pt x="119161" y="133611"/>
                    <a:pt x="111334" y="141036"/>
                    <a:pt x="101399" y="146706"/>
                  </a:cubicBezTo>
                  <a:cubicBezTo>
                    <a:pt x="91465" y="152375"/>
                    <a:pt x="80728" y="155235"/>
                    <a:pt x="69139" y="155235"/>
                  </a:cubicBezTo>
                  <a:cubicBezTo>
                    <a:pt x="49821" y="155235"/>
                    <a:pt x="33465" y="148211"/>
                    <a:pt x="20069" y="134213"/>
                  </a:cubicBezTo>
                  <a:cubicBezTo>
                    <a:pt x="6673" y="120214"/>
                    <a:pt x="0" y="101751"/>
                    <a:pt x="0" y="78822"/>
                  </a:cubicBezTo>
                  <a:cubicBezTo>
                    <a:pt x="0" y="55140"/>
                    <a:pt x="6974" y="36074"/>
                    <a:pt x="20922" y="21675"/>
                  </a:cubicBezTo>
                  <a:cubicBezTo>
                    <a:pt x="34870" y="7225"/>
                    <a:pt x="52380" y="0"/>
                    <a:pt x="73403" y="0"/>
                  </a:cubicBezTo>
                  <a:cubicBezTo>
                    <a:pt x="88606" y="0"/>
                    <a:pt x="102453" y="4064"/>
                    <a:pt x="115046" y="12242"/>
                  </a:cubicBezTo>
                  <a:cubicBezTo>
                    <a:pt x="127640" y="20420"/>
                    <a:pt x="137173" y="32061"/>
                    <a:pt x="143696" y="47213"/>
                  </a:cubicBezTo>
                  <a:cubicBezTo>
                    <a:pt x="150218" y="62365"/>
                    <a:pt x="153479" y="84240"/>
                    <a:pt x="153479" y="112889"/>
                  </a:cubicBezTo>
                  <a:cubicBezTo>
                    <a:pt x="153479" y="142742"/>
                    <a:pt x="150218" y="166474"/>
                    <a:pt x="143746" y="184135"/>
                  </a:cubicBezTo>
                  <a:cubicBezTo>
                    <a:pt x="137273" y="201796"/>
                    <a:pt x="127640" y="215292"/>
                    <a:pt x="114846" y="224524"/>
                  </a:cubicBezTo>
                  <a:cubicBezTo>
                    <a:pt x="102052" y="233756"/>
                    <a:pt x="87050" y="238372"/>
                    <a:pt x="69840" y="238372"/>
                  </a:cubicBezTo>
                  <a:cubicBezTo>
                    <a:pt x="51578" y="238372"/>
                    <a:pt x="36676" y="233304"/>
                    <a:pt x="25086" y="223169"/>
                  </a:cubicBezTo>
                  <a:cubicBezTo>
                    <a:pt x="13546" y="212934"/>
                    <a:pt x="6623" y="198685"/>
                    <a:pt x="4265" y="180322"/>
                  </a:cubicBezTo>
                  <a:close/>
                  <a:moveTo>
                    <a:pt x="121619" y="77317"/>
                  </a:moveTo>
                  <a:cubicBezTo>
                    <a:pt x="121619" y="60860"/>
                    <a:pt x="117254" y="47815"/>
                    <a:pt x="108474" y="38131"/>
                  </a:cubicBezTo>
                  <a:cubicBezTo>
                    <a:pt x="99694" y="28498"/>
                    <a:pt x="89158" y="23631"/>
                    <a:pt x="76865" y="23631"/>
                  </a:cubicBezTo>
                  <a:cubicBezTo>
                    <a:pt x="64121" y="23631"/>
                    <a:pt x="53033" y="28849"/>
                    <a:pt x="43600" y="39235"/>
                  </a:cubicBezTo>
                  <a:cubicBezTo>
                    <a:pt x="34167" y="49621"/>
                    <a:pt x="29452" y="63118"/>
                    <a:pt x="29452" y="79675"/>
                  </a:cubicBezTo>
                  <a:cubicBezTo>
                    <a:pt x="29452" y="94526"/>
                    <a:pt x="33917" y="106618"/>
                    <a:pt x="42898" y="115900"/>
                  </a:cubicBezTo>
                  <a:cubicBezTo>
                    <a:pt x="51879" y="125182"/>
                    <a:pt x="62917" y="129848"/>
                    <a:pt x="76112" y="129848"/>
                  </a:cubicBezTo>
                  <a:cubicBezTo>
                    <a:pt x="89358" y="129848"/>
                    <a:pt x="100296" y="125182"/>
                    <a:pt x="108825" y="115900"/>
                  </a:cubicBezTo>
                  <a:cubicBezTo>
                    <a:pt x="117355" y="106618"/>
                    <a:pt x="121619" y="93773"/>
                    <a:pt x="121619" y="77317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7" name="Google Shape;897;p66"/>
            <p:cNvSpPr/>
            <p:nvPr/>
          </p:nvSpPr>
          <p:spPr>
            <a:xfrm>
              <a:off x="8141111" y="3607034"/>
              <a:ext cx="154304" cy="234307"/>
            </a:xfrm>
            <a:custGeom>
              <a:avLst/>
              <a:gdLst/>
              <a:ahLst/>
              <a:cxnLst/>
              <a:rect l="l" t="t" r="r" b="b"/>
              <a:pathLst>
                <a:path w="154304" h="234307" extrusionOk="0">
                  <a:moveTo>
                    <a:pt x="154305" y="206763"/>
                  </a:moveTo>
                  <a:lnTo>
                    <a:pt x="154305" y="234308"/>
                  </a:lnTo>
                  <a:lnTo>
                    <a:pt x="23" y="234308"/>
                  </a:lnTo>
                  <a:cubicBezTo>
                    <a:pt x="-177" y="227384"/>
                    <a:pt x="926" y="220761"/>
                    <a:pt x="3385" y="214389"/>
                  </a:cubicBezTo>
                  <a:cubicBezTo>
                    <a:pt x="7298" y="203853"/>
                    <a:pt x="13620" y="193517"/>
                    <a:pt x="22250" y="183332"/>
                  </a:cubicBezTo>
                  <a:cubicBezTo>
                    <a:pt x="30880" y="173147"/>
                    <a:pt x="43423" y="161356"/>
                    <a:pt x="59729" y="147960"/>
                  </a:cubicBezTo>
                  <a:cubicBezTo>
                    <a:pt x="85117" y="127138"/>
                    <a:pt x="102225" y="110682"/>
                    <a:pt x="111156" y="98540"/>
                  </a:cubicBezTo>
                  <a:cubicBezTo>
                    <a:pt x="120087" y="86398"/>
                    <a:pt x="124553" y="74908"/>
                    <a:pt x="124553" y="64071"/>
                  </a:cubicBezTo>
                  <a:cubicBezTo>
                    <a:pt x="124553" y="52732"/>
                    <a:pt x="120488" y="43149"/>
                    <a:pt x="112360" y="35322"/>
                  </a:cubicBezTo>
                  <a:cubicBezTo>
                    <a:pt x="104232" y="27545"/>
                    <a:pt x="93646" y="23631"/>
                    <a:pt x="80601" y="23631"/>
                  </a:cubicBezTo>
                  <a:cubicBezTo>
                    <a:pt x="66804" y="23631"/>
                    <a:pt x="55766" y="27796"/>
                    <a:pt x="47487" y="36074"/>
                  </a:cubicBezTo>
                  <a:cubicBezTo>
                    <a:pt x="39208" y="44353"/>
                    <a:pt x="34994" y="55842"/>
                    <a:pt x="34894" y="70493"/>
                  </a:cubicBezTo>
                  <a:lnTo>
                    <a:pt x="5442" y="67483"/>
                  </a:lnTo>
                  <a:cubicBezTo>
                    <a:pt x="7449" y="45507"/>
                    <a:pt x="15025" y="28749"/>
                    <a:pt x="28220" y="17259"/>
                  </a:cubicBezTo>
                  <a:cubicBezTo>
                    <a:pt x="41366" y="5770"/>
                    <a:pt x="59077" y="0"/>
                    <a:pt x="81253" y="0"/>
                  </a:cubicBezTo>
                  <a:cubicBezTo>
                    <a:pt x="103630" y="0"/>
                    <a:pt x="121392" y="6221"/>
                    <a:pt x="134437" y="18614"/>
                  </a:cubicBezTo>
                  <a:cubicBezTo>
                    <a:pt x="147482" y="31057"/>
                    <a:pt x="154004" y="46410"/>
                    <a:pt x="154004" y="64823"/>
                  </a:cubicBezTo>
                  <a:cubicBezTo>
                    <a:pt x="154004" y="74156"/>
                    <a:pt x="152098" y="83337"/>
                    <a:pt x="148284" y="92368"/>
                  </a:cubicBezTo>
                  <a:cubicBezTo>
                    <a:pt x="144471" y="101400"/>
                    <a:pt x="138099" y="110882"/>
                    <a:pt x="129269" y="120867"/>
                  </a:cubicBezTo>
                  <a:cubicBezTo>
                    <a:pt x="120389" y="130851"/>
                    <a:pt x="105688" y="144548"/>
                    <a:pt x="85067" y="161958"/>
                  </a:cubicBezTo>
                  <a:cubicBezTo>
                    <a:pt x="67857" y="176408"/>
                    <a:pt x="56819" y="186192"/>
                    <a:pt x="51953" y="191360"/>
                  </a:cubicBezTo>
                  <a:cubicBezTo>
                    <a:pt x="47085" y="196527"/>
                    <a:pt x="43022" y="201695"/>
                    <a:pt x="39861" y="206863"/>
                  </a:cubicBezTo>
                  <a:lnTo>
                    <a:pt x="154305" y="206863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8" name="Google Shape;898;p66"/>
            <p:cNvSpPr/>
            <p:nvPr/>
          </p:nvSpPr>
          <p:spPr>
            <a:xfrm>
              <a:off x="8326122" y="3611098"/>
              <a:ext cx="154784" cy="234257"/>
            </a:xfrm>
            <a:custGeom>
              <a:avLst/>
              <a:gdLst/>
              <a:ahLst/>
              <a:cxnLst/>
              <a:rect l="l" t="t" r="r" b="b"/>
              <a:pathLst>
                <a:path w="154784" h="234257" extrusionOk="0">
                  <a:moveTo>
                    <a:pt x="0" y="169083"/>
                  </a:moveTo>
                  <a:lnTo>
                    <a:pt x="30104" y="166524"/>
                  </a:lnTo>
                  <a:cubicBezTo>
                    <a:pt x="32312" y="181175"/>
                    <a:pt x="37530" y="192213"/>
                    <a:pt x="45608" y="199588"/>
                  </a:cubicBezTo>
                  <a:cubicBezTo>
                    <a:pt x="53685" y="206963"/>
                    <a:pt x="63519" y="210676"/>
                    <a:pt x="75009" y="210676"/>
                  </a:cubicBezTo>
                  <a:cubicBezTo>
                    <a:pt x="88807" y="210676"/>
                    <a:pt x="100497" y="205458"/>
                    <a:pt x="110030" y="195072"/>
                  </a:cubicBezTo>
                  <a:cubicBezTo>
                    <a:pt x="119563" y="184687"/>
                    <a:pt x="124379" y="170889"/>
                    <a:pt x="124379" y="153680"/>
                  </a:cubicBezTo>
                  <a:cubicBezTo>
                    <a:pt x="124379" y="137323"/>
                    <a:pt x="119764" y="124429"/>
                    <a:pt x="110581" y="114996"/>
                  </a:cubicBezTo>
                  <a:cubicBezTo>
                    <a:pt x="101400" y="105564"/>
                    <a:pt x="89358" y="100848"/>
                    <a:pt x="74507" y="100848"/>
                  </a:cubicBezTo>
                  <a:cubicBezTo>
                    <a:pt x="65275" y="100848"/>
                    <a:pt x="56947" y="102955"/>
                    <a:pt x="49521" y="107119"/>
                  </a:cubicBezTo>
                  <a:cubicBezTo>
                    <a:pt x="42095" y="111334"/>
                    <a:pt x="36225" y="116752"/>
                    <a:pt x="32010" y="123425"/>
                  </a:cubicBezTo>
                  <a:lnTo>
                    <a:pt x="5118" y="119913"/>
                  </a:lnTo>
                  <a:lnTo>
                    <a:pt x="27746" y="0"/>
                  </a:lnTo>
                  <a:lnTo>
                    <a:pt x="143846" y="0"/>
                  </a:lnTo>
                  <a:lnTo>
                    <a:pt x="143846" y="27394"/>
                  </a:lnTo>
                  <a:lnTo>
                    <a:pt x="50675" y="27394"/>
                  </a:lnTo>
                  <a:lnTo>
                    <a:pt x="38082" y="90111"/>
                  </a:lnTo>
                  <a:cubicBezTo>
                    <a:pt x="52080" y="80327"/>
                    <a:pt x="66781" y="75460"/>
                    <a:pt x="82183" y="75460"/>
                  </a:cubicBezTo>
                  <a:cubicBezTo>
                    <a:pt x="102554" y="75460"/>
                    <a:pt x="119764" y="82535"/>
                    <a:pt x="133761" y="96633"/>
                  </a:cubicBezTo>
                  <a:cubicBezTo>
                    <a:pt x="147760" y="110732"/>
                    <a:pt x="154784" y="128894"/>
                    <a:pt x="154784" y="151121"/>
                  </a:cubicBezTo>
                  <a:cubicBezTo>
                    <a:pt x="154784" y="172244"/>
                    <a:pt x="148613" y="190507"/>
                    <a:pt x="136320" y="205910"/>
                  </a:cubicBezTo>
                  <a:cubicBezTo>
                    <a:pt x="121369" y="224825"/>
                    <a:pt x="100898" y="234258"/>
                    <a:pt x="75009" y="234258"/>
                  </a:cubicBezTo>
                  <a:cubicBezTo>
                    <a:pt x="53786" y="234258"/>
                    <a:pt x="36426" y="228337"/>
                    <a:pt x="23030" y="216446"/>
                  </a:cubicBezTo>
                  <a:cubicBezTo>
                    <a:pt x="9583" y="204505"/>
                    <a:pt x="1907" y="188751"/>
                    <a:pt x="0" y="169083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899" name="Google Shape;899;p66"/>
            <p:cNvSpPr/>
            <p:nvPr/>
          </p:nvSpPr>
          <p:spPr>
            <a:xfrm>
              <a:off x="8507497" y="3611098"/>
              <a:ext cx="154783" cy="234257"/>
            </a:xfrm>
            <a:custGeom>
              <a:avLst/>
              <a:gdLst/>
              <a:ahLst/>
              <a:cxnLst/>
              <a:rect l="l" t="t" r="r" b="b"/>
              <a:pathLst>
                <a:path w="154783" h="234257" extrusionOk="0">
                  <a:moveTo>
                    <a:pt x="0" y="169083"/>
                  </a:moveTo>
                  <a:lnTo>
                    <a:pt x="30104" y="166524"/>
                  </a:lnTo>
                  <a:cubicBezTo>
                    <a:pt x="32312" y="181175"/>
                    <a:pt x="37529" y="192213"/>
                    <a:pt x="45608" y="199588"/>
                  </a:cubicBezTo>
                  <a:cubicBezTo>
                    <a:pt x="53685" y="206963"/>
                    <a:pt x="63519" y="210676"/>
                    <a:pt x="75009" y="210676"/>
                  </a:cubicBezTo>
                  <a:cubicBezTo>
                    <a:pt x="88807" y="210676"/>
                    <a:pt x="100497" y="205458"/>
                    <a:pt x="110030" y="195072"/>
                  </a:cubicBezTo>
                  <a:cubicBezTo>
                    <a:pt x="119563" y="184687"/>
                    <a:pt x="124379" y="170889"/>
                    <a:pt x="124379" y="153680"/>
                  </a:cubicBezTo>
                  <a:cubicBezTo>
                    <a:pt x="124379" y="137323"/>
                    <a:pt x="119763" y="124429"/>
                    <a:pt x="110581" y="114996"/>
                  </a:cubicBezTo>
                  <a:cubicBezTo>
                    <a:pt x="101400" y="105564"/>
                    <a:pt x="89358" y="100848"/>
                    <a:pt x="74507" y="100848"/>
                  </a:cubicBezTo>
                  <a:cubicBezTo>
                    <a:pt x="65275" y="100848"/>
                    <a:pt x="56946" y="102955"/>
                    <a:pt x="49521" y="107119"/>
                  </a:cubicBezTo>
                  <a:cubicBezTo>
                    <a:pt x="42095" y="111334"/>
                    <a:pt x="36225" y="116752"/>
                    <a:pt x="32010" y="123425"/>
                  </a:cubicBezTo>
                  <a:lnTo>
                    <a:pt x="5118" y="119913"/>
                  </a:lnTo>
                  <a:lnTo>
                    <a:pt x="27746" y="0"/>
                  </a:lnTo>
                  <a:lnTo>
                    <a:pt x="143846" y="0"/>
                  </a:lnTo>
                  <a:lnTo>
                    <a:pt x="143846" y="27394"/>
                  </a:lnTo>
                  <a:lnTo>
                    <a:pt x="50675" y="27394"/>
                  </a:lnTo>
                  <a:lnTo>
                    <a:pt x="38082" y="90111"/>
                  </a:lnTo>
                  <a:cubicBezTo>
                    <a:pt x="52080" y="80327"/>
                    <a:pt x="66781" y="75460"/>
                    <a:pt x="82183" y="75460"/>
                  </a:cubicBezTo>
                  <a:cubicBezTo>
                    <a:pt x="102554" y="75460"/>
                    <a:pt x="119763" y="82535"/>
                    <a:pt x="133761" y="96633"/>
                  </a:cubicBezTo>
                  <a:cubicBezTo>
                    <a:pt x="147760" y="110732"/>
                    <a:pt x="154784" y="128894"/>
                    <a:pt x="154784" y="151121"/>
                  </a:cubicBezTo>
                  <a:cubicBezTo>
                    <a:pt x="154784" y="172244"/>
                    <a:pt x="148612" y="190507"/>
                    <a:pt x="136320" y="205910"/>
                  </a:cubicBezTo>
                  <a:cubicBezTo>
                    <a:pt x="121369" y="224825"/>
                    <a:pt x="100898" y="234258"/>
                    <a:pt x="75009" y="234258"/>
                  </a:cubicBezTo>
                  <a:cubicBezTo>
                    <a:pt x="53786" y="234258"/>
                    <a:pt x="36426" y="228337"/>
                    <a:pt x="23030" y="216446"/>
                  </a:cubicBezTo>
                  <a:cubicBezTo>
                    <a:pt x="9583" y="204505"/>
                    <a:pt x="1907" y="188751"/>
                    <a:pt x="0" y="169083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900" name="Google Shape;900;p66"/>
            <p:cNvSpPr/>
            <p:nvPr/>
          </p:nvSpPr>
          <p:spPr>
            <a:xfrm>
              <a:off x="8690779" y="3610948"/>
              <a:ext cx="151121" cy="230394"/>
            </a:xfrm>
            <a:custGeom>
              <a:avLst/>
              <a:gdLst/>
              <a:ahLst/>
              <a:cxnLst/>
              <a:rect l="l" t="t" r="r" b="b"/>
              <a:pathLst>
                <a:path w="151121" h="230394" extrusionOk="0">
                  <a:moveTo>
                    <a:pt x="0" y="27545"/>
                  </a:moveTo>
                  <a:lnTo>
                    <a:pt x="0" y="0"/>
                  </a:lnTo>
                  <a:lnTo>
                    <a:pt x="151121" y="0"/>
                  </a:lnTo>
                  <a:lnTo>
                    <a:pt x="151121" y="22277"/>
                  </a:lnTo>
                  <a:cubicBezTo>
                    <a:pt x="136270" y="38081"/>
                    <a:pt x="121519" y="59104"/>
                    <a:pt x="106919" y="85344"/>
                  </a:cubicBezTo>
                  <a:cubicBezTo>
                    <a:pt x="92318" y="111585"/>
                    <a:pt x="81030" y="138528"/>
                    <a:pt x="73102" y="166223"/>
                  </a:cubicBezTo>
                  <a:cubicBezTo>
                    <a:pt x="67383" y="185740"/>
                    <a:pt x="63719" y="207164"/>
                    <a:pt x="62114" y="230394"/>
                  </a:cubicBezTo>
                  <a:lnTo>
                    <a:pt x="32663" y="230394"/>
                  </a:lnTo>
                  <a:cubicBezTo>
                    <a:pt x="32963" y="212031"/>
                    <a:pt x="36576" y="189854"/>
                    <a:pt x="43500" y="163815"/>
                  </a:cubicBezTo>
                  <a:cubicBezTo>
                    <a:pt x="50424" y="137825"/>
                    <a:pt x="60308" y="112739"/>
                    <a:pt x="73202" y="88555"/>
                  </a:cubicBezTo>
                  <a:cubicBezTo>
                    <a:pt x="86097" y="64372"/>
                    <a:pt x="99844" y="44052"/>
                    <a:pt x="114344" y="27495"/>
                  </a:cubicBezTo>
                  <a:lnTo>
                    <a:pt x="0" y="27495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901" name="Google Shape;901;p66"/>
            <p:cNvSpPr/>
            <p:nvPr/>
          </p:nvSpPr>
          <p:spPr>
            <a:xfrm>
              <a:off x="8886354" y="3808679"/>
              <a:ext cx="32662" cy="32662"/>
            </a:xfrm>
            <a:custGeom>
              <a:avLst/>
              <a:gdLst/>
              <a:ahLst/>
              <a:cxnLst/>
              <a:rect l="l" t="t" r="r" b="b"/>
              <a:pathLst>
                <a:path w="32662" h="32662" extrusionOk="0">
                  <a:moveTo>
                    <a:pt x="0" y="32663"/>
                  </a:moveTo>
                  <a:lnTo>
                    <a:pt x="0" y="0"/>
                  </a:lnTo>
                  <a:lnTo>
                    <a:pt x="32663" y="0"/>
                  </a:lnTo>
                  <a:lnTo>
                    <a:pt x="32663" y="32663"/>
                  </a:lnTo>
                  <a:lnTo>
                    <a:pt x="0" y="32663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902" name="Google Shape;902;p66"/>
            <p:cNvSpPr/>
            <p:nvPr/>
          </p:nvSpPr>
          <p:spPr>
            <a:xfrm>
              <a:off x="8932363" y="3607887"/>
              <a:ext cx="64973" cy="302141"/>
            </a:xfrm>
            <a:custGeom>
              <a:avLst/>
              <a:gdLst/>
              <a:ahLst/>
              <a:cxnLst/>
              <a:rect l="l" t="t" r="r" b="b"/>
              <a:pathLst>
                <a:path w="64973" h="302141" extrusionOk="0">
                  <a:moveTo>
                    <a:pt x="0" y="299081"/>
                  </a:moveTo>
                  <a:lnTo>
                    <a:pt x="5418" y="274697"/>
                  </a:lnTo>
                  <a:cubicBezTo>
                    <a:pt x="11138" y="276202"/>
                    <a:pt x="15654" y="276905"/>
                    <a:pt x="18966" y="276905"/>
                  </a:cubicBezTo>
                  <a:cubicBezTo>
                    <a:pt x="24785" y="276905"/>
                    <a:pt x="29150" y="274948"/>
                    <a:pt x="32010" y="271084"/>
                  </a:cubicBezTo>
                  <a:cubicBezTo>
                    <a:pt x="34870" y="267221"/>
                    <a:pt x="36325" y="257538"/>
                    <a:pt x="36325" y="242034"/>
                  </a:cubicBezTo>
                  <a:lnTo>
                    <a:pt x="36325" y="64372"/>
                  </a:lnTo>
                  <a:lnTo>
                    <a:pt x="64974" y="64372"/>
                  </a:lnTo>
                  <a:lnTo>
                    <a:pt x="64974" y="242737"/>
                  </a:lnTo>
                  <a:cubicBezTo>
                    <a:pt x="64974" y="263559"/>
                    <a:pt x="62265" y="278059"/>
                    <a:pt x="56846" y="286237"/>
                  </a:cubicBezTo>
                  <a:cubicBezTo>
                    <a:pt x="49922" y="296873"/>
                    <a:pt x="38482" y="302142"/>
                    <a:pt x="22427" y="302142"/>
                  </a:cubicBezTo>
                  <a:cubicBezTo>
                    <a:pt x="14700" y="302091"/>
                    <a:pt x="7225" y="301088"/>
                    <a:pt x="0" y="299081"/>
                  </a:cubicBezTo>
                  <a:close/>
                  <a:moveTo>
                    <a:pt x="36325" y="33315"/>
                  </a:moveTo>
                  <a:lnTo>
                    <a:pt x="36325" y="0"/>
                  </a:lnTo>
                  <a:lnTo>
                    <a:pt x="64974" y="0"/>
                  </a:lnTo>
                  <a:lnTo>
                    <a:pt x="64974" y="33265"/>
                  </a:lnTo>
                  <a:lnTo>
                    <a:pt x="36325" y="33265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903" name="Google Shape;903;p66"/>
            <p:cNvSpPr/>
            <p:nvPr/>
          </p:nvSpPr>
          <p:spPr>
            <a:xfrm>
              <a:off x="9041288" y="3668396"/>
              <a:ext cx="146856" cy="237769"/>
            </a:xfrm>
            <a:custGeom>
              <a:avLst/>
              <a:gdLst/>
              <a:ahLst/>
              <a:cxnLst/>
              <a:rect l="l" t="t" r="r" b="b"/>
              <a:pathLst>
                <a:path w="146856" h="237769" extrusionOk="0">
                  <a:moveTo>
                    <a:pt x="0" y="237770"/>
                  </a:moveTo>
                  <a:lnTo>
                    <a:pt x="0" y="3863"/>
                  </a:lnTo>
                  <a:lnTo>
                    <a:pt x="26140" y="3863"/>
                  </a:lnTo>
                  <a:lnTo>
                    <a:pt x="26140" y="25839"/>
                  </a:lnTo>
                  <a:cubicBezTo>
                    <a:pt x="32312" y="17259"/>
                    <a:pt x="39236" y="10787"/>
                    <a:pt x="47012" y="6472"/>
                  </a:cubicBezTo>
                  <a:cubicBezTo>
                    <a:pt x="54739" y="2157"/>
                    <a:pt x="64171" y="0"/>
                    <a:pt x="75209" y="0"/>
                  </a:cubicBezTo>
                  <a:cubicBezTo>
                    <a:pt x="89659" y="0"/>
                    <a:pt x="102403" y="3713"/>
                    <a:pt x="113441" y="11138"/>
                  </a:cubicBezTo>
                  <a:cubicBezTo>
                    <a:pt x="124479" y="18564"/>
                    <a:pt x="132808" y="29050"/>
                    <a:pt x="138427" y="42597"/>
                  </a:cubicBezTo>
                  <a:cubicBezTo>
                    <a:pt x="144046" y="56144"/>
                    <a:pt x="146856" y="70945"/>
                    <a:pt x="146856" y="87100"/>
                  </a:cubicBezTo>
                  <a:cubicBezTo>
                    <a:pt x="146856" y="104410"/>
                    <a:pt x="143746" y="119964"/>
                    <a:pt x="137524" y="133861"/>
                  </a:cubicBezTo>
                  <a:cubicBezTo>
                    <a:pt x="131303" y="147709"/>
                    <a:pt x="122272" y="158346"/>
                    <a:pt x="110431" y="165721"/>
                  </a:cubicBezTo>
                  <a:cubicBezTo>
                    <a:pt x="98590" y="173097"/>
                    <a:pt x="86147" y="176809"/>
                    <a:pt x="73102" y="176809"/>
                  </a:cubicBezTo>
                  <a:cubicBezTo>
                    <a:pt x="63569" y="176809"/>
                    <a:pt x="54989" y="174803"/>
                    <a:pt x="47364" y="170739"/>
                  </a:cubicBezTo>
                  <a:cubicBezTo>
                    <a:pt x="39787" y="166725"/>
                    <a:pt x="33516" y="161607"/>
                    <a:pt x="28649" y="155436"/>
                  </a:cubicBezTo>
                  <a:lnTo>
                    <a:pt x="28649" y="237770"/>
                  </a:lnTo>
                  <a:lnTo>
                    <a:pt x="0" y="237770"/>
                  </a:lnTo>
                  <a:close/>
                  <a:moveTo>
                    <a:pt x="25940" y="89358"/>
                  </a:moveTo>
                  <a:cubicBezTo>
                    <a:pt x="25940" y="111133"/>
                    <a:pt x="30355" y="127188"/>
                    <a:pt x="39135" y="137624"/>
                  </a:cubicBezTo>
                  <a:cubicBezTo>
                    <a:pt x="47966" y="148010"/>
                    <a:pt x="58602" y="153228"/>
                    <a:pt x="71146" y="153228"/>
                  </a:cubicBezTo>
                  <a:cubicBezTo>
                    <a:pt x="83889" y="153228"/>
                    <a:pt x="94777" y="147860"/>
                    <a:pt x="103858" y="137072"/>
                  </a:cubicBezTo>
                  <a:cubicBezTo>
                    <a:pt x="112939" y="126285"/>
                    <a:pt x="117455" y="109628"/>
                    <a:pt x="117455" y="87000"/>
                  </a:cubicBezTo>
                  <a:cubicBezTo>
                    <a:pt x="117455" y="65476"/>
                    <a:pt x="113040" y="49320"/>
                    <a:pt x="104159" y="38583"/>
                  </a:cubicBezTo>
                  <a:cubicBezTo>
                    <a:pt x="95278" y="27846"/>
                    <a:pt x="84692" y="22477"/>
                    <a:pt x="72400" y="22477"/>
                  </a:cubicBezTo>
                  <a:cubicBezTo>
                    <a:pt x="60208" y="22477"/>
                    <a:pt x="49370" y="28197"/>
                    <a:pt x="39988" y="39586"/>
                  </a:cubicBezTo>
                  <a:cubicBezTo>
                    <a:pt x="30656" y="51026"/>
                    <a:pt x="25940" y="67583"/>
                    <a:pt x="25940" y="89358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904" name="Google Shape;904;p66"/>
            <p:cNvSpPr/>
            <p:nvPr/>
          </p:nvSpPr>
          <p:spPr>
            <a:xfrm>
              <a:off x="9211675" y="3668546"/>
              <a:ext cx="149064" cy="241582"/>
            </a:xfrm>
            <a:custGeom>
              <a:avLst/>
              <a:gdLst/>
              <a:ahLst/>
              <a:cxnLst/>
              <a:rect l="l" t="t" r="r" b="b"/>
              <a:pathLst>
                <a:path w="149064" h="241582" extrusionOk="0">
                  <a:moveTo>
                    <a:pt x="5720" y="186844"/>
                  </a:moveTo>
                  <a:lnTo>
                    <a:pt x="33566" y="191008"/>
                  </a:lnTo>
                  <a:cubicBezTo>
                    <a:pt x="34720" y="199588"/>
                    <a:pt x="37981" y="205860"/>
                    <a:pt x="43299" y="209823"/>
                  </a:cubicBezTo>
                  <a:cubicBezTo>
                    <a:pt x="50424" y="215142"/>
                    <a:pt x="60108" y="217801"/>
                    <a:pt x="72450" y="217801"/>
                  </a:cubicBezTo>
                  <a:cubicBezTo>
                    <a:pt x="85696" y="217801"/>
                    <a:pt x="95981" y="215142"/>
                    <a:pt x="103206" y="209823"/>
                  </a:cubicBezTo>
                  <a:cubicBezTo>
                    <a:pt x="110431" y="204505"/>
                    <a:pt x="115298" y="197079"/>
                    <a:pt x="117857" y="187546"/>
                  </a:cubicBezTo>
                  <a:cubicBezTo>
                    <a:pt x="119362" y="181726"/>
                    <a:pt x="120014" y="169434"/>
                    <a:pt x="119914" y="150770"/>
                  </a:cubicBezTo>
                  <a:cubicBezTo>
                    <a:pt x="107370" y="165521"/>
                    <a:pt x="91767" y="172896"/>
                    <a:pt x="73102" y="172896"/>
                  </a:cubicBezTo>
                  <a:cubicBezTo>
                    <a:pt x="49872" y="172896"/>
                    <a:pt x="31860" y="164517"/>
                    <a:pt x="19116" y="147759"/>
                  </a:cubicBezTo>
                  <a:cubicBezTo>
                    <a:pt x="6372" y="131002"/>
                    <a:pt x="0" y="110882"/>
                    <a:pt x="0" y="87401"/>
                  </a:cubicBezTo>
                  <a:cubicBezTo>
                    <a:pt x="0" y="71246"/>
                    <a:pt x="2910" y="56394"/>
                    <a:pt x="8780" y="42747"/>
                  </a:cubicBezTo>
                  <a:cubicBezTo>
                    <a:pt x="14601" y="29100"/>
                    <a:pt x="23080" y="18564"/>
                    <a:pt x="34168" y="11138"/>
                  </a:cubicBezTo>
                  <a:cubicBezTo>
                    <a:pt x="45256" y="3713"/>
                    <a:pt x="58302" y="0"/>
                    <a:pt x="73253" y="0"/>
                  </a:cubicBezTo>
                  <a:cubicBezTo>
                    <a:pt x="93222" y="0"/>
                    <a:pt x="109679" y="8078"/>
                    <a:pt x="122623" y="24183"/>
                  </a:cubicBezTo>
                  <a:lnTo>
                    <a:pt x="122623" y="3813"/>
                  </a:lnTo>
                  <a:lnTo>
                    <a:pt x="149064" y="3813"/>
                  </a:lnTo>
                  <a:lnTo>
                    <a:pt x="149064" y="150017"/>
                  </a:lnTo>
                  <a:cubicBezTo>
                    <a:pt x="149064" y="176358"/>
                    <a:pt x="146405" y="195022"/>
                    <a:pt x="141037" y="206010"/>
                  </a:cubicBezTo>
                  <a:cubicBezTo>
                    <a:pt x="135668" y="216998"/>
                    <a:pt x="127189" y="225678"/>
                    <a:pt x="115549" y="232050"/>
                  </a:cubicBezTo>
                  <a:cubicBezTo>
                    <a:pt x="103909" y="238422"/>
                    <a:pt x="89610" y="241583"/>
                    <a:pt x="72651" y="241583"/>
                  </a:cubicBezTo>
                  <a:cubicBezTo>
                    <a:pt x="52481" y="241583"/>
                    <a:pt x="36175" y="237017"/>
                    <a:pt x="23783" y="227986"/>
                  </a:cubicBezTo>
                  <a:cubicBezTo>
                    <a:pt x="11289" y="218754"/>
                    <a:pt x="5319" y="205057"/>
                    <a:pt x="5720" y="186844"/>
                  </a:cubicBezTo>
                  <a:close/>
                  <a:moveTo>
                    <a:pt x="29452" y="85244"/>
                  </a:moveTo>
                  <a:cubicBezTo>
                    <a:pt x="29452" y="107420"/>
                    <a:pt x="33867" y="123626"/>
                    <a:pt x="42647" y="133811"/>
                  </a:cubicBezTo>
                  <a:cubicBezTo>
                    <a:pt x="51478" y="143996"/>
                    <a:pt x="62516" y="149114"/>
                    <a:pt x="75762" y="149114"/>
                  </a:cubicBezTo>
                  <a:cubicBezTo>
                    <a:pt x="88907" y="149114"/>
                    <a:pt x="99945" y="144047"/>
                    <a:pt x="108876" y="133912"/>
                  </a:cubicBezTo>
                  <a:cubicBezTo>
                    <a:pt x="117807" y="123777"/>
                    <a:pt x="122272" y="107872"/>
                    <a:pt x="122272" y="86197"/>
                  </a:cubicBezTo>
                  <a:cubicBezTo>
                    <a:pt x="122272" y="65476"/>
                    <a:pt x="117656" y="49872"/>
                    <a:pt x="108475" y="39386"/>
                  </a:cubicBezTo>
                  <a:cubicBezTo>
                    <a:pt x="99293" y="28900"/>
                    <a:pt x="88205" y="23631"/>
                    <a:pt x="75259" y="23631"/>
                  </a:cubicBezTo>
                  <a:cubicBezTo>
                    <a:pt x="62516" y="23631"/>
                    <a:pt x="51678" y="28799"/>
                    <a:pt x="42798" y="39135"/>
                  </a:cubicBezTo>
                  <a:cubicBezTo>
                    <a:pt x="33917" y="49471"/>
                    <a:pt x="29452" y="64823"/>
                    <a:pt x="29452" y="85244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905" name="Google Shape;905;p66"/>
          <p:cNvGrpSpPr/>
          <p:nvPr/>
        </p:nvGrpSpPr>
        <p:grpSpPr>
          <a:xfrm>
            <a:off x="-5578922" y="2444242"/>
            <a:ext cx="13991591" cy="494603"/>
            <a:chOff x="-4184195" y="1521212"/>
            <a:chExt cx="10493698" cy="370953"/>
          </a:xfrm>
        </p:grpSpPr>
        <p:sp>
          <p:nvSpPr>
            <p:cNvPr id="906" name="Google Shape;906;p66"/>
            <p:cNvSpPr txBox="1"/>
            <p:nvPr/>
          </p:nvSpPr>
          <p:spPr>
            <a:xfrm>
              <a:off x="849456" y="1638249"/>
              <a:ext cx="823512" cy="25388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 </a:t>
              </a:r>
              <a:r>
                <a:rPr lang="ja-JP" altLang="en-US" sz="16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バケット</a:t>
              </a:r>
              <a:endParaRPr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grpSp>
          <p:nvGrpSpPr>
            <p:cNvPr id="907" name="Google Shape;907;p66"/>
            <p:cNvGrpSpPr/>
            <p:nvPr/>
          </p:nvGrpSpPr>
          <p:grpSpPr>
            <a:xfrm>
              <a:off x="1791458" y="1528842"/>
              <a:ext cx="685799" cy="104675"/>
              <a:chOff x="1951819" y="4577685"/>
              <a:chExt cx="685799" cy="220509"/>
            </a:xfrm>
          </p:grpSpPr>
          <p:cxnSp>
            <p:nvCxnSpPr>
              <p:cNvPr id="908" name="Google Shape;908;p66"/>
              <p:cNvCxnSpPr/>
              <p:nvPr/>
            </p:nvCxnSpPr>
            <p:spPr>
              <a:xfrm>
                <a:off x="1960195" y="4577685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EE6D2B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09" name="Google Shape;909;p66"/>
              <p:cNvCxnSpPr/>
              <p:nvPr/>
            </p:nvCxnSpPr>
            <p:spPr>
              <a:xfrm>
                <a:off x="1951819" y="4783755"/>
                <a:ext cx="680126" cy="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EE6D2B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10" name="Google Shape;910;p66"/>
              <p:cNvCxnSpPr/>
              <p:nvPr/>
            </p:nvCxnSpPr>
            <p:spPr>
              <a:xfrm>
                <a:off x="2637618" y="4577685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EE6D2B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</p:grpSp>
        <p:grpSp>
          <p:nvGrpSpPr>
            <p:cNvPr id="911" name="Google Shape;911;p66"/>
            <p:cNvGrpSpPr/>
            <p:nvPr/>
          </p:nvGrpSpPr>
          <p:grpSpPr>
            <a:xfrm>
              <a:off x="-4184195" y="1526844"/>
              <a:ext cx="681132" cy="100426"/>
              <a:chOff x="1842305" y="4573208"/>
              <a:chExt cx="681132" cy="224986"/>
            </a:xfrm>
          </p:grpSpPr>
          <p:cxnSp>
            <p:nvCxnSpPr>
              <p:cNvPr id="912" name="Google Shape;912;p66"/>
              <p:cNvCxnSpPr/>
              <p:nvPr/>
            </p:nvCxnSpPr>
            <p:spPr>
              <a:xfrm>
                <a:off x="1844217" y="4577685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5481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13" name="Google Shape;913;p66"/>
              <p:cNvCxnSpPr/>
              <p:nvPr/>
            </p:nvCxnSpPr>
            <p:spPr>
              <a:xfrm>
                <a:off x="1842305" y="4783755"/>
                <a:ext cx="680123" cy="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5481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14" name="Google Shape;914;p66"/>
              <p:cNvCxnSpPr/>
              <p:nvPr/>
            </p:nvCxnSpPr>
            <p:spPr>
              <a:xfrm>
                <a:off x="2523437" y="4573208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548135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</p:grpSp>
        <p:sp>
          <p:nvSpPr>
            <p:cNvPr id="915" name="Google Shape;915;p66"/>
            <p:cNvSpPr txBox="1"/>
            <p:nvPr/>
          </p:nvSpPr>
          <p:spPr>
            <a:xfrm>
              <a:off x="4495881" y="1638249"/>
              <a:ext cx="797589" cy="25388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6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フォルダ</a:t>
              </a:r>
              <a:endParaRPr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grpSp>
          <p:nvGrpSpPr>
            <p:cNvPr id="916" name="Google Shape;916;p66"/>
            <p:cNvGrpSpPr/>
            <p:nvPr/>
          </p:nvGrpSpPr>
          <p:grpSpPr>
            <a:xfrm>
              <a:off x="5248967" y="1530166"/>
              <a:ext cx="685788" cy="88442"/>
              <a:chOff x="1838425" y="4573208"/>
              <a:chExt cx="685788" cy="224986"/>
            </a:xfrm>
          </p:grpSpPr>
          <p:cxnSp>
            <p:nvCxnSpPr>
              <p:cNvPr id="917" name="Google Shape;917;p66"/>
              <p:cNvCxnSpPr/>
              <p:nvPr/>
            </p:nvCxnSpPr>
            <p:spPr>
              <a:xfrm>
                <a:off x="1850425" y="4577685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7030A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18" name="Google Shape;918;p66"/>
              <p:cNvCxnSpPr/>
              <p:nvPr/>
            </p:nvCxnSpPr>
            <p:spPr>
              <a:xfrm>
                <a:off x="1838425" y="4783755"/>
                <a:ext cx="680123" cy="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7030A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19" name="Google Shape;919;p66"/>
              <p:cNvCxnSpPr/>
              <p:nvPr/>
            </p:nvCxnSpPr>
            <p:spPr>
              <a:xfrm>
                <a:off x="2524213" y="4573208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7030A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</p:grpSp>
        <p:grpSp>
          <p:nvGrpSpPr>
            <p:cNvPr id="920" name="Google Shape;920;p66"/>
            <p:cNvGrpSpPr/>
            <p:nvPr/>
          </p:nvGrpSpPr>
          <p:grpSpPr>
            <a:xfrm>
              <a:off x="4094181" y="1521212"/>
              <a:ext cx="680123" cy="108505"/>
              <a:chOff x="1846561" y="4577685"/>
              <a:chExt cx="680123" cy="220677"/>
            </a:xfrm>
          </p:grpSpPr>
          <p:cxnSp>
            <p:nvCxnSpPr>
              <p:cNvPr id="921" name="Google Shape;921;p66"/>
              <p:cNvCxnSpPr/>
              <p:nvPr/>
            </p:nvCxnSpPr>
            <p:spPr>
              <a:xfrm>
                <a:off x="1850425" y="4577685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00B0F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22" name="Google Shape;922;p66"/>
              <p:cNvCxnSpPr/>
              <p:nvPr/>
            </p:nvCxnSpPr>
            <p:spPr>
              <a:xfrm>
                <a:off x="1846561" y="4783755"/>
                <a:ext cx="680123" cy="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00B0F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  <p:cxnSp>
            <p:nvCxnSpPr>
              <p:cNvPr id="923" name="Google Shape;923;p66"/>
              <p:cNvCxnSpPr/>
              <p:nvPr/>
            </p:nvCxnSpPr>
            <p:spPr>
              <a:xfrm>
                <a:off x="2524213" y="4577853"/>
                <a:ext cx="0" cy="220509"/>
              </a:xfrm>
              <a:prstGeom prst="straightConnector1">
                <a:avLst/>
              </a:prstGeom>
              <a:noFill/>
              <a:ln w="28575" cap="flat" cmpd="sng">
                <a:solidFill>
                  <a:srgbClr val="00B0F0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</p:cxnSp>
        </p:grpSp>
        <p:sp>
          <p:nvSpPr>
            <p:cNvPr id="924" name="Google Shape;924;p66"/>
            <p:cNvSpPr txBox="1"/>
            <p:nvPr/>
          </p:nvSpPr>
          <p:spPr>
            <a:xfrm>
              <a:off x="5220309" y="1638249"/>
              <a:ext cx="1089194" cy="25391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6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ファイル名</a:t>
              </a:r>
              <a:endParaRPr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925" name="Google Shape;925;p66"/>
            <p:cNvSpPr txBox="1"/>
            <p:nvPr/>
          </p:nvSpPr>
          <p:spPr>
            <a:xfrm>
              <a:off x="2553503" y="1638249"/>
              <a:ext cx="1551144" cy="25391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6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クラウドプロバイダ</a:t>
              </a:r>
              <a:endParaRPr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</p:grpSp>
      <p:sp>
        <p:nvSpPr>
          <p:cNvPr id="926" name="Google Shape;926;p66"/>
          <p:cNvSpPr txBox="1"/>
          <p:nvPr/>
        </p:nvSpPr>
        <p:spPr>
          <a:xfrm>
            <a:off x="224016" y="1668381"/>
            <a:ext cx="2689068" cy="492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2550" tIns="81275" rIns="162550" bIns="8127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33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オブジェクトの例</a:t>
            </a:r>
            <a:endParaRPr sz="2133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927" name="Google Shape;927;p66"/>
          <p:cNvSpPr txBox="1"/>
          <p:nvPr/>
        </p:nvSpPr>
        <p:spPr>
          <a:xfrm>
            <a:off x="565245" y="148349"/>
            <a:ext cx="11558204" cy="15999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3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QuObjects</a:t>
            </a:r>
            <a:r>
              <a:rPr lang="en-US" sz="3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はオブジェクトストレージ開発＆</a:t>
            </a:r>
            <a:r>
              <a:rPr lang="en-US" sz="34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テスト</a:t>
            </a:r>
            <a:r>
              <a:rPr lang="en-US" sz="3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3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3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3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クラウドからのコールドデータのバックアップ</a:t>
            </a:r>
            <a:r>
              <a:rPr lang="ja-JP" altLang="en-US" sz="3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に最適</a:t>
            </a:r>
            <a:endParaRPr sz="3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928" name="Google Shape;928;p66"/>
          <p:cNvGrpSpPr/>
          <p:nvPr/>
        </p:nvGrpSpPr>
        <p:grpSpPr>
          <a:xfrm>
            <a:off x="5639563" y="3042418"/>
            <a:ext cx="1911426" cy="2549106"/>
            <a:chOff x="6678282" y="634282"/>
            <a:chExt cx="1860995" cy="2494840"/>
          </a:xfrm>
        </p:grpSpPr>
        <p:grpSp>
          <p:nvGrpSpPr>
            <p:cNvPr id="929" name="Google Shape;929;p66"/>
            <p:cNvGrpSpPr/>
            <p:nvPr/>
          </p:nvGrpSpPr>
          <p:grpSpPr>
            <a:xfrm>
              <a:off x="6678282" y="634282"/>
              <a:ext cx="1860995" cy="2494840"/>
              <a:chOff x="7283910" y="628725"/>
              <a:chExt cx="1860995" cy="2494840"/>
            </a:xfrm>
          </p:grpSpPr>
          <p:pic>
            <p:nvPicPr>
              <p:cNvPr id="930" name="Google Shape;930;p66" descr="一張含有 螢幕擷取畫面 的圖片&#10;&#10;自動產生的描述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>
                <a:off x="7283910" y="628725"/>
                <a:ext cx="1860995" cy="249484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31" name="Google Shape;931;p66"/>
              <p:cNvSpPr/>
              <p:nvPr/>
            </p:nvSpPr>
            <p:spPr>
              <a:xfrm>
                <a:off x="7405541" y="1206875"/>
                <a:ext cx="104642" cy="143816"/>
              </a:xfrm>
              <a:prstGeom prst="rect">
                <a:avLst/>
              </a:prstGeom>
              <a:solidFill>
                <a:srgbClr val="FAFBFB"/>
              </a:solidFill>
              <a:ln w="12700" cap="flat" cmpd="sng">
                <a:solidFill>
                  <a:srgbClr val="FAFBFB"/>
                </a:solidFill>
                <a:prstDash val="solid"/>
                <a:miter lim="800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</p:grpSp>
        <p:sp>
          <p:nvSpPr>
            <p:cNvPr id="932" name="Google Shape;932;p66"/>
            <p:cNvSpPr/>
            <p:nvPr/>
          </p:nvSpPr>
          <p:spPr>
            <a:xfrm>
              <a:off x="7364471" y="934563"/>
              <a:ext cx="105369" cy="87413"/>
            </a:xfrm>
            <a:prstGeom prst="rect">
              <a:avLst/>
            </a:prstGeom>
            <a:solidFill>
              <a:srgbClr val="F5F7F7"/>
            </a:solidFill>
            <a:ln w="12700" cap="flat" cmpd="sng">
              <a:solidFill>
                <a:srgbClr val="F5F7F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sp>
        <p:nvSpPr>
          <p:cNvPr id="933" name="Google Shape;933;p66"/>
          <p:cNvSpPr txBox="1"/>
          <p:nvPr/>
        </p:nvSpPr>
        <p:spPr>
          <a:xfrm>
            <a:off x="4859557" y="6012111"/>
            <a:ext cx="1213953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2.99 GB / s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6190818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39" name="Google Shape;939;p67"/>
          <p:cNvGraphicFramePr/>
          <p:nvPr>
            <p:extLst>
              <p:ext uri="{D42A27DB-BD31-4B8C-83A1-F6EECF244321}">
                <p14:modId xmlns:p14="http://schemas.microsoft.com/office/powerpoint/2010/main" val="264139174"/>
              </p:ext>
            </p:extLst>
          </p:nvPr>
        </p:nvGraphicFramePr>
        <p:xfrm>
          <a:off x="620941" y="2109746"/>
          <a:ext cx="7576250" cy="385019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951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7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574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74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Calibri"/>
                        <a:buNone/>
                      </a:pPr>
                      <a:endParaRPr sz="1400" b="1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108000" marR="108000" marT="54000" marB="54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2F61D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Font typeface="Arial"/>
                        <a:buNone/>
                      </a:pPr>
                      <a:r>
                        <a:rPr lang="ja-JP" altLang="en-US" sz="1400" b="1" u="none" strike="noStrike" cap="none" dirty="0" smtClean="0">
                          <a:solidFill>
                            <a:schemeClr val="lt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ネットワークドライブマウント</a:t>
                      </a:r>
                      <a:endParaRPr sz="1400" b="1" u="none" strike="noStrike" cap="none" dirty="0">
                        <a:solidFill>
                          <a:schemeClr val="lt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75775" marR="75775" marT="40500" marB="405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2F61D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Font typeface="Arial"/>
                        <a:buNone/>
                      </a:pPr>
                      <a:r>
                        <a:rPr lang="ja-JP" altLang="en-US" sz="1400" b="1" u="none" strike="noStrike" cap="none" dirty="0" smtClean="0">
                          <a:solidFill>
                            <a:schemeClr val="lt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ファイルクラウドゲートウェイ</a:t>
                      </a:r>
                      <a:endParaRPr sz="1400" b="1" u="none" strike="noStrike" cap="none" dirty="0">
                        <a:solidFill>
                          <a:schemeClr val="lt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78950" marR="78950" marT="168725" marB="168725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2F61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88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セットアップ方法</a:t>
                      </a:r>
                      <a:endParaRPr sz="1100" b="1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クラウドドライブをマウント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「ファイルクラウドゲートウェイ」モードを選択し、</a:t>
                      </a:r>
                      <a: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専用のキャッシュスペースを作成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88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接続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制限なし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2</a:t>
                      </a:r>
                      <a:r>
                        <a:rPr lang="ja-JP" altLang="en-US" sz="1100" u="none" strike="noStrike" cap="none" dirty="0" err="1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つの</a:t>
                      </a: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無料かつ永続的な接続</a:t>
                      </a:r>
                      <a: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ライセンス購入によるさらに多くの接続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47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アクセスパフォーマンス</a:t>
                      </a:r>
                      <a:endParaRPr sz="1100" b="1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ネットワーク速度に依存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キャッシュによる高いパフォーマンス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47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File Station</a:t>
                      </a: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内のアクセス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対応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対応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88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SMB </a:t>
                      </a:r>
                      <a:r>
                        <a:rPr lang="en-US" sz="1100" b="1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/ NFS / </a:t>
                      </a:r>
                      <a:r>
                        <a:rPr 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AFP</a:t>
                      </a: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による</a:t>
                      </a:r>
                      <a:r>
                        <a:rPr lang="en-US" altLang="ja-JP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/>
                      </a:r>
                      <a:br>
                        <a:rPr lang="en-US" altLang="ja-JP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</a:b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アクセス</a:t>
                      </a:r>
                      <a:r>
                        <a:rPr lang="en-US" sz="1100" b="1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 </a:t>
                      </a:r>
                      <a:endParaRPr sz="1100" b="1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非対応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対応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47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クラウド同期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閲覧時のみ同期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クイックアクセスで常に同期</a:t>
                      </a:r>
                      <a:endParaRPr dirty="0">
                        <a:latin typeface="Meiryo UI" panose="020B0604030504040204" pitchFamily="50" charset="-128"/>
                        <a:ea typeface="Meiryo UI" panose="020B0604030504040204" pitchFamily="50" charset="-128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462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QTS</a:t>
                      </a:r>
                      <a:r>
                        <a:rPr lang="ja-JP" altLang="en-US" sz="1100" b="1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アプリの統合</a:t>
                      </a:r>
                      <a:endParaRPr sz="1100" b="1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ja-JP" altLang="en-US" sz="110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Arial"/>
                          <a:sym typeface="Arial"/>
                        </a:rPr>
                        <a:t>非対応</a:t>
                      </a:r>
                      <a:endParaRPr sz="110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Arial"/>
                        <a:sym typeface="Arial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Microsoft JhengHei"/>
                        <a:buNone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Microsoft JhengHei"/>
                          <a:sym typeface="Microsoft JhengHei"/>
                        </a:rPr>
                        <a:t>      </a:t>
                      </a:r>
                      <a:r>
                        <a:rPr lang="en-US" sz="1400" b="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Microsoft JhengHei"/>
                          <a:sym typeface="Microsoft JhengHei"/>
                        </a:rPr>
                        <a:t>    </a:t>
                      </a:r>
                      <a:r>
                        <a:rPr lang="ja-JP" altLang="en-US" sz="1100" b="0" u="none" strike="noStrike" cap="none" dirty="0" smtClean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Microsoft JhengHei"/>
                          <a:sym typeface="Microsoft JhengHei"/>
                        </a:rPr>
                        <a:t>対応</a:t>
                      </a: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latin typeface="Meiryo UI" panose="020B0604030504040204" pitchFamily="50" charset="-128"/>
                          <a:ea typeface="Meiryo UI" panose="020B0604030504040204" pitchFamily="50" charset="-128"/>
                          <a:cs typeface="Microsoft JhengHei"/>
                          <a:sym typeface="Microsoft JhengHei"/>
                        </a:rPr>
                        <a:t>                               </a:t>
                      </a:r>
                      <a:endParaRPr sz="1400" b="0" u="none" strike="noStrike" cap="none" dirty="0">
                        <a:solidFill>
                          <a:schemeClr val="dk1"/>
                        </a:solidFill>
                        <a:latin typeface="Meiryo UI" panose="020B0604030504040204" pitchFamily="50" charset="-128"/>
                        <a:ea typeface="Meiryo UI" panose="020B0604030504040204" pitchFamily="50" charset="-128"/>
                        <a:cs typeface="Microsoft JhengHei"/>
                        <a:sym typeface="Microsoft JhengHei"/>
                      </a:endParaRPr>
                    </a:p>
                  </a:txBody>
                  <a:tcPr marL="89125" marR="89125" marT="108000" marB="108000" anchor="ctr">
                    <a:lnL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2F61D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pSp>
        <p:nvGrpSpPr>
          <p:cNvPr id="940" name="Google Shape;940;p67"/>
          <p:cNvGrpSpPr/>
          <p:nvPr/>
        </p:nvGrpSpPr>
        <p:grpSpPr>
          <a:xfrm>
            <a:off x="8647992" y="3189181"/>
            <a:ext cx="2012595" cy="3395699"/>
            <a:chOff x="9960014" y="1888151"/>
            <a:chExt cx="2074983" cy="3500964"/>
          </a:xfrm>
        </p:grpSpPr>
        <p:sp>
          <p:nvSpPr>
            <p:cNvPr id="941" name="Google Shape;941;p67"/>
            <p:cNvSpPr/>
            <p:nvPr/>
          </p:nvSpPr>
          <p:spPr>
            <a:xfrm>
              <a:off x="10211811" y="2886974"/>
              <a:ext cx="1279701" cy="1205666"/>
            </a:xfrm>
            <a:prstGeom prst="rect">
              <a:avLst/>
            </a:prstGeom>
            <a:solidFill>
              <a:schemeClr val="lt1"/>
            </a:solidFill>
            <a:ln w="28575" cap="flat" cmpd="sng">
              <a:solidFill>
                <a:srgbClr val="31213C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13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942" name="Google Shape;942;p67"/>
            <p:cNvCxnSpPr/>
            <p:nvPr/>
          </p:nvCxnSpPr>
          <p:spPr>
            <a:xfrm>
              <a:off x="10561209" y="2339266"/>
              <a:ext cx="0" cy="1318283"/>
            </a:xfrm>
            <a:prstGeom prst="straightConnector1">
              <a:avLst/>
            </a:prstGeom>
            <a:noFill/>
            <a:ln w="25400" cap="flat" cmpd="sng">
              <a:solidFill>
                <a:srgbClr val="00B050"/>
              </a:solidFill>
              <a:prstDash val="dash"/>
              <a:miter lim="800000"/>
              <a:headEnd type="none" w="sm" len="sm"/>
              <a:tailEnd type="triangle" w="med" len="med"/>
            </a:ln>
          </p:spPr>
        </p:cxnSp>
        <p:pic>
          <p:nvPicPr>
            <p:cNvPr id="943" name="Google Shape;943;p6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11376775" y="3620974"/>
              <a:ext cx="555275" cy="555275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944" name="Google Shape;944;p67"/>
            <p:cNvCxnSpPr/>
            <p:nvPr/>
          </p:nvCxnSpPr>
          <p:spPr>
            <a:xfrm>
              <a:off x="10852368" y="2339266"/>
              <a:ext cx="0" cy="1318283"/>
            </a:xfrm>
            <a:prstGeom prst="straightConnector1">
              <a:avLst/>
            </a:prstGeom>
            <a:noFill/>
            <a:ln w="25400" cap="flat" cmpd="sng">
              <a:solidFill>
                <a:srgbClr val="077AE8"/>
              </a:solidFill>
              <a:prstDash val="dash"/>
              <a:miter lim="800000"/>
              <a:headEnd type="none" w="sm" len="sm"/>
              <a:tailEnd type="triangle" w="med" len="med"/>
            </a:ln>
          </p:spPr>
        </p:cxnSp>
        <p:cxnSp>
          <p:nvCxnSpPr>
            <p:cNvPr id="945" name="Google Shape;945;p67"/>
            <p:cNvCxnSpPr/>
            <p:nvPr/>
          </p:nvCxnSpPr>
          <p:spPr>
            <a:xfrm>
              <a:off x="11151396" y="2517325"/>
              <a:ext cx="0" cy="1140225"/>
            </a:xfrm>
            <a:prstGeom prst="straightConnector1">
              <a:avLst/>
            </a:prstGeom>
            <a:noFill/>
            <a:ln w="25400" cap="flat" cmpd="sng">
              <a:solidFill>
                <a:srgbClr val="AD10C2"/>
              </a:solidFill>
              <a:prstDash val="dash"/>
              <a:miter lim="800000"/>
              <a:headEnd type="triangle" w="med" len="med"/>
              <a:tailEnd type="none" w="sm" len="sm"/>
            </a:ln>
          </p:spPr>
        </p:cxnSp>
        <p:pic>
          <p:nvPicPr>
            <p:cNvPr id="946" name="Google Shape;946;p67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10326547" y="1888151"/>
              <a:ext cx="1050229" cy="629174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grpSp>
          <p:nvGrpSpPr>
            <p:cNvPr id="947" name="Google Shape;947;p67"/>
            <p:cNvGrpSpPr/>
            <p:nvPr/>
          </p:nvGrpSpPr>
          <p:grpSpPr>
            <a:xfrm>
              <a:off x="10396491" y="3675161"/>
              <a:ext cx="355659" cy="327429"/>
              <a:chOff x="3584870" y="5275450"/>
              <a:chExt cx="843804" cy="776825"/>
            </a:xfrm>
          </p:grpSpPr>
          <p:pic>
            <p:nvPicPr>
              <p:cNvPr id="948" name="Google Shape;948;p67" descr="Image result for file icon green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3682260" y="5275450"/>
                <a:ext cx="649014" cy="649014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49" name="Google Shape;949;p67"/>
              <p:cNvSpPr/>
              <p:nvPr/>
            </p:nvSpPr>
            <p:spPr>
              <a:xfrm>
                <a:off x="3584870" y="5487019"/>
                <a:ext cx="843804" cy="5652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45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META</a:t>
                </a:r>
                <a:endParaRPr dirty="0">
                  <a:latin typeface="Meiryo UI" panose="020B0604030504040204" pitchFamily="50" charset="-128"/>
                  <a:ea typeface="Meiryo UI" panose="020B0604030504040204" pitchFamily="50" charset="-128"/>
                </a:endParaRPr>
              </a:p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451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sym typeface="Arial"/>
                  </a:rPr>
                  <a:t>DATA</a:t>
                </a:r>
                <a:endParaRPr sz="45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pic>
          <p:nvPicPr>
            <p:cNvPr id="950" name="Google Shape;950;p67" descr="Related image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0717974" y="3684472"/>
              <a:ext cx="274495" cy="2744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51" name="Google Shape;951;p67" descr="Related image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11021428" y="3689951"/>
              <a:ext cx="274495" cy="2744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52" name="Google Shape;952;p67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10211811" y="4613684"/>
              <a:ext cx="1276229" cy="775431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953" name="Google Shape;953;p67"/>
            <p:cNvCxnSpPr/>
            <p:nvPr/>
          </p:nvCxnSpPr>
          <p:spPr>
            <a:xfrm>
              <a:off x="10851661" y="4037554"/>
              <a:ext cx="0" cy="493472"/>
            </a:xfrm>
            <a:prstGeom prst="straightConnector1">
              <a:avLst/>
            </a:prstGeom>
            <a:noFill/>
            <a:ln w="76200" cap="flat" cmpd="sng">
              <a:solidFill>
                <a:srgbClr val="077AE8"/>
              </a:solidFill>
              <a:prstDash val="solid"/>
              <a:miter lim="800000"/>
              <a:headEnd type="none" w="sm" len="sm"/>
              <a:tailEnd type="triangle" w="med" len="med"/>
            </a:ln>
          </p:spPr>
        </p:cxnSp>
        <p:cxnSp>
          <p:nvCxnSpPr>
            <p:cNvPr id="954" name="Google Shape;954;p67"/>
            <p:cNvCxnSpPr/>
            <p:nvPr/>
          </p:nvCxnSpPr>
          <p:spPr>
            <a:xfrm>
              <a:off x="11151396" y="4019531"/>
              <a:ext cx="0" cy="503626"/>
            </a:xfrm>
            <a:prstGeom prst="straightConnector1">
              <a:avLst/>
            </a:prstGeom>
            <a:noFill/>
            <a:ln w="76200" cap="flat" cmpd="sng">
              <a:solidFill>
                <a:srgbClr val="AD10C2"/>
              </a:solidFill>
              <a:prstDash val="solid"/>
              <a:miter lim="800000"/>
              <a:headEnd type="triangle" w="med" len="med"/>
              <a:tailEnd type="none" w="sm" len="sm"/>
            </a:ln>
          </p:spPr>
        </p:cxnSp>
        <p:sp>
          <p:nvSpPr>
            <p:cNvPr id="955" name="Google Shape;955;p67"/>
            <p:cNvSpPr/>
            <p:nvPr/>
          </p:nvSpPr>
          <p:spPr>
            <a:xfrm>
              <a:off x="11280342" y="2364591"/>
              <a:ext cx="750830" cy="220471"/>
            </a:xfrm>
            <a:prstGeom prst="roundRect">
              <a:avLst>
                <a:gd name="adj" fmla="val 50000"/>
              </a:avLst>
            </a:prstGeom>
            <a:solidFill>
              <a:srgbClr val="08005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067" b="1" dirty="0" smtClean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遅い</a:t>
              </a:r>
              <a:endParaRPr sz="1067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956" name="Google Shape;956;p67"/>
            <p:cNvSpPr/>
            <p:nvPr/>
          </p:nvSpPr>
          <p:spPr>
            <a:xfrm>
              <a:off x="11295923" y="4528274"/>
              <a:ext cx="739074" cy="209775"/>
            </a:xfrm>
            <a:prstGeom prst="roundRect">
              <a:avLst>
                <a:gd name="adj" fmla="val 50000"/>
              </a:avLst>
            </a:prstGeom>
            <a:solidFill>
              <a:srgbClr val="08005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67" b="1" dirty="0" err="1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較快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pic>
          <p:nvPicPr>
            <p:cNvPr id="957" name="Google Shape;957;p67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9960014" y="4243480"/>
              <a:ext cx="670891" cy="670891"/>
            </a:xfrm>
            <a:prstGeom prst="ellipse">
              <a:avLst/>
            </a:prstGeom>
            <a:noFill/>
            <a:ln w="19050" cap="flat" cmpd="sng">
              <a:solidFill>
                <a:srgbClr val="31213C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sp>
          <p:nvSpPr>
            <p:cNvPr id="958" name="Google Shape;958;p67"/>
            <p:cNvSpPr/>
            <p:nvPr/>
          </p:nvSpPr>
          <p:spPr>
            <a:xfrm>
              <a:off x="10365893" y="3492297"/>
              <a:ext cx="165252" cy="165252"/>
            </a:xfrm>
            <a:prstGeom prst="ellipse">
              <a:avLst/>
            </a:prstGeom>
            <a:gradFill>
              <a:gsLst>
                <a:gs pos="0">
                  <a:srgbClr val="080059"/>
                </a:gs>
                <a:gs pos="100000">
                  <a:srgbClr val="3D84DB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13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1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59" name="Google Shape;959;p67"/>
            <p:cNvSpPr/>
            <p:nvPr/>
          </p:nvSpPr>
          <p:spPr>
            <a:xfrm>
              <a:off x="10657052" y="3492297"/>
              <a:ext cx="165252" cy="165252"/>
            </a:xfrm>
            <a:prstGeom prst="ellipse">
              <a:avLst/>
            </a:prstGeom>
            <a:gradFill>
              <a:gsLst>
                <a:gs pos="0">
                  <a:srgbClr val="080059"/>
                </a:gs>
                <a:gs pos="100000">
                  <a:srgbClr val="3D84DB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13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2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960" name="Google Shape;960;p67"/>
            <p:cNvSpPr/>
            <p:nvPr/>
          </p:nvSpPr>
          <p:spPr>
            <a:xfrm>
              <a:off x="11003295" y="3492297"/>
              <a:ext cx="165252" cy="165252"/>
            </a:xfrm>
            <a:prstGeom prst="ellipse">
              <a:avLst/>
            </a:prstGeom>
            <a:gradFill>
              <a:gsLst>
                <a:gs pos="0">
                  <a:srgbClr val="080059"/>
                </a:gs>
                <a:gs pos="100000">
                  <a:srgbClr val="3D84DB"/>
                </a:gs>
              </a:gsLst>
              <a:lin ang="0" scaled="0"/>
            </a:gradFill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13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3</a:t>
              </a:r>
              <a:endParaRPr dirty="0"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pic>
        <p:nvPicPr>
          <p:cNvPr id="961" name="Google Shape;961;p67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8341086" y="2142830"/>
            <a:ext cx="1221230" cy="1221230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srgbClr val="000000">
                <a:alpha val="40000"/>
              </a:srgbClr>
            </a:outerShdw>
          </a:effectLst>
        </p:spPr>
      </p:pic>
      <p:grpSp>
        <p:nvGrpSpPr>
          <p:cNvPr id="962" name="Google Shape;962;p67"/>
          <p:cNvGrpSpPr/>
          <p:nvPr/>
        </p:nvGrpSpPr>
        <p:grpSpPr>
          <a:xfrm>
            <a:off x="6379950" y="5535931"/>
            <a:ext cx="1776260" cy="360000"/>
            <a:chOff x="7022816" y="5340353"/>
            <a:chExt cx="1776260" cy="360000"/>
          </a:xfrm>
        </p:grpSpPr>
        <p:pic>
          <p:nvPicPr>
            <p:cNvPr id="963" name="Google Shape;963;p67" descr="https://lh4.googleusercontent.com/ETlYkxMtNwBhq_pF5u1Y0xJwnaq7RXkdBxqpC3lVyjcob8rGPOWaXiTlFupURIDJ0HJjjiUV9J85QzE7q_rLvINO7Ow9ShVw_x_KIq7Mfm-4ukuNjXC_AnFPBN4-2jjw7GL0pN0LihM"/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8439076" y="5340353"/>
              <a:ext cx="360000" cy="36000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964" name="Google Shape;964;p67" descr="https://lh3.googleusercontent.com/-NG0S4Pwe25TCICHnKWyvCv5tMwZQO4HmP1zJ8VIaAY2muB5NPdEhMsO7o3dAh04YrJwLxVE18ona_WuHYZ-pY4HnfTbOIjEhgKUWAxuOT-lfh14fMdFHPjdg1b6fdTOQIgUIO9wjn0"/>
            <p:cNvPicPr preferRelativeResize="0"/>
            <p:nvPr/>
          </p:nvPicPr>
          <p:blipFill rotWithShape="1">
            <a:blip r:embed="rId12">
              <a:alphaModFix/>
            </a:blip>
            <a:srcRect/>
            <a:stretch/>
          </p:blipFill>
          <p:spPr>
            <a:xfrm>
              <a:off x="7966989" y="5340353"/>
              <a:ext cx="360000" cy="36000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965" name="Google Shape;965;p67"/>
            <p:cNvPicPr preferRelativeResize="0"/>
            <p:nvPr/>
          </p:nvPicPr>
          <p:blipFill rotWithShape="1">
            <a:blip r:embed="rId13">
              <a:alphaModFix/>
            </a:blip>
            <a:srcRect/>
            <a:stretch/>
          </p:blipFill>
          <p:spPr>
            <a:xfrm>
              <a:off x="7494903" y="5340353"/>
              <a:ext cx="360000" cy="36000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  <p:pic>
          <p:nvPicPr>
            <p:cNvPr id="966" name="Google Shape;966;p67" descr="一張含有 時鐘 的圖片&#10;&#10;自動產生的描述"/>
            <p:cNvPicPr preferRelativeResize="0"/>
            <p:nvPr/>
          </p:nvPicPr>
          <p:blipFill rotWithShape="1">
            <a:blip r:embed="rId14">
              <a:alphaModFix/>
            </a:blip>
            <a:srcRect/>
            <a:stretch/>
          </p:blipFill>
          <p:spPr>
            <a:xfrm>
              <a:off x="7022816" y="5340353"/>
              <a:ext cx="360000" cy="36000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rgbClr val="000000">
                  <a:alpha val="40000"/>
                </a:srgbClr>
              </a:outerShdw>
            </a:effectLst>
          </p:spPr>
        </p:pic>
      </p:grpSp>
      <p:pic>
        <p:nvPicPr>
          <p:cNvPr id="967" name="Google Shape;967;p67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 rot="358397">
            <a:off x="3621963" y="6042269"/>
            <a:ext cx="512057" cy="51205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68" name="Google Shape;968;p67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 rot="-996821">
            <a:off x="4220615" y="6246021"/>
            <a:ext cx="381687" cy="35531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69" name="Google Shape;969;p67"/>
          <p:cNvPicPr preferRelativeResize="0"/>
          <p:nvPr/>
        </p:nvPicPr>
        <p:blipFill rotWithShape="1">
          <a:blip r:embed="rId17">
            <a:alphaModFix/>
          </a:blip>
          <a:srcRect/>
          <a:stretch/>
        </p:blipFill>
        <p:spPr>
          <a:xfrm>
            <a:off x="2076848" y="6257803"/>
            <a:ext cx="335901" cy="24019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0" name="Google Shape;970;p67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1494458" y="6061882"/>
            <a:ext cx="391841" cy="39184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1" name="Google Shape;971;p67" descr="一張含有 物件 的圖片&#10;&#10;自動產生的描述"/>
          <p:cNvPicPr preferRelativeResize="0"/>
          <p:nvPr/>
        </p:nvPicPr>
        <p:blipFill rotWithShape="1">
          <a:blip r:embed="rId19">
            <a:alphaModFix/>
          </a:blip>
          <a:srcRect/>
          <a:stretch/>
        </p:blipFill>
        <p:spPr>
          <a:xfrm rot="-712306">
            <a:off x="1049229" y="6229833"/>
            <a:ext cx="406139" cy="30534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2" name="Google Shape;972;p67"/>
          <p:cNvPicPr preferRelativeResize="0"/>
          <p:nvPr/>
        </p:nvPicPr>
        <p:blipFill rotWithShape="1">
          <a:blip r:embed="rId20">
            <a:alphaModFix/>
          </a:blip>
          <a:srcRect/>
          <a:stretch/>
        </p:blipFill>
        <p:spPr>
          <a:xfrm rot="-787948">
            <a:off x="346994" y="6179355"/>
            <a:ext cx="534355" cy="397092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3" name="Google Shape;973;p67"/>
          <p:cNvPicPr preferRelativeResize="0"/>
          <p:nvPr/>
        </p:nvPicPr>
        <p:blipFill rotWithShape="1">
          <a:blip r:embed="rId21">
            <a:alphaModFix/>
          </a:blip>
          <a:srcRect/>
          <a:stretch/>
        </p:blipFill>
        <p:spPr>
          <a:xfrm rot="558526">
            <a:off x="3103600" y="6195592"/>
            <a:ext cx="422063" cy="42206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4" name="Google Shape;974;p67"/>
          <p:cNvPicPr preferRelativeResize="0"/>
          <p:nvPr/>
        </p:nvPicPr>
        <p:blipFill rotWithShape="1">
          <a:blip r:embed="rId22">
            <a:alphaModFix/>
          </a:blip>
          <a:srcRect/>
          <a:stretch/>
        </p:blipFill>
        <p:spPr>
          <a:xfrm>
            <a:off x="2622515" y="6139105"/>
            <a:ext cx="350040" cy="35988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5" name="Google Shape;975;p67"/>
          <p:cNvPicPr preferRelativeResize="0"/>
          <p:nvPr/>
        </p:nvPicPr>
        <p:blipFill rotWithShape="1">
          <a:blip r:embed="rId23">
            <a:alphaModFix/>
          </a:blip>
          <a:srcRect/>
          <a:stretch/>
        </p:blipFill>
        <p:spPr>
          <a:xfrm rot="-787948">
            <a:off x="6155192" y="6114747"/>
            <a:ext cx="361199" cy="36119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6" name="Google Shape;976;p67"/>
          <p:cNvPicPr preferRelativeResize="0"/>
          <p:nvPr/>
        </p:nvPicPr>
        <p:blipFill rotWithShape="1">
          <a:blip r:embed="rId24">
            <a:alphaModFix/>
          </a:blip>
          <a:srcRect/>
          <a:stretch/>
        </p:blipFill>
        <p:spPr>
          <a:xfrm rot="573835">
            <a:off x="7340677" y="6073794"/>
            <a:ext cx="511807" cy="51180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7" name="Google Shape;977;p67"/>
          <p:cNvPicPr preferRelativeResize="0"/>
          <p:nvPr/>
        </p:nvPicPr>
        <p:blipFill rotWithShape="1">
          <a:blip r:embed="rId25">
            <a:alphaModFix/>
          </a:blip>
          <a:srcRect/>
          <a:stretch/>
        </p:blipFill>
        <p:spPr>
          <a:xfrm rot="1417122">
            <a:off x="8099433" y="6182614"/>
            <a:ext cx="370932" cy="370932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8" name="Google Shape;978;p67"/>
          <p:cNvPicPr preferRelativeResize="0"/>
          <p:nvPr/>
        </p:nvPicPr>
        <p:blipFill rotWithShape="1">
          <a:blip r:embed="rId26">
            <a:alphaModFix/>
          </a:blip>
          <a:srcRect/>
          <a:stretch/>
        </p:blipFill>
        <p:spPr>
          <a:xfrm>
            <a:off x="5617073" y="6138119"/>
            <a:ext cx="358805" cy="35988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79" name="Google Shape;979;p67"/>
          <p:cNvPicPr preferRelativeResize="0"/>
          <p:nvPr/>
        </p:nvPicPr>
        <p:blipFill rotWithShape="1">
          <a:blip r:embed="rId27">
            <a:alphaModFix/>
          </a:blip>
          <a:srcRect/>
          <a:stretch/>
        </p:blipFill>
        <p:spPr>
          <a:xfrm rot="-603150">
            <a:off x="10277950" y="6124087"/>
            <a:ext cx="430037" cy="19450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80" name="Google Shape;980;p67"/>
          <p:cNvPicPr preferRelativeResize="0"/>
          <p:nvPr/>
        </p:nvPicPr>
        <p:blipFill rotWithShape="1">
          <a:blip r:embed="rId28">
            <a:alphaModFix/>
          </a:blip>
          <a:srcRect/>
          <a:stretch/>
        </p:blipFill>
        <p:spPr>
          <a:xfrm rot="1417122">
            <a:off x="6718511" y="6146172"/>
            <a:ext cx="458625" cy="39557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81" name="Google Shape;981;p67"/>
          <p:cNvPicPr preferRelativeResize="0"/>
          <p:nvPr/>
        </p:nvPicPr>
        <p:blipFill rotWithShape="1">
          <a:blip r:embed="rId29">
            <a:alphaModFix/>
          </a:blip>
          <a:srcRect/>
          <a:stretch/>
        </p:blipFill>
        <p:spPr>
          <a:xfrm rot="-787948">
            <a:off x="4829668" y="6153010"/>
            <a:ext cx="590941" cy="231944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82" name="Google Shape;982;p67"/>
          <p:cNvPicPr preferRelativeResize="0"/>
          <p:nvPr/>
        </p:nvPicPr>
        <p:blipFill rotWithShape="1">
          <a:blip r:embed="rId30">
            <a:alphaModFix/>
          </a:blip>
          <a:srcRect/>
          <a:stretch/>
        </p:blipFill>
        <p:spPr>
          <a:xfrm rot="181714">
            <a:off x="11086910" y="6088058"/>
            <a:ext cx="350040" cy="339321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83" name="Google Shape;983;p67"/>
          <p:cNvSpPr txBox="1"/>
          <p:nvPr/>
        </p:nvSpPr>
        <p:spPr>
          <a:xfrm>
            <a:off x="620941" y="258284"/>
            <a:ext cx="11518018" cy="1191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rial"/>
              <a:buNone/>
            </a:pP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HybridMountは、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ファイルベースのクラウド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ストレージゲートウェイに</a:t>
            </a:r>
            <a:r>
              <a:rPr lang="en-US" sz="40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つのモードを提供</a:t>
            </a:r>
            <a:endParaRPr sz="40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984" name="Google Shape;984;p67"/>
          <p:cNvSpPr/>
          <p:nvPr/>
        </p:nvSpPr>
        <p:spPr>
          <a:xfrm>
            <a:off x="9601953" y="2167575"/>
            <a:ext cx="282196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オンライン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コラボレーション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ファイルデータ分析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985" name="Google Shape;985;p67"/>
          <p:cNvSpPr txBox="1"/>
          <p:nvPr/>
        </p:nvSpPr>
        <p:spPr>
          <a:xfrm>
            <a:off x="10235857" y="4413699"/>
            <a:ext cx="931505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endParaRPr sz="105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キャッシュ</a:t>
            </a:r>
            <a:endParaRPr sz="105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986" name="Google Shape;986;p67"/>
          <p:cNvSpPr/>
          <p:nvPr/>
        </p:nvSpPr>
        <p:spPr>
          <a:xfrm>
            <a:off x="9916142" y="3812818"/>
            <a:ext cx="1325015" cy="3451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インターネット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987" name="Google Shape;987;p67"/>
          <p:cNvSpPr txBox="1"/>
          <p:nvPr/>
        </p:nvSpPr>
        <p:spPr>
          <a:xfrm>
            <a:off x="9885791" y="5344648"/>
            <a:ext cx="83587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LAN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988" name="Google Shape;988;p67"/>
          <p:cNvSpPr/>
          <p:nvPr/>
        </p:nvSpPr>
        <p:spPr>
          <a:xfrm>
            <a:off x="10091948" y="5665550"/>
            <a:ext cx="735249" cy="361156"/>
          </a:xfrm>
          <a:prstGeom prst="roundRect">
            <a:avLst>
              <a:gd name="adj" fmla="val 50000"/>
            </a:avLst>
          </a:prstGeom>
          <a:solidFill>
            <a:srgbClr val="0800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105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速い</a:t>
            </a:r>
            <a:endParaRPr sz="1050"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953508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43"/>
          <p:cNvSpPr/>
          <p:nvPr/>
        </p:nvSpPr>
        <p:spPr>
          <a:xfrm>
            <a:off x="5928599" y="2092396"/>
            <a:ext cx="3657399" cy="4327099"/>
          </a:xfrm>
          <a:prstGeom prst="round2DiagRect">
            <a:avLst>
              <a:gd name="adj1" fmla="val 9220"/>
              <a:gd name="adj2" fmla="val 8913"/>
            </a:avLst>
          </a:prstGeom>
          <a:noFill/>
          <a:ln w="76200" cap="flat" cmpd="sng">
            <a:solidFill>
              <a:srgbClr val="EE6D2B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00" b="0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57" name="Google Shape;157;p43"/>
          <p:cNvSpPr/>
          <p:nvPr/>
        </p:nvSpPr>
        <p:spPr>
          <a:xfrm>
            <a:off x="5883395" y="2012011"/>
            <a:ext cx="3756980" cy="661436"/>
          </a:xfrm>
          <a:prstGeom prst="round2SameRect">
            <a:avLst>
              <a:gd name="adj1" fmla="val 17519"/>
              <a:gd name="adj2" fmla="val 0"/>
            </a:avLst>
          </a:prstGeom>
          <a:solidFill>
            <a:srgbClr val="EE6D2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58" name="Google Shape;158;p43"/>
          <p:cNvSpPr/>
          <p:nvPr/>
        </p:nvSpPr>
        <p:spPr>
          <a:xfrm rot="-5400000" flipH="1">
            <a:off x="9116630" y="3949037"/>
            <a:ext cx="3128300" cy="1812613"/>
          </a:xfrm>
          <a:prstGeom prst="roundRect">
            <a:avLst>
              <a:gd name="adj" fmla="val 15021"/>
            </a:avLst>
          </a:prstGeom>
          <a:solidFill>
            <a:srgbClr val="39523E">
              <a:alpha val="49803"/>
            </a:srgbClr>
          </a:solidFill>
          <a:ln w="38100" cap="flat" cmpd="sng">
            <a:solidFill>
              <a:srgbClr val="D6FF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59" name="Google Shape;159;p43"/>
          <p:cNvSpPr/>
          <p:nvPr/>
        </p:nvSpPr>
        <p:spPr>
          <a:xfrm>
            <a:off x="9831433" y="3520976"/>
            <a:ext cx="2042160" cy="2898515"/>
          </a:xfrm>
          <a:prstGeom prst="round2DiagRect">
            <a:avLst>
              <a:gd name="adj1" fmla="val 15489"/>
              <a:gd name="adj2" fmla="val 8913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00" b="0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160" name="Google Shape;160;p43"/>
          <p:cNvSpPr txBox="1"/>
          <p:nvPr/>
        </p:nvSpPr>
        <p:spPr>
          <a:xfrm>
            <a:off x="5928379" y="2126934"/>
            <a:ext cx="368627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VJBODクラウドゲートウェイ</a:t>
            </a:r>
            <a:endParaRPr sz="20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161" name="Google Shape;161;p43"/>
          <p:cNvGrpSpPr/>
          <p:nvPr/>
        </p:nvGrpSpPr>
        <p:grpSpPr>
          <a:xfrm flipH="1">
            <a:off x="7832613" y="5584104"/>
            <a:ext cx="412923" cy="531799"/>
            <a:chOff x="9272428" y="5069210"/>
            <a:chExt cx="458537" cy="590550"/>
          </a:xfrm>
        </p:grpSpPr>
        <p:sp>
          <p:nvSpPr>
            <p:cNvPr id="162" name="Google Shape;162;p43"/>
            <p:cNvSpPr/>
            <p:nvPr/>
          </p:nvSpPr>
          <p:spPr>
            <a:xfrm>
              <a:off x="9329230" y="5130551"/>
              <a:ext cx="346242" cy="47625"/>
            </a:xfrm>
            <a:custGeom>
              <a:avLst/>
              <a:gdLst/>
              <a:ahLst/>
              <a:cxnLst/>
              <a:rect l="l" t="t" r="r" b="b"/>
              <a:pathLst>
                <a:path w="346242" h="47625" extrusionOk="0">
                  <a:moveTo>
                    <a:pt x="7112" y="53912"/>
                  </a:moveTo>
                  <a:lnTo>
                    <a:pt x="0" y="40957"/>
                  </a:lnTo>
                  <a:cubicBezTo>
                    <a:pt x="33408" y="21907"/>
                    <a:pt x="83379" y="0"/>
                    <a:pt x="174057" y="0"/>
                  </a:cubicBezTo>
                  <a:cubicBezTo>
                    <a:pt x="262115" y="0"/>
                    <a:pt x="312460" y="21431"/>
                    <a:pt x="346429" y="40005"/>
                  </a:cubicBezTo>
                  <a:lnTo>
                    <a:pt x="339505" y="53054"/>
                  </a:lnTo>
                  <a:cubicBezTo>
                    <a:pt x="304974" y="34100"/>
                    <a:pt x="258278" y="14764"/>
                    <a:pt x="173963" y="14764"/>
                  </a:cubicBezTo>
                  <a:cubicBezTo>
                    <a:pt x="86748" y="14764"/>
                    <a:pt x="38929" y="35719"/>
                    <a:pt x="7112" y="53912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3" name="Google Shape;163;p43"/>
            <p:cNvSpPr/>
            <p:nvPr/>
          </p:nvSpPr>
          <p:spPr>
            <a:xfrm>
              <a:off x="9272428" y="5069210"/>
              <a:ext cx="458537" cy="590550"/>
            </a:xfrm>
            <a:custGeom>
              <a:avLst/>
              <a:gdLst/>
              <a:ahLst/>
              <a:cxnLst/>
              <a:rect l="l" t="t" r="r" b="b"/>
              <a:pathLst>
                <a:path w="458537" h="590550" extrusionOk="0">
                  <a:moveTo>
                    <a:pt x="231421" y="596265"/>
                  </a:moveTo>
                  <a:cubicBezTo>
                    <a:pt x="116412" y="596265"/>
                    <a:pt x="0" y="573596"/>
                    <a:pt x="0" y="530257"/>
                  </a:cubicBezTo>
                  <a:lnTo>
                    <a:pt x="0" y="65913"/>
                  </a:lnTo>
                  <a:cubicBezTo>
                    <a:pt x="0" y="22670"/>
                    <a:pt x="116412" y="0"/>
                    <a:pt x="231421" y="0"/>
                  </a:cubicBezTo>
                  <a:cubicBezTo>
                    <a:pt x="346429" y="0"/>
                    <a:pt x="462842" y="22670"/>
                    <a:pt x="462842" y="65913"/>
                  </a:cubicBezTo>
                  <a:lnTo>
                    <a:pt x="462842" y="530257"/>
                  </a:lnTo>
                  <a:cubicBezTo>
                    <a:pt x="462842" y="573596"/>
                    <a:pt x="346429" y="596265"/>
                    <a:pt x="231421" y="596265"/>
                  </a:cubicBezTo>
                  <a:close/>
                  <a:moveTo>
                    <a:pt x="18716" y="93726"/>
                  </a:moveTo>
                  <a:lnTo>
                    <a:pt x="18716" y="530352"/>
                  </a:lnTo>
                  <a:cubicBezTo>
                    <a:pt x="18716" y="549497"/>
                    <a:pt x="101533" y="577215"/>
                    <a:pt x="231421" y="577215"/>
                  </a:cubicBezTo>
                  <a:cubicBezTo>
                    <a:pt x="361308" y="577215"/>
                    <a:pt x="444126" y="549402"/>
                    <a:pt x="444126" y="530352"/>
                  </a:cubicBezTo>
                  <a:lnTo>
                    <a:pt x="444126" y="93726"/>
                  </a:lnTo>
                  <a:cubicBezTo>
                    <a:pt x="406694" y="118872"/>
                    <a:pt x="318636" y="131921"/>
                    <a:pt x="231421" y="131921"/>
                  </a:cubicBezTo>
                  <a:cubicBezTo>
                    <a:pt x="144205" y="131921"/>
                    <a:pt x="56147" y="118872"/>
                    <a:pt x="18716" y="93726"/>
                  </a:cubicBezTo>
                  <a:close/>
                  <a:moveTo>
                    <a:pt x="231421" y="19050"/>
                  </a:moveTo>
                  <a:cubicBezTo>
                    <a:pt x="101533" y="19050"/>
                    <a:pt x="18716" y="46863"/>
                    <a:pt x="18716" y="65913"/>
                  </a:cubicBezTo>
                  <a:cubicBezTo>
                    <a:pt x="18716" y="84963"/>
                    <a:pt x="101533" y="112776"/>
                    <a:pt x="231421" y="112776"/>
                  </a:cubicBezTo>
                  <a:cubicBezTo>
                    <a:pt x="361308" y="112776"/>
                    <a:pt x="444126" y="84963"/>
                    <a:pt x="444126" y="65913"/>
                  </a:cubicBezTo>
                  <a:cubicBezTo>
                    <a:pt x="444126" y="46863"/>
                    <a:pt x="361308" y="19050"/>
                    <a:pt x="231421" y="19050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4" name="Google Shape;164;p43"/>
            <p:cNvSpPr/>
            <p:nvPr/>
          </p:nvSpPr>
          <p:spPr>
            <a:xfrm>
              <a:off x="9455562" y="5443638"/>
              <a:ext cx="56147" cy="57150"/>
            </a:xfrm>
            <a:custGeom>
              <a:avLst/>
              <a:gdLst/>
              <a:ahLst/>
              <a:cxnLst/>
              <a:rect l="l" t="t" r="r" b="b"/>
              <a:pathLst>
                <a:path w="56147" h="57150" extrusionOk="0">
                  <a:moveTo>
                    <a:pt x="55492" y="62674"/>
                  </a:moveTo>
                  <a:lnTo>
                    <a:pt x="55492" y="62674"/>
                  </a:lnTo>
                  <a:lnTo>
                    <a:pt x="36028" y="28289"/>
                  </a:lnTo>
                  <a:lnTo>
                    <a:pt x="36028" y="28289"/>
                  </a:lnTo>
                  <a:cubicBezTo>
                    <a:pt x="36028" y="28194"/>
                    <a:pt x="35934" y="28194"/>
                    <a:pt x="35934" y="28194"/>
                  </a:cubicBezTo>
                  <a:lnTo>
                    <a:pt x="35934" y="28099"/>
                  </a:lnTo>
                  <a:lnTo>
                    <a:pt x="35841" y="28003"/>
                  </a:lnTo>
                  <a:lnTo>
                    <a:pt x="35747" y="27908"/>
                  </a:lnTo>
                  <a:lnTo>
                    <a:pt x="30600" y="18859"/>
                  </a:lnTo>
                  <a:lnTo>
                    <a:pt x="19932" y="0"/>
                  </a:lnTo>
                  <a:lnTo>
                    <a:pt x="19932" y="0"/>
                  </a:lnTo>
                  <a:lnTo>
                    <a:pt x="1591" y="32290"/>
                  </a:lnTo>
                  <a:lnTo>
                    <a:pt x="0" y="35052"/>
                  </a:lnTo>
                  <a:cubicBezTo>
                    <a:pt x="12914" y="53149"/>
                    <a:pt x="33595" y="64960"/>
                    <a:pt x="57177" y="65532"/>
                  </a:cubicBezTo>
                  <a:lnTo>
                    <a:pt x="55492" y="62674"/>
                  </a:lnTo>
                  <a:lnTo>
                    <a:pt x="55492" y="62674"/>
                  </a:lnTo>
                  <a:lnTo>
                    <a:pt x="55492" y="62674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5" name="Google Shape;165;p43"/>
            <p:cNvSpPr/>
            <p:nvPr/>
          </p:nvSpPr>
          <p:spPr>
            <a:xfrm>
              <a:off x="9441806" y="5405252"/>
              <a:ext cx="37432" cy="57150"/>
            </a:xfrm>
            <a:custGeom>
              <a:avLst/>
              <a:gdLst/>
              <a:ahLst/>
              <a:cxnLst/>
              <a:rect l="l" t="t" r="r" b="b"/>
              <a:pathLst>
                <a:path w="37431" h="57150" extrusionOk="0">
                  <a:moveTo>
                    <a:pt x="6270" y="0"/>
                  </a:moveTo>
                  <a:cubicBezTo>
                    <a:pt x="2246" y="9239"/>
                    <a:pt x="0" y="19431"/>
                    <a:pt x="0" y="30099"/>
                  </a:cubicBezTo>
                  <a:cubicBezTo>
                    <a:pt x="0" y="42958"/>
                    <a:pt x="3182" y="55055"/>
                    <a:pt x="8890" y="65532"/>
                  </a:cubicBezTo>
                  <a:lnTo>
                    <a:pt x="10574" y="62579"/>
                  </a:lnTo>
                  <a:lnTo>
                    <a:pt x="30132" y="28099"/>
                  </a:lnTo>
                  <a:cubicBezTo>
                    <a:pt x="30132" y="28099"/>
                    <a:pt x="30132" y="28004"/>
                    <a:pt x="30226" y="28004"/>
                  </a:cubicBezTo>
                  <a:cubicBezTo>
                    <a:pt x="30226" y="27908"/>
                    <a:pt x="30320" y="27908"/>
                    <a:pt x="30320" y="27908"/>
                  </a:cubicBezTo>
                  <a:lnTo>
                    <a:pt x="46228" y="0"/>
                  </a:lnTo>
                  <a:lnTo>
                    <a:pt x="6270" y="0"/>
                  </a:lnTo>
                  <a:lnTo>
                    <a:pt x="6270" y="0"/>
                  </a:lnTo>
                  <a:lnTo>
                    <a:pt x="6270" y="0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6" name="Google Shape;166;p43"/>
            <p:cNvSpPr/>
            <p:nvPr/>
          </p:nvSpPr>
          <p:spPr>
            <a:xfrm>
              <a:off x="9516108" y="5361532"/>
              <a:ext cx="56147" cy="57150"/>
            </a:xfrm>
            <a:custGeom>
              <a:avLst/>
              <a:gdLst/>
              <a:ahLst/>
              <a:cxnLst/>
              <a:rect l="l" t="t" r="r" b="b"/>
              <a:pathLst>
                <a:path w="56147" h="57150" extrusionOk="0">
                  <a:moveTo>
                    <a:pt x="0" y="0"/>
                  </a:moveTo>
                  <a:lnTo>
                    <a:pt x="1684" y="2953"/>
                  </a:lnTo>
                  <a:lnTo>
                    <a:pt x="21242" y="37433"/>
                  </a:lnTo>
                  <a:lnTo>
                    <a:pt x="21336" y="37624"/>
                  </a:lnTo>
                  <a:lnTo>
                    <a:pt x="37244" y="65532"/>
                  </a:lnTo>
                  <a:lnTo>
                    <a:pt x="37244" y="65532"/>
                  </a:lnTo>
                  <a:lnTo>
                    <a:pt x="55586" y="33242"/>
                  </a:lnTo>
                  <a:lnTo>
                    <a:pt x="57177" y="30480"/>
                  </a:lnTo>
                  <a:cubicBezTo>
                    <a:pt x="44169" y="12382"/>
                    <a:pt x="23488" y="47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7" name="Google Shape;167;p43"/>
            <p:cNvSpPr/>
            <p:nvPr/>
          </p:nvSpPr>
          <p:spPr>
            <a:xfrm>
              <a:off x="9452380" y="5361913"/>
              <a:ext cx="65505" cy="28575"/>
            </a:xfrm>
            <a:custGeom>
              <a:avLst/>
              <a:gdLst/>
              <a:ahLst/>
              <a:cxnLst/>
              <a:rect l="l" t="t" r="r" b="b"/>
              <a:pathLst>
                <a:path w="65505" h="28575" extrusionOk="0">
                  <a:moveTo>
                    <a:pt x="54463" y="0"/>
                  </a:moveTo>
                  <a:cubicBezTo>
                    <a:pt x="31443" y="2477"/>
                    <a:pt x="11510" y="15907"/>
                    <a:pt x="0" y="35147"/>
                  </a:cubicBezTo>
                  <a:lnTo>
                    <a:pt x="74395" y="35147"/>
                  </a:lnTo>
                  <a:lnTo>
                    <a:pt x="56054" y="2762"/>
                  </a:lnTo>
                  <a:lnTo>
                    <a:pt x="54463" y="0"/>
                  </a:lnTo>
                  <a:lnTo>
                    <a:pt x="54463" y="0"/>
                  </a:lnTo>
                  <a:lnTo>
                    <a:pt x="54463" y="0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8" name="Google Shape;168;p43"/>
            <p:cNvSpPr/>
            <p:nvPr/>
          </p:nvSpPr>
          <p:spPr>
            <a:xfrm>
              <a:off x="9540906" y="5399918"/>
              <a:ext cx="37432" cy="57150"/>
            </a:xfrm>
            <a:custGeom>
              <a:avLst/>
              <a:gdLst/>
              <a:ahLst/>
              <a:cxnLst/>
              <a:rect l="l" t="t" r="r" b="b"/>
              <a:pathLst>
                <a:path w="37431" h="57150" extrusionOk="0">
                  <a:moveTo>
                    <a:pt x="37244" y="0"/>
                  </a:moveTo>
                  <a:lnTo>
                    <a:pt x="35560" y="2953"/>
                  </a:lnTo>
                  <a:lnTo>
                    <a:pt x="16002" y="37433"/>
                  </a:lnTo>
                  <a:cubicBezTo>
                    <a:pt x="16002" y="37338"/>
                    <a:pt x="16096" y="37338"/>
                    <a:pt x="16096" y="37338"/>
                  </a:cubicBezTo>
                  <a:cubicBezTo>
                    <a:pt x="16002" y="37433"/>
                    <a:pt x="16002" y="37433"/>
                    <a:pt x="16002" y="37528"/>
                  </a:cubicBezTo>
                  <a:cubicBezTo>
                    <a:pt x="16002" y="37624"/>
                    <a:pt x="15908" y="37624"/>
                    <a:pt x="15908" y="37624"/>
                  </a:cubicBezTo>
                  <a:cubicBezTo>
                    <a:pt x="15908" y="37624"/>
                    <a:pt x="15908" y="37719"/>
                    <a:pt x="15815" y="37719"/>
                  </a:cubicBezTo>
                  <a:lnTo>
                    <a:pt x="11417" y="45434"/>
                  </a:lnTo>
                  <a:lnTo>
                    <a:pt x="8703" y="50292"/>
                  </a:lnTo>
                  <a:lnTo>
                    <a:pt x="0" y="65627"/>
                  </a:lnTo>
                  <a:lnTo>
                    <a:pt x="39865" y="65627"/>
                  </a:lnTo>
                  <a:cubicBezTo>
                    <a:pt x="43889" y="56388"/>
                    <a:pt x="46134" y="46196"/>
                    <a:pt x="46134" y="35528"/>
                  </a:cubicBezTo>
                  <a:cubicBezTo>
                    <a:pt x="46134" y="22574"/>
                    <a:pt x="42953" y="10573"/>
                    <a:pt x="37244" y="0"/>
                  </a:cubicBezTo>
                  <a:lnTo>
                    <a:pt x="37244" y="0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69" name="Google Shape;169;p43"/>
            <p:cNvSpPr/>
            <p:nvPr/>
          </p:nvSpPr>
          <p:spPr>
            <a:xfrm>
              <a:off x="9502071" y="5473737"/>
              <a:ext cx="65505" cy="28575"/>
            </a:xfrm>
            <a:custGeom>
              <a:avLst/>
              <a:gdLst/>
              <a:ahLst/>
              <a:cxnLst/>
              <a:rect l="l" t="t" r="r" b="b"/>
              <a:pathLst>
                <a:path w="65505" h="28575" extrusionOk="0">
                  <a:moveTo>
                    <a:pt x="0" y="0"/>
                  </a:moveTo>
                  <a:lnTo>
                    <a:pt x="0" y="0"/>
                  </a:lnTo>
                  <a:lnTo>
                    <a:pt x="18341" y="32385"/>
                  </a:lnTo>
                  <a:lnTo>
                    <a:pt x="18341" y="32385"/>
                  </a:lnTo>
                  <a:lnTo>
                    <a:pt x="19932" y="35147"/>
                  </a:lnTo>
                  <a:cubicBezTo>
                    <a:pt x="43046" y="32766"/>
                    <a:pt x="62979" y="19241"/>
                    <a:pt x="74395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70" name="Google Shape;170;p43"/>
            <p:cNvSpPr/>
            <p:nvPr/>
          </p:nvSpPr>
          <p:spPr>
            <a:xfrm>
              <a:off x="9361890" y="5300763"/>
              <a:ext cx="74863" cy="66675"/>
            </a:xfrm>
            <a:custGeom>
              <a:avLst/>
              <a:gdLst/>
              <a:ahLst/>
              <a:cxnLst/>
              <a:rect l="l" t="t" r="r" b="b"/>
              <a:pathLst>
                <a:path w="74863" h="66675" extrusionOk="0">
                  <a:moveTo>
                    <a:pt x="0" y="74009"/>
                  </a:moveTo>
                  <a:lnTo>
                    <a:pt x="18154" y="74009"/>
                  </a:lnTo>
                  <a:lnTo>
                    <a:pt x="18154" y="21527"/>
                  </a:lnTo>
                  <a:lnTo>
                    <a:pt x="80104" y="21527"/>
                  </a:lnTo>
                  <a:lnTo>
                    <a:pt x="80104" y="0"/>
                  </a:lnTo>
                  <a:lnTo>
                    <a:pt x="0" y="0"/>
                  </a:lnTo>
                  <a:lnTo>
                    <a:pt x="0" y="74009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71" name="Google Shape;171;p43"/>
            <p:cNvSpPr/>
            <p:nvPr/>
          </p:nvSpPr>
          <p:spPr>
            <a:xfrm>
              <a:off x="9361890" y="5478309"/>
              <a:ext cx="56147" cy="66675"/>
            </a:xfrm>
            <a:custGeom>
              <a:avLst/>
              <a:gdLst/>
              <a:ahLst/>
              <a:cxnLst/>
              <a:rect l="l" t="t" r="r" b="b"/>
              <a:pathLst>
                <a:path w="56147" h="66675" extrusionOk="0">
                  <a:moveTo>
                    <a:pt x="65505" y="74009"/>
                  </a:moveTo>
                  <a:lnTo>
                    <a:pt x="65505" y="57341"/>
                  </a:lnTo>
                  <a:lnTo>
                    <a:pt x="19090" y="57341"/>
                  </a:lnTo>
                  <a:lnTo>
                    <a:pt x="19090" y="0"/>
                  </a:lnTo>
                  <a:lnTo>
                    <a:pt x="0" y="0"/>
                  </a:lnTo>
                  <a:lnTo>
                    <a:pt x="0" y="74009"/>
                  </a:lnTo>
                  <a:lnTo>
                    <a:pt x="65505" y="74009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72" name="Google Shape;172;p43"/>
            <p:cNvSpPr/>
            <p:nvPr/>
          </p:nvSpPr>
          <p:spPr>
            <a:xfrm>
              <a:off x="9580303" y="5300763"/>
              <a:ext cx="65505" cy="57150"/>
            </a:xfrm>
            <a:custGeom>
              <a:avLst/>
              <a:gdLst/>
              <a:ahLst/>
              <a:cxnLst/>
              <a:rect l="l" t="t" r="r" b="b"/>
              <a:pathLst>
                <a:path w="65505" h="57150" extrusionOk="0">
                  <a:moveTo>
                    <a:pt x="72804" y="66580"/>
                  </a:moveTo>
                  <a:lnTo>
                    <a:pt x="56428" y="66580"/>
                  </a:lnTo>
                  <a:lnTo>
                    <a:pt x="56428" y="19431"/>
                  </a:lnTo>
                  <a:lnTo>
                    <a:pt x="0" y="19431"/>
                  </a:lnTo>
                  <a:lnTo>
                    <a:pt x="0" y="0"/>
                  </a:lnTo>
                  <a:lnTo>
                    <a:pt x="72804" y="0"/>
                  </a:lnTo>
                  <a:lnTo>
                    <a:pt x="72804" y="66580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173" name="Google Shape;173;p43"/>
            <p:cNvSpPr/>
            <p:nvPr/>
          </p:nvSpPr>
          <p:spPr>
            <a:xfrm>
              <a:off x="9594901" y="5470975"/>
              <a:ext cx="56147" cy="76200"/>
            </a:xfrm>
            <a:custGeom>
              <a:avLst/>
              <a:gdLst/>
              <a:ahLst/>
              <a:cxnLst/>
              <a:rect l="l" t="t" r="r" b="b"/>
              <a:pathLst>
                <a:path w="56147" h="76200" extrusionOk="0">
                  <a:moveTo>
                    <a:pt x="0" y="81344"/>
                  </a:moveTo>
                  <a:lnTo>
                    <a:pt x="0" y="66580"/>
                  </a:lnTo>
                  <a:lnTo>
                    <a:pt x="41268" y="66580"/>
                  </a:lnTo>
                  <a:lnTo>
                    <a:pt x="41268" y="0"/>
                  </a:lnTo>
                  <a:lnTo>
                    <a:pt x="58206" y="0"/>
                  </a:lnTo>
                  <a:lnTo>
                    <a:pt x="58206" y="81344"/>
                  </a:lnTo>
                  <a:lnTo>
                    <a:pt x="0" y="81344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sp>
        <p:nvSpPr>
          <p:cNvPr id="174" name="Google Shape;174;p43"/>
          <p:cNvSpPr/>
          <p:nvPr/>
        </p:nvSpPr>
        <p:spPr>
          <a:xfrm flipH="1">
            <a:off x="8308643" y="5641419"/>
            <a:ext cx="311799" cy="42887"/>
          </a:xfrm>
          <a:custGeom>
            <a:avLst/>
            <a:gdLst/>
            <a:ahLst/>
            <a:cxnLst/>
            <a:rect l="l" t="t" r="r" b="b"/>
            <a:pathLst>
              <a:path w="346242" h="47625" extrusionOk="0">
                <a:moveTo>
                  <a:pt x="7112" y="53912"/>
                </a:moveTo>
                <a:lnTo>
                  <a:pt x="0" y="40957"/>
                </a:lnTo>
                <a:cubicBezTo>
                  <a:pt x="33408" y="21907"/>
                  <a:pt x="83379" y="0"/>
                  <a:pt x="174057" y="0"/>
                </a:cubicBezTo>
                <a:cubicBezTo>
                  <a:pt x="262115" y="0"/>
                  <a:pt x="312460" y="21431"/>
                  <a:pt x="346429" y="40005"/>
                </a:cubicBezTo>
                <a:lnTo>
                  <a:pt x="339505" y="53054"/>
                </a:lnTo>
                <a:cubicBezTo>
                  <a:pt x="304974" y="34100"/>
                  <a:pt x="258278" y="14764"/>
                  <a:pt x="173963" y="14764"/>
                </a:cubicBezTo>
                <a:cubicBezTo>
                  <a:pt x="86748" y="14764"/>
                  <a:pt x="38929" y="35719"/>
                  <a:pt x="7112" y="53912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75" name="Google Shape;175;p43"/>
          <p:cNvSpPr/>
          <p:nvPr/>
        </p:nvSpPr>
        <p:spPr>
          <a:xfrm flipH="1">
            <a:off x="8258669" y="5586180"/>
            <a:ext cx="412923" cy="531803"/>
          </a:xfrm>
          <a:custGeom>
            <a:avLst/>
            <a:gdLst/>
            <a:ahLst/>
            <a:cxnLst/>
            <a:rect l="l" t="t" r="r" b="b"/>
            <a:pathLst>
              <a:path w="458537" h="590550" extrusionOk="0">
                <a:moveTo>
                  <a:pt x="231421" y="596265"/>
                </a:moveTo>
                <a:cubicBezTo>
                  <a:pt x="116412" y="596265"/>
                  <a:pt x="0" y="573596"/>
                  <a:pt x="0" y="530257"/>
                </a:cubicBezTo>
                <a:lnTo>
                  <a:pt x="0" y="65913"/>
                </a:lnTo>
                <a:cubicBezTo>
                  <a:pt x="0" y="22670"/>
                  <a:pt x="116412" y="0"/>
                  <a:pt x="231421" y="0"/>
                </a:cubicBezTo>
                <a:cubicBezTo>
                  <a:pt x="346429" y="0"/>
                  <a:pt x="462842" y="22670"/>
                  <a:pt x="462842" y="65913"/>
                </a:cubicBezTo>
                <a:lnTo>
                  <a:pt x="462842" y="530257"/>
                </a:lnTo>
                <a:cubicBezTo>
                  <a:pt x="462842" y="573596"/>
                  <a:pt x="346429" y="596265"/>
                  <a:pt x="231421" y="596265"/>
                </a:cubicBezTo>
                <a:close/>
                <a:moveTo>
                  <a:pt x="18716" y="93726"/>
                </a:moveTo>
                <a:lnTo>
                  <a:pt x="18716" y="530352"/>
                </a:lnTo>
                <a:cubicBezTo>
                  <a:pt x="18716" y="549497"/>
                  <a:pt x="101533" y="577215"/>
                  <a:pt x="231421" y="577215"/>
                </a:cubicBezTo>
                <a:cubicBezTo>
                  <a:pt x="361308" y="577215"/>
                  <a:pt x="444126" y="549402"/>
                  <a:pt x="444126" y="530352"/>
                </a:cubicBezTo>
                <a:lnTo>
                  <a:pt x="444126" y="93726"/>
                </a:lnTo>
                <a:cubicBezTo>
                  <a:pt x="406694" y="118872"/>
                  <a:pt x="318636" y="131921"/>
                  <a:pt x="231421" y="131921"/>
                </a:cubicBezTo>
                <a:cubicBezTo>
                  <a:pt x="144205" y="131921"/>
                  <a:pt x="56147" y="118872"/>
                  <a:pt x="18716" y="93726"/>
                </a:cubicBezTo>
                <a:close/>
                <a:moveTo>
                  <a:pt x="231421" y="19050"/>
                </a:moveTo>
                <a:cubicBezTo>
                  <a:pt x="101533" y="19050"/>
                  <a:pt x="18716" y="46863"/>
                  <a:pt x="18716" y="65913"/>
                </a:cubicBezTo>
                <a:cubicBezTo>
                  <a:pt x="18716" y="84963"/>
                  <a:pt x="101533" y="112776"/>
                  <a:pt x="231421" y="112776"/>
                </a:cubicBezTo>
                <a:cubicBezTo>
                  <a:pt x="361308" y="112776"/>
                  <a:pt x="444126" y="84963"/>
                  <a:pt x="444126" y="65913"/>
                </a:cubicBezTo>
                <a:cubicBezTo>
                  <a:pt x="444126" y="46863"/>
                  <a:pt x="361308" y="19050"/>
                  <a:pt x="231421" y="19050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76" name="Google Shape;176;p43"/>
          <p:cNvSpPr/>
          <p:nvPr/>
        </p:nvSpPr>
        <p:spPr>
          <a:xfrm flipH="1">
            <a:off x="8456114" y="5923361"/>
            <a:ext cx="50563" cy="51465"/>
          </a:xfrm>
          <a:custGeom>
            <a:avLst/>
            <a:gdLst/>
            <a:ahLst/>
            <a:cxnLst/>
            <a:rect l="l" t="t" r="r" b="b"/>
            <a:pathLst>
              <a:path w="56147" h="57150" extrusionOk="0">
                <a:moveTo>
                  <a:pt x="55492" y="62674"/>
                </a:moveTo>
                <a:lnTo>
                  <a:pt x="55492" y="62674"/>
                </a:lnTo>
                <a:lnTo>
                  <a:pt x="36028" y="28289"/>
                </a:lnTo>
                <a:lnTo>
                  <a:pt x="36028" y="28289"/>
                </a:lnTo>
                <a:cubicBezTo>
                  <a:pt x="36028" y="28194"/>
                  <a:pt x="35934" y="28194"/>
                  <a:pt x="35934" y="28194"/>
                </a:cubicBezTo>
                <a:lnTo>
                  <a:pt x="35934" y="28099"/>
                </a:lnTo>
                <a:lnTo>
                  <a:pt x="35841" y="28003"/>
                </a:lnTo>
                <a:lnTo>
                  <a:pt x="35747" y="27908"/>
                </a:lnTo>
                <a:lnTo>
                  <a:pt x="30600" y="18859"/>
                </a:lnTo>
                <a:lnTo>
                  <a:pt x="19932" y="0"/>
                </a:lnTo>
                <a:lnTo>
                  <a:pt x="19932" y="0"/>
                </a:lnTo>
                <a:lnTo>
                  <a:pt x="1591" y="32290"/>
                </a:lnTo>
                <a:lnTo>
                  <a:pt x="0" y="35052"/>
                </a:lnTo>
                <a:cubicBezTo>
                  <a:pt x="12914" y="53149"/>
                  <a:pt x="33595" y="64960"/>
                  <a:pt x="57177" y="65532"/>
                </a:cubicBezTo>
                <a:lnTo>
                  <a:pt x="55492" y="62674"/>
                </a:lnTo>
                <a:lnTo>
                  <a:pt x="55492" y="62674"/>
                </a:lnTo>
                <a:lnTo>
                  <a:pt x="55492" y="62674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77" name="Google Shape;177;p43"/>
          <p:cNvSpPr/>
          <p:nvPr/>
        </p:nvSpPr>
        <p:spPr>
          <a:xfrm flipH="1">
            <a:off x="8485355" y="5888793"/>
            <a:ext cx="33708" cy="51465"/>
          </a:xfrm>
          <a:custGeom>
            <a:avLst/>
            <a:gdLst/>
            <a:ahLst/>
            <a:cxnLst/>
            <a:rect l="l" t="t" r="r" b="b"/>
            <a:pathLst>
              <a:path w="37431" h="57150" extrusionOk="0">
                <a:moveTo>
                  <a:pt x="6270" y="0"/>
                </a:moveTo>
                <a:cubicBezTo>
                  <a:pt x="2246" y="9239"/>
                  <a:pt x="0" y="19431"/>
                  <a:pt x="0" y="30099"/>
                </a:cubicBezTo>
                <a:cubicBezTo>
                  <a:pt x="0" y="42958"/>
                  <a:pt x="3182" y="55055"/>
                  <a:pt x="8890" y="65532"/>
                </a:cubicBezTo>
                <a:lnTo>
                  <a:pt x="10574" y="62579"/>
                </a:lnTo>
                <a:lnTo>
                  <a:pt x="30132" y="28099"/>
                </a:lnTo>
                <a:cubicBezTo>
                  <a:pt x="30132" y="28099"/>
                  <a:pt x="30132" y="28004"/>
                  <a:pt x="30226" y="28004"/>
                </a:cubicBezTo>
                <a:cubicBezTo>
                  <a:pt x="30226" y="27908"/>
                  <a:pt x="30320" y="27908"/>
                  <a:pt x="30320" y="27908"/>
                </a:cubicBezTo>
                <a:lnTo>
                  <a:pt x="46228" y="0"/>
                </a:lnTo>
                <a:lnTo>
                  <a:pt x="6270" y="0"/>
                </a:lnTo>
                <a:lnTo>
                  <a:pt x="6270" y="0"/>
                </a:lnTo>
                <a:lnTo>
                  <a:pt x="6270" y="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78" name="Google Shape;178;p43"/>
          <p:cNvSpPr/>
          <p:nvPr/>
        </p:nvSpPr>
        <p:spPr>
          <a:xfrm flipH="1">
            <a:off x="8401592" y="5849422"/>
            <a:ext cx="50563" cy="51465"/>
          </a:xfrm>
          <a:custGeom>
            <a:avLst/>
            <a:gdLst/>
            <a:ahLst/>
            <a:cxnLst/>
            <a:rect l="l" t="t" r="r" b="b"/>
            <a:pathLst>
              <a:path w="56147" h="57150" extrusionOk="0">
                <a:moveTo>
                  <a:pt x="0" y="0"/>
                </a:moveTo>
                <a:lnTo>
                  <a:pt x="1684" y="2953"/>
                </a:lnTo>
                <a:lnTo>
                  <a:pt x="21242" y="37433"/>
                </a:lnTo>
                <a:lnTo>
                  <a:pt x="21336" y="37624"/>
                </a:lnTo>
                <a:lnTo>
                  <a:pt x="37244" y="65532"/>
                </a:lnTo>
                <a:lnTo>
                  <a:pt x="37244" y="65532"/>
                </a:lnTo>
                <a:lnTo>
                  <a:pt x="55586" y="33242"/>
                </a:lnTo>
                <a:lnTo>
                  <a:pt x="57177" y="30480"/>
                </a:lnTo>
                <a:cubicBezTo>
                  <a:pt x="44169" y="12382"/>
                  <a:pt x="23488" y="476"/>
                  <a:pt x="0" y="0"/>
                </a:cubicBezTo>
                <a:lnTo>
                  <a:pt x="0" y="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79" name="Google Shape;179;p43"/>
          <p:cNvSpPr/>
          <p:nvPr/>
        </p:nvSpPr>
        <p:spPr>
          <a:xfrm flipH="1">
            <a:off x="8450552" y="5849764"/>
            <a:ext cx="58989" cy="25732"/>
          </a:xfrm>
          <a:custGeom>
            <a:avLst/>
            <a:gdLst/>
            <a:ahLst/>
            <a:cxnLst/>
            <a:rect l="l" t="t" r="r" b="b"/>
            <a:pathLst>
              <a:path w="65505" h="28575" extrusionOk="0">
                <a:moveTo>
                  <a:pt x="54463" y="0"/>
                </a:moveTo>
                <a:cubicBezTo>
                  <a:pt x="31443" y="2477"/>
                  <a:pt x="11510" y="15907"/>
                  <a:pt x="0" y="35147"/>
                </a:cubicBezTo>
                <a:lnTo>
                  <a:pt x="74395" y="35147"/>
                </a:lnTo>
                <a:lnTo>
                  <a:pt x="56054" y="2762"/>
                </a:lnTo>
                <a:lnTo>
                  <a:pt x="54463" y="0"/>
                </a:lnTo>
                <a:lnTo>
                  <a:pt x="54463" y="0"/>
                </a:lnTo>
                <a:lnTo>
                  <a:pt x="54463" y="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0" name="Google Shape;180;p43"/>
          <p:cNvSpPr/>
          <p:nvPr/>
        </p:nvSpPr>
        <p:spPr>
          <a:xfrm flipH="1">
            <a:off x="8396114" y="5883989"/>
            <a:ext cx="33708" cy="51465"/>
          </a:xfrm>
          <a:custGeom>
            <a:avLst/>
            <a:gdLst/>
            <a:ahLst/>
            <a:cxnLst/>
            <a:rect l="l" t="t" r="r" b="b"/>
            <a:pathLst>
              <a:path w="37431" h="57150" extrusionOk="0">
                <a:moveTo>
                  <a:pt x="37244" y="0"/>
                </a:moveTo>
                <a:lnTo>
                  <a:pt x="35560" y="2953"/>
                </a:lnTo>
                <a:lnTo>
                  <a:pt x="16002" y="37433"/>
                </a:lnTo>
                <a:cubicBezTo>
                  <a:pt x="16002" y="37338"/>
                  <a:pt x="16096" y="37338"/>
                  <a:pt x="16096" y="37338"/>
                </a:cubicBezTo>
                <a:cubicBezTo>
                  <a:pt x="16002" y="37433"/>
                  <a:pt x="16002" y="37433"/>
                  <a:pt x="16002" y="37528"/>
                </a:cubicBezTo>
                <a:cubicBezTo>
                  <a:pt x="16002" y="37624"/>
                  <a:pt x="15908" y="37624"/>
                  <a:pt x="15908" y="37624"/>
                </a:cubicBezTo>
                <a:cubicBezTo>
                  <a:pt x="15908" y="37624"/>
                  <a:pt x="15908" y="37719"/>
                  <a:pt x="15815" y="37719"/>
                </a:cubicBezTo>
                <a:lnTo>
                  <a:pt x="11417" y="45434"/>
                </a:lnTo>
                <a:lnTo>
                  <a:pt x="8703" y="50292"/>
                </a:lnTo>
                <a:lnTo>
                  <a:pt x="0" y="65627"/>
                </a:lnTo>
                <a:lnTo>
                  <a:pt x="39865" y="65627"/>
                </a:lnTo>
                <a:cubicBezTo>
                  <a:pt x="43889" y="56388"/>
                  <a:pt x="46134" y="46196"/>
                  <a:pt x="46134" y="35528"/>
                </a:cubicBezTo>
                <a:cubicBezTo>
                  <a:pt x="46134" y="22574"/>
                  <a:pt x="42953" y="10573"/>
                  <a:pt x="37244" y="0"/>
                </a:cubicBezTo>
                <a:lnTo>
                  <a:pt x="37244" y="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1" name="Google Shape;181;p43"/>
          <p:cNvSpPr/>
          <p:nvPr/>
        </p:nvSpPr>
        <p:spPr>
          <a:xfrm flipH="1">
            <a:off x="8405804" y="5950464"/>
            <a:ext cx="58989" cy="25732"/>
          </a:xfrm>
          <a:custGeom>
            <a:avLst/>
            <a:gdLst/>
            <a:ahLst/>
            <a:cxnLst/>
            <a:rect l="l" t="t" r="r" b="b"/>
            <a:pathLst>
              <a:path w="65505" h="28575" extrusionOk="0">
                <a:moveTo>
                  <a:pt x="0" y="0"/>
                </a:moveTo>
                <a:lnTo>
                  <a:pt x="0" y="0"/>
                </a:lnTo>
                <a:lnTo>
                  <a:pt x="18341" y="32385"/>
                </a:lnTo>
                <a:lnTo>
                  <a:pt x="18341" y="32385"/>
                </a:lnTo>
                <a:lnTo>
                  <a:pt x="19932" y="35147"/>
                </a:lnTo>
                <a:cubicBezTo>
                  <a:pt x="43046" y="32766"/>
                  <a:pt x="62979" y="19241"/>
                  <a:pt x="74395" y="0"/>
                </a:cubicBez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2" name="Google Shape;182;p43"/>
          <p:cNvSpPr/>
          <p:nvPr/>
        </p:nvSpPr>
        <p:spPr>
          <a:xfrm flipH="1">
            <a:off x="8523613" y="5794697"/>
            <a:ext cx="67416" cy="60043"/>
          </a:xfrm>
          <a:custGeom>
            <a:avLst/>
            <a:gdLst/>
            <a:ahLst/>
            <a:cxnLst/>
            <a:rect l="l" t="t" r="r" b="b"/>
            <a:pathLst>
              <a:path w="74863" h="66675" extrusionOk="0">
                <a:moveTo>
                  <a:pt x="0" y="74009"/>
                </a:moveTo>
                <a:lnTo>
                  <a:pt x="18154" y="74009"/>
                </a:lnTo>
                <a:lnTo>
                  <a:pt x="18154" y="21527"/>
                </a:lnTo>
                <a:lnTo>
                  <a:pt x="80104" y="21527"/>
                </a:lnTo>
                <a:lnTo>
                  <a:pt x="80104" y="0"/>
                </a:lnTo>
                <a:lnTo>
                  <a:pt x="0" y="0"/>
                </a:lnTo>
                <a:lnTo>
                  <a:pt x="0" y="74009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3" name="Google Shape;183;p43"/>
          <p:cNvSpPr/>
          <p:nvPr/>
        </p:nvSpPr>
        <p:spPr>
          <a:xfrm flipH="1">
            <a:off x="8540468" y="5954581"/>
            <a:ext cx="50563" cy="60043"/>
          </a:xfrm>
          <a:custGeom>
            <a:avLst/>
            <a:gdLst/>
            <a:ahLst/>
            <a:cxnLst/>
            <a:rect l="l" t="t" r="r" b="b"/>
            <a:pathLst>
              <a:path w="56147" h="66675" extrusionOk="0">
                <a:moveTo>
                  <a:pt x="65505" y="74009"/>
                </a:moveTo>
                <a:lnTo>
                  <a:pt x="65505" y="57341"/>
                </a:lnTo>
                <a:lnTo>
                  <a:pt x="19090" y="57341"/>
                </a:lnTo>
                <a:lnTo>
                  <a:pt x="19090" y="0"/>
                </a:lnTo>
                <a:lnTo>
                  <a:pt x="0" y="0"/>
                </a:lnTo>
                <a:lnTo>
                  <a:pt x="0" y="74009"/>
                </a:lnTo>
                <a:lnTo>
                  <a:pt x="65505" y="74009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4" name="Google Shape;184;p43"/>
          <p:cNvSpPr/>
          <p:nvPr/>
        </p:nvSpPr>
        <p:spPr>
          <a:xfrm flipH="1">
            <a:off x="8335356" y="5794698"/>
            <a:ext cx="58989" cy="51465"/>
          </a:xfrm>
          <a:custGeom>
            <a:avLst/>
            <a:gdLst/>
            <a:ahLst/>
            <a:cxnLst/>
            <a:rect l="l" t="t" r="r" b="b"/>
            <a:pathLst>
              <a:path w="65505" h="57150" extrusionOk="0">
                <a:moveTo>
                  <a:pt x="72804" y="66580"/>
                </a:moveTo>
                <a:lnTo>
                  <a:pt x="56428" y="66580"/>
                </a:lnTo>
                <a:lnTo>
                  <a:pt x="56428" y="19431"/>
                </a:lnTo>
                <a:lnTo>
                  <a:pt x="0" y="19431"/>
                </a:lnTo>
                <a:lnTo>
                  <a:pt x="0" y="0"/>
                </a:lnTo>
                <a:lnTo>
                  <a:pt x="72804" y="0"/>
                </a:lnTo>
                <a:lnTo>
                  <a:pt x="72804" y="6658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5" name="Google Shape;185;p43"/>
          <p:cNvSpPr/>
          <p:nvPr/>
        </p:nvSpPr>
        <p:spPr>
          <a:xfrm flipH="1">
            <a:off x="8330636" y="5947976"/>
            <a:ext cx="50563" cy="68620"/>
          </a:xfrm>
          <a:custGeom>
            <a:avLst/>
            <a:gdLst/>
            <a:ahLst/>
            <a:cxnLst/>
            <a:rect l="l" t="t" r="r" b="b"/>
            <a:pathLst>
              <a:path w="56147" h="76200" extrusionOk="0">
                <a:moveTo>
                  <a:pt x="0" y="81344"/>
                </a:moveTo>
                <a:lnTo>
                  <a:pt x="0" y="66580"/>
                </a:lnTo>
                <a:lnTo>
                  <a:pt x="41268" y="66580"/>
                </a:lnTo>
                <a:lnTo>
                  <a:pt x="41268" y="0"/>
                </a:lnTo>
                <a:lnTo>
                  <a:pt x="58206" y="0"/>
                </a:lnTo>
                <a:lnTo>
                  <a:pt x="58206" y="81344"/>
                </a:lnTo>
                <a:lnTo>
                  <a:pt x="0" y="81344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86" name="Google Shape;186;p43"/>
          <p:cNvSpPr txBox="1"/>
          <p:nvPr/>
        </p:nvSpPr>
        <p:spPr>
          <a:xfrm>
            <a:off x="5869848" y="5782202"/>
            <a:ext cx="1749059" cy="510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クラウドボリューム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共有フォルダ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187" name="Google Shape;187;p43"/>
          <p:cNvGrpSpPr/>
          <p:nvPr/>
        </p:nvGrpSpPr>
        <p:grpSpPr>
          <a:xfrm>
            <a:off x="6288769" y="5162551"/>
            <a:ext cx="945011" cy="568292"/>
            <a:chOff x="7312118" y="3899140"/>
            <a:chExt cx="854042" cy="513588"/>
          </a:xfrm>
        </p:grpSpPr>
        <p:grpSp>
          <p:nvGrpSpPr>
            <p:cNvPr id="188" name="Google Shape;188;p43"/>
            <p:cNvGrpSpPr/>
            <p:nvPr/>
          </p:nvGrpSpPr>
          <p:grpSpPr>
            <a:xfrm>
              <a:off x="7782686" y="4029234"/>
              <a:ext cx="383474" cy="383494"/>
              <a:chOff x="15278278" y="10198066"/>
              <a:chExt cx="2260108" cy="2094445"/>
            </a:xfrm>
          </p:grpSpPr>
          <p:sp>
            <p:nvSpPr>
              <p:cNvPr id="189" name="Google Shape;189;p43"/>
              <p:cNvSpPr/>
              <p:nvPr/>
            </p:nvSpPr>
            <p:spPr>
              <a:xfrm>
                <a:off x="15344873" y="10264662"/>
                <a:ext cx="2118111" cy="1964282"/>
              </a:xfrm>
              <a:custGeom>
                <a:avLst/>
                <a:gdLst/>
                <a:ahLst/>
                <a:cxnLst/>
                <a:rect l="l" t="t" r="r" b="b"/>
                <a:pathLst>
                  <a:path w="2118111" h="1964282" extrusionOk="0">
                    <a:moveTo>
                      <a:pt x="2011022" y="510950"/>
                    </a:moveTo>
                    <a:lnTo>
                      <a:pt x="2011022" y="232992"/>
                    </a:lnTo>
                    <a:lnTo>
                      <a:pt x="896352" y="232992"/>
                    </a:lnTo>
                    <a:lnTo>
                      <a:pt x="672234" y="8875"/>
                    </a:lnTo>
                    <a:lnTo>
                      <a:pt x="8875" y="8875"/>
                    </a:lnTo>
                    <a:lnTo>
                      <a:pt x="8875" y="1592607"/>
                    </a:lnTo>
                    <a:lnTo>
                      <a:pt x="8875" y="1756968"/>
                    </a:lnTo>
                    <a:cubicBezTo>
                      <a:pt x="8875" y="1873286"/>
                      <a:pt x="105314" y="1967240"/>
                      <a:pt x="222579" y="1962981"/>
                    </a:cubicBezTo>
                    <a:cubicBezTo>
                      <a:pt x="229443" y="1962744"/>
                      <a:pt x="1918370" y="1963099"/>
                      <a:pt x="1918370" y="1963099"/>
                    </a:cubicBezTo>
                    <a:cubicBezTo>
                      <a:pt x="2028890" y="1963099"/>
                      <a:pt x="2118585" y="1873404"/>
                      <a:pt x="2118585" y="1762884"/>
                    </a:cubicBezTo>
                    <a:lnTo>
                      <a:pt x="2118585" y="510950"/>
                    </a:lnTo>
                    <a:lnTo>
                      <a:pt x="2011022" y="510950"/>
                    </a:lnTo>
                    <a:close/>
                  </a:path>
                </a:pathLst>
              </a:custGeom>
              <a:solidFill>
                <a:srgbClr val="0070C0"/>
              </a:solidFill>
              <a:ln w="12700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0" name="Google Shape;190;p43"/>
              <p:cNvSpPr/>
              <p:nvPr/>
            </p:nvSpPr>
            <p:spPr>
              <a:xfrm>
                <a:off x="15278278" y="10198066"/>
                <a:ext cx="2260108" cy="2094445"/>
              </a:xfrm>
              <a:custGeom>
                <a:avLst/>
                <a:gdLst/>
                <a:ahLst/>
                <a:cxnLst/>
                <a:rect l="l" t="t" r="r" b="b"/>
                <a:pathLst>
                  <a:path w="2260107" h="2094445" extrusionOk="0">
                    <a:moveTo>
                      <a:pt x="307161" y="2029812"/>
                    </a:moveTo>
                    <a:lnTo>
                      <a:pt x="1985084" y="2029812"/>
                    </a:lnTo>
                    <a:cubicBezTo>
                      <a:pt x="2095604" y="2029812"/>
                      <a:pt x="2185299" y="1940118"/>
                      <a:pt x="2185299" y="1829598"/>
                    </a:cubicBezTo>
                    <a:lnTo>
                      <a:pt x="2185299" y="577545"/>
                    </a:lnTo>
                    <a:lnTo>
                      <a:pt x="487851" y="577545"/>
                    </a:lnTo>
                    <a:lnTo>
                      <a:pt x="487851" y="1674230"/>
                    </a:lnTo>
                    <a:lnTo>
                      <a:pt x="487851" y="1818711"/>
                    </a:lnTo>
                    <a:cubicBezTo>
                      <a:pt x="487851" y="1930534"/>
                      <a:pt x="400878" y="2025789"/>
                      <a:pt x="289175" y="2029694"/>
                    </a:cubicBezTo>
                    <a:cubicBezTo>
                      <a:pt x="171909" y="2033836"/>
                      <a:pt x="75470" y="1940000"/>
                      <a:pt x="75470" y="1823681"/>
                    </a:cubicBezTo>
                    <a:lnTo>
                      <a:pt x="75470" y="1659320"/>
                    </a:lnTo>
                    <a:lnTo>
                      <a:pt x="75470" y="75470"/>
                    </a:lnTo>
                    <a:lnTo>
                      <a:pt x="738830" y="75470"/>
                    </a:lnTo>
                    <a:lnTo>
                      <a:pt x="962947" y="299588"/>
                    </a:lnTo>
                    <a:lnTo>
                      <a:pt x="2077618" y="299588"/>
                    </a:lnTo>
                    <a:lnTo>
                      <a:pt x="2077618" y="577545"/>
                    </a:lnTo>
                  </a:path>
                </a:pathLst>
              </a:custGeom>
              <a:solidFill>
                <a:srgbClr val="0070C0"/>
              </a:solidFill>
              <a:ln w="12700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1" name="Google Shape;191;p43"/>
              <p:cNvSpPr/>
              <p:nvPr/>
            </p:nvSpPr>
            <p:spPr>
              <a:xfrm>
                <a:off x="16108435" y="10987873"/>
                <a:ext cx="911143" cy="1005807"/>
              </a:xfrm>
              <a:custGeom>
                <a:avLst/>
                <a:gdLst/>
                <a:ahLst/>
                <a:cxnLst/>
                <a:rect l="l" t="t" r="r" b="b"/>
                <a:pathLst>
                  <a:path w="911142" h="1005807" extrusionOk="0">
                    <a:moveTo>
                      <a:pt x="698409" y="50314"/>
                    </a:moveTo>
                    <a:lnTo>
                      <a:pt x="50314" y="50314"/>
                    </a:lnTo>
                    <a:lnTo>
                      <a:pt x="50314" y="956368"/>
                    </a:lnTo>
                    <a:lnTo>
                      <a:pt x="870934" y="956368"/>
                    </a:lnTo>
                    <a:lnTo>
                      <a:pt x="870934" y="222839"/>
                    </a:lnTo>
                    <a:close/>
                  </a:path>
                </a:pathLst>
              </a:custGeom>
              <a:solidFill>
                <a:srgbClr val="0070C0"/>
              </a:solidFill>
              <a:ln w="12700" cap="rnd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2" name="Google Shape;192;p43"/>
              <p:cNvSpPr/>
              <p:nvPr/>
            </p:nvSpPr>
            <p:spPr>
              <a:xfrm>
                <a:off x="16739372" y="10999232"/>
                <a:ext cx="272160" cy="272160"/>
              </a:xfrm>
              <a:custGeom>
                <a:avLst/>
                <a:gdLst/>
                <a:ahLst/>
                <a:cxnLst/>
                <a:rect l="l" t="t" r="r" b="b"/>
                <a:pathLst>
                  <a:path w="272159" h="272159" extrusionOk="0">
                    <a:moveTo>
                      <a:pt x="232069" y="232069"/>
                    </a:moveTo>
                    <a:lnTo>
                      <a:pt x="50314" y="232069"/>
                    </a:lnTo>
                    <a:lnTo>
                      <a:pt x="50314" y="50314"/>
                    </a:lnTo>
                  </a:path>
                </a:pathLst>
              </a:custGeom>
              <a:solidFill>
                <a:srgbClr val="0070C0"/>
              </a:solidFill>
              <a:ln w="12700" cap="rnd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3" name="Google Shape;193;p43"/>
              <p:cNvSpPr/>
              <p:nvPr/>
            </p:nvSpPr>
            <p:spPr>
              <a:xfrm>
                <a:off x="16253744" y="11184419"/>
                <a:ext cx="354991" cy="94664"/>
              </a:xfrm>
              <a:custGeom>
                <a:avLst/>
                <a:gdLst/>
                <a:ahLst/>
                <a:cxnLst/>
                <a:rect l="l" t="t" r="r" b="b"/>
                <a:pathLst>
                  <a:path w="354990" h="94664" extrusionOk="0">
                    <a:moveTo>
                      <a:pt x="50314" y="50314"/>
                    </a:moveTo>
                    <a:lnTo>
                      <a:pt x="312415" y="50314"/>
                    </a:lnTo>
                  </a:path>
                </a:pathLst>
              </a:custGeom>
              <a:solidFill>
                <a:srgbClr val="0070C0"/>
              </a:solidFill>
              <a:ln w="12700" cap="rnd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4" name="Google Shape;194;p43"/>
              <p:cNvSpPr/>
              <p:nvPr/>
            </p:nvSpPr>
            <p:spPr>
              <a:xfrm>
                <a:off x="16253744" y="11341207"/>
                <a:ext cx="615317" cy="94664"/>
              </a:xfrm>
              <a:custGeom>
                <a:avLst/>
                <a:gdLst/>
                <a:ahLst/>
                <a:cxnLst/>
                <a:rect l="l" t="t" r="r" b="b"/>
                <a:pathLst>
                  <a:path w="615317" h="94664" extrusionOk="0">
                    <a:moveTo>
                      <a:pt x="50314" y="50314"/>
                    </a:moveTo>
                    <a:lnTo>
                      <a:pt x="574517" y="50314"/>
                    </a:lnTo>
                  </a:path>
                </a:pathLst>
              </a:custGeom>
              <a:solidFill>
                <a:srgbClr val="0070C0"/>
              </a:solidFill>
              <a:ln w="12700" cap="rnd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5" name="Google Shape;195;p43"/>
              <p:cNvSpPr/>
              <p:nvPr/>
            </p:nvSpPr>
            <p:spPr>
              <a:xfrm>
                <a:off x="16253744" y="11497876"/>
                <a:ext cx="615317" cy="94664"/>
              </a:xfrm>
              <a:custGeom>
                <a:avLst/>
                <a:gdLst/>
                <a:ahLst/>
                <a:cxnLst/>
                <a:rect l="l" t="t" r="r" b="b"/>
                <a:pathLst>
                  <a:path w="615317" h="94664" extrusionOk="0">
                    <a:moveTo>
                      <a:pt x="50314" y="50314"/>
                    </a:moveTo>
                    <a:lnTo>
                      <a:pt x="574517" y="50314"/>
                    </a:lnTo>
                  </a:path>
                </a:pathLst>
              </a:custGeom>
              <a:solidFill>
                <a:srgbClr val="0070C0"/>
              </a:solidFill>
              <a:ln w="12700" cap="rnd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6" name="Google Shape;196;p43"/>
              <p:cNvSpPr/>
              <p:nvPr/>
            </p:nvSpPr>
            <p:spPr>
              <a:xfrm>
                <a:off x="16253744" y="11654545"/>
                <a:ext cx="615317" cy="94664"/>
              </a:xfrm>
              <a:custGeom>
                <a:avLst/>
                <a:gdLst/>
                <a:ahLst/>
                <a:cxnLst/>
                <a:rect l="l" t="t" r="r" b="b"/>
                <a:pathLst>
                  <a:path w="615317" h="94664" extrusionOk="0">
                    <a:moveTo>
                      <a:pt x="50314" y="50314"/>
                    </a:moveTo>
                    <a:lnTo>
                      <a:pt x="574517" y="50314"/>
                    </a:lnTo>
                  </a:path>
                </a:pathLst>
              </a:custGeom>
              <a:solidFill>
                <a:srgbClr val="0070C0"/>
              </a:solidFill>
              <a:ln w="12700" cap="rnd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  <p:grpSp>
          <p:nvGrpSpPr>
            <p:cNvPr id="197" name="Google Shape;197;p43"/>
            <p:cNvGrpSpPr/>
            <p:nvPr/>
          </p:nvGrpSpPr>
          <p:grpSpPr>
            <a:xfrm>
              <a:off x="7312118" y="3899140"/>
              <a:ext cx="408248" cy="496517"/>
              <a:chOff x="5884043" y="5462967"/>
              <a:chExt cx="467409" cy="568471"/>
            </a:xfrm>
          </p:grpSpPr>
          <p:sp>
            <p:nvSpPr>
              <p:cNvPr id="198" name="Google Shape;198;p43"/>
              <p:cNvSpPr/>
              <p:nvPr/>
            </p:nvSpPr>
            <p:spPr>
              <a:xfrm>
                <a:off x="5884043" y="5462967"/>
                <a:ext cx="467409" cy="568471"/>
              </a:xfrm>
              <a:custGeom>
                <a:avLst/>
                <a:gdLst/>
                <a:ahLst/>
                <a:cxnLst/>
                <a:rect l="l" t="t" r="r" b="b"/>
                <a:pathLst>
                  <a:path w="467409" h="568470" extrusionOk="0">
                    <a:moveTo>
                      <a:pt x="0" y="286825"/>
                    </a:moveTo>
                    <a:cubicBezTo>
                      <a:pt x="0" y="207744"/>
                      <a:pt x="0" y="128664"/>
                      <a:pt x="0" y="49520"/>
                    </a:cubicBezTo>
                    <a:cubicBezTo>
                      <a:pt x="0" y="19265"/>
                      <a:pt x="19328" y="0"/>
                      <a:pt x="49646" y="0"/>
                    </a:cubicBezTo>
                    <a:cubicBezTo>
                      <a:pt x="173699" y="0"/>
                      <a:pt x="297689" y="0"/>
                      <a:pt x="421679" y="0"/>
                    </a:cubicBezTo>
                    <a:cubicBezTo>
                      <a:pt x="439743" y="0"/>
                      <a:pt x="454397" y="7011"/>
                      <a:pt x="463177" y="22865"/>
                    </a:cubicBezTo>
                    <a:cubicBezTo>
                      <a:pt x="467093" y="29939"/>
                      <a:pt x="469620" y="38782"/>
                      <a:pt x="469620" y="46804"/>
                    </a:cubicBezTo>
                    <a:cubicBezTo>
                      <a:pt x="469999" y="207050"/>
                      <a:pt x="469936" y="367295"/>
                      <a:pt x="469872" y="527541"/>
                    </a:cubicBezTo>
                    <a:cubicBezTo>
                      <a:pt x="469872" y="554196"/>
                      <a:pt x="449723" y="574219"/>
                      <a:pt x="423005" y="574282"/>
                    </a:cubicBezTo>
                    <a:cubicBezTo>
                      <a:pt x="297626" y="574408"/>
                      <a:pt x="172247" y="574345"/>
                      <a:pt x="46930" y="574282"/>
                    </a:cubicBezTo>
                    <a:cubicBezTo>
                      <a:pt x="19770" y="574219"/>
                      <a:pt x="0" y="553817"/>
                      <a:pt x="0" y="526151"/>
                    </a:cubicBezTo>
                    <a:cubicBezTo>
                      <a:pt x="0" y="446376"/>
                      <a:pt x="0" y="366600"/>
                      <a:pt x="0" y="286825"/>
                    </a:cubicBezTo>
                    <a:close/>
                    <a:moveTo>
                      <a:pt x="211345" y="424016"/>
                    </a:moveTo>
                    <a:cubicBezTo>
                      <a:pt x="217724" y="424584"/>
                      <a:pt x="222019" y="425406"/>
                      <a:pt x="226314" y="425342"/>
                    </a:cubicBezTo>
                    <a:cubicBezTo>
                      <a:pt x="238126" y="425027"/>
                      <a:pt x="250064" y="425342"/>
                      <a:pt x="261749" y="423637"/>
                    </a:cubicBezTo>
                    <a:cubicBezTo>
                      <a:pt x="364705" y="408983"/>
                      <a:pt x="435827" y="311964"/>
                      <a:pt x="419531" y="208945"/>
                    </a:cubicBezTo>
                    <a:cubicBezTo>
                      <a:pt x="403425" y="107441"/>
                      <a:pt x="307416" y="37961"/>
                      <a:pt x="205849" y="54257"/>
                    </a:cubicBezTo>
                    <a:cubicBezTo>
                      <a:pt x="64490" y="76933"/>
                      <a:pt x="-253" y="242421"/>
                      <a:pt x="88366" y="354599"/>
                    </a:cubicBezTo>
                    <a:cubicBezTo>
                      <a:pt x="91271" y="358326"/>
                      <a:pt x="93671" y="359463"/>
                      <a:pt x="98472" y="357821"/>
                    </a:cubicBezTo>
                    <a:cubicBezTo>
                      <a:pt x="139149" y="343862"/>
                      <a:pt x="179889" y="330155"/>
                      <a:pt x="220630" y="316512"/>
                    </a:cubicBezTo>
                    <a:cubicBezTo>
                      <a:pt x="238505" y="310511"/>
                      <a:pt x="256317" y="304132"/>
                      <a:pt x="274508" y="299205"/>
                    </a:cubicBezTo>
                    <a:cubicBezTo>
                      <a:pt x="287772" y="295668"/>
                      <a:pt x="300658" y="303690"/>
                      <a:pt x="306974" y="317207"/>
                    </a:cubicBezTo>
                    <a:cubicBezTo>
                      <a:pt x="312343" y="328702"/>
                      <a:pt x="308932" y="342409"/>
                      <a:pt x="298573" y="350999"/>
                    </a:cubicBezTo>
                    <a:cubicBezTo>
                      <a:pt x="286509" y="361042"/>
                      <a:pt x="274445" y="371148"/>
                      <a:pt x="262381" y="381254"/>
                    </a:cubicBezTo>
                    <a:cubicBezTo>
                      <a:pt x="245895" y="395024"/>
                      <a:pt x="229409" y="408920"/>
                      <a:pt x="211345" y="424016"/>
                    </a:cubicBezTo>
                    <a:close/>
                    <a:moveTo>
                      <a:pt x="113568" y="473536"/>
                    </a:moveTo>
                    <a:cubicBezTo>
                      <a:pt x="129548" y="473978"/>
                      <a:pt x="142244" y="466841"/>
                      <a:pt x="154119" y="456861"/>
                    </a:cubicBezTo>
                    <a:cubicBezTo>
                      <a:pt x="199280" y="418900"/>
                      <a:pt x="244758" y="381317"/>
                      <a:pt x="289794" y="343293"/>
                    </a:cubicBezTo>
                    <a:cubicBezTo>
                      <a:pt x="293773" y="339945"/>
                      <a:pt x="297310" y="334198"/>
                      <a:pt x="297879" y="329208"/>
                    </a:cubicBezTo>
                    <a:cubicBezTo>
                      <a:pt x="299584" y="315185"/>
                      <a:pt x="285941" y="306216"/>
                      <a:pt x="271224" y="311143"/>
                    </a:cubicBezTo>
                    <a:cubicBezTo>
                      <a:pt x="213303" y="330660"/>
                      <a:pt x="155319" y="350241"/>
                      <a:pt x="97461" y="370074"/>
                    </a:cubicBezTo>
                    <a:cubicBezTo>
                      <a:pt x="77628" y="376896"/>
                      <a:pt x="65437" y="390729"/>
                      <a:pt x="61900" y="411825"/>
                    </a:cubicBezTo>
                    <a:cubicBezTo>
                      <a:pt x="56531" y="443344"/>
                      <a:pt x="81544" y="473347"/>
                      <a:pt x="113568" y="473536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199" name="Google Shape;199;p43"/>
              <p:cNvSpPr/>
              <p:nvPr/>
            </p:nvSpPr>
            <p:spPr>
              <a:xfrm>
                <a:off x="6084523" y="5667046"/>
                <a:ext cx="63163" cy="63163"/>
              </a:xfrm>
              <a:custGeom>
                <a:avLst/>
                <a:gdLst/>
                <a:ahLst/>
                <a:cxnLst/>
                <a:rect l="l" t="t" r="r" b="b"/>
                <a:pathLst>
                  <a:path w="63163" h="63163" extrusionOk="0">
                    <a:moveTo>
                      <a:pt x="1" y="34552"/>
                    </a:moveTo>
                    <a:cubicBezTo>
                      <a:pt x="190" y="15161"/>
                      <a:pt x="15602" y="-188"/>
                      <a:pt x="34804" y="2"/>
                    </a:cubicBezTo>
                    <a:cubicBezTo>
                      <a:pt x="54005" y="191"/>
                      <a:pt x="69165" y="15856"/>
                      <a:pt x="68912" y="35247"/>
                    </a:cubicBezTo>
                    <a:cubicBezTo>
                      <a:pt x="68659" y="54575"/>
                      <a:pt x="53184" y="69608"/>
                      <a:pt x="33793" y="69355"/>
                    </a:cubicBezTo>
                    <a:cubicBezTo>
                      <a:pt x="14907" y="69039"/>
                      <a:pt x="-126" y="53564"/>
                      <a:pt x="1" y="34552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  <p:sp>
            <p:nvSpPr>
              <p:cNvPr id="200" name="Google Shape;200;p43"/>
              <p:cNvSpPr/>
              <p:nvPr/>
            </p:nvSpPr>
            <p:spPr>
              <a:xfrm>
                <a:off x="5978467" y="5863228"/>
                <a:ext cx="37898" cy="37898"/>
              </a:xfrm>
              <a:custGeom>
                <a:avLst/>
                <a:gdLst/>
                <a:ahLst/>
                <a:cxnLst/>
                <a:rect l="l" t="t" r="r" b="b"/>
                <a:pathLst>
                  <a:path w="37898" h="37898" extrusionOk="0">
                    <a:moveTo>
                      <a:pt x="20344" y="40051"/>
                    </a:moveTo>
                    <a:cubicBezTo>
                      <a:pt x="9353" y="40177"/>
                      <a:pt x="258" y="31334"/>
                      <a:pt x="5" y="20344"/>
                    </a:cubicBezTo>
                    <a:cubicBezTo>
                      <a:pt x="-247" y="9416"/>
                      <a:pt x="8595" y="258"/>
                      <a:pt x="19649" y="5"/>
                    </a:cubicBezTo>
                    <a:cubicBezTo>
                      <a:pt x="31019" y="-247"/>
                      <a:pt x="40430" y="8848"/>
                      <a:pt x="40367" y="19965"/>
                    </a:cubicBezTo>
                    <a:cubicBezTo>
                      <a:pt x="40240" y="30955"/>
                      <a:pt x="31271" y="39924"/>
                      <a:pt x="20344" y="40051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endParaRPr>
              </a:p>
            </p:txBody>
          </p:sp>
        </p:grpSp>
      </p:grpSp>
      <p:sp>
        <p:nvSpPr>
          <p:cNvPr id="201" name="Google Shape;201;p43"/>
          <p:cNvSpPr txBox="1"/>
          <p:nvPr/>
        </p:nvSpPr>
        <p:spPr>
          <a:xfrm>
            <a:off x="6168013" y="3997272"/>
            <a:ext cx="117317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クラウドLUN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202" name="Google Shape;202;p43"/>
          <p:cNvGrpSpPr/>
          <p:nvPr/>
        </p:nvGrpSpPr>
        <p:grpSpPr>
          <a:xfrm>
            <a:off x="6252704" y="3263618"/>
            <a:ext cx="849928" cy="666137"/>
            <a:chOff x="6612338" y="3841845"/>
            <a:chExt cx="1023583" cy="696036"/>
          </a:xfrm>
        </p:grpSpPr>
        <p:sp>
          <p:nvSpPr>
            <p:cNvPr id="203" name="Google Shape;203;p43"/>
            <p:cNvSpPr/>
            <p:nvPr/>
          </p:nvSpPr>
          <p:spPr>
            <a:xfrm>
              <a:off x="6730153" y="4185314"/>
              <a:ext cx="877057" cy="168376"/>
            </a:xfrm>
            <a:custGeom>
              <a:avLst/>
              <a:gdLst/>
              <a:ahLst/>
              <a:cxnLst/>
              <a:rect l="l" t="t" r="r" b="b"/>
              <a:pathLst>
                <a:path w="877057" h="162064" extrusionOk="0">
                  <a:moveTo>
                    <a:pt x="0" y="164925"/>
                  </a:moveTo>
                  <a:cubicBezTo>
                    <a:pt x="16206" y="145858"/>
                    <a:pt x="32413" y="128699"/>
                    <a:pt x="47666" y="110585"/>
                  </a:cubicBezTo>
                  <a:cubicBezTo>
                    <a:pt x="71499" y="83892"/>
                    <a:pt x="95332" y="58153"/>
                    <a:pt x="119165" y="32413"/>
                  </a:cubicBezTo>
                  <a:cubicBezTo>
                    <a:pt x="125839" y="25740"/>
                    <a:pt x="132512" y="18113"/>
                    <a:pt x="138232" y="10487"/>
                  </a:cubicBezTo>
                  <a:cubicBezTo>
                    <a:pt x="143952" y="2860"/>
                    <a:pt x="151578" y="0"/>
                    <a:pt x="162065" y="0"/>
                  </a:cubicBezTo>
                  <a:cubicBezTo>
                    <a:pt x="347963" y="0"/>
                    <a:pt x="534814" y="0"/>
                    <a:pt x="720712" y="0"/>
                  </a:cubicBezTo>
                  <a:cubicBezTo>
                    <a:pt x="731199" y="0"/>
                    <a:pt x="739779" y="1907"/>
                    <a:pt x="747405" y="10487"/>
                  </a:cubicBezTo>
                  <a:cubicBezTo>
                    <a:pt x="792211" y="61966"/>
                    <a:pt x="837971" y="111539"/>
                    <a:pt x="882777" y="162065"/>
                  </a:cubicBezTo>
                  <a:cubicBezTo>
                    <a:pt x="882777" y="162065"/>
                    <a:pt x="882777" y="163018"/>
                    <a:pt x="882777" y="164925"/>
                  </a:cubicBezTo>
                  <a:cubicBezTo>
                    <a:pt x="589154" y="164925"/>
                    <a:pt x="295530" y="164925"/>
                    <a:pt x="0" y="164925"/>
                  </a:cubicBezTo>
                  <a:close/>
                </a:path>
              </a:pathLst>
            </a:custGeom>
            <a:solidFill>
              <a:srgbClr val="0070C0"/>
            </a:solidFill>
            <a:ln w="1270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04" name="Google Shape;204;p43"/>
            <p:cNvSpPr/>
            <p:nvPr/>
          </p:nvSpPr>
          <p:spPr>
            <a:xfrm>
              <a:off x="6844837" y="4408227"/>
              <a:ext cx="75696" cy="75692"/>
            </a:xfrm>
            <a:custGeom>
              <a:avLst/>
              <a:gdLst/>
              <a:ahLst/>
              <a:cxnLst/>
              <a:rect l="l" t="t" r="r" b="b"/>
              <a:pathLst>
                <a:path w="38132" h="38132" extrusionOk="0">
                  <a:moveTo>
                    <a:pt x="43853" y="21926"/>
                  </a:moveTo>
                  <a:cubicBezTo>
                    <a:pt x="43853" y="34036"/>
                    <a:pt x="34036" y="43853"/>
                    <a:pt x="21926" y="43853"/>
                  </a:cubicBezTo>
                  <a:cubicBezTo>
                    <a:pt x="9817" y="43853"/>
                    <a:pt x="0" y="34036"/>
                    <a:pt x="0" y="21926"/>
                  </a:cubicBezTo>
                  <a:cubicBezTo>
                    <a:pt x="0" y="9817"/>
                    <a:pt x="9817" y="0"/>
                    <a:pt x="21926" y="0"/>
                  </a:cubicBezTo>
                  <a:cubicBezTo>
                    <a:pt x="34036" y="0"/>
                    <a:pt x="43853" y="9817"/>
                    <a:pt x="43853" y="21926"/>
                  </a:cubicBez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05" name="Google Shape;205;p43"/>
            <p:cNvSpPr/>
            <p:nvPr/>
          </p:nvSpPr>
          <p:spPr>
            <a:xfrm flipH="1">
              <a:off x="6612338" y="3841845"/>
              <a:ext cx="754387" cy="409433"/>
            </a:xfrm>
            <a:custGeom>
              <a:avLst/>
              <a:gdLst/>
              <a:ahLst/>
              <a:cxnLst/>
              <a:rect l="l" t="t" r="r" b="b"/>
              <a:pathLst>
                <a:path w="841660" h="542595" extrusionOk="0">
                  <a:moveTo>
                    <a:pt x="460275" y="0"/>
                  </a:moveTo>
                  <a:cubicBezTo>
                    <a:pt x="579318" y="0"/>
                    <a:pt x="676900" y="91833"/>
                    <a:pt x="683491" y="207169"/>
                  </a:cubicBezTo>
                  <a:cubicBezTo>
                    <a:pt x="771796" y="213616"/>
                    <a:pt x="841660" y="286272"/>
                    <a:pt x="841660" y="374651"/>
                  </a:cubicBezTo>
                  <a:cubicBezTo>
                    <a:pt x="841660" y="467246"/>
                    <a:pt x="764985" y="542595"/>
                    <a:pt x="670697" y="542595"/>
                  </a:cubicBezTo>
                  <a:lnTo>
                    <a:pt x="596375" y="542595"/>
                  </a:lnTo>
                  <a:lnTo>
                    <a:pt x="596375" y="516753"/>
                  </a:lnTo>
                  <a:lnTo>
                    <a:pt x="670697" y="516753"/>
                  </a:lnTo>
                  <a:cubicBezTo>
                    <a:pt x="750447" y="516753"/>
                    <a:pt x="815354" y="452992"/>
                    <a:pt x="815354" y="374651"/>
                  </a:cubicBezTo>
                  <a:cubicBezTo>
                    <a:pt x="815354" y="296309"/>
                    <a:pt x="750475" y="232548"/>
                    <a:pt x="670697" y="232548"/>
                  </a:cubicBezTo>
                  <a:lnTo>
                    <a:pt x="657544" y="232548"/>
                  </a:lnTo>
                  <a:lnTo>
                    <a:pt x="657544" y="219628"/>
                  </a:lnTo>
                  <a:cubicBezTo>
                    <a:pt x="657544" y="112752"/>
                    <a:pt x="569045" y="25842"/>
                    <a:pt x="460275" y="25842"/>
                  </a:cubicBezTo>
                  <a:cubicBezTo>
                    <a:pt x="386341" y="25842"/>
                    <a:pt x="321822" y="61993"/>
                    <a:pt x="287651" y="122544"/>
                  </a:cubicBezTo>
                  <a:lnTo>
                    <a:pt x="283913" y="129209"/>
                  </a:lnTo>
                  <a:lnTo>
                    <a:pt x="263006" y="129209"/>
                  </a:lnTo>
                  <a:cubicBezTo>
                    <a:pt x="185444" y="129209"/>
                    <a:pt x="157809" y="182579"/>
                    <a:pt x="157809" y="232548"/>
                  </a:cubicBezTo>
                  <a:lnTo>
                    <a:pt x="157809" y="245469"/>
                  </a:lnTo>
                  <a:lnTo>
                    <a:pt x="144656" y="245469"/>
                  </a:lnTo>
                  <a:cubicBezTo>
                    <a:pt x="77201" y="245469"/>
                    <a:pt x="26306" y="300988"/>
                    <a:pt x="26306" y="374651"/>
                  </a:cubicBezTo>
                  <a:lnTo>
                    <a:pt x="36794" y="425556"/>
                  </a:lnTo>
                  <a:lnTo>
                    <a:pt x="10491" y="425556"/>
                  </a:lnTo>
                  <a:lnTo>
                    <a:pt x="0" y="374651"/>
                  </a:lnTo>
                  <a:cubicBezTo>
                    <a:pt x="0" y="290869"/>
                    <a:pt x="55880" y="226618"/>
                    <a:pt x="131946" y="220144"/>
                  </a:cubicBezTo>
                  <a:cubicBezTo>
                    <a:pt x="137124" y="148767"/>
                    <a:pt x="187411" y="103340"/>
                    <a:pt x="263006" y="103340"/>
                  </a:cubicBezTo>
                  <a:lnTo>
                    <a:pt x="268572" y="103340"/>
                  </a:lnTo>
                  <a:cubicBezTo>
                    <a:pt x="308281" y="38491"/>
                    <a:pt x="379363" y="0"/>
                    <a:pt x="460275" y="0"/>
                  </a:cubicBezTo>
                  <a:close/>
                </a:path>
              </a:pathLst>
            </a:custGeom>
            <a:solidFill>
              <a:srgbClr val="0070C0"/>
            </a:solidFill>
            <a:ln w="1270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06" name="Google Shape;206;p43"/>
            <p:cNvSpPr/>
            <p:nvPr/>
          </p:nvSpPr>
          <p:spPr>
            <a:xfrm>
              <a:off x="6707874" y="4360460"/>
              <a:ext cx="928047" cy="177421"/>
            </a:xfrm>
            <a:prstGeom prst="round2SameRect">
              <a:avLst>
                <a:gd name="adj1" fmla="val 16667"/>
                <a:gd name="adj2" fmla="val 0"/>
              </a:avLst>
            </a:pr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07" name="Google Shape;207;p43"/>
            <p:cNvSpPr/>
            <p:nvPr/>
          </p:nvSpPr>
          <p:spPr>
            <a:xfrm>
              <a:off x="7327167" y="4427815"/>
              <a:ext cx="211760" cy="53060"/>
            </a:xfrm>
            <a:prstGeom prst="roundRect">
              <a:avLst>
                <a:gd name="adj" fmla="val 16667"/>
              </a:avLst>
            </a:pr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208" name="Google Shape;208;p43"/>
          <p:cNvSpPr txBox="1"/>
          <p:nvPr/>
        </p:nvSpPr>
        <p:spPr>
          <a:xfrm>
            <a:off x="6318517" y="2945556"/>
            <a:ext cx="1105261" cy="3039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ターゲット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209" name="Google Shape;209;p43"/>
          <p:cNvGrpSpPr/>
          <p:nvPr/>
        </p:nvGrpSpPr>
        <p:grpSpPr>
          <a:xfrm>
            <a:off x="2404378" y="3509647"/>
            <a:ext cx="796371" cy="1138601"/>
            <a:chOff x="4912659" y="5508327"/>
            <a:chExt cx="905540" cy="1215201"/>
          </a:xfrm>
        </p:grpSpPr>
        <p:sp>
          <p:nvSpPr>
            <p:cNvPr id="210" name="Google Shape;210;p43"/>
            <p:cNvSpPr/>
            <p:nvPr/>
          </p:nvSpPr>
          <p:spPr>
            <a:xfrm>
              <a:off x="4937913" y="5508327"/>
              <a:ext cx="870633" cy="110304"/>
            </a:xfrm>
            <a:custGeom>
              <a:avLst/>
              <a:gdLst/>
              <a:ahLst/>
              <a:cxnLst/>
              <a:rect l="l" t="t" r="r" b="b"/>
              <a:pathLst>
                <a:path w="877057" h="162064" extrusionOk="0">
                  <a:moveTo>
                    <a:pt x="0" y="164925"/>
                  </a:moveTo>
                  <a:cubicBezTo>
                    <a:pt x="16206" y="145858"/>
                    <a:pt x="32413" y="128699"/>
                    <a:pt x="47666" y="110585"/>
                  </a:cubicBezTo>
                  <a:cubicBezTo>
                    <a:pt x="71499" y="83892"/>
                    <a:pt x="95332" y="58153"/>
                    <a:pt x="119165" y="32413"/>
                  </a:cubicBezTo>
                  <a:cubicBezTo>
                    <a:pt x="125839" y="25740"/>
                    <a:pt x="132512" y="18113"/>
                    <a:pt x="138232" y="10487"/>
                  </a:cubicBezTo>
                  <a:cubicBezTo>
                    <a:pt x="143952" y="2860"/>
                    <a:pt x="151578" y="0"/>
                    <a:pt x="162065" y="0"/>
                  </a:cubicBezTo>
                  <a:cubicBezTo>
                    <a:pt x="347963" y="0"/>
                    <a:pt x="534814" y="0"/>
                    <a:pt x="720712" y="0"/>
                  </a:cubicBezTo>
                  <a:cubicBezTo>
                    <a:pt x="731199" y="0"/>
                    <a:pt x="739779" y="1907"/>
                    <a:pt x="747405" y="10487"/>
                  </a:cubicBezTo>
                  <a:cubicBezTo>
                    <a:pt x="792211" y="61966"/>
                    <a:pt x="837971" y="111539"/>
                    <a:pt x="882777" y="162065"/>
                  </a:cubicBezTo>
                  <a:cubicBezTo>
                    <a:pt x="882777" y="162065"/>
                    <a:pt x="882777" y="163018"/>
                    <a:pt x="882777" y="164925"/>
                  </a:cubicBezTo>
                  <a:cubicBezTo>
                    <a:pt x="589154" y="164925"/>
                    <a:pt x="295530" y="164925"/>
                    <a:pt x="0" y="164925"/>
                  </a:cubicBez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1" name="Google Shape;211;p43"/>
            <p:cNvSpPr/>
            <p:nvPr/>
          </p:nvSpPr>
          <p:spPr>
            <a:xfrm>
              <a:off x="5048040" y="5726315"/>
              <a:ext cx="85747" cy="77638"/>
            </a:xfrm>
            <a:custGeom>
              <a:avLst/>
              <a:gdLst/>
              <a:ahLst/>
              <a:cxnLst/>
              <a:rect l="l" t="t" r="r" b="b"/>
              <a:pathLst>
                <a:path w="38132" h="38132" extrusionOk="0">
                  <a:moveTo>
                    <a:pt x="43853" y="21926"/>
                  </a:moveTo>
                  <a:cubicBezTo>
                    <a:pt x="43853" y="34036"/>
                    <a:pt x="34036" y="43853"/>
                    <a:pt x="21926" y="43853"/>
                  </a:cubicBezTo>
                  <a:cubicBezTo>
                    <a:pt x="9817" y="43853"/>
                    <a:pt x="0" y="34036"/>
                    <a:pt x="0" y="21926"/>
                  </a:cubicBezTo>
                  <a:cubicBezTo>
                    <a:pt x="0" y="9817"/>
                    <a:pt x="9817" y="0"/>
                    <a:pt x="21926" y="0"/>
                  </a:cubicBezTo>
                  <a:cubicBezTo>
                    <a:pt x="34036" y="0"/>
                    <a:pt x="43853" y="9817"/>
                    <a:pt x="43853" y="21926"/>
                  </a:cubicBez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2" name="Google Shape;212;p43"/>
            <p:cNvSpPr/>
            <p:nvPr/>
          </p:nvSpPr>
          <p:spPr>
            <a:xfrm>
              <a:off x="5511079" y="5715000"/>
              <a:ext cx="203290" cy="57222"/>
            </a:xfrm>
            <a:prstGeom prst="roundRect">
              <a:avLst>
                <a:gd name="adj" fmla="val 16667"/>
              </a:avLst>
            </a:pr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3" name="Google Shape;213;p43"/>
            <p:cNvSpPr/>
            <p:nvPr/>
          </p:nvSpPr>
          <p:spPr>
            <a:xfrm>
              <a:off x="5048040" y="5976528"/>
              <a:ext cx="85747" cy="77638"/>
            </a:xfrm>
            <a:custGeom>
              <a:avLst/>
              <a:gdLst/>
              <a:ahLst/>
              <a:cxnLst/>
              <a:rect l="l" t="t" r="r" b="b"/>
              <a:pathLst>
                <a:path w="38132" h="38132" extrusionOk="0">
                  <a:moveTo>
                    <a:pt x="43853" y="21926"/>
                  </a:moveTo>
                  <a:cubicBezTo>
                    <a:pt x="43853" y="34036"/>
                    <a:pt x="34036" y="43853"/>
                    <a:pt x="21926" y="43853"/>
                  </a:cubicBezTo>
                  <a:cubicBezTo>
                    <a:pt x="9817" y="43853"/>
                    <a:pt x="0" y="34036"/>
                    <a:pt x="0" y="21926"/>
                  </a:cubicBezTo>
                  <a:cubicBezTo>
                    <a:pt x="0" y="9817"/>
                    <a:pt x="9817" y="0"/>
                    <a:pt x="21926" y="0"/>
                  </a:cubicBezTo>
                  <a:cubicBezTo>
                    <a:pt x="34036" y="0"/>
                    <a:pt x="43853" y="9817"/>
                    <a:pt x="43853" y="21926"/>
                  </a:cubicBez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4" name="Google Shape;214;p43"/>
            <p:cNvSpPr/>
            <p:nvPr/>
          </p:nvSpPr>
          <p:spPr>
            <a:xfrm rot="10800000" flipH="1">
              <a:off x="4922535" y="5623858"/>
              <a:ext cx="895664" cy="1099670"/>
            </a:xfrm>
            <a:prstGeom prst="round2SameRect">
              <a:avLst>
                <a:gd name="adj1" fmla="val 8603"/>
                <a:gd name="adj2" fmla="val 0"/>
              </a:avLst>
            </a:pr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5" name="Google Shape;215;p43"/>
            <p:cNvSpPr/>
            <p:nvPr/>
          </p:nvSpPr>
          <p:spPr>
            <a:xfrm>
              <a:off x="5511079" y="5997651"/>
              <a:ext cx="203290" cy="57222"/>
            </a:xfrm>
            <a:prstGeom prst="roundRect">
              <a:avLst>
                <a:gd name="adj" fmla="val 16667"/>
              </a:avLst>
            </a:pr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216" name="Google Shape;216;p43"/>
            <p:cNvCxnSpPr/>
            <p:nvPr/>
          </p:nvCxnSpPr>
          <p:spPr>
            <a:xfrm>
              <a:off x="4916557" y="6136906"/>
              <a:ext cx="890926" cy="0"/>
            </a:xfrm>
            <a:prstGeom prst="straightConnector1">
              <a:avLst/>
            </a:prstGeom>
            <a:noFill/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cxnSp>
          <p:nvCxnSpPr>
            <p:cNvPr id="217" name="Google Shape;217;p43"/>
            <p:cNvCxnSpPr/>
            <p:nvPr/>
          </p:nvCxnSpPr>
          <p:spPr>
            <a:xfrm>
              <a:off x="4912659" y="5886822"/>
              <a:ext cx="883823" cy="0"/>
            </a:xfrm>
            <a:prstGeom prst="straightConnector1">
              <a:avLst/>
            </a:prstGeom>
            <a:noFill/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218" name="Google Shape;218;p43"/>
            <p:cNvSpPr/>
            <p:nvPr/>
          </p:nvSpPr>
          <p:spPr>
            <a:xfrm>
              <a:off x="5048040" y="6233516"/>
              <a:ext cx="85747" cy="77638"/>
            </a:xfrm>
            <a:custGeom>
              <a:avLst/>
              <a:gdLst/>
              <a:ahLst/>
              <a:cxnLst/>
              <a:rect l="l" t="t" r="r" b="b"/>
              <a:pathLst>
                <a:path w="38132" h="38132" extrusionOk="0">
                  <a:moveTo>
                    <a:pt x="43853" y="21926"/>
                  </a:moveTo>
                  <a:cubicBezTo>
                    <a:pt x="43853" y="34036"/>
                    <a:pt x="34036" y="43853"/>
                    <a:pt x="21926" y="43853"/>
                  </a:cubicBezTo>
                  <a:cubicBezTo>
                    <a:pt x="9817" y="43853"/>
                    <a:pt x="0" y="34036"/>
                    <a:pt x="0" y="21926"/>
                  </a:cubicBezTo>
                  <a:cubicBezTo>
                    <a:pt x="0" y="9817"/>
                    <a:pt x="9817" y="0"/>
                    <a:pt x="21926" y="0"/>
                  </a:cubicBezTo>
                  <a:cubicBezTo>
                    <a:pt x="34036" y="0"/>
                    <a:pt x="43853" y="9817"/>
                    <a:pt x="43853" y="21926"/>
                  </a:cubicBez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19" name="Google Shape;219;p43"/>
            <p:cNvSpPr/>
            <p:nvPr/>
          </p:nvSpPr>
          <p:spPr>
            <a:xfrm>
              <a:off x="5511079" y="6254639"/>
              <a:ext cx="203290" cy="57222"/>
            </a:xfrm>
            <a:prstGeom prst="roundRect">
              <a:avLst>
                <a:gd name="adj" fmla="val 16667"/>
              </a:avLst>
            </a:pr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cxnSp>
          <p:nvCxnSpPr>
            <p:cNvPr id="220" name="Google Shape;220;p43"/>
            <p:cNvCxnSpPr/>
            <p:nvPr/>
          </p:nvCxnSpPr>
          <p:spPr>
            <a:xfrm>
              <a:off x="4916557" y="6393894"/>
              <a:ext cx="890926" cy="0"/>
            </a:xfrm>
            <a:prstGeom prst="straightConnector1">
              <a:avLst/>
            </a:prstGeom>
            <a:noFill/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  <p:sp>
        <p:nvSpPr>
          <p:cNvPr id="221" name="Google Shape;221;p43"/>
          <p:cNvSpPr txBox="1"/>
          <p:nvPr/>
        </p:nvSpPr>
        <p:spPr>
          <a:xfrm>
            <a:off x="1843408" y="4640113"/>
            <a:ext cx="1842302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アプリケーション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サーバ</a:t>
            </a:r>
            <a:r>
              <a:rPr lang="ja-JP" alt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2" name="Google Shape;222;p43"/>
          <p:cNvSpPr/>
          <p:nvPr/>
        </p:nvSpPr>
        <p:spPr>
          <a:xfrm>
            <a:off x="3466151" y="3805652"/>
            <a:ext cx="2243300" cy="181816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rgbClr val="9CC2E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3" name="Google Shape;223;p43"/>
          <p:cNvSpPr txBox="1"/>
          <p:nvPr/>
        </p:nvSpPr>
        <p:spPr>
          <a:xfrm>
            <a:off x="3200011" y="3432203"/>
            <a:ext cx="1488709" cy="3742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イニシエータ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4" name="Google Shape;224;p43"/>
          <p:cNvSpPr/>
          <p:nvPr/>
        </p:nvSpPr>
        <p:spPr>
          <a:xfrm>
            <a:off x="2642995" y="5574925"/>
            <a:ext cx="3009613" cy="156304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rgbClr val="9CC2E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5" name="Google Shape;225;p43"/>
          <p:cNvSpPr txBox="1"/>
          <p:nvPr/>
        </p:nvSpPr>
        <p:spPr>
          <a:xfrm>
            <a:off x="3522545" y="5703835"/>
            <a:ext cx="2147621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SMB/NFS/AFP/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FTP/WebDAV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6" name="Google Shape;226;p43"/>
          <p:cNvSpPr txBox="1"/>
          <p:nvPr/>
        </p:nvSpPr>
        <p:spPr>
          <a:xfrm>
            <a:off x="4387425" y="4005889"/>
            <a:ext cx="71153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iSCSI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27" name="Google Shape;227;p43"/>
          <p:cNvSpPr txBox="1"/>
          <p:nvPr/>
        </p:nvSpPr>
        <p:spPr>
          <a:xfrm>
            <a:off x="511236" y="4494334"/>
            <a:ext cx="1281136" cy="358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クライアント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28" name="Google Shape;228;p43"/>
          <p:cNvSpPr/>
          <p:nvPr/>
        </p:nvSpPr>
        <p:spPr>
          <a:xfrm>
            <a:off x="1718180" y="4023578"/>
            <a:ext cx="625983" cy="162937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rgbClr val="9CC2E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grpSp>
        <p:nvGrpSpPr>
          <p:cNvPr id="229" name="Google Shape;229;p43"/>
          <p:cNvGrpSpPr/>
          <p:nvPr/>
        </p:nvGrpSpPr>
        <p:grpSpPr>
          <a:xfrm>
            <a:off x="2238371" y="2286218"/>
            <a:ext cx="1074505" cy="712928"/>
            <a:chOff x="672980" y="1966505"/>
            <a:chExt cx="1057450" cy="651099"/>
          </a:xfrm>
        </p:grpSpPr>
        <p:sp>
          <p:nvSpPr>
            <p:cNvPr id="230" name="Google Shape;230;p43"/>
            <p:cNvSpPr/>
            <p:nvPr/>
          </p:nvSpPr>
          <p:spPr>
            <a:xfrm>
              <a:off x="933835" y="1966505"/>
              <a:ext cx="796595" cy="651099"/>
            </a:xfrm>
            <a:custGeom>
              <a:avLst/>
              <a:gdLst/>
              <a:ahLst/>
              <a:cxnLst/>
              <a:rect l="l" t="t" r="r" b="b"/>
              <a:pathLst>
                <a:path w="796595" h="651099" extrusionOk="0">
                  <a:moveTo>
                    <a:pt x="63593" y="607620"/>
                  </a:moveTo>
                  <a:lnTo>
                    <a:pt x="733001" y="607620"/>
                  </a:lnTo>
                  <a:lnTo>
                    <a:pt x="733001" y="651099"/>
                  </a:lnTo>
                  <a:lnTo>
                    <a:pt x="63593" y="651099"/>
                  </a:lnTo>
                  <a:close/>
                  <a:moveTo>
                    <a:pt x="63148" y="60404"/>
                  </a:moveTo>
                  <a:lnTo>
                    <a:pt x="63148" y="464625"/>
                  </a:lnTo>
                  <a:lnTo>
                    <a:pt x="733390" y="464625"/>
                  </a:lnTo>
                  <a:lnTo>
                    <a:pt x="733390" y="60404"/>
                  </a:lnTo>
                  <a:close/>
                  <a:moveTo>
                    <a:pt x="0" y="0"/>
                  </a:moveTo>
                  <a:lnTo>
                    <a:pt x="796595" y="0"/>
                  </a:lnTo>
                  <a:lnTo>
                    <a:pt x="796595" y="525032"/>
                  </a:lnTo>
                  <a:lnTo>
                    <a:pt x="509142" y="525032"/>
                  </a:lnTo>
                  <a:lnTo>
                    <a:pt x="509142" y="603286"/>
                  </a:lnTo>
                  <a:lnTo>
                    <a:pt x="287451" y="603286"/>
                  </a:lnTo>
                  <a:lnTo>
                    <a:pt x="287451" y="525032"/>
                  </a:lnTo>
                  <a:lnTo>
                    <a:pt x="0" y="525032"/>
                  </a:lnTo>
                  <a:close/>
                </a:path>
              </a:pathLst>
            </a:custGeom>
            <a:solidFill>
              <a:srgbClr val="0070C0"/>
            </a:solidFill>
            <a:ln w="19050" cap="rnd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231" name="Google Shape;231;p43"/>
            <p:cNvSpPr/>
            <p:nvPr/>
          </p:nvSpPr>
          <p:spPr>
            <a:xfrm>
              <a:off x="672980" y="2002209"/>
              <a:ext cx="269504" cy="586820"/>
            </a:xfrm>
            <a:custGeom>
              <a:avLst/>
              <a:gdLst/>
              <a:ahLst/>
              <a:cxnLst/>
              <a:rect l="l" t="t" r="r" b="b"/>
              <a:pathLst>
                <a:path w="269504" h="586820" extrusionOk="0">
                  <a:moveTo>
                    <a:pt x="52181" y="469456"/>
                  </a:moveTo>
                  <a:lnTo>
                    <a:pt x="52181" y="508565"/>
                  </a:lnTo>
                  <a:lnTo>
                    <a:pt x="213024" y="508565"/>
                  </a:lnTo>
                  <a:lnTo>
                    <a:pt x="213024" y="469456"/>
                  </a:lnTo>
                  <a:close/>
                  <a:moveTo>
                    <a:pt x="52181" y="397738"/>
                  </a:moveTo>
                  <a:lnTo>
                    <a:pt x="52181" y="436847"/>
                  </a:lnTo>
                  <a:lnTo>
                    <a:pt x="213024" y="436847"/>
                  </a:lnTo>
                  <a:lnTo>
                    <a:pt x="213024" y="397738"/>
                  </a:lnTo>
                  <a:close/>
                  <a:moveTo>
                    <a:pt x="52181" y="256468"/>
                  </a:moveTo>
                  <a:lnTo>
                    <a:pt x="52181" y="365129"/>
                  </a:lnTo>
                  <a:lnTo>
                    <a:pt x="213024" y="365129"/>
                  </a:lnTo>
                  <a:lnTo>
                    <a:pt x="213024" y="256468"/>
                  </a:lnTo>
                  <a:close/>
                  <a:moveTo>
                    <a:pt x="68469" y="203203"/>
                  </a:moveTo>
                  <a:cubicBezTo>
                    <a:pt x="61867" y="203203"/>
                    <a:pt x="56516" y="208554"/>
                    <a:pt x="56516" y="215156"/>
                  </a:cubicBezTo>
                  <a:cubicBezTo>
                    <a:pt x="56516" y="221758"/>
                    <a:pt x="61867" y="227109"/>
                    <a:pt x="68469" y="227109"/>
                  </a:cubicBezTo>
                  <a:cubicBezTo>
                    <a:pt x="75070" y="227109"/>
                    <a:pt x="80422" y="221758"/>
                    <a:pt x="80422" y="215156"/>
                  </a:cubicBezTo>
                  <a:cubicBezTo>
                    <a:pt x="80422" y="208554"/>
                    <a:pt x="75070" y="203203"/>
                    <a:pt x="68469" y="203203"/>
                  </a:cubicBezTo>
                  <a:close/>
                  <a:moveTo>
                    <a:pt x="0" y="0"/>
                  </a:moveTo>
                  <a:lnTo>
                    <a:pt x="269504" y="0"/>
                  </a:lnTo>
                  <a:lnTo>
                    <a:pt x="269504" y="586820"/>
                  </a:lnTo>
                  <a:lnTo>
                    <a:pt x="0" y="586820"/>
                  </a:ln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grpSp>
        <p:nvGrpSpPr>
          <p:cNvPr id="232" name="Google Shape;232;p43"/>
          <p:cNvGrpSpPr/>
          <p:nvPr/>
        </p:nvGrpSpPr>
        <p:grpSpPr>
          <a:xfrm>
            <a:off x="649714" y="3677363"/>
            <a:ext cx="1053055" cy="765063"/>
            <a:chOff x="4219147" y="3532915"/>
            <a:chExt cx="1243059" cy="854781"/>
          </a:xfrm>
        </p:grpSpPr>
        <p:pic>
          <p:nvPicPr>
            <p:cNvPr id="233" name="Google Shape;233;p4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4366831" y="3532915"/>
              <a:ext cx="1095375" cy="8477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4" name="Google Shape;234;p43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4219147" y="3971490"/>
              <a:ext cx="462454" cy="41620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35" name="Google Shape;235;p43"/>
          <p:cNvSpPr/>
          <p:nvPr/>
        </p:nvSpPr>
        <p:spPr>
          <a:xfrm>
            <a:off x="9695327" y="3427616"/>
            <a:ext cx="1981335" cy="3383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クラウドオブジェクト</a:t>
            </a:r>
            <a:r>
              <a:rPr lang="en-US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/>
            </a:r>
            <a:br>
              <a:rPr lang="en-US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</a:b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rPr>
              <a:t>ストレージ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grpSp>
        <p:nvGrpSpPr>
          <p:cNvPr id="236" name="Google Shape;236;p43"/>
          <p:cNvGrpSpPr/>
          <p:nvPr/>
        </p:nvGrpSpPr>
        <p:grpSpPr>
          <a:xfrm>
            <a:off x="9953431" y="4161009"/>
            <a:ext cx="1449999" cy="1011720"/>
            <a:chOff x="6134382" y="1540701"/>
            <a:chExt cx="4347102" cy="3033140"/>
          </a:xfrm>
        </p:grpSpPr>
        <p:grpSp>
          <p:nvGrpSpPr>
            <p:cNvPr id="237" name="Google Shape;237;p43"/>
            <p:cNvGrpSpPr/>
            <p:nvPr/>
          </p:nvGrpSpPr>
          <p:grpSpPr>
            <a:xfrm>
              <a:off x="6134382" y="1540701"/>
              <a:ext cx="4347102" cy="3013137"/>
              <a:chOff x="2426218" y="335742"/>
              <a:chExt cx="7276477" cy="5043588"/>
            </a:xfrm>
          </p:grpSpPr>
          <p:pic>
            <p:nvPicPr>
              <p:cNvPr id="238" name="Google Shape;238;p43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847477" y="335742"/>
                <a:ext cx="6258560" cy="4326014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9" name="Google Shape;239;p43"/>
              <p:cNvSpPr/>
              <p:nvPr/>
            </p:nvSpPr>
            <p:spPr>
              <a:xfrm>
                <a:off x="5499237" y="3905909"/>
                <a:ext cx="243840" cy="24384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40" name="Google Shape;240;p43"/>
              <p:cNvSpPr/>
              <p:nvPr/>
            </p:nvSpPr>
            <p:spPr>
              <a:xfrm>
                <a:off x="5946277" y="3905909"/>
                <a:ext cx="243840" cy="24384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41" name="Google Shape;241;p43"/>
              <p:cNvSpPr/>
              <p:nvPr/>
            </p:nvSpPr>
            <p:spPr>
              <a:xfrm>
                <a:off x="6403477" y="3905909"/>
                <a:ext cx="243840" cy="24384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grpSp>
            <p:nvGrpSpPr>
              <p:cNvPr id="242" name="Google Shape;242;p43"/>
              <p:cNvGrpSpPr/>
              <p:nvPr/>
            </p:nvGrpSpPr>
            <p:grpSpPr>
              <a:xfrm>
                <a:off x="2426218" y="4123037"/>
                <a:ext cx="1071485" cy="1071480"/>
                <a:chOff x="551616" y="5265594"/>
                <a:chExt cx="222492" cy="222491"/>
              </a:xfrm>
            </p:grpSpPr>
            <p:sp>
              <p:nvSpPr>
                <p:cNvPr id="243" name="Google Shape;243;p43"/>
                <p:cNvSpPr/>
                <p:nvPr/>
              </p:nvSpPr>
              <p:spPr>
                <a:xfrm>
                  <a:off x="731494" y="5265594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8" y="0"/>
                      </a:lnTo>
                      <a:lnTo>
                        <a:pt x="90488" y="90487"/>
                      </a:lnTo>
                      <a:lnTo>
                        <a:pt x="0" y="9048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44" name="Google Shape;244;p43"/>
                <p:cNvSpPr/>
                <p:nvPr/>
              </p:nvSpPr>
              <p:spPr>
                <a:xfrm>
                  <a:off x="641578" y="5265594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7"/>
                      </a:lnTo>
                      <a:lnTo>
                        <a:pt x="0" y="9048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45" name="Google Shape;245;p43"/>
                <p:cNvSpPr/>
                <p:nvPr/>
              </p:nvSpPr>
              <p:spPr>
                <a:xfrm>
                  <a:off x="731494" y="5355509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8" y="0"/>
                      </a:lnTo>
                      <a:lnTo>
                        <a:pt x="90488" y="90488"/>
                      </a:lnTo>
                      <a:lnTo>
                        <a:pt x="0" y="904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46" name="Google Shape;246;p43"/>
                <p:cNvSpPr/>
                <p:nvPr/>
              </p:nvSpPr>
              <p:spPr>
                <a:xfrm>
                  <a:off x="641578" y="5355509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8"/>
                      </a:lnTo>
                      <a:lnTo>
                        <a:pt x="0" y="904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47" name="Google Shape;247;p43"/>
                <p:cNvSpPr/>
                <p:nvPr/>
              </p:nvSpPr>
              <p:spPr>
                <a:xfrm>
                  <a:off x="731494" y="5445471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8" y="0"/>
                      </a:lnTo>
                      <a:lnTo>
                        <a:pt x="90488" y="90488"/>
                      </a:lnTo>
                      <a:lnTo>
                        <a:pt x="0" y="904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48" name="Google Shape;248;p43"/>
                <p:cNvSpPr/>
                <p:nvPr/>
              </p:nvSpPr>
              <p:spPr>
                <a:xfrm>
                  <a:off x="551616" y="5265594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8" y="0"/>
                      </a:lnTo>
                      <a:lnTo>
                        <a:pt x="90488" y="90487"/>
                      </a:lnTo>
                      <a:lnTo>
                        <a:pt x="0" y="9048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49" name="Google Shape;249;p43"/>
              <p:cNvGrpSpPr/>
              <p:nvPr/>
            </p:nvGrpSpPr>
            <p:grpSpPr>
              <a:xfrm>
                <a:off x="8614059" y="4290924"/>
                <a:ext cx="1088636" cy="1088406"/>
                <a:chOff x="1385335" y="5265594"/>
                <a:chExt cx="222540" cy="222492"/>
              </a:xfrm>
            </p:grpSpPr>
            <p:sp>
              <p:nvSpPr>
                <p:cNvPr id="250" name="Google Shape;250;p43"/>
                <p:cNvSpPr/>
                <p:nvPr/>
              </p:nvSpPr>
              <p:spPr>
                <a:xfrm>
                  <a:off x="1385335" y="5265594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7"/>
                      </a:lnTo>
                      <a:lnTo>
                        <a:pt x="0" y="9048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51" name="Google Shape;251;p43"/>
                <p:cNvSpPr/>
                <p:nvPr/>
              </p:nvSpPr>
              <p:spPr>
                <a:xfrm>
                  <a:off x="1475298" y="5265594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7"/>
                      </a:lnTo>
                      <a:lnTo>
                        <a:pt x="0" y="9048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52" name="Google Shape;252;p43"/>
                <p:cNvSpPr/>
                <p:nvPr/>
              </p:nvSpPr>
              <p:spPr>
                <a:xfrm>
                  <a:off x="1385335" y="5355509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8"/>
                      </a:lnTo>
                      <a:lnTo>
                        <a:pt x="0" y="904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53" name="Google Shape;253;p43"/>
                <p:cNvSpPr/>
                <p:nvPr/>
              </p:nvSpPr>
              <p:spPr>
                <a:xfrm>
                  <a:off x="1475298" y="5355509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8"/>
                      </a:lnTo>
                      <a:lnTo>
                        <a:pt x="0" y="904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54" name="Google Shape;254;p43"/>
                <p:cNvSpPr/>
                <p:nvPr/>
              </p:nvSpPr>
              <p:spPr>
                <a:xfrm>
                  <a:off x="1385335" y="5445472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8"/>
                      </a:lnTo>
                      <a:lnTo>
                        <a:pt x="0" y="9048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  <p:sp>
              <p:nvSpPr>
                <p:cNvPr id="255" name="Google Shape;255;p43"/>
                <p:cNvSpPr/>
                <p:nvPr/>
              </p:nvSpPr>
              <p:spPr>
                <a:xfrm>
                  <a:off x="1565261" y="5265594"/>
                  <a:ext cx="42614" cy="42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25" h="85725" extrusionOk="0">
                      <a:moveTo>
                        <a:pt x="0" y="0"/>
                      </a:moveTo>
                      <a:lnTo>
                        <a:pt x="90487" y="0"/>
                      </a:lnTo>
                      <a:lnTo>
                        <a:pt x="90487" y="90487"/>
                      </a:lnTo>
                      <a:lnTo>
                        <a:pt x="0" y="9048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400" dirty="0">
                    <a:solidFill>
                      <a:schemeClr val="dk1"/>
                    </a:solidFill>
                    <a:latin typeface="Meiryo UI" panose="020B0604030504040204" pitchFamily="50" charset="-128"/>
                    <a:ea typeface="Meiryo UI" panose="020B0604030504040204" pitchFamily="50" charset="-128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256" name="Google Shape;256;p43"/>
            <p:cNvSpPr/>
            <p:nvPr/>
          </p:nvSpPr>
          <p:spPr>
            <a:xfrm>
              <a:off x="7019442" y="4125683"/>
              <a:ext cx="448158" cy="448158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57" name="Google Shape;257;p43"/>
            <p:cNvSpPr/>
            <p:nvPr/>
          </p:nvSpPr>
          <p:spPr>
            <a:xfrm>
              <a:off x="8077200" y="4125683"/>
              <a:ext cx="448158" cy="448158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58" name="Google Shape;258;p43"/>
            <p:cNvSpPr/>
            <p:nvPr/>
          </p:nvSpPr>
          <p:spPr>
            <a:xfrm>
              <a:off x="9067800" y="4125683"/>
              <a:ext cx="448158" cy="448158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259" name="Google Shape;259;p43"/>
          <p:cNvGrpSpPr/>
          <p:nvPr/>
        </p:nvGrpSpPr>
        <p:grpSpPr>
          <a:xfrm>
            <a:off x="10375121" y="4489796"/>
            <a:ext cx="229360" cy="280147"/>
            <a:chOff x="6880167" y="2925402"/>
            <a:chExt cx="551412" cy="630183"/>
          </a:xfrm>
        </p:grpSpPr>
        <p:sp>
          <p:nvSpPr>
            <p:cNvPr id="260" name="Google Shape;260;p43"/>
            <p:cNvSpPr/>
            <p:nvPr/>
          </p:nvSpPr>
          <p:spPr>
            <a:xfrm>
              <a:off x="6880167" y="2925402"/>
              <a:ext cx="551412" cy="630183"/>
            </a:xfrm>
            <a:custGeom>
              <a:avLst/>
              <a:gdLst/>
              <a:ahLst/>
              <a:cxnLst/>
              <a:rect l="l" t="t" r="r" b="b"/>
              <a:pathLst>
                <a:path w="551412" h="630182" extrusionOk="0">
                  <a:moveTo>
                    <a:pt x="278294" y="636935"/>
                  </a:moveTo>
                  <a:cubicBezTo>
                    <a:pt x="137853" y="636935"/>
                    <a:pt x="0" y="587195"/>
                    <a:pt x="0" y="536443"/>
                  </a:cubicBezTo>
                  <a:lnTo>
                    <a:pt x="0" y="77873"/>
                  </a:lnTo>
                  <a:cubicBezTo>
                    <a:pt x="0" y="26783"/>
                    <a:pt x="139991" y="0"/>
                    <a:pt x="278294" y="0"/>
                  </a:cubicBezTo>
                  <a:cubicBezTo>
                    <a:pt x="416597" y="0"/>
                    <a:pt x="556589" y="26783"/>
                    <a:pt x="556589" y="77873"/>
                  </a:cubicBezTo>
                  <a:lnTo>
                    <a:pt x="556589" y="536443"/>
                  </a:lnTo>
                  <a:cubicBezTo>
                    <a:pt x="556589" y="587195"/>
                    <a:pt x="418736" y="636935"/>
                    <a:pt x="278294" y="636935"/>
                  </a:cubicBezTo>
                  <a:close/>
                  <a:moveTo>
                    <a:pt x="22507" y="110732"/>
                  </a:moveTo>
                  <a:lnTo>
                    <a:pt x="22507" y="536556"/>
                  </a:lnTo>
                  <a:cubicBezTo>
                    <a:pt x="22507" y="559062"/>
                    <a:pt x="124462" y="614428"/>
                    <a:pt x="278294" y="614428"/>
                  </a:cubicBezTo>
                  <a:cubicBezTo>
                    <a:pt x="432127" y="614428"/>
                    <a:pt x="534082" y="558950"/>
                    <a:pt x="534082" y="536556"/>
                  </a:cubicBezTo>
                  <a:lnTo>
                    <a:pt x="534082" y="110732"/>
                  </a:lnTo>
                  <a:cubicBezTo>
                    <a:pt x="489069" y="140441"/>
                    <a:pt x="383175" y="155858"/>
                    <a:pt x="278294" y="155858"/>
                  </a:cubicBezTo>
                  <a:cubicBezTo>
                    <a:pt x="173413" y="155858"/>
                    <a:pt x="67520" y="140441"/>
                    <a:pt x="22507" y="110732"/>
                  </a:cubicBezTo>
                  <a:close/>
                  <a:moveTo>
                    <a:pt x="278294" y="22507"/>
                  </a:moveTo>
                  <a:cubicBezTo>
                    <a:pt x="122098" y="22507"/>
                    <a:pt x="22507" y="55366"/>
                    <a:pt x="22507" y="77873"/>
                  </a:cubicBezTo>
                  <a:cubicBezTo>
                    <a:pt x="22507" y="100379"/>
                    <a:pt x="122098" y="133239"/>
                    <a:pt x="278294" y="133239"/>
                  </a:cubicBezTo>
                  <a:cubicBezTo>
                    <a:pt x="434490" y="133239"/>
                    <a:pt x="534082" y="100379"/>
                    <a:pt x="534082" y="77873"/>
                  </a:cubicBezTo>
                  <a:cubicBezTo>
                    <a:pt x="534082" y="55366"/>
                    <a:pt x="434490" y="22507"/>
                    <a:pt x="278294" y="22507"/>
                  </a:cubicBezTo>
                  <a:close/>
                </a:path>
              </a:pathLst>
            </a:custGeom>
            <a:solidFill>
              <a:schemeClr val="dk1"/>
            </a:solidFill>
            <a:ln w="1270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61" name="Google Shape;261;p43"/>
            <p:cNvSpPr/>
            <p:nvPr/>
          </p:nvSpPr>
          <p:spPr>
            <a:xfrm>
              <a:off x="6889507" y="3161721"/>
              <a:ext cx="528905" cy="67520"/>
            </a:xfrm>
            <a:custGeom>
              <a:avLst/>
              <a:gdLst/>
              <a:ahLst/>
              <a:cxnLst/>
              <a:rect l="l" t="t" r="r" b="b"/>
              <a:pathLst>
                <a:path w="528905" h="67519" extrusionOk="0">
                  <a:moveTo>
                    <a:pt x="264115" y="73821"/>
                  </a:moveTo>
                  <a:cubicBezTo>
                    <a:pt x="150007" y="73821"/>
                    <a:pt x="35560" y="39611"/>
                    <a:pt x="0" y="15980"/>
                  </a:cubicBezTo>
                  <a:lnTo>
                    <a:pt x="10578" y="113"/>
                  </a:lnTo>
                  <a:cubicBezTo>
                    <a:pt x="44113" y="22507"/>
                    <a:pt x="153720" y="54803"/>
                    <a:pt x="264115" y="54803"/>
                  </a:cubicBezTo>
                  <a:cubicBezTo>
                    <a:pt x="371809" y="54803"/>
                    <a:pt x="494920" y="21831"/>
                    <a:pt x="529018" y="0"/>
                  </a:cubicBezTo>
                  <a:lnTo>
                    <a:pt x="539258" y="16092"/>
                  </a:lnTo>
                  <a:cubicBezTo>
                    <a:pt x="502460" y="39611"/>
                    <a:pt x="376873" y="73821"/>
                    <a:pt x="264115" y="73821"/>
                  </a:cubicBezTo>
                  <a:close/>
                </a:path>
              </a:pathLst>
            </a:custGeom>
            <a:solidFill>
              <a:schemeClr val="dk1"/>
            </a:solidFill>
            <a:ln w="1107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62" name="Google Shape;262;p43"/>
            <p:cNvSpPr/>
            <p:nvPr/>
          </p:nvSpPr>
          <p:spPr>
            <a:xfrm>
              <a:off x="6889507" y="3319266"/>
              <a:ext cx="528905" cy="67520"/>
            </a:xfrm>
            <a:custGeom>
              <a:avLst/>
              <a:gdLst/>
              <a:ahLst/>
              <a:cxnLst/>
              <a:rect l="l" t="t" r="r" b="b"/>
              <a:pathLst>
                <a:path w="528905" h="67519" extrusionOk="0">
                  <a:moveTo>
                    <a:pt x="264115" y="73821"/>
                  </a:moveTo>
                  <a:cubicBezTo>
                    <a:pt x="150007" y="73821"/>
                    <a:pt x="35560" y="39611"/>
                    <a:pt x="0" y="15980"/>
                  </a:cubicBezTo>
                  <a:lnTo>
                    <a:pt x="10578" y="113"/>
                  </a:lnTo>
                  <a:cubicBezTo>
                    <a:pt x="44113" y="22507"/>
                    <a:pt x="153720" y="54803"/>
                    <a:pt x="264115" y="54803"/>
                  </a:cubicBezTo>
                  <a:cubicBezTo>
                    <a:pt x="371809" y="54803"/>
                    <a:pt x="494920" y="21831"/>
                    <a:pt x="529018" y="0"/>
                  </a:cubicBezTo>
                  <a:lnTo>
                    <a:pt x="539258" y="16092"/>
                  </a:lnTo>
                  <a:cubicBezTo>
                    <a:pt x="502460" y="39611"/>
                    <a:pt x="376873" y="73821"/>
                    <a:pt x="264115" y="73821"/>
                  </a:cubicBezTo>
                  <a:close/>
                </a:path>
              </a:pathLst>
            </a:custGeom>
            <a:solidFill>
              <a:schemeClr val="dk1"/>
            </a:solidFill>
            <a:ln w="1107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sp>
        <p:nvSpPr>
          <p:cNvPr id="263" name="Google Shape;263;p43"/>
          <p:cNvSpPr txBox="1"/>
          <p:nvPr/>
        </p:nvSpPr>
        <p:spPr>
          <a:xfrm>
            <a:off x="3352402" y="2411648"/>
            <a:ext cx="1507845" cy="325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イニシエータ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4" name="Google Shape;264;p43"/>
          <p:cNvSpPr/>
          <p:nvPr/>
        </p:nvSpPr>
        <p:spPr>
          <a:xfrm>
            <a:off x="3437538" y="2823638"/>
            <a:ext cx="2243300" cy="181816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rgbClr val="9CC2E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265" name="Google Shape;265;p43"/>
          <p:cNvSpPr txBox="1"/>
          <p:nvPr/>
        </p:nvSpPr>
        <p:spPr>
          <a:xfrm>
            <a:off x="4367689" y="2979487"/>
            <a:ext cx="711531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iSCSI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66" name="Google Shape;266;p43" descr="一張含有 向量圖形 的圖片&#10;&#10;自動產生的描述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122250" y="1976865"/>
            <a:ext cx="1096752" cy="1096749"/>
          </a:xfrm>
          <a:prstGeom prst="roundRect">
            <a:avLst>
              <a:gd name="adj" fmla="val 23763"/>
            </a:avLst>
          </a:prstGeom>
          <a:noFill/>
          <a:ln>
            <a:noFill/>
          </a:ln>
        </p:spPr>
      </p:pic>
      <p:grpSp>
        <p:nvGrpSpPr>
          <p:cNvPr id="267" name="Google Shape;267;p43"/>
          <p:cNvGrpSpPr/>
          <p:nvPr/>
        </p:nvGrpSpPr>
        <p:grpSpPr>
          <a:xfrm>
            <a:off x="9868433" y="5553271"/>
            <a:ext cx="1619264" cy="806224"/>
            <a:chOff x="7702784" y="5312644"/>
            <a:chExt cx="1619264" cy="806219"/>
          </a:xfrm>
        </p:grpSpPr>
        <p:sp>
          <p:nvSpPr>
            <p:cNvPr id="268" name="Google Shape;268;p43"/>
            <p:cNvSpPr txBox="1"/>
            <p:nvPr/>
          </p:nvSpPr>
          <p:spPr>
            <a:xfrm>
              <a:off x="7702784" y="5811129"/>
              <a:ext cx="1619264" cy="307734"/>
            </a:xfrm>
            <a:prstGeom prst="rect">
              <a:avLst/>
            </a:prstGeom>
            <a:solidFill>
              <a:srgbClr val="35393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400" b="1" dirty="0" smtClean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スナップショット</a:t>
              </a:r>
              <a:endParaRPr sz="14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grpSp>
          <p:nvGrpSpPr>
            <p:cNvPr id="269" name="Google Shape;269;p43"/>
            <p:cNvGrpSpPr/>
            <p:nvPr/>
          </p:nvGrpSpPr>
          <p:grpSpPr>
            <a:xfrm flipH="1">
              <a:off x="7884633" y="5312644"/>
              <a:ext cx="412922" cy="531799"/>
              <a:chOff x="9272428" y="5069210"/>
              <a:chExt cx="458537" cy="590550"/>
            </a:xfrm>
          </p:grpSpPr>
          <p:sp>
            <p:nvSpPr>
              <p:cNvPr id="270" name="Google Shape;270;p43"/>
              <p:cNvSpPr/>
              <p:nvPr/>
            </p:nvSpPr>
            <p:spPr>
              <a:xfrm>
                <a:off x="9329230" y="5130551"/>
                <a:ext cx="346242" cy="47625"/>
              </a:xfrm>
              <a:custGeom>
                <a:avLst/>
                <a:gdLst/>
                <a:ahLst/>
                <a:cxnLst/>
                <a:rect l="l" t="t" r="r" b="b"/>
                <a:pathLst>
                  <a:path w="346242" h="47625" extrusionOk="0">
                    <a:moveTo>
                      <a:pt x="7112" y="53912"/>
                    </a:moveTo>
                    <a:lnTo>
                      <a:pt x="0" y="40957"/>
                    </a:lnTo>
                    <a:cubicBezTo>
                      <a:pt x="33408" y="21907"/>
                      <a:pt x="83379" y="0"/>
                      <a:pt x="174057" y="0"/>
                    </a:cubicBezTo>
                    <a:cubicBezTo>
                      <a:pt x="262115" y="0"/>
                      <a:pt x="312460" y="21431"/>
                      <a:pt x="346429" y="40005"/>
                    </a:cubicBezTo>
                    <a:lnTo>
                      <a:pt x="339505" y="53054"/>
                    </a:lnTo>
                    <a:cubicBezTo>
                      <a:pt x="304974" y="34100"/>
                      <a:pt x="258278" y="14764"/>
                      <a:pt x="173963" y="14764"/>
                    </a:cubicBezTo>
                    <a:cubicBezTo>
                      <a:pt x="86748" y="14764"/>
                      <a:pt x="38929" y="35719"/>
                      <a:pt x="7112" y="5391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1" name="Google Shape;271;p43"/>
              <p:cNvSpPr/>
              <p:nvPr/>
            </p:nvSpPr>
            <p:spPr>
              <a:xfrm>
                <a:off x="9272428" y="5069210"/>
                <a:ext cx="458537" cy="590550"/>
              </a:xfrm>
              <a:custGeom>
                <a:avLst/>
                <a:gdLst/>
                <a:ahLst/>
                <a:cxnLst/>
                <a:rect l="l" t="t" r="r" b="b"/>
                <a:pathLst>
                  <a:path w="458537" h="590550" extrusionOk="0">
                    <a:moveTo>
                      <a:pt x="231421" y="596265"/>
                    </a:moveTo>
                    <a:cubicBezTo>
                      <a:pt x="116412" y="596265"/>
                      <a:pt x="0" y="573596"/>
                      <a:pt x="0" y="530257"/>
                    </a:cubicBezTo>
                    <a:lnTo>
                      <a:pt x="0" y="65913"/>
                    </a:lnTo>
                    <a:cubicBezTo>
                      <a:pt x="0" y="22670"/>
                      <a:pt x="116412" y="0"/>
                      <a:pt x="231421" y="0"/>
                    </a:cubicBezTo>
                    <a:cubicBezTo>
                      <a:pt x="346429" y="0"/>
                      <a:pt x="462842" y="22670"/>
                      <a:pt x="462842" y="65913"/>
                    </a:cubicBezTo>
                    <a:lnTo>
                      <a:pt x="462842" y="530257"/>
                    </a:lnTo>
                    <a:cubicBezTo>
                      <a:pt x="462842" y="573596"/>
                      <a:pt x="346429" y="596265"/>
                      <a:pt x="231421" y="596265"/>
                    </a:cubicBezTo>
                    <a:close/>
                    <a:moveTo>
                      <a:pt x="18716" y="93726"/>
                    </a:moveTo>
                    <a:lnTo>
                      <a:pt x="18716" y="530352"/>
                    </a:lnTo>
                    <a:cubicBezTo>
                      <a:pt x="18716" y="549497"/>
                      <a:pt x="101533" y="577215"/>
                      <a:pt x="231421" y="577215"/>
                    </a:cubicBezTo>
                    <a:cubicBezTo>
                      <a:pt x="361308" y="577215"/>
                      <a:pt x="444126" y="549402"/>
                      <a:pt x="444126" y="530352"/>
                    </a:cubicBezTo>
                    <a:lnTo>
                      <a:pt x="444126" y="93726"/>
                    </a:lnTo>
                    <a:cubicBezTo>
                      <a:pt x="406694" y="118872"/>
                      <a:pt x="318636" y="131921"/>
                      <a:pt x="231421" y="131921"/>
                    </a:cubicBezTo>
                    <a:cubicBezTo>
                      <a:pt x="144205" y="131921"/>
                      <a:pt x="56147" y="118872"/>
                      <a:pt x="18716" y="93726"/>
                    </a:cubicBezTo>
                    <a:close/>
                    <a:moveTo>
                      <a:pt x="231421" y="19050"/>
                    </a:moveTo>
                    <a:cubicBezTo>
                      <a:pt x="101533" y="19050"/>
                      <a:pt x="18716" y="46863"/>
                      <a:pt x="18716" y="65913"/>
                    </a:cubicBezTo>
                    <a:cubicBezTo>
                      <a:pt x="18716" y="84963"/>
                      <a:pt x="101533" y="112776"/>
                      <a:pt x="231421" y="112776"/>
                    </a:cubicBezTo>
                    <a:cubicBezTo>
                      <a:pt x="361308" y="112776"/>
                      <a:pt x="444126" y="84963"/>
                      <a:pt x="444126" y="65913"/>
                    </a:cubicBezTo>
                    <a:cubicBezTo>
                      <a:pt x="444126" y="46863"/>
                      <a:pt x="361308" y="19050"/>
                      <a:pt x="231421" y="1905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2" name="Google Shape;272;p43"/>
              <p:cNvSpPr/>
              <p:nvPr/>
            </p:nvSpPr>
            <p:spPr>
              <a:xfrm>
                <a:off x="9455562" y="5443638"/>
                <a:ext cx="56147" cy="57150"/>
              </a:xfrm>
              <a:custGeom>
                <a:avLst/>
                <a:gdLst/>
                <a:ahLst/>
                <a:cxnLst/>
                <a:rect l="l" t="t" r="r" b="b"/>
                <a:pathLst>
                  <a:path w="56147" h="57150" extrusionOk="0">
                    <a:moveTo>
                      <a:pt x="55492" y="62674"/>
                    </a:moveTo>
                    <a:lnTo>
                      <a:pt x="55492" y="62674"/>
                    </a:lnTo>
                    <a:lnTo>
                      <a:pt x="36028" y="28289"/>
                    </a:lnTo>
                    <a:lnTo>
                      <a:pt x="36028" y="28289"/>
                    </a:lnTo>
                    <a:cubicBezTo>
                      <a:pt x="36028" y="28194"/>
                      <a:pt x="35934" y="28194"/>
                      <a:pt x="35934" y="28194"/>
                    </a:cubicBezTo>
                    <a:lnTo>
                      <a:pt x="35934" y="28099"/>
                    </a:lnTo>
                    <a:lnTo>
                      <a:pt x="35841" y="28003"/>
                    </a:lnTo>
                    <a:lnTo>
                      <a:pt x="35747" y="27908"/>
                    </a:lnTo>
                    <a:lnTo>
                      <a:pt x="30600" y="18859"/>
                    </a:lnTo>
                    <a:lnTo>
                      <a:pt x="19932" y="0"/>
                    </a:lnTo>
                    <a:lnTo>
                      <a:pt x="19932" y="0"/>
                    </a:lnTo>
                    <a:lnTo>
                      <a:pt x="1591" y="32290"/>
                    </a:lnTo>
                    <a:lnTo>
                      <a:pt x="0" y="35052"/>
                    </a:lnTo>
                    <a:cubicBezTo>
                      <a:pt x="12914" y="53149"/>
                      <a:pt x="33595" y="64960"/>
                      <a:pt x="57177" y="65532"/>
                    </a:cubicBezTo>
                    <a:lnTo>
                      <a:pt x="55492" y="62674"/>
                    </a:lnTo>
                    <a:lnTo>
                      <a:pt x="55492" y="62674"/>
                    </a:lnTo>
                    <a:lnTo>
                      <a:pt x="55492" y="62674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3" name="Google Shape;273;p43"/>
              <p:cNvSpPr/>
              <p:nvPr/>
            </p:nvSpPr>
            <p:spPr>
              <a:xfrm>
                <a:off x="9441806" y="5405252"/>
                <a:ext cx="37432" cy="57150"/>
              </a:xfrm>
              <a:custGeom>
                <a:avLst/>
                <a:gdLst/>
                <a:ahLst/>
                <a:cxnLst/>
                <a:rect l="l" t="t" r="r" b="b"/>
                <a:pathLst>
                  <a:path w="37431" h="57150" extrusionOk="0">
                    <a:moveTo>
                      <a:pt x="6270" y="0"/>
                    </a:moveTo>
                    <a:cubicBezTo>
                      <a:pt x="2246" y="9239"/>
                      <a:pt x="0" y="19431"/>
                      <a:pt x="0" y="30099"/>
                    </a:cubicBezTo>
                    <a:cubicBezTo>
                      <a:pt x="0" y="42958"/>
                      <a:pt x="3182" y="55055"/>
                      <a:pt x="8890" y="65532"/>
                    </a:cubicBezTo>
                    <a:lnTo>
                      <a:pt x="10574" y="62579"/>
                    </a:lnTo>
                    <a:lnTo>
                      <a:pt x="30132" y="28099"/>
                    </a:lnTo>
                    <a:cubicBezTo>
                      <a:pt x="30132" y="28099"/>
                      <a:pt x="30132" y="28004"/>
                      <a:pt x="30226" y="28004"/>
                    </a:cubicBezTo>
                    <a:cubicBezTo>
                      <a:pt x="30226" y="27908"/>
                      <a:pt x="30320" y="27908"/>
                      <a:pt x="30320" y="27908"/>
                    </a:cubicBezTo>
                    <a:lnTo>
                      <a:pt x="46228" y="0"/>
                    </a:lnTo>
                    <a:lnTo>
                      <a:pt x="6270" y="0"/>
                    </a:lnTo>
                    <a:lnTo>
                      <a:pt x="6270" y="0"/>
                    </a:lnTo>
                    <a:lnTo>
                      <a:pt x="627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4" name="Google Shape;274;p43"/>
              <p:cNvSpPr/>
              <p:nvPr/>
            </p:nvSpPr>
            <p:spPr>
              <a:xfrm>
                <a:off x="9516108" y="5361532"/>
                <a:ext cx="56147" cy="57150"/>
              </a:xfrm>
              <a:custGeom>
                <a:avLst/>
                <a:gdLst/>
                <a:ahLst/>
                <a:cxnLst/>
                <a:rect l="l" t="t" r="r" b="b"/>
                <a:pathLst>
                  <a:path w="56147" h="57150" extrusionOk="0">
                    <a:moveTo>
                      <a:pt x="0" y="0"/>
                    </a:moveTo>
                    <a:lnTo>
                      <a:pt x="1684" y="2953"/>
                    </a:lnTo>
                    <a:lnTo>
                      <a:pt x="21242" y="37433"/>
                    </a:lnTo>
                    <a:lnTo>
                      <a:pt x="21336" y="37624"/>
                    </a:lnTo>
                    <a:lnTo>
                      <a:pt x="37244" y="65532"/>
                    </a:lnTo>
                    <a:lnTo>
                      <a:pt x="37244" y="65532"/>
                    </a:lnTo>
                    <a:lnTo>
                      <a:pt x="55586" y="33242"/>
                    </a:lnTo>
                    <a:lnTo>
                      <a:pt x="57177" y="30480"/>
                    </a:lnTo>
                    <a:cubicBezTo>
                      <a:pt x="44169" y="12382"/>
                      <a:pt x="23488" y="476"/>
                      <a:pt x="0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5" name="Google Shape;275;p43"/>
              <p:cNvSpPr/>
              <p:nvPr/>
            </p:nvSpPr>
            <p:spPr>
              <a:xfrm>
                <a:off x="9452380" y="5361913"/>
                <a:ext cx="65505" cy="28575"/>
              </a:xfrm>
              <a:custGeom>
                <a:avLst/>
                <a:gdLst/>
                <a:ahLst/>
                <a:cxnLst/>
                <a:rect l="l" t="t" r="r" b="b"/>
                <a:pathLst>
                  <a:path w="65505" h="28575" extrusionOk="0">
                    <a:moveTo>
                      <a:pt x="54463" y="0"/>
                    </a:moveTo>
                    <a:cubicBezTo>
                      <a:pt x="31443" y="2477"/>
                      <a:pt x="11510" y="15907"/>
                      <a:pt x="0" y="35147"/>
                    </a:cubicBezTo>
                    <a:lnTo>
                      <a:pt x="74395" y="35147"/>
                    </a:lnTo>
                    <a:lnTo>
                      <a:pt x="56054" y="2762"/>
                    </a:lnTo>
                    <a:lnTo>
                      <a:pt x="54463" y="0"/>
                    </a:lnTo>
                    <a:lnTo>
                      <a:pt x="54463" y="0"/>
                    </a:lnTo>
                    <a:lnTo>
                      <a:pt x="54463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6" name="Google Shape;276;p43"/>
              <p:cNvSpPr/>
              <p:nvPr/>
            </p:nvSpPr>
            <p:spPr>
              <a:xfrm>
                <a:off x="9540906" y="5399918"/>
                <a:ext cx="37432" cy="57150"/>
              </a:xfrm>
              <a:custGeom>
                <a:avLst/>
                <a:gdLst/>
                <a:ahLst/>
                <a:cxnLst/>
                <a:rect l="l" t="t" r="r" b="b"/>
                <a:pathLst>
                  <a:path w="37431" h="57150" extrusionOk="0">
                    <a:moveTo>
                      <a:pt x="37244" y="0"/>
                    </a:moveTo>
                    <a:lnTo>
                      <a:pt x="35560" y="2953"/>
                    </a:lnTo>
                    <a:lnTo>
                      <a:pt x="16002" y="37433"/>
                    </a:lnTo>
                    <a:cubicBezTo>
                      <a:pt x="16002" y="37338"/>
                      <a:pt x="16096" y="37338"/>
                      <a:pt x="16096" y="37338"/>
                    </a:cubicBezTo>
                    <a:cubicBezTo>
                      <a:pt x="16002" y="37433"/>
                      <a:pt x="16002" y="37433"/>
                      <a:pt x="16002" y="37528"/>
                    </a:cubicBezTo>
                    <a:cubicBezTo>
                      <a:pt x="16002" y="37624"/>
                      <a:pt x="15908" y="37624"/>
                      <a:pt x="15908" y="37624"/>
                    </a:cubicBezTo>
                    <a:cubicBezTo>
                      <a:pt x="15908" y="37624"/>
                      <a:pt x="15908" y="37719"/>
                      <a:pt x="15815" y="37719"/>
                    </a:cubicBezTo>
                    <a:lnTo>
                      <a:pt x="11417" y="45434"/>
                    </a:lnTo>
                    <a:lnTo>
                      <a:pt x="8703" y="50292"/>
                    </a:lnTo>
                    <a:lnTo>
                      <a:pt x="0" y="65627"/>
                    </a:lnTo>
                    <a:lnTo>
                      <a:pt x="39865" y="65627"/>
                    </a:lnTo>
                    <a:cubicBezTo>
                      <a:pt x="43889" y="56388"/>
                      <a:pt x="46134" y="46196"/>
                      <a:pt x="46134" y="35528"/>
                    </a:cubicBezTo>
                    <a:cubicBezTo>
                      <a:pt x="46134" y="22574"/>
                      <a:pt x="42953" y="10573"/>
                      <a:pt x="37244" y="0"/>
                    </a:cubicBezTo>
                    <a:lnTo>
                      <a:pt x="3724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7" name="Google Shape;277;p43"/>
              <p:cNvSpPr/>
              <p:nvPr/>
            </p:nvSpPr>
            <p:spPr>
              <a:xfrm>
                <a:off x="9502071" y="5473737"/>
                <a:ext cx="65505" cy="28575"/>
              </a:xfrm>
              <a:custGeom>
                <a:avLst/>
                <a:gdLst/>
                <a:ahLst/>
                <a:cxnLst/>
                <a:rect l="l" t="t" r="r" b="b"/>
                <a:pathLst>
                  <a:path w="65505" h="28575" extrusionOk="0">
                    <a:moveTo>
                      <a:pt x="0" y="0"/>
                    </a:moveTo>
                    <a:lnTo>
                      <a:pt x="0" y="0"/>
                    </a:lnTo>
                    <a:lnTo>
                      <a:pt x="18341" y="32385"/>
                    </a:lnTo>
                    <a:lnTo>
                      <a:pt x="18341" y="32385"/>
                    </a:lnTo>
                    <a:lnTo>
                      <a:pt x="19932" y="35147"/>
                    </a:lnTo>
                    <a:cubicBezTo>
                      <a:pt x="43046" y="32766"/>
                      <a:pt x="62979" y="19241"/>
                      <a:pt x="74395" y="0"/>
                    </a:cubicBez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8" name="Google Shape;278;p43"/>
              <p:cNvSpPr/>
              <p:nvPr/>
            </p:nvSpPr>
            <p:spPr>
              <a:xfrm>
                <a:off x="9361890" y="5300763"/>
                <a:ext cx="74863" cy="66675"/>
              </a:xfrm>
              <a:custGeom>
                <a:avLst/>
                <a:gdLst/>
                <a:ahLst/>
                <a:cxnLst/>
                <a:rect l="l" t="t" r="r" b="b"/>
                <a:pathLst>
                  <a:path w="74863" h="66675" extrusionOk="0">
                    <a:moveTo>
                      <a:pt x="0" y="74009"/>
                    </a:moveTo>
                    <a:lnTo>
                      <a:pt x="18154" y="74009"/>
                    </a:lnTo>
                    <a:lnTo>
                      <a:pt x="18154" y="21527"/>
                    </a:lnTo>
                    <a:lnTo>
                      <a:pt x="80104" y="21527"/>
                    </a:lnTo>
                    <a:lnTo>
                      <a:pt x="80104" y="0"/>
                    </a:lnTo>
                    <a:lnTo>
                      <a:pt x="0" y="0"/>
                    </a:lnTo>
                    <a:lnTo>
                      <a:pt x="0" y="74009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79" name="Google Shape;279;p43"/>
              <p:cNvSpPr/>
              <p:nvPr/>
            </p:nvSpPr>
            <p:spPr>
              <a:xfrm>
                <a:off x="9361890" y="5478309"/>
                <a:ext cx="56147" cy="66675"/>
              </a:xfrm>
              <a:custGeom>
                <a:avLst/>
                <a:gdLst/>
                <a:ahLst/>
                <a:cxnLst/>
                <a:rect l="l" t="t" r="r" b="b"/>
                <a:pathLst>
                  <a:path w="56147" h="66675" extrusionOk="0">
                    <a:moveTo>
                      <a:pt x="65505" y="74009"/>
                    </a:moveTo>
                    <a:lnTo>
                      <a:pt x="65505" y="57341"/>
                    </a:lnTo>
                    <a:lnTo>
                      <a:pt x="19090" y="57341"/>
                    </a:lnTo>
                    <a:lnTo>
                      <a:pt x="19090" y="0"/>
                    </a:lnTo>
                    <a:lnTo>
                      <a:pt x="0" y="0"/>
                    </a:lnTo>
                    <a:lnTo>
                      <a:pt x="0" y="74009"/>
                    </a:lnTo>
                    <a:lnTo>
                      <a:pt x="65505" y="74009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80" name="Google Shape;280;p43"/>
              <p:cNvSpPr/>
              <p:nvPr/>
            </p:nvSpPr>
            <p:spPr>
              <a:xfrm>
                <a:off x="9580303" y="5300763"/>
                <a:ext cx="65505" cy="57150"/>
              </a:xfrm>
              <a:custGeom>
                <a:avLst/>
                <a:gdLst/>
                <a:ahLst/>
                <a:cxnLst/>
                <a:rect l="l" t="t" r="r" b="b"/>
                <a:pathLst>
                  <a:path w="65505" h="57150" extrusionOk="0">
                    <a:moveTo>
                      <a:pt x="72804" y="66580"/>
                    </a:moveTo>
                    <a:lnTo>
                      <a:pt x="56428" y="66580"/>
                    </a:lnTo>
                    <a:lnTo>
                      <a:pt x="56428" y="19431"/>
                    </a:lnTo>
                    <a:lnTo>
                      <a:pt x="0" y="19431"/>
                    </a:lnTo>
                    <a:lnTo>
                      <a:pt x="0" y="0"/>
                    </a:lnTo>
                    <a:lnTo>
                      <a:pt x="72804" y="0"/>
                    </a:lnTo>
                    <a:lnTo>
                      <a:pt x="72804" y="66580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  <p:sp>
            <p:nvSpPr>
              <p:cNvPr id="281" name="Google Shape;281;p43"/>
              <p:cNvSpPr/>
              <p:nvPr/>
            </p:nvSpPr>
            <p:spPr>
              <a:xfrm>
                <a:off x="9594901" y="5470975"/>
                <a:ext cx="56147" cy="76200"/>
              </a:xfrm>
              <a:custGeom>
                <a:avLst/>
                <a:gdLst/>
                <a:ahLst/>
                <a:cxnLst/>
                <a:rect l="l" t="t" r="r" b="b"/>
                <a:pathLst>
                  <a:path w="56147" h="76200" extrusionOk="0">
                    <a:moveTo>
                      <a:pt x="0" y="81344"/>
                    </a:moveTo>
                    <a:lnTo>
                      <a:pt x="0" y="66580"/>
                    </a:lnTo>
                    <a:lnTo>
                      <a:pt x="41268" y="66580"/>
                    </a:lnTo>
                    <a:lnTo>
                      <a:pt x="41268" y="0"/>
                    </a:lnTo>
                    <a:lnTo>
                      <a:pt x="58206" y="0"/>
                    </a:lnTo>
                    <a:lnTo>
                      <a:pt x="58206" y="81344"/>
                    </a:lnTo>
                    <a:lnTo>
                      <a:pt x="0" y="81344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lt1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Calibri"/>
                  <a:sym typeface="Calibri"/>
                </a:endParaRPr>
              </a:p>
            </p:txBody>
          </p:sp>
        </p:grpSp>
        <p:sp>
          <p:nvSpPr>
            <p:cNvPr id="282" name="Google Shape;282;p43"/>
            <p:cNvSpPr/>
            <p:nvPr/>
          </p:nvSpPr>
          <p:spPr>
            <a:xfrm flipH="1">
              <a:off x="8360662" y="5369957"/>
              <a:ext cx="311798" cy="42887"/>
            </a:xfrm>
            <a:custGeom>
              <a:avLst/>
              <a:gdLst/>
              <a:ahLst/>
              <a:cxnLst/>
              <a:rect l="l" t="t" r="r" b="b"/>
              <a:pathLst>
                <a:path w="346242" h="47625" extrusionOk="0">
                  <a:moveTo>
                    <a:pt x="7112" y="53912"/>
                  </a:moveTo>
                  <a:lnTo>
                    <a:pt x="0" y="40957"/>
                  </a:lnTo>
                  <a:cubicBezTo>
                    <a:pt x="33408" y="21907"/>
                    <a:pt x="83379" y="0"/>
                    <a:pt x="174057" y="0"/>
                  </a:cubicBezTo>
                  <a:cubicBezTo>
                    <a:pt x="262115" y="0"/>
                    <a:pt x="312460" y="21431"/>
                    <a:pt x="346429" y="40005"/>
                  </a:cubicBezTo>
                  <a:lnTo>
                    <a:pt x="339505" y="53054"/>
                  </a:lnTo>
                  <a:cubicBezTo>
                    <a:pt x="304974" y="34100"/>
                    <a:pt x="258278" y="14764"/>
                    <a:pt x="173963" y="14764"/>
                  </a:cubicBezTo>
                  <a:cubicBezTo>
                    <a:pt x="86748" y="14764"/>
                    <a:pt x="38929" y="35719"/>
                    <a:pt x="7112" y="53912"/>
                  </a:cubicBez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3" name="Google Shape;283;p43"/>
            <p:cNvSpPr/>
            <p:nvPr/>
          </p:nvSpPr>
          <p:spPr>
            <a:xfrm flipH="1">
              <a:off x="8310689" y="5314718"/>
              <a:ext cx="412922" cy="531802"/>
            </a:xfrm>
            <a:custGeom>
              <a:avLst/>
              <a:gdLst/>
              <a:ahLst/>
              <a:cxnLst/>
              <a:rect l="l" t="t" r="r" b="b"/>
              <a:pathLst>
                <a:path w="458537" h="590550" extrusionOk="0">
                  <a:moveTo>
                    <a:pt x="231421" y="596265"/>
                  </a:moveTo>
                  <a:cubicBezTo>
                    <a:pt x="116412" y="596265"/>
                    <a:pt x="0" y="573596"/>
                    <a:pt x="0" y="530257"/>
                  </a:cubicBezTo>
                  <a:lnTo>
                    <a:pt x="0" y="65913"/>
                  </a:lnTo>
                  <a:cubicBezTo>
                    <a:pt x="0" y="22670"/>
                    <a:pt x="116412" y="0"/>
                    <a:pt x="231421" y="0"/>
                  </a:cubicBezTo>
                  <a:cubicBezTo>
                    <a:pt x="346429" y="0"/>
                    <a:pt x="462842" y="22670"/>
                    <a:pt x="462842" y="65913"/>
                  </a:cubicBezTo>
                  <a:lnTo>
                    <a:pt x="462842" y="530257"/>
                  </a:lnTo>
                  <a:cubicBezTo>
                    <a:pt x="462842" y="573596"/>
                    <a:pt x="346429" y="596265"/>
                    <a:pt x="231421" y="596265"/>
                  </a:cubicBezTo>
                  <a:close/>
                  <a:moveTo>
                    <a:pt x="18716" y="93726"/>
                  </a:moveTo>
                  <a:lnTo>
                    <a:pt x="18716" y="530352"/>
                  </a:lnTo>
                  <a:cubicBezTo>
                    <a:pt x="18716" y="549497"/>
                    <a:pt x="101533" y="577215"/>
                    <a:pt x="231421" y="577215"/>
                  </a:cubicBezTo>
                  <a:cubicBezTo>
                    <a:pt x="361308" y="577215"/>
                    <a:pt x="444126" y="549402"/>
                    <a:pt x="444126" y="530352"/>
                  </a:cubicBezTo>
                  <a:lnTo>
                    <a:pt x="444126" y="93726"/>
                  </a:lnTo>
                  <a:cubicBezTo>
                    <a:pt x="406694" y="118872"/>
                    <a:pt x="318636" y="131921"/>
                    <a:pt x="231421" y="131921"/>
                  </a:cubicBezTo>
                  <a:cubicBezTo>
                    <a:pt x="144205" y="131921"/>
                    <a:pt x="56147" y="118872"/>
                    <a:pt x="18716" y="93726"/>
                  </a:cubicBezTo>
                  <a:close/>
                  <a:moveTo>
                    <a:pt x="231421" y="19050"/>
                  </a:moveTo>
                  <a:cubicBezTo>
                    <a:pt x="101533" y="19050"/>
                    <a:pt x="18716" y="46863"/>
                    <a:pt x="18716" y="65913"/>
                  </a:cubicBezTo>
                  <a:cubicBezTo>
                    <a:pt x="18716" y="84963"/>
                    <a:pt x="101533" y="112776"/>
                    <a:pt x="231421" y="112776"/>
                  </a:cubicBezTo>
                  <a:cubicBezTo>
                    <a:pt x="361308" y="112776"/>
                    <a:pt x="444126" y="84963"/>
                    <a:pt x="444126" y="65913"/>
                  </a:cubicBezTo>
                  <a:cubicBezTo>
                    <a:pt x="444126" y="46863"/>
                    <a:pt x="361308" y="19050"/>
                    <a:pt x="231421" y="19050"/>
                  </a:cubicBez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4" name="Google Shape;284;p43"/>
            <p:cNvSpPr/>
            <p:nvPr/>
          </p:nvSpPr>
          <p:spPr>
            <a:xfrm flipH="1">
              <a:off x="8508134" y="5651898"/>
              <a:ext cx="50562" cy="51465"/>
            </a:xfrm>
            <a:custGeom>
              <a:avLst/>
              <a:gdLst/>
              <a:ahLst/>
              <a:cxnLst/>
              <a:rect l="l" t="t" r="r" b="b"/>
              <a:pathLst>
                <a:path w="56147" h="57150" extrusionOk="0">
                  <a:moveTo>
                    <a:pt x="55492" y="62674"/>
                  </a:moveTo>
                  <a:lnTo>
                    <a:pt x="55492" y="62674"/>
                  </a:lnTo>
                  <a:lnTo>
                    <a:pt x="36028" y="28289"/>
                  </a:lnTo>
                  <a:lnTo>
                    <a:pt x="36028" y="28289"/>
                  </a:lnTo>
                  <a:cubicBezTo>
                    <a:pt x="36028" y="28194"/>
                    <a:pt x="35934" y="28194"/>
                    <a:pt x="35934" y="28194"/>
                  </a:cubicBezTo>
                  <a:lnTo>
                    <a:pt x="35934" y="28099"/>
                  </a:lnTo>
                  <a:lnTo>
                    <a:pt x="35841" y="28003"/>
                  </a:lnTo>
                  <a:lnTo>
                    <a:pt x="35747" y="27908"/>
                  </a:lnTo>
                  <a:lnTo>
                    <a:pt x="30600" y="18859"/>
                  </a:lnTo>
                  <a:lnTo>
                    <a:pt x="19932" y="0"/>
                  </a:lnTo>
                  <a:lnTo>
                    <a:pt x="19932" y="0"/>
                  </a:lnTo>
                  <a:lnTo>
                    <a:pt x="1591" y="32290"/>
                  </a:lnTo>
                  <a:lnTo>
                    <a:pt x="0" y="35052"/>
                  </a:lnTo>
                  <a:cubicBezTo>
                    <a:pt x="12914" y="53149"/>
                    <a:pt x="33595" y="64960"/>
                    <a:pt x="57177" y="65532"/>
                  </a:cubicBezTo>
                  <a:lnTo>
                    <a:pt x="55492" y="62674"/>
                  </a:lnTo>
                  <a:lnTo>
                    <a:pt x="55492" y="62674"/>
                  </a:lnTo>
                  <a:lnTo>
                    <a:pt x="55492" y="62674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5" name="Google Shape;285;p43"/>
            <p:cNvSpPr/>
            <p:nvPr/>
          </p:nvSpPr>
          <p:spPr>
            <a:xfrm flipH="1">
              <a:off x="8537374" y="5617330"/>
              <a:ext cx="33708" cy="51465"/>
            </a:xfrm>
            <a:custGeom>
              <a:avLst/>
              <a:gdLst/>
              <a:ahLst/>
              <a:cxnLst/>
              <a:rect l="l" t="t" r="r" b="b"/>
              <a:pathLst>
                <a:path w="37431" h="57150" extrusionOk="0">
                  <a:moveTo>
                    <a:pt x="6270" y="0"/>
                  </a:moveTo>
                  <a:cubicBezTo>
                    <a:pt x="2246" y="9239"/>
                    <a:pt x="0" y="19431"/>
                    <a:pt x="0" y="30099"/>
                  </a:cubicBezTo>
                  <a:cubicBezTo>
                    <a:pt x="0" y="42958"/>
                    <a:pt x="3182" y="55055"/>
                    <a:pt x="8890" y="65532"/>
                  </a:cubicBezTo>
                  <a:lnTo>
                    <a:pt x="10574" y="62579"/>
                  </a:lnTo>
                  <a:lnTo>
                    <a:pt x="30132" y="28099"/>
                  </a:lnTo>
                  <a:cubicBezTo>
                    <a:pt x="30132" y="28099"/>
                    <a:pt x="30132" y="28004"/>
                    <a:pt x="30226" y="28004"/>
                  </a:cubicBezTo>
                  <a:cubicBezTo>
                    <a:pt x="30226" y="27908"/>
                    <a:pt x="30320" y="27908"/>
                    <a:pt x="30320" y="27908"/>
                  </a:cubicBezTo>
                  <a:lnTo>
                    <a:pt x="46228" y="0"/>
                  </a:lnTo>
                  <a:lnTo>
                    <a:pt x="6270" y="0"/>
                  </a:lnTo>
                  <a:lnTo>
                    <a:pt x="6270" y="0"/>
                  </a:lnTo>
                  <a:lnTo>
                    <a:pt x="6270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6" name="Google Shape;286;p43"/>
            <p:cNvSpPr/>
            <p:nvPr/>
          </p:nvSpPr>
          <p:spPr>
            <a:xfrm flipH="1">
              <a:off x="8453611" y="5577960"/>
              <a:ext cx="50562" cy="51465"/>
            </a:xfrm>
            <a:custGeom>
              <a:avLst/>
              <a:gdLst/>
              <a:ahLst/>
              <a:cxnLst/>
              <a:rect l="l" t="t" r="r" b="b"/>
              <a:pathLst>
                <a:path w="56147" h="57150" extrusionOk="0">
                  <a:moveTo>
                    <a:pt x="0" y="0"/>
                  </a:moveTo>
                  <a:lnTo>
                    <a:pt x="1684" y="2953"/>
                  </a:lnTo>
                  <a:lnTo>
                    <a:pt x="21242" y="37433"/>
                  </a:lnTo>
                  <a:lnTo>
                    <a:pt x="21336" y="37624"/>
                  </a:lnTo>
                  <a:lnTo>
                    <a:pt x="37244" y="65532"/>
                  </a:lnTo>
                  <a:lnTo>
                    <a:pt x="37244" y="65532"/>
                  </a:lnTo>
                  <a:lnTo>
                    <a:pt x="55586" y="33242"/>
                  </a:lnTo>
                  <a:lnTo>
                    <a:pt x="57177" y="30480"/>
                  </a:lnTo>
                  <a:cubicBezTo>
                    <a:pt x="44169" y="12382"/>
                    <a:pt x="23488" y="47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7" name="Google Shape;287;p43"/>
            <p:cNvSpPr/>
            <p:nvPr/>
          </p:nvSpPr>
          <p:spPr>
            <a:xfrm flipH="1">
              <a:off x="8502572" y="5578303"/>
              <a:ext cx="58989" cy="25732"/>
            </a:xfrm>
            <a:custGeom>
              <a:avLst/>
              <a:gdLst/>
              <a:ahLst/>
              <a:cxnLst/>
              <a:rect l="l" t="t" r="r" b="b"/>
              <a:pathLst>
                <a:path w="65505" h="28575" extrusionOk="0">
                  <a:moveTo>
                    <a:pt x="54463" y="0"/>
                  </a:moveTo>
                  <a:cubicBezTo>
                    <a:pt x="31443" y="2477"/>
                    <a:pt x="11510" y="15907"/>
                    <a:pt x="0" y="35147"/>
                  </a:cubicBezTo>
                  <a:lnTo>
                    <a:pt x="74395" y="35147"/>
                  </a:lnTo>
                  <a:lnTo>
                    <a:pt x="56054" y="2762"/>
                  </a:lnTo>
                  <a:lnTo>
                    <a:pt x="54463" y="0"/>
                  </a:lnTo>
                  <a:lnTo>
                    <a:pt x="54463" y="0"/>
                  </a:lnTo>
                  <a:lnTo>
                    <a:pt x="54463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8" name="Google Shape;288;p43"/>
            <p:cNvSpPr/>
            <p:nvPr/>
          </p:nvSpPr>
          <p:spPr>
            <a:xfrm flipH="1">
              <a:off x="8448133" y="5612527"/>
              <a:ext cx="33708" cy="51465"/>
            </a:xfrm>
            <a:custGeom>
              <a:avLst/>
              <a:gdLst/>
              <a:ahLst/>
              <a:cxnLst/>
              <a:rect l="l" t="t" r="r" b="b"/>
              <a:pathLst>
                <a:path w="37431" h="57150" extrusionOk="0">
                  <a:moveTo>
                    <a:pt x="37244" y="0"/>
                  </a:moveTo>
                  <a:lnTo>
                    <a:pt x="35560" y="2953"/>
                  </a:lnTo>
                  <a:lnTo>
                    <a:pt x="16002" y="37433"/>
                  </a:lnTo>
                  <a:cubicBezTo>
                    <a:pt x="16002" y="37338"/>
                    <a:pt x="16096" y="37338"/>
                    <a:pt x="16096" y="37338"/>
                  </a:cubicBezTo>
                  <a:cubicBezTo>
                    <a:pt x="16002" y="37433"/>
                    <a:pt x="16002" y="37433"/>
                    <a:pt x="16002" y="37528"/>
                  </a:cubicBezTo>
                  <a:cubicBezTo>
                    <a:pt x="16002" y="37624"/>
                    <a:pt x="15908" y="37624"/>
                    <a:pt x="15908" y="37624"/>
                  </a:cubicBezTo>
                  <a:cubicBezTo>
                    <a:pt x="15908" y="37624"/>
                    <a:pt x="15908" y="37719"/>
                    <a:pt x="15815" y="37719"/>
                  </a:cubicBezTo>
                  <a:lnTo>
                    <a:pt x="11417" y="45434"/>
                  </a:lnTo>
                  <a:lnTo>
                    <a:pt x="8703" y="50292"/>
                  </a:lnTo>
                  <a:lnTo>
                    <a:pt x="0" y="65627"/>
                  </a:lnTo>
                  <a:lnTo>
                    <a:pt x="39865" y="65627"/>
                  </a:lnTo>
                  <a:cubicBezTo>
                    <a:pt x="43889" y="56388"/>
                    <a:pt x="46134" y="46196"/>
                    <a:pt x="46134" y="35528"/>
                  </a:cubicBezTo>
                  <a:cubicBezTo>
                    <a:pt x="46134" y="22574"/>
                    <a:pt x="42953" y="10573"/>
                    <a:pt x="37244" y="0"/>
                  </a:cubicBezTo>
                  <a:lnTo>
                    <a:pt x="37244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89" name="Google Shape;289;p43"/>
            <p:cNvSpPr/>
            <p:nvPr/>
          </p:nvSpPr>
          <p:spPr>
            <a:xfrm flipH="1">
              <a:off x="8457824" y="5679003"/>
              <a:ext cx="58989" cy="25732"/>
            </a:xfrm>
            <a:custGeom>
              <a:avLst/>
              <a:gdLst/>
              <a:ahLst/>
              <a:cxnLst/>
              <a:rect l="l" t="t" r="r" b="b"/>
              <a:pathLst>
                <a:path w="65505" h="28575" extrusionOk="0">
                  <a:moveTo>
                    <a:pt x="0" y="0"/>
                  </a:moveTo>
                  <a:lnTo>
                    <a:pt x="0" y="0"/>
                  </a:lnTo>
                  <a:lnTo>
                    <a:pt x="18341" y="32385"/>
                  </a:lnTo>
                  <a:lnTo>
                    <a:pt x="18341" y="32385"/>
                  </a:lnTo>
                  <a:lnTo>
                    <a:pt x="19932" y="35147"/>
                  </a:lnTo>
                  <a:cubicBezTo>
                    <a:pt x="43046" y="32766"/>
                    <a:pt x="62979" y="19241"/>
                    <a:pt x="74395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90" name="Google Shape;290;p43"/>
            <p:cNvSpPr/>
            <p:nvPr/>
          </p:nvSpPr>
          <p:spPr>
            <a:xfrm flipH="1">
              <a:off x="8575633" y="5523236"/>
              <a:ext cx="67416" cy="60042"/>
            </a:xfrm>
            <a:custGeom>
              <a:avLst/>
              <a:gdLst/>
              <a:ahLst/>
              <a:cxnLst/>
              <a:rect l="l" t="t" r="r" b="b"/>
              <a:pathLst>
                <a:path w="74863" h="66675" extrusionOk="0">
                  <a:moveTo>
                    <a:pt x="0" y="74009"/>
                  </a:moveTo>
                  <a:lnTo>
                    <a:pt x="18154" y="74009"/>
                  </a:lnTo>
                  <a:lnTo>
                    <a:pt x="18154" y="21527"/>
                  </a:lnTo>
                  <a:lnTo>
                    <a:pt x="80104" y="21527"/>
                  </a:lnTo>
                  <a:lnTo>
                    <a:pt x="80104" y="0"/>
                  </a:lnTo>
                  <a:lnTo>
                    <a:pt x="0" y="0"/>
                  </a:lnTo>
                  <a:lnTo>
                    <a:pt x="0" y="74009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91" name="Google Shape;291;p43"/>
            <p:cNvSpPr/>
            <p:nvPr/>
          </p:nvSpPr>
          <p:spPr>
            <a:xfrm flipH="1">
              <a:off x="8592487" y="5683120"/>
              <a:ext cx="50562" cy="60042"/>
            </a:xfrm>
            <a:custGeom>
              <a:avLst/>
              <a:gdLst/>
              <a:ahLst/>
              <a:cxnLst/>
              <a:rect l="l" t="t" r="r" b="b"/>
              <a:pathLst>
                <a:path w="56147" h="66675" extrusionOk="0">
                  <a:moveTo>
                    <a:pt x="65505" y="74009"/>
                  </a:moveTo>
                  <a:lnTo>
                    <a:pt x="65505" y="57341"/>
                  </a:lnTo>
                  <a:lnTo>
                    <a:pt x="19090" y="57341"/>
                  </a:lnTo>
                  <a:lnTo>
                    <a:pt x="19090" y="0"/>
                  </a:lnTo>
                  <a:lnTo>
                    <a:pt x="0" y="0"/>
                  </a:lnTo>
                  <a:lnTo>
                    <a:pt x="0" y="74009"/>
                  </a:lnTo>
                  <a:lnTo>
                    <a:pt x="65505" y="74009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92" name="Google Shape;292;p43"/>
            <p:cNvSpPr/>
            <p:nvPr/>
          </p:nvSpPr>
          <p:spPr>
            <a:xfrm flipH="1">
              <a:off x="8387375" y="5523236"/>
              <a:ext cx="58989" cy="51465"/>
            </a:xfrm>
            <a:custGeom>
              <a:avLst/>
              <a:gdLst/>
              <a:ahLst/>
              <a:cxnLst/>
              <a:rect l="l" t="t" r="r" b="b"/>
              <a:pathLst>
                <a:path w="65505" h="57150" extrusionOk="0">
                  <a:moveTo>
                    <a:pt x="72804" y="66580"/>
                  </a:moveTo>
                  <a:lnTo>
                    <a:pt x="56428" y="66580"/>
                  </a:lnTo>
                  <a:lnTo>
                    <a:pt x="56428" y="19431"/>
                  </a:lnTo>
                  <a:lnTo>
                    <a:pt x="0" y="19431"/>
                  </a:lnTo>
                  <a:lnTo>
                    <a:pt x="0" y="0"/>
                  </a:lnTo>
                  <a:lnTo>
                    <a:pt x="72804" y="0"/>
                  </a:lnTo>
                  <a:lnTo>
                    <a:pt x="72804" y="6658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93" name="Google Shape;293;p43"/>
            <p:cNvSpPr/>
            <p:nvPr/>
          </p:nvSpPr>
          <p:spPr>
            <a:xfrm flipH="1">
              <a:off x="8382656" y="5676515"/>
              <a:ext cx="50562" cy="68620"/>
            </a:xfrm>
            <a:custGeom>
              <a:avLst/>
              <a:gdLst/>
              <a:ahLst/>
              <a:cxnLst/>
              <a:rect l="l" t="t" r="r" b="b"/>
              <a:pathLst>
                <a:path w="56147" h="76200" extrusionOk="0">
                  <a:moveTo>
                    <a:pt x="0" y="81344"/>
                  </a:moveTo>
                  <a:lnTo>
                    <a:pt x="0" y="66580"/>
                  </a:lnTo>
                  <a:lnTo>
                    <a:pt x="41268" y="66580"/>
                  </a:lnTo>
                  <a:lnTo>
                    <a:pt x="41268" y="0"/>
                  </a:lnTo>
                  <a:lnTo>
                    <a:pt x="58206" y="0"/>
                  </a:lnTo>
                  <a:lnTo>
                    <a:pt x="58206" y="81344"/>
                  </a:lnTo>
                  <a:lnTo>
                    <a:pt x="0" y="81344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grpSp>
        <p:nvGrpSpPr>
          <p:cNvPr id="294" name="Google Shape;294;p43"/>
          <p:cNvGrpSpPr/>
          <p:nvPr/>
        </p:nvGrpSpPr>
        <p:grpSpPr>
          <a:xfrm>
            <a:off x="10669705" y="4489796"/>
            <a:ext cx="229360" cy="280147"/>
            <a:chOff x="6880167" y="2925402"/>
            <a:chExt cx="551412" cy="630183"/>
          </a:xfrm>
        </p:grpSpPr>
        <p:sp>
          <p:nvSpPr>
            <p:cNvPr id="295" name="Google Shape;295;p43"/>
            <p:cNvSpPr/>
            <p:nvPr/>
          </p:nvSpPr>
          <p:spPr>
            <a:xfrm>
              <a:off x="6880167" y="2925402"/>
              <a:ext cx="551412" cy="630183"/>
            </a:xfrm>
            <a:custGeom>
              <a:avLst/>
              <a:gdLst/>
              <a:ahLst/>
              <a:cxnLst/>
              <a:rect l="l" t="t" r="r" b="b"/>
              <a:pathLst>
                <a:path w="551412" h="630182" extrusionOk="0">
                  <a:moveTo>
                    <a:pt x="278294" y="636935"/>
                  </a:moveTo>
                  <a:cubicBezTo>
                    <a:pt x="137853" y="636935"/>
                    <a:pt x="0" y="587195"/>
                    <a:pt x="0" y="536443"/>
                  </a:cubicBezTo>
                  <a:lnTo>
                    <a:pt x="0" y="77873"/>
                  </a:lnTo>
                  <a:cubicBezTo>
                    <a:pt x="0" y="26783"/>
                    <a:pt x="139991" y="0"/>
                    <a:pt x="278294" y="0"/>
                  </a:cubicBezTo>
                  <a:cubicBezTo>
                    <a:pt x="416597" y="0"/>
                    <a:pt x="556589" y="26783"/>
                    <a:pt x="556589" y="77873"/>
                  </a:cubicBezTo>
                  <a:lnTo>
                    <a:pt x="556589" y="536443"/>
                  </a:lnTo>
                  <a:cubicBezTo>
                    <a:pt x="556589" y="587195"/>
                    <a:pt x="418736" y="636935"/>
                    <a:pt x="278294" y="636935"/>
                  </a:cubicBezTo>
                  <a:close/>
                  <a:moveTo>
                    <a:pt x="22507" y="110732"/>
                  </a:moveTo>
                  <a:lnTo>
                    <a:pt x="22507" y="536556"/>
                  </a:lnTo>
                  <a:cubicBezTo>
                    <a:pt x="22507" y="559062"/>
                    <a:pt x="124462" y="614428"/>
                    <a:pt x="278294" y="614428"/>
                  </a:cubicBezTo>
                  <a:cubicBezTo>
                    <a:pt x="432127" y="614428"/>
                    <a:pt x="534082" y="558950"/>
                    <a:pt x="534082" y="536556"/>
                  </a:cubicBezTo>
                  <a:lnTo>
                    <a:pt x="534082" y="110732"/>
                  </a:lnTo>
                  <a:cubicBezTo>
                    <a:pt x="489069" y="140441"/>
                    <a:pt x="383175" y="155858"/>
                    <a:pt x="278294" y="155858"/>
                  </a:cubicBezTo>
                  <a:cubicBezTo>
                    <a:pt x="173413" y="155858"/>
                    <a:pt x="67520" y="140441"/>
                    <a:pt x="22507" y="110732"/>
                  </a:cubicBezTo>
                  <a:close/>
                  <a:moveTo>
                    <a:pt x="278294" y="22507"/>
                  </a:moveTo>
                  <a:cubicBezTo>
                    <a:pt x="122098" y="22507"/>
                    <a:pt x="22507" y="55366"/>
                    <a:pt x="22507" y="77873"/>
                  </a:cubicBezTo>
                  <a:cubicBezTo>
                    <a:pt x="22507" y="100379"/>
                    <a:pt x="122098" y="133239"/>
                    <a:pt x="278294" y="133239"/>
                  </a:cubicBezTo>
                  <a:cubicBezTo>
                    <a:pt x="434490" y="133239"/>
                    <a:pt x="534082" y="100379"/>
                    <a:pt x="534082" y="77873"/>
                  </a:cubicBezTo>
                  <a:cubicBezTo>
                    <a:pt x="534082" y="55366"/>
                    <a:pt x="434490" y="22507"/>
                    <a:pt x="278294" y="22507"/>
                  </a:cubicBezTo>
                  <a:close/>
                </a:path>
              </a:pathLst>
            </a:custGeom>
            <a:solidFill>
              <a:schemeClr val="dk1"/>
            </a:solidFill>
            <a:ln w="1270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96" name="Google Shape;296;p43"/>
            <p:cNvSpPr/>
            <p:nvPr/>
          </p:nvSpPr>
          <p:spPr>
            <a:xfrm>
              <a:off x="6889507" y="3161721"/>
              <a:ext cx="528905" cy="67520"/>
            </a:xfrm>
            <a:custGeom>
              <a:avLst/>
              <a:gdLst/>
              <a:ahLst/>
              <a:cxnLst/>
              <a:rect l="l" t="t" r="r" b="b"/>
              <a:pathLst>
                <a:path w="528905" h="67519" extrusionOk="0">
                  <a:moveTo>
                    <a:pt x="264115" y="73821"/>
                  </a:moveTo>
                  <a:cubicBezTo>
                    <a:pt x="150007" y="73821"/>
                    <a:pt x="35560" y="39611"/>
                    <a:pt x="0" y="15980"/>
                  </a:cubicBezTo>
                  <a:lnTo>
                    <a:pt x="10578" y="113"/>
                  </a:lnTo>
                  <a:cubicBezTo>
                    <a:pt x="44113" y="22507"/>
                    <a:pt x="153720" y="54803"/>
                    <a:pt x="264115" y="54803"/>
                  </a:cubicBezTo>
                  <a:cubicBezTo>
                    <a:pt x="371809" y="54803"/>
                    <a:pt x="494920" y="21831"/>
                    <a:pt x="529018" y="0"/>
                  </a:cubicBezTo>
                  <a:lnTo>
                    <a:pt x="539258" y="16092"/>
                  </a:lnTo>
                  <a:cubicBezTo>
                    <a:pt x="502460" y="39611"/>
                    <a:pt x="376873" y="73821"/>
                    <a:pt x="264115" y="73821"/>
                  </a:cubicBezTo>
                  <a:close/>
                </a:path>
              </a:pathLst>
            </a:custGeom>
            <a:solidFill>
              <a:schemeClr val="dk1"/>
            </a:solidFill>
            <a:ln w="1107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297" name="Google Shape;297;p43"/>
            <p:cNvSpPr/>
            <p:nvPr/>
          </p:nvSpPr>
          <p:spPr>
            <a:xfrm>
              <a:off x="6889507" y="3319266"/>
              <a:ext cx="528905" cy="67520"/>
            </a:xfrm>
            <a:custGeom>
              <a:avLst/>
              <a:gdLst/>
              <a:ahLst/>
              <a:cxnLst/>
              <a:rect l="l" t="t" r="r" b="b"/>
              <a:pathLst>
                <a:path w="528905" h="67519" extrusionOk="0">
                  <a:moveTo>
                    <a:pt x="264115" y="73821"/>
                  </a:moveTo>
                  <a:cubicBezTo>
                    <a:pt x="150007" y="73821"/>
                    <a:pt x="35560" y="39611"/>
                    <a:pt x="0" y="15980"/>
                  </a:cubicBezTo>
                  <a:lnTo>
                    <a:pt x="10578" y="113"/>
                  </a:lnTo>
                  <a:cubicBezTo>
                    <a:pt x="44113" y="22507"/>
                    <a:pt x="153720" y="54803"/>
                    <a:pt x="264115" y="54803"/>
                  </a:cubicBezTo>
                  <a:cubicBezTo>
                    <a:pt x="371809" y="54803"/>
                    <a:pt x="494920" y="21831"/>
                    <a:pt x="529018" y="0"/>
                  </a:cubicBezTo>
                  <a:lnTo>
                    <a:pt x="539258" y="16092"/>
                  </a:lnTo>
                  <a:cubicBezTo>
                    <a:pt x="502460" y="39611"/>
                    <a:pt x="376873" y="73821"/>
                    <a:pt x="264115" y="73821"/>
                  </a:cubicBezTo>
                  <a:close/>
                </a:path>
              </a:pathLst>
            </a:custGeom>
            <a:solidFill>
              <a:schemeClr val="dk1"/>
            </a:solidFill>
            <a:ln w="11075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</p:grpSp>
      <p:sp>
        <p:nvSpPr>
          <p:cNvPr id="298" name="Google Shape;298;p43"/>
          <p:cNvSpPr txBox="1"/>
          <p:nvPr/>
        </p:nvSpPr>
        <p:spPr>
          <a:xfrm>
            <a:off x="1916751" y="3014953"/>
            <a:ext cx="1667290" cy="352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ローカルユーザ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99" name="Google Shape;299;p4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034824" y="2642350"/>
            <a:ext cx="391767" cy="37252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0" name="Google Shape;300;p43"/>
          <p:cNvGrpSpPr/>
          <p:nvPr/>
        </p:nvGrpSpPr>
        <p:grpSpPr>
          <a:xfrm>
            <a:off x="1305839" y="5306493"/>
            <a:ext cx="1074505" cy="712928"/>
            <a:chOff x="672980" y="1966505"/>
            <a:chExt cx="1057450" cy="651099"/>
          </a:xfrm>
        </p:grpSpPr>
        <p:sp>
          <p:nvSpPr>
            <p:cNvPr id="301" name="Google Shape;301;p43"/>
            <p:cNvSpPr/>
            <p:nvPr/>
          </p:nvSpPr>
          <p:spPr>
            <a:xfrm>
              <a:off x="933835" y="1966505"/>
              <a:ext cx="796595" cy="651099"/>
            </a:xfrm>
            <a:custGeom>
              <a:avLst/>
              <a:gdLst/>
              <a:ahLst/>
              <a:cxnLst/>
              <a:rect l="l" t="t" r="r" b="b"/>
              <a:pathLst>
                <a:path w="796595" h="651099" extrusionOk="0">
                  <a:moveTo>
                    <a:pt x="63593" y="607620"/>
                  </a:moveTo>
                  <a:lnTo>
                    <a:pt x="733001" y="607620"/>
                  </a:lnTo>
                  <a:lnTo>
                    <a:pt x="733001" y="651099"/>
                  </a:lnTo>
                  <a:lnTo>
                    <a:pt x="63593" y="651099"/>
                  </a:lnTo>
                  <a:close/>
                  <a:moveTo>
                    <a:pt x="63148" y="60404"/>
                  </a:moveTo>
                  <a:lnTo>
                    <a:pt x="63148" y="464625"/>
                  </a:lnTo>
                  <a:lnTo>
                    <a:pt x="733390" y="464625"/>
                  </a:lnTo>
                  <a:lnTo>
                    <a:pt x="733390" y="60404"/>
                  </a:lnTo>
                  <a:close/>
                  <a:moveTo>
                    <a:pt x="0" y="0"/>
                  </a:moveTo>
                  <a:lnTo>
                    <a:pt x="796595" y="0"/>
                  </a:lnTo>
                  <a:lnTo>
                    <a:pt x="796595" y="525032"/>
                  </a:lnTo>
                  <a:lnTo>
                    <a:pt x="509142" y="525032"/>
                  </a:lnTo>
                  <a:lnTo>
                    <a:pt x="509142" y="603286"/>
                  </a:lnTo>
                  <a:lnTo>
                    <a:pt x="287451" y="603286"/>
                  </a:lnTo>
                  <a:lnTo>
                    <a:pt x="287451" y="525032"/>
                  </a:lnTo>
                  <a:lnTo>
                    <a:pt x="0" y="525032"/>
                  </a:lnTo>
                  <a:close/>
                </a:path>
              </a:pathLst>
            </a:custGeom>
            <a:solidFill>
              <a:srgbClr val="0070C0"/>
            </a:solidFill>
            <a:ln w="19050" cap="rnd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302" name="Google Shape;302;p43"/>
            <p:cNvSpPr/>
            <p:nvPr/>
          </p:nvSpPr>
          <p:spPr>
            <a:xfrm>
              <a:off x="672980" y="2002209"/>
              <a:ext cx="269504" cy="586820"/>
            </a:xfrm>
            <a:custGeom>
              <a:avLst/>
              <a:gdLst/>
              <a:ahLst/>
              <a:cxnLst/>
              <a:rect l="l" t="t" r="r" b="b"/>
              <a:pathLst>
                <a:path w="269504" h="586820" extrusionOk="0">
                  <a:moveTo>
                    <a:pt x="52181" y="469456"/>
                  </a:moveTo>
                  <a:lnTo>
                    <a:pt x="52181" y="508565"/>
                  </a:lnTo>
                  <a:lnTo>
                    <a:pt x="213024" y="508565"/>
                  </a:lnTo>
                  <a:lnTo>
                    <a:pt x="213024" y="469456"/>
                  </a:lnTo>
                  <a:close/>
                  <a:moveTo>
                    <a:pt x="52181" y="397738"/>
                  </a:moveTo>
                  <a:lnTo>
                    <a:pt x="52181" y="436847"/>
                  </a:lnTo>
                  <a:lnTo>
                    <a:pt x="213024" y="436847"/>
                  </a:lnTo>
                  <a:lnTo>
                    <a:pt x="213024" y="397738"/>
                  </a:lnTo>
                  <a:close/>
                  <a:moveTo>
                    <a:pt x="52181" y="256468"/>
                  </a:moveTo>
                  <a:lnTo>
                    <a:pt x="52181" y="365129"/>
                  </a:lnTo>
                  <a:lnTo>
                    <a:pt x="213024" y="365129"/>
                  </a:lnTo>
                  <a:lnTo>
                    <a:pt x="213024" y="256468"/>
                  </a:lnTo>
                  <a:close/>
                  <a:moveTo>
                    <a:pt x="68469" y="203203"/>
                  </a:moveTo>
                  <a:cubicBezTo>
                    <a:pt x="61867" y="203203"/>
                    <a:pt x="56516" y="208554"/>
                    <a:pt x="56516" y="215156"/>
                  </a:cubicBezTo>
                  <a:cubicBezTo>
                    <a:pt x="56516" y="221758"/>
                    <a:pt x="61867" y="227109"/>
                    <a:pt x="68469" y="227109"/>
                  </a:cubicBezTo>
                  <a:cubicBezTo>
                    <a:pt x="75070" y="227109"/>
                    <a:pt x="80422" y="221758"/>
                    <a:pt x="80422" y="215156"/>
                  </a:cubicBezTo>
                  <a:cubicBezTo>
                    <a:pt x="80422" y="208554"/>
                    <a:pt x="75070" y="203203"/>
                    <a:pt x="68469" y="203203"/>
                  </a:cubicBezTo>
                  <a:close/>
                  <a:moveTo>
                    <a:pt x="0" y="0"/>
                  </a:moveTo>
                  <a:lnTo>
                    <a:pt x="269504" y="0"/>
                  </a:lnTo>
                  <a:lnTo>
                    <a:pt x="269504" y="586820"/>
                  </a:lnTo>
                  <a:lnTo>
                    <a:pt x="0" y="586820"/>
                  </a:lnTo>
                  <a:close/>
                </a:path>
              </a:pathLst>
            </a:custGeom>
            <a:solidFill>
              <a:srgbClr val="0070C0"/>
            </a:solidFill>
            <a:ln w="19050" cap="flat" cmpd="sng">
              <a:solidFill>
                <a:schemeClr val="lt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303" name="Google Shape;303;p43"/>
          <p:cNvSpPr txBox="1"/>
          <p:nvPr/>
        </p:nvSpPr>
        <p:spPr>
          <a:xfrm>
            <a:off x="914400" y="6035227"/>
            <a:ext cx="1722995" cy="3441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ローカルユーザ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04" name="Google Shape;304;p4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02291" y="5662625"/>
            <a:ext cx="391767" cy="372521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43"/>
          <p:cNvSpPr txBox="1"/>
          <p:nvPr/>
        </p:nvSpPr>
        <p:spPr>
          <a:xfrm>
            <a:off x="7492674" y="6092478"/>
            <a:ext cx="1806625" cy="275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スナップショット</a:t>
            </a:r>
            <a:endParaRPr sz="1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pic>
        <p:nvPicPr>
          <p:cNvPr id="306" name="Google Shape;306;p43" descr="一張含有 文字, 電子用品, 電腦 的圖片&#10;&#10;自動產生的描述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345338" y="3922405"/>
            <a:ext cx="2062952" cy="907699"/>
          </a:xfrm>
          <a:prstGeom prst="rect">
            <a:avLst/>
          </a:prstGeom>
          <a:noFill/>
          <a:ln>
            <a:noFill/>
          </a:ln>
        </p:spPr>
      </p:pic>
      <p:sp>
        <p:nvSpPr>
          <p:cNvPr id="307" name="Google Shape;307;p43"/>
          <p:cNvSpPr txBox="1"/>
          <p:nvPr/>
        </p:nvSpPr>
        <p:spPr>
          <a:xfrm>
            <a:off x="511235" y="389007"/>
            <a:ext cx="11322601" cy="898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ビジネスデータをクラウドにバックアップ</a:t>
            </a:r>
            <a:endParaRPr lang="en-US" sz="4000" b="1" dirty="0" smtClean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VJBOD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クラウドによる柔軟性、経済性、安全性</a:t>
            </a:r>
            <a:endParaRPr sz="4000" b="1" u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08" name="Google Shape;308;p43"/>
          <p:cNvSpPr txBox="1"/>
          <p:nvPr/>
        </p:nvSpPr>
        <p:spPr>
          <a:xfrm>
            <a:off x="306748" y="1708522"/>
            <a:ext cx="7325828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</a:t>
            </a: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2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をクラウドオブジェクトストレージに接続</a:t>
            </a:r>
            <a:r>
              <a:rPr lang="ja-JP" alt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することで</a:t>
            </a:r>
            <a: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帯域幅の使用量を減らし</a:t>
            </a:r>
            <a: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バックアップ時間を短縮し</a:t>
            </a:r>
            <a:r>
              <a:rPr lang="en-US" sz="12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、ストレージの使用量を最適化して</a:t>
            </a:r>
            <a: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2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ビジネスデータをクラウドにバックアップします</a:t>
            </a:r>
            <a:r>
              <a:rPr lang="en-US" sz="12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182393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" name="Google Shape;313;p44" descr="A picture containing shi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96319" y="1886361"/>
            <a:ext cx="1027475" cy="1027472"/>
          </a:xfrm>
          <a:prstGeom prst="rect">
            <a:avLst/>
          </a:prstGeom>
          <a:noFill/>
          <a:ln>
            <a:noFill/>
          </a:ln>
        </p:spPr>
      </p:pic>
      <p:pic>
        <p:nvPicPr>
          <p:cNvPr id="314" name="Google Shape;314;p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78736" y="3687423"/>
            <a:ext cx="716200" cy="556632"/>
          </a:xfrm>
          <a:prstGeom prst="rect">
            <a:avLst/>
          </a:prstGeom>
          <a:noFill/>
          <a:ln>
            <a:noFill/>
          </a:ln>
        </p:spPr>
      </p:pic>
      <p:pic>
        <p:nvPicPr>
          <p:cNvPr id="315" name="Google Shape;315;p4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447" y="4421028"/>
            <a:ext cx="804777" cy="625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6" name="Google Shape;316;p4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34446" y="5284354"/>
            <a:ext cx="821251" cy="6382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17" name="Google Shape;317;p44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73919" y="6118859"/>
            <a:ext cx="809593" cy="629217"/>
          </a:xfrm>
          <a:prstGeom prst="rect">
            <a:avLst/>
          </a:prstGeom>
          <a:noFill/>
          <a:ln>
            <a:noFill/>
          </a:ln>
        </p:spPr>
      </p:pic>
      <p:pic>
        <p:nvPicPr>
          <p:cNvPr id="318" name="Google Shape;318;p44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338324" y="3710430"/>
            <a:ext cx="776573" cy="6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9" name="Google Shape;319;p44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338324" y="4466937"/>
            <a:ext cx="776573" cy="6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0" name="Google Shape;320;p44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338324" y="5230217"/>
            <a:ext cx="776573" cy="6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1" name="Google Shape;321;p44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338324" y="5979950"/>
            <a:ext cx="776573" cy="603555"/>
          </a:xfrm>
          <a:prstGeom prst="rect">
            <a:avLst/>
          </a:prstGeom>
          <a:noFill/>
          <a:ln>
            <a:noFill/>
          </a:ln>
        </p:spPr>
      </p:pic>
      <p:sp>
        <p:nvSpPr>
          <p:cNvPr id="322" name="Google Shape;322;p44"/>
          <p:cNvSpPr/>
          <p:nvPr/>
        </p:nvSpPr>
        <p:spPr>
          <a:xfrm flipH="1">
            <a:off x="596319" y="3028513"/>
            <a:ext cx="2967964" cy="54315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26262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80953" marR="0" lvl="0" indent="-380953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Google™Workspace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23" name="Google Shape;323;p44"/>
          <p:cNvSpPr/>
          <p:nvPr/>
        </p:nvSpPr>
        <p:spPr>
          <a:xfrm flipH="1">
            <a:off x="6483838" y="3028513"/>
            <a:ext cx="2662548" cy="54315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26262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80953" marR="0" lvl="0" indent="-380953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Microsoft365®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24" name="Google Shape;324;p44"/>
          <p:cNvSpPr/>
          <p:nvPr/>
        </p:nvSpPr>
        <p:spPr>
          <a:xfrm>
            <a:off x="1799608" y="2006425"/>
            <a:ext cx="9865737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Boxafe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を使用する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ことで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データの損失を心配する必要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がなくなります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、電子メール、カレンダ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ー、連絡先をGoogle™WorkspaceおよびMicrosoft365®から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にバックアップできます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25" name="Google Shape;325;p44"/>
          <p:cNvSpPr txBox="1"/>
          <p:nvPr/>
        </p:nvSpPr>
        <p:spPr>
          <a:xfrm>
            <a:off x="526772" y="134256"/>
            <a:ext cx="11679411" cy="15999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4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Boxafe</a:t>
            </a:r>
            <a:r>
              <a:rPr lang="en-US" sz="4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/>
            </a:r>
            <a:br>
              <a:rPr lang="en-US" sz="4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Google</a:t>
            </a: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™WorkspaceおよびMicrosoft365®トータルバックアップソリューション</a:t>
            </a:r>
            <a:endParaRPr sz="24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326" name="Google Shape;326;p44"/>
          <p:cNvSpPr/>
          <p:nvPr/>
        </p:nvSpPr>
        <p:spPr>
          <a:xfrm>
            <a:off x="1283512" y="3665873"/>
            <a:ext cx="4922349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Gmail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Gmail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ですべてのメールと添付ファイルをバックアップ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27" name="Google Shape;327;p44"/>
          <p:cNvSpPr/>
          <p:nvPr/>
        </p:nvSpPr>
        <p:spPr>
          <a:xfrm>
            <a:off x="1283512" y="4368680"/>
            <a:ext cx="5054812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 Drive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Driveにすべてのファイルバージョンを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バックアップし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マイドライブと共有ドライブをサポート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28" name="Google Shape;328;p44"/>
          <p:cNvSpPr/>
          <p:nvPr/>
        </p:nvSpPr>
        <p:spPr>
          <a:xfrm>
            <a:off x="1283513" y="5368261"/>
            <a:ext cx="4831089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連絡先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コンタクト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ですべての連絡先をバックアップ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29" name="Google Shape;329;p44"/>
          <p:cNvSpPr/>
          <p:nvPr/>
        </p:nvSpPr>
        <p:spPr>
          <a:xfrm>
            <a:off x="1301624" y="6122306"/>
            <a:ext cx="467779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カレンダ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カレンダーですべてのイベントと添付ファイルをバックアップ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30" name="Google Shape;330;p44"/>
          <p:cNvSpPr/>
          <p:nvPr/>
        </p:nvSpPr>
        <p:spPr>
          <a:xfrm>
            <a:off x="7233331" y="3750597"/>
            <a:ext cx="4432015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Outlook</a:t>
            </a:r>
            <a:br>
              <a:rPr lang="en-US" altLang="ja-JP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Outlookですべてのメールと添付ファイルをバックアップ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31" name="Google Shape;331;p44"/>
          <p:cNvSpPr/>
          <p:nvPr/>
        </p:nvSpPr>
        <p:spPr>
          <a:xfrm>
            <a:off x="7233331" y="4497604"/>
            <a:ext cx="4276182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連絡先</a:t>
            </a: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(People)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Outlook 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Peopleですべての連絡先をバックアップ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32" name="Google Shape;332;p44"/>
          <p:cNvSpPr/>
          <p:nvPr/>
        </p:nvSpPr>
        <p:spPr>
          <a:xfrm>
            <a:off x="7233331" y="5095108"/>
            <a:ext cx="4831088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カレンダ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Outlook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カレンダーですべてのイベントと添付ファイルをバックアップ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33" name="Google Shape;333;p44"/>
          <p:cNvSpPr/>
          <p:nvPr/>
        </p:nvSpPr>
        <p:spPr>
          <a:xfrm>
            <a:off x="7233331" y="5870336"/>
            <a:ext cx="4589492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SharePointとOneDrive</a:t>
            </a:r>
            <a:endParaRPr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OneNoteを含むSharePointおよびOneDrive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ファイルを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バックアップ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8192949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" name="Google Shape;338;p4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9829" y="2005721"/>
            <a:ext cx="1200000" cy="120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9" name="Google Shape;339;p45"/>
          <p:cNvSpPr/>
          <p:nvPr/>
        </p:nvSpPr>
        <p:spPr>
          <a:xfrm>
            <a:off x="1968772" y="2221768"/>
            <a:ext cx="2433895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Virtualization</a:t>
            </a:r>
            <a:b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Station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340" name="Google Shape;340;p45"/>
          <p:cNvSpPr/>
          <p:nvPr/>
        </p:nvSpPr>
        <p:spPr>
          <a:xfrm>
            <a:off x="7629360" y="2180070"/>
            <a:ext cx="2061292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Container</a:t>
            </a:r>
            <a: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/>
            </a:r>
            <a:br>
              <a:rPr lang="en-US" sz="2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2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Station</a:t>
            </a:r>
            <a:endParaRPr sz="2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341" name="Google Shape;341;p45"/>
          <p:cNvSpPr/>
          <p:nvPr/>
        </p:nvSpPr>
        <p:spPr>
          <a:xfrm>
            <a:off x="1638532" y="5062808"/>
            <a:ext cx="4400199" cy="16004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仮想化パーソナルコンピュータ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QvPC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テクノロジ</a:t>
            </a:r>
            <a:r>
              <a:rPr lang="ja-JP" alt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ー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を使用すると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、グラフィックカード、キーボード、マウス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、HDMI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ディスプレイをNASにインストールするだけで、NASをPCとして使用できます。その後、NASに保存されている複数の仮想マシンとデータに直接アクセスし、複数のPC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を使用しているかのように</a:t>
            </a:r>
            <a:r>
              <a:rPr lang="ja-JP" alt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仮想マシンを柔軟に切り替えることができます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342" name="Google Shape;342;p4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83262" y="1975237"/>
            <a:ext cx="1198123" cy="12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4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67523" y="5305512"/>
            <a:ext cx="1159385" cy="100960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44" name="Google Shape;344;p45"/>
          <p:cNvGrpSpPr/>
          <p:nvPr/>
        </p:nvGrpSpPr>
        <p:grpSpPr>
          <a:xfrm>
            <a:off x="485773" y="4108018"/>
            <a:ext cx="2847976" cy="665717"/>
            <a:chOff x="1360606" y="1631086"/>
            <a:chExt cx="3007657" cy="703044"/>
          </a:xfrm>
        </p:grpSpPr>
        <p:grpSp>
          <p:nvGrpSpPr>
            <p:cNvPr id="345" name="Google Shape;345;p45"/>
            <p:cNvGrpSpPr/>
            <p:nvPr/>
          </p:nvGrpSpPr>
          <p:grpSpPr>
            <a:xfrm>
              <a:off x="1360606" y="1631086"/>
              <a:ext cx="3007657" cy="703044"/>
              <a:chOff x="1360608" y="1631084"/>
              <a:chExt cx="3007661" cy="703043"/>
            </a:xfrm>
          </p:grpSpPr>
          <p:sp>
            <p:nvSpPr>
              <p:cNvPr id="346" name="Google Shape;346;p45"/>
              <p:cNvSpPr/>
              <p:nvPr/>
            </p:nvSpPr>
            <p:spPr>
              <a:xfrm>
                <a:off x="1360608" y="1631084"/>
                <a:ext cx="703043" cy="703043"/>
              </a:xfrm>
              <a:prstGeom prst="ellipse">
                <a:avLst/>
              </a:prstGeom>
              <a:solidFill>
                <a:srgbClr val="EE6D2B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endParaRPr>
              </a:p>
            </p:txBody>
          </p:sp>
          <p:sp>
            <p:nvSpPr>
              <p:cNvPr id="347" name="Google Shape;347;p45"/>
              <p:cNvSpPr/>
              <p:nvPr/>
            </p:nvSpPr>
            <p:spPr>
              <a:xfrm>
                <a:off x="2128814" y="1631084"/>
                <a:ext cx="703043" cy="703043"/>
              </a:xfrm>
              <a:prstGeom prst="ellipse">
                <a:avLst/>
              </a:prstGeom>
              <a:solidFill>
                <a:srgbClr val="EE6D2B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endParaRPr>
              </a:p>
            </p:txBody>
          </p:sp>
          <p:sp>
            <p:nvSpPr>
              <p:cNvPr id="348" name="Google Shape;348;p45"/>
              <p:cNvSpPr/>
              <p:nvPr/>
            </p:nvSpPr>
            <p:spPr>
              <a:xfrm>
                <a:off x="2897020" y="1631084"/>
                <a:ext cx="703043" cy="703043"/>
              </a:xfrm>
              <a:prstGeom prst="ellipse">
                <a:avLst/>
              </a:prstGeom>
              <a:solidFill>
                <a:srgbClr val="EE6D2B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endParaRPr>
              </a:p>
            </p:txBody>
          </p:sp>
          <p:sp>
            <p:nvSpPr>
              <p:cNvPr id="349" name="Google Shape;349;p45"/>
              <p:cNvSpPr/>
              <p:nvPr/>
            </p:nvSpPr>
            <p:spPr>
              <a:xfrm>
                <a:off x="3665226" y="1631084"/>
                <a:ext cx="703043" cy="703043"/>
              </a:xfrm>
              <a:prstGeom prst="ellipse">
                <a:avLst/>
              </a:prstGeom>
              <a:solidFill>
                <a:srgbClr val="EE6D2B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endParaRPr>
              </a:p>
            </p:txBody>
          </p:sp>
        </p:grpSp>
        <p:pic>
          <p:nvPicPr>
            <p:cNvPr id="350" name="Google Shape;350;p45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3829006" y="1755316"/>
              <a:ext cx="375475" cy="44401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51" name="Google Shape;351;p45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>
              <a:off x="2271376" y="1748573"/>
              <a:ext cx="377479" cy="44401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52" name="Google Shape;352;p45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>
              <a:off x="2976423" y="1889079"/>
              <a:ext cx="559910" cy="16182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53" name="Google Shape;353;p45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>
              <a:off x="1488031" y="1779103"/>
              <a:ext cx="452027" cy="399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54" name="Google Shape;354;p45"/>
          <p:cNvGrpSpPr/>
          <p:nvPr/>
        </p:nvGrpSpPr>
        <p:grpSpPr>
          <a:xfrm>
            <a:off x="6332409" y="4124140"/>
            <a:ext cx="5453329" cy="2397740"/>
            <a:chOff x="4572000" y="2832757"/>
            <a:chExt cx="4089995" cy="1798305"/>
          </a:xfrm>
        </p:grpSpPr>
        <p:sp>
          <p:nvSpPr>
            <p:cNvPr id="355" name="Google Shape;355;p45"/>
            <p:cNvSpPr/>
            <p:nvPr/>
          </p:nvSpPr>
          <p:spPr>
            <a:xfrm>
              <a:off x="4572000" y="2832757"/>
              <a:ext cx="972713" cy="988253"/>
            </a:xfrm>
            <a:prstGeom prst="rect">
              <a:avLst/>
            </a:prstGeom>
            <a:solidFill>
              <a:srgbClr val="B3C6E7"/>
            </a:solidFill>
            <a:ln w="12700" cap="flat" cmpd="sng">
              <a:solidFill>
                <a:srgbClr val="B3C6E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56" name="Google Shape;356;p45"/>
            <p:cNvSpPr/>
            <p:nvPr/>
          </p:nvSpPr>
          <p:spPr>
            <a:xfrm>
              <a:off x="5606508" y="2832757"/>
              <a:ext cx="2995854" cy="988253"/>
            </a:xfrm>
            <a:prstGeom prst="rect">
              <a:avLst/>
            </a:prstGeom>
            <a:noFill/>
            <a:ln w="12700" cap="flat" cmpd="sng">
              <a:solidFill>
                <a:srgbClr val="B3C6E7"/>
              </a:solidFill>
              <a:prstDash val="dash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57" name="Google Shape;357;p45"/>
            <p:cNvSpPr txBox="1"/>
            <p:nvPr/>
          </p:nvSpPr>
          <p:spPr>
            <a:xfrm>
              <a:off x="5604280" y="2833521"/>
              <a:ext cx="1008067" cy="19620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コンテナ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58" name="Google Shape;358;p45"/>
            <p:cNvSpPr/>
            <p:nvPr/>
          </p:nvSpPr>
          <p:spPr>
            <a:xfrm>
              <a:off x="5643777" y="3133196"/>
              <a:ext cx="987681" cy="235109"/>
            </a:xfrm>
            <a:prstGeom prst="rect">
              <a:avLst/>
            </a:prstGeom>
            <a:solidFill>
              <a:srgbClr val="B3C6E7"/>
            </a:solidFill>
            <a:ln w="12700" cap="flat" cmpd="sng">
              <a:solidFill>
                <a:srgbClr val="B3C6E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アプリケーション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59" name="Google Shape;359;p45"/>
            <p:cNvSpPr/>
            <p:nvPr/>
          </p:nvSpPr>
          <p:spPr>
            <a:xfrm>
              <a:off x="6664885" y="3133196"/>
              <a:ext cx="975713" cy="261610"/>
            </a:xfrm>
            <a:prstGeom prst="rect">
              <a:avLst/>
            </a:prstGeom>
            <a:solidFill>
              <a:srgbClr val="B3C6E7"/>
            </a:solidFill>
            <a:ln w="12700" cap="flat" cmpd="sng">
              <a:solidFill>
                <a:srgbClr val="B3C6E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アプリケーション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60" name="Google Shape;360;p45"/>
            <p:cNvSpPr/>
            <p:nvPr/>
          </p:nvSpPr>
          <p:spPr>
            <a:xfrm>
              <a:off x="7670410" y="3133196"/>
              <a:ext cx="991585" cy="261610"/>
            </a:xfrm>
            <a:prstGeom prst="rect">
              <a:avLst/>
            </a:prstGeom>
            <a:solidFill>
              <a:srgbClr val="B3C6E7"/>
            </a:solidFill>
            <a:ln w="12700" cap="flat" cmpd="sng">
              <a:solidFill>
                <a:srgbClr val="B3C6E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アプリケーション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61" name="Google Shape;361;p45"/>
            <p:cNvSpPr/>
            <p:nvPr/>
          </p:nvSpPr>
          <p:spPr>
            <a:xfrm>
              <a:off x="5643777" y="3454978"/>
              <a:ext cx="987681" cy="250234"/>
            </a:xfrm>
            <a:prstGeom prst="rect">
              <a:avLst/>
            </a:prstGeom>
            <a:solidFill>
              <a:srgbClr val="9CC2E5"/>
            </a:solidFill>
            <a:ln w="12700" cap="flat" cmpd="sng">
              <a:solidFill>
                <a:srgbClr val="9CC2E5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ファイルシステム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62" name="Google Shape;362;p45"/>
            <p:cNvSpPr/>
            <p:nvPr/>
          </p:nvSpPr>
          <p:spPr>
            <a:xfrm>
              <a:off x="6664885" y="3454978"/>
              <a:ext cx="975714" cy="250234"/>
            </a:xfrm>
            <a:prstGeom prst="rect">
              <a:avLst/>
            </a:prstGeom>
            <a:solidFill>
              <a:srgbClr val="9CC2E5"/>
            </a:solidFill>
            <a:ln w="12700" cap="flat" cmpd="sng">
              <a:solidFill>
                <a:srgbClr val="9CC2E5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ファイルシステム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63" name="Google Shape;363;p45"/>
            <p:cNvSpPr/>
            <p:nvPr/>
          </p:nvSpPr>
          <p:spPr>
            <a:xfrm>
              <a:off x="7674025" y="3454978"/>
              <a:ext cx="976672" cy="250234"/>
            </a:xfrm>
            <a:prstGeom prst="rect">
              <a:avLst/>
            </a:prstGeom>
            <a:solidFill>
              <a:srgbClr val="9CC2E5"/>
            </a:solidFill>
            <a:ln w="12700" cap="flat" cmpd="sng">
              <a:solidFill>
                <a:srgbClr val="9CC2E5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ファイルシステム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64" name="Google Shape;364;p45"/>
            <p:cNvSpPr txBox="1"/>
            <p:nvPr/>
          </p:nvSpPr>
          <p:spPr>
            <a:xfrm>
              <a:off x="4572000" y="2895861"/>
              <a:ext cx="972714" cy="32316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00" b="1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Container Station</a:t>
              </a:r>
              <a:endParaRPr sz="1100" b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pic>
          <p:nvPicPr>
            <p:cNvPr id="365" name="Google Shape;365;p45"/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>
              <a:off x="4667482" y="3368305"/>
              <a:ext cx="399720" cy="3369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6" name="Google Shape;366;p45" descr="一張含有 標誌, 時鐘 的圖片&#10;&#10;自動產生的描述"/>
            <p:cNvPicPr preferRelativeResize="0"/>
            <p:nvPr/>
          </p:nvPicPr>
          <p:blipFill rotWithShape="1">
            <a:blip r:embed="rId11">
              <a:alphaModFix/>
            </a:blip>
            <a:srcRect/>
            <a:stretch/>
          </p:blipFill>
          <p:spPr>
            <a:xfrm>
              <a:off x="5067203" y="3419845"/>
              <a:ext cx="424864" cy="28536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67" name="Google Shape;367;p45"/>
            <p:cNvSpPr/>
            <p:nvPr/>
          </p:nvSpPr>
          <p:spPr>
            <a:xfrm>
              <a:off x="4572000" y="3924611"/>
              <a:ext cx="4030362" cy="310139"/>
            </a:xfrm>
            <a:prstGeom prst="rect">
              <a:avLst/>
            </a:prstGeom>
            <a:solidFill>
              <a:srgbClr val="A8D08C"/>
            </a:solidFill>
            <a:ln w="12700" cap="flat" cmpd="sng">
              <a:solidFill>
                <a:srgbClr val="A8D08C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ホスト</a:t>
              </a:r>
              <a:r>
                <a:rPr 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OS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  <p:sp>
          <p:nvSpPr>
            <p:cNvPr id="368" name="Google Shape;368;p45"/>
            <p:cNvSpPr/>
            <p:nvPr/>
          </p:nvSpPr>
          <p:spPr>
            <a:xfrm>
              <a:off x="4572000" y="4320923"/>
              <a:ext cx="4030362" cy="310139"/>
            </a:xfrm>
            <a:prstGeom prst="rect">
              <a:avLst/>
            </a:prstGeom>
            <a:solidFill>
              <a:srgbClr val="C9C9C9"/>
            </a:solidFill>
            <a:ln w="12700" cap="flat" cmpd="sng">
              <a:solidFill>
                <a:srgbClr val="C9C9C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ja-JP" altLang="en-US" sz="1100" b="1" dirty="0" smtClean="0">
                  <a:solidFill>
                    <a:schemeClr val="dk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cs typeface="Microsoft JhengHei"/>
                  <a:sym typeface="Microsoft JhengHei"/>
                </a:rPr>
                <a:t>ハードウェア</a:t>
              </a:r>
              <a:endParaRPr sz="11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endParaRPr>
            </a:p>
          </p:txBody>
        </p:sp>
      </p:grpSp>
      <p:sp>
        <p:nvSpPr>
          <p:cNvPr id="369" name="Google Shape;369;p45"/>
          <p:cNvSpPr txBox="1"/>
          <p:nvPr/>
        </p:nvSpPr>
        <p:spPr>
          <a:xfrm>
            <a:off x="863168" y="271356"/>
            <a:ext cx="11094098" cy="1082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仮想マシンとコンテナをホストする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オールインワンソリューション</a:t>
            </a:r>
            <a:endParaRPr sz="44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70" name="Google Shape;370;p45"/>
          <p:cNvSpPr/>
          <p:nvPr/>
        </p:nvSpPr>
        <p:spPr>
          <a:xfrm>
            <a:off x="630078" y="3305639"/>
            <a:ext cx="5236956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Virtualization 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Stationを使用すると、Turbo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上に仮想マシン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(VM)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を作成し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、Windows、Linux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®、UNIX®、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Android、QuTScloudオペレーティングシステムをサポートできます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371" name="Google Shape;371;p45"/>
          <p:cNvSpPr/>
          <p:nvPr/>
        </p:nvSpPr>
        <p:spPr>
          <a:xfrm>
            <a:off x="6350560" y="3240341"/>
            <a:ext cx="584144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LXDとDocker®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の軽量仮想化テクノロジーを体験し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て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Docker Hub 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Registry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®からアプリをダウンロードし、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コンテナをインポート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b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エクスポートし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て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豊富なマイクロサービスを作成します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4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858695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46"/>
          <p:cNvSpPr txBox="1">
            <a:spLocks noGrp="1"/>
          </p:cNvSpPr>
          <p:nvPr>
            <p:ph type="title" idx="4294967295"/>
          </p:nvPr>
        </p:nvSpPr>
        <p:spPr>
          <a:xfrm>
            <a:off x="982436" y="271356"/>
            <a:ext cx="11094098" cy="1082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Arial"/>
              <a:buNone/>
            </a:pP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企業やワークグループに適した</a:t>
            </a:r>
            <a:r>
              <a:rPr lang="en-US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仮想</a:t>
            </a:r>
            <a:r>
              <a:rPr lang="en-US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NASソリューション</a:t>
            </a:r>
            <a:endParaRPr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377" name="Google Shape;377;p46"/>
          <p:cNvSpPr/>
          <p:nvPr/>
        </p:nvSpPr>
        <p:spPr>
          <a:xfrm>
            <a:off x="452483" y="3429000"/>
            <a:ext cx="3632500" cy="2677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QuTScloudは、QNAPのQTSオペレーティングシステムに基づく仮想アプライアンスであり、QNAP</a:t>
            </a: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仮想化ステーションで</a:t>
            </a:r>
            <a:r>
              <a:rPr lang="ja-JP" alt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すばやく起動できます</a:t>
            </a:r>
            <a:r>
              <a:rPr lang="en-US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組織は、既存の仮想環境を使用し、</a:t>
            </a:r>
            <a:r>
              <a:rPr lang="en-US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ハードウェアスペースとメンテナンス作業を節約し</a:t>
            </a:r>
            <a:r>
              <a:rPr lang="ja-JP" altLang="en-US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て</a:t>
            </a:r>
            <a:r>
              <a:rPr lang="en-US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アプリウェアのQuTScloudオペレーティングシステムのアプリケーションの利点を活用することで、予算の柔軟性を高めることができます。</a:t>
            </a:r>
            <a:endParaRPr b="1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378" name="Google Shape;378;p4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93910" y="1671030"/>
            <a:ext cx="1965472" cy="1965472"/>
          </a:xfrm>
          <a:prstGeom prst="rect">
            <a:avLst/>
          </a:prstGeom>
          <a:noFill/>
          <a:ln>
            <a:noFill/>
          </a:ln>
        </p:spPr>
      </p:pic>
      <p:pic>
        <p:nvPicPr>
          <p:cNvPr id="379" name="Google Shape;379;p4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09237" y="2400974"/>
            <a:ext cx="7633899" cy="37889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321392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4" name="Google Shape;384;p47" descr="一張含有 螢幕擷取畫面 的圖片&#10;&#10;自動產生的描述"/>
          <p:cNvPicPr preferRelativeResize="0"/>
          <p:nvPr/>
        </p:nvPicPr>
        <p:blipFill rotWithShape="1">
          <a:blip r:embed="rId3">
            <a:alphaModFix/>
          </a:blip>
          <a:srcRect r="7086"/>
          <a:stretch/>
        </p:blipFill>
        <p:spPr>
          <a:xfrm>
            <a:off x="6318249" y="2183450"/>
            <a:ext cx="5873752" cy="260806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5" name="Google Shape;385;p47" descr="一張含有 螢幕擷取畫面 的圖片&#10;&#10;自動產生的描述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58341" y="4415138"/>
            <a:ext cx="6544223" cy="2442862"/>
          </a:xfrm>
          <a:prstGeom prst="rect">
            <a:avLst/>
          </a:prstGeom>
          <a:noFill/>
          <a:ln>
            <a:noFill/>
          </a:ln>
          <a:effectLst>
            <a:outerShdw blurRad="317500" dist="38100" dir="16200000" rotWithShape="0">
              <a:srgbClr val="000000">
                <a:alpha val="40000"/>
              </a:srgbClr>
            </a:outerShdw>
          </a:effectLst>
        </p:spPr>
      </p:pic>
      <p:grpSp>
        <p:nvGrpSpPr>
          <p:cNvPr id="386" name="Google Shape;386;p47"/>
          <p:cNvGrpSpPr/>
          <p:nvPr/>
        </p:nvGrpSpPr>
        <p:grpSpPr>
          <a:xfrm>
            <a:off x="430252" y="3764776"/>
            <a:ext cx="5198135" cy="2709788"/>
            <a:chOff x="381712" y="3253228"/>
            <a:chExt cx="3517252" cy="1909077"/>
          </a:xfrm>
        </p:grpSpPr>
        <p:sp>
          <p:nvSpPr>
            <p:cNvPr id="387" name="Google Shape;387;p47"/>
            <p:cNvSpPr/>
            <p:nvPr/>
          </p:nvSpPr>
          <p:spPr>
            <a:xfrm>
              <a:off x="422388" y="3887902"/>
              <a:ext cx="3476576" cy="590535"/>
            </a:xfrm>
            <a:prstGeom prst="roundRect">
              <a:avLst>
                <a:gd name="adj" fmla="val 11968"/>
              </a:avLst>
            </a:prstGeom>
            <a:solidFill>
              <a:srgbClr val="D7C4EE">
                <a:alpha val="49803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sp>
          <p:nvSpPr>
            <p:cNvPr id="388" name="Google Shape;388;p47"/>
            <p:cNvSpPr/>
            <p:nvPr/>
          </p:nvSpPr>
          <p:spPr>
            <a:xfrm>
              <a:off x="422388" y="4571770"/>
              <a:ext cx="3476576" cy="590535"/>
            </a:xfrm>
            <a:prstGeom prst="roundRect">
              <a:avLst>
                <a:gd name="adj" fmla="val 11968"/>
              </a:avLst>
            </a:prstGeom>
            <a:solidFill>
              <a:srgbClr val="D7C4EE">
                <a:alpha val="49803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Calibri"/>
                <a:sym typeface="Calibri"/>
              </a:endParaRPr>
            </a:p>
          </p:txBody>
        </p:sp>
        <p:pic>
          <p:nvPicPr>
            <p:cNvPr id="389" name="Google Shape;389;p4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1181684" y="3691887"/>
              <a:ext cx="143085" cy="884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0" name="Google Shape;390;p4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10800000">
              <a:off x="1386865" y="3772209"/>
              <a:ext cx="143085" cy="884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1" name="Google Shape;391;p4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2155662" y="3691887"/>
              <a:ext cx="143085" cy="884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2" name="Google Shape;392;p4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10800000">
              <a:off x="2360843" y="3772209"/>
              <a:ext cx="143085" cy="884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3" name="Google Shape;393;p4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3074702" y="3691887"/>
              <a:ext cx="143085" cy="884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4" name="Google Shape;394;p4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10800000">
              <a:off x="3279883" y="3772209"/>
              <a:ext cx="143085" cy="8845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95" name="Google Shape;395;p47"/>
            <p:cNvSpPr/>
            <p:nvPr/>
          </p:nvSpPr>
          <p:spPr>
            <a:xfrm>
              <a:off x="1039294" y="3253228"/>
              <a:ext cx="673533" cy="299972"/>
            </a:xfrm>
            <a:prstGeom prst="roundRect">
              <a:avLst>
                <a:gd name="adj" fmla="val 16667"/>
              </a:avLst>
            </a:prstGeom>
            <a:solidFill>
              <a:srgbClr val="00A0B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VM</a:t>
              </a:r>
              <a:endParaRPr sz="11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396" name="Google Shape;396;p47"/>
            <p:cNvSpPr/>
            <p:nvPr/>
          </p:nvSpPr>
          <p:spPr>
            <a:xfrm>
              <a:off x="1039294" y="3519577"/>
              <a:ext cx="673533" cy="228763"/>
            </a:xfrm>
            <a:prstGeom prst="rect">
              <a:avLst/>
            </a:prstGeom>
            <a:solidFill>
              <a:srgbClr val="7EC04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VF Driver</a:t>
              </a:r>
              <a:endParaRPr sz="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397" name="Google Shape;397;p47"/>
            <p:cNvSpPr/>
            <p:nvPr/>
          </p:nvSpPr>
          <p:spPr>
            <a:xfrm>
              <a:off x="1983713" y="3253228"/>
              <a:ext cx="673533" cy="299972"/>
            </a:xfrm>
            <a:prstGeom prst="roundRect">
              <a:avLst>
                <a:gd name="adj" fmla="val 16667"/>
              </a:avLst>
            </a:prstGeom>
            <a:solidFill>
              <a:srgbClr val="00A0B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VM</a:t>
              </a:r>
              <a:endParaRPr sz="11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398" name="Google Shape;398;p47"/>
            <p:cNvSpPr/>
            <p:nvPr/>
          </p:nvSpPr>
          <p:spPr>
            <a:xfrm>
              <a:off x="1983713" y="3519577"/>
              <a:ext cx="673533" cy="228763"/>
            </a:xfrm>
            <a:prstGeom prst="rect">
              <a:avLst/>
            </a:prstGeom>
            <a:solidFill>
              <a:srgbClr val="7EC04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VF Driver</a:t>
              </a:r>
              <a:endParaRPr sz="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399" name="Google Shape;399;p47"/>
            <p:cNvSpPr/>
            <p:nvPr/>
          </p:nvSpPr>
          <p:spPr>
            <a:xfrm>
              <a:off x="2905904" y="3253228"/>
              <a:ext cx="673533" cy="299972"/>
            </a:xfrm>
            <a:prstGeom prst="roundRect">
              <a:avLst>
                <a:gd name="adj" fmla="val 16667"/>
              </a:avLst>
            </a:prstGeom>
            <a:solidFill>
              <a:srgbClr val="00A0B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1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VM</a:t>
              </a:r>
              <a:endParaRPr sz="11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0" name="Google Shape;400;p47"/>
            <p:cNvSpPr/>
            <p:nvPr/>
          </p:nvSpPr>
          <p:spPr>
            <a:xfrm>
              <a:off x="2905904" y="3519577"/>
              <a:ext cx="673533" cy="228763"/>
            </a:xfrm>
            <a:prstGeom prst="rect">
              <a:avLst/>
            </a:prstGeom>
            <a:solidFill>
              <a:srgbClr val="7EC04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VF Driver</a:t>
              </a:r>
              <a:endParaRPr sz="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1" name="Google Shape;401;p47"/>
            <p:cNvSpPr/>
            <p:nvPr/>
          </p:nvSpPr>
          <p:spPr>
            <a:xfrm>
              <a:off x="910292" y="4612910"/>
              <a:ext cx="961235" cy="228763"/>
            </a:xfrm>
            <a:prstGeom prst="rect">
              <a:avLst/>
            </a:prstGeom>
            <a:solidFill>
              <a:srgbClr val="EFEA3D"/>
            </a:solidFill>
            <a:ln w="1270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rgbClr val="17499D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Virtual Function</a:t>
              </a:r>
              <a:endParaRPr sz="800" b="1" dirty="0">
                <a:solidFill>
                  <a:srgbClr val="17499D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2" name="Google Shape;402;p47"/>
            <p:cNvSpPr/>
            <p:nvPr/>
          </p:nvSpPr>
          <p:spPr>
            <a:xfrm>
              <a:off x="1900876" y="4612910"/>
              <a:ext cx="961235" cy="228763"/>
            </a:xfrm>
            <a:prstGeom prst="rect">
              <a:avLst/>
            </a:prstGeom>
            <a:solidFill>
              <a:srgbClr val="EFEA3D"/>
            </a:solidFill>
            <a:ln w="1270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rgbClr val="17499D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Virtual Function</a:t>
              </a:r>
              <a:endParaRPr sz="800" b="1" dirty="0">
                <a:solidFill>
                  <a:srgbClr val="17499D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3" name="Google Shape;403;p47"/>
            <p:cNvSpPr/>
            <p:nvPr/>
          </p:nvSpPr>
          <p:spPr>
            <a:xfrm>
              <a:off x="2891459" y="4612910"/>
              <a:ext cx="961235" cy="228763"/>
            </a:xfrm>
            <a:prstGeom prst="rect">
              <a:avLst/>
            </a:prstGeom>
            <a:solidFill>
              <a:srgbClr val="EFEA3D"/>
            </a:solidFill>
            <a:ln w="1270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rgbClr val="17499D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Virtual Function</a:t>
              </a:r>
              <a:endParaRPr sz="800" b="1" dirty="0">
                <a:solidFill>
                  <a:srgbClr val="17499D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4" name="Google Shape;404;p47"/>
            <p:cNvSpPr/>
            <p:nvPr/>
          </p:nvSpPr>
          <p:spPr>
            <a:xfrm>
              <a:off x="910292" y="4878403"/>
              <a:ext cx="2942402" cy="228763"/>
            </a:xfrm>
            <a:prstGeom prst="rect">
              <a:avLst/>
            </a:prstGeom>
            <a:solidFill>
              <a:srgbClr val="3856A4"/>
            </a:solidFill>
            <a:ln w="1270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800" b="1" dirty="0">
                  <a:solidFill>
                    <a:schemeClr val="lt1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Virtual Ethernet Bridge + Classifier</a:t>
              </a:r>
              <a:endParaRPr sz="8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5" name="Google Shape;405;p47"/>
            <p:cNvSpPr txBox="1"/>
            <p:nvPr/>
          </p:nvSpPr>
          <p:spPr>
            <a:xfrm>
              <a:off x="381712" y="3872120"/>
              <a:ext cx="769051" cy="1788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50" b="1" dirty="0">
                  <a:solidFill>
                    <a:srgbClr val="552579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NAS OS</a:t>
              </a:r>
              <a:endParaRPr sz="1050" b="1" dirty="0">
                <a:solidFill>
                  <a:srgbClr val="552579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  <p:sp>
          <p:nvSpPr>
            <p:cNvPr id="406" name="Google Shape;406;p47"/>
            <p:cNvSpPr txBox="1"/>
            <p:nvPr/>
          </p:nvSpPr>
          <p:spPr>
            <a:xfrm>
              <a:off x="381712" y="4583098"/>
              <a:ext cx="575427" cy="1788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050" b="1" dirty="0">
                  <a:solidFill>
                    <a:srgbClr val="552579"/>
                  </a:solidFill>
                  <a:latin typeface="Meiryo UI" panose="020B0604030504040204" pitchFamily="50" charset="-128"/>
                  <a:ea typeface="Meiryo UI" panose="020B0604030504040204" pitchFamily="50" charset="-128"/>
                  <a:sym typeface="Arial"/>
                </a:rPr>
                <a:t>NIC</a:t>
              </a:r>
              <a:endParaRPr sz="1050" b="1" dirty="0">
                <a:solidFill>
                  <a:srgbClr val="552579"/>
                </a:solidFill>
                <a:latin typeface="Meiryo UI" panose="020B0604030504040204" pitchFamily="50" charset="-128"/>
                <a:ea typeface="Meiryo UI" panose="020B0604030504040204" pitchFamily="50" charset="-128"/>
                <a:sym typeface="Arial"/>
              </a:endParaRPr>
            </a:p>
          </p:txBody>
        </p:sp>
      </p:grpSp>
      <p:sp>
        <p:nvSpPr>
          <p:cNvPr id="407" name="Google Shape;407;p47"/>
          <p:cNvSpPr txBox="1"/>
          <p:nvPr/>
        </p:nvSpPr>
        <p:spPr>
          <a:xfrm>
            <a:off x="660205" y="1710690"/>
            <a:ext cx="11266752" cy="420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SR-IOV(</a:t>
            </a: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シングルルート入力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/</a:t>
            </a: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出力仮想化</a:t>
            </a:r>
            <a:r>
              <a:rPr 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を使用すると</a:t>
            </a:r>
            <a:r>
              <a:rPr lang="en-US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仮想マシン上のサービスで物理ネットワークの速度を</a:t>
            </a:r>
            <a:r>
              <a:rPr lang="ja-JP" altLang="en-US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活用する</a:t>
            </a:r>
            <a:r>
              <a:rPr lang="en-US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ことができます</a:t>
            </a:r>
            <a:r>
              <a:rPr lang="en-US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1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08" name="Google Shape;408;p47"/>
          <p:cNvSpPr txBox="1"/>
          <p:nvPr/>
        </p:nvSpPr>
        <p:spPr>
          <a:xfrm>
            <a:off x="487720" y="0"/>
            <a:ext cx="11336537" cy="1693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</a:pPr>
            <a:r>
              <a:rPr lang="en-US" sz="3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SR-IOVは、</a:t>
            </a:r>
            <a:r>
              <a:rPr lang="en-US" sz="36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ハードウェアアクセラレーションにより</a:t>
            </a:r>
            <a: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仮想マシンのネットワークパフォーマンスを</a:t>
            </a:r>
            <a:r>
              <a:rPr lang="en-US" sz="3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20％</a:t>
            </a:r>
            <a:r>
              <a:rPr lang="en-US" sz="36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向上</a:t>
            </a:r>
            <a:endParaRPr sz="32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09" name="Google Shape;409;p47"/>
          <p:cNvSpPr txBox="1"/>
          <p:nvPr/>
        </p:nvSpPr>
        <p:spPr>
          <a:xfrm>
            <a:off x="392494" y="2044289"/>
            <a:ext cx="5873752" cy="15087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1" indent="-1905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チケット予約サービス、キャッシュフローサービス</a:t>
            </a: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ja-JP" alt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オーディオビジュアル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サービスなどのリアルタイムのサービスニーズが必要な場合は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ハードウェアネットワークカードの速度を直接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利用する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ことができ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ネットワーク遅延を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抑える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ことができます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457200" marR="0" lvl="1" indent="-1905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ホストCPU</a:t>
            </a:r>
            <a:r>
              <a:rPr lang="en-US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の使用量を減らします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457200" marR="0" lvl="1" indent="-1905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ネットワーク効率を20％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以上</a:t>
            </a:r>
            <a:r>
              <a:rPr lang="en-US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向上させ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ます。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4232904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8"/>
          <p:cNvSpPr txBox="1">
            <a:spLocks noGrp="1"/>
          </p:cNvSpPr>
          <p:nvPr>
            <p:ph type="title" idx="4294967295"/>
          </p:nvPr>
        </p:nvSpPr>
        <p:spPr>
          <a:xfrm>
            <a:off x="418289" y="325426"/>
            <a:ext cx="11303541" cy="1087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Microsoft JhengHei"/>
              <a:buNone/>
            </a:pP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グラフィックカードとトランスコーディング</a:t>
            </a: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/>
            </a:r>
            <a:b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を備えた</a:t>
            </a:r>
            <a:r>
              <a:rPr lang="en-US" sz="4000" b="1" dirty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4K</a:t>
            </a:r>
            <a: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メディア用の</a:t>
            </a:r>
            <a:br>
              <a:rPr lang="en-US" sz="4000" b="1" dirty="0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4000" b="1" dirty="0" err="1" smtClean="0"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ストリーミングおよび再生プラットフォーム</a:t>
            </a:r>
            <a:endParaRPr sz="4000" b="1" dirty="0"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415" name="Google Shape;415;p48"/>
          <p:cNvSpPr/>
          <p:nvPr/>
        </p:nvSpPr>
        <p:spPr>
          <a:xfrm>
            <a:off x="1355359" y="3549241"/>
            <a:ext cx="4382867" cy="112034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7BDEEA"/>
              </a:gs>
              <a:gs pos="100000">
                <a:srgbClr val="015288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416" name="Google Shape;416;p48" descr="一張含有 標誌, 時鐘, 儀錶, 街道 的圖片&#10;&#10;自動產生的描述"/>
          <p:cNvPicPr preferRelativeResize="0"/>
          <p:nvPr/>
        </p:nvPicPr>
        <p:blipFill rotWithShape="1">
          <a:blip r:embed="rId3">
            <a:alphaModFix/>
          </a:blip>
          <a:srcRect l="2931" t="2931" r="5436" b="5436"/>
          <a:stretch/>
        </p:blipFill>
        <p:spPr>
          <a:xfrm>
            <a:off x="819136" y="3534121"/>
            <a:ext cx="1150578" cy="1150578"/>
          </a:xfrm>
          <a:prstGeom prst="roundRect">
            <a:avLst>
              <a:gd name="adj" fmla="val 10475"/>
            </a:avLst>
          </a:prstGeom>
          <a:gradFill>
            <a:gsLst>
              <a:gs pos="0">
                <a:srgbClr val="F5F7FC"/>
              </a:gs>
              <a:gs pos="54000">
                <a:schemeClr val="lt1"/>
              </a:gs>
              <a:gs pos="100000">
                <a:srgbClr val="C5D3ED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17" name="Google Shape;417;p48"/>
          <p:cNvSpPr/>
          <p:nvPr/>
        </p:nvSpPr>
        <p:spPr>
          <a:xfrm>
            <a:off x="1409934" y="5282668"/>
            <a:ext cx="4382867" cy="112034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7BDEEA"/>
              </a:gs>
              <a:gs pos="100000">
                <a:srgbClr val="015288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18" name="Google Shape;418;p48"/>
          <p:cNvSpPr/>
          <p:nvPr/>
        </p:nvSpPr>
        <p:spPr>
          <a:xfrm>
            <a:off x="6911557" y="2084337"/>
            <a:ext cx="4537507" cy="841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7BDEEA"/>
              </a:gs>
              <a:gs pos="100000">
                <a:srgbClr val="015288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419" name="Google Shape;419;p48" descr="Cinema28_512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19136" y="5267547"/>
            <a:ext cx="1150578" cy="1150578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20" name="Google Shape;420;p48"/>
          <p:cNvSpPr txBox="1"/>
          <p:nvPr/>
        </p:nvSpPr>
        <p:spPr>
          <a:xfrm>
            <a:off x="7612092" y="2288583"/>
            <a:ext cx="4040165" cy="394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PlexServerメディアストリーミング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421" name="Google Shape;421;p48"/>
          <p:cNvSpPr txBox="1"/>
          <p:nvPr/>
        </p:nvSpPr>
        <p:spPr>
          <a:xfrm>
            <a:off x="1989090" y="5409409"/>
            <a:ext cx="3583525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マルチルームには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/>
            </a:r>
            <a:b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Cinema28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を使用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ストリーミングと再生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422" name="Google Shape;422;p48"/>
          <p:cNvSpPr/>
          <p:nvPr/>
        </p:nvSpPr>
        <p:spPr>
          <a:xfrm>
            <a:off x="1202871" y="2084337"/>
            <a:ext cx="4537507" cy="841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7BDEEA"/>
              </a:gs>
              <a:gs pos="100000">
                <a:srgbClr val="015288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23" name="Google Shape;423;p48"/>
          <p:cNvSpPr txBox="1"/>
          <p:nvPr/>
        </p:nvSpPr>
        <p:spPr>
          <a:xfrm>
            <a:off x="2042880" y="2060633"/>
            <a:ext cx="3859324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4KHDMI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出力用の</a:t>
            </a:r>
            <a:b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グラフィックカードを</a:t>
            </a: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/>
            </a:r>
            <a:b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インストール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sp>
        <p:nvSpPr>
          <p:cNvPr id="424" name="Google Shape;424;p48"/>
          <p:cNvSpPr/>
          <p:nvPr/>
        </p:nvSpPr>
        <p:spPr>
          <a:xfrm>
            <a:off x="838511" y="1929701"/>
            <a:ext cx="1150578" cy="1150578"/>
          </a:xfrm>
          <a:prstGeom prst="roundRect">
            <a:avLst>
              <a:gd name="adj" fmla="val 16667"/>
            </a:avLst>
          </a:prstGeom>
          <a:gradFill>
            <a:gsLst>
              <a:gs pos="0">
                <a:srgbClr val="F5F7FC"/>
              </a:gs>
              <a:gs pos="54000">
                <a:schemeClr val="lt1"/>
              </a:gs>
              <a:gs pos="100000">
                <a:srgbClr val="C5D3ED"/>
              </a:gs>
            </a:gsLst>
            <a:lin ang="5400000" scaled="0"/>
          </a:gradFill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pic>
        <p:nvPicPr>
          <p:cNvPr id="425" name="Google Shape;425;p4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69130" y="2187172"/>
            <a:ext cx="878762" cy="635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6" name="Google Shape;426;p4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77296" y="1929701"/>
            <a:ext cx="1150578" cy="1150578"/>
          </a:xfrm>
          <a:prstGeom prst="rect">
            <a:avLst/>
          </a:prstGeom>
          <a:noFill/>
          <a:ln>
            <a:noFill/>
          </a:ln>
        </p:spPr>
      </p:pic>
      <p:sp>
        <p:nvSpPr>
          <p:cNvPr id="427" name="Google Shape;427;p48"/>
          <p:cNvSpPr txBox="1"/>
          <p:nvPr/>
        </p:nvSpPr>
        <p:spPr>
          <a:xfrm>
            <a:off x="1916727" y="3769647"/>
            <a:ext cx="3915904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CAYINMediaSignプレーヤ</a:t>
            </a:r>
            <a:r>
              <a:rPr lang="en-US" sz="1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ー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HEVC(H.265)</a:t>
            </a:r>
            <a:r>
              <a:rPr lang="en-US" sz="18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トランスコーディング</a:t>
            </a:r>
            <a:endParaRPr sz="1800" b="1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Microsoft JhengHei"/>
              <a:sym typeface="Microsoft JhengHei"/>
            </a:endParaRPr>
          </a:p>
        </p:txBody>
      </p:sp>
      <p:pic>
        <p:nvPicPr>
          <p:cNvPr id="428" name="Google Shape;428;p4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83763" y="3080279"/>
            <a:ext cx="4565301" cy="3777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9" name="Google Shape;429;p48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868434" y="2266085"/>
            <a:ext cx="1447036" cy="10871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778187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49"/>
          <p:cNvSpPr/>
          <p:nvPr/>
        </p:nvSpPr>
        <p:spPr>
          <a:xfrm>
            <a:off x="5152480" y="1907004"/>
            <a:ext cx="7637432" cy="438847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000000">
                  <a:alpha val="11764"/>
                </a:srgbClr>
              </a:gs>
              <a:gs pos="100000">
                <a:srgbClr val="1F2127">
                  <a:alpha val="63921"/>
                </a:srgbClr>
              </a:gs>
            </a:gsLst>
            <a:lin ang="5400000" scaled="0"/>
          </a:gradFill>
          <a:ln>
            <a:noFill/>
          </a:ln>
          <a:effectLst>
            <a:outerShdw dist="50800" dir="5400000" algn="ctr" rotWithShape="0">
              <a:srgbClr val="000000">
                <a:alpha val="4274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435" name="Google Shape;435;p49"/>
          <p:cNvPicPr preferRelativeResize="0"/>
          <p:nvPr/>
        </p:nvPicPr>
        <p:blipFill rotWithShape="1">
          <a:blip r:embed="rId3">
            <a:alphaModFix/>
          </a:blip>
          <a:srcRect l="573" t="728" r="718" b="1108"/>
          <a:stretch/>
        </p:blipFill>
        <p:spPr>
          <a:xfrm>
            <a:off x="5349922" y="3013545"/>
            <a:ext cx="6642366" cy="3049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36" name="Google Shape;436;p49" descr="A red background with white text&#10;&#10;Description automatically generated with low confidence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381823" y="1652071"/>
            <a:ext cx="2116365" cy="1893589"/>
          </a:xfrm>
          <a:prstGeom prst="rect">
            <a:avLst/>
          </a:prstGeom>
          <a:noFill/>
          <a:ln>
            <a:noFill/>
          </a:ln>
        </p:spPr>
      </p:pic>
      <p:sp>
        <p:nvSpPr>
          <p:cNvPr id="437" name="Google Shape;437;p49"/>
          <p:cNvSpPr txBox="1"/>
          <p:nvPr/>
        </p:nvSpPr>
        <p:spPr>
          <a:xfrm>
            <a:off x="684263" y="5953522"/>
            <a:ext cx="4464932" cy="6839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9613B"/>
              </a:buClr>
              <a:buSzPts val="1100"/>
              <a:buFont typeface="Microsoft JhengHei"/>
              <a:buNone/>
            </a:pPr>
            <a:r>
              <a:rPr 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* 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QNAP QM2 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PCIeカードまたは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/>
            </a:r>
            <a:b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QDA-UMP4</a:t>
            </a:r>
            <a:r>
              <a:rPr lang="ja-JP" alt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によって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M.2 </a:t>
            </a:r>
            <a:r>
              <a:rPr lang="en-US" sz="16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PCIe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 TPU</a:t>
            </a:r>
            <a:r>
              <a:rPr lang="ja-JP" altLang="en-US" sz="16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に対応</a:t>
            </a:r>
            <a:r>
              <a:rPr lang="en-US" sz="16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。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38" name="Google Shape;438;p49"/>
          <p:cNvSpPr txBox="1"/>
          <p:nvPr/>
        </p:nvSpPr>
        <p:spPr>
          <a:xfrm>
            <a:off x="919852" y="1907004"/>
            <a:ext cx="4229343" cy="1845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241293" marR="0" lvl="0" indent="-241293" algn="l" rtl="0">
              <a:lnSpc>
                <a:spcPct val="133333"/>
              </a:lnSpc>
              <a:spcBef>
                <a:spcPts val="1600"/>
              </a:spcBef>
              <a:spcAft>
                <a:spcPts val="0"/>
              </a:spcAft>
              <a:buClr>
                <a:srgbClr val="E9613B"/>
              </a:buClr>
              <a:buSzPts val="1100"/>
              <a:buFont typeface="Noto Sans Symbols"/>
              <a:buChar char="●"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Coral 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M.2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*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および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TPUデバイス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対応の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Google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による公式認定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241294" marR="0" lvl="0" indent="-241294" algn="l" rtl="0">
              <a:lnSpc>
                <a:spcPct val="133333"/>
              </a:lnSpc>
              <a:spcBef>
                <a:spcPts val="1600"/>
              </a:spcBef>
              <a:spcAft>
                <a:spcPts val="0"/>
              </a:spcAft>
              <a:buClr>
                <a:srgbClr val="E9613B"/>
              </a:buClr>
              <a:buSzPts val="1100"/>
              <a:buFont typeface="Noto Sans Symbols"/>
              <a:buChar char="●"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NASごとに最大4つのTPUデバイス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39" name="Google Shape;439;p49"/>
          <p:cNvSpPr txBox="1"/>
          <p:nvPr/>
        </p:nvSpPr>
        <p:spPr>
          <a:xfrm>
            <a:off x="919852" y="16802"/>
            <a:ext cx="11072436" cy="1521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で強化された画像認識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に対応する</a:t>
            </a:r>
            <a:r>
              <a:rPr lang="en-US" altLang="ja-JP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Coral Edge M.2 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40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および</a:t>
            </a: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USB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TPU</a:t>
            </a:r>
            <a:r>
              <a:rPr lang="ja-JP" alt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に対応</a:t>
            </a:r>
            <a:endParaRPr sz="4000" b="1" i="0" u="none" strike="noStrike" cap="none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40" name="Google Shape;440;p49"/>
          <p:cNvSpPr txBox="1"/>
          <p:nvPr/>
        </p:nvSpPr>
        <p:spPr>
          <a:xfrm>
            <a:off x="1145463" y="3956201"/>
            <a:ext cx="279061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https://coral.ai/products/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41" name="Google Shape;441;p49" descr="g650-04686-01-qnap"/>
          <p:cNvPicPr preferRelativeResize="0"/>
          <p:nvPr/>
        </p:nvPicPr>
        <p:blipFill rotWithShape="1">
          <a:blip r:embed="rId5">
            <a:alphaModFix/>
          </a:blip>
          <a:srcRect t="44417" b="17745"/>
          <a:stretch/>
        </p:blipFill>
        <p:spPr>
          <a:xfrm>
            <a:off x="2433673" y="4910740"/>
            <a:ext cx="2458208" cy="697605"/>
          </a:xfrm>
          <a:prstGeom prst="rect">
            <a:avLst/>
          </a:prstGeom>
          <a:noFill/>
          <a:ln>
            <a:noFill/>
          </a:ln>
        </p:spPr>
      </p:pic>
      <p:pic>
        <p:nvPicPr>
          <p:cNvPr id="442" name="Google Shape;442;p49" descr="g950-06809-01-qnap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27394" y="4079797"/>
            <a:ext cx="2301510" cy="21160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206372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F937B017-1813-45B6-BB35-E09879D6C548}"/>
              </a:ext>
            </a:extLst>
          </p:cNvPr>
          <p:cNvSpPr/>
          <p:nvPr/>
        </p:nvSpPr>
        <p:spPr>
          <a:xfrm>
            <a:off x="-42324" y="0"/>
            <a:ext cx="12234323" cy="6858001"/>
          </a:xfrm>
          <a:prstGeom prst="rect">
            <a:avLst/>
          </a:prstGeom>
          <a:gradFill>
            <a:gsLst>
              <a:gs pos="0">
                <a:srgbClr val="DFE3EE"/>
              </a:gs>
              <a:gs pos="100000">
                <a:srgbClr val="E6E6E6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2" name="矩形: 圓角 11">
            <a:extLst>
              <a:ext uri="{FF2B5EF4-FFF2-40B4-BE49-F238E27FC236}">
                <a16:creationId xmlns:a16="http://schemas.microsoft.com/office/drawing/2014/main" id="{21DFC834-1D60-4F49-AAC0-FE58CA3EB12A}"/>
              </a:ext>
            </a:extLst>
          </p:cNvPr>
          <p:cNvSpPr/>
          <p:nvPr/>
        </p:nvSpPr>
        <p:spPr>
          <a:xfrm>
            <a:off x="401395" y="563235"/>
            <a:ext cx="2766247" cy="2855660"/>
          </a:xfrm>
          <a:prstGeom prst="roundRect">
            <a:avLst>
              <a:gd name="adj" fmla="val 5874"/>
            </a:avLst>
          </a:prstGeom>
          <a:gradFill>
            <a:gsLst>
              <a:gs pos="0">
                <a:schemeClr val="tx1">
                  <a:alpha val="12000"/>
                </a:schemeClr>
              </a:gs>
              <a:gs pos="100000">
                <a:srgbClr val="1F2127">
                  <a:alpha val="20000"/>
                </a:srgbClr>
              </a:gs>
            </a:gsLst>
            <a:lin ang="5400000" scaled="1"/>
          </a:gradFill>
          <a:ln>
            <a:noFill/>
          </a:ln>
          <a:effectLst>
            <a:outerShdw dist="50800" dir="5400000" algn="ctr" rotWithShape="0">
              <a:srgbClr val="000000">
                <a:alpha val="43137"/>
              </a:srgbClr>
            </a:outerShdw>
            <a:softEdge rad="444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5" name="圖形 4">
            <a:extLst>
              <a:ext uri="{FF2B5EF4-FFF2-40B4-BE49-F238E27FC236}">
                <a16:creationId xmlns:a16="http://schemas.microsoft.com/office/drawing/2014/main" id="{F10597DA-0B9B-44EC-85B9-41A103BF67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-1" r="17280"/>
          <a:stretch/>
        </p:blipFill>
        <p:spPr>
          <a:xfrm>
            <a:off x="6515089" y="0"/>
            <a:ext cx="5676912" cy="6858000"/>
          </a:xfrm>
          <a:prstGeom prst="rect">
            <a:avLst/>
          </a:prstGeom>
        </p:spPr>
      </p:pic>
      <p:sp>
        <p:nvSpPr>
          <p:cNvPr id="6" name="矩形: 圓角 5">
            <a:extLst>
              <a:ext uri="{FF2B5EF4-FFF2-40B4-BE49-F238E27FC236}">
                <a16:creationId xmlns:a16="http://schemas.microsoft.com/office/drawing/2014/main" id="{5287C556-70EC-4293-B0D2-9EB37662FDE3}"/>
              </a:ext>
            </a:extLst>
          </p:cNvPr>
          <p:cNvSpPr/>
          <p:nvPr/>
        </p:nvSpPr>
        <p:spPr>
          <a:xfrm>
            <a:off x="5093395" y="1967699"/>
            <a:ext cx="7637432" cy="438847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tx1">
                  <a:alpha val="12000"/>
                </a:schemeClr>
              </a:gs>
              <a:gs pos="100000">
                <a:srgbClr val="1F2127">
                  <a:alpha val="64000"/>
                </a:srgbClr>
              </a:gs>
            </a:gsLst>
            <a:lin ang="5400000" scaled="1"/>
          </a:gradFill>
          <a:ln>
            <a:noFill/>
          </a:ln>
          <a:effectLst>
            <a:outerShdw dist="50800" dir="5400000" algn="ctr" rotWithShape="0">
              <a:srgbClr val="000000">
                <a:alpha val="43137"/>
              </a:srgbClr>
            </a:outerShdw>
            <a:softEdge rad="444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8" name="Google Shape;79;p16">
            <a:extLst>
              <a:ext uri="{FF2B5EF4-FFF2-40B4-BE49-F238E27FC236}">
                <a16:creationId xmlns:a16="http://schemas.microsoft.com/office/drawing/2014/main" id="{9F2FFB9F-4648-4722-B26E-9E2EFBD83BBB}"/>
              </a:ext>
            </a:extLst>
          </p:cNvPr>
          <p:cNvSpPr txBox="1">
            <a:spLocks/>
          </p:cNvSpPr>
          <p:nvPr/>
        </p:nvSpPr>
        <p:spPr>
          <a:xfrm>
            <a:off x="2680453" y="708766"/>
            <a:ext cx="2980654" cy="9389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zh-TW" sz="4267" b="1" dirty="0" err="1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QuMagie</a:t>
            </a:r>
            <a:endParaRPr lang="en-US" sz="4000" b="1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9" name="Google Shape;207;p34">
            <a:extLst>
              <a:ext uri="{FF2B5EF4-FFF2-40B4-BE49-F238E27FC236}">
                <a16:creationId xmlns:a16="http://schemas.microsoft.com/office/drawing/2014/main" id="{BC0BB760-7512-4DDE-A0B5-9B5DB12D8FEE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l="2087" t="3719" r="1958" b="4192"/>
          <a:stretch/>
        </p:blipFill>
        <p:spPr>
          <a:xfrm>
            <a:off x="5217040" y="1656620"/>
            <a:ext cx="6974960" cy="393216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圖形 2">
            <a:extLst>
              <a:ext uri="{FF2B5EF4-FFF2-40B4-BE49-F238E27FC236}">
                <a16:creationId xmlns:a16="http://schemas.microsoft.com/office/drawing/2014/main" id="{49701046-4ACF-4249-A49A-BA757B49E5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31210" y="627265"/>
            <a:ext cx="1941403" cy="194140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4598114-006D-484D-9C34-680037A635B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86" t="579" b="725"/>
          <a:stretch/>
        </p:blipFill>
        <p:spPr>
          <a:xfrm>
            <a:off x="5244029" y="1680072"/>
            <a:ext cx="6947970" cy="399912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3" name="文字方塊 12">
            <a:extLst>
              <a:ext uri="{FF2B5EF4-FFF2-40B4-BE49-F238E27FC236}">
                <a16:creationId xmlns:a16="http://schemas.microsoft.com/office/drawing/2014/main" id="{A48953C2-89BC-EC4D-B844-883C45325D15}"/>
              </a:ext>
            </a:extLst>
          </p:cNvPr>
          <p:cNvSpPr txBox="1"/>
          <p:nvPr/>
        </p:nvSpPr>
        <p:spPr>
          <a:xfrm>
            <a:off x="401395" y="3688949"/>
            <a:ext cx="4692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altLang="ja-JP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QNAP AI Core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は、</a:t>
            </a:r>
            <a:r>
              <a:rPr lang="en-US" altLang="ja-JP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Edge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 </a:t>
            </a:r>
            <a:r>
              <a:rPr lang="en-US" altLang="ja-JP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TPU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の活用をサポートしています。これにより、高速</a:t>
            </a:r>
            <a:r>
              <a:rPr lang="en-US" altLang="ja-JP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AI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画像認識で数千枚の写真をすばやく処理できます。大量の写真を</a:t>
            </a:r>
            <a:r>
              <a:rPr lang="en-US" altLang="ja-JP" sz="1800" dirty="0" err="1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QuMagie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にインポートする場合、手頃な価格の</a:t>
            </a:r>
            <a:r>
              <a:rPr lang="en-US" altLang="ja-JP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Edge TPU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により、画像の認識と分類の待機時間が大幅に短縮されます。個人的な写真、自宅でのアクティビティ、旅行、プロ</a:t>
            </a:r>
            <a:r>
              <a:rPr lang="ja-JP" altLang="en-US" sz="1800" dirty="0" smtClean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の撮影した写真を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整理する場合でも、</a:t>
            </a:r>
            <a:r>
              <a:rPr lang="en-US" altLang="ja-JP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AI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を利用した</a:t>
            </a:r>
            <a:r>
              <a:rPr lang="en-US" altLang="ja-JP" sz="1800" dirty="0" err="1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QuMagie</a:t>
            </a:r>
            <a:r>
              <a:rPr lang="ja-JP" altLang="en-US" sz="1800" dirty="0">
                <a:solidFill>
                  <a:srgbClr val="333333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は写真をインテリジェントかつ迅速に整理します。</a:t>
            </a:r>
            <a:endParaRPr lang="ja-JP" altLang="en-US"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4BCC5DB0-083F-2945-AA86-5DC9CA3E43E9}"/>
              </a:ext>
            </a:extLst>
          </p:cNvPr>
          <p:cNvSpPr txBox="1"/>
          <p:nvPr/>
        </p:nvSpPr>
        <p:spPr>
          <a:xfrm>
            <a:off x="403587" y="2816655"/>
            <a:ext cx="430909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altLang="ja-JP" sz="2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TPU</a:t>
            </a:r>
            <a:r>
              <a:rPr lang="ja-JP" altLang="en-US" sz="2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を使用した</a:t>
            </a:r>
            <a:br>
              <a:rPr lang="ja-JP" altLang="en-US" sz="2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</a:br>
            <a:r>
              <a:rPr lang="en-US" altLang="ja-JP" sz="2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AI</a:t>
            </a:r>
            <a:r>
              <a:rPr lang="ja-JP" altLang="en-US" sz="28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Microsoft JhengHei"/>
                <a:sym typeface="Microsoft JhengHei"/>
              </a:rPr>
              <a:t>アクセラレーション</a:t>
            </a:r>
            <a:endParaRPr lang="ja-JP" altLang="en-US" sz="2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5679751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>
            <a:extLst>
              <a:ext uri="{FF2B5EF4-FFF2-40B4-BE49-F238E27FC236}">
                <a16:creationId xmlns:a16="http://schemas.microsoft.com/office/drawing/2014/main" id="{072E884D-37A8-4281-8156-7DF1FB77EBEB}"/>
              </a:ext>
            </a:extLst>
          </p:cNvPr>
          <p:cNvSpPr/>
          <p:nvPr/>
        </p:nvSpPr>
        <p:spPr>
          <a:xfrm>
            <a:off x="-42323" y="0"/>
            <a:ext cx="12234323" cy="6858000"/>
          </a:xfrm>
          <a:prstGeom prst="rect">
            <a:avLst/>
          </a:prstGeom>
          <a:gradFill>
            <a:gsLst>
              <a:gs pos="0">
                <a:srgbClr val="DFE3EE"/>
              </a:gs>
              <a:gs pos="100000">
                <a:srgbClr val="E6E6E6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13" name="圖形 12">
            <a:extLst>
              <a:ext uri="{FF2B5EF4-FFF2-40B4-BE49-F238E27FC236}">
                <a16:creationId xmlns:a16="http://schemas.microsoft.com/office/drawing/2014/main" id="{DA4D1211-E1AA-4426-810D-CA202B6D0F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-1" r="17280"/>
          <a:stretch/>
        </p:blipFill>
        <p:spPr>
          <a:xfrm>
            <a:off x="6515089" y="0"/>
            <a:ext cx="5676912" cy="6858000"/>
          </a:xfrm>
          <a:prstGeom prst="rect">
            <a:avLst/>
          </a:prstGeom>
        </p:spPr>
      </p:pic>
      <p:grpSp>
        <p:nvGrpSpPr>
          <p:cNvPr id="9" name="群組 8">
            <a:extLst>
              <a:ext uri="{FF2B5EF4-FFF2-40B4-BE49-F238E27FC236}">
                <a16:creationId xmlns:a16="http://schemas.microsoft.com/office/drawing/2014/main" id="{B0C4F38B-379A-4B93-842C-23E24C5C6624}"/>
              </a:ext>
            </a:extLst>
          </p:cNvPr>
          <p:cNvGrpSpPr/>
          <p:nvPr/>
        </p:nvGrpSpPr>
        <p:grpSpPr>
          <a:xfrm>
            <a:off x="4719591" y="1304651"/>
            <a:ext cx="7472409" cy="4555065"/>
            <a:chOff x="3539693" y="349803"/>
            <a:chExt cx="5604307" cy="3416299"/>
          </a:xfrm>
        </p:grpSpPr>
        <p:pic>
          <p:nvPicPr>
            <p:cNvPr id="7" name="圖片 6" descr="一張含有 文字, 電子用品, 監視器, 電腦 的圖片&#10;&#10;自動產生的描述">
              <a:extLst>
                <a:ext uri="{FF2B5EF4-FFF2-40B4-BE49-F238E27FC236}">
                  <a16:creationId xmlns:a16="http://schemas.microsoft.com/office/drawing/2014/main" id="{B5A9A7E8-C7B5-445C-89F5-BFFD0B684C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10220"/>
            <a:stretch/>
          </p:blipFill>
          <p:spPr>
            <a:xfrm>
              <a:off x="3539693" y="349803"/>
              <a:ext cx="5604307" cy="3416299"/>
            </a:xfrm>
            <a:prstGeom prst="rect">
              <a:avLst/>
            </a:prstGeom>
          </p:spPr>
        </p:pic>
        <p:pic>
          <p:nvPicPr>
            <p:cNvPr id="3" name="圖片 2" descr="一張含有 個人, 室外, 團體, 數個 的圖片&#10;&#10;自動產生的描述">
              <a:extLst>
                <a:ext uri="{FF2B5EF4-FFF2-40B4-BE49-F238E27FC236}">
                  <a16:creationId xmlns:a16="http://schemas.microsoft.com/office/drawing/2014/main" id="{3FB0A7AF-FD99-4C04-A2E6-D4FC40503D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522" b="6649"/>
            <a:stretch/>
          </p:blipFill>
          <p:spPr>
            <a:xfrm>
              <a:off x="4467117" y="555638"/>
              <a:ext cx="4430145" cy="2798970"/>
            </a:xfrm>
            <a:prstGeom prst="rect">
              <a:avLst/>
            </a:prstGeom>
            <a:effectLst>
              <a:innerShdw blurRad="114300">
                <a:prstClr val="black"/>
              </a:innerShdw>
            </a:effectLst>
          </p:spPr>
        </p:pic>
      </p:grpSp>
      <p:sp>
        <p:nvSpPr>
          <p:cNvPr id="17" name="矩形: 圓角 16">
            <a:extLst>
              <a:ext uri="{FF2B5EF4-FFF2-40B4-BE49-F238E27FC236}">
                <a16:creationId xmlns:a16="http://schemas.microsoft.com/office/drawing/2014/main" id="{3B95E637-44EC-49C8-875A-ED13CFE37BB6}"/>
              </a:ext>
            </a:extLst>
          </p:cNvPr>
          <p:cNvSpPr/>
          <p:nvPr/>
        </p:nvSpPr>
        <p:spPr>
          <a:xfrm>
            <a:off x="401395" y="358137"/>
            <a:ext cx="2766247" cy="2855660"/>
          </a:xfrm>
          <a:prstGeom prst="roundRect">
            <a:avLst>
              <a:gd name="adj" fmla="val 5874"/>
            </a:avLst>
          </a:prstGeom>
          <a:gradFill>
            <a:gsLst>
              <a:gs pos="0">
                <a:schemeClr val="tx1">
                  <a:alpha val="12000"/>
                </a:schemeClr>
              </a:gs>
              <a:gs pos="100000">
                <a:srgbClr val="1F2127">
                  <a:alpha val="20000"/>
                </a:srgbClr>
              </a:gs>
            </a:gsLst>
            <a:lin ang="5400000" scaled="1"/>
          </a:gradFill>
          <a:ln>
            <a:noFill/>
          </a:ln>
          <a:effectLst>
            <a:outerShdw dist="50800" dir="5400000" algn="ctr" rotWithShape="0">
              <a:srgbClr val="000000">
                <a:alpha val="43137"/>
              </a:srgbClr>
            </a:outerShdw>
            <a:softEdge rad="444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sz="24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20" name="圖形 19">
            <a:extLst>
              <a:ext uri="{FF2B5EF4-FFF2-40B4-BE49-F238E27FC236}">
                <a16:creationId xmlns:a16="http://schemas.microsoft.com/office/drawing/2014/main" id="{CE0A1798-4C88-4745-831B-56FC44339A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813817" y="477800"/>
            <a:ext cx="1941401" cy="1941401"/>
          </a:xfrm>
          <a:prstGeom prst="rect">
            <a:avLst/>
          </a:prstGeom>
        </p:spPr>
      </p:pic>
      <p:sp>
        <p:nvSpPr>
          <p:cNvPr id="14" name="Google Shape;61;p14">
            <a:extLst>
              <a:ext uri="{FF2B5EF4-FFF2-40B4-BE49-F238E27FC236}">
                <a16:creationId xmlns:a16="http://schemas.microsoft.com/office/drawing/2014/main" id="{DFBF9B3A-52B1-CD48-96EC-9C365B2841AD}"/>
              </a:ext>
            </a:extLst>
          </p:cNvPr>
          <p:cNvSpPr txBox="1">
            <a:spLocks/>
          </p:cNvSpPr>
          <p:nvPr/>
        </p:nvSpPr>
        <p:spPr>
          <a:xfrm>
            <a:off x="-570" y="3693871"/>
            <a:ext cx="5272158" cy="278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14300" indent="0" fontAlgn="base">
              <a:buNone/>
            </a:pPr>
            <a:r>
              <a:rPr lang="en-US" altLang="ja-JP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AI</a:t>
            </a:r>
            <a:r>
              <a:rPr lang="ja-JP" altLang="en-US" sz="14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搭載のビデオ分析で素早く正確な顔認識が行え、マスクを着用した人物も認識することができるため、小さなオフィスや住宅コミュニティ向けの顔認識ソリューションです。</a:t>
            </a:r>
            <a:endParaRPr lang="en" altLang="zh-TW" sz="14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fontAlgn="base"/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リアルタイム顔認識・分析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fontAlgn="base"/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一つのソリューションでのマスク探知と顔認識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fontAlgn="base"/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一台の</a:t>
            </a:r>
            <a:r>
              <a:rPr lang="en-US" altLang="ja-JP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NAS</a:t>
            </a: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  <a:cs typeface="Arial" panose="020B0604020202020204" pitchFamily="34" charset="0"/>
              </a:rPr>
              <a:t>でスマートな顔認識システムを構築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  <a:cs typeface="Arial" panose="020B0604020202020204" pitchFamily="34" charset="0"/>
            </a:endParaRPr>
          </a:p>
          <a:p>
            <a:pPr fontAlgn="base"/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プロファイルデータベースによる簡単な</a:t>
            </a:r>
            <a:r>
              <a:rPr lang="en-US" altLang="ja-JP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ID</a:t>
            </a: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認証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fontAlgn="base"/>
            <a:r>
              <a:rPr lang="en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Edge TPU</a:t>
            </a: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によって顔認識速度を強化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fontAlgn="base"/>
            <a:r>
              <a:rPr lang="en" altLang="zh-TW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QVR Pro</a:t>
            </a:r>
            <a:r>
              <a:rPr lang="ja-JP" altLang="en-US" sz="120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によって監視フィードを統合</a:t>
            </a:r>
            <a:endParaRPr lang="en" altLang="zh-TW" sz="120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5" name="Google Shape;79;p16">
            <a:extLst>
              <a:ext uri="{FF2B5EF4-FFF2-40B4-BE49-F238E27FC236}">
                <a16:creationId xmlns:a16="http://schemas.microsoft.com/office/drawing/2014/main" id="{255774F1-3D4E-9E46-BD28-8A20BA2DE5AD}"/>
              </a:ext>
            </a:extLst>
          </p:cNvPr>
          <p:cNvSpPr txBox="1">
            <a:spLocks/>
          </p:cNvSpPr>
          <p:nvPr/>
        </p:nvSpPr>
        <p:spPr>
          <a:xfrm>
            <a:off x="61844" y="2422508"/>
            <a:ext cx="5749991" cy="1295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altLang="zh-TW" sz="4267" b="1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QVR Face Insight</a:t>
            </a:r>
          </a:p>
          <a:p>
            <a:r>
              <a:rPr lang="ja-JP" altLang="en-US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スマート顔認識ソリューション</a:t>
            </a:r>
            <a:endParaRPr lang="en-US" sz="4000" b="1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C5D6272C-2ACF-2F45-BC04-D5754B26E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058" y="122816"/>
            <a:ext cx="3865984" cy="289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15587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52"/>
          <p:cNvSpPr txBox="1">
            <a:spLocks noGrp="1"/>
          </p:cNvSpPr>
          <p:nvPr>
            <p:ph type="title" idx="4294967295"/>
          </p:nvPr>
        </p:nvSpPr>
        <p:spPr>
          <a:xfrm>
            <a:off x="510871" y="127237"/>
            <a:ext cx="11204733" cy="1506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Arial"/>
              <a:buNone/>
            </a:pPr>
            <a:r>
              <a:rPr lang="en-US" sz="4000" b="1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QNAP NAS、QVR </a:t>
            </a:r>
            <a:r>
              <a:rPr lang="en-US" sz="4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Elite</a:t>
            </a:r>
            <a:r>
              <a:rPr lang="ja-JP" altLang="en-US" sz="4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、</a:t>
            </a:r>
            <a:r>
              <a:rPr lang="en-US" sz="4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IPカメラを使用して</a:t>
            </a:r>
            <a:r>
              <a:rPr lang="en-US" sz="4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/>
            </a:r>
            <a:br>
              <a:rPr lang="en-US" sz="4000" b="1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</a:br>
            <a:r>
              <a:rPr lang="en-US" sz="4000" b="1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Arial"/>
                <a:sym typeface="Arial"/>
              </a:rPr>
              <a:t>包括的な監視システムを構築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76" name="Google Shape;476;p52" descr="A close up of a logo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487770" y="1902578"/>
            <a:ext cx="1389485" cy="1348981"/>
          </a:xfrm>
          <a:prstGeom prst="rect">
            <a:avLst/>
          </a:prstGeom>
          <a:noFill/>
          <a:ln>
            <a:noFill/>
          </a:ln>
        </p:spPr>
      </p:pic>
      <p:sp>
        <p:nvSpPr>
          <p:cNvPr id="477" name="Google Shape;477;p52"/>
          <p:cNvSpPr txBox="1"/>
          <p:nvPr/>
        </p:nvSpPr>
        <p:spPr>
          <a:xfrm>
            <a:off x="510871" y="1883979"/>
            <a:ext cx="9698603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 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QVR 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Eliteは、サブスクリプションベースのスマート監視ソリューションであり、TCO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が低く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(サブスクリプションは月額わずか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1.99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米ドルから)、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スケーラビリティが高い監視システムを簡単に構築できます。また、複数のQNAP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AIベースのビデオ分析ソリューションを統合して、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NASを使用した</a:t>
            </a:r>
            <a:r>
              <a:rPr lang="ja-JP" altLang="en-US" sz="16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リテール</a:t>
            </a:r>
            <a:r>
              <a:rPr lang="en-US" sz="16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およびドアアクセスシステム用のスマートな顔認識を構築します</a:t>
            </a:r>
            <a:r>
              <a:rPr lang="en-US" sz="16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6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478" name="Google Shape;478;p5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09721" y="3404284"/>
            <a:ext cx="5952912" cy="3256593"/>
          </a:xfrm>
          <a:prstGeom prst="rect">
            <a:avLst/>
          </a:prstGeom>
          <a:noFill/>
          <a:ln>
            <a:noFill/>
          </a:ln>
        </p:spPr>
      </p:pic>
      <p:pic>
        <p:nvPicPr>
          <p:cNvPr id="479" name="Google Shape;479;p5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433732" y="4070133"/>
            <a:ext cx="4249617" cy="2660630"/>
          </a:xfrm>
          <a:prstGeom prst="rect">
            <a:avLst/>
          </a:prstGeom>
          <a:noFill/>
          <a:ln>
            <a:noFill/>
          </a:ln>
        </p:spPr>
      </p:pic>
      <p:sp>
        <p:nvSpPr>
          <p:cNvPr id="480" name="Google Shape;480;p52"/>
          <p:cNvSpPr txBox="1"/>
          <p:nvPr/>
        </p:nvSpPr>
        <p:spPr>
          <a:xfrm>
            <a:off x="4371669" y="3042029"/>
            <a:ext cx="628680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80975" marR="0" lvl="0" indent="-180975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Windows / </a:t>
            </a: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macOS</a:t>
            </a:r>
            <a:r>
              <a:rPr lang="en-US" sz="1800" dirty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 / iOS / </a:t>
            </a:r>
            <a:r>
              <a:rPr 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Roboto"/>
                <a:sym typeface="Roboto"/>
              </a:rPr>
              <a:t>Android QVR Pro Client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  <a:cs typeface="Calibri"/>
              <a:sym typeface="Calibri"/>
            </a:endParaRPr>
          </a:p>
        </p:txBody>
      </p:sp>
      <p:pic>
        <p:nvPicPr>
          <p:cNvPr id="481" name="Google Shape;481;p5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65005" y="5742967"/>
            <a:ext cx="152400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82" name="Google Shape;482;p5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65005" y="4464607"/>
            <a:ext cx="152400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83" name="Google Shape;483;p5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6071" y="3186247"/>
            <a:ext cx="1515806" cy="952500"/>
          </a:xfrm>
          <a:prstGeom prst="rect">
            <a:avLst/>
          </a:prstGeom>
          <a:noFill/>
          <a:ln>
            <a:noFill/>
          </a:ln>
        </p:spPr>
      </p:pic>
      <p:sp>
        <p:nvSpPr>
          <p:cNvPr id="484" name="Google Shape;484;p52"/>
          <p:cNvSpPr txBox="1"/>
          <p:nvPr/>
        </p:nvSpPr>
        <p:spPr>
          <a:xfrm>
            <a:off x="2257944" y="4545701"/>
            <a:ext cx="1402948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拡張可能</a:t>
            </a:r>
            <a:r>
              <a:rPr lang="ja-JP" altLang="en-US" sz="1800" dirty="0" smtClean="0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な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容量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85" name="Google Shape;485;p52"/>
          <p:cNvSpPr txBox="1"/>
          <p:nvPr/>
        </p:nvSpPr>
        <p:spPr>
          <a:xfrm>
            <a:off x="2257944" y="5818855"/>
            <a:ext cx="2264362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付加価値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AIアプリケーション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86" name="Google Shape;486;p52"/>
          <p:cNvSpPr txBox="1"/>
          <p:nvPr/>
        </p:nvSpPr>
        <p:spPr>
          <a:xfrm>
            <a:off x="2237047" y="3272547"/>
            <a:ext cx="1609397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リアルタイム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err="1">
                <a:solidFill>
                  <a:schemeClr val="lt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モニタリング</a:t>
            </a:r>
            <a:endParaRPr sz="1800" dirty="0">
              <a:solidFill>
                <a:schemeClr val="lt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6841202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53"/>
          <p:cNvSpPr txBox="1"/>
          <p:nvPr/>
        </p:nvSpPr>
        <p:spPr>
          <a:xfrm>
            <a:off x="987266" y="127237"/>
            <a:ext cx="10614183" cy="1506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日常のパフォーマンスを向上させる</a:t>
            </a:r>
            <a: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40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0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オペレーティングシステムの切り替え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92" name="Google Shape;492;p53"/>
          <p:cNvSpPr txBox="1"/>
          <p:nvPr/>
        </p:nvSpPr>
        <p:spPr>
          <a:xfrm>
            <a:off x="8035272" y="2098464"/>
            <a:ext cx="4030832" cy="36009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TS-h1290FXは、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QTS(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の標準NAS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オペレーティングシステム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もサポートし</a:t>
            </a:r>
            <a:r>
              <a:rPr lang="ja-JP" alt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てい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。これにより、日常のパフォーマンスが向上し、メモリ使用率が効率的になり、Qtier自動階層化の利点が得られます。ドライブを現在のQTSベースのNAS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から</a:t>
            </a:r>
            <a:b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に移行することもできます。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-76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R="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</a:pPr>
            <a:r>
              <a:rPr lang="ja-JP" alt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注記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:</a:t>
            </a: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-76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r>
              <a:rPr lang="en-US" sz="12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QTSと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QuTS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heroは異なるファイルシステムを使用しています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 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QuTS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</a:t>
            </a:r>
            <a:r>
              <a:rPr lang="en-US" sz="12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heroから</a:t>
            </a:r>
            <a:r>
              <a:rPr lang="en-US" sz="12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QTSに切り替える前に</a:t>
            </a: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、</a:t>
            </a:r>
            <a:b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12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</a:t>
            </a:r>
            <a:r>
              <a:rPr lang="en-US" sz="12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からすべてのドライブを取り外す必要があります。</a:t>
            </a:r>
            <a:endParaRPr sz="12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493" name="Google Shape;493;p53" descr="一張含有 文字 的圖片&#10;&#10;自動產生的描述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3035" y="2156604"/>
            <a:ext cx="7727388" cy="37343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702550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8" name="Google Shape;498;p5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15869" y="3536700"/>
            <a:ext cx="2078148" cy="2056723"/>
          </a:xfrm>
          <a:prstGeom prst="rect">
            <a:avLst/>
          </a:prstGeom>
          <a:noFill/>
          <a:ln>
            <a:noFill/>
          </a:ln>
        </p:spPr>
      </p:pic>
      <p:sp>
        <p:nvSpPr>
          <p:cNvPr id="499" name="Google Shape;499;p54"/>
          <p:cNvSpPr txBox="1"/>
          <p:nvPr/>
        </p:nvSpPr>
        <p:spPr>
          <a:xfrm>
            <a:off x="477708" y="1695358"/>
            <a:ext cx="11236583" cy="8719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TS-h1290FXは、追加費用なしで5年間の保証が付いています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。この最高の保証は、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お客様の重要なビジネスニーズである、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継続的な運用と中断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されること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のないサービス</a:t>
            </a:r>
            <a:r>
              <a:rPr lang="ja-JP" alt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への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の献身を示しています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500" name="Google Shape;500;p54"/>
          <p:cNvSpPr txBox="1"/>
          <p:nvPr/>
        </p:nvSpPr>
        <p:spPr>
          <a:xfrm>
            <a:off x="646043" y="101358"/>
            <a:ext cx="10962179" cy="1506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US" sz="44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5</a:t>
            </a:r>
            <a: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年間のハードウェア保証と</a:t>
            </a:r>
            <a:br>
              <a:rPr 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4400" b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技術サポート</a:t>
            </a:r>
            <a:r>
              <a:rPr lang="ja-JP" altLang="en-US" sz="4400" b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が標準で付属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6789761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55"/>
          <p:cNvSpPr txBox="1"/>
          <p:nvPr/>
        </p:nvSpPr>
        <p:spPr>
          <a:xfrm>
            <a:off x="8456552" y="2418968"/>
            <a:ext cx="3748702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TS-h1290FX-7232P-64G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   AMD 8C / 16T 7232P、64GB RDIMM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06" name="Google Shape;506;p55"/>
          <p:cNvSpPr txBox="1"/>
          <p:nvPr/>
        </p:nvSpPr>
        <p:spPr>
          <a:xfrm>
            <a:off x="8596332" y="2080414"/>
            <a:ext cx="326546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 </a:t>
            </a:r>
            <a:r>
              <a:rPr lang="en-US" sz="1600" b="1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SKUの注文</a:t>
            </a:r>
            <a:r>
              <a:rPr lang="en-US" sz="1600" b="1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：</a:t>
            </a: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07" name="Google Shape;507;p55"/>
          <p:cNvSpPr txBox="1"/>
          <p:nvPr/>
        </p:nvSpPr>
        <p:spPr>
          <a:xfrm>
            <a:off x="8426735" y="2923984"/>
            <a:ext cx="393754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TS-h1290FX-7302P-128G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   AMD 16C / 32T 7302P、128GB RDIMM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08" name="Google Shape;508;p55"/>
          <p:cNvSpPr txBox="1"/>
          <p:nvPr/>
        </p:nvSpPr>
        <p:spPr>
          <a:xfrm>
            <a:off x="8426735" y="3429000"/>
            <a:ext cx="420590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TS-h1290FX-7302P-256G</a:t>
            </a: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(</a:t>
            </a:r>
            <a:r>
              <a:rPr lang="ja-JP" altLang="en-US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受注生産</a:t>
            </a:r>
            <a:r>
              <a:rPr lang="en-US" altLang="ja-JP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)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     AMD 16C / 32T 7302P、128GB RDIMM</a:t>
            </a:r>
            <a:endParaRPr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1976404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56"/>
          <p:cNvSpPr txBox="1"/>
          <p:nvPr/>
        </p:nvSpPr>
        <p:spPr>
          <a:xfrm>
            <a:off x="613937" y="1763535"/>
            <a:ext cx="4445080" cy="2026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チームとコンテンツ</a:t>
            </a:r>
            <a:r>
              <a:rPr lang="en-US" sz="2400" b="1" i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sz="2400" b="1" i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en-US" sz="2400" b="1" i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クリエ</a:t>
            </a:r>
            <a:r>
              <a:rPr lang="ja-JP" altLang="en-US" sz="2400" b="1" i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イ</a:t>
            </a:r>
            <a:r>
              <a:rPr lang="en-US" sz="2400" b="1" i="1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ターのために</a:t>
            </a:r>
            <a:r>
              <a:rPr lang="en-US" sz="2400" b="1" i="1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25GbE</a:t>
            </a:r>
            <a:r>
              <a:rPr lang="ja-JP" alt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と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PCIe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 Gen4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を備えた最も強力なオールフラッシュ12ベイ</a:t>
            </a:r>
            <a:r>
              <a:rPr lang="en-US" sz="1800" dirty="0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NVMe/SATA </a:t>
            </a:r>
            <a:r>
              <a:rPr lang="en-US" sz="1800" dirty="0" err="1" smtClean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SSD</a:t>
            </a:r>
            <a:r>
              <a:rPr lang="en-US" sz="1800" dirty="0" err="1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デスクトップNASが登場しました</a:t>
            </a:r>
            <a:r>
              <a:rPr lang="en-US" sz="1800" dirty="0">
                <a:solidFill>
                  <a:schemeClr val="dk1"/>
                </a:solidFill>
                <a:latin typeface="Meiryo UI" panose="020B0604030504040204" pitchFamily="50" charset="-128"/>
                <a:ea typeface="Meiryo UI" panose="020B0604030504040204" pitchFamily="50" charset="-128"/>
              </a:rPr>
              <a:t>。</a:t>
            </a:r>
            <a:endParaRPr sz="1800" dirty="0">
              <a:solidFill>
                <a:schemeClr val="dk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514" name="Google Shape;514;p5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478109" y="331049"/>
            <a:ext cx="1335645" cy="238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515" name="Google Shape;515;p5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3937" y="843124"/>
            <a:ext cx="4279435" cy="866076"/>
          </a:xfrm>
          <a:prstGeom prst="rect">
            <a:avLst/>
          </a:prstGeom>
          <a:noFill/>
          <a:ln>
            <a:noFill/>
          </a:ln>
        </p:spPr>
      </p:pic>
      <p:sp>
        <p:nvSpPr>
          <p:cNvPr id="516" name="Google Shape;516;p56"/>
          <p:cNvSpPr txBox="1"/>
          <p:nvPr/>
        </p:nvSpPr>
        <p:spPr>
          <a:xfrm>
            <a:off x="614926" y="6298842"/>
            <a:ext cx="11102009" cy="3947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Copyright</a:t>
            </a:r>
            <a:r>
              <a:rPr lang="en-US" altLang="zh-TW" sz="800" spc="150" dirty="0">
                <a:latin typeface="Meiryo UI" panose="020B0604030504040204" pitchFamily="50" charset="-128"/>
                <a:ea typeface="Meiryo UI" panose="020B0604030504040204" pitchFamily="50" charset="-128"/>
              </a:rPr>
              <a:t>© 2022 QNAP Systems, Inc. All rights reserved. </a:t>
            </a:r>
            <a:r>
              <a:rPr lang="en-US" altLang="zh-TW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QNAP®</a:t>
            </a:r>
            <a:r>
              <a:rPr lang="ja-JP" altLang="en-US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およびその他の</a:t>
            </a:r>
            <a:r>
              <a:rPr lang="en-US" altLang="zh-TW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QNAP</a:t>
            </a:r>
            <a:r>
              <a:rPr lang="ja-JP" altLang="en-US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製品名は、</a:t>
            </a:r>
            <a:r>
              <a:rPr lang="en-US" altLang="zh-TW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QNAP </a:t>
            </a:r>
            <a:r>
              <a:rPr lang="en-US" altLang="zh-TW" sz="800" spc="150" dirty="0">
                <a:latin typeface="Meiryo UI" panose="020B0604030504040204" pitchFamily="50" charset="-128"/>
                <a:ea typeface="Meiryo UI" panose="020B0604030504040204" pitchFamily="50" charset="-128"/>
              </a:rPr>
              <a:t>Systems, </a:t>
            </a:r>
            <a:r>
              <a:rPr lang="en-US" altLang="zh-TW" sz="800" spc="150" dirty="0" err="1" smtClean="0">
                <a:latin typeface="Meiryo UI" panose="020B0604030504040204" pitchFamily="50" charset="-128"/>
                <a:ea typeface="Meiryo UI" panose="020B0604030504040204" pitchFamily="50" charset="-128"/>
              </a:rPr>
              <a:t>Inc</a:t>
            </a:r>
            <a:r>
              <a:rPr lang="ja-JP" altLang="en-US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の所有権商標または登録商標です。</a:t>
            </a:r>
            <a:r>
              <a:rPr lang="en-US" altLang="ja-JP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/>
            </a:r>
            <a:br>
              <a:rPr lang="en-US" altLang="ja-JP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</a:br>
            <a:r>
              <a:rPr lang="ja-JP" altLang="en-US" sz="800" spc="150" dirty="0" smtClean="0">
                <a:latin typeface="Meiryo UI" panose="020B0604030504040204" pitchFamily="50" charset="-128"/>
                <a:ea typeface="Meiryo UI" panose="020B0604030504040204" pitchFamily="50" charset="-128"/>
              </a:rPr>
              <a:t>ここに記載されているその他の製品および会社名は、それぞれの所有者の商標です。</a:t>
            </a:r>
            <a:endParaRPr lang="en-US" altLang="zh-TW" sz="800" spc="15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22940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4629</Words>
  <Application>Microsoft Office PowerPoint</Application>
  <PresentationFormat>Widescreen</PresentationFormat>
  <Paragraphs>822</Paragraphs>
  <Slides>67</Slides>
  <Notes>60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7" baseType="lpstr">
      <vt:lpstr>Meiryo UI</vt:lpstr>
      <vt:lpstr>微軟正黑體</vt:lpstr>
      <vt:lpstr>微軟正黑體</vt:lpstr>
      <vt:lpstr>Noto Sans Symbols</vt:lpstr>
      <vt:lpstr>新細明體</vt:lpstr>
      <vt:lpstr>Arial</vt:lpstr>
      <vt:lpstr>Calibri</vt:lpstr>
      <vt:lpstr>Roboto</vt:lpstr>
      <vt:lpstr>Verdana</vt:lpstr>
      <vt:lpstr>Office 佈景主題</vt:lpstr>
      <vt:lpstr>PowerPoint Presentation</vt:lpstr>
      <vt:lpstr>PowerPoint Presentation</vt:lpstr>
      <vt:lpstr>最高のパフォーマンスには、SSDが必要です。 SSDの選び方は？</vt:lpstr>
      <vt:lpstr>PowerPoint Presentation</vt:lpstr>
      <vt:lpstr>PowerPoint Presentation</vt:lpstr>
      <vt:lpstr>AMD EPYC 7002シリーズ8/16コアサーバーCPUとPCIe Gen4を搭載した オールフラッシュNVMeデスクトップNAS</vt:lpstr>
      <vt:lpstr>データセンター向けの AMD EPYC 7002(Rome) サーバー級プロセッサ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柔軟なイーサネット速度構成25GbEは10GbE/1GbEもサポート</vt:lpstr>
      <vt:lpstr>PowerPoint Presentation</vt:lpstr>
      <vt:lpstr>PowerPoint Presentation</vt:lpstr>
      <vt:lpstr>PowerPoint Presentation</vt:lpstr>
      <vt:lpstr>Adobe PremiereとDavinci Resolveは、 QNAP NASによるマルチユーザーの共同編集に対応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重複排除によるバックアップ3-2-1ルールの実践を 実現する使いやすいHBS 3.0アプリ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企業やワークグループに適した 仮想NASソリューション</vt:lpstr>
      <vt:lpstr>PowerPoint Presentation</vt:lpstr>
      <vt:lpstr>グラフィックカードとトランスコーディング を備えた4Kメディア用の ストリーミングおよび再生プラットフォーム</vt:lpstr>
      <vt:lpstr>PowerPoint Presentation</vt:lpstr>
      <vt:lpstr>PowerPoint Presentation</vt:lpstr>
      <vt:lpstr>PowerPoint Presentation</vt:lpstr>
      <vt:lpstr>QNAP NAS、QVR Elite、IPカメラを使用して 包括的な監視システムを構築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2022-03-29T05:53:35Z</dcterms:modified>
</cp:coreProperties>
</file>