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9"/>
  </p:notesMasterIdLst>
  <p:handoutMasterIdLst>
    <p:handoutMasterId r:id="rId70"/>
  </p:handoutMasterIdLst>
  <p:sldIdLst>
    <p:sldId id="3593" r:id="rId2"/>
    <p:sldId id="3597" r:id="rId3"/>
    <p:sldId id="412" r:id="rId4"/>
    <p:sldId id="3598" r:id="rId5"/>
    <p:sldId id="3578" r:id="rId6"/>
    <p:sldId id="1307" r:id="rId7"/>
    <p:sldId id="530" r:id="rId8"/>
    <p:sldId id="3586" r:id="rId9"/>
    <p:sldId id="270" r:id="rId10"/>
    <p:sldId id="257" r:id="rId11"/>
    <p:sldId id="3587" r:id="rId12"/>
    <p:sldId id="279" r:id="rId13"/>
    <p:sldId id="3602" r:id="rId14"/>
    <p:sldId id="1418" r:id="rId15"/>
    <p:sldId id="3600" r:id="rId16"/>
    <p:sldId id="271" r:id="rId17"/>
    <p:sldId id="1469" r:id="rId18"/>
    <p:sldId id="300" r:id="rId19"/>
    <p:sldId id="1480" r:id="rId20"/>
    <p:sldId id="273" r:id="rId21"/>
    <p:sldId id="3575" r:id="rId22"/>
    <p:sldId id="3603" r:id="rId23"/>
    <p:sldId id="275" r:id="rId24"/>
    <p:sldId id="1467" r:id="rId25"/>
    <p:sldId id="3623" r:id="rId26"/>
    <p:sldId id="3604" r:id="rId27"/>
    <p:sldId id="3606" r:id="rId28"/>
    <p:sldId id="277" r:id="rId29"/>
    <p:sldId id="3599" r:id="rId30"/>
    <p:sldId id="274" r:id="rId31"/>
    <p:sldId id="1470" r:id="rId32"/>
    <p:sldId id="263" r:id="rId33"/>
    <p:sldId id="1473" r:id="rId34"/>
    <p:sldId id="435" r:id="rId35"/>
    <p:sldId id="548" r:id="rId36"/>
    <p:sldId id="1474" r:id="rId37"/>
    <p:sldId id="3574" r:id="rId38"/>
    <p:sldId id="424" r:id="rId39"/>
    <p:sldId id="3609" r:id="rId40"/>
    <p:sldId id="1475" r:id="rId41"/>
    <p:sldId id="3581" r:id="rId42"/>
    <p:sldId id="3595" r:id="rId43"/>
    <p:sldId id="3592" r:id="rId44"/>
    <p:sldId id="1419" r:id="rId45"/>
    <p:sldId id="3616" r:id="rId46"/>
    <p:sldId id="1464" r:id="rId47"/>
    <p:sldId id="3591" r:id="rId48"/>
    <p:sldId id="3582" r:id="rId49"/>
    <p:sldId id="288" r:id="rId50"/>
    <p:sldId id="3594" r:id="rId51"/>
    <p:sldId id="1478" r:id="rId52"/>
    <p:sldId id="1477" r:id="rId53"/>
    <p:sldId id="1289" r:id="rId54"/>
    <p:sldId id="1290" r:id="rId55"/>
    <p:sldId id="550" r:id="rId56"/>
    <p:sldId id="1463" r:id="rId57"/>
    <p:sldId id="3615" r:id="rId58"/>
    <p:sldId id="3590" r:id="rId59"/>
    <p:sldId id="1479" r:id="rId60"/>
    <p:sldId id="3583" r:id="rId61"/>
    <p:sldId id="3584" r:id="rId62"/>
    <p:sldId id="278" r:id="rId63"/>
    <p:sldId id="3620" r:id="rId64"/>
    <p:sldId id="3622" r:id="rId65"/>
    <p:sldId id="3621" r:id="rId66"/>
    <p:sldId id="3589" r:id="rId67"/>
    <p:sldId id="260" r:id="rId68"/>
  </p:sldIdLst>
  <p:sldSz cx="12192000" cy="6858000"/>
  <p:notesSz cx="6858000" cy="9144000"/>
  <p:defaultTex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B0F0"/>
    <a:srgbClr val="015288"/>
    <a:srgbClr val="2F61D3"/>
    <a:srgbClr val="7BDEEA"/>
    <a:srgbClr val="23DBD0"/>
    <a:srgbClr val="8CBDEF"/>
    <a:srgbClr val="DFE3EE"/>
    <a:srgbClr val="E6E6E6"/>
    <a:srgbClr val="AFB5C5"/>
    <a:srgbClr val="9097A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AC4A9C-2384-4244-98AB-9E33B6AA6AE4}" v="1049" dt="2022-03-10T15:20:39.679"/>
    <p1510:client id="{3856E6A7-16AA-4249-9F91-D3F686C1EEC4}" v="77" dt="2022-03-11T02:25:18.962"/>
    <p1510:client id="{B734DFA8-C5CF-4964-84A6-90E326009C88}" v="462" dt="2022-03-11T06:22:24.3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45"/>
    <p:restoredTop sz="94802"/>
  </p:normalViewPr>
  <p:slideViewPr>
    <p:cSldViewPr snapToGrid="0" snapToObjects="1">
      <p:cViewPr varScale="1">
        <p:scale>
          <a:sx n="124" d="100"/>
          <a:sy n="124" d="100"/>
        </p:scale>
        <p:origin x="208" y="392"/>
      </p:cViewPr>
      <p:guideLst/>
    </p:cSldViewPr>
  </p:slideViewPr>
  <p:notesTextViewPr>
    <p:cViewPr>
      <p:scale>
        <a:sx n="1" d="1"/>
        <a:sy n="1" d="1"/>
      </p:scale>
      <p:origin x="0" y="0"/>
    </p:cViewPr>
  </p:notesTextViewPr>
  <p:notesViewPr>
    <p:cSldViewPr snapToGrid="0" snapToObjects="1">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handoutMaster" Target="handoutMasters/handoutMaster1.xml"/><Relationship Id="rId75"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a:extLst>
              <a:ext uri="{FF2B5EF4-FFF2-40B4-BE49-F238E27FC236}">
                <a16:creationId xmlns:a16="http://schemas.microsoft.com/office/drawing/2014/main" id="{B317A5F4-9CF8-497A-8D65-AB9FA83D290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a:extLst>
              <a:ext uri="{FF2B5EF4-FFF2-40B4-BE49-F238E27FC236}">
                <a16:creationId xmlns:a16="http://schemas.microsoft.com/office/drawing/2014/main" id="{BE2C7441-28F3-42A9-B270-A60D7C77948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2C25CEB-9630-48C1-A93F-8BE46186941F}" type="datetimeFigureOut">
              <a:rPr lang="zh-TW" altLang="en-US" smtClean="0"/>
              <a:t>2022/3/11</a:t>
            </a:fld>
            <a:endParaRPr lang="zh-TW" altLang="en-US"/>
          </a:p>
        </p:txBody>
      </p:sp>
      <p:sp>
        <p:nvSpPr>
          <p:cNvPr id="4" name="頁尾版面配置區 3">
            <a:extLst>
              <a:ext uri="{FF2B5EF4-FFF2-40B4-BE49-F238E27FC236}">
                <a16:creationId xmlns:a16="http://schemas.microsoft.com/office/drawing/2014/main" id="{55A8BF73-7076-4B17-B573-9B5AA2BC02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5" name="投影片編號版面配置區 4">
            <a:extLst>
              <a:ext uri="{FF2B5EF4-FFF2-40B4-BE49-F238E27FC236}">
                <a16:creationId xmlns:a16="http://schemas.microsoft.com/office/drawing/2014/main" id="{AD2BB763-6396-45C2-B0B1-F31F5F5A3B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9E7BB4-77D2-4EA9-BE07-094154194E47}" type="slidenum">
              <a:rPr lang="zh-TW" altLang="en-US" smtClean="0"/>
              <a:t>‹#›</a:t>
            </a:fld>
            <a:endParaRPr lang="zh-TW" altLang="en-US"/>
          </a:p>
        </p:txBody>
      </p:sp>
    </p:spTree>
    <p:extLst>
      <p:ext uri="{BB962C8B-B14F-4D97-AF65-F5344CB8AC3E}">
        <p14:creationId xmlns:p14="http://schemas.microsoft.com/office/powerpoint/2010/main" val="24628803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zh-TW"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16C4A8-3B33-5042-ADDD-CA2A455A1BAA}" type="datetimeFigureOut">
              <a:rPr kumimoji="1" lang="zh-TW" altLang="en-US" smtClean="0"/>
              <a:t>2022/3/11</a:t>
            </a:fld>
            <a:endParaRPr kumimoji="1" lang="zh-TW" altLang="en-US"/>
          </a:p>
        </p:txBody>
      </p:sp>
      <p:sp>
        <p:nvSpPr>
          <p:cNvPr id="4" name="投影片影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TW"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zh-TW"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6B6588-CE28-3A4D-A9A4-5C94305DF7C7}" type="slidenum">
              <a:rPr kumimoji="1" lang="zh-TW" altLang="en-US" smtClean="0"/>
              <a:t>‹#›</a:t>
            </a:fld>
            <a:endParaRPr kumimoji="1" lang="zh-TW" altLang="en-US"/>
          </a:p>
        </p:txBody>
      </p:sp>
    </p:spTree>
    <p:extLst>
      <p:ext uri="{BB962C8B-B14F-4D97-AF65-F5344CB8AC3E}">
        <p14:creationId xmlns:p14="http://schemas.microsoft.com/office/powerpoint/2010/main" val="2676048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zh-TW" altLang="en-US" sz="2000">
              <a:ea typeface="新細明體"/>
            </a:endParaRPr>
          </a:p>
        </p:txBody>
      </p:sp>
      <p:sp>
        <p:nvSpPr>
          <p:cNvPr id="4" name="投影片編號版面配置區 3"/>
          <p:cNvSpPr>
            <a:spLocks noGrp="1"/>
          </p:cNvSpPr>
          <p:nvPr>
            <p:ph type="sldNum" sz="quarter" idx="5"/>
          </p:nvPr>
        </p:nvSpPr>
        <p:spPr/>
        <p:txBody>
          <a:bodyPr/>
          <a:lstStyle/>
          <a:p>
            <a:fld id="{4BD6D91F-C0E0-4E48-92F2-7BB17C9752D5}" type="slidenum">
              <a:rPr lang="en-US" smtClean="0"/>
              <a:t>8</a:t>
            </a:fld>
            <a:endParaRPr lang="en-US"/>
          </a:p>
        </p:txBody>
      </p:sp>
    </p:spTree>
    <p:extLst>
      <p:ext uri="{BB962C8B-B14F-4D97-AF65-F5344CB8AC3E}">
        <p14:creationId xmlns:p14="http://schemas.microsoft.com/office/powerpoint/2010/main" val="1152461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EEEC4F-8CEE-4429-9622-C5BE726EDDB1}" type="slidenum">
              <a:rPr lang="zh-TW" altLang="en-US" smtClean="0"/>
              <a:pPr/>
              <a:t>11</a:t>
            </a:fld>
            <a:endParaRPr lang="zh-TW" altLang="en-US"/>
          </a:p>
        </p:txBody>
      </p:sp>
    </p:spTree>
    <p:extLst>
      <p:ext uri="{BB962C8B-B14F-4D97-AF65-F5344CB8AC3E}">
        <p14:creationId xmlns:p14="http://schemas.microsoft.com/office/powerpoint/2010/main" val="1297956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A134DBAD-4833-584E-ACDA-B6AB6135B046}" type="slidenum">
              <a:rPr kumimoji="1" lang="zh-TW" altLang="en-US" smtClean="0"/>
              <a:t>14</a:t>
            </a:fld>
            <a:endParaRPr kumimoji="1" lang="zh-TW" altLang="en-US"/>
          </a:p>
        </p:txBody>
      </p:sp>
    </p:spTree>
    <p:extLst>
      <p:ext uri="{BB962C8B-B14F-4D97-AF65-F5344CB8AC3E}">
        <p14:creationId xmlns:p14="http://schemas.microsoft.com/office/powerpoint/2010/main" val="1156534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defRPr/>
            </a:pPr>
            <a:endParaRPr lang="en-US" altLang="zh-TW">
              <a:solidFill>
                <a:srgbClr val="FFFFFF"/>
              </a:solidFill>
              <a:latin typeface="微軟正黑體"/>
              <a:ea typeface="微軟正黑體"/>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21</a:t>
            </a:fld>
            <a:endParaRPr lang="zh-TW" altLang="en-US"/>
          </a:p>
        </p:txBody>
      </p:sp>
    </p:spTree>
    <p:extLst>
      <p:ext uri="{BB962C8B-B14F-4D97-AF65-F5344CB8AC3E}">
        <p14:creationId xmlns:p14="http://schemas.microsoft.com/office/powerpoint/2010/main" val="36084548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a:p>
        </p:txBody>
      </p:sp>
      <p:sp>
        <p:nvSpPr>
          <p:cNvPr id="4" name="投影片編號版面配置區 3"/>
          <p:cNvSpPr>
            <a:spLocks noGrp="1"/>
          </p:cNvSpPr>
          <p:nvPr>
            <p:ph type="sldNum" sz="quarter" idx="5"/>
          </p:nvPr>
        </p:nvSpPr>
        <p:spPr/>
        <p:txBody>
          <a:bodyPr/>
          <a:lstStyle/>
          <a:p>
            <a:fld id="{DA6B6588-CE28-3A4D-A9A4-5C94305DF7C7}" type="slidenum">
              <a:rPr kumimoji="1" lang="zh-TW" altLang="en-US" smtClean="0"/>
              <a:t>31</a:t>
            </a:fld>
            <a:endParaRPr kumimoji="1" lang="zh-TW" altLang="en-US"/>
          </a:p>
        </p:txBody>
      </p:sp>
    </p:spTree>
    <p:extLst>
      <p:ext uri="{BB962C8B-B14F-4D97-AF65-F5344CB8AC3E}">
        <p14:creationId xmlns:p14="http://schemas.microsoft.com/office/powerpoint/2010/main" val="1258125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zh-TW"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cf1c6ddcaf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cf1c6ddcaf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cf1c6ddcaf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cf1c6ddcaf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F8E944ED-08EB-4D93-ACE1-7399A139B7A7}" type="slidenum">
              <a:rPr lang="en-US" altLang="zh-TW" smtClean="0"/>
              <a:t>45</a:t>
            </a:fld>
            <a:endParaRPr lang="zh-TW" altLang="en-US"/>
          </a:p>
        </p:txBody>
      </p:sp>
    </p:spTree>
    <p:extLst>
      <p:ext uri="{BB962C8B-B14F-4D97-AF65-F5344CB8AC3E}">
        <p14:creationId xmlns:p14="http://schemas.microsoft.com/office/powerpoint/2010/main" val="437032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DA6B6588-CE28-3A4D-A9A4-5C94305DF7C7}" type="slidenum">
              <a:rPr kumimoji="1" lang="zh-TW" altLang="en-US" smtClean="0"/>
              <a:t>46</a:t>
            </a:fld>
            <a:endParaRPr kumimoji="1" lang="zh-TW" altLang="en-US"/>
          </a:p>
        </p:txBody>
      </p:sp>
    </p:spTree>
    <p:extLst>
      <p:ext uri="{BB962C8B-B14F-4D97-AF65-F5344CB8AC3E}">
        <p14:creationId xmlns:p14="http://schemas.microsoft.com/office/powerpoint/2010/main" val="8362238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cf1c6ddcaf_0_1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cf1c6ddcaf_0_1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cf1c6ddcaf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cf1c6ddcaf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80421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cf1c6ddcaf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cf1c6ddcaf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130372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7CA043C4-92AC-A149-A9E6-968714015355}" type="slidenum">
              <a:rPr lang="en-US" smtClean="0"/>
              <a:t>53</a:t>
            </a:fld>
            <a:endParaRPr lang="en-US"/>
          </a:p>
        </p:txBody>
      </p:sp>
    </p:spTree>
    <p:extLst>
      <p:ext uri="{BB962C8B-B14F-4D97-AF65-F5344CB8AC3E}">
        <p14:creationId xmlns:p14="http://schemas.microsoft.com/office/powerpoint/2010/main" val="39541001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a:p>
          <a:p>
            <a:endParaRPr lang="zh-TW" altLang="en-US"/>
          </a:p>
        </p:txBody>
      </p:sp>
      <p:sp>
        <p:nvSpPr>
          <p:cNvPr id="4" name="投影片編號版面配置區 3"/>
          <p:cNvSpPr>
            <a:spLocks noGrp="1"/>
          </p:cNvSpPr>
          <p:nvPr>
            <p:ph type="sldNum" sz="quarter" idx="5"/>
          </p:nvPr>
        </p:nvSpPr>
        <p:spPr/>
        <p:txBody>
          <a:bodyPr/>
          <a:lstStyle/>
          <a:p>
            <a:fld id="{50C8F1E4-BFE0-49D8-8F18-9CDB5DD4A658}" type="slidenum">
              <a:rPr lang="zh-TW" altLang="en-US" smtClean="0"/>
              <a:t>54</a:t>
            </a:fld>
            <a:endParaRPr lang="zh-TW" altLang="en-US"/>
          </a:p>
        </p:txBody>
      </p:sp>
    </p:spTree>
    <p:extLst>
      <p:ext uri="{BB962C8B-B14F-4D97-AF65-F5344CB8AC3E}">
        <p14:creationId xmlns:p14="http://schemas.microsoft.com/office/powerpoint/2010/main" val="34167488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cf2d79bde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cf2d79bde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gcf1c6ddcaf_0_1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3" name="Google Shape;203;gcf1c6ddcaf_0_1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gcf1c6ddcaf_0_1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 name="Google Shape;210;gcf1c6ddcaf_0_1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US"/>
          </a:p>
        </p:txBody>
      </p:sp>
    </p:spTree>
    <p:extLst>
      <p:ext uri="{BB962C8B-B14F-4D97-AF65-F5344CB8AC3E}">
        <p14:creationId xmlns:p14="http://schemas.microsoft.com/office/powerpoint/2010/main" val="6905572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Master" Target="../slideMasters/slideMaster1.xml"/><Relationship Id="rId4" Type="http://schemas.openxmlformats.org/officeDocument/2006/relationships/image" Target="../media/image29.svg"/></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Master" Target="../slideMasters/slideMaster1.xml"/><Relationship Id="rId4" Type="http://schemas.openxmlformats.org/officeDocument/2006/relationships/image" Target="../media/image32.jpe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標題投影片">
    <p:spTree>
      <p:nvGrpSpPr>
        <p:cNvPr id="1" name=""/>
        <p:cNvGrpSpPr/>
        <p:nvPr/>
      </p:nvGrpSpPr>
      <p:grpSpPr>
        <a:xfrm>
          <a:off x="0" y="0"/>
          <a:ext cx="0" cy="0"/>
          <a:chOff x="0" y="0"/>
          <a:chExt cx="0" cy="0"/>
        </a:xfrm>
      </p:grpSpPr>
      <p:pic>
        <p:nvPicPr>
          <p:cNvPr id="3" name="圖片 2" descr="一張含有 文字, 家電用品, 白電, 廚房電器 的圖片&#10;&#10;自動產生的描述">
            <a:extLst>
              <a:ext uri="{FF2B5EF4-FFF2-40B4-BE49-F238E27FC236}">
                <a16:creationId xmlns:a16="http://schemas.microsoft.com/office/drawing/2014/main" id="{3D608B2F-F974-4C2F-9C1D-44FC507BEEC4}"/>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2024648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4_標題投影片">
    <p:spTree>
      <p:nvGrpSpPr>
        <p:cNvPr id="1" name=""/>
        <p:cNvGrpSpPr/>
        <p:nvPr/>
      </p:nvGrpSpPr>
      <p:grpSpPr>
        <a:xfrm>
          <a:off x="0" y="0"/>
          <a:ext cx="0" cy="0"/>
          <a:chOff x="0" y="0"/>
          <a:chExt cx="0" cy="0"/>
        </a:xfrm>
      </p:grpSpPr>
      <p:pic>
        <p:nvPicPr>
          <p:cNvPr id="3" name="圖片 2" descr="一張含有 文字, 家電用品, 白電, 廚房電器 的圖片&#10;&#10;自動產生的描述">
            <a:extLst>
              <a:ext uri="{FF2B5EF4-FFF2-40B4-BE49-F238E27FC236}">
                <a16:creationId xmlns:a16="http://schemas.microsoft.com/office/drawing/2014/main" id="{3D608B2F-F974-4C2F-9C1D-44FC507BEEC4}"/>
              </a:ext>
            </a:extLst>
          </p:cNvPr>
          <p:cNvPicPr>
            <a:picLocks noChangeAspect="1"/>
          </p:cNvPicPr>
          <p:nvPr userDrawn="1"/>
        </p:nvPicPr>
        <p:blipFill>
          <a:blip r:embed="rId2"/>
          <a:stretch>
            <a:fillRect/>
          </a:stretch>
        </p:blipFill>
        <p:spPr>
          <a:xfrm>
            <a:off x="1185" y="0"/>
            <a:ext cx="12189630" cy="6858000"/>
          </a:xfrm>
          <a:prstGeom prst="rect">
            <a:avLst/>
          </a:prstGeom>
        </p:spPr>
      </p:pic>
      <p:pic>
        <p:nvPicPr>
          <p:cNvPr id="4" name="圖片 3" descr="一張含有 文字, 電子用品 的圖片&#10;&#10;自動產生的描述">
            <a:extLst>
              <a:ext uri="{FF2B5EF4-FFF2-40B4-BE49-F238E27FC236}">
                <a16:creationId xmlns:a16="http://schemas.microsoft.com/office/drawing/2014/main" id="{F7561889-EC69-4C30-BBF9-2D6489474209}"/>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contrast="10000"/>
                    </a14:imgEffect>
                  </a14:imgLayer>
                </a14:imgProps>
              </a:ext>
            </a:extLst>
          </a:blip>
          <a:stretch>
            <a:fillRect/>
          </a:stretch>
        </p:blipFill>
        <p:spPr>
          <a:xfrm rot="10800000">
            <a:off x="3605266" y="1604335"/>
            <a:ext cx="4901761" cy="4834692"/>
          </a:xfrm>
          <a:prstGeom prst="rect">
            <a:avLst/>
          </a:prstGeom>
          <a:effectLst>
            <a:outerShdw blurRad="469900" dist="304800" dir="2700000" algn="tl" rotWithShape="0">
              <a:prstClr val="black">
                <a:alpha val="40000"/>
              </a:prstClr>
            </a:outerShdw>
          </a:effectLst>
        </p:spPr>
      </p:pic>
    </p:spTree>
    <p:extLst>
      <p:ext uri="{BB962C8B-B14F-4D97-AF65-F5344CB8AC3E}">
        <p14:creationId xmlns:p14="http://schemas.microsoft.com/office/powerpoint/2010/main" val="880582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8_標題投影片">
    <p:spTree>
      <p:nvGrpSpPr>
        <p:cNvPr id="1" name=""/>
        <p:cNvGrpSpPr/>
        <p:nvPr/>
      </p:nvGrpSpPr>
      <p:grpSpPr>
        <a:xfrm>
          <a:off x="0" y="0"/>
          <a:ext cx="0" cy="0"/>
          <a:chOff x="0" y="0"/>
          <a:chExt cx="0" cy="0"/>
        </a:xfrm>
      </p:grpSpPr>
      <p:pic>
        <p:nvPicPr>
          <p:cNvPr id="8" name="圖片 7" descr="一張含有 文字, 電子用品 的圖片&#10;&#10;自動產生的描述">
            <a:extLst>
              <a:ext uri="{FF2B5EF4-FFF2-40B4-BE49-F238E27FC236}">
                <a16:creationId xmlns:a16="http://schemas.microsoft.com/office/drawing/2014/main" id="{C8C1A503-186A-4664-AACE-075A4FA5A5F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59660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1_標題投影片">
    <p:spTree>
      <p:nvGrpSpPr>
        <p:cNvPr id="1" name=""/>
        <p:cNvGrpSpPr/>
        <p:nvPr/>
      </p:nvGrpSpPr>
      <p:grpSpPr>
        <a:xfrm>
          <a:off x="0" y="0"/>
          <a:ext cx="0" cy="0"/>
          <a:chOff x="0" y="0"/>
          <a:chExt cx="0" cy="0"/>
        </a:xfrm>
      </p:grpSpPr>
      <p:pic>
        <p:nvPicPr>
          <p:cNvPr id="5" name="圖片 4" descr="一張含有 監視器, 黑暗, 夜空 的圖片&#10;&#10;自動產生的描述">
            <a:extLst>
              <a:ext uri="{FF2B5EF4-FFF2-40B4-BE49-F238E27FC236}">
                <a16:creationId xmlns:a16="http://schemas.microsoft.com/office/drawing/2014/main" id="{9FC4440A-18DC-4CC5-B3CD-0460E8B8B31A}"/>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04864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2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01D7F5F1-CE68-4AC2-8146-7DF98B137D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82118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7_標題投影片">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AB80287C-C673-426A-86C5-14ED44AB3ED9}"/>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3949426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6_標題投影片">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E04D609E-9971-4A83-86F8-9E661729D2CD}"/>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2390011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5_標題投影片">
    <p:spTree>
      <p:nvGrpSpPr>
        <p:cNvPr id="1" name=""/>
        <p:cNvGrpSpPr/>
        <p:nvPr/>
      </p:nvGrpSpPr>
      <p:grpSpPr>
        <a:xfrm>
          <a:off x="0" y="0"/>
          <a:ext cx="0" cy="0"/>
          <a:chOff x="0" y="0"/>
          <a:chExt cx="0" cy="0"/>
        </a:xfrm>
      </p:grpSpPr>
      <p:pic>
        <p:nvPicPr>
          <p:cNvPr id="3" name="圖片 2" descr="一張含有 文字, 家電用品, 白電, 廚房電器 的圖片&#10;&#10;自動產生的描述">
            <a:extLst>
              <a:ext uri="{FF2B5EF4-FFF2-40B4-BE49-F238E27FC236}">
                <a16:creationId xmlns:a16="http://schemas.microsoft.com/office/drawing/2014/main" id="{3D608B2F-F974-4C2F-9C1D-44FC507BEEC4}"/>
              </a:ext>
            </a:extLst>
          </p:cNvPr>
          <p:cNvPicPr>
            <a:picLocks noChangeAspect="1"/>
          </p:cNvPicPr>
          <p:nvPr userDrawn="1"/>
        </p:nvPicPr>
        <p:blipFill>
          <a:blip r:embed="rId2"/>
          <a:stretch>
            <a:fillRect/>
          </a:stretch>
        </p:blipFill>
        <p:spPr>
          <a:xfrm>
            <a:off x="1185" y="0"/>
            <a:ext cx="12189630" cy="6858000"/>
          </a:xfrm>
          <a:prstGeom prst="rect">
            <a:avLst/>
          </a:prstGeom>
        </p:spPr>
      </p:pic>
      <p:pic>
        <p:nvPicPr>
          <p:cNvPr id="5" name="圖片 4" descr="一張含有 室內, 電子用品, 黑暗, 電腦 的圖片&#10;&#10;自動產生的描述">
            <a:extLst>
              <a:ext uri="{FF2B5EF4-FFF2-40B4-BE49-F238E27FC236}">
                <a16:creationId xmlns:a16="http://schemas.microsoft.com/office/drawing/2014/main" id="{9A64B37E-1F9B-4ADF-89D4-C1FF38E3F2DC}"/>
              </a:ext>
            </a:extLst>
          </p:cNvPr>
          <p:cNvPicPr>
            <a:picLocks noChangeAspect="1"/>
          </p:cNvPicPr>
          <p:nvPr userDrawn="1"/>
        </p:nvPicPr>
        <p:blipFill>
          <a:blip r:embed="rId3"/>
          <a:stretch>
            <a:fillRect/>
          </a:stretch>
        </p:blipFill>
        <p:spPr>
          <a:xfrm>
            <a:off x="-627644" y="756303"/>
            <a:ext cx="12188389" cy="6858000"/>
          </a:xfrm>
          <a:prstGeom prst="rect">
            <a:avLst/>
          </a:prstGeom>
        </p:spPr>
      </p:pic>
    </p:spTree>
    <p:extLst>
      <p:ext uri="{BB962C8B-B14F-4D97-AF65-F5344CB8AC3E}">
        <p14:creationId xmlns:p14="http://schemas.microsoft.com/office/powerpoint/2010/main" val="3017197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0_標題投影片">
    <p:spTree>
      <p:nvGrpSpPr>
        <p:cNvPr id="1" name=""/>
        <p:cNvGrpSpPr/>
        <p:nvPr/>
      </p:nvGrpSpPr>
      <p:grpSpPr>
        <a:xfrm>
          <a:off x="0" y="0"/>
          <a:ext cx="0" cy="0"/>
          <a:chOff x="0" y="0"/>
          <a:chExt cx="0" cy="0"/>
        </a:xfrm>
      </p:grpSpPr>
      <p:pic>
        <p:nvPicPr>
          <p:cNvPr id="3" name="圖片 2" descr="一張含有 文字, 家電用品, 白電, 廚房電器 的圖片&#10;&#10;自動產生的描述">
            <a:extLst>
              <a:ext uri="{FF2B5EF4-FFF2-40B4-BE49-F238E27FC236}">
                <a16:creationId xmlns:a16="http://schemas.microsoft.com/office/drawing/2014/main" id="{3D608B2F-F974-4C2F-9C1D-44FC507BEEC4}"/>
              </a:ext>
            </a:extLst>
          </p:cNvPr>
          <p:cNvPicPr>
            <a:picLocks noChangeAspect="1"/>
          </p:cNvPicPr>
          <p:nvPr userDrawn="1"/>
        </p:nvPicPr>
        <p:blipFill>
          <a:blip r:embed="rId2"/>
          <a:stretch>
            <a:fillRect/>
          </a:stretch>
        </p:blipFill>
        <p:spPr>
          <a:xfrm>
            <a:off x="1185" y="0"/>
            <a:ext cx="12189630" cy="6858000"/>
          </a:xfrm>
          <a:prstGeom prst="rect">
            <a:avLst/>
          </a:prstGeom>
        </p:spPr>
      </p:pic>
      <p:sp>
        <p:nvSpPr>
          <p:cNvPr id="2" name="矩形: 圓角 1">
            <a:extLst>
              <a:ext uri="{FF2B5EF4-FFF2-40B4-BE49-F238E27FC236}">
                <a16:creationId xmlns:a16="http://schemas.microsoft.com/office/drawing/2014/main" id="{21EBC183-9F15-4519-B943-B90DA8862826}"/>
              </a:ext>
            </a:extLst>
          </p:cNvPr>
          <p:cNvSpPr/>
          <p:nvPr userDrawn="1"/>
        </p:nvSpPr>
        <p:spPr>
          <a:xfrm>
            <a:off x="2274476" y="5409560"/>
            <a:ext cx="7176886" cy="952820"/>
          </a:xfrm>
          <a:prstGeom prst="roundRect">
            <a:avLst/>
          </a:prstGeom>
          <a:gradFill>
            <a:gsLst>
              <a:gs pos="100000">
                <a:srgbClr val="1B1E23">
                  <a:alpha val="0"/>
                </a:srgbClr>
              </a:gs>
              <a:gs pos="0">
                <a:schemeClr val="tx1"/>
              </a:gs>
            </a:gsLst>
            <a:lin ang="5400000" scaled="0"/>
          </a:gradFill>
          <a:ln>
            <a:noFill/>
          </a:ln>
          <a:effectLst>
            <a:softEdge rad="292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4" name="圖片 3" descr="一張含有 文字, 裝置, 家電用品, 風扇 的圖片&#10;&#10;自動產生的描述">
            <a:extLst>
              <a:ext uri="{FF2B5EF4-FFF2-40B4-BE49-F238E27FC236}">
                <a16:creationId xmlns:a16="http://schemas.microsoft.com/office/drawing/2014/main" id="{91E1ED22-49C9-47F3-9C62-55E82AE716CD}"/>
              </a:ext>
            </a:extLst>
          </p:cNvPr>
          <p:cNvPicPr>
            <a:picLocks noChangeAspect="1"/>
          </p:cNvPicPr>
          <p:nvPr userDrawn="1"/>
        </p:nvPicPr>
        <p:blipFill>
          <a:blip r:embed="rId3"/>
          <a:stretch>
            <a:fillRect/>
          </a:stretch>
        </p:blipFill>
        <p:spPr>
          <a:xfrm>
            <a:off x="2471670" y="2790704"/>
            <a:ext cx="6700841" cy="2955072"/>
          </a:xfrm>
          <a:prstGeom prst="rect">
            <a:avLst/>
          </a:prstGeom>
        </p:spPr>
      </p:pic>
    </p:spTree>
    <p:extLst>
      <p:ext uri="{BB962C8B-B14F-4D97-AF65-F5344CB8AC3E}">
        <p14:creationId xmlns:p14="http://schemas.microsoft.com/office/powerpoint/2010/main" val="2579240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標題投影片">
    <p:spTree>
      <p:nvGrpSpPr>
        <p:cNvPr id="1" name=""/>
        <p:cNvGrpSpPr/>
        <p:nvPr/>
      </p:nvGrpSpPr>
      <p:grpSpPr>
        <a:xfrm>
          <a:off x="0" y="0"/>
          <a:ext cx="0" cy="0"/>
          <a:chOff x="0" y="0"/>
          <a:chExt cx="0" cy="0"/>
        </a:xfrm>
      </p:grpSpPr>
      <p:pic>
        <p:nvPicPr>
          <p:cNvPr id="3" name="圖片 2" descr="一張含有 文字, 家電用品, 白電, 廚房電器 的圖片&#10;&#10;自動產生的描述">
            <a:extLst>
              <a:ext uri="{FF2B5EF4-FFF2-40B4-BE49-F238E27FC236}">
                <a16:creationId xmlns:a16="http://schemas.microsoft.com/office/drawing/2014/main" id="{3D608B2F-F974-4C2F-9C1D-44FC507BEEC4}"/>
              </a:ext>
            </a:extLst>
          </p:cNvPr>
          <p:cNvPicPr>
            <a:picLocks noChangeAspect="1"/>
          </p:cNvPicPr>
          <p:nvPr userDrawn="1"/>
        </p:nvPicPr>
        <p:blipFill>
          <a:blip r:embed="rId2"/>
          <a:stretch>
            <a:fillRect/>
          </a:stretch>
        </p:blipFill>
        <p:spPr>
          <a:xfrm>
            <a:off x="1185" y="0"/>
            <a:ext cx="12189630" cy="6858000"/>
          </a:xfrm>
          <a:prstGeom prst="rect">
            <a:avLst/>
          </a:prstGeom>
        </p:spPr>
      </p:pic>
      <p:sp>
        <p:nvSpPr>
          <p:cNvPr id="6" name="矩形: 圓角 5">
            <a:extLst>
              <a:ext uri="{FF2B5EF4-FFF2-40B4-BE49-F238E27FC236}">
                <a16:creationId xmlns:a16="http://schemas.microsoft.com/office/drawing/2014/main" id="{4883CB78-2E26-45A3-B34E-B9CE23F4645D}"/>
              </a:ext>
            </a:extLst>
          </p:cNvPr>
          <p:cNvSpPr/>
          <p:nvPr userDrawn="1"/>
        </p:nvSpPr>
        <p:spPr>
          <a:xfrm>
            <a:off x="9034669" y="3429000"/>
            <a:ext cx="2778360" cy="2266122"/>
          </a:xfrm>
          <a:prstGeom prst="roundRect">
            <a:avLst>
              <a:gd name="adj" fmla="val 1933"/>
            </a:avLst>
          </a:prstGeom>
          <a:solidFill>
            <a:schemeClr val="bg1">
              <a:alpha val="15000"/>
            </a:schemeClr>
          </a:solidFill>
          <a:ln w="15875">
            <a:gradFill>
              <a:gsLst>
                <a:gs pos="0">
                  <a:schemeClr val="accent1">
                    <a:lumMod val="5000"/>
                    <a:lumOff val="95000"/>
                  </a:schemeClr>
                </a:gs>
                <a:gs pos="68000">
                  <a:schemeClr val="accent1">
                    <a:lumMod val="45000"/>
                    <a:lumOff val="55000"/>
                  </a:schemeClr>
                </a:gs>
                <a:gs pos="100000">
                  <a:srgbClr val="E2E9F6"/>
                </a:gs>
              </a:gsLst>
              <a:lin ang="5400000" scaled="1"/>
            </a:gradFill>
          </a:ln>
          <a:effectLst>
            <a:outerShdw blurRad="63500" dist="139700" dir="25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tx1"/>
              </a:solidFill>
              <a:latin typeface="微軟正黑體" panose="020B0604030504040204" pitchFamily="34" charset="-120"/>
              <a:ea typeface="微軟正黑體" panose="020B0604030504040204" pitchFamily="34" charset="-120"/>
              <a:sym typeface="Arial" panose="020B0604020202020204" pitchFamily="34" charset="0"/>
            </a:endParaRPr>
          </a:p>
        </p:txBody>
      </p:sp>
      <p:sp>
        <p:nvSpPr>
          <p:cNvPr id="2" name="矩形: 圓角 1">
            <a:extLst>
              <a:ext uri="{FF2B5EF4-FFF2-40B4-BE49-F238E27FC236}">
                <a16:creationId xmlns:a16="http://schemas.microsoft.com/office/drawing/2014/main" id="{21EBC183-9F15-4519-B943-B90DA8862826}"/>
              </a:ext>
            </a:extLst>
          </p:cNvPr>
          <p:cNvSpPr/>
          <p:nvPr userDrawn="1"/>
        </p:nvSpPr>
        <p:spPr>
          <a:xfrm>
            <a:off x="2408066" y="5495018"/>
            <a:ext cx="7176886" cy="952820"/>
          </a:xfrm>
          <a:prstGeom prst="roundRect">
            <a:avLst/>
          </a:prstGeom>
          <a:gradFill>
            <a:gsLst>
              <a:gs pos="100000">
                <a:srgbClr val="1B1E23">
                  <a:alpha val="0"/>
                </a:srgbClr>
              </a:gs>
              <a:gs pos="0">
                <a:schemeClr val="tx1"/>
              </a:gs>
            </a:gsLst>
            <a:lin ang="5400000" scaled="0"/>
          </a:gradFill>
          <a:ln>
            <a:noFill/>
          </a:ln>
          <a:effectLst>
            <a:softEdge rad="292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5" name="圖片 4" descr="一張含有 文字, 電子用品, 電腦 的圖片&#10;&#10;自動產生的描述">
            <a:extLst>
              <a:ext uri="{FF2B5EF4-FFF2-40B4-BE49-F238E27FC236}">
                <a16:creationId xmlns:a16="http://schemas.microsoft.com/office/drawing/2014/main" id="{6C80A131-6B9C-4BCE-BF2B-DB4043CC9C1E}"/>
              </a:ext>
            </a:extLst>
          </p:cNvPr>
          <p:cNvPicPr>
            <a:picLocks noChangeAspect="1"/>
          </p:cNvPicPr>
          <p:nvPr userDrawn="1"/>
        </p:nvPicPr>
        <p:blipFill>
          <a:blip r:embed="rId3"/>
          <a:stretch>
            <a:fillRect/>
          </a:stretch>
        </p:blipFill>
        <p:spPr>
          <a:xfrm>
            <a:off x="2480725" y="2794475"/>
            <a:ext cx="7031568" cy="3093890"/>
          </a:xfrm>
          <a:prstGeom prst="rect">
            <a:avLst/>
          </a:prstGeom>
        </p:spPr>
      </p:pic>
    </p:spTree>
    <p:extLst>
      <p:ext uri="{BB962C8B-B14F-4D97-AF65-F5344CB8AC3E}">
        <p14:creationId xmlns:p14="http://schemas.microsoft.com/office/powerpoint/2010/main" val="1103186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標題投影片">
    <p:spTree>
      <p:nvGrpSpPr>
        <p:cNvPr id="1" name=""/>
        <p:cNvGrpSpPr/>
        <p:nvPr/>
      </p:nvGrpSpPr>
      <p:grpSpPr>
        <a:xfrm>
          <a:off x="0" y="0"/>
          <a:ext cx="0" cy="0"/>
          <a:chOff x="0" y="0"/>
          <a:chExt cx="0" cy="0"/>
        </a:xfrm>
      </p:grpSpPr>
      <p:pic>
        <p:nvPicPr>
          <p:cNvPr id="8" name="圖片 7" descr="一張含有 文字, 室內, 電腦 的圖片&#10;&#10;自動產生的描述">
            <a:extLst>
              <a:ext uri="{FF2B5EF4-FFF2-40B4-BE49-F238E27FC236}">
                <a16:creationId xmlns:a16="http://schemas.microsoft.com/office/drawing/2014/main" id="{88765A63-A494-4FE8-89C8-7FF1745C007C}"/>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40006779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2DC1E13F-D36A-4E6D-AFB6-FCA708B68B2F}"/>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6588621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8_標題投影片">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BE8D05FF-6182-489E-BDF8-50DC36B10065}"/>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5752825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標題投影片">
    <p:spTree>
      <p:nvGrpSpPr>
        <p:cNvPr id="1" name=""/>
        <p:cNvGrpSpPr/>
        <p:nvPr/>
      </p:nvGrpSpPr>
      <p:grpSpPr>
        <a:xfrm>
          <a:off x="0" y="0"/>
          <a:ext cx="0" cy="0"/>
          <a:chOff x="0" y="0"/>
          <a:chExt cx="0" cy="0"/>
        </a:xfrm>
      </p:grpSpPr>
      <p:pic>
        <p:nvPicPr>
          <p:cNvPr id="7" name="圖片 6" descr="一張含有 文字, 室內, 窗戶, 電腦 的圖片&#10;&#10;自動產生的描述">
            <a:extLst>
              <a:ext uri="{FF2B5EF4-FFF2-40B4-BE49-F238E27FC236}">
                <a16:creationId xmlns:a16="http://schemas.microsoft.com/office/drawing/2014/main" id="{9BEAECED-FD29-4C8E-8D6A-A8403E081A60}"/>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1651321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標題投影片">
    <p:spTree>
      <p:nvGrpSpPr>
        <p:cNvPr id="1" name=""/>
        <p:cNvGrpSpPr/>
        <p:nvPr/>
      </p:nvGrpSpPr>
      <p:grpSpPr>
        <a:xfrm>
          <a:off x="0" y="0"/>
          <a:ext cx="0" cy="0"/>
          <a:chOff x="0" y="0"/>
          <a:chExt cx="0" cy="0"/>
        </a:xfrm>
      </p:grpSpPr>
      <p:pic>
        <p:nvPicPr>
          <p:cNvPr id="9" name="圖片 8" descr="一張含有 文字, 牆, 室內, 電腦 的圖片&#10;&#10;自動產生的描述">
            <a:extLst>
              <a:ext uri="{FF2B5EF4-FFF2-40B4-BE49-F238E27FC236}">
                <a16:creationId xmlns:a16="http://schemas.microsoft.com/office/drawing/2014/main" id="{9978A5D8-8C36-46D8-A845-7000C4758AFD}"/>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38789874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0_標題投影片">
    <p:spTree>
      <p:nvGrpSpPr>
        <p:cNvPr id="1" name=""/>
        <p:cNvGrpSpPr/>
        <p:nvPr/>
      </p:nvGrpSpPr>
      <p:grpSpPr>
        <a:xfrm>
          <a:off x="0" y="0"/>
          <a:ext cx="0" cy="0"/>
          <a:chOff x="0" y="0"/>
          <a:chExt cx="0" cy="0"/>
        </a:xfrm>
      </p:grpSpPr>
      <p:pic>
        <p:nvPicPr>
          <p:cNvPr id="5" name="圖片 4" descr="一張含有 文字, 室內, 開啟 的圖片&#10;&#10;自動產生的描述">
            <a:extLst>
              <a:ext uri="{FF2B5EF4-FFF2-40B4-BE49-F238E27FC236}">
                <a16:creationId xmlns:a16="http://schemas.microsoft.com/office/drawing/2014/main" id="{D4C33FF5-28FC-4A39-A3A2-E7150344DEDC}"/>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40069467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標題投影片">
    <p:spTree>
      <p:nvGrpSpPr>
        <p:cNvPr id="1" name=""/>
        <p:cNvGrpSpPr/>
        <p:nvPr/>
      </p:nvGrpSpPr>
      <p:grpSpPr>
        <a:xfrm>
          <a:off x="0" y="0"/>
          <a:ext cx="0" cy="0"/>
          <a:chOff x="0" y="0"/>
          <a:chExt cx="0" cy="0"/>
        </a:xfrm>
      </p:grpSpPr>
      <p:pic>
        <p:nvPicPr>
          <p:cNvPr id="7" name="圖片 6">
            <a:extLst>
              <a:ext uri="{FF2B5EF4-FFF2-40B4-BE49-F238E27FC236}">
                <a16:creationId xmlns:a16="http://schemas.microsoft.com/office/drawing/2014/main" id="{57E0938A-05A6-4DBF-B004-31C7CAA87579}"/>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29302079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7_標題投影片">
    <p:spTree>
      <p:nvGrpSpPr>
        <p:cNvPr id="1" name=""/>
        <p:cNvGrpSpPr/>
        <p:nvPr/>
      </p:nvGrpSpPr>
      <p:grpSpPr>
        <a:xfrm>
          <a:off x="0" y="0"/>
          <a:ext cx="0" cy="0"/>
          <a:chOff x="0" y="0"/>
          <a:chExt cx="0" cy="0"/>
        </a:xfrm>
      </p:grpSpPr>
      <p:pic>
        <p:nvPicPr>
          <p:cNvPr id="5" name="圖片 4" descr="一張含有 文字, 電子用品, 電腦, 顯示 的圖片&#10;&#10;自動產生的描述">
            <a:extLst>
              <a:ext uri="{FF2B5EF4-FFF2-40B4-BE49-F238E27FC236}">
                <a16:creationId xmlns:a16="http://schemas.microsoft.com/office/drawing/2014/main" id="{95BEFBFE-1523-4E0D-ABDE-24EB8EB722C3}"/>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1510419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3_標題投影片">
    <p:spTree>
      <p:nvGrpSpPr>
        <p:cNvPr id="1" name=""/>
        <p:cNvGrpSpPr/>
        <p:nvPr/>
      </p:nvGrpSpPr>
      <p:grpSpPr>
        <a:xfrm>
          <a:off x="0" y="0"/>
          <a:ext cx="0" cy="0"/>
          <a:chOff x="0" y="0"/>
          <a:chExt cx="0" cy="0"/>
        </a:xfrm>
      </p:grpSpPr>
      <p:pic>
        <p:nvPicPr>
          <p:cNvPr id="3" name="圖片 2" descr="一張含有 文字, 電子用品 的圖片&#10;&#10;自動產生的描述">
            <a:extLst>
              <a:ext uri="{FF2B5EF4-FFF2-40B4-BE49-F238E27FC236}">
                <a16:creationId xmlns:a16="http://schemas.microsoft.com/office/drawing/2014/main" id="{25589880-AEBF-4420-AED1-F95300BDDDD6}"/>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15471949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5_標題投影片">
    <p:spTree>
      <p:nvGrpSpPr>
        <p:cNvPr id="1" name=""/>
        <p:cNvGrpSpPr/>
        <p:nvPr/>
      </p:nvGrpSpPr>
      <p:grpSpPr>
        <a:xfrm>
          <a:off x="0" y="0"/>
          <a:ext cx="0" cy="0"/>
          <a:chOff x="0" y="0"/>
          <a:chExt cx="0" cy="0"/>
        </a:xfrm>
      </p:grpSpPr>
      <p:pic>
        <p:nvPicPr>
          <p:cNvPr id="5" name="圖片 4" descr="一張含有 文字, 室內, 窗戶, 電腦 的圖片&#10;&#10;自動產生的描述">
            <a:extLst>
              <a:ext uri="{FF2B5EF4-FFF2-40B4-BE49-F238E27FC236}">
                <a16:creationId xmlns:a16="http://schemas.microsoft.com/office/drawing/2014/main" id="{FE92034E-842E-4BF5-AA91-BA1E6FAB7FB2}"/>
              </a:ext>
            </a:extLst>
          </p:cNvPr>
          <p:cNvPicPr>
            <a:picLocks noChangeAspect="1"/>
          </p:cNvPicPr>
          <p:nvPr userDrawn="1"/>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17335917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6_標題投影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79173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標題投影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96932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標題及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7A305F4-59E6-FD4C-8D29-2712C87B2BBB}"/>
              </a:ext>
            </a:extLst>
          </p:cNvPr>
          <p:cNvSpPr>
            <a:spLocks noGrp="1"/>
          </p:cNvSpPr>
          <p:nvPr>
            <p:ph type="title"/>
          </p:nvPr>
        </p:nvSpPr>
        <p:spPr/>
        <p:txBody>
          <a:bodyPr/>
          <a:lstStyle/>
          <a:p>
            <a:r>
              <a:rPr kumimoji="1" lang="zh-TW" altLang="en-US"/>
              <a:t>按一下以編輯母片標題樣式</a:t>
            </a:r>
          </a:p>
        </p:txBody>
      </p:sp>
      <p:sp>
        <p:nvSpPr>
          <p:cNvPr id="3" name="內容版面配置區 2">
            <a:extLst>
              <a:ext uri="{FF2B5EF4-FFF2-40B4-BE49-F238E27FC236}">
                <a16:creationId xmlns:a16="http://schemas.microsoft.com/office/drawing/2014/main" id="{F6827349-6BAA-0E4E-BC65-CDBC0408D1E7}"/>
              </a:ext>
            </a:extLst>
          </p:cNvPr>
          <p:cNvSpPr>
            <a:spLocks noGrp="1"/>
          </p:cNvSpPr>
          <p:nvPr>
            <p:ph idx="1"/>
          </p:nvPr>
        </p:nvSpPr>
        <p:spPr/>
        <p:txBody>
          <a:bodyPr/>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4" name="日期版面配置區 3">
            <a:extLst>
              <a:ext uri="{FF2B5EF4-FFF2-40B4-BE49-F238E27FC236}">
                <a16:creationId xmlns:a16="http://schemas.microsoft.com/office/drawing/2014/main" id="{A51EC2FB-A155-D340-89CA-E219787B5D87}"/>
              </a:ext>
            </a:extLst>
          </p:cNvPr>
          <p:cNvSpPr>
            <a:spLocks noGrp="1"/>
          </p:cNvSpPr>
          <p:nvPr>
            <p:ph type="dt" sz="half" idx="10"/>
          </p:nvPr>
        </p:nvSpPr>
        <p:spPr/>
        <p:txBody>
          <a:bodyPr/>
          <a:lstStyle/>
          <a:p>
            <a:fld id="{4D443F89-1DE1-0447-9829-D9AF91CEDE95}" type="datetimeFigureOut">
              <a:rPr kumimoji="1" lang="zh-TW" altLang="en-US" smtClean="0"/>
              <a:t>2022/3/11</a:t>
            </a:fld>
            <a:endParaRPr kumimoji="1" lang="zh-TW" altLang="en-US"/>
          </a:p>
        </p:txBody>
      </p:sp>
      <p:sp>
        <p:nvSpPr>
          <p:cNvPr id="5" name="頁尾版面配置區 4">
            <a:extLst>
              <a:ext uri="{FF2B5EF4-FFF2-40B4-BE49-F238E27FC236}">
                <a16:creationId xmlns:a16="http://schemas.microsoft.com/office/drawing/2014/main" id="{719F3875-57F5-E34A-A753-BD45978934FE}"/>
              </a:ext>
            </a:extLst>
          </p:cNvPr>
          <p:cNvSpPr>
            <a:spLocks noGrp="1"/>
          </p:cNvSpPr>
          <p:nvPr>
            <p:ph type="ftr" sz="quarter" idx="11"/>
          </p:nvPr>
        </p:nvSpPr>
        <p:spPr/>
        <p:txBody>
          <a:bodyPr/>
          <a:lstStyle/>
          <a:p>
            <a:endParaRPr kumimoji="1" lang="zh-TW" altLang="en-US"/>
          </a:p>
        </p:txBody>
      </p:sp>
      <p:sp>
        <p:nvSpPr>
          <p:cNvPr id="6" name="投影片編號版面配置區 5">
            <a:extLst>
              <a:ext uri="{FF2B5EF4-FFF2-40B4-BE49-F238E27FC236}">
                <a16:creationId xmlns:a16="http://schemas.microsoft.com/office/drawing/2014/main" id="{82DB4534-08EE-234E-8DD0-4EE69FD53540}"/>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34906639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CEAD7B6D-7E0F-5A45-9EF5-6F4740856DC0}"/>
              </a:ext>
            </a:extLst>
          </p:cNvPr>
          <p:cNvSpPr>
            <a:spLocks noGrp="1"/>
          </p:cNvSpPr>
          <p:nvPr>
            <p:ph type="title"/>
          </p:nvPr>
        </p:nvSpPr>
        <p:spPr>
          <a:xfrm>
            <a:off x="831850" y="1709738"/>
            <a:ext cx="10515600" cy="2852737"/>
          </a:xfrm>
        </p:spPr>
        <p:txBody>
          <a:bodyPr anchor="b"/>
          <a:lstStyle>
            <a:lvl1pPr>
              <a:defRPr sz="6000"/>
            </a:lvl1pPr>
          </a:lstStyle>
          <a:p>
            <a:r>
              <a:rPr kumimoji="1" lang="zh-TW" altLang="en-US"/>
              <a:t>按一下以編輯母片標題樣式</a:t>
            </a:r>
          </a:p>
        </p:txBody>
      </p:sp>
      <p:sp>
        <p:nvSpPr>
          <p:cNvPr id="3" name="文字版面配置區 2">
            <a:extLst>
              <a:ext uri="{FF2B5EF4-FFF2-40B4-BE49-F238E27FC236}">
                <a16:creationId xmlns:a16="http://schemas.microsoft.com/office/drawing/2014/main" id="{F4AF1343-DB00-644B-8800-71AB837085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zh-TW" altLang="en-US"/>
              <a:t>按一下以編輯母片文字樣式</a:t>
            </a:r>
          </a:p>
        </p:txBody>
      </p:sp>
      <p:sp>
        <p:nvSpPr>
          <p:cNvPr id="4" name="日期版面配置區 3">
            <a:extLst>
              <a:ext uri="{FF2B5EF4-FFF2-40B4-BE49-F238E27FC236}">
                <a16:creationId xmlns:a16="http://schemas.microsoft.com/office/drawing/2014/main" id="{6B942C1F-E6FD-CD42-856C-60DAC9E90601}"/>
              </a:ext>
            </a:extLst>
          </p:cNvPr>
          <p:cNvSpPr>
            <a:spLocks noGrp="1"/>
          </p:cNvSpPr>
          <p:nvPr>
            <p:ph type="dt" sz="half" idx="10"/>
          </p:nvPr>
        </p:nvSpPr>
        <p:spPr/>
        <p:txBody>
          <a:bodyPr/>
          <a:lstStyle/>
          <a:p>
            <a:fld id="{4D443F89-1DE1-0447-9829-D9AF91CEDE95}" type="datetimeFigureOut">
              <a:rPr kumimoji="1" lang="zh-TW" altLang="en-US" smtClean="0"/>
              <a:t>2022/3/11</a:t>
            </a:fld>
            <a:endParaRPr kumimoji="1" lang="zh-TW" altLang="en-US"/>
          </a:p>
        </p:txBody>
      </p:sp>
      <p:sp>
        <p:nvSpPr>
          <p:cNvPr id="5" name="頁尾版面配置區 4">
            <a:extLst>
              <a:ext uri="{FF2B5EF4-FFF2-40B4-BE49-F238E27FC236}">
                <a16:creationId xmlns:a16="http://schemas.microsoft.com/office/drawing/2014/main" id="{7663ADA7-B244-A64F-8703-FFD1AE41C0A7}"/>
              </a:ext>
            </a:extLst>
          </p:cNvPr>
          <p:cNvSpPr>
            <a:spLocks noGrp="1"/>
          </p:cNvSpPr>
          <p:nvPr>
            <p:ph type="ftr" sz="quarter" idx="11"/>
          </p:nvPr>
        </p:nvSpPr>
        <p:spPr/>
        <p:txBody>
          <a:bodyPr/>
          <a:lstStyle/>
          <a:p>
            <a:endParaRPr kumimoji="1" lang="zh-TW" altLang="en-US"/>
          </a:p>
        </p:txBody>
      </p:sp>
      <p:sp>
        <p:nvSpPr>
          <p:cNvPr id="6" name="投影片編號版面配置區 5">
            <a:extLst>
              <a:ext uri="{FF2B5EF4-FFF2-40B4-BE49-F238E27FC236}">
                <a16:creationId xmlns:a16="http://schemas.microsoft.com/office/drawing/2014/main" id="{6E75002B-086F-F349-8170-AC9DDF77F76A}"/>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5156564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兩個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1CFFC16-E374-474F-AFED-B517B9B418F0}"/>
              </a:ext>
            </a:extLst>
          </p:cNvPr>
          <p:cNvSpPr>
            <a:spLocks noGrp="1"/>
          </p:cNvSpPr>
          <p:nvPr>
            <p:ph type="title"/>
          </p:nvPr>
        </p:nvSpPr>
        <p:spPr/>
        <p:txBody>
          <a:bodyPr/>
          <a:lstStyle/>
          <a:p>
            <a:r>
              <a:rPr kumimoji="1" lang="zh-TW" altLang="en-US"/>
              <a:t>按一下以編輯母片標題樣式</a:t>
            </a:r>
          </a:p>
        </p:txBody>
      </p:sp>
      <p:sp>
        <p:nvSpPr>
          <p:cNvPr id="3" name="內容版面配置區 2">
            <a:extLst>
              <a:ext uri="{FF2B5EF4-FFF2-40B4-BE49-F238E27FC236}">
                <a16:creationId xmlns:a16="http://schemas.microsoft.com/office/drawing/2014/main" id="{16D81CAE-1029-A446-9380-FA2C0661AB09}"/>
              </a:ext>
            </a:extLst>
          </p:cNvPr>
          <p:cNvSpPr>
            <a:spLocks noGrp="1"/>
          </p:cNvSpPr>
          <p:nvPr>
            <p:ph sz="half" idx="1"/>
          </p:nvPr>
        </p:nvSpPr>
        <p:spPr>
          <a:xfrm>
            <a:off x="838200" y="1825625"/>
            <a:ext cx="5181600" cy="4351338"/>
          </a:xfrm>
        </p:spPr>
        <p:txBody>
          <a:bodyPr/>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4" name="內容版面配置區 3">
            <a:extLst>
              <a:ext uri="{FF2B5EF4-FFF2-40B4-BE49-F238E27FC236}">
                <a16:creationId xmlns:a16="http://schemas.microsoft.com/office/drawing/2014/main" id="{C31C3A3A-B3F8-EA4F-8D54-D699D8817AA2}"/>
              </a:ext>
            </a:extLst>
          </p:cNvPr>
          <p:cNvSpPr>
            <a:spLocks noGrp="1"/>
          </p:cNvSpPr>
          <p:nvPr>
            <p:ph sz="half" idx="2"/>
          </p:nvPr>
        </p:nvSpPr>
        <p:spPr>
          <a:xfrm>
            <a:off x="6172200" y="1825625"/>
            <a:ext cx="5181600" cy="4351338"/>
          </a:xfrm>
        </p:spPr>
        <p:txBody>
          <a:bodyPr/>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5" name="日期版面配置區 4">
            <a:extLst>
              <a:ext uri="{FF2B5EF4-FFF2-40B4-BE49-F238E27FC236}">
                <a16:creationId xmlns:a16="http://schemas.microsoft.com/office/drawing/2014/main" id="{192CD537-2A19-1C4B-A094-851BE631D20F}"/>
              </a:ext>
            </a:extLst>
          </p:cNvPr>
          <p:cNvSpPr>
            <a:spLocks noGrp="1"/>
          </p:cNvSpPr>
          <p:nvPr>
            <p:ph type="dt" sz="half" idx="10"/>
          </p:nvPr>
        </p:nvSpPr>
        <p:spPr/>
        <p:txBody>
          <a:bodyPr/>
          <a:lstStyle/>
          <a:p>
            <a:fld id="{4D443F89-1DE1-0447-9829-D9AF91CEDE95}" type="datetimeFigureOut">
              <a:rPr kumimoji="1" lang="zh-TW" altLang="en-US" smtClean="0"/>
              <a:t>2022/3/11</a:t>
            </a:fld>
            <a:endParaRPr kumimoji="1" lang="zh-TW" altLang="en-US"/>
          </a:p>
        </p:txBody>
      </p:sp>
      <p:sp>
        <p:nvSpPr>
          <p:cNvPr id="6" name="頁尾版面配置區 5">
            <a:extLst>
              <a:ext uri="{FF2B5EF4-FFF2-40B4-BE49-F238E27FC236}">
                <a16:creationId xmlns:a16="http://schemas.microsoft.com/office/drawing/2014/main" id="{2A832AF3-4313-A947-87F3-8CE72FC1F648}"/>
              </a:ext>
            </a:extLst>
          </p:cNvPr>
          <p:cNvSpPr>
            <a:spLocks noGrp="1"/>
          </p:cNvSpPr>
          <p:nvPr>
            <p:ph type="ftr" sz="quarter" idx="11"/>
          </p:nvPr>
        </p:nvSpPr>
        <p:spPr/>
        <p:txBody>
          <a:bodyPr/>
          <a:lstStyle/>
          <a:p>
            <a:endParaRPr kumimoji="1" lang="zh-TW" altLang="en-US"/>
          </a:p>
        </p:txBody>
      </p:sp>
      <p:sp>
        <p:nvSpPr>
          <p:cNvPr id="7" name="投影片編號版面配置區 6">
            <a:extLst>
              <a:ext uri="{FF2B5EF4-FFF2-40B4-BE49-F238E27FC236}">
                <a16:creationId xmlns:a16="http://schemas.microsoft.com/office/drawing/2014/main" id="{0C268AB3-F839-B847-A387-9305C47CE833}"/>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36248972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5646BE1-BC84-5247-9664-9407CE8DE3F8}"/>
              </a:ext>
            </a:extLst>
          </p:cNvPr>
          <p:cNvSpPr>
            <a:spLocks noGrp="1"/>
          </p:cNvSpPr>
          <p:nvPr>
            <p:ph type="title"/>
          </p:nvPr>
        </p:nvSpPr>
        <p:spPr>
          <a:xfrm>
            <a:off x="839788" y="365125"/>
            <a:ext cx="10515600" cy="1325563"/>
          </a:xfrm>
        </p:spPr>
        <p:txBody>
          <a:bodyPr/>
          <a:lstStyle/>
          <a:p>
            <a:r>
              <a:rPr kumimoji="1" lang="zh-TW" altLang="en-US"/>
              <a:t>按一下以編輯母片標題樣式</a:t>
            </a:r>
          </a:p>
        </p:txBody>
      </p:sp>
      <p:sp>
        <p:nvSpPr>
          <p:cNvPr id="3" name="文字版面配置區 2">
            <a:extLst>
              <a:ext uri="{FF2B5EF4-FFF2-40B4-BE49-F238E27FC236}">
                <a16:creationId xmlns:a16="http://schemas.microsoft.com/office/drawing/2014/main" id="{A00D7DAE-1B2B-3F40-951F-FE059E0798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TW" altLang="en-US"/>
              <a:t>按一下以編輯母片文字樣式</a:t>
            </a:r>
          </a:p>
        </p:txBody>
      </p:sp>
      <p:sp>
        <p:nvSpPr>
          <p:cNvPr id="4" name="內容版面配置區 3">
            <a:extLst>
              <a:ext uri="{FF2B5EF4-FFF2-40B4-BE49-F238E27FC236}">
                <a16:creationId xmlns:a16="http://schemas.microsoft.com/office/drawing/2014/main" id="{FBF47A54-2292-0344-A1BB-BE6EE48476DC}"/>
              </a:ext>
            </a:extLst>
          </p:cNvPr>
          <p:cNvSpPr>
            <a:spLocks noGrp="1"/>
          </p:cNvSpPr>
          <p:nvPr>
            <p:ph sz="half" idx="2"/>
          </p:nvPr>
        </p:nvSpPr>
        <p:spPr>
          <a:xfrm>
            <a:off x="839788" y="2505075"/>
            <a:ext cx="5157787" cy="3684588"/>
          </a:xfrm>
        </p:spPr>
        <p:txBody>
          <a:bodyPr/>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5" name="文字版面配置區 4">
            <a:extLst>
              <a:ext uri="{FF2B5EF4-FFF2-40B4-BE49-F238E27FC236}">
                <a16:creationId xmlns:a16="http://schemas.microsoft.com/office/drawing/2014/main" id="{32893DE4-5318-9342-B02A-4160DD5F9C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TW" altLang="en-US"/>
              <a:t>按一下以編輯母片文字樣式</a:t>
            </a:r>
          </a:p>
        </p:txBody>
      </p:sp>
      <p:sp>
        <p:nvSpPr>
          <p:cNvPr id="6" name="內容版面配置區 5">
            <a:extLst>
              <a:ext uri="{FF2B5EF4-FFF2-40B4-BE49-F238E27FC236}">
                <a16:creationId xmlns:a16="http://schemas.microsoft.com/office/drawing/2014/main" id="{14208193-14C4-E84D-AEC5-9F5FC62ACFAE}"/>
              </a:ext>
            </a:extLst>
          </p:cNvPr>
          <p:cNvSpPr>
            <a:spLocks noGrp="1"/>
          </p:cNvSpPr>
          <p:nvPr>
            <p:ph sz="quarter" idx="4"/>
          </p:nvPr>
        </p:nvSpPr>
        <p:spPr>
          <a:xfrm>
            <a:off x="6172200" y="2505075"/>
            <a:ext cx="5183188" cy="3684588"/>
          </a:xfrm>
        </p:spPr>
        <p:txBody>
          <a:bodyPr/>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7" name="日期版面配置區 6">
            <a:extLst>
              <a:ext uri="{FF2B5EF4-FFF2-40B4-BE49-F238E27FC236}">
                <a16:creationId xmlns:a16="http://schemas.microsoft.com/office/drawing/2014/main" id="{8E550F53-8D95-FB4C-91A5-C2651000ABFE}"/>
              </a:ext>
            </a:extLst>
          </p:cNvPr>
          <p:cNvSpPr>
            <a:spLocks noGrp="1"/>
          </p:cNvSpPr>
          <p:nvPr>
            <p:ph type="dt" sz="half" idx="10"/>
          </p:nvPr>
        </p:nvSpPr>
        <p:spPr/>
        <p:txBody>
          <a:bodyPr/>
          <a:lstStyle/>
          <a:p>
            <a:fld id="{4D443F89-1DE1-0447-9829-D9AF91CEDE95}" type="datetimeFigureOut">
              <a:rPr kumimoji="1" lang="zh-TW" altLang="en-US" smtClean="0"/>
              <a:t>2022/3/11</a:t>
            </a:fld>
            <a:endParaRPr kumimoji="1" lang="zh-TW" altLang="en-US"/>
          </a:p>
        </p:txBody>
      </p:sp>
      <p:sp>
        <p:nvSpPr>
          <p:cNvPr id="8" name="頁尾版面配置區 7">
            <a:extLst>
              <a:ext uri="{FF2B5EF4-FFF2-40B4-BE49-F238E27FC236}">
                <a16:creationId xmlns:a16="http://schemas.microsoft.com/office/drawing/2014/main" id="{2FF7A020-BA9C-BA4D-84EF-CE8CEDA2657C}"/>
              </a:ext>
            </a:extLst>
          </p:cNvPr>
          <p:cNvSpPr>
            <a:spLocks noGrp="1"/>
          </p:cNvSpPr>
          <p:nvPr>
            <p:ph type="ftr" sz="quarter" idx="11"/>
          </p:nvPr>
        </p:nvSpPr>
        <p:spPr/>
        <p:txBody>
          <a:bodyPr/>
          <a:lstStyle/>
          <a:p>
            <a:endParaRPr kumimoji="1" lang="zh-TW" altLang="en-US"/>
          </a:p>
        </p:txBody>
      </p:sp>
      <p:sp>
        <p:nvSpPr>
          <p:cNvPr id="9" name="投影片編號版面配置區 8">
            <a:extLst>
              <a:ext uri="{FF2B5EF4-FFF2-40B4-BE49-F238E27FC236}">
                <a16:creationId xmlns:a16="http://schemas.microsoft.com/office/drawing/2014/main" id="{4347DBB6-B01D-174A-9E5C-9207373D91A2}"/>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9654188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DF19751-34DC-7B42-80B1-FB1D17F8726C}"/>
              </a:ext>
            </a:extLst>
          </p:cNvPr>
          <p:cNvSpPr>
            <a:spLocks noGrp="1"/>
          </p:cNvSpPr>
          <p:nvPr>
            <p:ph type="title"/>
          </p:nvPr>
        </p:nvSpPr>
        <p:spPr/>
        <p:txBody>
          <a:bodyPr/>
          <a:lstStyle/>
          <a:p>
            <a:r>
              <a:rPr kumimoji="1" lang="zh-TW" altLang="en-US"/>
              <a:t>按一下以編輯母片標題樣式</a:t>
            </a:r>
          </a:p>
        </p:txBody>
      </p:sp>
      <p:sp>
        <p:nvSpPr>
          <p:cNvPr id="3" name="日期版面配置區 2">
            <a:extLst>
              <a:ext uri="{FF2B5EF4-FFF2-40B4-BE49-F238E27FC236}">
                <a16:creationId xmlns:a16="http://schemas.microsoft.com/office/drawing/2014/main" id="{43EFF2F0-10B6-D044-8A69-6FA7F257ED23}"/>
              </a:ext>
            </a:extLst>
          </p:cNvPr>
          <p:cNvSpPr>
            <a:spLocks noGrp="1"/>
          </p:cNvSpPr>
          <p:nvPr>
            <p:ph type="dt" sz="half" idx="10"/>
          </p:nvPr>
        </p:nvSpPr>
        <p:spPr/>
        <p:txBody>
          <a:bodyPr/>
          <a:lstStyle/>
          <a:p>
            <a:fld id="{4D443F89-1DE1-0447-9829-D9AF91CEDE95}" type="datetimeFigureOut">
              <a:rPr kumimoji="1" lang="zh-TW" altLang="en-US" smtClean="0"/>
              <a:t>2022/3/11</a:t>
            </a:fld>
            <a:endParaRPr kumimoji="1" lang="zh-TW" altLang="en-US"/>
          </a:p>
        </p:txBody>
      </p:sp>
      <p:sp>
        <p:nvSpPr>
          <p:cNvPr id="4" name="頁尾版面配置區 3">
            <a:extLst>
              <a:ext uri="{FF2B5EF4-FFF2-40B4-BE49-F238E27FC236}">
                <a16:creationId xmlns:a16="http://schemas.microsoft.com/office/drawing/2014/main" id="{BA73A370-C551-A446-895B-3ABEEAF54265}"/>
              </a:ext>
            </a:extLst>
          </p:cNvPr>
          <p:cNvSpPr>
            <a:spLocks noGrp="1"/>
          </p:cNvSpPr>
          <p:nvPr>
            <p:ph type="ftr" sz="quarter" idx="11"/>
          </p:nvPr>
        </p:nvSpPr>
        <p:spPr/>
        <p:txBody>
          <a:bodyPr/>
          <a:lstStyle/>
          <a:p>
            <a:endParaRPr kumimoji="1" lang="zh-TW" altLang="en-US"/>
          </a:p>
        </p:txBody>
      </p:sp>
      <p:sp>
        <p:nvSpPr>
          <p:cNvPr id="5" name="投影片編號版面配置區 4">
            <a:extLst>
              <a:ext uri="{FF2B5EF4-FFF2-40B4-BE49-F238E27FC236}">
                <a16:creationId xmlns:a16="http://schemas.microsoft.com/office/drawing/2014/main" id="{B286B5AD-3126-7348-BA6F-13407C58EF16}"/>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9209547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a:extLst>
              <a:ext uri="{FF2B5EF4-FFF2-40B4-BE49-F238E27FC236}">
                <a16:creationId xmlns:a16="http://schemas.microsoft.com/office/drawing/2014/main" id="{B384E0A0-DA05-444A-9F68-C2E5504F12AA}"/>
              </a:ext>
            </a:extLst>
          </p:cNvPr>
          <p:cNvSpPr>
            <a:spLocks noGrp="1"/>
          </p:cNvSpPr>
          <p:nvPr>
            <p:ph type="dt" sz="half" idx="10"/>
          </p:nvPr>
        </p:nvSpPr>
        <p:spPr/>
        <p:txBody>
          <a:bodyPr/>
          <a:lstStyle/>
          <a:p>
            <a:fld id="{4D443F89-1DE1-0447-9829-D9AF91CEDE95}" type="datetimeFigureOut">
              <a:rPr kumimoji="1" lang="zh-TW" altLang="en-US" smtClean="0"/>
              <a:t>2022/3/11</a:t>
            </a:fld>
            <a:endParaRPr kumimoji="1" lang="zh-TW" altLang="en-US"/>
          </a:p>
        </p:txBody>
      </p:sp>
      <p:sp>
        <p:nvSpPr>
          <p:cNvPr id="3" name="頁尾版面配置區 2">
            <a:extLst>
              <a:ext uri="{FF2B5EF4-FFF2-40B4-BE49-F238E27FC236}">
                <a16:creationId xmlns:a16="http://schemas.microsoft.com/office/drawing/2014/main" id="{144FDB33-3174-0F42-BBA9-E3A305D2ADA9}"/>
              </a:ext>
            </a:extLst>
          </p:cNvPr>
          <p:cNvSpPr>
            <a:spLocks noGrp="1"/>
          </p:cNvSpPr>
          <p:nvPr>
            <p:ph type="ftr" sz="quarter" idx="11"/>
          </p:nvPr>
        </p:nvSpPr>
        <p:spPr/>
        <p:txBody>
          <a:bodyPr/>
          <a:lstStyle/>
          <a:p>
            <a:endParaRPr kumimoji="1" lang="zh-TW" altLang="en-US"/>
          </a:p>
        </p:txBody>
      </p:sp>
      <p:sp>
        <p:nvSpPr>
          <p:cNvPr id="4" name="投影片編號版面配置區 3">
            <a:extLst>
              <a:ext uri="{FF2B5EF4-FFF2-40B4-BE49-F238E27FC236}">
                <a16:creationId xmlns:a16="http://schemas.microsoft.com/office/drawing/2014/main" id="{93E6EA7D-DBDD-5E42-87BB-B5504592FDEE}"/>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22843673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含輔助字幕的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F7B626B-BB16-CE4C-9DF5-2F7354AF9471}"/>
              </a:ext>
            </a:extLst>
          </p:cNvPr>
          <p:cNvSpPr>
            <a:spLocks noGrp="1"/>
          </p:cNvSpPr>
          <p:nvPr>
            <p:ph type="title"/>
          </p:nvPr>
        </p:nvSpPr>
        <p:spPr>
          <a:xfrm>
            <a:off x="839788" y="457200"/>
            <a:ext cx="3932237" cy="1600200"/>
          </a:xfrm>
        </p:spPr>
        <p:txBody>
          <a:bodyPr anchor="b"/>
          <a:lstStyle>
            <a:lvl1pPr>
              <a:defRPr sz="3200"/>
            </a:lvl1pPr>
          </a:lstStyle>
          <a:p>
            <a:r>
              <a:rPr kumimoji="1" lang="zh-TW" altLang="en-US"/>
              <a:t>按一下以編輯母片標題樣式</a:t>
            </a:r>
          </a:p>
        </p:txBody>
      </p:sp>
      <p:sp>
        <p:nvSpPr>
          <p:cNvPr id="3" name="內容版面配置區 2">
            <a:extLst>
              <a:ext uri="{FF2B5EF4-FFF2-40B4-BE49-F238E27FC236}">
                <a16:creationId xmlns:a16="http://schemas.microsoft.com/office/drawing/2014/main" id="{BB6EA813-6B0F-CB4B-B12E-EFED0D5786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4" name="文字版面配置區 3">
            <a:extLst>
              <a:ext uri="{FF2B5EF4-FFF2-40B4-BE49-F238E27FC236}">
                <a16:creationId xmlns:a16="http://schemas.microsoft.com/office/drawing/2014/main" id="{90996D9A-E847-AA49-86D7-6726C49992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TW" altLang="en-US"/>
              <a:t>按一下以編輯母片文字樣式</a:t>
            </a:r>
          </a:p>
        </p:txBody>
      </p:sp>
      <p:sp>
        <p:nvSpPr>
          <p:cNvPr id="5" name="日期版面配置區 4">
            <a:extLst>
              <a:ext uri="{FF2B5EF4-FFF2-40B4-BE49-F238E27FC236}">
                <a16:creationId xmlns:a16="http://schemas.microsoft.com/office/drawing/2014/main" id="{5BAC0551-3C81-4549-90A4-8829F61260BF}"/>
              </a:ext>
            </a:extLst>
          </p:cNvPr>
          <p:cNvSpPr>
            <a:spLocks noGrp="1"/>
          </p:cNvSpPr>
          <p:nvPr>
            <p:ph type="dt" sz="half" idx="10"/>
          </p:nvPr>
        </p:nvSpPr>
        <p:spPr/>
        <p:txBody>
          <a:bodyPr/>
          <a:lstStyle/>
          <a:p>
            <a:fld id="{4D443F89-1DE1-0447-9829-D9AF91CEDE95}" type="datetimeFigureOut">
              <a:rPr kumimoji="1" lang="zh-TW" altLang="en-US" smtClean="0"/>
              <a:t>2022/3/11</a:t>
            </a:fld>
            <a:endParaRPr kumimoji="1" lang="zh-TW" altLang="en-US"/>
          </a:p>
        </p:txBody>
      </p:sp>
      <p:sp>
        <p:nvSpPr>
          <p:cNvPr id="6" name="頁尾版面配置區 5">
            <a:extLst>
              <a:ext uri="{FF2B5EF4-FFF2-40B4-BE49-F238E27FC236}">
                <a16:creationId xmlns:a16="http://schemas.microsoft.com/office/drawing/2014/main" id="{9F5847A8-38BC-784C-BAB2-302F0B43D39E}"/>
              </a:ext>
            </a:extLst>
          </p:cNvPr>
          <p:cNvSpPr>
            <a:spLocks noGrp="1"/>
          </p:cNvSpPr>
          <p:nvPr>
            <p:ph type="ftr" sz="quarter" idx="11"/>
          </p:nvPr>
        </p:nvSpPr>
        <p:spPr/>
        <p:txBody>
          <a:bodyPr/>
          <a:lstStyle/>
          <a:p>
            <a:endParaRPr kumimoji="1" lang="zh-TW" altLang="en-US"/>
          </a:p>
        </p:txBody>
      </p:sp>
      <p:sp>
        <p:nvSpPr>
          <p:cNvPr id="7" name="投影片編號版面配置區 6">
            <a:extLst>
              <a:ext uri="{FF2B5EF4-FFF2-40B4-BE49-F238E27FC236}">
                <a16:creationId xmlns:a16="http://schemas.microsoft.com/office/drawing/2014/main" id="{782E269C-CCBF-B547-A219-6CA3D180046D}"/>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13358134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含輔助字幕的圖片">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DAA1475-8000-D943-93CC-6C75FA246120}"/>
              </a:ext>
            </a:extLst>
          </p:cNvPr>
          <p:cNvSpPr>
            <a:spLocks noGrp="1"/>
          </p:cNvSpPr>
          <p:nvPr>
            <p:ph type="title"/>
          </p:nvPr>
        </p:nvSpPr>
        <p:spPr>
          <a:xfrm>
            <a:off x="839788" y="457200"/>
            <a:ext cx="3932237" cy="1600200"/>
          </a:xfrm>
        </p:spPr>
        <p:txBody>
          <a:bodyPr anchor="b"/>
          <a:lstStyle>
            <a:lvl1pPr>
              <a:defRPr sz="3200"/>
            </a:lvl1pPr>
          </a:lstStyle>
          <a:p>
            <a:r>
              <a:rPr kumimoji="1" lang="zh-TW" altLang="en-US"/>
              <a:t>按一下以編輯母片標題樣式</a:t>
            </a:r>
          </a:p>
        </p:txBody>
      </p:sp>
      <p:sp>
        <p:nvSpPr>
          <p:cNvPr id="3" name="圖片版面配置區 2">
            <a:extLst>
              <a:ext uri="{FF2B5EF4-FFF2-40B4-BE49-F238E27FC236}">
                <a16:creationId xmlns:a16="http://schemas.microsoft.com/office/drawing/2014/main" id="{C146CC86-332D-474F-89E5-876A0A6C98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zh-TW" altLang="en-US"/>
          </a:p>
        </p:txBody>
      </p:sp>
      <p:sp>
        <p:nvSpPr>
          <p:cNvPr id="4" name="文字版面配置區 3">
            <a:extLst>
              <a:ext uri="{FF2B5EF4-FFF2-40B4-BE49-F238E27FC236}">
                <a16:creationId xmlns:a16="http://schemas.microsoft.com/office/drawing/2014/main" id="{81D8AAB9-3A8A-1247-B9CF-66998D9ED0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TW" altLang="en-US"/>
              <a:t>按一下以編輯母片文字樣式</a:t>
            </a:r>
          </a:p>
        </p:txBody>
      </p:sp>
      <p:sp>
        <p:nvSpPr>
          <p:cNvPr id="5" name="日期版面配置區 4">
            <a:extLst>
              <a:ext uri="{FF2B5EF4-FFF2-40B4-BE49-F238E27FC236}">
                <a16:creationId xmlns:a16="http://schemas.microsoft.com/office/drawing/2014/main" id="{F185BE38-905F-AE44-B006-34BEA7233D63}"/>
              </a:ext>
            </a:extLst>
          </p:cNvPr>
          <p:cNvSpPr>
            <a:spLocks noGrp="1"/>
          </p:cNvSpPr>
          <p:nvPr>
            <p:ph type="dt" sz="half" idx="10"/>
          </p:nvPr>
        </p:nvSpPr>
        <p:spPr/>
        <p:txBody>
          <a:bodyPr/>
          <a:lstStyle/>
          <a:p>
            <a:fld id="{4D443F89-1DE1-0447-9829-D9AF91CEDE95}" type="datetimeFigureOut">
              <a:rPr kumimoji="1" lang="zh-TW" altLang="en-US" smtClean="0"/>
              <a:t>2022/3/11</a:t>
            </a:fld>
            <a:endParaRPr kumimoji="1" lang="zh-TW" altLang="en-US"/>
          </a:p>
        </p:txBody>
      </p:sp>
      <p:sp>
        <p:nvSpPr>
          <p:cNvPr id="6" name="頁尾版面配置區 5">
            <a:extLst>
              <a:ext uri="{FF2B5EF4-FFF2-40B4-BE49-F238E27FC236}">
                <a16:creationId xmlns:a16="http://schemas.microsoft.com/office/drawing/2014/main" id="{891FE59A-AE0B-034D-94F3-9F73114CB9EA}"/>
              </a:ext>
            </a:extLst>
          </p:cNvPr>
          <p:cNvSpPr>
            <a:spLocks noGrp="1"/>
          </p:cNvSpPr>
          <p:nvPr>
            <p:ph type="ftr" sz="quarter" idx="11"/>
          </p:nvPr>
        </p:nvSpPr>
        <p:spPr/>
        <p:txBody>
          <a:bodyPr/>
          <a:lstStyle/>
          <a:p>
            <a:endParaRPr kumimoji="1" lang="zh-TW" altLang="en-US"/>
          </a:p>
        </p:txBody>
      </p:sp>
      <p:sp>
        <p:nvSpPr>
          <p:cNvPr id="7" name="投影片編號版面配置區 6">
            <a:extLst>
              <a:ext uri="{FF2B5EF4-FFF2-40B4-BE49-F238E27FC236}">
                <a16:creationId xmlns:a16="http://schemas.microsoft.com/office/drawing/2014/main" id="{40F6D48A-BAB3-4C47-B367-279756FBEA79}"/>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40974872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41324B0-EF00-0F45-9F67-379033CC19C4}"/>
              </a:ext>
            </a:extLst>
          </p:cNvPr>
          <p:cNvSpPr>
            <a:spLocks noGrp="1"/>
          </p:cNvSpPr>
          <p:nvPr>
            <p:ph type="title"/>
          </p:nvPr>
        </p:nvSpPr>
        <p:spPr/>
        <p:txBody>
          <a:bodyPr/>
          <a:lstStyle/>
          <a:p>
            <a:r>
              <a:rPr kumimoji="1" lang="zh-TW" altLang="en-US"/>
              <a:t>按一下以編輯母片標題樣式</a:t>
            </a:r>
          </a:p>
        </p:txBody>
      </p:sp>
      <p:sp>
        <p:nvSpPr>
          <p:cNvPr id="3" name="直排文字版面配置區 2">
            <a:extLst>
              <a:ext uri="{FF2B5EF4-FFF2-40B4-BE49-F238E27FC236}">
                <a16:creationId xmlns:a16="http://schemas.microsoft.com/office/drawing/2014/main" id="{78024B39-904E-E848-B96F-214E4A86F307}"/>
              </a:ext>
            </a:extLst>
          </p:cNvPr>
          <p:cNvSpPr>
            <a:spLocks noGrp="1"/>
          </p:cNvSpPr>
          <p:nvPr>
            <p:ph type="body" orient="vert" idx="1"/>
          </p:nvPr>
        </p:nvSpPr>
        <p:spPr/>
        <p:txBody>
          <a:bodyPr vert="eaVert"/>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4" name="日期版面配置區 3">
            <a:extLst>
              <a:ext uri="{FF2B5EF4-FFF2-40B4-BE49-F238E27FC236}">
                <a16:creationId xmlns:a16="http://schemas.microsoft.com/office/drawing/2014/main" id="{25255265-258D-EE4D-9D31-CAAD7D2FE691}"/>
              </a:ext>
            </a:extLst>
          </p:cNvPr>
          <p:cNvSpPr>
            <a:spLocks noGrp="1"/>
          </p:cNvSpPr>
          <p:nvPr>
            <p:ph type="dt" sz="half" idx="10"/>
          </p:nvPr>
        </p:nvSpPr>
        <p:spPr/>
        <p:txBody>
          <a:bodyPr/>
          <a:lstStyle/>
          <a:p>
            <a:fld id="{4D443F89-1DE1-0447-9829-D9AF91CEDE95}" type="datetimeFigureOut">
              <a:rPr kumimoji="1" lang="zh-TW" altLang="en-US" smtClean="0"/>
              <a:t>2022/3/11</a:t>
            </a:fld>
            <a:endParaRPr kumimoji="1" lang="zh-TW" altLang="en-US"/>
          </a:p>
        </p:txBody>
      </p:sp>
      <p:sp>
        <p:nvSpPr>
          <p:cNvPr id="5" name="頁尾版面配置區 4">
            <a:extLst>
              <a:ext uri="{FF2B5EF4-FFF2-40B4-BE49-F238E27FC236}">
                <a16:creationId xmlns:a16="http://schemas.microsoft.com/office/drawing/2014/main" id="{1CBAB9E9-D5D3-A847-942C-B82E029BDD03}"/>
              </a:ext>
            </a:extLst>
          </p:cNvPr>
          <p:cNvSpPr>
            <a:spLocks noGrp="1"/>
          </p:cNvSpPr>
          <p:nvPr>
            <p:ph type="ftr" sz="quarter" idx="11"/>
          </p:nvPr>
        </p:nvSpPr>
        <p:spPr/>
        <p:txBody>
          <a:bodyPr/>
          <a:lstStyle/>
          <a:p>
            <a:endParaRPr kumimoji="1" lang="zh-TW" altLang="en-US"/>
          </a:p>
        </p:txBody>
      </p:sp>
      <p:sp>
        <p:nvSpPr>
          <p:cNvPr id="6" name="投影片編號版面配置區 5">
            <a:extLst>
              <a:ext uri="{FF2B5EF4-FFF2-40B4-BE49-F238E27FC236}">
                <a16:creationId xmlns:a16="http://schemas.microsoft.com/office/drawing/2014/main" id="{75C6C506-F9AE-D14B-BAB8-EF10559A4B6F}"/>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104992690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a:extLst>
              <a:ext uri="{FF2B5EF4-FFF2-40B4-BE49-F238E27FC236}">
                <a16:creationId xmlns:a16="http://schemas.microsoft.com/office/drawing/2014/main" id="{DAE53208-92EF-1345-9D25-14F44C0A4997}"/>
              </a:ext>
            </a:extLst>
          </p:cNvPr>
          <p:cNvSpPr>
            <a:spLocks noGrp="1"/>
          </p:cNvSpPr>
          <p:nvPr>
            <p:ph type="title" orient="vert"/>
          </p:nvPr>
        </p:nvSpPr>
        <p:spPr>
          <a:xfrm>
            <a:off x="8724900" y="365125"/>
            <a:ext cx="2628900" cy="5811838"/>
          </a:xfrm>
        </p:spPr>
        <p:txBody>
          <a:bodyPr vert="eaVert"/>
          <a:lstStyle/>
          <a:p>
            <a:r>
              <a:rPr kumimoji="1" lang="zh-TW" altLang="en-US"/>
              <a:t>按一下以編輯母片標題樣式</a:t>
            </a:r>
          </a:p>
        </p:txBody>
      </p:sp>
      <p:sp>
        <p:nvSpPr>
          <p:cNvPr id="3" name="直排文字版面配置區 2">
            <a:extLst>
              <a:ext uri="{FF2B5EF4-FFF2-40B4-BE49-F238E27FC236}">
                <a16:creationId xmlns:a16="http://schemas.microsoft.com/office/drawing/2014/main" id="{D9D9273F-D1C6-2C40-B7D9-9B3BDC24838D}"/>
              </a:ext>
            </a:extLst>
          </p:cNvPr>
          <p:cNvSpPr>
            <a:spLocks noGrp="1"/>
          </p:cNvSpPr>
          <p:nvPr>
            <p:ph type="body" orient="vert" idx="1"/>
          </p:nvPr>
        </p:nvSpPr>
        <p:spPr>
          <a:xfrm>
            <a:off x="838200" y="365125"/>
            <a:ext cx="7734300" cy="5811838"/>
          </a:xfrm>
        </p:spPr>
        <p:txBody>
          <a:bodyPr vert="eaVert"/>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4" name="日期版面配置區 3">
            <a:extLst>
              <a:ext uri="{FF2B5EF4-FFF2-40B4-BE49-F238E27FC236}">
                <a16:creationId xmlns:a16="http://schemas.microsoft.com/office/drawing/2014/main" id="{CF5BDC14-D387-044D-9BF9-B58184DFE0BC}"/>
              </a:ext>
            </a:extLst>
          </p:cNvPr>
          <p:cNvSpPr>
            <a:spLocks noGrp="1"/>
          </p:cNvSpPr>
          <p:nvPr>
            <p:ph type="dt" sz="half" idx="10"/>
          </p:nvPr>
        </p:nvSpPr>
        <p:spPr/>
        <p:txBody>
          <a:bodyPr/>
          <a:lstStyle/>
          <a:p>
            <a:fld id="{4D443F89-1DE1-0447-9829-D9AF91CEDE95}" type="datetimeFigureOut">
              <a:rPr kumimoji="1" lang="zh-TW" altLang="en-US" smtClean="0"/>
              <a:t>2022/3/11</a:t>
            </a:fld>
            <a:endParaRPr kumimoji="1" lang="zh-TW" altLang="en-US"/>
          </a:p>
        </p:txBody>
      </p:sp>
      <p:sp>
        <p:nvSpPr>
          <p:cNvPr id="5" name="頁尾版面配置區 4">
            <a:extLst>
              <a:ext uri="{FF2B5EF4-FFF2-40B4-BE49-F238E27FC236}">
                <a16:creationId xmlns:a16="http://schemas.microsoft.com/office/drawing/2014/main" id="{48577358-D0A5-F447-86F6-7647FBEA2CAD}"/>
              </a:ext>
            </a:extLst>
          </p:cNvPr>
          <p:cNvSpPr>
            <a:spLocks noGrp="1"/>
          </p:cNvSpPr>
          <p:nvPr>
            <p:ph type="ftr" sz="quarter" idx="11"/>
          </p:nvPr>
        </p:nvSpPr>
        <p:spPr/>
        <p:txBody>
          <a:bodyPr/>
          <a:lstStyle/>
          <a:p>
            <a:endParaRPr kumimoji="1" lang="zh-TW" altLang="en-US"/>
          </a:p>
        </p:txBody>
      </p:sp>
      <p:sp>
        <p:nvSpPr>
          <p:cNvPr id="6" name="投影片編號版面配置區 5">
            <a:extLst>
              <a:ext uri="{FF2B5EF4-FFF2-40B4-BE49-F238E27FC236}">
                <a16:creationId xmlns:a16="http://schemas.microsoft.com/office/drawing/2014/main" id="{C265C131-28DA-A24E-AB84-DF4A6C3E2C1E}"/>
              </a:ext>
            </a:extLst>
          </p:cNvPr>
          <p:cNvSpPr>
            <a:spLocks noGrp="1"/>
          </p:cNvSpPr>
          <p:nvPr>
            <p:ph type="sldNum" sz="quarter" idx="12"/>
          </p:nvPr>
        </p:nvSpPr>
        <p:spPr/>
        <p:txBody>
          <a:body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20662798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userDrawn="1">
  <p:cSld name="5_只有標題">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01DAA599-71A8-410D-B20E-D4E2F08A4F25}"/>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3" y="1"/>
            <a:ext cx="12191995" cy="6857996"/>
          </a:xfrm>
          <a:prstGeom prst="rect">
            <a:avLst/>
          </a:prstGeom>
        </p:spPr>
      </p:pic>
      <p:sp>
        <p:nvSpPr>
          <p:cNvPr id="5" name="標題 1">
            <a:extLst>
              <a:ext uri="{FF2B5EF4-FFF2-40B4-BE49-F238E27FC236}">
                <a16:creationId xmlns:a16="http://schemas.microsoft.com/office/drawing/2014/main" id="{35BF9C54-2789-41B4-8E28-F52D51148196}"/>
              </a:ext>
            </a:extLst>
          </p:cNvPr>
          <p:cNvSpPr>
            <a:spLocks noGrp="1"/>
          </p:cNvSpPr>
          <p:nvPr>
            <p:ph type="title"/>
          </p:nvPr>
        </p:nvSpPr>
        <p:spPr>
          <a:xfrm>
            <a:off x="658115" y="63281"/>
            <a:ext cx="11533884" cy="860611"/>
          </a:xfrm>
        </p:spPr>
        <p:txBody>
          <a:bodyPr anchor="t">
            <a:normAutofit/>
          </a:bodyPr>
          <a:lstStyle>
            <a:lvl1pPr algn="l">
              <a:defRPr sz="3867">
                <a:solidFill>
                  <a:schemeClr val="bg1"/>
                </a:solidFill>
              </a:defRPr>
            </a:lvl1pPr>
          </a:lstStyle>
          <a:p>
            <a:r>
              <a:rPr lang="zh-TW" altLang="en-US"/>
              <a:t>按一下以編輯母片標題樣式</a:t>
            </a:r>
          </a:p>
        </p:txBody>
      </p:sp>
    </p:spTree>
    <p:extLst>
      <p:ext uri="{BB962C8B-B14F-4D97-AF65-F5344CB8AC3E}">
        <p14:creationId xmlns:p14="http://schemas.microsoft.com/office/powerpoint/2010/main" val="148922690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userDrawn="1">
  <p:cSld name="4_只有標題">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01DAA599-71A8-410D-B20E-D4E2F08A4F25}"/>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0" y="3"/>
            <a:ext cx="12191995" cy="6857997"/>
          </a:xfrm>
          <a:prstGeom prst="rect">
            <a:avLst/>
          </a:prstGeom>
        </p:spPr>
      </p:pic>
      <p:sp>
        <p:nvSpPr>
          <p:cNvPr id="4" name="標題 1">
            <a:extLst>
              <a:ext uri="{FF2B5EF4-FFF2-40B4-BE49-F238E27FC236}">
                <a16:creationId xmlns:a16="http://schemas.microsoft.com/office/drawing/2014/main" id="{2F0F2757-C3FA-400D-960C-5D185C91B87A}"/>
              </a:ext>
            </a:extLst>
          </p:cNvPr>
          <p:cNvSpPr>
            <a:spLocks noGrp="1"/>
          </p:cNvSpPr>
          <p:nvPr>
            <p:ph type="title"/>
          </p:nvPr>
        </p:nvSpPr>
        <p:spPr>
          <a:xfrm>
            <a:off x="658115" y="63281"/>
            <a:ext cx="11533884" cy="898579"/>
          </a:xfrm>
        </p:spPr>
        <p:txBody>
          <a:bodyPr anchor="t">
            <a:normAutofit/>
          </a:bodyPr>
          <a:lstStyle>
            <a:lvl1pPr algn="l">
              <a:defRPr sz="3867">
                <a:solidFill>
                  <a:schemeClr val="bg1"/>
                </a:solidFill>
              </a:defRPr>
            </a:lvl1pPr>
          </a:lstStyle>
          <a:p>
            <a:r>
              <a:rPr lang="zh-TW" altLang="en-US"/>
              <a:t>按一下以編輯母片標題樣式</a:t>
            </a:r>
          </a:p>
        </p:txBody>
      </p:sp>
    </p:spTree>
    <p:extLst>
      <p:ext uri="{BB962C8B-B14F-4D97-AF65-F5344CB8AC3E}">
        <p14:creationId xmlns:p14="http://schemas.microsoft.com/office/powerpoint/2010/main" val="14562293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a:xfrm>
            <a:off x="835301" y="181404"/>
            <a:ext cx="11356700" cy="982955"/>
          </a:xfrm>
        </p:spPr>
        <p:txBody>
          <a:bodyPr anchor="t">
            <a:normAutofit/>
          </a:bodyPr>
          <a:lstStyle>
            <a:lvl1pPr algn="l">
              <a:defRPr sz="3867"/>
            </a:lvl1pPr>
          </a:lstStyle>
          <a:p>
            <a:r>
              <a:rPr lang="zh-TW" altLang="en-US"/>
              <a:t>按一下以編輯母片標題樣式</a:t>
            </a:r>
          </a:p>
        </p:txBody>
      </p:sp>
    </p:spTree>
    <p:extLst>
      <p:ext uri="{BB962C8B-B14F-4D97-AF65-F5344CB8AC3E}">
        <p14:creationId xmlns:p14="http://schemas.microsoft.com/office/powerpoint/2010/main" val="258836361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4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482" y="168"/>
            <a:ext cx="12189037" cy="6857665"/>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161927" y="33866"/>
            <a:ext cx="11910803" cy="1528233"/>
          </a:xfrm>
          <a:prstGeom prst="rect">
            <a:avLst/>
          </a:prstGeom>
        </p:spPr>
        <p:txBody>
          <a:bodyPr>
            <a:normAutofit/>
          </a:bodyPr>
          <a:lstStyle>
            <a:lvl1pPr algn="ctr">
              <a:defRPr sz="5067"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28974025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13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482" y="168"/>
            <a:ext cx="12189037" cy="6857665"/>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161927" y="33866"/>
            <a:ext cx="11910803" cy="1528233"/>
          </a:xfrm>
          <a:prstGeom prst="rect">
            <a:avLst/>
          </a:prstGeom>
        </p:spPr>
        <p:txBody>
          <a:bodyPr>
            <a:normAutofit/>
          </a:bodyPr>
          <a:lstStyle>
            <a:lvl1pPr algn="ctr">
              <a:defRPr sz="5067"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34210539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19_標題投影片">
    <p:spTree>
      <p:nvGrpSpPr>
        <p:cNvPr id="1" name=""/>
        <p:cNvGrpSpPr/>
        <p:nvPr/>
      </p:nvGrpSpPr>
      <p:grpSpPr>
        <a:xfrm>
          <a:off x="0" y="0"/>
          <a:ext cx="0" cy="0"/>
          <a:chOff x="0" y="0"/>
          <a:chExt cx="0" cy="0"/>
        </a:xfrm>
      </p:grpSpPr>
      <p:pic>
        <p:nvPicPr>
          <p:cNvPr id="5" name="圖片 4" descr="一張含有 文字, 電子用品 的圖片&#10;&#10;自動產生的描述">
            <a:extLst>
              <a:ext uri="{FF2B5EF4-FFF2-40B4-BE49-F238E27FC236}">
                <a16:creationId xmlns:a16="http://schemas.microsoft.com/office/drawing/2014/main" id="{ADAE23CA-4045-4960-AB2A-E57AAE6AA65D}"/>
              </a:ext>
            </a:extLst>
          </p:cNvPr>
          <p:cNvPicPr>
            <a:picLocks noChangeAspect="1"/>
          </p:cNvPicPr>
          <p:nvPr userDrawn="1"/>
        </p:nvPicPr>
        <p:blipFill>
          <a:blip r:embed="rId2"/>
          <a:stretch>
            <a:fillRect/>
          </a:stretch>
        </p:blipFill>
        <p:spPr>
          <a:xfrm>
            <a:off x="1185" y="0"/>
            <a:ext cx="12189630" cy="6858000"/>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123826" y="33866"/>
            <a:ext cx="11948903" cy="1528233"/>
          </a:xfrm>
          <a:prstGeom prst="rect">
            <a:avLst/>
          </a:prstGeom>
        </p:spPr>
        <p:txBody>
          <a:bodyPr>
            <a:normAutofit/>
          </a:bodyPr>
          <a:lstStyle>
            <a:lvl1pPr algn="ctr">
              <a:defRPr sz="5067"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29846273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13_標題及物件">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578B98A0-8469-4C5D-A96F-A64E974DD95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2289181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and body" userDrawn="1">
  <p:cSld name="Title and body">
    <p:spTree>
      <p:nvGrpSpPr>
        <p:cNvPr id="1" name="Shape 19"/>
        <p:cNvGrpSpPr/>
        <p:nvPr/>
      </p:nvGrpSpPr>
      <p:grpSpPr>
        <a:xfrm>
          <a:off x="0" y="0"/>
          <a:ext cx="0" cy="0"/>
          <a:chOff x="0" y="0"/>
          <a:chExt cx="0" cy="0"/>
        </a:xfrm>
      </p:grpSpPr>
      <p:sp>
        <p:nvSpPr>
          <p:cNvPr id="7" name="Title 1" hidden="1">
            <a:extLst>
              <a:ext uri="{FF2B5EF4-FFF2-40B4-BE49-F238E27FC236}">
                <a16:creationId xmlns:a16="http://schemas.microsoft.com/office/drawing/2014/main" id="{C8DB0312-4379-4895-B12B-932FDF5ED1BD}"/>
              </a:ext>
            </a:extLst>
          </p:cNvPr>
          <p:cNvSpPr txBox="1">
            <a:spLocks/>
          </p:cNvSpPr>
          <p:nvPr userDrawn="1"/>
        </p:nvSpPr>
        <p:spPr>
          <a:xfrm>
            <a:off x="562356" y="292799"/>
            <a:ext cx="11360800" cy="13455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3600" b="0" i="0" u="none" strike="noStrike" cap="none">
                <a:solidFill>
                  <a:srgbClr val="000000"/>
                </a:solidFill>
                <a:latin typeface="微軟正黑體" panose="020B0604030504040204" pitchFamily="34" charset="-120"/>
                <a:ea typeface="微軟正黑體" panose="020B0604030504040204" pitchFamily="34" charset="-120"/>
                <a:cs typeface="Arial" panose="020B0604020202020204" pitchFamily="34" charset="0"/>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800">
                <a:solidFill>
                  <a:schemeClr val="bg1"/>
                </a:solidFill>
              </a:rPr>
              <a:t>Click to edit Master title style</a:t>
            </a:r>
          </a:p>
        </p:txBody>
      </p:sp>
      <p:sp>
        <p:nvSpPr>
          <p:cNvPr id="9" name="Google Shape;88;p8">
            <a:extLst>
              <a:ext uri="{FF2B5EF4-FFF2-40B4-BE49-F238E27FC236}">
                <a16:creationId xmlns:a16="http://schemas.microsoft.com/office/drawing/2014/main" id="{39250353-B51F-43CD-925E-B0F1D2C0E5BB}"/>
              </a:ext>
            </a:extLst>
          </p:cNvPr>
          <p:cNvSpPr txBox="1">
            <a:spLocks noGrp="1"/>
          </p:cNvSpPr>
          <p:nvPr>
            <p:ph type="title"/>
          </p:nvPr>
        </p:nvSpPr>
        <p:spPr>
          <a:xfrm>
            <a:off x="635000" y="220201"/>
            <a:ext cx="10480200" cy="1011700"/>
          </a:xfrm>
          <a:prstGeom prst="rect">
            <a:avLst/>
          </a:prstGeom>
          <a:noFill/>
          <a:ln>
            <a:noFill/>
          </a:ln>
        </p:spPr>
        <p:txBody>
          <a:bodyPr spcFirstLastPara="1" wrap="square" lIns="91425" tIns="91425" rIns="91425" bIns="91425" anchor="t" anchorCtr="0"/>
          <a:lstStyle>
            <a:lvl1pPr lvl="0" algn="l">
              <a:lnSpc>
                <a:spcPct val="100000"/>
              </a:lnSpc>
              <a:spcBef>
                <a:spcPts val="0"/>
              </a:spcBef>
              <a:spcAft>
                <a:spcPts val="0"/>
              </a:spcAft>
              <a:buSzPts val="2400"/>
              <a:buNone/>
              <a:defRPr sz="4800">
                <a:solidFill>
                  <a:schemeClr val="bg1"/>
                </a:solidFill>
              </a:defRPr>
            </a:lvl1pPr>
            <a:lvl2pPr lvl="1" algn="l">
              <a:lnSpc>
                <a:spcPct val="100000"/>
              </a:lnSpc>
              <a:spcBef>
                <a:spcPts val="0"/>
              </a:spcBef>
              <a:spcAft>
                <a:spcPts val="0"/>
              </a:spcAft>
              <a:buSzPts val="2400"/>
              <a:buNone/>
              <a:defRPr sz="3200"/>
            </a:lvl2pPr>
            <a:lvl3pPr lvl="2" algn="l">
              <a:lnSpc>
                <a:spcPct val="100000"/>
              </a:lnSpc>
              <a:spcBef>
                <a:spcPts val="0"/>
              </a:spcBef>
              <a:spcAft>
                <a:spcPts val="0"/>
              </a:spcAft>
              <a:buSzPts val="2400"/>
              <a:buNone/>
              <a:defRPr sz="3200"/>
            </a:lvl3pPr>
            <a:lvl4pPr lvl="3" algn="l">
              <a:lnSpc>
                <a:spcPct val="100000"/>
              </a:lnSpc>
              <a:spcBef>
                <a:spcPts val="0"/>
              </a:spcBef>
              <a:spcAft>
                <a:spcPts val="0"/>
              </a:spcAft>
              <a:buSzPts val="2400"/>
              <a:buNone/>
              <a:defRPr sz="3200"/>
            </a:lvl4pPr>
            <a:lvl5pPr lvl="4" algn="l">
              <a:lnSpc>
                <a:spcPct val="100000"/>
              </a:lnSpc>
              <a:spcBef>
                <a:spcPts val="0"/>
              </a:spcBef>
              <a:spcAft>
                <a:spcPts val="0"/>
              </a:spcAft>
              <a:buSzPts val="2400"/>
              <a:buNone/>
              <a:defRPr sz="3200"/>
            </a:lvl5pPr>
            <a:lvl6pPr lvl="5" algn="l">
              <a:lnSpc>
                <a:spcPct val="100000"/>
              </a:lnSpc>
              <a:spcBef>
                <a:spcPts val="0"/>
              </a:spcBef>
              <a:spcAft>
                <a:spcPts val="0"/>
              </a:spcAft>
              <a:buSzPts val="2400"/>
              <a:buNone/>
              <a:defRPr sz="3200"/>
            </a:lvl6pPr>
            <a:lvl7pPr lvl="6" algn="l">
              <a:lnSpc>
                <a:spcPct val="100000"/>
              </a:lnSpc>
              <a:spcBef>
                <a:spcPts val="0"/>
              </a:spcBef>
              <a:spcAft>
                <a:spcPts val="0"/>
              </a:spcAft>
              <a:buSzPts val="2400"/>
              <a:buNone/>
              <a:defRPr sz="3200"/>
            </a:lvl7pPr>
            <a:lvl8pPr lvl="7" algn="l">
              <a:lnSpc>
                <a:spcPct val="100000"/>
              </a:lnSpc>
              <a:spcBef>
                <a:spcPts val="0"/>
              </a:spcBef>
              <a:spcAft>
                <a:spcPts val="0"/>
              </a:spcAft>
              <a:buSzPts val="2400"/>
              <a:buNone/>
              <a:defRPr sz="3200"/>
            </a:lvl8pPr>
            <a:lvl9pPr lvl="8" algn="l">
              <a:lnSpc>
                <a:spcPct val="100000"/>
              </a:lnSpc>
              <a:spcBef>
                <a:spcPts val="0"/>
              </a:spcBef>
              <a:spcAft>
                <a:spcPts val="0"/>
              </a:spcAft>
              <a:buSzPts val="2400"/>
              <a:buNone/>
              <a:defRPr sz="3200"/>
            </a:lvl9pPr>
          </a:lstStyle>
          <a:p>
            <a:endParaRPr/>
          </a:p>
        </p:txBody>
      </p:sp>
    </p:spTree>
    <p:extLst>
      <p:ext uri="{BB962C8B-B14F-4D97-AF65-F5344CB8AC3E}">
        <p14:creationId xmlns:p14="http://schemas.microsoft.com/office/powerpoint/2010/main" val="311785868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Caption" userDrawn="1">
  <p:cSld name="Caption">
    <p:spTree>
      <p:nvGrpSpPr>
        <p:cNvPr id="1" name="Shape 41"/>
        <p:cNvGrpSpPr/>
        <p:nvPr/>
      </p:nvGrpSpPr>
      <p:grpSpPr>
        <a:xfrm>
          <a:off x="0" y="0"/>
          <a:ext cx="0" cy="0"/>
          <a:chOff x="0" y="0"/>
          <a:chExt cx="0" cy="0"/>
        </a:xfrm>
      </p:grpSpPr>
      <p:pic>
        <p:nvPicPr>
          <p:cNvPr id="8" name="圖片 7">
            <a:extLst>
              <a:ext uri="{FF2B5EF4-FFF2-40B4-BE49-F238E27FC236}">
                <a16:creationId xmlns:a16="http://schemas.microsoft.com/office/drawing/2014/main" id="{AF410117-73F1-4E8E-8CAA-F99FF9583295}"/>
              </a:ext>
            </a:extLst>
          </p:cNvPr>
          <p:cNvPicPr>
            <a:picLocks noChangeAspect="1"/>
          </p:cNvPicPr>
          <p:nvPr userDrawn="1"/>
        </p:nvPicPr>
        <p:blipFill>
          <a:blip r:embed="rId2"/>
          <a:stretch>
            <a:fillRect/>
          </a:stretch>
        </p:blipFill>
        <p:spPr>
          <a:xfrm>
            <a:off x="1016" y="0"/>
            <a:ext cx="12189969" cy="6858000"/>
          </a:xfrm>
          <a:prstGeom prst="rect">
            <a:avLst/>
          </a:prstGeom>
        </p:spPr>
      </p:pic>
    </p:spTree>
    <p:extLst>
      <p:ext uri="{BB962C8B-B14F-4D97-AF65-F5344CB8AC3E}">
        <p14:creationId xmlns:p14="http://schemas.microsoft.com/office/powerpoint/2010/main" val="157011659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 Constellation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D710A2C9-E463-7948-96B8-B4B0C1F12BA9}"/>
              </a:ext>
            </a:extLst>
          </p:cNvPr>
          <p:cNvCxnSpPr/>
          <p:nvPr userDrawn="1"/>
        </p:nvCxnSpPr>
        <p:spPr>
          <a:xfrm>
            <a:off x="609020" y="392590"/>
            <a:ext cx="689113" cy="0"/>
          </a:xfrm>
          <a:prstGeom prst="line">
            <a:avLst/>
          </a:prstGeom>
          <a:ln w="12700">
            <a:solidFill>
              <a:schemeClr val="bg2"/>
            </a:solidFill>
          </a:ln>
        </p:spPr>
        <p:style>
          <a:lnRef idx="2">
            <a:schemeClr val="accent1"/>
          </a:lnRef>
          <a:fillRef idx="0">
            <a:schemeClr val="accent1"/>
          </a:fillRef>
          <a:effectRef idx="1">
            <a:schemeClr val="accent1"/>
          </a:effectRef>
          <a:fontRef idx="minor">
            <a:schemeClr val="tx1"/>
          </a:fontRef>
        </p:style>
      </p:cxnSp>
      <p:pic>
        <p:nvPicPr>
          <p:cNvPr id="3" name="圖形 2">
            <a:extLst>
              <a:ext uri="{FF2B5EF4-FFF2-40B4-BE49-F238E27FC236}">
                <a16:creationId xmlns:a16="http://schemas.microsoft.com/office/drawing/2014/main" id="{81557171-3B3A-4D1C-86A1-9998128AB9A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1036300" y="200450"/>
            <a:ext cx="924780" cy="168555"/>
          </a:xfrm>
          <a:prstGeom prst="rect">
            <a:avLst/>
          </a:prstGeom>
        </p:spPr>
      </p:pic>
    </p:spTree>
    <p:extLst>
      <p:ext uri="{BB962C8B-B14F-4D97-AF65-F5344CB8AC3E}">
        <p14:creationId xmlns:p14="http://schemas.microsoft.com/office/powerpoint/2010/main" val="34412808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3" name="圖片 2">
            <a:extLst>
              <a:ext uri="{FF2B5EF4-FFF2-40B4-BE49-F238E27FC236}">
                <a16:creationId xmlns:a16="http://schemas.microsoft.com/office/drawing/2014/main" id="{C1B00518-A39B-4186-87C4-6AC3F39E5C62}"/>
              </a:ext>
            </a:extLst>
          </p:cNvPr>
          <p:cNvPicPr>
            <a:picLocks noChangeAspect="1"/>
          </p:cNvPicPr>
          <p:nvPr userDrawn="1"/>
        </p:nvPicPr>
        <p:blipFill>
          <a:blip r:embed="rId4"/>
          <a:stretch>
            <a:fillRect/>
          </a:stretch>
        </p:blipFill>
        <p:spPr>
          <a:xfrm>
            <a:off x="2467" y="0"/>
            <a:ext cx="12187066" cy="6858000"/>
          </a:xfrm>
          <a:prstGeom prst="rect">
            <a:avLst/>
          </a:prstGeom>
        </p:spPr>
      </p:pic>
    </p:spTree>
    <p:extLst>
      <p:ext uri="{BB962C8B-B14F-4D97-AF65-F5344CB8AC3E}">
        <p14:creationId xmlns:p14="http://schemas.microsoft.com/office/powerpoint/2010/main" val="276311467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a:extLst>
              <a:ext uri="{FF2B5EF4-FFF2-40B4-BE49-F238E27FC236}">
                <a16:creationId xmlns:a16="http://schemas.microsoft.com/office/drawing/2014/main" id="{F283C91F-C099-464B-B8B8-596D527732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zh-TW" altLang="en-US"/>
              <a:t>按一下以編輯母片標題樣式</a:t>
            </a:r>
          </a:p>
        </p:txBody>
      </p:sp>
      <p:sp>
        <p:nvSpPr>
          <p:cNvPr id="3" name="文字版面配置區 2">
            <a:extLst>
              <a:ext uri="{FF2B5EF4-FFF2-40B4-BE49-F238E27FC236}">
                <a16:creationId xmlns:a16="http://schemas.microsoft.com/office/drawing/2014/main" id="{1F4D07DA-3ECA-C34C-AC2D-8239A659C2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4" name="日期版面配置區 3">
            <a:extLst>
              <a:ext uri="{FF2B5EF4-FFF2-40B4-BE49-F238E27FC236}">
                <a16:creationId xmlns:a16="http://schemas.microsoft.com/office/drawing/2014/main" id="{AAA04989-244C-5744-A593-03E0941A6D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443F89-1DE1-0447-9829-D9AF91CEDE95}" type="datetimeFigureOut">
              <a:rPr kumimoji="1" lang="zh-TW" altLang="en-US" smtClean="0"/>
              <a:t>2022/3/11</a:t>
            </a:fld>
            <a:endParaRPr kumimoji="1" lang="zh-TW" altLang="en-US"/>
          </a:p>
        </p:txBody>
      </p:sp>
      <p:sp>
        <p:nvSpPr>
          <p:cNvPr id="5" name="頁尾版面配置區 4">
            <a:extLst>
              <a:ext uri="{FF2B5EF4-FFF2-40B4-BE49-F238E27FC236}">
                <a16:creationId xmlns:a16="http://schemas.microsoft.com/office/drawing/2014/main" id="{2ED57E5F-66B6-3748-8201-11AA6CBAA1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zh-TW" altLang="en-US"/>
          </a:p>
        </p:txBody>
      </p:sp>
      <p:sp>
        <p:nvSpPr>
          <p:cNvPr id="6" name="投影片編號版面配置區 5">
            <a:extLst>
              <a:ext uri="{FF2B5EF4-FFF2-40B4-BE49-F238E27FC236}">
                <a16:creationId xmlns:a16="http://schemas.microsoft.com/office/drawing/2014/main" id="{C3266E45-CB85-B648-940A-855CCE3180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3746C1-9E9C-BC4B-8349-3C78AAD807FF}" type="slidenum">
              <a:rPr kumimoji="1" lang="zh-TW" altLang="en-US" smtClean="0"/>
              <a:t>‹#›</a:t>
            </a:fld>
            <a:endParaRPr kumimoji="1" lang="zh-TW" altLang="en-US"/>
          </a:p>
        </p:txBody>
      </p:sp>
    </p:spTree>
    <p:extLst>
      <p:ext uri="{BB962C8B-B14F-4D97-AF65-F5344CB8AC3E}">
        <p14:creationId xmlns:p14="http://schemas.microsoft.com/office/powerpoint/2010/main" val="3077518429"/>
      </p:ext>
    </p:extLst>
  </p:cSld>
  <p:clrMap bg1="lt1" tx1="dk1" bg2="lt2" tx2="dk2" accent1="accent1" accent2="accent2" accent3="accent3" accent4="accent4" accent5="accent5" accent6="accent6" hlink="hlink" folHlink="folHlink"/>
  <p:sldLayoutIdLst>
    <p:sldLayoutId id="2147483660" r:id="rId1"/>
    <p:sldLayoutId id="2147483693" r:id="rId2"/>
    <p:sldLayoutId id="2147483687" r:id="rId3"/>
    <p:sldLayoutId id="2147483689" r:id="rId4"/>
    <p:sldLayoutId id="2147483690" r:id="rId5"/>
    <p:sldLayoutId id="2147483686" r:id="rId6"/>
    <p:sldLayoutId id="2147483685" r:id="rId7"/>
    <p:sldLayoutId id="2147483684" r:id="rId8"/>
    <p:sldLayoutId id="2147483673" r:id="rId9"/>
    <p:sldLayoutId id="2147483674" r:id="rId10"/>
    <p:sldLayoutId id="2147483672" r:id="rId11"/>
    <p:sldLayoutId id="2147483675" r:id="rId12"/>
    <p:sldLayoutId id="2147483667" r:id="rId13"/>
    <p:sldLayoutId id="2147483661" r:id="rId14"/>
    <p:sldLayoutId id="2147483662" r:id="rId15"/>
    <p:sldLayoutId id="2147483688" r:id="rId16"/>
    <p:sldLayoutId id="2147483663" r:id="rId17"/>
    <p:sldLayoutId id="2147483666" r:id="rId18"/>
    <p:sldLayoutId id="2147483692" r:id="rId19"/>
    <p:sldLayoutId id="2147483664" r:id="rId20"/>
    <p:sldLayoutId id="2147483665" r:id="rId21"/>
    <p:sldLayoutId id="2147483649" r:id="rId22"/>
    <p:sldLayoutId id="2147483650" r:id="rId23"/>
    <p:sldLayoutId id="2147483651" r:id="rId24"/>
    <p:sldLayoutId id="2147483652" r:id="rId25"/>
    <p:sldLayoutId id="2147483653" r:id="rId26"/>
    <p:sldLayoutId id="2147483654" r:id="rId27"/>
    <p:sldLayoutId id="2147483655" r:id="rId28"/>
    <p:sldLayoutId id="2147483656" r:id="rId29"/>
    <p:sldLayoutId id="2147483657" r:id="rId30"/>
    <p:sldLayoutId id="2147483658" r:id="rId31"/>
    <p:sldLayoutId id="2147483659" r:id="rId32"/>
    <p:sldLayoutId id="2147483668" r:id="rId33"/>
    <p:sldLayoutId id="2147483669" r:id="rId34"/>
    <p:sldLayoutId id="2147483670" r:id="rId35"/>
    <p:sldLayoutId id="2147483677" r:id="rId36"/>
    <p:sldLayoutId id="2147483678" r:id="rId37"/>
    <p:sldLayoutId id="2147483679" r:id="rId38"/>
    <p:sldLayoutId id="2147483680" r:id="rId39"/>
    <p:sldLayoutId id="2147483681" r:id="rId40"/>
    <p:sldLayoutId id="2147483682" r:id="rId41"/>
    <p:sldLayoutId id="2147483683" r:id="rId42"/>
    <p:sldLayoutId id="2147483691" r:id="rId4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5.svg"/><Relationship Id="rId7" Type="http://schemas.microsoft.com/office/2007/relationships/hdphoto" Target="../media/hdphoto2.wdp"/><Relationship Id="rId12" Type="http://schemas.openxmlformats.org/officeDocument/2006/relationships/image" Target="../media/image42.png"/><Relationship Id="rId2" Type="http://schemas.openxmlformats.org/officeDocument/2006/relationships/image" Target="../media/image34.png"/><Relationship Id="rId1" Type="http://schemas.openxmlformats.org/officeDocument/2006/relationships/slideLayout" Target="../slideLayouts/slideLayout1.xml"/><Relationship Id="rId6" Type="http://schemas.openxmlformats.org/officeDocument/2006/relationships/image" Target="../media/image38.png"/><Relationship Id="rId11" Type="http://schemas.openxmlformats.org/officeDocument/2006/relationships/image" Target="../media/image41.svg"/><Relationship Id="rId5" Type="http://schemas.openxmlformats.org/officeDocument/2006/relationships/image" Target="../media/image37.svg"/><Relationship Id="rId10" Type="http://schemas.openxmlformats.org/officeDocument/2006/relationships/image" Target="../media/image40.png"/><Relationship Id="rId4" Type="http://schemas.openxmlformats.org/officeDocument/2006/relationships/image" Target="../media/image36.png"/><Relationship Id="rId9" Type="http://schemas.openxmlformats.org/officeDocument/2006/relationships/hyperlink" Target="https://media-www.micron.com/"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46.jpeg"/><Relationship Id="rId7" Type="http://schemas.openxmlformats.org/officeDocument/2006/relationships/image" Target="../media/image50.png"/><Relationship Id="rId2" Type="http://schemas.openxmlformats.org/officeDocument/2006/relationships/image" Target="../media/image45.jpeg"/><Relationship Id="rId1" Type="http://schemas.openxmlformats.org/officeDocument/2006/relationships/slideLayout" Target="../slideLayouts/slideLayout38.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image" Target="../media/image4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3.jpeg"/><Relationship Id="rId4" Type="http://schemas.openxmlformats.org/officeDocument/2006/relationships/image" Target="../media/image52.jpeg"/></Relationships>
</file>

<file path=ppt/slides/_rels/slide9.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4.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56.png"/></Relationships>
</file>

<file path=ppt/slides/_rels/slide12.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7.png"/><Relationship Id="rId1" Type="http://schemas.openxmlformats.org/officeDocument/2006/relationships/slideLayout" Target="../slideLayouts/slideLayout1.xml"/><Relationship Id="rId6" Type="http://schemas.openxmlformats.org/officeDocument/2006/relationships/image" Target="../media/image59.png"/><Relationship Id="rId5" Type="http://schemas.openxmlformats.org/officeDocument/2006/relationships/hyperlink" Target="https://drive.google.com/file/d/1xnMMPHilgorfRGX3egW1NGSjQZeeBpJ6/view?usp=sharing" TargetMode="External"/><Relationship Id="rId4" Type="http://schemas.openxmlformats.org/officeDocument/2006/relationships/image" Target="../media/image58.png"/></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60.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12" Type="http://schemas.openxmlformats.org/officeDocument/2006/relationships/image" Target="../media/image70.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4.svg"/><Relationship Id="rId11" Type="http://schemas.openxmlformats.org/officeDocument/2006/relationships/image" Target="../media/image69.svg"/><Relationship Id="rId5" Type="http://schemas.openxmlformats.org/officeDocument/2006/relationships/image" Target="../media/image63.png"/><Relationship Id="rId10" Type="http://schemas.openxmlformats.org/officeDocument/2006/relationships/image" Target="../media/image68.png"/><Relationship Id="rId4" Type="http://schemas.openxmlformats.org/officeDocument/2006/relationships/image" Target="../media/image62.png"/><Relationship Id="rId9" Type="http://schemas.openxmlformats.org/officeDocument/2006/relationships/image" Target="../media/image67.png"/></Relationships>
</file>

<file path=ppt/slides/_rels/slide1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72.svg"/><Relationship Id="rId7" Type="http://schemas.openxmlformats.org/officeDocument/2006/relationships/image" Target="../media/image76.svg"/><Relationship Id="rId2" Type="http://schemas.openxmlformats.org/officeDocument/2006/relationships/image" Target="../media/image71.png"/><Relationship Id="rId1" Type="http://schemas.openxmlformats.org/officeDocument/2006/relationships/slideLayout" Target="../slideLayouts/slideLayout1.xml"/><Relationship Id="rId6" Type="http://schemas.openxmlformats.org/officeDocument/2006/relationships/image" Target="../media/image75.png"/><Relationship Id="rId5" Type="http://schemas.openxmlformats.org/officeDocument/2006/relationships/image" Target="../media/image74.svg"/><Relationship Id="rId10" Type="http://schemas.openxmlformats.org/officeDocument/2006/relationships/image" Target="../media/image78.svg"/><Relationship Id="rId4" Type="http://schemas.openxmlformats.org/officeDocument/2006/relationships/image" Target="../media/image73.png"/><Relationship Id="rId9" Type="http://schemas.openxmlformats.org/officeDocument/2006/relationships/image" Target="../media/image77.png"/></Relationships>
</file>

<file path=ppt/slides/_rels/slide16.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1.svg"/><Relationship Id="rId2" Type="http://schemas.openxmlformats.org/officeDocument/2006/relationships/image" Target="../media/image80.png"/><Relationship Id="rId1" Type="http://schemas.openxmlformats.org/officeDocument/2006/relationships/slideLayout" Target="../slideLayouts/slideLayout1.xml"/><Relationship Id="rId4" Type="http://schemas.openxmlformats.org/officeDocument/2006/relationships/image" Target="../media/image82.png"/></Relationships>
</file>

<file path=ppt/slides/_rels/slide19.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1.xml"/><Relationship Id="rId5" Type="http://schemas.openxmlformats.org/officeDocument/2006/relationships/image" Target="../media/image86.png"/><Relationship Id="rId4" Type="http://schemas.openxmlformats.org/officeDocument/2006/relationships/image" Target="../media/image85.png"/></Relationships>
</file>

<file path=ppt/slides/_rels/slide20.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8" Type="http://schemas.openxmlformats.org/officeDocument/2006/relationships/image" Target="../media/image91.png"/><Relationship Id="rId3" Type="http://schemas.openxmlformats.org/officeDocument/2006/relationships/image" Target="../media/image87.png"/><Relationship Id="rId7" Type="http://schemas.openxmlformats.org/officeDocument/2006/relationships/image" Target="../media/image90.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89.svg"/><Relationship Id="rId5" Type="http://schemas.openxmlformats.org/officeDocument/2006/relationships/image" Target="../media/image88.png"/><Relationship Id="rId10" Type="http://schemas.microsoft.com/office/2007/relationships/hdphoto" Target="../media/hdphoto6.wdp"/><Relationship Id="rId4" Type="http://schemas.openxmlformats.org/officeDocument/2006/relationships/image" Target="../media/image79.png"/><Relationship Id="rId9" Type="http://schemas.openxmlformats.org/officeDocument/2006/relationships/image" Target="../media/image92.png"/></Relationships>
</file>

<file path=ppt/slides/_rels/slide22.xml.rels><?xml version="1.0" encoding="UTF-8" standalone="yes"?>
<Relationships xmlns="http://schemas.openxmlformats.org/package/2006/relationships"><Relationship Id="rId8" Type="http://schemas.openxmlformats.org/officeDocument/2006/relationships/image" Target="../media/image99.png"/><Relationship Id="rId3" Type="http://schemas.openxmlformats.org/officeDocument/2006/relationships/image" Target="../media/image94.png"/><Relationship Id="rId7" Type="http://schemas.openxmlformats.org/officeDocument/2006/relationships/image" Target="../media/image98.png"/><Relationship Id="rId2" Type="http://schemas.openxmlformats.org/officeDocument/2006/relationships/image" Target="../media/image93.png"/><Relationship Id="rId1" Type="http://schemas.openxmlformats.org/officeDocument/2006/relationships/slideLayout" Target="../slideLayouts/slideLayout1.xml"/><Relationship Id="rId6" Type="http://schemas.openxmlformats.org/officeDocument/2006/relationships/image" Target="../media/image97.png"/><Relationship Id="rId5" Type="http://schemas.openxmlformats.org/officeDocument/2006/relationships/image" Target="../media/image96.png"/><Relationship Id="rId4" Type="http://schemas.openxmlformats.org/officeDocument/2006/relationships/image" Target="../media/image95.png"/><Relationship Id="rId9" Type="http://schemas.openxmlformats.org/officeDocument/2006/relationships/image" Target="../media/image100.png"/></Relationships>
</file>

<file path=ppt/slides/_rels/slide23.xml.rels><?xml version="1.0" encoding="UTF-8" standalone="yes"?>
<Relationships xmlns="http://schemas.openxmlformats.org/package/2006/relationships"><Relationship Id="rId8" Type="http://schemas.openxmlformats.org/officeDocument/2006/relationships/image" Target="../media/image105.png"/><Relationship Id="rId3" Type="http://schemas.openxmlformats.org/officeDocument/2006/relationships/image" Target="../media/image101.png"/><Relationship Id="rId7" Type="http://schemas.openxmlformats.org/officeDocument/2006/relationships/image" Target="../media/image104.svg"/><Relationship Id="rId2" Type="http://schemas.openxmlformats.org/officeDocument/2006/relationships/image" Target="../media/image87.png"/><Relationship Id="rId1" Type="http://schemas.openxmlformats.org/officeDocument/2006/relationships/slideLayout" Target="../slideLayouts/slideLayout1.xml"/><Relationship Id="rId6" Type="http://schemas.openxmlformats.org/officeDocument/2006/relationships/image" Target="../media/image103.png"/><Relationship Id="rId5" Type="http://schemas.openxmlformats.org/officeDocument/2006/relationships/image" Target="../media/image102.png"/><Relationship Id="rId4" Type="http://schemas.microsoft.com/office/2007/relationships/hdphoto" Target="../media/hdphoto7.wdp"/><Relationship Id="rId9" Type="http://schemas.openxmlformats.org/officeDocument/2006/relationships/image" Target="../media/image106.png"/></Relationships>
</file>

<file path=ppt/slides/_rels/slide24.xml.rels><?xml version="1.0" encoding="UTF-8" standalone="yes"?>
<Relationships xmlns="http://schemas.openxmlformats.org/package/2006/relationships"><Relationship Id="rId8" Type="http://schemas.microsoft.com/office/2007/relationships/hdphoto" Target="../media/hdphoto8.wdp"/><Relationship Id="rId13" Type="http://schemas.openxmlformats.org/officeDocument/2006/relationships/image" Target="../media/image117.png"/><Relationship Id="rId18" Type="http://schemas.openxmlformats.org/officeDocument/2006/relationships/image" Target="../media/image122.svg"/><Relationship Id="rId3" Type="http://schemas.openxmlformats.org/officeDocument/2006/relationships/image" Target="../media/image108.png"/><Relationship Id="rId21" Type="http://schemas.openxmlformats.org/officeDocument/2006/relationships/image" Target="../media/image125.png"/><Relationship Id="rId7" Type="http://schemas.openxmlformats.org/officeDocument/2006/relationships/image" Target="../media/image112.png"/><Relationship Id="rId12" Type="http://schemas.openxmlformats.org/officeDocument/2006/relationships/image" Target="../media/image116.svg"/><Relationship Id="rId17" Type="http://schemas.openxmlformats.org/officeDocument/2006/relationships/image" Target="../media/image121.png"/><Relationship Id="rId2" Type="http://schemas.openxmlformats.org/officeDocument/2006/relationships/image" Target="../media/image107.png"/><Relationship Id="rId16" Type="http://schemas.openxmlformats.org/officeDocument/2006/relationships/image" Target="../media/image120.png"/><Relationship Id="rId20" Type="http://schemas.openxmlformats.org/officeDocument/2006/relationships/image" Target="../media/image124.png"/><Relationship Id="rId1" Type="http://schemas.openxmlformats.org/officeDocument/2006/relationships/slideLayout" Target="../slideLayouts/slideLayout1.xml"/><Relationship Id="rId6" Type="http://schemas.openxmlformats.org/officeDocument/2006/relationships/image" Target="../media/image111.png"/><Relationship Id="rId11" Type="http://schemas.openxmlformats.org/officeDocument/2006/relationships/image" Target="../media/image115.png"/><Relationship Id="rId5" Type="http://schemas.openxmlformats.org/officeDocument/2006/relationships/image" Target="../media/image110.png"/><Relationship Id="rId15" Type="http://schemas.openxmlformats.org/officeDocument/2006/relationships/image" Target="../media/image119.svg"/><Relationship Id="rId23" Type="http://schemas.openxmlformats.org/officeDocument/2006/relationships/image" Target="../media/image127.png"/><Relationship Id="rId10" Type="http://schemas.openxmlformats.org/officeDocument/2006/relationships/image" Target="../media/image114.svg"/><Relationship Id="rId19" Type="http://schemas.openxmlformats.org/officeDocument/2006/relationships/image" Target="../media/image123.png"/><Relationship Id="rId4" Type="http://schemas.openxmlformats.org/officeDocument/2006/relationships/image" Target="../media/image109.png"/><Relationship Id="rId9" Type="http://schemas.openxmlformats.org/officeDocument/2006/relationships/image" Target="../media/image113.png"/><Relationship Id="rId14" Type="http://schemas.openxmlformats.org/officeDocument/2006/relationships/image" Target="../media/image118.png"/><Relationship Id="rId22" Type="http://schemas.openxmlformats.org/officeDocument/2006/relationships/image" Target="../media/image126.png"/></Relationships>
</file>

<file path=ppt/slides/_rels/slide25.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28.png"/><Relationship Id="rId1" Type="http://schemas.openxmlformats.org/officeDocument/2006/relationships/slideLayout" Target="../slideLayouts/slideLayout19.xml"/><Relationship Id="rId6" Type="http://schemas.openxmlformats.org/officeDocument/2006/relationships/image" Target="../media/image132.png"/><Relationship Id="rId5" Type="http://schemas.openxmlformats.org/officeDocument/2006/relationships/image" Target="../media/image131.svg"/><Relationship Id="rId4" Type="http://schemas.openxmlformats.org/officeDocument/2006/relationships/image" Target="../media/image130.png"/></Relationships>
</file>

<file path=ppt/slides/_rels/slide26.xml.rels><?xml version="1.0" encoding="UTF-8" standalone="yes"?>
<Relationships xmlns="http://schemas.openxmlformats.org/package/2006/relationships"><Relationship Id="rId3" Type="http://schemas.openxmlformats.org/officeDocument/2006/relationships/image" Target="../media/image134.svg"/><Relationship Id="rId2" Type="http://schemas.openxmlformats.org/officeDocument/2006/relationships/image" Target="../media/image133.png"/><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27.xml.rels><?xml version="1.0" encoding="UTF-8" standalone="yes"?>
<Relationships xmlns="http://schemas.openxmlformats.org/package/2006/relationships"><Relationship Id="rId3" Type="http://schemas.openxmlformats.org/officeDocument/2006/relationships/image" Target="../media/image134.svg"/><Relationship Id="rId2" Type="http://schemas.openxmlformats.org/officeDocument/2006/relationships/image" Target="../media/image133.png"/><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35.png"/><Relationship Id="rId1" Type="http://schemas.openxmlformats.org/officeDocument/2006/relationships/slideLayout" Target="../slideLayouts/slideLayout1.xml"/><Relationship Id="rId6" Type="http://schemas.openxmlformats.org/officeDocument/2006/relationships/image" Target="../media/image138.png"/><Relationship Id="rId5" Type="http://schemas.openxmlformats.org/officeDocument/2006/relationships/image" Target="../media/image137.tiff"/><Relationship Id="rId4" Type="http://schemas.openxmlformats.org/officeDocument/2006/relationships/image" Target="../media/image136.png"/></Relationships>
</file>

<file path=ppt/slides/_rels/slide29.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5.xml"/><Relationship Id="rId1" Type="http://schemas.openxmlformats.org/officeDocument/2006/relationships/slideLayout" Target="../slideLayouts/slideLayout11.xml"/><Relationship Id="rId4" Type="http://schemas.openxmlformats.org/officeDocument/2006/relationships/image" Target="../media/image141.svg"/></Relationships>
</file>

<file path=ppt/slides/_rels/slide32.xml.rels><?xml version="1.0" encoding="UTF-8" standalone="yes"?>
<Relationships xmlns="http://schemas.openxmlformats.org/package/2006/relationships"><Relationship Id="rId3" Type="http://schemas.openxmlformats.org/officeDocument/2006/relationships/image" Target="../media/image143.svg"/><Relationship Id="rId2" Type="http://schemas.openxmlformats.org/officeDocument/2006/relationships/image" Target="../media/image142.pn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3" Type="http://schemas.openxmlformats.org/officeDocument/2006/relationships/image" Target="../media/image145.svg"/><Relationship Id="rId2" Type="http://schemas.openxmlformats.org/officeDocument/2006/relationships/image" Target="../media/image144.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image" Target="../media/image146.png"/><Relationship Id="rId1" Type="http://schemas.openxmlformats.org/officeDocument/2006/relationships/slideLayout" Target="../slideLayouts/slideLayout1.xml"/><Relationship Id="rId4" Type="http://schemas.openxmlformats.org/officeDocument/2006/relationships/image" Target="../media/image148.png"/></Relationships>
</file>

<file path=ppt/slides/_rels/slide35.xml.rels><?xml version="1.0" encoding="UTF-8" standalone="yes"?>
<Relationships xmlns="http://schemas.openxmlformats.org/package/2006/relationships"><Relationship Id="rId8" Type="http://schemas.openxmlformats.org/officeDocument/2006/relationships/image" Target="../media/image155.png"/><Relationship Id="rId3" Type="http://schemas.openxmlformats.org/officeDocument/2006/relationships/image" Target="../media/image150.png"/><Relationship Id="rId7" Type="http://schemas.openxmlformats.org/officeDocument/2006/relationships/image" Target="../media/image154.png"/><Relationship Id="rId2" Type="http://schemas.openxmlformats.org/officeDocument/2006/relationships/image" Target="../media/image149.png"/><Relationship Id="rId1" Type="http://schemas.openxmlformats.org/officeDocument/2006/relationships/slideLayout" Target="../slideLayouts/slideLayout1.xml"/><Relationship Id="rId6" Type="http://schemas.openxmlformats.org/officeDocument/2006/relationships/image" Target="../media/image153.png"/><Relationship Id="rId5" Type="http://schemas.openxmlformats.org/officeDocument/2006/relationships/image" Target="../media/image152.png"/><Relationship Id="rId4" Type="http://schemas.openxmlformats.org/officeDocument/2006/relationships/image" Target="../media/image151.png"/><Relationship Id="rId9" Type="http://schemas.openxmlformats.org/officeDocument/2006/relationships/image" Target="../media/image156.png"/></Relationships>
</file>

<file path=ppt/slides/_rels/slide36.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image" Target="../media/image157.png"/><Relationship Id="rId1" Type="http://schemas.openxmlformats.org/officeDocument/2006/relationships/slideLayout" Target="../slideLayouts/slideLayout1.xml"/><Relationship Id="rId4" Type="http://schemas.openxmlformats.org/officeDocument/2006/relationships/image" Target="../media/image159.png"/></Relationships>
</file>

<file path=ppt/slides/_rels/slide37.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image" Target="../media/image160.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163.tiff"/><Relationship Id="rId4" Type="http://schemas.openxmlformats.org/officeDocument/2006/relationships/image" Target="../media/image162.png"/></Relationships>
</file>

<file path=ppt/slides/_rels/slide38.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65.png"/></Relationships>
</file>

<file path=ppt/slides/_rels/slide39.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166.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45.svg"/><Relationship Id="rId2" Type="http://schemas.openxmlformats.org/officeDocument/2006/relationships/image" Target="../media/image144.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notesSlide" Target="../notesSlides/notesSlide7.xml"/><Relationship Id="rId1" Type="http://schemas.openxmlformats.org/officeDocument/2006/relationships/slideLayout" Target="../slideLayouts/slideLayout41.xml"/><Relationship Id="rId4" Type="http://schemas.openxmlformats.org/officeDocument/2006/relationships/image" Target="../media/image169.png"/></Relationships>
</file>

<file path=ppt/slides/_rels/slide42.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8.xml"/><Relationship Id="rId1" Type="http://schemas.openxmlformats.org/officeDocument/2006/relationships/slideLayout" Target="../slideLayouts/slideLayout41.xml"/><Relationship Id="rId4" Type="http://schemas.openxmlformats.org/officeDocument/2006/relationships/image" Target="../media/image171.svg"/></Relationships>
</file>

<file path=ppt/slides/_rels/slide43.xml.rels><?xml version="1.0" encoding="UTF-8" standalone="yes"?>
<Relationships xmlns="http://schemas.openxmlformats.org/package/2006/relationships"><Relationship Id="rId3" Type="http://schemas.openxmlformats.org/officeDocument/2006/relationships/image" Target="../media/image173.svg"/><Relationship Id="rId2" Type="http://schemas.openxmlformats.org/officeDocument/2006/relationships/image" Target="../media/image172.png"/><Relationship Id="rId1" Type="http://schemas.openxmlformats.org/officeDocument/2006/relationships/slideLayout" Target="../slideLayouts/slideLayout1.xml"/><Relationship Id="rId5" Type="http://schemas.openxmlformats.org/officeDocument/2006/relationships/image" Target="../media/image175.png"/><Relationship Id="rId4" Type="http://schemas.openxmlformats.org/officeDocument/2006/relationships/image" Target="../media/image174.png"/></Relationships>
</file>

<file path=ppt/slides/_rels/slide44.xml.rels><?xml version="1.0" encoding="UTF-8" standalone="yes"?>
<Relationships xmlns="http://schemas.openxmlformats.org/package/2006/relationships"><Relationship Id="rId8" Type="http://schemas.openxmlformats.org/officeDocument/2006/relationships/image" Target="../media/image182.tiff"/><Relationship Id="rId3" Type="http://schemas.openxmlformats.org/officeDocument/2006/relationships/image" Target="../media/image177.svg"/><Relationship Id="rId7" Type="http://schemas.openxmlformats.org/officeDocument/2006/relationships/image" Target="../media/image181.svg"/><Relationship Id="rId2" Type="http://schemas.openxmlformats.org/officeDocument/2006/relationships/image" Target="../media/image176.png"/><Relationship Id="rId1" Type="http://schemas.openxmlformats.org/officeDocument/2006/relationships/slideLayout" Target="../slideLayouts/slideLayout1.xml"/><Relationship Id="rId6" Type="http://schemas.openxmlformats.org/officeDocument/2006/relationships/image" Target="../media/image180.png"/><Relationship Id="rId5" Type="http://schemas.openxmlformats.org/officeDocument/2006/relationships/image" Target="../media/image179.svg"/><Relationship Id="rId10" Type="http://schemas.openxmlformats.org/officeDocument/2006/relationships/image" Target="../media/image184.png"/><Relationship Id="rId4" Type="http://schemas.openxmlformats.org/officeDocument/2006/relationships/image" Target="../media/image178.png"/><Relationship Id="rId9" Type="http://schemas.openxmlformats.org/officeDocument/2006/relationships/image" Target="../media/image183.png"/></Relationships>
</file>

<file path=ppt/slides/_rels/slide45.xml.rels><?xml version="1.0" encoding="UTF-8" standalone="yes"?>
<Relationships xmlns="http://schemas.openxmlformats.org/package/2006/relationships"><Relationship Id="rId8" Type="http://schemas.openxmlformats.org/officeDocument/2006/relationships/image" Target="../media/image190.png"/><Relationship Id="rId13" Type="http://schemas.openxmlformats.org/officeDocument/2006/relationships/image" Target="../media/image195.svg"/><Relationship Id="rId18" Type="http://schemas.openxmlformats.org/officeDocument/2006/relationships/image" Target="../media/image200.png"/><Relationship Id="rId26" Type="http://schemas.openxmlformats.org/officeDocument/2006/relationships/image" Target="../media/image208.png"/><Relationship Id="rId3" Type="http://schemas.openxmlformats.org/officeDocument/2006/relationships/image" Target="../media/image185.png"/><Relationship Id="rId21" Type="http://schemas.openxmlformats.org/officeDocument/2006/relationships/image" Target="../media/image203.png"/><Relationship Id="rId7" Type="http://schemas.openxmlformats.org/officeDocument/2006/relationships/image" Target="../media/image189.png"/><Relationship Id="rId12" Type="http://schemas.openxmlformats.org/officeDocument/2006/relationships/image" Target="../media/image194.png"/><Relationship Id="rId17" Type="http://schemas.openxmlformats.org/officeDocument/2006/relationships/image" Target="../media/image199.png"/><Relationship Id="rId25" Type="http://schemas.openxmlformats.org/officeDocument/2006/relationships/image" Target="../media/image207.png"/><Relationship Id="rId2" Type="http://schemas.openxmlformats.org/officeDocument/2006/relationships/notesSlide" Target="../notesSlides/notesSlide9.xml"/><Relationship Id="rId16" Type="http://schemas.openxmlformats.org/officeDocument/2006/relationships/image" Target="../media/image198.svg"/><Relationship Id="rId20" Type="http://schemas.openxmlformats.org/officeDocument/2006/relationships/image" Target="../media/image202.png"/><Relationship Id="rId29" Type="http://schemas.microsoft.com/office/2007/relationships/hdphoto" Target="../media/hdphoto10.wdp"/><Relationship Id="rId1" Type="http://schemas.openxmlformats.org/officeDocument/2006/relationships/slideLayout" Target="../slideLayouts/slideLayout1.xml"/><Relationship Id="rId6" Type="http://schemas.openxmlformats.org/officeDocument/2006/relationships/image" Target="../media/image188.png"/><Relationship Id="rId11" Type="http://schemas.openxmlformats.org/officeDocument/2006/relationships/image" Target="../media/image193.svg"/><Relationship Id="rId24" Type="http://schemas.openxmlformats.org/officeDocument/2006/relationships/image" Target="../media/image206.png"/><Relationship Id="rId5" Type="http://schemas.openxmlformats.org/officeDocument/2006/relationships/image" Target="../media/image187.png"/><Relationship Id="rId15" Type="http://schemas.openxmlformats.org/officeDocument/2006/relationships/image" Target="../media/image197.png"/><Relationship Id="rId23" Type="http://schemas.openxmlformats.org/officeDocument/2006/relationships/image" Target="../media/image205.png"/><Relationship Id="rId28" Type="http://schemas.openxmlformats.org/officeDocument/2006/relationships/image" Target="../media/image210.png"/><Relationship Id="rId10" Type="http://schemas.openxmlformats.org/officeDocument/2006/relationships/image" Target="../media/image192.png"/><Relationship Id="rId19" Type="http://schemas.openxmlformats.org/officeDocument/2006/relationships/image" Target="../media/image201.svg"/><Relationship Id="rId4" Type="http://schemas.openxmlformats.org/officeDocument/2006/relationships/image" Target="../media/image186.svg"/><Relationship Id="rId9" Type="http://schemas.openxmlformats.org/officeDocument/2006/relationships/image" Target="../media/image191.svg"/><Relationship Id="rId14" Type="http://schemas.openxmlformats.org/officeDocument/2006/relationships/image" Target="../media/image196.png"/><Relationship Id="rId22" Type="http://schemas.openxmlformats.org/officeDocument/2006/relationships/image" Target="../media/image204.png"/><Relationship Id="rId27" Type="http://schemas.openxmlformats.org/officeDocument/2006/relationships/image" Target="../media/image209.png"/></Relationships>
</file>

<file path=ppt/slides/_rels/slide46.xml.rels><?xml version="1.0" encoding="UTF-8" standalone="yes"?>
<Relationships xmlns="http://schemas.openxmlformats.org/package/2006/relationships"><Relationship Id="rId8" Type="http://schemas.microsoft.com/office/2007/relationships/hdphoto" Target="../media/hdphoto11.wdp"/><Relationship Id="rId3" Type="http://schemas.openxmlformats.org/officeDocument/2006/relationships/image" Target="../media/image211.png"/><Relationship Id="rId7" Type="http://schemas.openxmlformats.org/officeDocument/2006/relationships/image" Target="../media/image215.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214.svg"/><Relationship Id="rId11" Type="http://schemas.openxmlformats.org/officeDocument/2006/relationships/image" Target="../media/image138.png"/><Relationship Id="rId5" Type="http://schemas.openxmlformats.org/officeDocument/2006/relationships/image" Target="../media/image213.png"/><Relationship Id="rId10" Type="http://schemas.openxmlformats.org/officeDocument/2006/relationships/image" Target="../media/image184.png"/><Relationship Id="rId4" Type="http://schemas.openxmlformats.org/officeDocument/2006/relationships/image" Target="../media/image212.svg"/><Relationship Id="rId9" Type="http://schemas.openxmlformats.org/officeDocument/2006/relationships/image" Target="../media/image216.png"/></Relationships>
</file>

<file path=ppt/slides/_rels/slide47.xml.rels><?xml version="1.0" encoding="UTF-8" standalone="yes"?>
<Relationships xmlns="http://schemas.openxmlformats.org/package/2006/relationships"><Relationship Id="rId8" Type="http://schemas.openxmlformats.org/officeDocument/2006/relationships/image" Target="../media/image222.png"/><Relationship Id="rId3" Type="http://schemas.openxmlformats.org/officeDocument/2006/relationships/image" Target="../media/image218.svg"/><Relationship Id="rId7" Type="http://schemas.openxmlformats.org/officeDocument/2006/relationships/image" Target="../media/image221.svg"/><Relationship Id="rId12" Type="http://schemas.microsoft.com/office/2007/relationships/hdphoto" Target="../media/hdphoto11.wdp"/><Relationship Id="rId2" Type="http://schemas.openxmlformats.org/officeDocument/2006/relationships/image" Target="../media/image217.png"/><Relationship Id="rId1" Type="http://schemas.openxmlformats.org/officeDocument/2006/relationships/slideLayout" Target="../slideLayouts/slideLayout1.xml"/><Relationship Id="rId6" Type="http://schemas.openxmlformats.org/officeDocument/2006/relationships/image" Target="../media/image220.png"/><Relationship Id="rId11" Type="http://schemas.openxmlformats.org/officeDocument/2006/relationships/image" Target="../media/image215.png"/><Relationship Id="rId5" Type="http://schemas.microsoft.com/office/2007/relationships/hdphoto" Target="../media/hdphoto12.wdp"/><Relationship Id="rId10" Type="http://schemas.openxmlformats.org/officeDocument/2006/relationships/image" Target="../media/image224.png"/><Relationship Id="rId4" Type="http://schemas.openxmlformats.org/officeDocument/2006/relationships/image" Target="../media/image219.png"/><Relationship Id="rId9" Type="http://schemas.openxmlformats.org/officeDocument/2006/relationships/image" Target="../media/image223.svg"/></Relationships>
</file>

<file path=ppt/slides/_rels/slide48.xml.rels><?xml version="1.0" encoding="UTF-8" standalone="yes"?>
<Relationships xmlns="http://schemas.openxmlformats.org/package/2006/relationships"><Relationship Id="rId3" Type="http://schemas.openxmlformats.org/officeDocument/2006/relationships/image" Target="../media/image225.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226.png"/><Relationship Id="rId2" Type="http://schemas.openxmlformats.org/officeDocument/2006/relationships/notesSlide" Target="../notesSlides/notesSlide12.xml"/><Relationship Id="rId1" Type="http://schemas.openxmlformats.org/officeDocument/2006/relationships/slideLayout" Target="../slideLayouts/slideLayout5.xml"/><Relationship Id="rId5" Type="http://schemas.openxmlformats.org/officeDocument/2006/relationships/image" Target="../media/image227.png"/><Relationship Id="rId4" Type="http://schemas.microsoft.com/office/2007/relationships/hdphoto" Target="../media/hdphoto13.wdp"/></Relationships>
</file>

<file path=ppt/slides/_rels/slide50.xml.rels><?xml version="1.0" encoding="UTF-8" standalone="yes"?>
<Relationships xmlns="http://schemas.openxmlformats.org/package/2006/relationships"><Relationship Id="rId8" Type="http://schemas.openxmlformats.org/officeDocument/2006/relationships/image" Target="../media/image231.png"/><Relationship Id="rId3" Type="http://schemas.openxmlformats.org/officeDocument/2006/relationships/image" Target="../media/image228.png"/><Relationship Id="rId7" Type="http://schemas.openxmlformats.org/officeDocument/2006/relationships/image" Target="../media/image230.png"/><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microsoft.com/office/2007/relationships/hdphoto" Target="../media/hdphoto15.wdp"/><Relationship Id="rId5" Type="http://schemas.openxmlformats.org/officeDocument/2006/relationships/image" Target="../media/image229.png"/><Relationship Id="rId10" Type="http://schemas.openxmlformats.org/officeDocument/2006/relationships/image" Target="../media/image232.png"/><Relationship Id="rId4" Type="http://schemas.microsoft.com/office/2007/relationships/hdphoto" Target="../media/hdphoto14.wdp"/><Relationship Id="rId9" Type="http://schemas.microsoft.com/office/2007/relationships/hdphoto" Target="../media/hdphoto16.wdp"/></Relationships>
</file>

<file path=ppt/slides/_rels/slide51.xml.rels><?xml version="1.0" encoding="UTF-8" standalone="yes"?>
<Relationships xmlns="http://schemas.openxmlformats.org/package/2006/relationships"><Relationship Id="rId8" Type="http://schemas.openxmlformats.org/officeDocument/2006/relationships/image" Target="../media/image239.png"/><Relationship Id="rId3" Type="http://schemas.openxmlformats.org/officeDocument/2006/relationships/image" Target="../media/image234.svg"/><Relationship Id="rId7" Type="http://schemas.openxmlformats.org/officeDocument/2006/relationships/image" Target="../media/image238.svg"/><Relationship Id="rId12" Type="http://schemas.openxmlformats.org/officeDocument/2006/relationships/image" Target="../media/image107.png"/><Relationship Id="rId2" Type="http://schemas.openxmlformats.org/officeDocument/2006/relationships/image" Target="../media/image233.png"/><Relationship Id="rId1" Type="http://schemas.openxmlformats.org/officeDocument/2006/relationships/slideLayout" Target="../slideLayouts/slideLayout1.xml"/><Relationship Id="rId6" Type="http://schemas.openxmlformats.org/officeDocument/2006/relationships/image" Target="../media/image237.png"/><Relationship Id="rId11" Type="http://schemas.openxmlformats.org/officeDocument/2006/relationships/image" Target="../media/image242.png"/><Relationship Id="rId5" Type="http://schemas.openxmlformats.org/officeDocument/2006/relationships/image" Target="../media/image236.svg"/><Relationship Id="rId10" Type="http://schemas.openxmlformats.org/officeDocument/2006/relationships/image" Target="../media/image241.svg"/><Relationship Id="rId4" Type="http://schemas.openxmlformats.org/officeDocument/2006/relationships/image" Target="../media/image235.png"/><Relationship Id="rId9" Type="http://schemas.openxmlformats.org/officeDocument/2006/relationships/image" Target="../media/image240.png"/></Relationships>
</file>

<file path=ppt/slides/_rels/slide52.xml.rels><?xml version="1.0" encoding="UTF-8" standalone="yes"?>
<Relationships xmlns="http://schemas.openxmlformats.org/package/2006/relationships"><Relationship Id="rId8" Type="http://schemas.openxmlformats.org/officeDocument/2006/relationships/image" Target="../media/image247.svg"/><Relationship Id="rId3" Type="http://schemas.microsoft.com/office/2007/relationships/hdphoto" Target="../media/hdphoto17.wdp"/><Relationship Id="rId7" Type="http://schemas.openxmlformats.org/officeDocument/2006/relationships/image" Target="../media/image246.png"/><Relationship Id="rId2" Type="http://schemas.openxmlformats.org/officeDocument/2006/relationships/image" Target="../media/image243.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245.svg"/><Relationship Id="rId4" Type="http://schemas.openxmlformats.org/officeDocument/2006/relationships/image" Target="../media/image244.png"/><Relationship Id="rId9" Type="http://schemas.openxmlformats.org/officeDocument/2006/relationships/image" Target="../media/image248.png"/></Relationships>
</file>

<file path=ppt/slides/_rels/slide53.xml.rels><?xml version="1.0" encoding="UTF-8" standalone="yes"?>
<Relationships xmlns="http://schemas.openxmlformats.org/package/2006/relationships"><Relationship Id="rId13" Type="http://schemas.openxmlformats.org/officeDocument/2006/relationships/image" Target="../media/image257.svg"/><Relationship Id="rId18" Type="http://schemas.openxmlformats.org/officeDocument/2006/relationships/image" Target="../media/image262.png"/><Relationship Id="rId26" Type="http://schemas.openxmlformats.org/officeDocument/2006/relationships/image" Target="../media/image270.png"/><Relationship Id="rId3" Type="http://schemas.openxmlformats.org/officeDocument/2006/relationships/image" Target="../media/image249.png"/><Relationship Id="rId21" Type="http://schemas.openxmlformats.org/officeDocument/2006/relationships/image" Target="../media/image265.tiff"/><Relationship Id="rId34" Type="http://schemas.openxmlformats.org/officeDocument/2006/relationships/image" Target="../media/image278.png"/><Relationship Id="rId7" Type="http://schemas.openxmlformats.org/officeDocument/2006/relationships/image" Target="../media/image253.png"/><Relationship Id="rId12" Type="http://schemas.openxmlformats.org/officeDocument/2006/relationships/image" Target="../media/image256.png"/><Relationship Id="rId17" Type="http://schemas.openxmlformats.org/officeDocument/2006/relationships/image" Target="../media/image261.png"/><Relationship Id="rId25" Type="http://schemas.openxmlformats.org/officeDocument/2006/relationships/image" Target="../media/image269.png"/><Relationship Id="rId33" Type="http://schemas.openxmlformats.org/officeDocument/2006/relationships/image" Target="../media/image277.png"/><Relationship Id="rId2" Type="http://schemas.openxmlformats.org/officeDocument/2006/relationships/notesSlide" Target="../notesSlides/notesSlide14.xml"/><Relationship Id="rId16" Type="http://schemas.openxmlformats.org/officeDocument/2006/relationships/image" Target="../media/image260.png"/><Relationship Id="rId20" Type="http://schemas.openxmlformats.org/officeDocument/2006/relationships/image" Target="../media/image264.tiff"/><Relationship Id="rId29" Type="http://schemas.openxmlformats.org/officeDocument/2006/relationships/image" Target="../media/image273.tiff"/><Relationship Id="rId1" Type="http://schemas.openxmlformats.org/officeDocument/2006/relationships/slideLayout" Target="../slideLayouts/slideLayout1.xml"/><Relationship Id="rId6" Type="http://schemas.openxmlformats.org/officeDocument/2006/relationships/image" Target="../media/image252.svg"/><Relationship Id="rId11" Type="http://schemas.microsoft.com/office/2007/relationships/hdphoto" Target="../media/hdphoto19.wdp"/><Relationship Id="rId24" Type="http://schemas.openxmlformats.org/officeDocument/2006/relationships/image" Target="../media/image268.png"/><Relationship Id="rId32" Type="http://schemas.openxmlformats.org/officeDocument/2006/relationships/image" Target="../media/image276.png"/><Relationship Id="rId5" Type="http://schemas.openxmlformats.org/officeDocument/2006/relationships/image" Target="../media/image251.png"/><Relationship Id="rId15" Type="http://schemas.openxmlformats.org/officeDocument/2006/relationships/image" Target="../media/image259.png"/><Relationship Id="rId23" Type="http://schemas.openxmlformats.org/officeDocument/2006/relationships/image" Target="../media/image267.tiff"/><Relationship Id="rId28" Type="http://schemas.openxmlformats.org/officeDocument/2006/relationships/image" Target="../media/image272.tiff"/><Relationship Id="rId10" Type="http://schemas.openxmlformats.org/officeDocument/2006/relationships/image" Target="../media/image255.png"/><Relationship Id="rId19" Type="http://schemas.openxmlformats.org/officeDocument/2006/relationships/image" Target="../media/image263.png"/><Relationship Id="rId31" Type="http://schemas.openxmlformats.org/officeDocument/2006/relationships/image" Target="../media/image275.png"/><Relationship Id="rId4" Type="http://schemas.openxmlformats.org/officeDocument/2006/relationships/image" Target="../media/image250.svg"/><Relationship Id="rId9" Type="http://schemas.microsoft.com/office/2007/relationships/hdphoto" Target="../media/hdphoto18.wdp"/><Relationship Id="rId14" Type="http://schemas.openxmlformats.org/officeDocument/2006/relationships/image" Target="../media/image258.png"/><Relationship Id="rId22" Type="http://schemas.openxmlformats.org/officeDocument/2006/relationships/image" Target="../media/image266.tiff"/><Relationship Id="rId27" Type="http://schemas.openxmlformats.org/officeDocument/2006/relationships/image" Target="../media/image271.png"/><Relationship Id="rId30" Type="http://schemas.openxmlformats.org/officeDocument/2006/relationships/image" Target="../media/image274.png"/><Relationship Id="rId35" Type="http://schemas.openxmlformats.org/officeDocument/2006/relationships/image" Target="../media/image279.tiff"/><Relationship Id="rId8" Type="http://schemas.openxmlformats.org/officeDocument/2006/relationships/image" Target="../media/image254.png"/></Relationships>
</file>

<file path=ppt/slides/_rels/slide54.xml.rels><?xml version="1.0" encoding="UTF-8" standalone="yes"?>
<Relationships xmlns="http://schemas.openxmlformats.org/package/2006/relationships"><Relationship Id="rId8" Type="http://schemas.openxmlformats.org/officeDocument/2006/relationships/image" Target="../media/image285.svg"/><Relationship Id="rId3" Type="http://schemas.openxmlformats.org/officeDocument/2006/relationships/image" Target="../media/image280.png"/><Relationship Id="rId7" Type="http://schemas.openxmlformats.org/officeDocument/2006/relationships/image" Target="../media/image284.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283.svg"/><Relationship Id="rId11" Type="http://schemas.openxmlformats.org/officeDocument/2006/relationships/image" Target="../media/image10.png"/><Relationship Id="rId5" Type="http://schemas.openxmlformats.org/officeDocument/2006/relationships/image" Target="../media/image282.png"/><Relationship Id="rId10" Type="http://schemas.openxmlformats.org/officeDocument/2006/relationships/image" Target="../media/image287.svg"/><Relationship Id="rId4" Type="http://schemas.openxmlformats.org/officeDocument/2006/relationships/image" Target="../media/image281.svg"/><Relationship Id="rId9" Type="http://schemas.openxmlformats.org/officeDocument/2006/relationships/image" Target="../media/image286.png"/></Relationships>
</file>

<file path=ppt/slides/_rels/slide55.xml.rels><?xml version="1.0" encoding="UTF-8" standalone="yes"?>
<Relationships xmlns="http://schemas.openxmlformats.org/package/2006/relationships"><Relationship Id="rId8" Type="http://schemas.openxmlformats.org/officeDocument/2006/relationships/image" Target="../media/image294.tiff"/><Relationship Id="rId3" Type="http://schemas.openxmlformats.org/officeDocument/2006/relationships/image" Target="../media/image289.tiff"/><Relationship Id="rId7" Type="http://schemas.openxmlformats.org/officeDocument/2006/relationships/image" Target="../media/image293.tiff"/><Relationship Id="rId2" Type="http://schemas.openxmlformats.org/officeDocument/2006/relationships/image" Target="../media/image288.png"/><Relationship Id="rId1" Type="http://schemas.openxmlformats.org/officeDocument/2006/relationships/slideLayout" Target="../slideLayouts/slideLayout1.xml"/><Relationship Id="rId6" Type="http://schemas.openxmlformats.org/officeDocument/2006/relationships/image" Target="../media/image292.tiff"/><Relationship Id="rId5" Type="http://schemas.openxmlformats.org/officeDocument/2006/relationships/image" Target="../media/image291.tiff"/><Relationship Id="rId10" Type="http://schemas.openxmlformats.org/officeDocument/2006/relationships/image" Target="../media/image296.tiff"/><Relationship Id="rId4" Type="http://schemas.openxmlformats.org/officeDocument/2006/relationships/image" Target="../media/image290.tiff"/><Relationship Id="rId9" Type="http://schemas.openxmlformats.org/officeDocument/2006/relationships/image" Target="../media/image295.tiff"/></Relationships>
</file>

<file path=ppt/slides/_rels/slide56.xml.rels><?xml version="1.0" encoding="UTF-8" standalone="yes"?>
<Relationships xmlns="http://schemas.openxmlformats.org/package/2006/relationships"><Relationship Id="rId8" Type="http://schemas.openxmlformats.org/officeDocument/2006/relationships/image" Target="../media/image303.png"/><Relationship Id="rId13" Type="http://schemas.openxmlformats.org/officeDocument/2006/relationships/image" Target="../media/image308.svg"/><Relationship Id="rId3" Type="http://schemas.openxmlformats.org/officeDocument/2006/relationships/image" Target="../media/image298.png"/><Relationship Id="rId7" Type="http://schemas.openxmlformats.org/officeDocument/2006/relationships/image" Target="../media/image302.svg"/><Relationship Id="rId12" Type="http://schemas.openxmlformats.org/officeDocument/2006/relationships/image" Target="../media/image307.png"/><Relationship Id="rId2" Type="http://schemas.openxmlformats.org/officeDocument/2006/relationships/image" Target="../media/image297.png"/><Relationship Id="rId16" Type="http://schemas.openxmlformats.org/officeDocument/2006/relationships/image" Target="../media/image311.png"/><Relationship Id="rId1" Type="http://schemas.openxmlformats.org/officeDocument/2006/relationships/slideLayout" Target="../slideLayouts/slideLayout1.xml"/><Relationship Id="rId6" Type="http://schemas.openxmlformats.org/officeDocument/2006/relationships/image" Target="../media/image301.png"/><Relationship Id="rId11" Type="http://schemas.openxmlformats.org/officeDocument/2006/relationships/image" Target="../media/image306.svg"/><Relationship Id="rId5" Type="http://schemas.openxmlformats.org/officeDocument/2006/relationships/image" Target="../media/image300.svg"/><Relationship Id="rId15" Type="http://schemas.openxmlformats.org/officeDocument/2006/relationships/image" Target="../media/image310.svg"/><Relationship Id="rId10" Type="http://schemas.openxmlformats.org/officeDocument/2006/relationships/image" Target="../media/image305.png"/><Relationship Id="rId4" Type="http://schemas.openxmlformats.org/officeDocument/2006/relationships/image" Target="../media/image299.png"/><Relationship Id="rId9" Type="http://schemas.openxmlformats.org/officeDocument/2006/relationships/image" Target="../media/image304.svg"/><Relationship Id="rId14" Type="http://schemas.openxmlformats.org/officeDocument/2006/relationships/image" Target="../media/image309.png"/></Relationships>
</file>

<file path=ppt/slides/_rels/slide57.xml.rels><?xml version="1.0" encoding="UTF-8" standalone="yes"?>
<Relationships xmlns="http://schemas.openxmlformats.org/package/2006/relationships"><Relationship Id="rId3" Type="http://schemas.openxmlformats.org/officeDocument/2006/relationships/image" Target="../media/image313.png"/><Relationship Id="rId2" Type="http://schemas.openxmlformats.org/officeDocument/2006/relationships/image" Target="../media/image312.png"/><Relationship Id="rId1" Type="http://schemas.openxmlformats.org/officeDocument/2006/relationships/slideLayout" Target="../slideLayouts/slideLayout43.xml"/></Relationships>
</file>

<file path=ppt/slides/_rels/slide58.xml.rels><?xml version="1.0" encoding="UTF-8" standalone="yes"?>
<Relationships xmlns="http://schemas.openxmlformats.org/package/2006/relationships"><Relationship Id="rId3" Type="http://schemas.openxmlformats.org/officeDocument/2006/relationships/image" Target="../media/image315.png"/><Relationship Id="rId2" Type="http://schemas.openxmlformats.org/officeDocument/2006/relationships/image" Target="../media/image314.png"/><Relationship Id="rId1" Type="http://schemas.openxmlformats.org/officeDocument/2006/relationships/slideLayout" Target="../slideLayouts/slideLayout1.xml"/><Relationship Id="rId5" Type="http://schemas.openxmlformats.org/officeDocument/2006/relationships/image" Target="../media/image317.svg"/><Relationship Id="rId4" Type="http://schemas.openxmlformats.org/officeDocument/2006/relationships/image" Target="../media/image316.png"/></Relationships>
</file>

<file path=ppt/slides/_rels/slide59.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319.png"/><Relationship Id="rId7" Type="http://schemas.openxmlformats.org/officeDocument/2006/relationships/image" Target="../media/image323.svg"/><Relationship Id="rId2" Type="http://schemas.openxmlformats.org/officeDocument/2006/relationships/image" Target="../media/image318.png"/><Relationship Id="rId1" Type="http://schemas.openxmlformats.org/officeDocument/2006/relationships/slideLayout" Target="../slideLayouts/slideLayout1.xml"/><Relationship Id="rId6" Type="http://schemas.openxmlformats.org/officeDocument/2006/relationships/image" Target="../media/image322.png"/><Relationship Id="rId5" Type="http://schemas.openxmlformats.org/officeDocument/2006/relationships/image" Target="../media/image321.png"/><Relationship Id="rId4" Type="http://schemas.openxmlformats.org/officeDocument/2006/relationships/image" Target="../media/image320.png"/></Relationships>
</file>

<file path=ppt/slides/_rels/slide60.xml.rels><?xml version="1.0" encoding="UTF-8" standalone="yes"?>
<Relationships xmlns="http://schemas.openxmlformats.org/package/2006/relationships"><Relationship Id="rId3" Type="http://schemas.openxmlformats.org/officeDocument/2006/relationships/image" Target="../media/image324.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327.png"/><Relationship Id="rId5" Type="http://schemas.openxmlformats.org/officeDocument/2006/relationships/image" Target="../media/image326.png"/><Relationship Id="rId4" Type="http://schemas.openxmlformats.org/officeDocument/2006/relationships/image" Target="../media/image325.png"/></Relationships>
</file>

<file path=ppt/slides/_rels/slide61.xml.rels><?xml version="1.0" encoding="UTF-8" standalone="yes"?>
<Relationships xmlns="http://schemas.openxmlformats.org/package/2006/relationships"><Relationship Id="rId8" Type="http://schemas.openxmlformats.org/officeDocument/2006/relationships/image" Target="../media/image333.png"/><Relationship Id="rId3" Type="http://schemas.openxmlformats.org/officeDocument/2006/relationships/image" Target="../media/image328.png"/><Relationship Id="rId7" Type="http://schemas.openxmlformats.org/officeDocument/2006/relationships/image" Target="../media/image332.sv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331.png"/><Relationship Id="rId5" Type="http://schemas.openxmlformats.org/officeDocument/2006/relationships/image" Target="../media/image330.png"/><Relationship Id="rId4" Type="http://schemas.openxmlformats.org/officeDocument/2006/relationships/image" Target="../media/image329.svg"/></Relationships>
</file>

<file path=ppt/slides/_rels/slide62.xml.rels><?xml version="1.0" encoding="UTF-8" standalone="yes"?>
<Relationships xmlns="http://schemas.openxmlformats.org/package/2006/relationships"><Relationship Id="rId8" Type="http://schemas.openxmlformats.org/officeDocument/2006/relationships/image" Target="../media/image338.svg"/><Relationship Id="rId3" Type="http://schemas.openxmlformats.org/officeDocument/2006/relationships/image" Target="../media/image328.png"/><Relationship Id="rId7" Type="http://schemas.openxmlformats.org/officeDocument/2006/relationships/image" Target="../media/image337.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336.jpeg"/><Relationship Id="rId5" Type="http://schemas.openxmlformats.org/officeDocument/2006/relationships/image" Target="../media/image335.png"/><Relationship Id="rId4" Type="http://schemas.openxmlformats.org/officeDocument/2006/relationships/image" Target="../media/image334.svg"/><Relationship Id="rId9" Type="http://schemas.openxmlformats.org/officeDocument/2006/relationships/image" Target="../media/image326.png"/></Relationships>
</file>

<file path=ppt/slides/_rels/slide63.xml.rels><?xml version="1.0" encoding="UTF-8" standalone="yes"?>
<Relationships xmlns="http://schemas.openxmlformats.org/package/2006/relationships"><Relationship Id="rId8" Type="http://schemas.openxmlformats.org/officeDocument/2006/relationships/image" Target="../media/image344.png"/><Relationship Id="rId3" Type="http://schemas.openxmlformats.org/officeDocument/2006/relationships/image" Target="../media/image339.png"/><Relationship Id="rId7" Type="http://schemas.openxmlformats.org/officeDocument/2006/relationships/image" Target="../media/image343.svg"/><Relationship Id="rId2" Type="http://schemas.openxmlformats.org/officeDocument/2006/relationships/notesSlide" Target="../notesSlides/notesSlide19.xml"/><Relationship Id="rId1" Type="http://schemas.openxmlformats.org/officeDocument/2006/relationships/slideLayout" Target="../slideLayouts/slideLayout43.xml"/><Relationship Id="rId6" Type="http://schemas.openxmlformats.org/officeDocument/2006/relationships/image" Target="../media/image342.png"/><Relationship Id="rId11" Type="http://schemas.openxmlformats.org/officeDocument/2006/relationships/image" Target="../media/image347.svg"/><Relationship Id="rId5" Type="http://schemas.openxmlformats.org/officeDocument/2006/relationships/image" Target="../media/image341.png"/><Relationship Id="rId10" Type="http://schemas.openxmlformats.org/officeDocument/2006/relationships/image" Target="../media/image346.png"/><Relationship Id="rId4" Type="http://schemas.openxmlformats.org/officeDocument/2006/relationships/image" Target="../media/image340.jpeg"/><Relationship Id="rId9" Type="http://schemas.openxmlformats.org/officeDocument/2006/relationships/image" Target="../media/image345.svg"/></Relationships>
</file>

<file path=ppt/slides/_rels/slide64.xml.rels><?xml version="1.0" encoding="UTF-8" standalone="yes"?>
<Relationships xmlns="http://schemas.openxmlformats.org/package/2006/relationships"><Relationship Id="rId2" Type="http://schemas.openxmlformats.org/officeDocument/2006/relationships/image" Target="../media/image348.png"/><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2" Type="http://schemas.openxmlformats.org/officeDocument/2006/relationships/image" Target="../media/image349.png"/><Relationship Id="rId1" Type="http://schemas.openxmlformats.org/officeDocument/2006/relationships/slideLayout" Target="../slideLayouts/slideLayout10.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7.xml.rels><?xml version="1.0" encoding="UTF-8" standalone="yes"?>
<Relationships xmlns="http://schemas.openxmlformats.org/package/2006/relationships"><Relationship Id="rId3" Type="http://schemas.openxmlformats.org/officeDocument/2006/relationships/image" Target="../media/image351.svg"/><Relationship Id="rId2" Type="http://schemas.openxmlformats.org/officeDocument/2006/relationships/image" Target="../media/image350.png"/><Relationship Id="rId1" Type="http://schemas.openxmlformats.org/officeDocument/2006/relationships/slideLayout" Target="../slideLayouts/slideLayout17.xml"/><Relationship Id="rId5" Type="http://schemas.openxmlformats.org/officeDocument/2006/relationships/image" Target="../media/image353.svg"/><Relationship Id="rId4" Type="http://schemas.openxmlformats.org/officeDocument/2006/relationships/image" Target="../media/image35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descr="一張含有 文字, 電子用品 的圖片&#10;&#10;自動產生的描述">
            <a:extLst>
              <a:ext uri="{FF2B5EF4-FFF2-40B4-BE49-F238E27FC236}">
                <a16:creationId xmlns:a16="http://schemas.microsoft.com/office/drawing/2014/main" id="{F3573EB6-5B02-4D72-A6A3-05BDA91D4390}"/>
              </a:ext>
            </a:extLst>
          </p:cNvPr>
          <p:cNvPicPr>
            <a:picLocks noChangeAspect="1"/>
          </p:cNvPicPr>
          <p:nvPr/>
        </p:nvPicPr>
        <p:blipFill>
          <a:blip r:embed="rId2"/>
          <a:stretch>
            <a:fillRect/>
          </a:stretch>
        </p:blipFill>
        <p:spPr>
          <a:xfrm>
            <a:off x="1185" y="0"/>
            <a:ext cx="12189630" cy="6858000"/>
          </a:xfrm>
          <a:prstGeom prst="rect">
            <a:avLst/>
          </a:prstGeom>
        </p:spPr>
      </p:pic>
    </p:spTree>
    <p:extLst>
      <p:ext uri="{BB962C8B-B14F-4D97-AF65-F5344CB8AC3E}">
        <p14:creationId xmlns:p14="http://schemas.microsoft.com/office/powerpoint/2010/main" val="4259782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文字方塊 13">
            <a:extLst>
              <a:ext uri="{FF2B5EF4-FFF2-40B4-BE49-F238E27FC236}">
                <a16:creationId xmlns:a16="http://schemas.microsoft.com/office/drawing/2014/main" id="{9BB44916-6135-AA46-A43D-B60B292EDF95}"/>
              </a:ext>
            </a:extLst>
          </p:cNvPr>
          <p:cNvSpPr txBox="1"/>
          <p:nvPr/>
        </p:nvSpPr>
        <p:spPr>
          <a:xfrm>
            <a:off x="507280" y="201436"/>
            <a:ext cx="11280495" cy="1200329"/>
          </a:xfrm>
          <a:prstGeom prst="rect">
            <a:avLst/>
          </a:prstGeom>
          <a:noFill/>
        </p:spPr>
        <p:txBody>
          <a:bodyPr wrap="square" rtlCol="0">
            <a:spAutoFit/>
          </a:bodyPr>
          <a:lstStyle/>
          <a:p>
            <a:pPr algn="ctr"/>
            <a:r>
              <a:rPr lang="en-US" altLang="zh-TW" sz="36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How to find a high-performance storage device for multi-client 8K/4K video editing solution</a:t>
            </a:r>
            <a:endParaRPr lang="zh-TW" altLang="en-US" sz="36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8" name="文字方塊 17">
            <a:extLst>
              <a:ext uri="{FF2B5EF4-FFF2-40B4-BE49-F238E27FC236}">
                <a16:creationId xmlns:a16="http://schemas.microsoft.com/office/drawing/2014/main" id="{FD45FAA4-72AF-446F-8E18-AB910CA8124F}"/>
              </a:ext>
            </a:extLst>
          </p:cNvPr>
          <p:cNvSpPr txBox="1"/>
          <p:nvPr/>
        </p:nvSpPr>
        <p:spPr>
          <a:xfrm>
            <a:off x="582464" y="2202758"/>
            <a:ext cx="3564602" cy="1072473"/>
          </a:xfrm>
          <a:prstGeom prst="rect">
            <a:avLst/>
          </a:prstGeom>
          <a:noFill/>
        </p:spPr>
        <p:txBody>
          <a:bodyPr wrap="square">
            <a:spAutoFit/>
          </a:bodyPr>
          <a:lstStyle/>
          <a:p>
            <a:pPr algn="ctr">
              <a:lnSpc>
                <a:spcPts val="4000"/>
              </a:lnSpc>
            </a:pPr>
            <a:r>
              <a:rPr kumimoji="1" lang="en-US" altLang="zh-TW" sz="25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1 hour of 8K </a:t>
            </a:r>
            <a:br>
              <a:rPr kumimoji="1" lang="en-US" altLang="zh-TW" sz="25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br>
            <a:r>
              <a:rPr kumimoji="1" lang="en-US" altLang="zh-TW" sz="2500" err="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Redcode</a:t>
            </a:r>
            <a:r>
              <a:rPr kumimoji="1" lang="en-US" altLang="zh-TW" sz="25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Raw video</a:t>
            </a:r>
          </a:p>
        </p:txBody>
      </p:sp>
      <p:sp>
        <p:nvSpPr>
          <p:cNvPr id="20" name="文字方塊 19">
            <a:extLst>
              <a:ext uri="{FF2B5EF4-FFF2-40B4-BE49-F238E27FC236}">
                <a16:creationId xmlns:a16="http://schemas.microsoft.com/office/drawing/2014/main" id="{A3753861-4D0D-4D9D-B0AF-5C17F65E7448}"/>
              </a:ext>
            </a:extLst>
          </p:cNvPr>
          <p:cNvSpPr txBox="1"/>
          <p:nvPr/>
        </p:nvSpPr>
        <p:spPr>
          <a:xfrm>
            <a:off x="1324085" y="3340632"/>
            <a:ext cx="2081361" cy="605294"/>
          </a:xfrm>
          <a:prstGeom prst="rect">
            <a:avLst/>
          </a:prstGeom>
          <a:noFill/>
        </p:spPr>
        <p:txBody>
          <a:bodyPr wrap="square">
            <a:spAutoFit/>
          </a:bodyPr>
          <a:lstStyle/>
          <a:p>
            <a:pPr algn="ctr">
              <a:lnSpc>
                <a:spcPts val="4000"/>
              </a:lnSpc>
            </a:pPr>
            <a:r>
              <a:rPr kumimoji="1"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~7 TB</a:t>
            </a:r>
          </a:p>
        </p:txBody>
      </p:sp>
      <p:sp>
        <p:nvSpPr>
          <p:cNvPr id="21" name="文字方塊 20">
            <a:extLst>
              <a:ext uri="{FF2B5EF4-FFF2-40B4-BE49-F238E27FC236}">
                <a16:creationId xmlns:a16="http://schemas.microsoft.com/office/drawing/2014/main" id="{FB83A688-A76F-43CC-A4DE-7A1CD000F34D}"/>
              </a:ext>
            </a:extLst>
          </p:cNvPr>
          <p:cNvSpPr txBox="1"/>
          <p:nvPr/>
        </p:nvSpPr>
        <p:spPr>
          <a:xfrm>
            <a:off x="4375101" y="2202758"/>
            <a:ext cx="3564602" cy="1072473"/>
          </a:xfrm>
          <a:prstGeom prst="rect">
            <a:avLst/>
          </a:prstGeom>
          <a:noFill/>
        </p:spPr>
        <p:txBody>
          <a:bodyPr wrap="square">
            <a:spAutoFit/>
          </a:bodyPr>
          <a:lstStyle/>
          <a:p>
            <a:pPr algn="ctr">
              <a:lnSpc>
                <a:spcPts val="4000"/>
              </a:lnSpc>
            </a:pPr>
            <a:r>
              <a:rPr kumimoji="1" lang="en-US" altLang="zh-TW" sz="25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1 hour of</a:t>
            </a:r>
            <a:r>
              <a:rPr kumimoji="1" lang="zh-TW" altLang="en-US" sz="25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a:t>
            </a:r>
            <a:r>
              <a:rPr kumimoji="1" lang="en-US" altLang="zh-TW" sz="25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8K 24p </a:t>
            </a:r>
            <a:r>
              <a:rPr kumimoji="1" lang="en-US" altLang="zh-TW" sz="2500" err="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ProRes</a:t>
            </a:r>
            <a:r>
              <a:rPr kumimoji="1" lang="en-US" altLang="zh-TW" sz="25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444XQ video</a:t>
            </a:r>
            <a:endParaRPr kumimoji="1" lang="zh-TW" altLang="en-US" sz="25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22" name="文字方塊 21">
            <a:extLst>
              <a:ext uri="{FF2B5EF4-FFF2-40B4-BE49-F238E27FC236}">
                <a16:creationId xmlns:a16="http://schemas.microsoft.com/office/drawing/2014/main" id="{F6DBE970-D35C-4B1A-BE6F-CA196E08EC1B}"/>
              </a:ext>
            </a:extLst>
          </p:cNvPr>
          <p:cNvSpPr txBox="1"/>
          <p:nvPr/>
        </p:nvSpPr>
        <p:spPr>
          <a:xfrm>
            <a:off x="5116722" y="3340632"/>
            <a:ext cx="2081361" cy="605294"/>
          </a:xfrm>
          <a:prstGeom prst="rect">
            <a:avLst/>
          </a:prstGeom>
          <a:noFill/>
        </p:spPr>
        <p:txBody>
          <a:bodyPr wrap="square">
            <a:spAutoFit/>
          </a:bodyPr>
          <a:lstStyle/>
          <a:p>
            <a:pPr algn="ctr">
              <a:lnSpc>
                <a:spcPts val="4000"/>
              </a:lnSpc>
            </a:pPr>
            <a:r>
              <a:rPr kumimoji="1"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~3 TB</a:t>
            </a:r>
          </a:p>
        </p:txBody>
      </p:sp>
      <p:sp>
        <p:nvSpPr>
          <p:cNvPr id="23" name="文字方塊 22">
            <a:extLst>
              <a:ext uri="{FF2B5EF4-FFF2-40B4-BE49-F238E27FC236}">
                <a16:creationId xmlns:a16="http://schemas.microsoft.com/office/drawing/2014/main" id="{BCC0EB25-5446-4BC2-BD0E-FAF8DA37F691}"/>
              </a:ext>
            </a:extLst>
          </p:cNvPr>
          <p:cNvSpPr txBox="1"/>
          <p:nvPr/>
        </p:nvSpPr>
        <p:spPr>
          <a:xfrm>
            <a:off x="8344358" y="2178562"/>
            <a:ext cx="3564602" cy="1072473"/>
          </a:xfrm>
          <a:prstGeom prst="rect">
            <a:avLst/>
          </a:prstGeom>
          <a:noFill/>
        </p:spPr>
        <p:txBody>
          <a:bodyPr wrap="square">
            <a:spAutoFit/>
          </a:bodyPr>
          <a:lstStyle/>
          <a:p>
            <a:pPr algn="ctr">
              <a:lnSpc>
                <a:spcPts val="4000"/>
              </a:lnSpc>
            </a:pPr>
            <a:r>
              <a:rPr kumimoji="1" lang="en-US" altLang="zh-TW" sz="25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1 hour of</a:t>
            </a:r>
            <a:r>
              <a:rPr kumimoji="1" lang="zh-TW" altLang="en-US" sz="25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a:t>
            </a:r>
            <a:r>
              <a:rPr kumimoji="1" lang="en-US" altLang="zh-TW" sz="25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4K 24p </a:t>
            </a:r>
          </a:p>
          <a:p>
            <a:pPr algn="ctr">
              <a:lnSpc>
                <a:spcPts val="4000"/>
              </a:lnSpc>
            </a:pPr>
            <a:r>
              <a:rPr kumimoji="1" lang="en-US" altLang="zh-TW" sz="2500" err="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ProRes</a:t>
            </a:r>
            <a:r>
              <a:rPr kumimoji="1" lang="en-US" altLang="zh-TW" sz="25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444XQ video</a:t>
            </a:r>
            <a:endParaRPr kumimoji="1" lang="zh-TW" altLang="en-US" sz="25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24" name="文字方塊 23">
            <a:extLst>
              <a:ext uri="{FF2B5EF4-FFF2-40B4-BE49-F238E27FC236}">
                <a16:creationId xmlns:a16="http://schemas.microsoft.com/office/drawing/2014/main" id="{9AA7445B-0845-452C-A753-00C5375590DF}"/>
              </a:ext>
            </a:extLst>
          </p:cNvPr>
          <p:cNvSpPr txBox="1"/>
          <p:nvPr/>
        </p:nvSpPr>
        <p:spPr>
          <a:xfrm>
            <a:off x="9085979" y="3340632"/>
            <a:ext cx="2081361" cy="605294"/>
          </a:xfrm>
          <a:prstGeom prst="rect">
            <a:avLst/>
          </a:prstGeom>
          <a:noFill/>
        </p:spPr>
        <p:txBody>
          <a:bodyPr wrap="square">
            <a:spAutoFit/>
          </a:bodyPr>
          <a:lstStyle/>
          <a:p>
            <a:pPr algn="ctr">
              <a:lnSpc>
                <a:spcPts val="4000"/>
              </a:lnSpc>
            </a:pPr>
            <a:r>
              <a:rPr kumimoji="1"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~0.8 TB</a:t>
            </a:r>
          </a:p>
        </p:txBody>
      </p:sp>
      <p:sp>
        <p:nvSpPr>
          <p:cNvPr id="25" name="文字方塊 24">
            <a:extLst>
              <a:ext uri="{FF2B5EF4-FFF2-40B4-BE49-F238E27FC236}">
                <a16:creationId xmlns:a16="http://schemas.microsoft.com/office/drawing/2014/main" id="{78923EB7-9999-4317-92F5-E7D94C52AB5F}"/>
              </a:ext>
            </a:extLst>
          </p:cNvPr>
          <p:cNvSpPr txBox="1"/>
          <p:nvPr/>
        </p:nvSpPr>
        <p:spPr>
          <a:xfrm>
            <a:off x="315887" y="4415311"/>
            <a:ext cx="3564602" cy="550664"/>
          </a:xfrm>
          <a:prstGeom prst="rect">
            <a:avLst/>
          </a:prstGeom>
          <a:noFill/>
        </p:spPr>
        <p:txBody>
          <a:bodyPr wrap="square">
            <a:spAutoFit/>
          </a:bodyPr>
          <a:lstStyle/>
          <a:p>
            <a:pPr algn="ctr">
              <a:lnSpc>
                <a:spcPts val="4000"/>
              </a:lnSpc>
            </a:pPr>
            <a:r>
              <a:rPr kumimoji="1" lang="en-US" altLang="zh-TW" sz="25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8K video bandwidth</a:t>
            </a:r>
          </a:p>
        </p:txBody>
      </p:sp>
      <p:sp>
        <p:nvSpPr>
          <p:cNvPr id="26" name="文字方塊 25">
            <a:extLst>
              <a:ext uri="{FF2B5EF4-FFF2-40B4-BE49-F238E27FC236}">
                <a16:creationId xmlns:a16="http://schemas.microsoft.com/office/drawing/2014/main" id="{FF382261-A043-40A4-AD47-CB138CF3C256}"/>
              </a:ext>
            </a:extLst>
          </p:cNvPr>
          <p:cNvSpPr txBox="1"/>
          <p:nvPr/>
        </p:nvSpPr>
        <p:spPr>
          <a:xfrm>
            <a:off x="270726" y="5201771"/>
            <a:ext cx="3654923" cy="652230"/>
          </a:xfrm>
          <a:prstGeom prst="rect">
            <a:avLst/>
          </a:prstGeom>
          <a:noFill/>
        </p:spPr>
        <p:txBody>
          <a:bodyPr wrap="square">
            <a:spAutoFit/>
          </a:bodyPr>
          <a:lstStyle/>
          <a:p>
            <a:pPr algn="ctr">
              <a:lnSpc>
                <a:spcPts val="4000"/>
              </a:lnSpc>
            </a:pPr>
            <a:r>
              <a:rPr kumimoji="1" lang="en-US" altLang="zh-TW" sz="60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566MB/s</a:t>
            </a:r>
          </a:p>
        </p:txBody>
      </p:sp>
      <p:sp>
        <p:nvSpPr>
          <p:cNvPr id="28" name="文字方塊 27">
            <a:extLst>
              <a:ext uri="{FF2B5EF4-FFF2-40B4-BE49-F238E27FC236}">
                <a16:creationId xmlns:a16="http://schemas.microsoft.com/office/drawing/2014/main" id="{5B28BA79-ECA6-4217-9DD6-C44646EC9187}"/>
              </a:ext>
            </a:extLst>
          </p:cNvPr>
          <p:cNvSpPr txBox="1"/>
          <p:nvPr/>
        </p:nvSpPr>
        <p:spPr>
          <a:xfrm>
            <a:off x="8386189" y="4739465"/>
            <a:ext cx="3303020" cy="918200"/>
          </a:xfrm>
          <a:prstGeom prst="rect">
            <a:avLst/>
          </a:prstGeom>
        </p:spPr>
        <p:txBody>
          <a:bodyPr wrap="none" rtlCol="0">
            <a:spAutoFit/>
          </a:bodyPr>
          <a:lstStyle/>
          <a:p>
            <a:pPr marL="177800" indent="-177800" algn="l">
              <a:lnSpc>
                <a:spcPts val="2200"/>
              </a:lnSpc>
              <a:buFont typeface="Arial" panose="020B0604020202020204" pitchFamily="34" charset="0"/>
              <a:buChar char="•"/>
            </a:pPr>
            <a:r>
              <a:rPr kumimoji="1" lang="en-US" altLang="zh-TW" sz="17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Content creators</a:t>
            </a:r>
          </a:p>
          <a:p>
            <a:pPr marL="177800" indent="-177800" algn="l">
              <a:lnSpc>
                <a:spcPts val="2200"/>
              </a:lnSpc>
              <a:buFont typeface="Arial" panose="020B0604020202020204" pitchFamily="34" charset="0"/>
              <a:buChar char="•"/>
            </a:pPr>
            <a:r>
              <a:rPr kumimoji="1" lang="en-US" altLang="zh-TW" sz="17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Film companies &amp; studios</a:t>
            </a:r>
          </a:p>
          <a:p>
            <a:pPr marL="177800" indent="-177800" algn="l">
              <a:lnSpc>
                <a:spcPts val="2200"/>
              </a:lnSpc>
              <a:buFont typeface="Arial" panose="020B0604020202020204" pitchFamily="34" charset="0"/>
              <a:buChar char="•"/>
            </a:pPr>
            <a:r>
              <a:rPr kumimoji="1" lang="en-US" altLang="zh-TW" sz="17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TV stations &amp; live broadcasts</a:t>
            </a:r>
          </a:p>
        </p:txBody>
      </p:sp>
      <p:cxnSp>
        <p:nvCxnSpPr>
          <p:cNvPr id="30" name="直線接點 29">
            <a:extLst>
              <a:ext uri="{FF2B5EF4-FFF2-40B4-BE49-F238E27FC236}">
                <a16:creationId xmlns:a16="http://schemas.microsoft.com/office/drawing/2014/main" id="{70EC4681-6E92-4A8B-87D6-D13B07EEC14B}"/>
              </a:ext>
            </a:extLst>
          </p:cNvPr>
          <p:cNvCxnSpPr/>
          <p:nvPr/>
        </p:nvCxnSpPr>
        <p:spPr>
          <a:xfrm>
            <a:off x="4173824" y="2313542"/>
            <a:ext cx="0" cy="146524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直線接點 30">
            <a:extLst>
              <a:ext uri="{FF2B5EF4-FFF2-40B4-BE49-F238E27FC236}">
                <a16:creationId xmlns:a16="http://schemas.microsoft.com/office/drawing/2014/main" id="{4FE90433-4D3C-4B66-AD83-91B4C2C16DB3}"/>
              </a:ext>
            </a:extLst>
          </p:cNvPr>
          <p:cNvCxnSpPr/>
          <p:nvPr/>
        </p:nvCxnSpPr>
        <p:spPr>
          <a:xfrm>
            <a:off x="8051330" y="2313542"/>
            <a:ext cx="0" cy="146524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85568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 name="表格 29">
            <a:extLst>
              <a:ext uri="{FF2B5EF4-FFF2-40B4-BE49-F238E27FC236}">
                <a16:creationId xmlns:a16="http://schemas.microsoft.com/office/drawing/2014/main" id="{FFE45AA0-ED6A-394A-A9E3-86AABFD8F1AD}"/>
              </a:ext>
            </a:extLst>
          </p:cNvPr>
          <p:cNvGraphicFramePr>
            <a:graphicFrameLocks noGrp="1"/>
          </p:cNvGraphicFramePr>
          <p:nvPr>
            <p:extLst>
              <p:ext uri="{D42A27DB-BD31-4B8C-83A1-F6EECF244321}">
                <p14:modId xmlns:p14="http://schemas.microsoft.com/office/powerpoint/2010/main" val="3234731457"/>
              </p:ext>
            </p:extLst>
          </p:nvPr>
        </p:nvGraphicFramePr>
        <p:xfrm>
          <a:off x="209392" y="2112423"/>
          <a:ext cx="6273248" cy="4135831"/>
        </p:xfrm>
        <a:graphic>
          <a:graphicData uri="http://schemas.openxmlformats.org/drawingml/2006/table">
            <a:tbl>
              <a:tblPr firstRow="1" bandRow="1">
                <a:tableStyleId>{E8034E78-7F5D-4C2E-B375-FC64B27BC917}</a:tableStyleId>
              </a:tblPr>
              <a:tblGrid>
                <a:gridCol w="1227895">
                  <a:extLst>
                    <a:ext uri="{9D8B030D-6E8A-4147-A177-3AD203B41FA5}">
                      <a16:colId xmlns:a16="http://schemas.microsoft.com/office/drawing/2014/main" val="1842331873"/>
                    </a:ext>
                  </a:extLst>
                </a:gridCol>
                <a:gridCol w="1329697">
                  <a:extLst>
                    <a:ext uri="{9D8B030D-6E8A-4147-A177-3AD203B41FA5}">
                      <a16:colId xmlns:a16="http://schemas.microsoft.com/office/drawing/2014/main" val="3539568958"/>
                    </a:ext>
                  </a:extLst>
                </a:gridCol>
                <a:gridCol w="1079459">
                  <a:extLst>
                    <a:ext uri="{9D8B030D-6E8A-4147-A177-3AD203B41FA5}">
                      <a16:colId xmlns:a16="http://schemas.microsoft.com/office/drawing/2014/main" val="2004909729"/>
                    </a:ext>
                  </a:extLst>
                </a:gridCol>
                <a:gridCol w="2636197">
                  <a:extLst>
                    <a:ext uri="{9D8B030D-6E8A-4147-A177-3AD203B41FA5}">
                      <a16:colId xmlns:a16="http://schemas.microsoft.com/office/drawing/2014/main" val="917857169"/>
                    </a:ext>
                  </a:extLst>
                </a:gridCol>
              </a:tblGrid>
              <a:tr h="478231">
                <a:tc>
                  <a:txBody>
                    <a:bodyPr/>
                    <a:lstStyle/>
                    <a:p>
                      <a:endParaRPr lang="zh-TW" altLang="en-US" sz="1600">
                        <a:latin typeface="微軟正黑體" panose="020B0604030504040204" pitchFamily="34" charset="-120"/>
                        <a:ea typeface="微軟正黑體" panose="020B0604030504040204" pitchFamily="34" charset="-120"/>
                      </a:endParaRPr>
                    </a:p>
                  </a:txBody>
                  <a:tcPr marL="121920" marR="121920" marT="60960" marB="60960" anchor="ctr">
                    <a:lnR w="12700" cap="flat" cmpd="sng" algn="ctr">
                      <a:solidFill>
                        <a:schemeClr val="bg1">
                          <a:lumMod val="95000"/>
                        </a:schemeClr>
                      </a:solidFill>
                      <a:prstDash val="solid"/>
                      <a:round/>
                      <a:headEnd type="none" w="med" len="med"/>
                      <a:tailEnd type="none" w="med" len="med"/>
                    </a:lnR>
                    <a:lnB w="12700" cap="flat" cmpd="sng" algn="ctr">
                      <a:solidFill>
                        <a:schemeClr val="bg1">
                          <a:lumMod val="95000"/>
                        </a:schemeClr>
                      </a:solidFill>
                      <a:prstDash val="solid"/>
                      <a:round/>
                      <a:headEnd type="none" w="med" len="med"/>
                      <a:tailEnd type="none" w="med" len="med"/>
                    </a:lnB>
                    <a:gradFill>
                      <a:gsLst>
                        <a:gs pos="100000">
                          <a:srgbClr val="587581"/>
                        </a:gs>
                        <a:gs pos="85000">
                          <a:srgbClr val="61A6BF"/>
                        </a:gs>
                      </a:gsLst>
                      <a:lin ang="0" scaled="0"/>
                    </a:gradFill>
                  </a:tcPr>
                </a:tc>
                <a:tc>
                  <a:txBody>
                    <a:bodyPr/>
                    <a:lstStyle/>
                    <a:p>
                      <a:r>
                        <a:rPr lang="en-US" altLang="zh-TW" sz="1400" b="1">
                          <a:latin typeface="Arial" panose="020B0604020202020204" pitchFamily="34" charset="0"/>
                          <a:ea typeface="微軟正黑體" panose="020B0604030504040204" pitchFamily="34" charset="-120"/>
                          <a:cs typeface="Arial" panose="020B0604020202020204" pitchFamily="34" charset="0"/>
                        </a:rPr>
                        <a:t>Form factor</a:t>
                      </a:r>
                      <a:endParaRPr lang="zh-TW" altLang="en-US" sz="1400" b="1">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B w="12700" cap="flat" cmpd="sng" algn="ctr">
                      <a:solidFill>
                        <a:schemeClr val="bg1">
                          <a:lumMod val="95000"/>
                        </a:schemeClr>
                      </a:solidFill>
                      <a:prstDash val="solid"/>
                      <a:round/>
                      <a:headEnd type="none" w="med" len="med"/>
                      <a:tailEnd type="none" w="med" len="med"/>
                    </a:lnB>
                    <a:gradFill>
                      <a:gsLst>
                        <a:gs pos="100000">
                          <a:srgbClr val="587581"/>
                        </a:gs>
                        <a:gs pos="85000">
                          <a:srgbClr val="61A6BF"/>
                        </a:gs>
                      </a:gsLst>
                      <a:lin ang="0" scaled="0"/>
                    </a:gradFill>
                  </a:tcPr>
                </a:tc>
                <a:tc>
                  <a:txBody>
                    <a:bodyPr/>
                    <a:lstStyle/>
                    <a:p>
                      <a:r>
                        <a:rPr lang="en-US" altLang="zh-TW" sz="1400" b="1">
                          <a:latin typeface="Arial" panose="020B0604020202020204" pitchFamily="34" charset="0"/>
                          <a:ea typeface="微軟正黑體" panose="020B0604030504040204" pitchFamily="34" charset="-120"/>
                          <a:cs typeface="Arial" panose="020B0604020202020204" pitchFamily="34" charset="0"/>
                        </a:rPr>
                        <a:t>Interface</a:t>
                      </a:r>
                      <a:endParaRPr lang="zh-TW" altLang="en-US" sz="1400" b="1">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B w="12700" cap="flat" cmpd="sng" algn="ctr">
                      <a:solidFill>
                        <a:schemeClr val="bg1">
                          <a:lumMod val="95000"/>
                        </a:schemeClr>
                      </a:solidFill>
                      <a:prstDash val="solid"/>
                      <a:round/>
                      <a:headEnd type="none" w="med" len="med"/>
                      <a:tailEnd type="none" w="med" len="med"/>
                    </a:lnB>
                    <a:gradFill>
                      <a:gsLst>
                        <a:gs pos="100000">
                          <a:srgbClr val="587581"/>
                        </a:gs>
                        <a:gs pos="85000">
                          <a:srgbClr val="61A6BF"/>
                        </a:gs>
                      </a:gsLst>
                      <a:lin ang="0" scaled="0"/>
                    </a:gradFill>
                  </a:tcPr>
                </a:tc>
                <a:tc>
                  <a:txBody>
                    <a:bodyPr/>
                    <a:lstStyle/>
                    <a:p>
                      <a:r>
                        <a:rPr lang="en-US" altLang="zh-TW" sz="1400" b="1">
                          <a:latin typeface="Arial" panose="020B0604020202020204" pitchFamily="34" charset="0"/>
                          <a:ea typeface="微軟正黑體" panose="020B0604030504040204" pitchFamily="34" charset="-120"/>
                          <a:cs typeface="Arial" panose="020B0604020202020204" pitchFamily="34" charset="0"/>
                        </a:rPr>
                        <a:t>Major dimension</a:t>
                      </a:r>
                      <a:endParaRPr lang="zh-TW" altLang="en-US" sz="1400" b="1">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B w="12700" cap="flat" cmpd="sng" algn="ctr">
                      <a:solidFill>
                        <a:schemeClr val="bg1">
                          <a:lumMod val="95000"/>
                        </a:schemeClr>
                      </a:solidFill>
                      <a:prstDash val="solid"/>
                      <a:round/>
                      <a:headEnd type="none" w="med" len="med"/>
                      <a:tailEnd type="none" w="med" len="med"/>
                    </a:lnB>
                    <a:gradFill>
                      <a:gsLst>
                        <a:gs pos="100000">
                          <a:srgbClr val="587581"/>
                        </a:gs>
                        <a:gs pos="85000">
                          <a:srgbClr val="61A6BF"/>
                        </a:gs>
                      </a:gsLst>
                      <a:lin ang="0" scaled="0"/>
                    </a:gradFill>
                  </a:tcPr>
                </a:tc>
                <a:extLst>
                  <a:ext uri="{0D108BD9-81ED-4DB2-BD59-A6C34878D82A}">
                    <a16:rowId xmlns:a16="http://schemas.microsoft.com/office/drawing/2014/main" val="706025675"/>
                  </a:ext>
                </a:extLst>
              </a:tr>
              <a:tr h="365760">
                <a:tc rowSpan="3">
                  <a:txBody>
                    <a:bodyPr/>
                    <a:lstStyle/>
                    <a:p>
                      <a:endParaRPr lang="zh-TW" altLang="en-US" sz="1600">
                        <a:latin typeface="Microsoft JhengHei" panose="020B0604030504040204" pitchFamily="34" charset="-120"/>
                        <a:ea typeface="Microsoft JhengHei" panose="020B0604030504040204" pitchFamily="34" charset="-120"/>
                      </a:endParaRPr>
                    </a:p>
                  </a:txBody>
                  <a:tcPr marL="121920" marR="121920" marT="60960" marB="60960">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rowSpan="3">
                  <a:txBody>
                    <a:bodyPr/>
                    <a:lstStyle/>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2.5 inch</a:t>
                      </a:r>
                    </a:p>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(hot swappable)</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SATA</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pPr marL="88900" indent="-88900">
                        <a:buFont typeface="Arial" panose="020B0604020202020204" pitchFamily="34" charset="0"/>
                        <a:buChar cha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Height 7~9.5 mm</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1126617698"/>
                  </a:ext>
                </a:extLst>
              </a:tr>
              <a:tr h="609600">
                <a:tc vMerge="1">
                  <a:txBody>
                    <a:bodyPr/>
                    <a:lstStyle/>
                    <a:p>
                      <a:endParaRPr lang="zh-TW" altLang="en-US"/>
                    </a:p>
                  </a:txBody>
                  <a:tcPr/>
                </a:tc>
                <a:tc vMerge="1">
                  <a:txBody>
                    <a:bodyPr/>
                    <a:lstStyle/>
                    <a:p>
                      <a:endParaRPr lang="zh-TW" altLang="en-US"/>
                    </a:p>
                  </a:txBody>
                  <a:tcPr/>
                </a:tc>
                <a:tc>
                  <a:txBody>
                    <a:bodyPr/>
                    <a:lstStyle/>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SAS</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pPr marL="88900" indent="-88900">
                        <a:buFont typeface="Arial" panose="020B0604020202020204" pitchFamily="34" charset="0"/>
                        <a:buChar cha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Height 15 mm</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1571440493"/>
                  </a:ext>
                </a:extLst>
              </a:tr>
              <a:tr h="609600">
                <a:tc vMerge="1">
                  <a:txBody>
                    <a:bodyPr/>
                    <a:lstStyle/>
                    <a:p>
                      <a:endParaRPr lang="zh-TW" altLang="en-US"/>
                    </a:p>
                  </a:txBody>
                  <a:tcPr/>
                </a:tc>
                <a:tc vMerge="1">
                  <a:txBody>
                    <a:bodyPr/>
                    <a:lstStyle/>
                    <a:p>
                      <a:endParaRPr lang="zh-TW" altLang="en-US"/>
                    </a:p>
                  </a:txBody>
                  <a:tcPr/>
                </a:tc>
                <a:tc>
                  <a:txBody>
                    <a:bodyPr/>
                    <a:lstStyle/>
                    <a:p>
                      <a:r>
                        <a:rPr lang="en-US" altLang="zh-TW" sz="1400" err="1">
                          <a:solidFill>
                            <a:schemeClr val="tx1"/>
                          </a:solidFill>
                          <a:latin typeface="Arial" panose="020B0604020202020204" pitchFamily="34" charset="0"/>
                          <a:ea typeface="微軟正黑體" panose="020B0604030504040204" pitchFamily="34" charset="-120"/>
                          <a:cs typeface="Arial" panose="020B0604020202020204" pitchFamily="34" charset="0"/>
                        </a:rPr>
                        <a:t>NVMe</a:t>
                      </a: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 (U.2/U.3)</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Height 7 mm</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p>
                      <a:pPr marL="88900" indent="-88900">
                        <a:buFont typeface="Arial" panose="020B0604020202020204" pitchFamily="34" charset="0"/>
                        <a:buChar cha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Height 15 mm</a:t>
                      </a:r>
                    </a:p>
                  </a:txBody>
                  <a:tcPr marL="121920" marR="121920" marT="60960" marB="60960" anchor="ctr">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3593451519"/>
                  </a:ext>
                </a:extLst>
              </a:tr>
              <a:tr h="365760">
                <a:tc rowSpan="2">
                  <a:txBody>
                    <a:bodyPr/>
                    <a:lstStyle/>
                    <a:p>
                      <a:endParaRPr lang="zh-TW" altLang="en-US" sz="1600">
                        <a:latin typeface="Microsoft JhengHei" panose="020B0604030504040204" pitchFamily="34" charset="-120"/>
                        <a:ea typeface="Microsoft JhengHei" panose="020B0604030504040204" pitchFamily="34" charset="-120"/>
                      </a:endParaRPr>
                    </a:p>
                  </a:txBody>
                  <a:tcPr marL="121920" marR="121920" marT="60960" marB="60960">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rowSpan="2">
                  <a:txBody>
                    <a:bodyPr/>
                    <a:lstStyle/>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M.2</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SATA</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rowSpan="2">
                  <a:txBody>
                    <a:bodyPr/>
                    <a:lstStyle/>
                    <a:p>
                      <a:pPr marL="88900" indent="-88900">
                        <a:buFont typeface="Arial" panose="020B0604020202020204" pitchFamily="34" charset="0"/>
                        <a:buChar cha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2230 (22 x 30 mm)</a:t>
                      </a:r>
                    </a:p>
                    <a:p>
                      <a:pPr marL="88900" indent="-88900">
                        <a:buFont typeface="Arial" panose="020B0604020202020204" pitchFamily="34" charset="0"/>
                        <a:buChar cha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2280 (22 x 80 mm)</a:t>
                      </a:r>
                    </a:p>
                    <a:p>
                      <a:pPr marL="88900" indent="-88900">
                        <a:buFont typeface="Arial" panose="020B0604020202020204" pitchFamily="34" charset="0"/>
                        <a:buChar cha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22110 (22 x 110 mm)</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2749481888"/>
                  </a:ext>
                </a:extLst>
              </a:tr>
              <a:tr h="853440">
                <a:tc vMerge="1">
                  <a:txBody>
                    <a:bodyPr/>
                    <a:lstStyle/>
                    <a:p>
                      <a:endParaRPr lang="zh-TW" altLang="en-US"/>
                    </a:p>
                  </a:txBody>
                  <a:tcPr/>
                </a:tc>
                <a:tc vMerge="1">
                  <a:txBody>
                    <a:bodyPr/>
                    <a:lstStyle/>
                    <a:p>
                      <a:endParaRPr lang="zh-TW" altLang="en-US"/>
                    </a:p>
                  </a:txBody>
                  <a:tcPr/>
                </a:tc>
                <a:tc>
                  <a:txBody>
                    <a:bodyPr/>
                    <a:lstStyle/>
                    <a:p>
                      <a:r>
                        <a:rPr lang="en-US" altLang="zh-TW" sz="1400" err="1">
                          <a:solidFill>
                            <a:schemeClr val="tx1"/>
                          </a:solidFill>
                          <a:latin typeface="Arial" panose="020B0604020202020204" pitchFamily="34" charset="0"/>
                          <a:ea typeface="微軟正黑體" panose="020B0604030504040204" pitchFamily="34" charset="-120"/>
                          <a:cs typeface="Arial" panose="020B0604020202020204" pitchFamily="34" charset="0"/>
                        </a:rPr>
                        <a:t>NVMe</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vMerge="1">
                  <a:txBody>
                    <a:bodyPr/>
                    <a:lstStyle/>
                    <a:p>
                      <a:pPr marL="285750" indent="-285750">
                        <a:buFont typeface="Arial" panose="020B0604020202020204" pitchFamily="34" charset="0"/>
                        <a:buChar char="•"/>
                      </a:pPr>
                      <a:r>
                        <a:rPr lang="en-US" altLang="zh-TW" sz="1600">
                          <a:solidFill>
                            <a:schemeClr val="tx1"/>
                          </a:solidFill>
                          <a:latin typeface="Microsoft JhengHei" panose="020B0604030504040204" pitchFamily="34" charset="-120"/>
                          <a:ea typeface="Microsoft JhengHei" panose="020B0604030504040204" pitchFamily="34" charset="-120"/>
                        </a:rPr>
                        <a:t>2230</a:t>
                      </a:r>
                    </a:p>
                    <a:p>
                      <a:pPr marL="285750" indent="-285750">
                        <a:buFont typeface="Arial" panose="020B0604020202020204" pitchFamily="34" charset="0"/>
                        <a:buChar char="•"/>
                      </a:pPr>
                      <a:r>
                        <a:rPr lang="en-US" altLang="zh-TW" sz="1600">
                          <a:solidFill>
                            <a:schemeClr val="tx1"/>
                          </a:solidFill>
                          <a:latin typeface="Microsoft JhengHei" panose="020B0604030504040204" pitchFamily="34" charset="-120"/>
                          <a:ea typeface="Microsoft JhengHei" panose="020B0604030504040204" pitchFamily="34" charset="-120"/>
                        </a:rPr>
                        <a:t>2280</a:t>
                      </a:r>
                    </a:p>
                    <a:p>
                      <a:pPr marL="285750" indent="-285750">
                        <a:buFont typeface="Arial" panose="020B0604020202020204" pitchFamily="34" charset="0"/>
                        <a:buChar char="•"/>
                      </a:pPr>
                      <a:r>
                        <a:rPr lang="en-US" altLang="zh-TW" sz="1600">
                          <a:solidFill>
                            <a:schemeClr val="tx1"/>
                          </a:solidFill>
                          <a:latin typeface="Microsoft JhengHei" panose="020B0604030504040204" pitchFamily="34" charset="-120"/>
                          <a:ea typeface="Microsoft JhengHei" panose="020B0604030504040204" pitchFamily="34" charset="-120"/>
                        </a:rPr>
                        <a:t>22110</a:t>
                      </a:r>
                      <a:endParaRPr lang="zh-TW" altLang="en-US" sz="1600">
                        <a:solidFill>
                          <a:schemeClr val="tx1"/>
                        </a:solidFill>
                        <a:latin typeface="Microsoft JhengHei" panose="020B0604030504040204" pitchFamily="34" charset="-120"/>
                        <a:ea typeface="Microsoft JhengHei" panose="020B0604030504040204" pitchFamily="34" charset="-120"/>
                      </a:endParaRPr>
                    </a:p>
                  </a:txBody>
                  <a:tcPr marL="121920" marR="121920" marT="60960" marB="60960">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2065823639"/>
                  </a:ext>
                </a:extLst>
              </a:tr>
              <a:tr h="853440">
                <a:tc>
                  <a:txBody>
                    <a:bodyPr/>
                    <a:lstStyle/>
                    <a:p>
                      <a:endParaRPr lang="zh-TW" altLang="en-US" sz="1600">
                        <a:latin typeface="Microsoft JhengHei" panose="020B0604030504040204" pitchFamily="34" charset="-120"/>
                        <a:ea typeface="Microsoft JhengHei" panose="020B0604030504040204" pitchFamily="34" charset="-120"/>
                      </a:endParaRPr>
                    </a:p>
                  </a:txBody>
                  <a:tcPr marL="121920" marR="121920" marT="60960" marB="60960">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gradFill>
                      <a:gsLst>
                        <a:gs pos="100000">
                          <a:schemeClr val="bg2">
                            <a:lumMod val="75000"/>
                          </a:schemeClr>
                        </a:gs>
                        <a:gs pos="85000">
                          <a:schemeClr val="bg1">
                            <a:lumMod val="85000"/>
                          </a:schemeClr>
                        </a:gs>
                      </a:gsLst>
                      <a:lin ang="0" scaled="0"/>
                    </a:gradFill>
                  </a:tcPr>
                </a:tc>
                <a:tc>
                  <a:txBody>
                    <a:bodyPr/>
                    <a:lstStyle/>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PCIe card (AIC)</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gradFill>
                      <a:gsLst>
                        <a:gs pos="100000">
                          <a:schemeClr val="bg2">
                            <a:lumMod val="75000"/>
                          </a:schemeClr>
                        </a:gs>
                        <a:gs pos="85000">
                          <a:schemeClr val="bg1">
                            <a:lumMod val="85000"/>
                          </a:schemeClr>
                        </a:gs>
                      </a:gsLst>
                      <a:lin ang="0" scaled="0"/>
                    </a:gradFill>
                  </a:tcPr>
                </a:tc>
                <a:tc>
                  <a:txBody>
                    <a:bodyPr/>
                    <a:lstStyle/>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NVMe</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gradFill>
                      <a:gsLst>
                        <a:gs pos="100000">
                          <a:schemeClr val="bg2">
                            <a:lumMod val="75000"/>
                          </a:schemeClr>
                        </a:gs>
                        <a:gs pos="85000">
                          <a:schemeClr val="bg1">
                            <a:lumMod val="85000"/>
                          </a:schemeClr>
                        </a:gs>
                      </a:gsLst>
                      <a:lin ang="0" scaled="0"/>
                    </a:gradFill>
                  </a:tcPr>
                </a:tc>
                <a:tc>
                  <a:txBody>
                    <a:bodyPr/>
                    <a:lstStyle/>
                    <a:p>
                      <a:pPr marL="88900" indent="-88900">
                        <a:buFont typeface="Arial" panose="020B0604020202020204" pitchFamily="34" charset="0"/>
                        <a:buChar cha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Full height / half height</a:t>
                      </a:r>
                    </a:p>
                    <a:p>
                      <a:pPr marL="88900" indent="-88900">
                        <a:buFont typeface="Arial" panose="020B0604020202020204" pitchFamily="34" charset="0"/>
                        <a:buChar cha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Full length / half length</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gradFill>
                      <a:gsLst>
                        <a:gs pos="100000">
                          <a:schemeClr val="bg2">
                            <a:lumMod val="75000"/>
                          </a:schemeClr>
                        </a:gs>
                        <a:gs pos="85000">
                          <a:schemeClr val="bg1">
                            <a:lumMod val="85000"/>
                          </a:schemeClr>
                        </a:gs>
                      </a:gsLst>
                      <a:lin ang="0" scaled="0"/>
                    </a:gradFill>
                  </a:tcPr>
                </a:tc>
                <a:extLst>
                  <a:ext uri="{0D108BD9-81ED-4DB2-BD59-A6C34878D82A}">
                    <a16:rowId xmlns:a16="http://schemas.microsoft.com/office/drawing/2014/main" val="3716243564"/>
                  </a:ext>
                </a:extLst>
              </a:tr>
            </a:tbl>
          </a:graphicData>
        </a:graphic>
      </p:graphicFrame>
      <p:sp>
        <p:nvSpPr>
          <p:cNvPr id="43" name="矩形: 圓角 42" hidden="1">
            <a:extLst>
              <a:ext uri="{FF2B5EF4-FFF2-40B4-BE49-F238E27FC236}">
                <a16:creationId xmlns:a16="http://schemas.microsoft.com/office/drawing/2014/main" id="{57382AD8-6659-47B2-92F4-B6DA85A5959F}"/>
              </a:ext>
            </a:extLst>
          </p:cNvPr>
          <p:cNvSpPr/>
          <p:nvPr/>
        </p:nvSpPr>
        <p:spPr>
          <a:xfrm>
            <a:off x="1027569" y="1394426"/>
            <a:ext cx="9899480" cy="903025"/>
          </a:xfrm>
          <a:prstGeom prst="roundRect">
            <a:avLst>
              <a:gd name="adj" fmla="val 50000"/>
            </a:avLst>
          </a:prstGeom>
          <a:gradFill>
            <a:gsLst>
              <a:gs pos="0">
                <a:srgbClr val="DF0A6A"/>
              </a:gs>
              <a:gs pos="100000">
                <a:srgbClr val="933ED7"/>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微軟正黑體" panose="020B0604030504040204" pitchFamily="34" charset="-120"/>
              <a:ea typeface="微軟正黑體" panose="020B0604030504040204" pitchFamily="34" charset="-120"/>
            </a:endParaRPr>
          </a:p>
        </p:txBody>
      </p:sp>
      <p:sp>
        <p:nvSpPr>
          <p:cNvPr id="49" name="矩形: 圓角 48" hidden="1">
            <a:extLst>
              <a:ext uri="{FF2B5EF4-FFF2-40B4-BE49-F238E27FC236}">
                <a16:creationId xmlns:a16="http://schemas.microsoft.com/office/drawing/2014/main" id="{A4761AB1-4EBF-4F2E-9CAE-6CBA60EB0CD7}"/>
              </a:ext>
            </a:extLst>
          </p:cNvPr>
          <p:cNvSpPr/>
          <p:nvPr/>
        </p:nvSpPr>
        <p:spPr>
          <a:xfrm>
            <a:off x="1027569" y="2518459"/>
            <a:ext cx="9899480" cy="1295309"/>
          </a:xfrm>
          <a:prstGeom prst="roundRect">
            <a:avLst>
              <a:gd name="adj" fmla="val 50000"/>
            </a:avLst>
          </a:prstGeom>
          <a:gradFill>
            <a:gsLst>
              <a:gs pos="0">
                <a:srgbClr val="DF0A6A"/>
              </a:gs>
              <a:gs pos="100000">
                <a:srgbClr val="933ED7"/>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微軟正黑體" panose="020B0604030504040204" pitchFamily="34" charset="-120"/>
              <a:ea typeface="微軟正黑體" panose="020B0604030504040204" pitchFamily="34" charset="-120"/>
            </a:endParaRPr>
          </a:p>
        </p:txBody>
      </p:sp>
      <p:sp>
        <p:nvSpPr>
          <p:cNvPr id="2" name="標題 1">
            <a:extLst>
              <a:ext uri="{FF2B5EF4-FFF2-40B4-BE49-F238E27FC236}">
                <a16:creationId xmlns:a16="http://schemas.microsoft.com/office/drawing/2014/main" id="{5F857368-3A39-432D-9D57-3DD0CBCDF550}"/>
              </a:ext>
            </a:extLst>
          </p:cNvPr>
          <p:cNvSpPr>
            <a:spLocks noGrp="1"/>
          </p:cNvSpPr>
          <p:nvPr>
            <p:ph type="title" idx="4294967295"/>
          </p:nvPr>
        </p:nvSpPr>
        <p:spPr>
          <a:xfrm>
            <a:off x="429558" y="264102"/>
            <a:ext cx="11281371" cy="1084263"/>
          </a:xfrm>
          <a:prstGeom prst="rect">
            <a:avLst/>
          </a:prstGeom>
        </p:spPr>
        <p:txBody>
          <a:bodyPr>
            <a:normAutofit fontScale="90000"/>
          </a:bodyPr>
          <a:lstStyle/>
          <a:p>
            <a:pPr algn="ctr"/>
            <a:r>
              <a:rPr lang="en-US" altLang="zh-TW" b="1">
                <a:latin typeface="Arial" panose="020B0604020202020204" pitchFamily="34" charset="0"/>
                <a:ea typeface="微軟正黑體" panose="020B0604030504040204" pitchFamily="34" charset="-120"/>
                <a:cs typeface="Arial" panose="020B0604020202020204" pitchFamily="34" charset="0"/>
              </a:rPr>
              <a:t>Must use SSD to get the highest performance. How to choose SSDs?</a:t>
            </a:r>
          </a:p>
        </p:txBody>
      </p:sp>
      <p:pic>
        <p:nvPicPr>
          <p:cNvPr id="10" name="圖形 9">
            <a:extLst>
              <a:ext uri="{FF2B5EF4-FFF2-40B4-BE49-F238E27FC236}">
                <a16:creationId xmlns:a16="http://schemas.microsoft.com/office/drawing/2014/main" id="{BB018161-8F61-4D63-83DA-5D605F2460D4}"/>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380950" y="4671229"/>
            <a:ext cx="881296" cy="252479"/>
          </a:xfrm>
          <a:prstGeom prst="rect">
            <a:avLst/>
          </a:prstGeom>
        </p:spPr>
      </p:pic>
      <p:grpSp>
        <p:nvGrpSpPr>
          <p:cNvPr id="39" name="群組 38" hidden="1">
            <a:extLst>
              <a:ext uri="{FF2B5EF4-FFF2-40B4-BE49-F238E27FC236}">
                <a16:creationId xmlns:a16="http://schemas.microsoft.com/office/drawing/2014/main" id="{0F06DABF-6502-4476-BECB-E912AC9272FC}"/>
              </a:ext>
            </a:extLst>
          </p:cNvPr>
          <p:cNvGrpSpPr/>
          <p:nvPr/>
        </p:nvGrpSpPr>
        <p:grpSpPr>
          <a:xfrm>
            <a:off x="710092" y="1513924"/>
            <a:ext cx="484371" cy="484371"/>
            <a:chOff x="549485" y="1133302"/>
            <a:chExt cx="319524" cy="319524"/>
          </a:xfrm>
        </p:grpSpPr>
        <p:sp>
          <p:nvSpPr>
            <p:cNvPr id="40" name="橢圓 39">
              <a:extLst>
                <a:ext uri="{FF2B5EF4-FFF2-40B4-BE49-F238E27FC236}">
                  <a16:creationId xmlns:a16="http://schemas.microsoft.com/office/drawing/2014/main" id="{5EB8C183-AA89-4D69-8F06-EB44923BE378}"/>
                </a:ext>
              </a:extLst>
            </p:cNvPr>
            <p:cNvSpPr/>
            <p:nvPr/>
          </p:nvSpPr>
          <p:spPr>
            <a:xfrm>
              <a:off x="549485" y="1133302"/>
              <a:ext cx="319524" cy="31952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nvGrpSpPr>
            <p:cNvPr id="41" name="群組 40">
              <a:extLst>
                <a:ext uri="{FF2B5EF4-FFF2-40B4-BE49-F238E27FC236}">
                  <a16:creationId xmlns:a16="http://schemas.microsoft.com/office/drawing/2014/main" id="{342103DB-33F1-48BD-B37A-B444B715B5F5}"/>
                </a:ext>
              </a:extLst>
            </p:cNvPr>
            <p:cNvGrpSpPr/>
            <p:nvPr/>
          </p:nvGrpSpPr>
          <p:grpSpPr>
            <a:xfrm>
              <a:off x="586720" y="1170133"/>
              <a:ext cx="245863" cy="245863"/>
              <a:chOff x="-1059510" y="1351982"/>
              <a:chExt cx="447332" cy="447332"/>
            </a:xfrm>
          </p:grpSpPr>
          <p:sp>
            <p:nvSpPr>
              <p:cNvPr id="42" name="橢圓 41">
                <a:extLst>
                  <a:ext uri="{FF2B5EF4-FFF2-40B4-BE49-F238E27FC236}">
                    <a16:creationId xmlns:a16="http://schemas.microsoft.com/office/drawing/2014/main" id="{15E041B1-E8F9-438F-9E9C-A62039EF6C88}"/>
                  </a:ext>
                </a:extLst>
              </p:cNvPr>
              <p:cNvSpPr/>
              <p:nvPr/>
            </p:nvSpPr>
            <p:spPr>
              <a:xfrm>
                <a:off x="-1059510" y="1351982"/>
                <a:ext cx="447332" cy="447332"/>
              </a:xfrm>
              <a:prstGeom prst="ellipse">
                <a:avLst/>
              </a:prstGeom>
              <a:noFill/>
              <a:ln w="19050">
                <a:gradFill>
                  <a:gsLst>
                    <a:gs pos="0">
                      <a:srgbClr val="DF0A6A"/>
                    </a:gs>
                    <a:gs pos="100000">
                      <a:srgbClr val="933ED7"/>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Arial" panose="020B0604020202020204" pitchFamily="34" charset="0"/>
                  <a:cs typeface="Arial" panose="020B0604020202020204" pitchFamily="34" charset="0"/>
                </a:endParaRPr>
              </a:p>
            </p:txBody>
          </p:sp>
          <p:pic>
            <p:nvPicPr>
              <p:cNvPr id="55" name="圖形 54">
                <a:extLst>
                  <a:ext uri="{FF2B5EF4-FFF2-40B4-BE49-F238E27FC236}">
                    <a16:creationId xmlns:a16="http://schemas.microsoft.com/office/drawing/2014/main" id="{D8DD1476-320F-4372-ADD6-74954E3B7645}"/>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882882" y="1455648"/>
                <a:ext cx="142266" cy="245732"/>
              </a:xfrm>
              <a:prstGeom prst="rect">
                <a:avLst/>
              </a:prstGeom>
            </p:spPr>
          </p:pic>
        </p:grpSp>
      </p:grpSp>
      <p:grpSp>
        <p:nvGrpSpPr>
          <p:cNvPr id="56" name="群組 55" hidden="1">
            <a:extLst>
              <a:ext uri="{FF2B5EF4-FFF2-40B4-BE49-F238E27FC236}">
                <a16:creationId xmlns:a16="http://schemas.microsoft.com/office/drawing/2014/main" id="{BFD52373-2EDD-4C5C-A1E3-1797287C9A34}"/>
              </a:ext>
            </a:extLst>
          </p:cNvPr>
          <p:cNvGrpSpPr/>
          <p:nvPr/>
        </p:nvGrpSpPr>
        <p:grpSpPr>
          <a:xfrm>
            <a:off x="731540" y="2950912"/>
            <a:ext cx="484371" cy="484371"/>
            <a:chOff x="549485" y="1133302"/>
            <a:chExt cx="319524" cy="319524"/>
          </a:xfrm>
        </p:grpSpPr>
        <p:sp>
          <p:nvSpPr>
            <p:cNvPr id="57" name="橢圓 56">
              <a:extLst>
                <a:ext uri="{FF2B5EF4-FFF2-40B4-BE49-F238E27FC236}">
                  <a16:creationId xmlns:a16="http://schemas.microsoft.com/office/drawing/2014/main" id="{D4082A9D-1069-4CD4-A38D-61EDE0BC2314}"/>
                </a:ext>
              </a:extLst>
            </p:cNvPr>
            <p:cNvSpPr/>
            <p:nvPr/>
          </p:nvSpPr>
          <p:spPr>
            <a:xfrm>
              <a:off x="549485" y="1133302"/>
              <a:ext cx="319524" cy="31952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nvGrpSpPr>
            <p:cNvPr id="58" name="群組 57">
              <a:extLst>
                <a:ext uri="{FF2B5EF4-FFF2-40B4-BE49-F238E27FC236}">
                  <a16:creationId xmlns:a16="http://schemas.microsoft.com/office/drawing/2014/main" id="{8625CC50-92DF-4916-B977-9E6DA8B39888}"/>
                </a:ext>
              </a:extLst>
            </p:cNvPr>
            <p:cNvGrpSpPr/>
            <p:nvPr/>
          </p:nvGrpSpPr>
          <p:grpSpPr>
            <a:xfrm>
              <a:off x="586720" y="1170133"/>
              <a:ext cx="245863" cy="245863"/>
              <a:chOff x="-1059510" y="1351982"/>
              <a:chExt cx="447332" cy="447332"/>
            </a:xfrm>
          </p:grpSpPr>
          <p:sp>
            <p:nvSpPr>
              <p:cNvPr id="59" name="橢圓 58">
                <a:extLst>
                  <a:ext uri="{FF2B5EF4-FFF2-40B4-BE49-F238E27FC236}">
                    <a16:creationId xmlns:a16="http://schemas.microsoft.com/office/drawing/2014/main" id="{5BC2395C-CF4D-4ADB-A23B-1AC4140E8F90}"/>
                  </a:ext>
                </a:extLst>
              </p:cNvPr>
              <p:cNvSpPr/>
              <p:nvPr/>
            </p:nvSpPr>
            <p:spPr>
              <a:xfrm>
                <a:off x="-1059510" y="1351982"/>
                <a:ext cx="447332" cy="447332"/>
              </a:xfrm>
              <a:prstGeom prst="ellipse">
                <a:avLst/>
              </a:prstGeom>
              <a:noFill/>
              <a:ln w="19050">
                <a:gradFill>
                  <a:gsLst>
                    <a:gs pos="0">
                      <a:srgbClr val="DF0A6A"/>
                    </a:gs>
                    <a:gs pos="100000">
                      <a:srgbClr val="933ED7"/>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Arial" panose="020B0604020202020204" pitchFamily="34" charset="0"/>
                  <a:cs typeface="Arial" panose="020B0604020202020204" pitchFamily="34" charset="0"/>
                </a:endParaRPr>
              </a:p>
            </p:txBody>
          </p:sp>
          <p:pic>
            <p:nvPicPr>
              <p:cNvPr id="60" name="圖形 59">
                <a:extLst>
                  <a:ext uri="{FF2B5EF4-FFF2-40B4-BE49-F238E27FC236}">
                    <a16:creationId xmlns:a16="http://schemas.microsoft.com/office/drawing/2014/main" id="{57A19B9D-2810-48F9-A5D7-63CAFBE027FE}"/>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882882" y="1455648"/>
                <a:ext cx="142266" cy="245732"/>
              </a:xfrm>
              <a:prstGeom prst="rect">
                <a:avLst/>
              </a:prstGeom>
            </p:spPr>
          </p:pic>
        </p:grpSp>
      </p:grpSp>
      <p:grpSp>
        <p:nvGrpSpPr>
          <p:cNvPr id="12" name="圖形 27">
            <a:extLst>
              <a:ext uri="{FF2B5EF4-FFF2-40B4-BE49-F238E27FC236}">
                <a16:creationId xmlns:a16="http://schemas.microsoft.com/office/drawing/2014/main" id="{80CC9A7B-50C8-4340-87FA-7E2EA3ABD60A}"/>
              </a:ext>
            </a:extLst>
          </p:cNvPr>
          <p:cNvGrpSpPr/>
          <p:nvPr/>
        </p:nvGrpSpPr>
        <p:grpSpPr>
          <a:xfrm>
            <a:off x="363161" y="5523869"/>
            <a:ext cx="871597" cy="596110"/>
            <a:chOff x="314606" y="3905008"/>
            <a:chExt cx="672852" cy="460182"/>
          </a:xfrm>
        </p:grpSpPr>
        <p:sp>
          <p:nvSpPr>
            <p:cNvPr id="13" name="手繪多邊形: 圖案 12">
              <a:extLst>
                <a:ext uri="{FF2B5EF4-FFF2-40B4-BE49-F238E27FC236}">
                  <a16:creationId xmlns:a16="http://schemas.microsoft.com/office/drawing/2014/main" id="{452450A8-4BE4-4786-8FEE-132B7DA599B9}"/>
                </a:ext>
              </a:extLst>
            </p:cNvPr>
            <p:cNvSpPr/>
            <p:nvPr/>
          </p:nvSpPr>
          <p:spPr>
            <a:xfrm>
              <a:off x="314606" y="3905008"/>
              <a:ext cx="672852" cy="460182"/>
            </a:xfrm>
            <a:custGeom>
              <a:avLst/>
              <a:gdLst>
                <a:gd name="connsiteX0" fmla="*/ 0 w 672852"/>
                <a:gd name="connsiteY0" fmla="*/ 0 h 460182"/>
                <a:gd name="connsiteX1" fmla="*/ 48061 w 672852"/>
                <a:gd name="connsiteY1" fmla="*/ 0 h 460182"/>
                <a:gd name="connsiteX2" fmla="*/ 66084 w 672852"/>
                <a:gd name="connsiteY2" fmla="*/ 7209 h 460182"/>
                <a:gd name="connsiteX3" fmla="*/ 66084 w 672852"/>
                <a:gd name="connsiteY3" fmla="*/ 7209 h 460182"/>
                <a:gd name="connsiteX4" fmla="*/ 73293 w 672852"/>
                <a:gd name="connsiteY4" fmla="*/ 25232 h 460182"/>
                <a:gd name="connsiteX5" fmla="*/ 73293 w 672852"/>
                <a:gd name="connsiteY5" fmla="*/ 460182 h 460182"/>
                <a:gd name="connsiteX6" fmla="*/ 46859 w 672852"/>
                <a:gd name="connsiteY6" fmla="*/ 460182 h 460182"/>
                <a:gd name="connsiteX7" fmla="*/ 46859 w 672852"/>
                <a:gd name="connsiteY7" fmla="*/ 342433 h 460182"/>
                <a:gd name="connsiteX8" fmla="*/ 30038 w 672852"/>
                <a:gd name="connsiteY8" fmla="*/ 342433 h 460182"/>
                <a:gd name="connsiteX9" fmla="*/ 25232 w 672852"/>
                <a:gd name="connsiteY9" fmla="*/ 337627 h 460182"/>
                <a:gd name="connsiteX10" fmla="*/ 25232 w 672852"/>
                <a:gd name="connsiteY10" fmla="*/ 316000 h 460182"/>
                <a:gd name="connsiteX11" fmla="*/ 30038 w 672852"/>
                <a:gd name="connsiteY11" fmla="*/ 311194 h 460182"/>
                <a:gd name="connsiteX12" fmla="*/ 45658 w 672852"/>
                <a:gd name="connsiteY12" fmla="*/ 311194 h 460182"/>
                <a:gd name="connsiteX13" fmla="*/ 45658 w 672852"/>
                <a:gd name="connsiteY13" fmla="*/ 293171 h 460182"/>
                <a:gd name="connsiteX14" fmla="*/ 30038 w 672852"/>
                <a:gd name="connsiteY14" fmla="*/ 293171 h 460182"/>
                <a:gd name="connsiteX15" fmla="*/ 25232 w 672852"/>
                <a:gd name="connsiteY15" fmla="*/ 288365 h 460182"/>
                <a:gd name="connsiteX16" fmla="*/ 25232 w 672852"/>
                <a:gd name="connsiteY16" fmla="*/ 266738 h 460182"/>
                <a:gd name="connsiteX17" fmla="*/ 30038 w 672852"/>
                <a:gd name="connsiteY17" fmla="*/ 261931 h 460182"/>
                <a:gd name="connsiteX18" fmla="*/ 45658 w 672852"/>
                <a:gd name="connsiteY18" fmla="*/ 261931 h 460182"/>
                <a:gd name="connsiteX19" fmla="*/ 45658 w 672852"/>
                <a:gd name="connsiteY19" fmla="*/ 243909 h 460182"/>
                <a:gd name="connsiteX20" fmla="*/ 30038 w 672852"/>
                <a:gd name="connsiteY20" fmla="*/ 243909 h 460182"/>
                <a:gd name="connsiteX21" fmla="*/ 25232 w 672852"/>
                <a:gd name="connsiteY21" fmla="*/ 239103 h 460182"/>
                <a:gd name="connsiteX22" fmla="*/ 25232 w 672852"/>
                <a:gd name="connsiteY22" fmla="*/ 217475 h 460182"/>
                <a:gd name="connsiteX23" fmla="*/ 30038 w 672852"/>
                <a:gd name="connsiteY23" fmla="*/ 212669 h 460182"/>
                <a:gd name="connsiteX24" fmla="*/ 45658 w 672852"/>
                <a:gd name="connsiteY24" fmla="*/ 212669 h 460182"/>
                <a:gd name="connsiteX25" fmla="*/ 45658 w 672852"/>
                <a:gd name="connsiteY25" fmla="*/ 194646 h 460182"/>
                <a:gd name="connsiteX26" fmla="*/ 30038 w 672852"/>
                <a:gd name="connsiteY26" fmla="*/ 194646 h 460182"/>
                <a:gd name="connsiteX27" fmla="*/ 25232 w 672852"/>
                <a:gd name="connsiteY27" fmla="*/ 189840 h 460182"/>
                <a:gd name="connsiteX28" fmla="*/ 25232 w 672852"/>
                <a:gd name="connsiteY28" fmla="*/ 168213 h 460182"/>
                <a:gd name="connsiteX29" fmla="*/ 30038 w 672852"/>
                <a:gd name="connsiteY29" fmla="*/ 163407 h 460182"/>
                <a:gd name="connsiteX30" fmla="*/ 45658 w 672852"/>
                <a:gd name="connsiteY30" fmla="*/ 163407 h 460182"/>
                <a:gd name="connsiteX31" fmla="*/ 45658 w 672852"/>
                <a:gd name="connsiteY31" fmla="*/ 26433 h 460182"/>
                <a:gd name="connsiteX32" fmla="*/ 0 w 672852"/>
                <a:gd name="connsiteY32" fmla="*/ 26433 h 460182"/>
                <a:gd name="connsiteX33" fmla="*/ 0 w 672852"/>
                <a:gd name="connsiteY33" fmla="*/ 0 h 460182"/>
                <a:gd name="connsiteX34" fmla="*/ 0 w 672852"/>
                <a:gd name="connsiteY34" fmla="*/ 0 h 460182"/>
                <a:gd name="connsiteX35" fmla="*/ 311194 w 672852"/>
                <a:gd name="connsiteY35" fmla="*/ 374874 h 460182"/>
                <a:gd name="connsiteX36" fmla="*/ 311194 w 672852"/>
                <a:gd name="connsiteY36" fmla="*/ 419331 h 460182"/>
                <a:gd name="connsiteX37" fmla="*/ 301582 w 672852"/>
                <a:gd name="connsiteY37" fmla="*/ 428943 h 460182"/>
                <a:gd name="connsiteX38" fmla="*/ 275149 w 672852"/>
                <a:gd name="connsiteY38" fmla="*/ 428943 h 460182"/>
                <a:gd name="connsiteX39" fmla="*/ 270343 w 672852"/>
                <a:gd name="connsiteY39" fmla="*/ 424137 h 460182"/>
                <a:gd name="connsiteX40" fmla="*/ 270343 w 672852"/>
                <a:gd name="connsiteY40" fmla="*/ 392897 h 460182"/>
                <a:gd name="connsiteX41" fmla="*/ 261932 w 672852"/>
                <a:gd name="connsiteY41" fmla="*/ 392897 h 460182"/>
                <a:gd name="connsiteX42" fmla="*/ 261932 w 672852"/>
                <a:gd name="connsiteY42" fmla="*/ 422935 h 460182"/>
                <a:gd name="connsiteX43" fmla="*/ 258327 w 672852"/>
                <a:gd name="connsiteY43" fmla="*/ 427741 h 460182"/>
                <a:gd name="connsiteX44" fmla="*/ 218677 w 672852"/>
                <a:gd name="connsiteY44" fmla="*/ 427741 h 460182"/>
                <a:gd name="connsiteX45" fmla="*/ 209065 w 672852"/>
                <a:gd name="connsiteY45" fmla="*/ 418129 h 460182"/>
                <a:gd name="connsiteX46" fmla="*/ 209065 w 672852"/>
                <a:gd name="connsiteY46" fmla="*/ 380882 h 460182"/>
                <a:gd name="connsiteX47" fmla="*/ 193445 w 672852"/>
                <a:gd name="connsiteY47" fmla="*/ 380882 h 460182"/>
                <a:gd name="connsiteX48" fmla="*/ 193445 w 672852"/>
                <a:gd name="connsiteY48" fmla="*/ 408517 h 460182"/>
                <a:gd name="connsiteX49" fmla="*/ 193445 w 672852"/>
                <a:gd name="connsiteY49" fmla="*/ 408517 h 460182"/>
                <a:gd name="connsiteX50" fmla="*/ 192244 w 672852"/>
                <a:gd name="connsiteY50" fmla="*/ 409719 h 460182"/>
                <a:gd name="connsiteX51" fmla="*/ 164609 w 672852"/>
                <a:gd name="connsiteY51" fmla="*/ 409719 h 460182"/>
                <a:gd name="connsiteX52" fmla="*/ 163407 w 672852"/>
                <a:gd name="connsiteY52" fmla="*/ 408517 h 460182"/>
                <a:gd name="connsiteX53" fmla="*/ 163407 w 672852"/>
                <a:gd name="connsiteY53" fmla="*/ 373673 h 460182"/>
                <a:gd name="connsiteX54" fmla="*/ 87711 w 672852"/>
                <a:gd name="connsiteY54" fmla="*/ 373673 h 460182"/>
                <a:gd name="connsiteX55" fmla="*/ 87711 w 672852"/>
                <a:gd name="connsiteY55" fmla="*/ 135772 h 460182"/>
                <a:gd name="connsiteX56" fmla="*/ 656032 w 672852"/>
                <a:gd name="connsiteY56" fmla="*/ 135772 h 460182"/>
                <a:gd name="connsiteX57" fmla="*/ 672853 w 672852"/>
                <a:gd name="connsiteY57" fmla="*/ 152593 h 460182"/>
                <a:gd name="connsiteX58" fmla="*/ 672853 w 672852"/>
                <a:gd name="connsiteY58" fmla="*/ 358053 h 460182"/>
                <a:gd name="connsiteX59" fmla="*/ 656032 w 672852"/>
                <a:gd name="connsiteY59" fmla="*/ 374874 h 460182"/>
                <a:gd name="connsiteX60" fmla="*/ 311194 w 672852"/>
                <a:gd name="connsiteY60" fmla="*/ 374874 h 460182"/>
                <a:gd name="connsiteX61" fmla="*/ 311194 w 672852"/>
                <a:gd name="connsiteY61" fmla="*/ 374874 h 46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672852" h="460182">
                  <a:moveTo>
                    <a:pt x="0" y="0"/>
                  </a:moveTo>
                  <a:lnTo>
                    <a:pt x="48061" y="0"/>
                  </a:lnTo>
                  <a:cubicBezTo>
                    <a:pt x="55270" y="0"/>
                    <a:pt x="61278" y="2403"/>
                    <a:pt x="66084" y="7209"/>
                  </a:cubicBezTo>
                  <a:lnTo>
                    <a:pt x="66084" y="7209"/>
                  </a:lnTo>
                  <a:cubicBezTo>
                    <a:pt x="70890" y="12015"/>
                    <a:pt x="73293" y="18023"/>
                    <a:pt x="73293" y="25232"/>
                  </a:cubicBezTo>
                  <a:lnTo>
                    <a:pt x="73293" y="460182"/>
                  </a:lnTo>
                  <a:lnTo>
                    <a:pt x="46859" y="460182"/>
                  </a:lnTo>
                  <a:lnTo>
                    <a:pt x="46859" y="342433"/>
                  </a:lnTo>
                  <a:lnTo>
                    <a:pt x="30038" y="342433"/>
                  </a:lnTo>
                  <a:cubicBezTo>
                    <a:pt x="27635" y="342433"/>
                    <a:pt x="25232" y="340030"/>
                    <a:pt x="25232" y="337627"/>
                  </a:cubicBezTo>
                  <a:lnTo>
                    <a:pt x="25232" y="316000"/>
                  </a:lnTo>
                  <a:cubicBezTo>
                    <a:pt x="25232" y="313597"/>
                    <a:pt x="27635" y="311194"/>
                    <a:pt x="30038" y="311194"/>
                  </a:cubicBezTo>
                  <a:lnTo>
                    <a:pt x="45658" y="311194"/>
                  </a:lnTo>
                  <a:lnTo>
                    <a:pt x="45658" y="293171"/>
                  </a:lnTo>
                  <a:lnTo>
                    <a:pt x="30038" y="293171"/>
                  </a:lnTo>
                  <a:cubicBezTo>
                    <a:pt x="27635" y="293171"/>
                    <a:pt x="25232" y="290768"/>
                    <a:pt x="25232" y="288365"/>
                  </a:cubicBezTo>
                  <a:lnTo>
                    <a:pt x="25232" y="266738"/>
                  </a:lnTo>
                  <a:cubicBezTo>
                    <a:pt x="25232" y="264335"/>
                    <a:pt x="27635" y="261931"/>
                    <a:pt x="30038" y="261931"/>
                  </a:cubicBezTo>
                  <a:lnTo>
                    <a:pt x="45658" y="261931"/>
                  </a:lnTo>
                  <a:lnTo>
                    <a:pt x="45658" y="243909"/>
                  </a:lnTo>
                  <a:lnTo>
                    <a:pt x="30038" y="243909"/>
                  </a:lnTo>
                  <a:cubicBezTo>
                    <a:pt x="27635" y="243909"/>
                    <a:pt x="25232" y="241506"/>
                    <a:pt x="25232" y="239103"/>
                  </a:cubicBezTo>
                  <a:lnTo>
                    <a:pt x="25232" y="217475"/>
                  </a:lnTo>
                  <a:cubicBezTo>
                    <a:pt x="25232" y="215072"/>
                    <a:pt x="27635" y="212669"/>
                    <a:pt x="30038" y="212669"/>
                  </a:cubicBezTo>
                  <a:lnTo>
                    <a:pt x="45658" y="212669"/>
                  </a:lnTo>
                  <a:lnTo>
                    <a:pt x="45658" y="194646"/>
                  </a:lnTo>
                  <a:lnTo>
                    <a:pt x="30038" y="194646"/>
                  </a:lnTo>
                  <a:cubicBezTo>
                    <a:pt x="27635" y="194646"/>
                    <a:pt x="25232" y="192243"/>
                    <a:pt x="25232" y="189840"/>
                  </a:cubicBezTo>
                  <a:lnTo>
                    <a:pt x="25232" y="168213"/>
                  </a:lnTo>
                  <a:cubicBezTo>
                    <a:pt x="25232" y="165810"/>
                    <a:pt x="27635" y="163407"/>
                    <a:pt x="30038" y="163407"/>
                  </a:cubicBezTo>
                  <a:lnTo>
                    <a:pt x="45658" y="163407"/>
                  </a:lnTo>
                  <a:lnTo>
                    <a:pt x="45658" y="26433"/>
                  </a:lnTo>
                  <a:lnTo>
                    <a:pt x="0" y="26433"/>
                  </a:lnTo>
                  <a:lnTo>
                    <a:pt x="0" y="0"/>
                  </a:lnTo>
                  <a:lnTo>
                    <a:pt x="0" y="0"/>
                  </a:lnTo>
                  <a:close/>
                  <a:moveTo>
                    <a:pt x="311194" y="374874"/>
                  </a:moveTo>
                  <a:lnTo>
                    <a:pt x="311194" y="419331"/>
                  </a:lnTo>
                  <a:cubicBezTo>
                    <a:pt x="311194" y="424137"/>
                    <a:pt x="307590" y="428943"/>
                    <a:pt x="301582" y="428943"/>
                  </a:cubicBezTo>
                  <a:cubicBezTo>
                    <a:pt x="224685" y="428943"/>
                    <a:pt x="352046" y="428943"/>
                    <a:pt x="275149" y="428943"/>
                  </a:cubicBezTo>
                  <a:cubicBezTo>
                    <a:pt x="271544" y="428943"/>
                    <a:pt x="270343" y="427741"/>
                    <a:pt x="270343" y="424137"/>
                  </a:cubicBezTo>
                  <a:lnTo>
                    <a:pt x="270343" y="392897"/>
                  </a:lnTo>
                  <a:cubicBezTo>
                    <a:pt x="270343" y="386890"/>
                    <a:pt x="261932" y="386890"/>
                    <a:pt x="261932" y="392897"/>
                  </a:cubicBezTo>
                  <a:cubicBezTo>
                    <a:pt x="261932" y="402509"/>
                    <a:pt x="261932" y="413323"/>
                    <a:pt x="261932" y="422935"/>
                  </a:cubicBezTo>
                  <a:cubicBezTo>
                    <a:pt x="261932" y="426540"/>
                    <a:pt x="260730" y="427741"/>
                    <a:pt x="258327" y="427741"/>
                  </a:cubicBezTo>
                  <a:lnTo>
                    <a:pt x="218677" y="427741"/>
                  </a:lnTo>
                  <a:cubicBezTo>
                    <a:pt x="213871" y="427741"/>
                    <a:pt x="209065" y="424137"/>
                    <a:pt x="209065" y="418129"/>
                  </a:cubicBezTo>
                  <a:lnTo>
                    <a:pt x="209065" y="380882"/>
                  </a:lnTo>
                  <a:cubicBezTo>
                    <a:pt x="209065" y="371270"/>
                    <a:pt x="193445" y="371270"/>
                    <a:pt x="193445" y="380882"/>
                  </a:cubicBezTo>
                  <a:lnTo>
                    <a:pt x="193445" y="408517"/>
                  </a:lnTo>
                  <a:lnTo>
                    <a:pt x="193445" y="408517"/>
                  </a:lnTo>
                  <a:cubicBezTo>
                    <a:pt x="193445" y="409719"/>
                    <a:pt x="192244" y="409719"/>
                    <a:pt x="192244" y="409719"/>
                  </a:cubicBezTo>
                  <a:lnTo>
                    <a:pt x="164609" y="409719"/>
                  </a:lnTo>
                  <a:cubicBezTo>
                    <a:pt x="163407" y="409719"/>
                    <a:pt x="163407" y="408517"/>
                    <a:pt x="163407" y="408517"/>
                  </a:cubicBezTo>
                  <a:lnTo>
                    <a:pt x="163407" y="373673"/>
                  </a:lnTo>
                  <a:lnTo>
                    <a:pt x="87711" y="373673"/>
                  </a:lnTo>
                  <a:lnTo>
                    <a:pt x="87711" y="135772"/>
                  </a:lnTo>
                  <a:lnTo>
                    <a:pt x="656032" y="135772"/>
                  </a:lnTo>
                  <a:cubicBezTo>
                    <a:pt x="665644" y="135772"/>
                    <a:pt x="672853" y="142981"/>
                    <a:pt x="672853" y="152593"/>
                  </a:cubicBezTo>
                  <a:lnTo>
                    <a:pt x="672853" y="358053"/>
                  </a:lnTo>
                  <a:cubicBezTo>
                    <a:pt x="672853" y="367665"/>
                    <a:pt x="665644" y="374874"/>
                    <a:pt x="656032" y="374874"/>
                  </a:cubicBezTo>
                  <a:cubicBezTo>
                    <a:pt x="609172" y="374874"/>
                    <a:pt x="358054" y="374874"/>
                    <a:pt x="311194" y="374874"/>
                  </a:cubicBezTo>
                  <a:lnTo>
                    <a:pt x="311194" y="374874"/>
                  </a:lnTo>
                  <a:close/>
                </a:path>
              </a:pathLst>
            </a:custGeom>
            <a:noFill/>
            <a:ln w="10160"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4" name="手繪多邊形: 圖案 13">
              <a:extLst>
                <a:ext uri="{FF2B5EF4-FFF2-40B4-BE49-F238E27FC236}">
                  <a16:creationId xmlns:a16="http://schemas.microsoft.com/office/drawing/2014/main" id="{170A7EA9-6707-4778-B6BB-04F014AA4DD8}"/>
                </a:ext>
              </a:extLst>
            </p:cNvPr>
            <p:cNvSpPr/>
            <p:nvPr/>
          </p:nvSpPr>
          <p:spPr>
            <a:xfrm>
              <a:off x="429952"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5" name="手繪多邊形: 圖案 14">
              <a:extLst>
                <a:ext uri="{FF2B5EF4-FFF2-40B4-BE49-F238E27FC236}">
                  <a16:creationId xmlns:a16="http://schemas.microsoft.com/office/drawing/2014/main" id="{493B6DDB-3E74-4BD6-8470-BA448A583F26}"/>
                </a:ext>
              </a:extLst>
            </p:cNvPr>
            <p:cNvSpPr/>
            <p:nvPr/>
          </p:nvSpPr>
          <p:spPr>
            <a:xfrm>
              <a:off x="497238"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6" name="手繪多邊形: 圖案 15">
              <a:extLst>
                <a:ext uri="{FF2B5EF4-FFF2-40B4-BE49-F238E27FC236}">
                  <a16:creationId xmlns:a16="http://schemas.microsoft.com/office/drawing/2014/main" id="{542E0B09-CBB2-45C3-BD03-292545A20801}"/>
                </a:ext>
              </a:extLst>
            </p:cNvPr>
            <p:cNvSpPr/>
            <p:nvPr/>
          </p:nvSpPr>
          <p:spPr>
            <a:xfrm>
              <a:off x="569329"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8" name="手繪多邊形: 圖案 17">
              <a:extLst>
                <a:ext uri="{FF2B5EF4-FFF2-40B4-BE49-F238E27FC236}">
                  <a16:creationId xmlns:a16="http://schemas.microsoft.com/office/drawing/2014/main" id="{FBFCD614-B030-4F8D-BBC5-DA21CC658B26}"/>
                </a:ext>
              </a:extLst>
            </p:cNvPr>
            <p:cNvSpPr/>
            <p:nvPr/>
          </p:nvSpPr>
          <p:spPr>
            <a:xfrm>
              <a:off x="636614"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9" name="手繪多邊形: 圖案 18">
              <a:extLst>
                <a:ext uri="{FF2B5EF4-FFF2-40B4-BE49-F238E27FC236}">
                  <a16:creationId xmlns:a16="http://schemas.microsoft.com/office/drawing/2014/main" id="{4A404A73-ACA9-411B-9316-0A2CA92CF2DD}"/>
                </a:ext>
              </a:extLst>
            </p:cNvPr>
            <p:cNvSpPr/>
            <p:nvPr/>
          </p:nvSpPr>
          <p:spPr>
            <a:xfrm>
              <a:off x="708706"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20" name="手繪多邊形: 圖案 19">
              <a:extLst>
                <a:ext uri="{FF2B5EF4-FFF2-40B4-BE49-F238E27FC236}">
                  <a16:creationId xmlns:a16="http://schemas.microsoft.com/office/drawing/2014/main" id="{3C16979B-84B0-4915-991B-B72CC633A2FF}"/>
                </a:ext>
              </a:extLst>
            </p:cNvPr>
            <p:cNvSpPr/>
            <p:nvPr/>
          </p:nvSpPr>
          <p:spPr>
            <a:xfrm>
              <a:off x="775991"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21" name="手繪多邊形: 圖案 20">
              <a:extLst>
                <a:ext uri="{FF2B5EF4-FFF2-40B4-BE49-F238E27FC236}">
                  <a16:creationId xmlns:a16="http://schemas.microsoft.com/office/drawing/2014/main" id="{321A8C3F-1C22-4135-B3C4-2D6A0924985E}"/>
                </a:ext>
              </a:extLst>
            </p:cNvPr>
            <p:cNvSpPr/>
            <p:nvPr/>
          </p:nvSpPr>
          <p:spPr>
            <a:xfrm>
              <a:off x="845679"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22" name="手繪多邊形: 圖案 21">
              <a:extLst>
                <a:ext uri="{FF2B5EF4-FFF2-40B4-BE49-F238E27FC236}">
                  <a16:creationId xmlns:a16="http://schemas.microsoft.com/office/drawing/2014/main" id="{27027462-8E63-40D2-B79D-E340F5737014}"/>
                </a:ext>
              </a:extLst>
            </p:cNvPr>
            <p:cNvSpPr/>
            <p:nvPr/>
          </p:nvSpPr>
          <p:spPr>
            <a:xfrm>
              <a:off x="912964"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23" name="手繪多邊形: 圖案 22">
              <a:extLst>
                <a:ext uri="{FF2B5EF4-FFF2-40B4-BE49-F238E27FC236}">
                  <a16:creationId xmlns:a16="http://schemas.microsoft.com/office/drawing/2014/main" id="{D8ED1C96-F238-4AFC-ABA7-9BAB1ABDDECD}"/>
                </a:ext>
              </a:extLst>
            </p:cNvPr>
            <p:cNvSpPr/>
            <p:nvPr/>
          </p:nvSpPr>
          <p:spPr>
            <a:xfrm>
              <a:off x="429952"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24" name="手繪多邊形: 圖案 23">
              <a:extLst>
                <a:ext uri="{FF2B5EF4-FFF2-40B4-BE49-F238E27FC236}">
                  <a16:creationId xmlns:a16="http://schemas.microsoft.com/office/drawing/2014/main" id="{22114091-5807-4E64-B00D-27529635CDA6}"/>
                </a:ext>
              </a:extLst>
            </p:cNvPr>
            <p:cNvSpPr/>
            <p:nvPr/>
          </p:nvSpPr>
          <p:spPr>
            <a:xfrm>
              <a:off x="497238"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27" name="手繪多邊形: 圖案 26">
              <a:extLst>
                <a:ext uri="{FF2B5EF4-FFF2-40B4-BE49-F238E27FC236}">
                  <a16:creationId xmlns:a16="http://schemas.microsoft.com/office/drawing/2014/main" id="{19D5F56B-11F7-4C14-B366-06BC3FD0347F}"/>
                </a:ext>
              </a:extLst>
            </p:cNvPr>
            <p:cNvSpPr/>
            <p:nvPr/>
          </p:nvSpPr>
          <p:spPr>
            <a:xfrm>
              <a:off x="569329"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30" name="手繪多邊形: 圖案 29">
              <a:extLst>
                <a:ext uri="{FF2B5EF4-FFF2-40B4-BE49-F238E27FC236}">
                  <a16:creationId xmlns:a16="http://schemas.microsoft.com/office/drawing/2014/main" id="{0A692391-E05B-4A90-956F-C0466A647257}"/>
                </a:ext>
              </a:extLst>
            </p:cNvPr>
            <p:cNvSpPr/>
            <p:nvPr/>
          </p:nvSpPr>
          <p:spPr>
            <a:xfrm>
              <a:off x="636614"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31" name="手繪多邊形: 圖案 30">
              <a:extLst>
                <a:ext uri="{FF2B5EF4-FFF2-40B4-BE49-F238E27FC236}">
                  <a16:creationId xmlns:a16="http://schemas.microsoft.com/office/drawing/2014/main" id="{3022D8F0-0E82-4FE9-A50D-D16492F2E0CF}"/>
                </a:ext>
              </a:extLst>
            </p:cNvPr>
            <p:cNvSpPr/>
            <p:nvPr/>
          </p:nvSpPr>
          <p:spPr>
            <a:xfrm>
              <a:off x="708706"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32" name="手繪多邊形: 圖案 31">
              <a:extLst>
                <a:ext uri="{FF2B5EF4-FFF2-40B4-BE49-F238E27FC236}">
                  <a16:creationId xmlns:a16="http://schemas.microsoft.com/office/drawing/2014/main" id="{FD65DD31-2B86-48BE-87EE-44EE38B691FA}"/>
                </a:ext>
              </a:extLst>
            </p:cNvPr>
            <p:cNvSpPr/>
            <p:nvPr/>
          </p:nvSpPr>
          <p:spPr>
            <a:xfrm>
              <a:off x="775991"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33" name="手繪多邊形: 圖案 32">
              <a:extLst>
                <a:ext uri="{FF2B5EF4-FFF2-40B4-BE49-F238E27FC236}">
                  <a16:creationId xmlns:a16="http://schemas.microsoft.com/office/drawing/2014/main" id="{B412A924-CA14-4971-A4BB-2D645F247910}"/>
                </a:ext>
              </a:extLst>
            </p:cNvPr>
            <p:cNvSpPr/>
            <p:nvPr/>
          </p:nvSpPr>
          <p:spPr>
            <a:xfrm>
              <a:off x="845679"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34" name="手繪多邊形: 圖案 33">
              <a:extLst>
                <a:ext uri="{FF2B5EF4-FFF2-40B4-BE49-F238E27FC236}">
                  <a16:creationId xmlns:a16="http://schemas.microsoft.com/office/drawing/2014/main" id="{49907391-401C-4C7C-9E2C-213AC543550B}"/>
                </a:ext>
              </a:extLst>
            </p:cNvPr>
            <p:cNvSpPr/>
            <p:nvPr/>
          </p:nvSpPr>
          <p:spPr>
            <a:xfrm>
              <a:off x="912964"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pic>
        <p:nvPicPr>
          <p:cNvPr id="6" name="图片 57">
            <a:extLst>
              <a:ext uri="{FF2B5EF4-FFF2-40B4-BE49-F238E27FC236}">
                <a16:creationId xmlns:a16="http://schemas.microsoft.com/office/drawing/2014/main" id="{AAC55AD3-E30E-4272-890E-1B79D9DEEB24}"/>
              </a:ext>
            </a:extLst>
          </p:cNvPr>
          <p:cNvPicPr>
            <a:picLocks noChangeAspect="1"/>
          </p:cNvPicPr>
          <p:nvPr/>
        </p:nvPicPr>
        <p:blipFill rotWithShape="1">
          <a:blip r:embed="rId6" cstate="print">
            <a:alphaModFix amt="30000"/>
            <a:extLst>
              <a:ext uri="{BEBA8EAE-BF5A-486C-A8C5-ECC9F3942E4B}">
                <a14:imgProps xmlns:a14="http://schemas.microsoft.com/office/drawing/2010/main">
                  <a14:imgLayer r:embed="rId7">
                    <a14:imgEffect>
                      <a14:saturation sat="66000"/>
                    </a14:imgEffect>
                  </a14:imgLayer>
                </a14:imgProps>
              </a:ext>
              <a:ext uri="{28A0092B-C50C-407E-A947-70E740481C1C}">
                <a14:useLocalDpi xmlns:a14="http://schemas.microsoft.com/office/drawing/2010/main"/>
              </a:ext>
            </a:extLst>
          </a:blip>
          <a:srcRect/>
          <a:stretch>
            <a:fillRect/>
          </a:stretch>
        </p:blipFill>
        <p:spPr>
          <a:xfrm rot="5400000">
            <a:off x="-1015594" y="4016646"/>
            <a:ext cx="4572520" cy="362552"/>
          </a:xfrm>
          <a:prstGeom prst="rect">
            <a:avLst/>
          </a:prstGeom>
        </p:spPr>
      </p:pic>
      <p:pic>
        <p:nvPicPr>
          <p:cNvPr id="8" name="图片 57">
            <a:extLst>
              <a:ext uri="{FF2B5EF4-FFF2-40B4-BE49-F238E27FC236}">
                <a16:creationId xmlns:a16="http://schemas.microsoft.com/office/drawing/2014/main" id="{C1308B6B-2158-4305-98FF-FE0B09F57C40}"/>
              </a:ext>
            </a:extLst>
          </p:cNvPr>
          <p:cNvPicPr>
            <a:picLocks noChangeAspect="1"/>
          </p:cNvPicPr>
          <p:nvPr/>
        </p:nvPicPr>
        <p:blipFill rotWithShape="1">
          <a:blip r:embed="rId6" cstate="print">
            <a:alphaModFix amt="30000"/>
            <a:extLst>
              <a:ext uri="{BEBA8EAE-BF5A-486C-A8C5-ECC9F3942E4B}">
                <a14:imgProps xmlns:a14="http://schemas.microsoft.com/office/drawing/2010/main">
                  <a14:imgLayer r:embed="rId7">
                    <a14:imgEffect>
                      <a14:saturation sat="66000"/>
                    </a14:imgEffect>
                  </a14:imgLayer>
                </a14:imgProps>
              </a:ext>
              <a:ext uri="{28A0092B-C50C-407E-A947-70E740481C1C}">
                <a14:useLocalDpi xmlns:a14="http://schemas.microsoft.com/office/drawing/2010/main"/>
              </a:ext>
            </a:extLst>
          </a:blip>
          <a:srcRect/>
          <a:stretch>
            <a:fillRect/>
          </a:stretch>
        </p:blipFill>
        <p:spPr>
          <a:xfrm rot="5400000">
            <a:off x="289646" y="4076982"/>
            <a:ext cx="4572520" cy="362552"/>
          </a:xfrm>
          <a:prstGeom prst="rect">
            <a:avLst/>
          </a:prstGeom>
        </p:spPr>
      </p:pic>
      <p:pic>
        <p:nvPicPr>
          <p:cNvPr id="25" name="图片 57">
            <a:extLst>
              <a:ext uri="{FF2B5EF4-FFF2-40B4-BE49-F238E27FC236}">
                <a16:creationId xmlns:a16="http://schemas.microsoft.com/office/drawing/2014/main" id="{AE028CEE-EEEA-4E15-A3E4-3F9FCD73CF89}"/>
              </a:ext>
            </a:extLst>
          </p:cNvPr>
          <p:cNvPicPr>
            <a:picLocks noChangeAspect="1"/>
          </p:cNvPicPr>
          <p:nvPr/>
        </p:nvPicPr>
        <p:blipFill rotWithShape="1">
          <a:blip r:embed="rId6" cstate="print">
            <a:alphaModFix amt="30000"/>
            <a:extLst>
              <a:ext uri="{BEBA8EAE-BF5A-486C-A8C5-ECC9F3942E4B}">
                <a14:imgProps xmlns:a14="http://schemas.microsoft.com/office/drawing/2010/main">
                  <a14:imgLayer r:embed="rId7">
                    <a14:imgEffect>
                      <a14:saturation sat="66000"/>
                    </a14:imgEffect>
                  </a14:imgLayer>
                </a14:imgProps>
              </a:ext>
              <a:ext uri="{28A0092B-C50C-407E-A947-70E740481C1C}">
                <a14:useLocalDpi xmlns:a14="http://schemas.microsoft.com/office/drawing/2010/main"/>
              </a:ext>
            </a:extLst>
          </a:blip>
          <a:srcRect/>
          <a:stretch>
            <a:fillRect/>
          </a:stretch>
        </p:blipFill>
        <p:spPr>
          <a:xfrm rot="5400000">
            <a:off x="1360639" y="4095862"/>
            <a:ext cx="4572520" cy="362552"/>
          </a:xfrm>
          <a:prstGeom prst="rect">
            <a:avLst/>
          </a:prstGeom>
        </p:spPr>
      </p:pic>
      <p:pic>
        <p:nvPicPr>
          <p:cNvPr id="7172" name="Picture 4" descr="Image of 7400 SSD family">
            <a:extLst>
              <a:ext uri="{FF2B5EF4-FFF2-40B4-BE49-F238E27FC236}">
                <a16:creationId xmlns:a16="http://schemas.microsoft.com/office/drawing/2014/main" id="{2B27B4C6-E52A-C14F-BA55-C5D62C69891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674281" y="1952092"/>
            <a:ext cx="2517719" cy="2719137"/>
          </a:xfrm>
          <a:prstGeom prst="rect">
            <a:avLst/>
          </a:prstGeom>
          <a:noFill/>
          <a:extLst>
            <a:ext uri="{909E8E84-426E-40DD-AFC4-6F175D3DCCD1}">
              <a14:hiddenFill xmlns:a14="http://schemas.microsoft.com/office/drawing/2010/main">
                <a:solidFill>
                  <a:srgbClr val="FFFFFF"/>
                </a:solidFill>
              </a14:hiddenFill>
            </a:ext>
          </a:extLst>
        </p:spPr>
      </p:pic>
      <p:sp>
        <p:nvSpPr>
          <p:cNvPr id="51" name="文字方塊 50">
            <a:extLst>
              <a:ext uri="{FF2B5EF4-FFF2-40B4-BE49-F238E27FC236}">
                <a16:creationId xmlns:a16="http://schemas.microsoft.com/office/drawing/2014/main" id="{1D3DABAC-EE74-5047-B52E-9284389CAA18}"/>
              </a:ext>
            </a:extLst>
          </p:cNvPr>
          <p:cNvSpPr txBox="1"/>
          <p:nvPr/>
        </p:nvSpPr>
        <p:spPr>
          <a:xfrm>
            <a:off x="9864760" y="6563398"/>
            <a:ext cx="2327240" cy="253916"/>
          </a:xfrm>
          <a:prstGeom prst="rect">
            <a:avLst/>
          </a:prstGeom>
          <a:noFill/>
        </p:spPr>
        <p:txBody>
          <a:bodyPr wrap="square">
            <a:spAutoFit/>
          </a:bodyPr>
          <a:lstStyle/>
          <a:p>
            <a:r>
              <a:rPr lang="en-US" altLang="zh-TW" sz="1050">
                <a:latin typeface="Arial" panose="020B0604020202020204" pitchFamily="34" charset="0"/>
                <a:ea typeface="微軟正黑體" panose="020B0604030504040204" pitchFamily="34" charset="-120"/>
                <a:cs typeface="Arial" panose="020B0604020202020204" pitchFamily="34" charset="0"/>
              </a:rPr>
              <a:t>Source: </a:t>
            </a:r>
            <a:r>
              <a:rPr lang="zh-TW" altLang="en-US" sz="1050">
                <a:latin typeface="Arial" panose="020B0604020202020204" pitchFamily="34" charset="0"/>
                <a:ea typeface="微軟正黑體" panose="020B0604030504040204" pitchFamily="34" charset="-120"/>
                <a:cs typeface="Arial" panose="020B0604020202020204" pitchFamily="34" charset="0"/>
                <a:hlinkClick r:id="rId9"/>
              </a:rPr>
              <a:t>https://www.micron.com</a:t>
            </a:r>
            <a:endParaRPr lang="en-US" altLang="zh-TW" sz="1050">
              <a:latin typeface="Arial" panose="020B0604020202020204" pitchFamily="34" charset="0"/>
              <a:ea typeface="微軟正黑體" panose="020B0604030504040204" pitchFamily="34" charset="-120"/>
              <a:cs typeface="Arial" panose="020B0604020202020204" pitchFamily="34" charset="0"/>
            </a:endParaRPr>
          </a:p>
        </p:txBody>
      </p:sp>
      <p:sp>
        <p:nvSpPr>
          <p:cNvPr id="62" name="文字方塊 61">
            <a:extLst>
              <a:ext uri="{FF2B5EF4-FFF2-40B4-BE49-F238E27FC236}">
                <a16:creationId xmlns:a16="http://schemas.microsoft.com/office/drawing/2014/main" id="{1EEA25C8-9D8C-0443-A2FF-8EB3880FA743}"/>
              </a:ext>
            </a:extLst>
          </p:cNvPr>
          <p:cNvSpPr txBox="1"/>
          <p:nvPr/>
        </p:nvSpPr>
        <p:spPr>
          <a:xfrm>
            <a:off x="6629802" y="6248355"/>
            <a:ext cx="5565364" cy="230832"/>
          </a:xfrm>
          <a:prstGeom prst="rect">
            <a:avLst/>
          </a:prstGeom>
          <a:noFill/>
        </p:spPr>
        <p:txBody>
          <a:bodyPr wrap="square">
            <a:spAutoFit/>
          </a:bodyPr>
          <a:lstStyle/>
          <a:p>
            <a:r>
              <a:rPr lang="en-US" altLang="zh-TW" sz="900">
                <a:latin typeface="Arial" panose="020B0604020202020204" pitchFamily="34" charset="0"/>
                <a:ea typeface="微軟正黑體" panose="020B0604030504040204" pitchFamily="34" charset="-120"/>
                <a:cs typeface="Arial" panose="020B0604020202020204" pitchFamily="34" charset="0"/>
              </a:rPr>
              <a:t>Endurance (TBW): the upper number is random write, the lower number is sequential write</a:t>
            </a:r>
          </a:p>
        </p:txBody>
      </p:sp>
      <p:pic>
        <p:nvPicPr>
          <p:cNvPr id="48" name="圖形 47">
            <a:extLst>
              <a:ext uri="{FF2B5EF4-FFF2-40B4-BE49-F238E27FC236}">
                <a16:creationId xmlns:a16="http://schemas.microsoft.com/office/drawing/2014/main" id="{4F866E31-3300-46CF-A00A-B566F611405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26686" y="3120169"/>
            <a:ext cx="385189" cy="520526"/>
          </a:xfrm>
          <a:prstGeom prst="rect">
            <a:avLst/>
          </a:prstGeom>
        </p:spPr>
      </p:pic>
      <p:sp>
        <p:nvSpPr>
          <p:cNvPr id="44" name="文字方塊 43">
            <a:extLst>
              <a:ext uri="{FF2B5EF4-FFF2-40B4-BE49-F238E27FC236}">
                <a16:creationId xmlns:a16="http://schemas.microsoft.com/office/drawing/2014/main" id="{D5E24DAD-8698-5941-800F-B518412AD530}"/>
              </a:ext>
            </a:extLst>
          </p:cNvPr>
          <p:cNvSpPr txBox="1"/>
          <p:nvPr/>
        </p:nvSpPr>
        <p:spPr>
          <a:xfrm>
            <a:off x="6629802" y="1939949"/>
            <a:ext cx="3118179" cy="2331920"/>
          </a:xfrm>
          <a:prstGeom prst="rect">
            <a:avLst/>
          </a:prstGeom>
          <a:noFill/>
        </p:spPr>
        <p:txBody>
          <a:bodyPr wrap="square" rtlCol="0">
            <a:spAutoFit/>
          </a:bodyPr>
          <a:lstStyle/>
          <a:p>
            <a:pPr>
              <a:lnSpc>
                <a:spcPts val="3600"/>
              </a:lnSpc>
            </a:pPr>
            <a:r>
              <a:rPr kumimoji="1" lang="en-US" altLang="zh-TW" sz="1600">
                <a:latin typeface="Arial" panose="020B0604020202020204" pitchFamily="34" charset="0"/>
                <a:ea typeface="微軟正黑體" panose="020B0604030504040204" pitchFamily="34" charset="-120"/>
                <a:cs typeface="Arial" panose="020B0604020202020204" pitchFamily="34" charset="0"/>
              </a:rPr>
              <a:t>Each SSD model has different sequential / random read/write performance, TBW, and DWPD life expectancy. Choose wisely depends on your applications.</a:t>
            </a:r>
            <a:endParaRPr kumimoji="1" lang="zh-TW" altLang="en-US" sz="1600">
              <a:latin typeface="Arial" panose="020B0604020202020204" pitchFamily="34" charset="0"/>
              <a:ea typeface="微軟正黑體" panose="020B0604030504040204" pitchFamily="34" charset="-120"/>
              <a:cs typeface="Arial" panose="020B0604020202020204" pitchFamily="34" charset="0"/>
            </a:endParaRPr>
          </a:p>
        </p:txBody>
      </p:sp>
      <p:pic>
        <p:nvPicPr>
          <p:cNvPr id="4" name="圖片 3" descr="一張含有 桌 的圖片&#10;&#10;自動產生的描述">
            <a:extLst>
              <a:ext uri="{FF2B5EF4-FFF2-40B4-BE49-F238E27FC236}">
                <a16:creationId xmlns:a16="http://schemas.microsoft.com/office/drawing/2014/main" id="{34E4FAFA-C7C9-B84A-87DC-0D55C6AE0ABA}"/>
              </a:ext>
            </a:extLst>
          </p:cNvPr>
          <p:cNvPicPr>
            <a:picLocks noChangeAspect="1"/>
          </p:cNvPicPr>
          <p:nvPr/>
        </p:nvPicPr>
        <p:blipFill>
          <a:blip r:embed="rId12"/>
          <a:stretch>
            <a:fillRect/>
          </a:stretch>
        </p:blipFill>
        <p:spPr>
          <a:xfrm>
            <a:off x="6542718" y="4544121"/>
            <a:ext cx="5565364" cy="1678203"/>
          </a:xfrm>
          <a:prstGeom prst="rect">
            <a:avLst/>
          </a:prstGeom>
        </p:spPr>
      </p:pic>
    </p:spTree>
    <p:extLst>
      <p:ext uri="{BB962C8B-B14F-4D97-AF65-F5344CB8AC3E}">
        <p14:creationId xmlns:p14="http://schemas.microsoft.com/office/powerpoint/2010/main" val="6819247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 name="Shape 528">
            <a:extLst>
              <a:ext uri="{FF2B5EF4-FFF2-40B4-BE49-F238E27FC236}">
                <a16:creationId xmlns:a16="http://schemas.microsoft.com/office/drawing/2014/main" id="{C8387BA3-4B83-4A40-8479-F341CB1C7845}"/>
              </a:ext>
            </a:extLst>
          </p:cNvPr>
          <p:cNvSpPr/>
          <p:nvPr/>
        </p:nvSpPr>
        <p:spPr>
          <a:xfrm flipH="1">
            <a:off x="5741721" y="1974192"/>
            <a:ext cx="6041502" cy="5350735"/>
          </a:xfrm>
          <a:prstGeom prst="snip2DiagRect">
            <a:avLst>
              <a:gd name="adj1" fmla="val 0"/>
              <a:gd name="adj2" fmla="val 7528"/>
            </a:avLst>
          </a:prstGeom>
          <a:gradFill>
            <a:gsLst>
              <a:gs pos="47000">
                <a:schemeClr val="bg1"/>
              </a:gs>
              <a:gs pos="100000">
                <a:schemeClr val="bg1">
                  <a:alpha val="0"/>
                </a:schemeClr>
              </a:gs>
            </a:gsLst>
            <a:lin ang="5400000" scaled="1"/>
          </a:gradFill>
          <a:ln w="12700">
            <a:gradFill>
              <a:gsLst>
                <a:gs pos="0">
                  <a:srgbClr val="9097A9"/>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Arial"/>
              <a:cs typeface="Arial" panose="020B0604020202020204" pitchFamily="34" charset="0"/>
              <a:sym typeface="Arial"/>
            </a:endParaRPr>
          </a:p>
        </p:txBody>
      </p:sp>
      <p:sp>
        <p:nvSpPr>
          <p:cNvPr id="77" name="Shape 528">
            <a:extLst>
              <a:ext uri="{FF2B5EF4-FFF2-40B4-BE49-F238E27FC236}">
                <a16:creationId xmlns:a16="http://schemas.microsoft.com/office/drawing/2014/main" id="{AA32E2BC-98A7-4F9D-B38F-221C3F21407D}"/>
              </a:ext>
            </a:extLst>
          </p:cNvPr>
          <p:cNvSpPr/>
          <p:nvPr/>
        </p:nvSpPr>
        <p:spPr>
          <a:xfrm flipH="1">
            <a:off x="343753" y="1987441"/>
            <a:ext cx="5209453" cy="5350735"/>
          </a:xfrm>
          <a:prstGeom prst="snip2DiagRect">
            <a:avLst>
              <a:gd name="adj1" fmla="val 0"/>
              <a:gd name="adj2" fmla="val 7528"/>
            </a:avLst>
          </a:prstGeom>
          <a:gradFill>
            <a:gsLst>
              <a:gs pos="47000">
                <a:schemeClr val="bg1"/>
              </a:gs>
              <a:gs pos="100000">
                <a:schemeClr val="bg1">
                  <a:alpha val="0"/>
                </a:schemeClr>
              </a:gs>
            </a:gsLst>
            <a:lin ang="5400000" scaled="1"/>
          </a:gradFill>
          <a:ln w="12700">
            <a:gradFill>
              <a:gsLst>
                <a:gs pos="0">
                  <a:srgbClr val="9097A9"/>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Arial"/>
              <a:cs typeface="Arial" panose="020B0604020202020204" pitchFamily="34" charset="0"/>
              <a:sym typeface="Arial"/>
            </a:endParaRPr>
          </a:p>
        </p:txBody>
      </p:sp>
      <p:sp>
        <p:nvSpPr>
          <p:cNvPr id="2" name="文字方塊 1">
            <a:extLst>
              <a:ext uri="{FF2B5EF4-FFF2-40B4-BE49-F238E27FC236}">
                <a16:creationId xmlns:a16="http://schemas.microsoft.com/office/drawing/2014/main" id="{6C2FECF3-3F65-E94F-88B1-47F365682C72}"/>
              </a:ext>
            </a:extLst>
          </p:cNvPr>
          <p:cNvSpPr txBox="1"/>
          <p:nvPr/>
        </p:nvSpPr>
        <p:spPr>
          <a:xfrm>
            <a:off x="805382" y="179411"/>
            <a:ext cx="11280495" cy="1200329"/>
          </a:xfrm>
          <a:prstGeom prst="rect">
            <a:avLst/>
          </a:prstGeom>
          <a:noFill/>
        </p:spPr>
        <p:txBody>
          <a:bodyPr wrap="square" rtlCol="0">
            <a:spAutoFit/>
          </a:bodyPr>
          <a:lstStyle/>
          <a:p>
            <a:r>
              <a:rPr lang="en-US" altLang="zh-TW" sz="3600" b="1">
                <a:latin typeface="Arial" panose="020B0604020202020204" pitchFamily="34" charset="0"/>
                <a:ea typeface="微軟正黑體" panose="020B0604030504040204" pitchFamily="34" charset="-120"/>
                <a:cs typeface="Arial" panose="020B0604020202020204" pitchFamily="34" charset="0"/>
                <a:sym typeface="+mn-lt"/>
              </a:rPr>
              <a:t>Why the future mainstream SSD market will be PCIe </a:t>
            </a:r>
            <a:r>
              <a:rPr lang="en-US" altLang="zh-TW" sz="3600" b="1" err="1">
                <a:latin typeface="Arial" panose="020B0604020202020204" pitchFamily="34" charset="0"/>
                <a:ea typeface="微軟正黑體" panose="020B0604030504040204" pitchFamily="34" charset="-120"/>
                <a:cs typeface="Arial" panose="020B0604020202020204" pitchFamily="34" charset="0"/>
                <a:sym typeface="+mn-lt"/>
              </a:rPr>
              <a:t>NVMe</a:t>
            </a:r>
            <a:r>
              <a:rPr lang="en-US" altLang="zh-TW" sz="3600" b="1">
                <a:latin typeface="Arial" panose="020B0604020202020204" pitchFamily="34" charset="0"/>
                <a:ea typeface="微軟正黑體" panose="020B0604030504040204" pitchFamily="34" charset="-120"/>
                <a:cs typeface="Arial" panose="020B0604020202020204" pitchFamily="34" charset="0"/>
                <a:sym typeface="+mn-lt"/>
              </a:rPr>
              <a:t> SSD</a:t>
            </a:r>
            <a:r>
              <a:rPr lang="zh-TW" altLang="en-US" sz="3600" b="1">
                <a:latin typeface="Arial" panose="020B0604020202020204" pitchFamily="34" charset="0"/>
                <a:ea typeface="微軟正黑體" panose="020B0604030504040204" pitchFamily="34" charset="-120"/>
                <a:cs typeface="Arial" panose="020B0604020202020204" pitchFamily="34" charset="0"/>
                <a:sym typeface="+mn-lt"/>
              </a:rPr>
              <a:t> </a:t>
            </a:r>
            <a:r>
              <a:rPr lang="en-US" altLang="zh-TW" sz="3600" b="1">
                <a:latin typeface="Arial" panose="020B0604020202020204" pitchFamily="34" charset="0"/>
                <a:ea typeface="微軟正黑體" panose="020B0604030504040204" pitchFamily="34" charset="-120"/>
                <a:cs typeface="Arial" panose="020B0604020202020204" pitchFamily="34" charset="0"/>
                <a:sym typeface="+mn-lt"/>
              </a:rPr>
              <a:t> and not be SAS or SATA SSD?</a:t>
            </a:r>
            <a:endParaRPr lang="zh-TW" altLang="en-US" sz="3600" b="1">
              <a:latin typeface="Arial" panose="020B0604020202020204" pitchFamily="34" charset="0"/>
              <a:ea typeface="微軟正黑體" panose="020B0604030504040204" pitchFamily="34" charset="-120"/>
              <a:cs typeface="Arial" panose="020B0604020202020204" pitchFamily="34" charset="0"/>
            </a:endParaRPr>
          </a:p>
        </p:txBody>
      </p:sp>
      <p:sp>
        <p:nvSpPr>
          <p:cNvPr id="56" name="文字方塊 55">
            <a:extLst>
              <a:ext uri="{FF2B5EF4-FFF2-40B4-BE49-F238E27FC236}">
                <a16:creationId xmlns:a16="http://schemas.microsoft.com/office/drawing/2014/main" id="{69685A07-7B86-4A80-B34D-0C01F3619D99}"/>
              </a:ext>
            </a:extLst>
          </p:cNvPr>
          <p:cNvSpPr txBox="1"/>
          <p:nvPr/>
        </p:nvSpPr>
        <p:spPr>
          <a:xfrm>
            <a:off x="581505" y="2240663"/>
            <a:ext cx="5418471" cy="1015663"/>
          </a:xfrm>
          <a:prstGeom prst="rect">
            <a:avLst/>
          </a:prstGeom>
          <a:noFill/>
        </p:spPr>
        <p:txBody>
          <a:bodyPr wrap="square" rtlCol="0">
            <a:spAutoFit/>
          </a:bodyPr>
          <a:lstStyle/>
          <a:p>
            <a:r>
              <a:rPr kumimoji="1" lang="en-US" altLang="zh-TW" sz="3000" b="1">
                <a:solidFill>
                  <a:srgbClr val="020916"/>
                </a:solidFill>
                <a:latin typeface="Arial" panose="020B0604020202020204" pitchFamily="34" charset="0"/>
                <a:ea typeface="微軟正黑體" panose="020B0604030504040204" pitchFamily="34" charset="-120"/>
                <a:cs typeface="Arial" panose="020B0604020202020204" pitchFamily="34" charset="0"/>
              </a:rPr>
              <a:t>Maximum bandwidth</a:t>
            </a:r>
            <a:br>
              <a:rPr kumimoji="1" lang="en-US" altLang="zh-TW" sz="3000" b="1">
                <a:solidFill>
                  <a:srgbClr val="020916"/>
                </a:solidFill>
                <a:latin typeface="Arial" panose="020B0604020202020204" pitchFamily="34" charset="0"/>
                <a:ea typeface="微軟正黑體" panose="020B0604030504040204" pitchFamily="34" charset="-120"/>
                <a:cs typeface="Arial" panose="020B0604020202020204" pitchFamily="34" charset="0"/>
              </a:rPr>
            </a:br>
            <a:r>
              <a:rPr kumimoji="1" lang="en-US" altLang="zh-TW" sz="3000" b="1">
                <a:solidFill>
                  <a:srgbClr val="020916"/>
                </a:solidFill>
                <a:latin typeface="Arial" panose="020B0604020202020204" pitchFamily="34" charset="0"/>
                <a:ea typeface="微軟正黑體" panose="020B0604030504040204" pitchFamily="34" charset="-120"/>
                <a:cs typeface="Arial" panose="020B0604020202020204" pitchFamily="34" charset="0"/>
              </a:rPr>
              <a:t>64 Gb/s (8GB/s)</a:t>
            </a:r>
            <a:endParaRPr kumimoji="1" lang="zh-TW" altLang="en-US" sz="30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57" name="文字方塊 56">
            <a:extLst>
              <a:ext uri="{FF2B5EF4-FFF2-40B4-BE49-F238E27FC236}">
                <a16:creationId xmlns:a16="http://schemas.microsoft.com/office/drawing/2014/main" id="{CC8EFB98-049E-4BE0-BAAB-0DB6FFDDF2ED}"/>
              </a:ext>
            </a:extLst>
          </p:cNvPr>
          <p:cNvSpPr txBox="1"/>
          <p:nvPr/>
        </p:nvSpPr>
        <p:spPr>
          <a:xfrm>
            <a:off x="5919449" y="2211874"/>
            <a:ext cx="5418471" cy="1015663"/>
          </a:xfrm>
          <a:prstGeom prst="rect">
            <a:avLst/>
          </a:prstGeom>
          <a:noFill/>
        </p:spPr>
        <p:txBody>
          <a:bodyPr wrap="square" rtlCol="0">
            <a:spAutoFit/>
          </a:bodyPr>
          <a:lstStyle/>
          <a:p>
            <a:r>
              <a:rPr kumimoji="1" lang="en-US" altLang="zh-TW" sz="3000" b="1">
                <a:solidFill>
                  <a:srgbClr val="020916"/>
                </a:solidFill>
                <a:latin typeface="Arial" panose="020B0604020202020204" pitchFamily="34" charset="0"/>
                <a:ea typeface="微軟正黑體" panose="020B0604030504040204" pitchFamily="34" charset="-120"/>
                <a:cs typeface="Arial" panose="020B0604020202020204" pitchFamily="34" charset="0"/>
              </a:rPr>
              <a:t>Low latency,</a:t>
            </a:r>
          </a:p>
          <a:p>
            <a:r>
              <a:rPr kumimoji="1" lang="en-US" altLang="zh-TW" sz="3000" b="1">
                <a:solidFill>
                  <a:srgbClr val="020916"/>
                </a:solidFill>
                <a:latin typeface="Arial" panose="020B0604020202020204" pitchFamily="34" charset="0"/>
                <a:ea typeface="微軟正黑體" panose="020B0604030504040204" pitchFamily="34" charset="-120"/>
                <a:cs typeface="Arial" panose="020B0604020202020204" pitchFamily="34" charset="0"/>
              </a:rPr>
              <a:t>Super short data path</a:t>
            </a:r>
            <a:endParaRPr kumimoji="1" lang="zh-TW" altLang="en-US" sz="30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33" name="群組 32">
            <a:extLst>
              <a:ext uri="{FF2B5EF4-FFF2-40B4-BE49-F238E27FC236}">
                <a16:creationId xmlns:a16="http://schemas.microsoft.com/office/drawing/2014/main" id="{A4922A53-1A76-444F-AEB7-C2ACFE872DC3}"/>
              </a:ext>
            </a:extLst>
          </p:cNvPr>
          <p:cNvGrpSpPr/>
          <p:nvPr/>
        </p:nvGrpSpPr>
        <p:grpSpPr>
          <a:xfrm>
            <a:off x="538081" y="3010448"/>
            <a:ext cx="4935444" cy="4278603"/>
            <a:chOff x="227039" y="2871226"/>
            <a:chExt cx="5268135" cy="4567017"/>
          </a:xfrm>
        </p:grpSpPr>
        <p:sp>
          <p:nvSpPr>
            <p:cNvPr id="6" name="文字方塊 5">
              <a:extLst>
                <a:ext uri="{FF2B5EF4-FFF2-40B4-BE49-F238E27FC236}">
                  <a16:creationId xmlns:a16="http://schemas.microsoft.com/office/drawing/2014/main" id="{E75CDCC4-306A-CF4F-8101-531A5DDF5F09}"/>
                </a:ext>
              </a:extLst>
            </p:cNvPr>
            <p:cNvSpPr txBox="1"/>
            <p:nvPr/>
          </p:nvSpPr>
          <p:spPr>
            <a:xfrm>
              <a:off x="227039" y="3851757"/>
              <a:ext cx="1596760" cy="361375"/>
            </a:xfrm>
            <a:prstGeom prst="rect">
              <a:avLst/>
            </a:prstGeom>
            <a:noFill/>
          </p:spPr>
          <p:txBody>
            <a:bodyPr wrap="none" rtlCol="0">
              <a:spAutoFit/>
            </a:bodyPr>
            <a:lstStyle/>
            <a:p>
              <a:pPr algn="r"/>
              <a:r>
                <a:rPr kumimoji="1" lang="en-US" altLang="zh-TW" sz="1600" b="1">
                  <a:solidFill>
                    <a:srgbClr val="020916"/>
                  </a:solidFill>
                  <a:latin typeface="Arial" panose="020B0604020202020204" pitchFamily="34" charset="0"/>
                  <a:ea typeface="微軟正黑體" panose="020B0604030504040204" pitchFamily="34" charset="-120"/>
                  <a:cs typeface="Arial" panose="020B0604020202020204" pitchFamily="34" charset="0"/>
                </a:rPr>
                <a:t>PCIe Gen4 x4</a:t>
              </a:r>
              <a:endParaRPr kumimoji="1" lang="zh-TW" altLang="en-US" sz="16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9" name="文字方塊 8">
              <a:extLst>
                <a:ext uri="{FF2B5EF4-FFF2-40B4-BE49-F238E27FC236}">
                  <a16:creationId xmlns:a16="http://schemas.microsoft.com/office/drawing/2014/main" id="{2269EEBD-CD7F-B645-8ADC-D55815F16A07}"/>
                </a:ext>
              </a:extLst>
            </p:cNvPr>
            <p:cNvSpPr txBox="1"/>
            <p:nvPr/>
          </p:nvSpPr>
          <p:spPr>
            <a:xfrm>
              <a:off x="227039" y="4606730"/>
              <a:ext cx="1596760" cy="361375"/>
            </a:xfrm>
            <a:prstGeom prst="rect">
              <a:avLst/>
            </a:prstGeom>
            <a:noFill/>
          </p:spPr>
          <p:txBody>
            <a:bodyPr wrap="none" rtlCol="0">
              <a:spAutoFit/>
            </a:bodyPr>
            <a:lstStyle/>
            <a:p>
              <a:pPr algn="r"/>
              <a:r>
                <a:rPr kumimoji="1" lang="en-US" altLang="zh-TW" sz="1600" b="1">
                  <a:solidFill>
                    <a:srgbClr val="020916"/>
                  </a:solidFill>
                  <a:latin typeface="Arial" panose="020B0604020202020204" pitchFamily="34" charset="0"/>
                  <a:ea typeface="微軟正黑體" panose="020B0604030504040204" pitchFamily="34" charset="-120"/>
                  <a:cs typeface="Arial" panose="020B0604020202020204" pitchFamily="34" charset="0"/>
                </a:rPr>
                <a:t>PCIe Gen3 x4</a:t>
              </a:r>
              <a:endParaRPr kumimoji="1" lang="zh-TW" altLang="en-US" sz="16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0" name="文字方塊 9">
              <a:extLst>
                <a:ext uri="{FF2B5EF4-FFF2-40B4-BE49-F238E27FC236}">
                  <a16:creationId xmlns:a16="http://schemas.microsoft.com/office/drawing/2014/main" id="{44195F14-36B1-9244-A71D-E3A0DB5814B9}"/>
                </a:ext>
              </a:extLst>
            </p:cNvPr>
            <p:cNvSpPr txBox="1"/>
            <p:nvPr/>
          </p:nvSpPr>
          <p:spPr>
            <a:xfrm>
              <a:off x="1178386" y="5375783"/>
              <a:ext cx="645413" cy="361375"/>
            </a:xfrm>
            <a:prstGeom prst="rect">
              <a:avLst/>
            </a:prstGeom>
            <a:noFill/>
          </p:spPr>
          <p:txBody>
            <a:bodyPr wrap="none" rtlCol="0">
              <a:spAutoFit/>
            </a:bodyPr>
            <a:lstStyle/>
            <a:p>
              <a:pPr algn="r"/>
              <a:r>
                <a:rPr kumimoji="1" lang="en-US" altLang="zh-TW" sz="1600" b="1">
                  <a:solidFill>
                    <a:srgbClr val="020916"/>
                  </a:solidFill>
                  <a:latin typeface="Arial" panose="020B0604020202020204" pitchFamily="34" charset="0"/>
                  <a:ea typeface="微軟正黑體" panose="020B0604030504040204" pitchFamily="34" charset="-120"/>
                  <a:cs typeface="Arial" panose="020B0604020202020204" pitchFamily="34" charset="0"/>
                </a:rPr>
                <a:t>SAS</a:t>
              </a:r>
              <a:endParaRPr kumimoji="1" lang="zh-TW" altLang="en-US" sz="16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 name="文字方塊 10">
              <a:extLst>
                <a:ext uri="{FF2B5EF4-FFF2-40B4-BE49-F238E27FC236}">
                  <a16:creationId xmlns:a16="http://schemas.microsoft.com/office/drawing/2014/main" id="{AC7B5140-8AEF-684D-90A5-2F6004336F16}"/>
                </a:ext>
              </a:extLst>
            </p:cNvPr>
            <p:cNvSpPr txBox="1"/>
            <p:nvPr/>
          </p:nvSpPr>
          <p:spPr>
            <a:xfrm>
              <a:off x="1065526" y="6116676"/>
              <a:ext cx="758273" cy="361375"/>
            </a:xfrm>
            <a:prstGeom prst="rect">
              <a:avLst/>
            </a:prstGeom>
            <a:noFill/>
          </p:spPr>
          <p:txBody>
            <a:bodyPr wrap="none" rtlCol="0">
              <a:spAutoFit/>
            </a:bodyPr>
            <a:lstStyle/>
            <a:p>
              <a:pPr algn="r"/>
              <a:r>
                <a:rPr kumimoji="1" lang="en-US" altLang="zh-TW" sz="1600" b="1">
                  <a:solidFill>
                    <a:srgbClr val="020916"/>
                  </a:solidFill>
                  <a:latin typeface="Arial" panose="020B0604020202020204" pitchFamily="34" charset="0"/>
                  <a:ea typeface="微軟正黑體" panose="020B0604030504040204" pitchFamily="34" charset="-120"/>
                  <a:cs typeface="Arial" panose="020B0604020202020204" pitchFamily="34" charset="0"/>
                </a:rPr>
                <a:t>SATA</a:t>
              </a:r>
              <a:endParaRPr kumimoji="1" lang="zh-TW" altLang="en-US" sz="16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28" name="群組 27">
              <a:extLst>
                <a:ext uri="{FF2B5EF4-FFF2-40B4-BE49-F238E27FC236}">
                  <a16:creationId xmlns:a16="http://schemas.microsoft.com/office/drawing/2014/main" id="{13CF7A4E-ED12-4D2A-BBBA-0FD85F2D1A5D}"/>
                </a:ext>
              </a:extLst>
            </p:cNvPr>
            <p:cNvGrpSpPr/>
            <p:nvPr/>
          </p:nvGrpSpPr>
          <p:grpSpPr>
            <a:xfrm>
              <a:off x="1661747" y="2871226"/>
              <a:ext cx="3833427" cy="4567017"/>
              <a:chOff x="1308527" y="2871226"/>
              <a:chExt cx="3833427" cy="4567017"/>
            </a:xfrm>
          </p:grpSpPr>
          <p:pic>
            <p:nvPicPr>
              <p:cNvPr id="12" name="圖片 11">
                <a:extLst>
                  <a:ext uri="{FF2B5EF4-FFF2-40B4-BE49-F238E27FC236}">
                    <a16:creationId xmlns:a16="http://schemas.microsoft.com/office/drawing/2014/main" id="{28062D3A-F9B3-4DDD-8262-C9FB161E068D}"/>
                  </a:ext>
                </a:extLst>
              </p:cNvPr>
              <p:cNvPicPr>
                <a:picLocks noChangeAspect="1"/>
              </p:cNvPicPr>
              <p:nvPr/>
            </p:nvPicPr>
            <p:blipFill rotWithShape="1">
              <a:blip r:embed="rId2"/>
              <a:srcRect l="386" t="4659" r="61038" b="6924"/>
              <a:stretch/>
            </p:blipFill>
            <p:spPr>
              <a:xfrm>
                <a:off x="1308527" y="2871226"/>
                <a:ext cx="3833427" cy="4567017"/>
              </a:xfrm>
              <a:prstGeom prst="rect">
                <a:avLst/>
              </a:prstGeom>
            </p:spPr>
          </p:pic>
          <p:sp>
            <p:nvSpPr>
              <p:cNvPr id="59" name="文字方塊 58">
                <a:extLst>
                  <a:ext uri="{FF2B5EF4-FFF2-40B4-BE49-F238E27FC236}">
                    <a16:creationId xmlns:a16="http://schemas.microsoft.com/office/drawing/2014/main" id="{5A23D290-97E7-4862-8E0E-7C2D03930EF3}"/>
                  </a:ext>
                </a:extLst>
              </p:cNvPr>
              <p:cNvSpPr txBox="1"/>
              <p:nvPr/>
            </p:nvSpPr>
            <p:spPr>
              <a:xfrm>
                <a:off x="2067435" y="3794007"/>
                <a:ext cx="962418" cy="262818"/>
              </a:xfrm>
              <a:prstGeom prst="rect">
                <a:avLst/>
              </a:prstGeom>
              <a:noFill/>
            </p:spPr>
            <p:txBody>
              <a:bodyPr wrap="square">
                <a:spAutoFit/>
              </a:bodyPr>
              <a:lstStyle/>
              <a:p>
                <a:r>
                  <a:rPr kumimoji="1" lang="en-US" altLang="zh-TW" sz="1000" b="1">
                    <a:solidFill>
                      <a:srgbClr val="A5EE00"/>
                    </a:solidFill>
                    <a:latin typeface="Arial" panose="020B0604020202020204" pitchFamily="34" charset="0"/>
                    <a:ea typeface="微軟正黑體" panose="020B0604030504040204" pitchFamily="34" charset="-120"/>
                    <a:cs typeface="Arial" panose="020B0604020202020204" pitchFamily="34" charset="0"/>
                  </a:rPr>
                  <a:t>max</a:t>
                </a:r>
                <a:endParaRPr lang="zh-TW" altLang="en-US" sz="1000" b="1">
                  <a:solidFill>
                    <a:srgbClr val="A5EE00"/>
                  </a:solidFill>
                  <a:latin typeface="Arial" panose="020B0604020202020204" pitchFamily="34" charset="0"/>
                  <a:cs typeface="Arial" panose="020B0604020202020204" pitchFamily="34" charset="0"/>
                </a:endParaRPr>
              </a:p>
            </p:txBody>
          </p:sp>
          <p:sp>
            <p:nvSpPr>
              <p:cNvPr id="60" name="文字方塊 59">
                <a:extLst>
                  <a:ext uri="{FF2B5EF4-FFF2-40B4-BE49-F238E27FC236}">
                    <a16:creationId xmlns:a16="http://schemas.microsoft.com/office/drawing/2014/main" id="{5D1DA8F1-5623-4942-AB92-690E3650A613}"/>
                  </a:ext>
                </a:extLst>
              </p:cNvPr>
              <p:cNvSpPr txBox="1"/>
              <p:nvPr/>
            </p:nvSpPr>
            <p:spPr>
              <a:xfrm>
                <a:off x="2064883" y="4550437"/>
                <a:ext cx="962418" cy="262818"/>
              </a:xfrm>
              <a:prstGeom prst="rect">
                <a:avLst/>
              </a:prstGeom>
              <a:noFill/>
            </p:spPr>
            <p:txBody>
              <a:bodyPr wrap="square">
                <a:spAutoFit/>
              </a:bodyPr>
              <a:lstStyle/>
              <a:p>
                <a:r>
                  <a:rPr kumimoji="1" lang="en-US" altLang="zh-TW" sz="1000" b="1">
                    <a:solidFill>
                      <a:srgbClr val="8FBDCC"/>
                    </a:solidFill>
                    <a:latin typeface="Arial" panose="020B0604020202020204" pitchFamily="34" charset="0"/>
                    <a:ea typeface="微軟正黑體" panose="020B0604030504040204" pitchFamily="34" charset="-120"/>
                    <a:cs typeface="Arial" panose="020B0604020202020204" pitchFamily="34" charset="0"/>
                  </a:rPr>
                  <a:t>max</a:t>
                </a:r>
                <a:endParaRPr lang="zh-TW" altLang="en-US" sz="1000" b="1">
                  <a:solidFill>
                    <a:srgbClr val="8FBDCC"/>
                  </a:solidFill>
                  <a:latin typeface="Arial" panose="020B0604020202020204" pitchFamily="34" charset="0"/>
                  <a:cs typeface="Arial" panose="020B0604020202020204" pitchFamily="34" charset="0"/>
                </a:endParaRPr>
              </a:p>
            </p:txBody>
          </p:sp>
          <p:sp>
            <p:nvSpPr>
              <p:cNvPr id="61" name="文字方塊 60">
                <a:extLst>
                  <a:ext uri="{FF2B5EF4-FFF2-40B4-BE49-F238E27FC236}">
                    <a16:creationId xmlns:a16="http://schemas.microsoft.com/office/drawing/2014/main" id="{1DAF8FE9-9055-4FEF-816D-570CC721515D}"/>
                  </a:ext>
                </a:extLst>
              </p:cNvPr>
              <p:cNvSpPr txBox="1"/>
              <p:nvPr/>
            </p:nvSpPr>
            <p:spPr>
              <a:xfrm>
                <a:off x="2064883" y="5318369"/>
                <a:ext cx="962418" cy="262818"/>
              </a:xfrm>
              <a:prstGeom prst="rect">
                <a:avLst/>
              </a:prstGeom>
              <a:noFill/>
            </p:spPr>
            <p:txBody>
              <a:bodyPr wrap="square">
                <a:spAutoFit/>
              </a:bodyPr>
              <a:lstStyle/>
              <a:p>
                <a:r>
                  <a:rPr kumimoji="1" lang="en-US" altLang="zh-TW" sz="1000" b="1">
                    <a:solidFill>
                      <a:srgbClr val="8FBDCC"/>
                    </a:solidFill>
                    <a:latin typeface="Arial" panose="020B0604020202020204" pitchFamily="34" charset="0"/>
                    <a:ea typeface="微軟正黑體" panose="020B0604030504040204" pitchFamily="34" charset="-120"/>
                    <a:cs typeface="Arial" panose="020B0604020202020204" pitchFamily="34" charset="0"/>
                  </a:rPr>
                  <a:t>max</a:t>
                </a:r>
                <a:endParaRPr lang="zh-TW" altLang="en-US" sz="1000" b="1">
                  <a:solidFill>
                    <a:srgbClr val="8FBDCC"/>
                  </a:solidFill>
                  <a:latin typeface="Arial" panose="020B0604020202020204" pitchFamily="34" charset="0"/>
                  <a:cs typeface="Arial" panose="020B0604020202020204" pitchFamily="34" charset="0"/>
                </a:endParaRPr>
              </a:p>
            </p:txBody>
          </p:sp>
          <p:sp>
            <p:nvSpPr>
              <p:cNvPr id="62" name="文字方塊 61">
                <a:extLst>
                  <a:ext uri="{FF2B5EF4-FFF2-40B4-BE49-F238E27FC236}">
                    <a16:creationId xmlns:a16="http://schemas.microsoft.com/office/drawing/2014/main" id="{48CA8D6D-4DB1-446A-B24B-53CC695C30F4}"/>
                  </a:ext>
                </a:extLst>
              </p:cNvPr>
              <p:cNvSpPr txBox="1"/>
              <p:nvPr/>
            </p:nvSpPr>
            <p:spPr>
              <a:xfrm>
                <a:off x="1849613" y="6058649"/>
                <a:ext cx="962418" cy="262818"/>
              </a:xfrm>
              <a:prstGeom prst="rect">
                <a:avLst/>
              </a:prstGeom>
              <a:noFill/>
            </p:spPr>
            <p:txBody>
              <a:bodyPr wrap="square">
                <a:spAutoFit/>
              </a:bodyPr>
              <a:lstStyle/>
              <a:p>
                <a:r>
                  <a:rPr kumimoji="1" lang="en-US" altLang="zh-TW" sz="1000" b="1">
                    <a:solidFill>
                      <a:srgbClr val="8FBDCC"/>
                    </a:solidFill>
                    <a:latin typeface="Arial" panose="020B0604020202020204" pitchFamily="34" charset="0"/>
                    <a:ea typeface="微軟正黑體" panose="020B0604030504040204" pitchFamily="34" charset="-120"/>
                    <a:cs typeface="Arial" panose="020B0604020202020204" pitchFamily="34" charset="0"/>
                  </a:rPr>
                  <a:t>max</a:t>
                </a:r>
                <a:endParaRPr lang="zh-TW" altLang="en-US" sz="1000" b="1">
                  <a:solidFill>
                    <a:srgbClr val="8FBDCC"/>
                  </a:solidFill>
                  <a:latin typeface="Arial" panose="020B0604020202020204" pitchFamily="34" charset="0"/>
                  <a:cs typeface="Arial" panose="020B0604020202020204" pitchFamily="34" charset="0"/>
                </a:endParaRPr>
              </a:p>
            </p:txBody>
          </p:sp>
        </p:grpSp>
      </p:grpSp>
      <p:grpSp>
        <p:nvGrpSpPr>
          <p:cNvPr id="34" name="群組 33">
            <a:extLst>
              <a:ext uri="{FF2B5EF4-FFF2-40B4-BE49-F238E27FC236}">
                <a16:creationId xmlns:a16="http://schemas.microsoft.com/office/drawing/2014/main" id="{ED8A530D-73C6-410E-B1B9-4ED34D83B4E3}"/>
              </a:ext>
            </a:extLst>
          </p:cNvPr>
          <p:cNvGrpSpPr/>
          <p:nvPr/>
        </p:nvGrpSpPr>
        <p:grpSpPr>
          <a:xfrm>
            <a:off x="5888177" y="3601677"/>
            <a:ext cx="5914846" cy="2267597"/>
            <a:chOff x="5589473" y="3623423"/>
            <a:chExt cx="6715749" cy="2574641"/>
          </a:xfrm>
        </p:grpSpPr>
        <p:pic>
          <p:nvPicPr>
            <p:cNvPr id="58" name="圖片 57">
              <a:extLst>
                <a:ext uri="{FF2B5EF4-FFF2-40B4-BE49-F238E27FC236}">
                  <a16:creationId xmlns:a16="http://schemas.microsoft.com/office/drawing/2014/main" id="{FE18AB15-6A6A-4DB0-9B0C-145E71803245}"/>
                </a:ext>
              </a:extLst>
            </p:cNvPr>
            <p:cNvPicPr>
              <a:picLocks noChangeAspect="1"/>
            </p:cNvPicPr>
            <p:nvPr/>
          </p:nvPicPr>
          <p:blipFill rotWithShape="1">
            <a:blip r:embed="rId2"/>
            <a:srcRect l="38992" t="17372" r="-4734" b="60250"/>
            <a:stretch/>
          </p:blipFill>
          <p:spPr>
            <a:xfrm>
              <a:off x="6300592" y="3623423"/>
              <a:ext cx="5969125" cy="1056141"/>
            </a:xfrm>
            <a:prstGeom prst="rect">
              <a:avLst/>
            </a:prstGeom>
          </p:spPr>
        </p:pic>
        <p:sp>
          <p:nvSpPr>
            <p:cNvPr id="67" name="文字方塊 66">
              <a:extLst>
                <a:ext uri="{FF2B5EF4-FFF2-40B4-BE49-F238E27FC236}">
                  <a16:creationId xmlns:a16="http://schemas.microsoft.com/office/drawing/2014/main" id="{86145132-46C4-4594-A545-7A8AB27AACCB}"/>
                </a:ext>
              </a:extLst>
            </p:cNvPr>
            <p:cNvSpPr txBox="1"/>
            <p:nvPr/>
          </p:nvSpPr>
          <p:spPr>
            <a:xfrm>
              <a:off x="5589473" y="3927012"/>
              <a:ext cx="877857" cy="349452"/>
            </a:xfrm>
            <a:prstGeom prst="rect">
              <a:avLst/>
            </a:prstGeom>
            <a:noFill/>
          </p:spPr>
          <p:txBody>
            <a:bodyPr wrap="square">
              <a:spAutoFit/>
            </a:bodyPr>
            <a:lstStyle/>
            <a:p>
              <a:r>
                <a:rPr kumimoji="1" lang="en-US" altLang="zh-TW" sz="1400" b="1">
                  <a:solidFill>
                    <a:srgbClr val="020916"/>
                  </a:solidFill>
                  <a:latin typeface="Arial" panose="020B0604020202020204" pitchFamily="34" charset="0"/>
                  <a:ea typeface="微軟正黑體" panose="020B0604030504040204" pitchFamily="34" charset="-120"/>
                  <a:cs typeface="Arial" panose="020B0604020202020204" pitchFamily="34" charset="0"/>
                </a:rPr>
                <a:t>NVMe</a:t>
              </a:r>
              <a:endParaRPr kumimoji="1" lang="zh-TW" altLang="en-US" sz="14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68" name="圖片 67">
              <a:extLst>
                <a:ext uri="{FF2B5EF4-FFF2-40B4-BE49-F238E27FC236}">
                  <a16:creationId xmlns:a16="http://schemas.microsoft.com/office/drawing/2014/main" id="{06396138-A75E-4EAB-915F-0F4D81CA4976}"/>
                </a:ext>
              </a:extLst>
            </p:cNvPr>
            <p:cNvPicPr>
              <a:picLocks noChangeAspect="1"/>
            </p:cNvPicPr>
            <p:nvPr/>
          </p:nvPicPr>
          <p:blipFill rotWithShape="1">
            <a:blip r:embed="rId2"/>
            <a:srcRect l="38992" t="57424" r="-4734" b="20198"/>
            <a:stretch/>
          </p:blipFill>
          <p:spPr>
            <a:xfrm>
              <a:off x="6336097" y="5141923"/>
              <a:ext cx="5969125" cy="1056141"/>
            </a:xfrm>
            <a:prstGeom prst="rect">
              <a:avLst/>
            </a:prstGeom>
          </p:spPr>
        </p:pic>
        <p:sp>
          <p:nvSpPr>
            <p:cNvPr id="73" name="文字方塊 72">
              <a:extLst>
                <a:ext uri="{FF2B5EF4-FFF2-40B4-BE49-F238E27FC236}">
                  <a16:creationId xmlns:a16="http://schemas.microsoft.com/office/drawing/2014/main" id="{FC4DEE61-E2F3-42A3-9C34-71DD7287589E}"/>
                </a:ext>
              </a:extLst>
            </p:cNvPr>
            <p:cNvSpPr txBox="1"/>
            <p:nvPr/>
          </p:nvSpPr>
          <p:spPr>
            <a:xfrm>
              <a:off x="5624979" y="5320200"/>
              <a:ext cx="772956" cy="615979"/>
            </a:xfrm>
            <a:prstGeom prst="rect">
              <a:avLst/>
            </a:prstGeom>
            <a:noFill/>
          </p:spPr>
          <p:txBody>
            <a:bodyPr wrap="square">
              <a:spAutoFit/>
            </a:bodyPr>
            <a:lstStyle/>
            <a:p>
              <a:r>
                <a:rPr kumimoji="1" lang="en-US" altLang="zh-TW" sz="1400" b="1">
                  <a:solidFill>
                    <a:srgbClr val="020916"/>
                  </a:solidFill>
                  <a:latin typeface="Arial" panose="020B0604020202020204" pitchFamily="34" charset="0"/>
                  <a:ea typeface="微軟正黑體" panose="020B0604030504040204" pitchFamily="34" charset="-120"/>
                  <a:cs typeface="Arial" panose="020B0604020202020204" pitchFamily="34" charset="0"/>
                </a:rPr>
                <a:t>SAS/</a:t>
              </a:r>
            </a:p>
            <a:p>
              <a:r>
                <a:rPr kumimoji="1" lang="en-US" altLang="zh-TW" sz="1400" b="1">
                  <a:solidFill>
                    <a:srgbClr val="020916"/>
                  </a:solidFill>
                  <a:latin typeface="Arial" panose="020B0604020202020204" pitchFamily="34" charset="0"/>
                  <a:ea typeface="微軟正黑體" panose="020B0604030504040204" pitchFamily="34" charset="-120"/>
                  <a:cs typeface="Arial" panose="020B0604020202020204" pitchFamily="34" charset="0"/>
                </a:rPr>
                <a:t>SATA</a:t>
              </a:r>
            </a:p>
          </p:txBody>
        </p:sp>
      </p:grpSp>
      <p:sp>
        <p:nvSpPr>
          <p:cNvPr id="35" name="文字方塊 34">
            <a:extLst>
              <a:ext uri="{FF2B5EF4-FFF2-40B4-BE49-F238E27FC236}">
                <a16:creationId xmlns:a16="http://schemas.microsoft.com/office/drawing/2014/main" id="{557DE99E-ACBD-6144-9500-B362505AC6D8}"/>
              </a:ext>
            </a:extLst>
          </p:cNvPr>
          <p:cNvSpPr txBox="1"/>
          <p:nvPr/>
        </p:nvSpPr>
        <p:spPr>
          <a:xfrm>
            <a:off x="6679862" y="4306209"/>
            <a:ext cx="458780" cy="261610"/>
          </a:xfrm>
          <a:prstGeom prst="rect">
            <a:avLst/>
          </a:prstGeom>
          <a:noFill/>
        </p:spPr>
        <p:txBody>
          <a:bodyPr wrap="none" rtlCol="0">
            <a:spAutoFit/>
          </a:bodyPr>
          <a:lstStyle/>
          <a:p>
            <a:r>
              <a:rPr kumimoji="1" lang="en-US" altLang="zh-TW" sz="1100">
                <a:solidFill>
                  <a:srgbClr val="020916"/>
                </a:solidFill>
                <a:latin typeface="Arial" panose="020B0604020202020204" pitchFamily="34" charset="0"/>
                <a:ea typeface="微軟正黑體" panose="020B0604030504040204" pitchFamily="34" charset="-120"/>
                <a:cs typeface="Arial" panose="020B0604020202020204" pitchFamily="34" charset="0"/>
              </a:rPr>
              <a:t>data</a:t>
            </a:r>
            <a:endParaRPr kumimoji="1" lang="zh-TW" altLang="en-US" sz="1100">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6" name="文字方塊 35">
            <a:extLst>
              <a:ext uri="{FF2B5EF4-FFF2-40B4-BE49-F238E27FC236}">
                <a16:creationId xmlns:a16="http://schemas.microsoft.com/office/drawing/2014/main" id="{CB932B24-2B7C-5849-A2F4-9467007D0DF3}"/>
              </a:ext>
            </a:extLst>
          </p:cNvPr>
          <p:cNvSpPr txBox="1"/>
          <p:nvPr/>
        </p:nvSpPr>
        <p:spPr>
          <a:xfrm>
            <a:off x="7419072" y="4316308"/>
            <a:ext cx="1043876" cy="261609"/>
          </a:xfrm>
          <a:prstGeom prst="rect">
            <a:avLst/>
          </a:prstGeom>
          <a:noFill/>
        </p:spPr>
        <p:txBody>
          <a:bodyPr wrap="none" rtlCol="0">
            <a:spAutoFit/>
          </a:bodyPr>
          <a:lstStyle/>
          <a:p>
            <a:r>
              <a:rPr kumimoji="1" lang="en-US" altLang="zh-TW" sz="1100">
                <a:solidFill>
                  <a:srgbClr val="020916"/>
                </a:solidFill>
                <a:latin typeface="Arial" panose="020B0604020202020204" pitchFamily="34" charset="0"/>
                <a:ea typeface="微軟正黑體" panose="020B0604030504040204" pitchFamily="34" charset="-120"/>
                <a:cs typeface="Arial" panose="020B0604020202020204" pitchFamily="34" charset="0"/>
              </a:rPr>
              <a:t>PCIe channel</a:t>
            </a:r>
            <a:endParaRPr kumimoji="1" lang="zh-TW" altLang="en-US" sz="1100">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7" name="文字方塊 36">
            <a:extLst>
              <a:ext uri="{FF2B5EF4-FFF2-40B4-BE49-F238E27FC236}">
                <a16:creationId xmlns:a16="http://schemas.microsoft.com/office/drawing/2014/main" id="{312EBBB4-BBD4-EA46-A68E-F8F534CD20D3}"/>
              </a:ext>
            </a:extLst>
          </p:cNvPr>
          <p:cNvSpPr txBox="1"/>
          <p:nvPr/>
        </p:nvSpPr>
        <p:spPr>
          <a:xfrm>
            <a:off x="8375705" y="4315709"/>
            <a:ext cx="484428" cy="261610"/>
          </a:xfrm>
          <a:prstGeom prst="rect">
            <a:avLst/>
          </a:prstGeom>
          <a:noFill/>
        </p:spPr>
        <p:txBody>
          <a:bodyPr wrap="none" rtlCol="0">
            <a:spAutoFit/>
          </a:bodyPr>
          <a:lstStyle/>
          <a:p>
            <a:r>
              <a:rPr kumimoji="1" lang="en-US" altLang="zh-TW" sz="1100">
                <a:solidFill>
                  <a:srgbClr val="020916"/>
                </a:solidFill>
                <a:latin typeface="Arial" panose="020B0604020202020204" pitchFamily="34" charset="0"/>
                <a:ea typeface="微軟正黑體" panose="020B0604030504040204" pitchFamily="34" charset="-120"/>
                <a:cs typeface="Arial" panose="020B0604020202020204" pitchFamily="34" charset="0"/>
              </a:rPr>
              <a:t>CPU</a:t>
            </a:r>
            <a:endParaRPr kumimoji="1" lang="zh-TW" altLang="en-US" sz="1100">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8" name="文字方塊 37">
            <a:extLst>
              <a:ext uri="{FF2B5EF4-FFF2-40B4-BE49-F238E27FC236}">
                <a16:creationId xmlns:a16="http://schemas.microsoft.com/office/drawing/2014/main" id="{D98705AB-BB86-0340-B2CB-D3EC9E0F4EE2}"/>
              </a:ext>
            </a:extLst>
          </p:cNvPr>
          <p:cNvSpPr txBox="1"/>
          <p:nvPr/>
        </p:nvSpPr>
        <p:spPr>
          <a:xfrm>
            <a:off x="9098803" y="4307529"/>
            <a:ext cx="931665" cy="261610"/>
          </a:xfrm>
          <a:prstGeom prst="rect">
            <a:avLst/>
          </a:prstGeom>
          <a:noFill/>
        </p:spPr>
        <p:txBody>
          <a:bodyPr wrap="none" rtlCol="0">
            <a:spAutoFit/>
          </a:bodyPr>
          <a:lstStyle/>
          <a:p>
            <a:r>
              <a:rPr kumimoji="1" lang="en-US" altLang="zh-TW" sz="1100">
                <a:solidFill>
                  <a:srgbClr val="020916"/>
                </a:solidFill>
                <a:latin typeface="Arial" panose="020B0604020202020204" pitchFamily="34" charset="0"/>
                <a:ea typeface="微軟正黑體" panose="020B0604030504040204" pitchFamily="34" charset="-120"/>
                <a:cs typeface="Arial" panose="020B0604020202020204" pitchFamily="34" charset="0"/>
              </a:rPr>
              <a:t>applications</a:t>
            </a:r>
            <a:endParaRPr kumimoji="1" lang="zh-TW" altLang="en-US" sz="1100">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9" name="文字方塊 38">
            <a:extLst>
              <a:ext uri="{FF2B5EF4-FFF2-40B4-BE49-F238E27FC236}">
                <a16:creationId xmlns:a16="http://schemas.microsoft.com/office/drawing/2014/main" id="{A3006587-914F-7E45-86D2-F3288AEA3E26}"/>
              </a:ext>
            </a:extLst>
          </p:cNvPr>
          <p:cNvSpPr txBox="1"/>
          <p:nvPr/>
        </p:nvSpPr>
        <p:spPr>
          <a:xfrm>
            <a:off x="6710361" y="5618062"/>
            <a:ext cx="458780" cy="261610"/>
          </a:xfrm>
          <a:prstGeom prst="rect">
            <a:avLst/>
          </a:prstGeom>
          <a:noFill/>
        </p:spPr>
        <p:txBody>
          <a:bodyPr wrap="none" rtlCol="0">
            <a:spAutoFit/>
          </a:bodyPr>
          <a:lstStyle/>
          <a:p>
            <a:r>
              <a:rPr kumimoji="1" lang="en-US" altLang="zh-TW" sz="1100">
                <a:solidFill>
                  <a:srgbClr val="020916"/>
                </a:solidFill>
                <a:latin typeface="Arial" panose="020B0604020202020204" pitchFamily="34" charset="0"/>
                <a:ea typeface="微軟正黑體" panose="020B0604030504040204" pitchFamily="34" charset="-120"/>
                <a:cs typeface="Arial" panose="020B0604020202020204" pitchFamily="34" charset="0"/>
              </a:rPr>
              <a:t>data</a:t>
            </a:r>
            <a:endParaRPr kumimoji="1" lang="zh-TW" altLang="en-US" sz="1100">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40" name="文字方塊 39">
            <a:extLst>
              <a:ext uri="{FF2B5EF4-FFF2-40B4-BE49-F238E27FC236}">
                <a16:creationId xmlns:a16="http://schemas.microsoft.com/office/drawing/2014/main" id="{74E505FC-5C73-0D44-86ED-E677BFE038EB}"/>
              </a:ext>
            </a:extLst>
          </p:cNvPr>
          <p:cNvSpPr txBox="1"/>
          <p:nvPr/>
        </p:nvSpPr>
        <p:spPr>
          <a:xfrm>
            <a:off x="7090974" y="5618062"/>
            <a:ext cx="954107" cy="430887"/>
          </a:xfrm>
          <a:prstGeom prst="rect">
            <a:avLst/>
          </a:prstGeom>
          <a:noFill/>
        </p:spPr>
        <p:txBody>
          <a:bodyPr wrap="none" rtlCol="0">
            <a:spAutoFit/>
          </a:bodyPr>
          <a:lstStyle/>
          <a:p>
            <a:pPr algn="ctr"/>
            <a:r>
              <a:rPr kumimoji="1" lang="en-US" altLang="zh-TW" sz="1100">
                <a:latin typeface="Arial" panose="020B0604020202020204" pitchFamily="34" charset="0"/>
                <a:ea typeface="微軟正黑體" panose="020B0604030504040204" pitchFamily="34" charset="-120"/>
                <a:cs typeface="Arial" panose="020B0604020202020204" pitchFamily="34" charset="0"/>
              </a:rPr>
              <a:t>SAS / SATA</a:t>
            </a:r>
          </a:p>
          <a:p>
            <a:pPr algn="ctr"/>
            <a:r>
              <a:rPr kumimoji="1" lang="en-US" altLang="zh-TW" sz="1100">
                <a:latin typeface="Arial" panose="020B0604020202020204" pitchFamily="34" charset="0"/>
                <a:ea typeface="微軟正黑體" panose="020B0604030504040204" pitchFamily="34" charset="-120"/>
                <a:cs typeface="Arial" panose="020B0604020202020204" pitchFamily="34" charset="0"/>
              </a:rPr>
              <a:t>channel</a:t>
            </a:r>
            <a:endParaRPr kumimoji="1" lang="zh-TW" altLang="en-US" sz="1100">
              <a:latin typeface="Arial" panose="020B0604020202020204" pitchFamily="34" charset="0"/>
              <a:ea typeface="微軟正黑體" panose="020B0604030504040204" pitchFamily="34" charset="-120"/>
              <a:cs typeface="Arial" panose="020B0604020202020204" pitchFamily="34" charset="0"/>
            </a:endParaRPr>
          </a:p>
        </p:txBody>
      </p:sp>
      <p:sp>
        <p:nvSpPr>
          <p:cNvPr id="41" name="文字方塊 40">
            <a:extLst>
              <a:ext uri="{FF2B5EF4-FFF2-40B4-BE49-F238E27FC236}">
                <a16:creationId xmlns:a16="http://schemas.microsoft.com/office/drawing/2014/main" id="{3FC56779-5E43-1245-B8C8-49EE6C888F9E}"/>
              </a:ext>
            </a:extLst>
          </p:cNvPr>
          <p:cNvSpPr txBox="1"/>
          <p:nvPr/>
        </p:nvSpPr>
        <p:spPr>
          <a:xfrm>
            <a:off x="7963023" y="5633135"/>
            <a:ext cx="764953" cy="430887"/>
          </a:xfrm>
          <a:prstGeom prst="rect">
            <a:avLst/>
          </a:prstGeom>
          <a:noFill/>
        </p:spPr>
        <p:txBody>
          <a:bodyPr wrap="none" rtlCol="0">
            <a:spAutoFit/>
          </a:bodyPr>
          <a:lstStyle/>
          <a:p>
            <a:pPr algn="ctr"/>
            <a:r>
              <a:rPr kumimoji="1" lang="en-US" altLang="zh-TW" sz="1100">
                <a:solidFill>
                  <a:srgbClr val="020916"/>
                </a:solidFill>
                <a:latin typeface="Arial" panose="020B0604020202020204" pitchFamily="34" charset="0"/>
                <a:ea typeface="微軟正黑體" panose="020B0604030504040204" pitchFamily="34" charset="-120"/>
                <a:cs typeface="Arial" panose="020B0604020202020204" pitchFamily="34" charset="0"/>
              </a:rPr>
              <a:t>HBA /</a:t>
            </a:r>
          </a:p>
          <a:p>
            <a:pPr algn="ctr"/>
            <a:r>
              <a:rPr kumimoji="1" lang="en-US" altLang="zh-TW" sz="1100">
                <a:solidFill>
                  <a:srgbClr val="020916"/>
                </a:solidFill>
                <a:latin typeface="Arial" panose="020B0604020202020204" pitchFamily="34" charset="0"/>
                <a:ea typeface="微軟正黑體" panose="020B0604030504040204" pitchFamily="34" charset="-120"/>
                <a:cs typeface="Arial" panose="020B0604020202020204" pitchFamily="34" charset="0"/>
              </a:rPr>
              <a:t>controller</a:t>
            </a:r>
            <a:endParaRPr kumimoji="1" lang="zh-TW" altLang="en-US" sz="1100">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42" name="文字方塊 41">
            <a:extLst>
              <a:ext uri="{FF2B5EF4-FFF2-40B4-BE49-F238E27FC236}">
                <a16:creationId xmlns:a16="http://schemas.microsoft.com/office/drawing/2014/main" id="{AC56C96F-522E-FA41-96A3-35ABF67A3062}"/>
              </a:ext>
            </a:extLst>
          </p:cNvPr>
          <p:cNvSpPr txBox="1"/>
          <p:nvPr/>
        </p:nvSpPr>
        <p:spPr>
          <a:xfrm>
            <a:off x="10706185" y="5618063"/>
            <a:ext cx="931665" cy="261610"/>
          </a:xfrm>
          <a:prstGeom prst="rect">
            <a:avLst/>
          </a:prstGeom>
          <a:noFill/>
        </p:spPr>
        <p:txBody>
          <a:bodyPr wrap="none" rtlCol="0">
            <a:spAutoFit/>
          </a:bodyPr>
          <a:lstStyle/>
          <a:p>
            <a:r>
              <a:rPr kumimoji="1" lang="en-US" altLang="zh-TW" sz="1100">
                <a:solidFill>
                  <a:srgbClr val="020916"/>
                </a:solidFill>
                <a:latin typeface="Arial" panose="020B0604020202020204" pitchFamily="34" charset="0"/>
                <a:ea typeface="微軟正黑體" panose="020B0604030504040204" pitchFamily="34" charset="-120"/>
                <a:cs typeface="Arial" panose="020B0604020202020204" pitchFamily="34" charset="0"/>
              </a:rPr>
              <a:t>applications</a:t>
            </a:r>
            <a:endParaRPr kumimoji="1" lang="zh-TW" altLang="en-US" sz="1100">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43" name="文字方塊 42">
            <a:extLst>
              <a:ext uri="{FF2B5EF4-FFF2-40B4-BE49-F238E27FC236}">
                <a16:creationId xmlns:a16="http://schemas.microsoft.com/office/drawing/2014/main" id="{38BAD472-C354-6948-8E9D-49876E735788}"/>
              </a:ext>
            </a:extLst>
          </p:cNvPr>
          <p:cNvSpPr txBox="1"/>
          <p:nvPr/>
        </p:nvSpPr>
        <p:spPr>
          <a:xfrm>
            <a:off x="8654746" y="5618062"/>
            <a:ext cx="679993" cy="430887"/>
          </a:xfrm>
          <a:prstGeom prst="rect">
            <a:avLst/>
          </a:prstGeom>
          <a:noFill/>
        </p:spPr>
        <p:txBody>
          <a:bodyPr wrap="none" rtlCol="0">
            <a:spAutoFit/>
          </a:bodyPr>
          <a:lstStyle/>
          <a:p>
            <a:pPr algn="ctr"/>
            <a:r>
              <a:rPr kumimoji="1" lang="en-US" altLang="zh-TW" sz="1100">
                <a:latin typeface="Arial" panose="020B0604020202020204" pitchFamily="34" charset="0"/>
                <a:ea typeface="微軟正黑體" panose="020B0604030504040204" pitchFamily="34" charset="-120"/>
                <a:cs typeface="Arial" panose="020B0604020202020204" pitchFamily="34" charset="0"/>
              </a:rPr>
              <a:t>PCIe </a:t>
            </a:r>
            <a:br>
              <a:rPr kumimoji="1" lang="en-US" altLang="zh-TW" sz="1100">
                <a:latin typeface="Arial" panose="020B0604020202020204" pitchFamily="34" charset="0"/>
                <a:ea typeface="微軟正黑體" panose="020B0604030504040204" pitchFamily="34" charset="-120"/>
                <a:cs typeface="Arial" panose="020B0604020202020204" pitchFamily="34" charset="0"/>
              </a:rPr>
            </a:br>
            <a:r>
              <a:rPr kumimoji="1" lang="en-US" altLang="zh-TW" sz="1100">
                <a:latin typeface="Arial" panose="020B0604020202020204" pitchFamily="34" charset="0"/>
                <a:ea typeface="微軟正黑體" panose="020B0604030504040204" pitchFamily="34" charset="-120"/>
                <a:cs typeface="Arial" panose="020B0604020202020204" pitchFamily="34" charset="0"/>
              </a:rPr>
              <a:t>channel</a:t>
            </a:r>
            <a:endParaRPr kumimoji="1" lang="zh-TW" altLang="en-US" sz="1100">
              <a:latin typeface="Arial" panose="020B0604020202020204" pitchFamily="34" charset="0"/>
              <a:ea typeface="微軟正黑體" panose="020B0604030504040204" pitchFamily="34" charset="-120"/>
              <a:cs typeface="Arial" panose="020B0604020202020204" pitchFamily="34" charset="0"/>
            </a:endParaRPr>
          </a:p>
        </p:txBody>
      </p:sp>
      <p:sp>
        <p:nvSpPr>
          <p:cNvPr id="44" name="文字方塊 43">
            <a:extLst>
              <a:ext uri="{FF2B5EF4-FFF2-40B4-BE49-F238E27FC236}">
                <a16:creationId xmlns:a16="http://schemas.microsoft.com/office/drawing/2014/main" id="{F73E2B94-B153-AB47-A30C-42013EC8CBE6}"/>
              </a:ext>
            </a:extLst>
          </p:cNvPr>
          <p:cNvSpPr txBox="1"/>
          <p:nvPr/>
        </p:nvSpPr>
        <p:spPr>
          <a:xfrm>
            <a:off x="9379657" y="5618063"/>
            <a:ext cx="537327" cy="261610"/>
          </a:xfrm>
          <a:prstGeom prst="rect">
            <a:avLst/>
          </a:prstGeom>
          <a:noFill/>
        </p:spPr>
        <p:txBody>
          <a:bodyPr wrap="none" rtlCol="0">
            <a:spAutoFit/>
          </a:bodyPr>
          <a:lstStyle/>
          <a:p>
            <a:pPr algn="ctr"/>
            <a:r>
              <a:rPr kumimoji="1" lang="en-US" altLang="zh-TW" sz="1100">
                <a:latin typeface="Arial" panose="020B0604020202020204" pitchFamily="34" charset="0"/>
                <a:ea typeface="微軟正黑體" panose="020B0604030504040204" pitchFamily="34" charset="-120"/>
                <a:cs typeface="Arial" panose="020B0604020202020204" pitchFamily="34" charset="0"/>
              </a:rPr>
              <a:t>driver</a:t>
            </a:r>
            <a:endParaRPr kumimoji="1" lang="zh-TW" altLang="en-US" sz="1100">
              <a:latin typeface="Arial" panose="020B0604020202020204" pitchFamily="34" charset="0"/>
              <a:ea typeface="微軟正黑體" panose="020B0604030504040204" pitchFamily="34" charset="-120"/>
              <a:cs typeface="Arial" panose="020B0604020202020204" pitchFamily="34" charset="0"/>
            </a:endParaRPr>
          </a:p>
        </p:txBody>
      </p:sp>
      <p:sp>
        <p:nvSpPr>
          <p:cNvPr id="45" name="文字方塊 44">
            <a:extLst>
              <a:ext uri="{FF2B5EF4-FFF2-40B4-BE49-F238E27FC236}">
                <a16:creationId xmlns:a16="http://schemas.microsoft.com/office/drawing/2014/main" id="{199B5D36-E8A3-3445-9DEA-AED25AECCB6C}"/>
              </a:ext>
            </a:extLst>
          </p:cNvPr>
          <p:cNvSpPr txBox="1"/>
          <p:nvPr/>
        </p:nvSpPr>
        <p:spPr>
          <a:xfrm>
            <a:off x="10124871" y="5618062"/>
            <a:ext cx="484428" cy="261610"/>
          </a:xfrm>
          <a:prstGeom prst="rect">
            <a:avLst/>
          </a:prstGeom>
          <a:noFill/>
        </p:spPr>
        <p:txBody>
          <a:bodyPr wrap="none" rtlCol="0">
            <a:spAutoFit/>
          </a:bodyPr>
          <a:lstStyle/>
          <a:p>
            <a:pPr algn="ctr"/>
            <a:r>
              <a:rPr kumimoji="1" lang="en-US" altLang="zh-TW" sz="1100">
                <a:latin typeface="Arial" panose="020B0604020202020204" pitchFamily="34" charset="0"/>
                <a:ea typeface="微軟正黑體" panose="020B0604030504040204" pitchFamily="34" charset="-120"/>
                <a:cs typeface="Arial" panose="020B0604020202020204" pitchFamily="34" charset="0"/>
              </a:rPr>
              <a:t>CPU</a:t>
            </a:r>
            <a:endParaRPr kumimoji="1" lang="zh-TW" altLang="en-US" sz="1100">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2377222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5" name="直線接點 114">
            <a:extLst>
              <a:ext uri="{FF2B5EF4-FFF2-40B4-BE49-F238E27FC236}">
                <a16:creationId xmlns:a16="http://schemas.microsoft.com/office/drawing/2014/main" id="{8B57FD6E-30B9-4E08-8F7B-CA771A47144E}"/>
              </a:ext>
            </a:extLst>
          </p:cNvPr>
          <p:cNvCxnSpPr>
            <a:cxnSpLocks/>
          </p:cNvCxnSpPr>
          <p:nvPr/>
        </p:nvCxnSpPr>
        <p:spPr>
          <a:xfrm flipV="1">
            <a:off x="5507981" y="2475704"/>
            <a:ext cx="0" cy="1191863"/>
          </a:xfrm>
          <a:prstGeom prst="line">
            <a:avLst/>
          </a:prstGeom>
          <a:ln w="15875">
            <a:solidFill>
              <a:schemeClr val="tx1"/>
            </a:solidFill>
            <a:headEnd type="oval"/>
          </a:ln>
        </p:spPr>
        <p:style>
          <a:lnRef idx="1">
            <a:schemeClr val="accent1"/>
          </a:lnRef>
          <a:fillRef idx="0">
            <a:schemeClr val="accent1"/>
          </a:fillRef>
          <a:effectRef idx="0">
            <a:schemeClr val="accent1"/>
          </a:effectRef>
          <a:fontRef idx="minor">
            <a:schemeClr val="tx1"/>
          </a:fontRef>
        </p:style>
      </p:cxnSp>
      <p:sp>
        <p:nvSpPr>
          <p:cNvPr id="2" name="文字方塊 1">
            <a:extLst>
              <a:ext uri="{FF2B5EF4-FFF2-40B4-BE49-F238E27FC236}">
                <a16:creationId xmlns:a16="http://schemas.microsoft.com/office/drawing/2014/main" id="{FFEEB28B-53B0-F241-BBA3-B97AC205A15E}"/>
              </a:ext>
            </a:extLst>
          </p:cNvPr>
          <p:cNvSpPr txBox="1"/>
          <p:nvPr/>
        </p:nvSpPr>
        <p:spPr>
          <a:xfrm>
            <a:off x="660894" y="130005"/>
            <a:ext cx="11280495" cy="1323439"/>
          </a:xfrm>
          <a:prstGeom prst="rect">
            <a:avLst/>
          </a:prstGeom>
          <a:noFill/>
        </p:spPr>
        <p:txBody>
          <a:bodyPr wrap="square" rtlCol="0">
            <a:spAutoFit/>
          </a:bodyPr>
          <a:lstStyle/>
          <a:p>
            <a:r>
              <a:rPr lang="en-US" altLang="zh-TW" sz="4000" b="1">
                <a:latin typeface="Arial" panose="020B0604020202020204" pitchFamily="34" charset="0"/>
                <a:ea typeface="微軟正黑體" panose="020B0604030504040204" pitchFamily="34" charset="-120"/>
                <a:cs typeface="Arial" panose="020B0604020202020204" pitchFamily="34" charset="0"/>
                <a:sym typeface="+mn-lt"/>
              </a:rPr>
              <a:t>800+ members in PCI-SIG community for PCIe standards since 1992 establishment</a:t>
            </a:r>
            <a:endParaRPr lang="zh-TW" altLang="en-US" sz="4000" b="1">
              <a:latin typeface="Arial" panose="020B0604020202020204" pitchFamily="34" charset="0"/>
              <a:ea typeface="微軟正黑體" panose="020B0604030504040204" pitchFamily="34" charset="-120"/>
              <a:cs typeface="Arial" panose="020B0604020202020204" pitchFamily="34" charset="0"/>
            </a:endParaRPr>
          </a:p>
        </p:txBody>
      </p:sp>
      <p:sp>
        <p:nvSpPr>
          <p:cNvPr id="6" name="文字方塊 5">
            <a:extLst>
              <a:ext uri="{FF2B5EF4-FFF2-40B4-BE49-F238E27FC236}">
                <a16:creationId xmlns:a16="http://schemas.microsoft.com/office/drawing/2014/main" id="{EF0DDBDF-5982-3E45-B782-8E2AAA731AB3}"/>
              </a:ext>
            </a:extLst>
          </p:cNvPr>
          <p:cNvSpPr txBox="1"/>
          <p:nvPr/>
        </p:nvSpPr>
        <p:spPr>
          <a:xfrm>
            <a:off x="9582912" y="6573504"/>
            <a:ext cx="2462855" cy="230832"/>
          </a:xfrm>
          <a:prstGeom prst="rect">
            <a:avLst/>
          </a:prstGeom>
          <a:noFill/>
        </p:spPr>
        <p:txBody>
          <a:bodyPr wrap="square">
            <a:spAutoFit/>
          </a:bodyPr>
          <a:lstStyle/>
          <a:p>
            <a:r>
              <a:rPr lang="en-US" altLang="zh-TW" sz="9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rPr>
              <a:t>Source </a:t>
            </a:r>
            <a:r>
              <a:rPr lang="zh-TW" altLang="en-US" sz="9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rPr>
              <a:t>https://pcisig.com/specifications</a:t>
            </a:r>
          </a:p>
        </p:txBody>
      </p:sp>
      <p:sp>
        <p:nvSpPr>
          <p:cNvPr id="55" name="文字方塊 54">
            <a:extLst>
              <a:ext uri="{FF2B5EF4-FFF2-40B4-BE49-F238E27FC236}">
                <a16:creationId xmlns:a16="http://schemas.microsoft.com/office/drawing/2014/main" id="{867ECB3B-0674-4299-B5AA-F63A7237DB46}"/>
              </a:ext>
            </a:extLst>
          </p:cNvPr>
          <p:cNvSpPr txBox="1"/>
          <p:nvPr/>
        </p:nvSpPr>
        <p:spPr>
          <a:xfrm>
            <a:off x="3345040" y="5759684"/>
            <a:ext cx="2036135" cy="615553"/>
          </a:xfrm>
          <a:prstGeom prst="rect">
            <a:avLst/>
          </a:prstGeom>
          <a:noFill/>
        </p:spPr>
        <p:txBody>
          <a:bodyPr wrap="none" rtlCol="0">
            <a:spAutoFit/>
          </a:bodyPr>
          <a:lstStyle/>
          <a:p>
            <a:r>
              <a:rPr kumimoji="1" lang="en-US" altLang="zh-TW" b="1">
                <a:latin typeface="Arial" panose="020B0604020202020204" pitchFamily="34" charset="0"/>
                <a:cs typeface="Arial" panose="020B0604020202020204" pitchFamily="34" charset="0"/>
              </a:rPr>
              <a:t>PCIe 1.0</a:t>
            </a:r>
          </a:p>
          <a:p>
            <a:r>
              <a:rPr kumimoji="1" lang="en-US" altLang="zh-TW" sz="1600">
                <a:latin typeface="Arial" panose="020B0604020202020204" pitchFamily="34" charset="0"/>
                <a:cs typeface="Arial" panose="020B0604020202020204" pitchFamily="34" charset="0"/>
              </a:rPr>
              <a:t>2.5 GT/s (250 MB/s)</a:t>
            </a:r>
            <a:endParaRPr kumimoji="1" lang="zh-TW" altLang="en-US" sz="1600">
              <a:latin typeface="Arial" panose="020B0604020202020204" pitchFamily="34" charset="0"/>
              <a:cs typeface="Arial" panose="020B0604020202020204" pitchFamily="34" charset="0"/>
            </a:endParaRPr>
          </a:p>
        </p:txBody>
      </p:sp>
      <p:cxnSp>
        <p:nvCxnSpPr>
          <p:cNvPr id="11" name="直線接點 10">
            <a:extLst>
              <a:ext uri="{FF2B5EF4-FFF2-40B4-BE49-F238E27FC236}">
                <a16:creationId xmlns:a16="http://schemas.microsoft.com/office/drawing/2014/main" id="{015B415C-2831-4E74-884F-DF26AFDD6FD9}"/>
              </a:ext>
            </a:extLst>
          </p:cNvPr>
          <p:cNvCxnSpPr>
            <a:cxnSpLocks/>
          </p:cNvCxnSpPr>
          <p:nvPr/>
        </p:nvCxnSpPr>
        <p:spPr>
          <a:xfrm flipH="1" flipV="1">
            <a:off x="1683135" y="5881347"/>
            <a:ext cx="1567818" cy="6196"/>
          </a:xfrm>
          <a:prstGeom prst="line">
            <a:avLst/>
          </a:prstGeom>
          <a:ln w="15875">
            <a:solidFill>
              <a:schemeClr val="tx1"/>
            </a:solidFill>
            <a:headEnd type="oval"/>
          </a:ln>
        </p:spPr>
        <p:style>
          <a:lnRef idx="1">
            <a:schemeClr val="accent1"/>
          </a:lnRef>
          <a:fillRef idx="0">
            <a:schemeClr val="accent1"/>
          </a:fillRef>
          <a:effectRef idx="0">
            <a:schemeClr val="accent1"/>
          </a:effectRef>
          <a:fontRef idx="minor">
            <a:schemeClr val="tx1"/>
          </a:fontRef>
        </p:style>
      </p:cxnSp>
      <p:sp>
        <p:nvSpPr>
          <p:cNvPr id="58" name="文字方塊 57">
            <a:extLst>
              <a:ext uri="{FF2B5EF4-FFF2-40B4-BE49-F238E27FC236}">
                <a16:creationId xmlns:a16="http://schemas.microsoft.com/office/drawing/2014/main" id="{DC9B368C-4A9C-4713-8815-4E866D39F1D3}"/>
              </a:ext>
            </a:extLst>
          </p:cNvPr>
          <p:cNvSpPr txBox="1"/>
          <p:nvPr/>
        </p:nvSpPr>
        <p:spPr>
          <a:xfrm>
            <a:off x="3858341" y="4771285"/>
            <a:ext cx="2036135" cy="615553"/>
          </a:xfrm>
          <a:prstGeom prst="rect">
            <a:avLst/>
          </a:prstGeom>
          <a:noFill/>
        </p:spPr>
        <p:txBody>
          <a:bodyPr wrap="none" rtlCol="0">
            <a:spAutoFit/>
          </a:bodyPr>
          <a:lstStyle/>
          <a:p>
            <a:r>
              <a:rPr kumimoji="1" lang="en-US" altLang="zh-TW" b="1">
                <a:latin typeface="Arial" panose="020B0604020202020204" pitchFamily="34" charset="0"/>
                <a:cs typeface="Arial" panose="020B0604020202020204" pitchFamily="34" charset="0"/>
              </a:rPr>
              <a:t>PCIe 2.0</a:t>
            </a:r>
          </a:p>
          <a:p>
            <a:r>
              <a:rPr kumimoji="1" lang="en-US" altLang="zh-TW" sz="1600">
                <a:latin typeface="Arial" panose="020B0604020202020204" pitchFamily="34" charset="0"/>
                <a:cs typeface="Arial" panose="020B0604020202020204" pitchFamily="34" charset="0"/>
              </a:rPr>
              <a:t>5.0 GT/s (500 MB/s)</a:t>
            </a:r>
          </a:p>
        </p:txBody>
      </p:sp>
      <p:sp>
        <p:nvSpPr>
          <p:cNvPr id="64" name="文字方塊 63">
            <a:extLst>
              <a:ext uri="{FF2B5EF4-FFF2-40B4-BE49-F238E27FC236}">
                <a16:creationId xmlns:a16="http://schemas.microsoft.com/office/drawing/2014/main" id="{96645E8C-75F2-4FBE-94F8-D1BF32DDF430}"/>
              </a:ext>
            </a:extLst>
          </p:cNvPr>
          <p:cNvSpPr txBox="1"/>
          <p:nvPr/>
        </p:nvSpPr>
        <p:spPr>
          <a:xfrm>
            <a:off x="150582" y="3052014"/>
            <a:ext cx="2207656" cy="615553"/>
          </a:xfrm>
          <a:prstGeom prst="rect">
            <a:avLst/>
          </a:prstGeom>
          <a:noFill/>
        </p:spPr>
        <p:txBody>
          <a:bodyPr wrap="none" rtlCol="0">
            <a:spAutoFit/>
          </a:bodyPr>
          <a:lstStyle/>
          <a:p>
            <a:r>
              <a:rPr kumimoji="1" lang="en-US" altLang="zh-TW" b="1">
                <a:latin typeface="Arial" panose="020B0604020202020204" pitchFamily="34" charset="0"/>
                <a:cs typeface="Arial" panose="020B0604020202020204" pitchFamily="34" charset="0"/>
              </a:rPr>
              <a:t>PCIe 3.0</a:t>
            </a:r>
          </a:p>
          <a:p>
            <a:r>
              <a:rPr kumimoji="1" lang="en-US" altLang="zh-TW" sz="1600">
                <a:latin typeface="Arial" panose="020B0604020202020204" pitchFamily="34" charset="0"/>
                <a:cs typeface="Arial" panose="020B0604020202020204" pitchFamily="34" charset="0"/>
              </a:rPr>
              <a:t>8.0 GT/s (984.6 MB/s)</a:t>
            </a:r>
          </a:p>
        </p:txBody>
      </p:sp>
      <p:sp>
        <p:nvSpPr>
          <p:cNvPr id="70" name="文字方塊 69">
            <a:extLst>
              <a:ext uri="{FF2B5EF4-FFF2-40B4-BE49-F238E27FC236}">
                <a16:creationId xmlns:a16="http://schemas.microsoft.com/office/drawing/2014/main" id="{FB1A7F78-A0C4-4A1F-9728-BD0360625243}"/>
              </a:ext>
            </a:extLst>
          </p:cNvPr>
          <p:cNvSpPr txBox="1"/>
          <p:nvPr/>
        </p:nvSpPr>
        <p:spPr>
          <a:xfrm>
            <a:off x="843630" y="2094817"/>
            <a:ext cx="2321469" cy="615553"/>
          </a:xfrm>
          <a:prstGeom prst="rect">
            <a:avLst/>
          </a:prstGeom>
          <a:noFill/>
        </p:spPr>
        <p:txBody>
          <a:bodyPr wrap="none" rtlCol="0">
            <a:spAutoFit/>
          </a:bodyPr>
          <a:lstStyle/>
          <a:p>
            <a:r>
              <a:rPr kumimoji="1" lang="en-US" altLang="zh-TW" b="1">
                <a:latin typeface="Arial" panose="020B0604020202020204" pitchFamily="34" charset="0"/>
                <a:cs typeface="Arial" panose="020B0604020202020204" pitchFamily="34" charset="0"/>
              </a:rPr>
              <a:t>PCIe 4.0</a:t>
            </a:r>
          </a:p>
          <a:p>
            <a:r>
              <a:rPr kumimoji="1" lang="en-US" altLang="zh-TW" sz="1600">
                <a:latin typeface="Arial" panose="020B0604020202020204" pitchFamily="34" charset="0"/>
                <a:cs typeface="Arial" panose="020B0604020202020204" pitchFamily="34" charset="0"/>
              </a:rPr>
              <a:t>16.0 GT/s (1,969 MB/s)</a:t>
            </a:r>
          </a:p>
        </p:txBody>
      </p:sp>
      <p:sp>
        <p:nvSpPr>
          <p:cNvPr id="76" name="文字方塊 75">
            <a:extLst>
              <a:ext uri="{FF2B5EF4-FFF2-40B4-BE49-F238E27FC236}">
                <a16:creationId xmlns:a16="http://schemas.microsoft.com/office/drawing/2014/main" id="{6403E61F-9217-4191-87EC-CC3D217753E8}"/>
              </a:ext>
            </a:extLst>
          </p:cNvPr>
          <p:cNvSpPr txBox="1"/>
          <p:nvPr/>
        </p:nvSpPr>
        <p:spPr>
          <a:xfrm>
            <a:off x="5240918" y="3737634"/>
            <a:ext cx="3556493" cy="646331"/>
          </a:xfrm>
          <a:prstGeom prst="rect">
            <a:avLst/>
          </a:prstGeom>
          <a:noFill/>
        </p:spPr>
        <p:txBody>
          <a:bodyPr wrap="square" rtlCol="0">
            <a:spAutoFit/>
          </a:bodyPr>
          <a:lstStyle/>
          <a:p>
            <a:r>
              <a:rPr kumimoji="1" lang="en-US" altLang="zh-TW" sz="1800">
                <a:latin typeface="Arial" panose="020B0604020202020204" pitchFamily="34" charset="0"/>
                <a:ea typeface="微軟正黑體" panose="020B0604030504040204" pitchFamily="34" charset="-120"/>
                <a:cs typeface="Arial" panose="020B0604020202020204" pitchFamily="34" charset="0"/>
              </a:rPr>
              <a:t>AMD launches the first PCIe 4.0 </a:t>
            </a:r>
            <a:br>
              <a:rPr kumimoji="1" lang="en-US" altLang="zh-TW" sz="1800">
                <a:latin typeface="Arial" panose="020B0604020202020204" pitchFamily="34" charset="0"/>
                <a:ea typeface="微軟正黑體" panose="020B0604030504040204" pitchFamily="34" charset="-120"/>
                <a:cs typeface="Arial" panose="020B0604020202020204" pitchFamily="34" charset="0"/>
              </a:rPr>
            </a:br>
            <a:r>
              <a:rPr kumimoji="1" lang="en-US" altLang="zh-TW" sz="1800">
                <a:latin typeface="Arial" panose="020B0604020202020204" pitchFamily="34" charset="0"/>
                <a:ea typeface="微軟正黑體" panose="020B0604030504040204" pitchFamily="34" charset="-120"/>
                <a:cs typeface="Arial" panose="020B0604020202020204" pitchFamily="34" charset="0"/>
              </a:rPr>
              <a:t>EPYC server processors</a:t>
            </a:r>
            <a:endParaRPr kumimoji="1" lang="en-US" altLang="zh-TW" sz="1600">
              <a:latin typeface="Arial" panose="020B0604020202020204" pitchFamily="34" charset="0"/>
              <a:ea typeface="微軟正黑體" panose="020B0604030504040204" pitchFamily="34" charset="-120"/>
              <a:cs typeface="Arial" panose="020B0604020202020204" pitchFamily="34" charset="0"/>
            </a:endParaRPr>
          </a:p>
        </p:txBody>
      </p:sp>
      <p:cxnSp>
        <p:nvCxnSpPr>
          <p:cNvPr id="89" name="直線接點 88">
            <a:extLst>
              <a:ext uri="{FF2B5EF4-FFF2-40B4-BE49-F238E27FC236}">
                <a16:creationId xmlns:a16="http://schemas.microsoft.com/office/drawing/2014/main" id="{2F475D1C-F408-4F95-BC18-E9CA979F7969}"/>
              </a:ext>
            </a:extLst>
          </p:cNvPr>
          <p:cNvCxnSpPr>
            <a:cxnSpLocks/>
          </p:cNvCxnSpPr>
          <p:nvPr/>
        </p:nvCxnSpPr>
        <p:spPr>
          <a:xfrm flipH="1">
            <a:off x="2757385" y="4950777"/>
            <a:ext cx="973647" cy="0"/>
          </a:xfrm>
          <a:prstGeom prst="line">
            <a:avLst/>
          </a:prstGeom>
          <a:ln w="15875">
            <a:solidFill>
              <a:schemeClr val="tx1"/>
            </a:solidFill>
            <a:headEnd type="oval"/>
          </a:ln>
        </p:spPr>
        <p:style>
          <a:lnRef idx="1">
            <a:schemeClr val="accent1"/>
          </a:lnRef>
          <a:fillRef idx="0">
            <a:schemeClr val="accent1"/>
          </a:fillRef>
          <a:effectRef idx="0">
            <a:schemeClr val="accent1"/>
          </a:effectRef>
          <a:fontRef idx="minor">
            <a:schemeClr val="tx1"/>
          </a:fontRef>
        </p:style>
      </p:cxnSp>
      <p:cxnSp>
        <p:nvCxnSpPr>
          <p:cNvPr id="17" name="接點: 肘形 16">
            <a:extLst>
              <a:ext uri="{FF2B5EF4-FFF2-40B4-BE49-F238E27FC236}">
                <a16:creationId xmlns:a16="http://schemas.microsoft.com/office/drawing/2014/main" id="{2A1CB506-C568-476A-B512-99DE1E12251F}"/>
              </a:ext>
            </a:extLst>
          </p:cNvPr>
          <p:cNvCxnSpPr>
            <a:cxnSpLocks/>
          </p:cNvCxnSpPr>
          <p:nvPr/>
        </p:nvCxnSpPr>
        <p:spPr>
          <a:xfrm rot="16200000" flipH="1">
            <a:off x="2405220" y="3534238"/>
            <a:ext cx="350986" cy="348315"/>
          </a:xfrm>
          <a:prstGeom prst="bentConnector3">
            <a:avLst>
              <a:gd name="adj1" fmla="val 1860"/>
            </a:avLst>
          </a:prstGeom>
          <a:ln w="15875">
            <a:solidFill>
              <a:schemeClr val="tx1"/>
            </a:solidFill>
            <a:headEnd type="oval"/>
          </a:ln>
        </p:spPr>
        <p:style>
          <a:lnRef idx="1">
            <a:schemeClr val="accent1"/>
          </a:lnRef>
          <a:fillRef idx="0">
            <a:schemeClr val="accent1"/>
          </a:fillRef>
          <a:effectRef idx="0">
            <a:schemeClr val="accent1"/>
          </a:effectRef>
          <a:fontRef idx="minor">
            <a:schemeClr val="tx1"/>
          </a:fontRef>
        </p:style>
      </p:cxnSp>
      <p:cxnSp>
        <p:nvCxnSpPr>
          <p:cNvPr id="100" name="接點: 肘形 99">
            <a:extLst>
              <a:ext uri="{FF2B5EF4-FFF2-40B4-BE49-F238E27FC236}">
                <a16:creationId xmlns:a16="http://schemas.microsoft.com/office/drawing/2014/main" id="{A9EFB70E-0626-4E20-982B-5E868DF12A28}"/>
              </a:ext>
            </a:extLst>
          </p:cNvPr>
          <p:cNvCxnSpPr>
            <a:cxnSpLocks/>
          </p:cNvCxnSpPr>
          <p:nvPr/>
        </p:nvCxnSpPr>
        <p:spPr>
          <a:xfrm>
            <a:off x="3162424" y="2566975"/>
            <a:ext cx="622517" cy="379704"/>
          </a:xfrm>
          <a:prstGeom prst="bentConnector3">
            <a:avLst>
              <a:gd name="adj1" fmla="val 102688"/>
            </a:avLst>
          </a:prstGeom>
          <a:ln w="15875">
            <a:solidFill>
              <a:schemeClr val="tx1"/>
            </a:solidFill>
            <a:headEnd type="oval"/>
          </a:ln>
        </p:spPr>
        <p:style>
          <a:lnRef idx="1">
            <a:schemeClr val="accent1"/>
          </a:lnRef>
          <a:fillRef idx="0">
            <a:schemeClr val="accent1"/>
          </a:fillRef>
          <a:effectRef idx="0">
            <a:schemeClr val="accent1"/>
          </a:effectRef>
          <a:fontRef idx="minor">
            <a:schemeClr val="tx1"/>
          </a:fontRef>
        </p:style>
      </p:cxnSp>
      <p:grpSp>
        <p:nvGrpSpPr>
          <p:cNvPr id="112" name="群組 111">
            <a:extLst>
              <a:ext uri="{FF2B5EF4-FFF2-40B4-BE49-F238E27FC236}">
                <a16:creationId xmlns:a16="http://schemas.microsoft.com/office/drawing/2014/main" id="{602CE305-0399-4C81-9B62-7F8C319EB24E}"/>
              </a:ext>
            </a:extLst>
          </p:cNvPr>
          <p:cNvGrpSpPr/>
          <p:nvPr/>
        </p:nvGrpSpPr>
        <p:grpSpPr>
          <a:xfrm>
            <a:off x="3664514" y="2811469"/>
            <a:ext cx="1114973" cy="430887"/>
            <a:chOff x="6483430" y="2398434"/>
            <a:chExt cx="1114973" cy="430887"/>
          </a:xfrm>
        </p:grpSpPr>
        <p:sp>
          <p:nvSpPr>
            <p:cNvPr id="113" name="橢圓 112">
              <a:extLst>
                <a:ext uri="{FF2B5EF4-FFF2-40B4-BE49-F238E27FC236}">
                  <a16:creationId xmlns:a16="http://schemas.microsoft.com/office/drawing/2014/main" id="{F15E9FE8-C52E-475D-8046-A98C63BA3731}"/>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14" name="文字方塊 113">
              <a:extLst>
                <a:ext uri="{FF2B5EF4-FFF2-40B4-BE49-F238E27FC236}">
                  <a16:creationId xmlns:a16="http://schemas.microsoft.com/office/drawing/2014/main" id="{95E43533-E693-4E75-ADBD-1BFD97A24310}"/>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2017</a:t>
              </a:r>
              <a:endParaRPr kumimoji="1" lang="zh-TW" altLang="en-US" sz="2200" b="1">
                <a:solidFill>
                  <a:schemeClr val="bg1"/>
                </a:solidFill>
                <a:latin typeface="Arial" panose="020B0604020202020204" pitchFamily="34" charset="0"/>
                <a:cs typeface="Arial" panose="020B0604020202020204" pitchFamily="34" charset="0"/>
              </a:endParaRPr>
            </a:p>
          </p:txBody>
        </p:sp>
      </p:grpSp>
      <p:cxnSp>
        <p:nvCxnSpPr>
          <p:cNvPr id="117" name="接點: 肘形 116">
            <a:extLst>
              <a:ext uri="{FF2B5EF4-FFF2-40B4-BE49-F238E27FC236}">
                <a16:creationId xmlns:a16="http://schemas.microsoft.com/office/drawing/2014/main" id="{7E61D60D-4616-4EAD-9B1E-82BA8926B230}"/>
              </a:ext>
            </a:extLst>
          </p:cNvPr>
          <p:cNvCxnSpPr>
            <a:cxnSpLocks/>
          </p:cNvCxnSpPr>
          <p:nvPr/>
        </p:nvCxnSpPr>
        <p:spPr>
          <a:xfrm rot="10800000">
            <a:off x="7346220" y="2042230"/>
            <a:ext cx="1326101" cy="1290369"/>
          </a:xfrm>
          <a:prstGeom prst="bentConnector3">
            <a:avLst>
              <a:gd name="adj1" fmla="val 100217"/>
            </a:avLst>
          </a:prstGeom>
          <a:ln w="15875">
            <a:solidFill>
              <a:schemeClr val="tx1"/>
            </a:solidFill>
            <a:headEnd type="oval"/>
          </a:ln>
        </p:spPr>
        <p:style>
          <a:lnRef idx="1">
            <a:schemeClr val="accent1"/>
          </a:lnRef>
          <a:fillRef idx="0">
            <a:schemeClr val="accent1"/>
          </a:fillRef>
          <a:effectRef idx="0">
            <a:schemeClr val="accent1"/>
          </a:effectRef>
          <a:fontRef idx="minor">
            <a:schemeClr val="tx1"/>
          </a:fontRef>
        </p:style>
      </p:cxnSp>
      <p:grpSp>
        <p:nvGrpSpPr>
          <p:cNvPr id="130" name="群組 129">
            <a:extLst>
              <a:ext uri="{FF2B5EF4-FFF2-40B4-BE49-F238E27FC236}">
                <a16:creationId xmlns:a16="http://schemas.microsoft.com/office/drawing/2014/main" id="{45027522-8736-44C6-8426-F776FC32FA6B}"/>
              </a:ext>
            </a:extLst>
          </p:cNvPr>
          <p:cNvGrpSpPr/>
          <p:nvPr/>
        </p:nvGrpSpPr>
        <p:grpSpPr>
          <a:xfrm>
            <a:off x="534088" y="5658070"/>
            <a:ext cx="1114973" cy="430887"/>
            <a:chOff x="6483430" y="2398434"/>
            <a:chExt cx="1114973" cy="430887"/>
          </a:xfrm>
        </p:grpSpPr>
        <p:sp>
          <p:nvSpPr>
            <p:cNvPr id="131" name="橢圓 130">
              <a:extLst>
                <a:ext uri="{FF2B5EF4-FFF2-40B4-BE49-F238E27FC236}">
                  <a16:creationId xmlns:a16="http://schemas.microsoft.com/office/drawing/2014/main" id="{E6016BB1-2B5F-4236-BC16-3842F33F77D3}"/>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32" name="文字方塊 131">
              <a:extLst>
                <a:ext uri="{FF2B5EF4-FFF2-40B4-BE49-F238E27FC236}">
                  <a16:creationId xmlns:a16="http://schemas.microsoft.com/office/drawing/2014/main" id="{BA8050FB-1A73-42B1-A1D2-071DC20DEEC8}"/>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2003</a:t>
              </a:r>
              <a:endParaRPr kumimoji="1" lang="zh-TW" altLang="en-US" sz="2200" b="1">
                <a:solidFill>
                  <a:schemeClr val="bg1"/>
                </a:solidFill>
                <a:latin typeface="Arial" panose="020B0604020202020204" pitchFamily="34" charset="0"/>
                <a:cs typeface="Arial" panose="020B0604020202020204" pitchFamily="34" charset="0"/>
              </a:endParaRPr>
            </a:p>
          </p:txBody>
        </p:sp>
      </p:grpSp>
      <p:grpSp>
        <p:nvGrpSpPr>
          <p:cNvPr id="133" name="群組 132">
            <a:extLst>
              <a:ext uri="{FF2B5EF4-FFF2-40B4-BE49-F238E27FC236}">
                <a16:creationId xmlns:a16="http://schemas.microsoft.com/office/drawing/2014/main" id="{26F83158-52B6-4F27-9629-C78461C7A3BD}"/>
              </a:ext>
            </a:extLst>
          </p:cNvPr>
          <p:cNvGrpSpPr/>
          <p:nvPr/>
        </p:nvGrpSpPr>
        <p:grpSpPr>
          <a:xfrm>
            <a:off x="1594095" y="4723835"/>
            <a:ext cx="1114973" cy="430887"/>
            <a:chOff x="6483430" y="2398434"/>
            <a:chExt cx="1114973" cy="430887"/>
          </a:xfrm>
        </p:grpSpPr>
        <p:sp>
          <p:nvSpPr>
            <p:cNvPr id="134" name="橢圓 133">
              <a:extLst>
                <a:ext uri="{FF2B5EF4-FFF2-40B4-BE49-F238E27FC236}">
                  <a16:creationId xmlns:a16="http://schemas.microsoft.com/office/drawing/2014/main" id="{BE9EDDDE-1CFC-4175-8C04-D3F3C9C9A6A3}"/>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35" name="文字方塊 134">
              <a:extLst>
                <a:ext uri="{FF2B5EF4-FFF2-40B4-BE49-F238E27FC236}">
                  <a16:creationId xmlns:a16="http://schemas.microsoft.com/office/drawing/2014/main" id="{34025D7F-AB56-41A5-A4AF-80615CE4D764}"/>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2006</a:t>
              </a:r>
              <a:endParaRPr kumimoji="1" lang="zh-TW" altLang="en-US" sz="2200" b="1">
                <a:solidFill>
                  <a:schemeClr val="bg1"/>
                </a:solidFill>
                <a:latin typeface="Arial" panose="020B0604020202020204" pitchFamily="34" charset="0"/>
                <a:cs typeface="Arial" panose="020B0604020202020204" pitchFamily="34" charset="0"/>
              </a:endParaRPr>
            </a:p>
          </p:txBody>
        </p:sp>
      </p:grpSp>
      <p:grpSp>
        <p:nvGrpSpPr>
          <p:cNvPr id="136" name="群組 135">
            <a:extLst>
              <a:ext uri="{FF2B5EF4-FFF2-40B4-BE49-F238E27FC236}">
                <a16:creationId xmlns:a16="http://schemas.microsoft.com/office/drawing/2014/main" id="{B4C24768-3C93-4E7D-A57C-57450289E312}"/>
              </a:ext>
            </a:extLst>
          </p:cNvPr>
          <p:cNvGrpSpPr/>
          <p:nvPr/>
        </p:nvGrpSpPr>
        <p:grpSpPr>
          <a:xfrm>
            <a:off x="5381175" y="2219040"/>
            <a:ext cx="1114973" cy="430887"/>
            <a:chOff x="6483430" y="2398434"/>
            <a:chExt cx="1114973" cy="430887"/>
          </a:xfrm>
        </p:grpSpPr>
        <p:sp>
          <p:nvSpPr>
            <p:cNvPr id="137" name="橢圓 136">
              <a:extLst>
                <a:ext uri="{FF2B5EF4-FFF2-40B4-BE49-F238E27FC236}">
                  <a16:creationId xmlns:a16="http://schemas.microsoft.com/office/drawing/2014/main" id="{74EA49D1-871D-46D0-BBE6-F2BBAD6BD28D}"/>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38" name="文字方塊 137">
              <a:extLst>
                <a:ext uri="{FF2B5EF4-FFF2-40B4-BE49-F238E27FC236}">
                  <a16:creationId xmlns:a16="http://schemas.microsoft.com/office/drawing/2014/main" id="{C12324A1-10AF-4383-83AC-4716103D37DA}"/>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2018</a:t>
              </a:r>
              <a:endParaRPr kumimoji="1" lang="zh-TW" altLang="en-US" sz="2200" b="1">
                <a:solidFill>
                  <a:schemeClr val="bg1"/>
                </a:solidFill>
                <a:latin typeface="Arial" panose="020B0604020202020204" pitchFamily="34" charset="0"/>
                <a:cs typeface="Arial" panose="020B0604020202020204" pitchFamily="34" charset="0"/>
              </a:endParaRPr>
            </a:p>
          </p:txBody>
        </p:sp>
      </p:grpSp>
      <p:grpSp>
        <p:nvGrpSpPr>
          <p:cNvPr id="139" name="群組 138">
            <a:extLst>
              <a:ext uri="{FF2B5EF4-FFF2-40B4-BE49-F238E27FC236}">
                <a16:creationId xmlns:a16="http://schemas.microsoft.com/office/drawing/2014/main" id="{6B57A006-8274-4FF2-92F5-CE72ADBAB322}"/>
              </a:ext>
            </a:extLst>
          </p:cNvPr>
          <p:cNvGrpSpPr/>
          <p:nvPr/>
        </p:nvGrpSpPr>
        <p:grpSpPr>
          <a:xfrm>
            <a:off x="7221129" y="1788153"/>
            <a:ext cx="1114973" cy="430887"/>
            <a:chOff x="6483430" y="2398434"/>
            <a:chExt cx="1114973" cy="430887"/>
          </a:xfrm>
        </p:grpSpPr>
        <p:sp>
          <p:nvSpPr>
            <p:cNvPr id="140" name="橢圓 139">
              <a:extLst>
                <a:ext uri="{FF2B5EF4-FFF2-40B4-BE49-F238E27FC236}">
                  <a16:creationId xmlns:a16="http://schemas.microsoft.com/office/drawing/2014/main" id="{0763D65D-5BB7-49AB-8B8F-D5F6E65C21F5}"/>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41" name="文字方塊 140">
              <a:extLst>
                <a:ext uri="{FF2B5EF4-FFF2-40B4-BE49-F238E27FC236}">
                  <a16:creationId xmlns:a16="http://schemas.microsoft.com/office/drawing/2014/main" id="{410EB7DD-787C-4264-AABC-561E7DFEAA02}"/>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2019</a:t>
              </a:r>
              <a:endParaRPr kumimoji="1" lang="zh-TW" altLang="en-US" sz="2200" b="1">
                <a:solidFill>
                  <a:schemeClr val="bg1"/>
                </a:solidFill>
                <a:latin typeface="Arial" panose="020B0604020202020204" pitchFamily="34" charset="0"/>
                <a:cs typeface="Arial" panose="020B0604020202020204" pitchFamily="34" charset="0"/>
              </a:endParaRPr>
            </a:p>
          </p:txBody>
        </p:sp>
      </p:grpSp>
      <p:grpSp>
        <p:nvGrpSpPr>
          <p:cNvPr id="142" name="群組 141">
            <a:extLst>
              <a:ext uri="{FF2B5EF4-FFF2-40B4-BE49-F238E27FC236}">
                <a16:creationId xmlns:a16="http://schemas.microsoft.com/office/drawing/2014/main" id="{65ECA218-70A8-40A1-87E6-F5966DAEDD10}"/>
              </a:ext>
            </a:extLst>
          </p:cNvPr>
          <p:cNvGrpSpPr/>
          <p:nvPr/>
        </p:nvGrpSpPr>
        <p:grpSpPr>
          <a:xfrm>
            <a:off x="2616058" y="3774991"/>
            <a:ext cx="1114973" cy="430887"/>
            <a:chOff x="6483430" y="2398434"/>
            <a:chExt cx="1114973" cy="430887"/>
          </a:xfrm>
        </p:grpSpPr>
        <p:sp>
          <p:nvSpPr>
            <p:cNvPr id="143" name="橢圓 142">
              <a:extLst>
                <a:ext uri="{FF2B5EF4-FFF2-40B4-BE49-F238E27FC236}">
                  <a16:creationId xmlns:a16="http://schemas.microsoft.com/office/drawing/2014/main" id="{41BCD604-FBE5-4A23-86B9-3457DB727F19}"/>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44" name="文字方塊 143">
              <a:extLst>
                <a:ext uri="{FF2B5EF4-FFF2-40B4-BE49-F238E27FC236}">
                  <a16:creationId xmlns:a16="http://schemas.microsoft.com/office/drawing/2014/main" id="{9626314F-69A0-4B15-B7B9-40BB275203DA}"/>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2010</a:t>
              </a:r>
              <a:endParaRPr kumimoji="1" lang="zh-TW" altLang="en-US" sz="2200" b="1">
                <a:solidFill>
                  <a:schemeClr val="bg1"/>
                </a:solidFill>
                <a:latin typeface="Arial" panose="020B0604020202020204" pitchFamily="34" charset="0"/>
                <a:cs typeface="Arial" panose="020B0604020202020204" pitchFamily="34" charset="0"/>
              </a:endParaRPr>
            </a:p>
          </p:txBody>
        </p:sp>
      </p:grpSp>
      <p:sp>
        <p:nvSpPr>
          <p:cNvPr id="145" name="文字方塊 144">
            <a:extLst>
              <a:ext uri="{FF2B5EF4-FFF2-40B4-BE49-F238E27FC236}">
                <a16:creationId xmlns:a16="http://schemas.microsoft.com/office/drawing/2014/main" id="{97ECC1CB-FD61-4EB5-A92C-9A0C70FBA461}"/>
              </a:ext>
            </a:extLst>
          </p:cNvPr>
          <p:cNvSpPr txBox="1"/>
          <p:nvPr/>
        </p:nvSpPr>
        <p:spPr>
          <a:xfrm>
            <a:off x="8744691" y="3209736"/>
            <a:ext cx="3531736" cy="646331"/>
          </a:xfrm>
          <a:prstGeom prst="rect">
            <a:avLst/>
          </a:prstGeom>
          <a:noFill/>
        </p:spPr>
        <p:txBody>
          <a:bodyPr wrap="none" rtlCol="0">
            <a:spAutoFit/>
          </a:bodyPr>
          <a:lstStyle/>
          <a:p>
            <a:r>
              <a:rPr kumimoji="1" lang="en-US" altLang="zh-TW" sz="1800">
                <a:latin typeface="Arial" panose="020B0604020202020204" pitchFamily="34" charset="0"/>
                <a:ea typeface="微軟正黑體" panose="020B0604030504040204" pitchFamily="34" charset="-120"/>
                <a:cs typeface="Arial" panose="020B0604020202020204" pitchFamily="34" charset="0"/>
              </a:rPr>
              <a:t>AMD launches</a:t>
            </a:r>
            <a:r>
              <a:rPr kumimoji="1" lang="zh-TW" altLang="en-US" sz="1800">
                <a:latin typeface="Arial" panose="020B0604020202020204" pitchFamily="34" charset="0"/>
                <a:ea typeface="微軟正黑體" panose="020B0604030504040204" pitchFamily="34" charset="-120"/>
                <a:cs typeface="Arial" panose="020B0604020202020204" pitchFamily="34" charset="0"/>
              </a:rPr>
              <a:t> </a:t>
            </a:r>
            <a:r>
              <a:rPr kumimoji="1" lang="en-US" altLang="zh-TW" sz="1800">
                <a:latin typeface="Arial" panose="020B0604020202020204" pitchFamily="34" charset="0"/>
                <a:ea typeface="微軟正黑體" panose="020B0604030504040204" pitchFamily="34" charset="-120"/>
                <a:cs typeface="Arial" panose="020B0604020202020204" pitchFamily="34" charset="0"/>
              </a:rPr>
              <a:t>the first PCIe 4.0 </a:t>
            </a:r>
            <a:br>
              <a:rPr kumimoji="1" lang="en-US" altLang="zh-TW" sz="1800">
                <a:latin typeface="Arial" panose="020B0604020202020204" pitchFamily="34" charset="0"/>
                <a:ea typeface="微軟正黑體" panose="020B0604030504040204" pitchFamily="34" charset="-120"/>
                <a:cs typeface="Arial" panose="020B0604020202020204" pitchFamily="34" charset="0"/>
              </a:rPr>
            </a:br>
            <a:r>
              <a:rPr kumimoji="1" lang="en-US" altLang="zh-TW" sz="1800">
                <a:latin typeface="Arial" panose="020B0604020202020204" pitchFamily="34" charset="0"/>
                <a:ea typeface="微軟正黑體" panose="020B0604030504040204" pitchFamily="34" charset="-120"/>
                <a:cs typeface="Arial" panose="020B0604020202020204" pitchFamily="34" charset="0"/>
              </a:rPr>
              <a:t>Ryzen consumer processors</a:t>
            </a:r>
            <a:endParaRPr kumimoji="1" lang="en-US" altLang="zh-TW" sz="1600">
              <a:latin typeface="Arial" panose="020B0604020202020204" pitchFamily="34" charset="0"/>
              <a:ea typeface="微軟正黑體" panose="020B0604030504040204" pitchFamily="34" charset="-120"/>
              <a:cs typeface="Arial" panose="020B0604020202020204" pitchFamily="34" charset="0"/>
            </a:endParaRPr>
          </a:p>
        </p:txBody>
      </p:sp>
      <p:pic>
        <p:nvPicPr>
          <p:cNvPr id="36" name="圖片 35">
            <a:extLst>
              <a:ext uri="{FF2B5EF4-FFF2-40B4-BE49-F238E27FC236}">
                <a16:creationId xmlns:a16="http://schemas.microsoft.com/office/drawing/2014/main" id="{4D7007DE-74BB-2744-B834-0883CC2EA5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53598" y="5803153"/>
            <a:ext cx="5487625" cy="619063"/>
          </a:xfrm>
          <a:prstGeom prst="rect">
            <a:avLst/>
          </a:prstGeom>
        </p:spPr>
      </p:pic>
      <p:sp>
        <p:nvSpPr>
          <p:cNvPr id="37" name="文字方塊 36">
            <a:extLst>
              <a:ext uri="{FF2B5EF4-FFF2-40B4-BE49-F238E27FC236}">
                <a16:creationId xmlns:a16="http://schemas.microsoft.com/office/drawing/2014/main" id="{AEA6D62A-9767-C343-AA85-14C8E9CE4D8F}"/>
              </a:ext>
            </a:extLst>
          </p:cNvPr>
          <p:cNvSpPr txBox="1"/>
          <p:nvPr/>
        </p:nvSpPr>
        <p:spPr>
          <a:xfrm>
            <a:off x="5997496" y="4642532"/>
            <a:ext cx="5943893" cy="1077218"/>
          </a:xfrm>
          <a:prstGeom prst="rect">
            <a:avLst/>
          </a:prstGeom>
          <a:noFill/>
        </p:spPr>
        <p:txBody>
          <a:bodyPr wrap="square" rtlCol="0">
            <a:spAutoFit/>
          </a:bodyPr>
          <a:lstStyle/>
          <a:p>
            <a:r>
              <a:rPr kumimoji="1" lang="en-US" altLang="zh-TW" sz="1600">
                <a:latin typeface="Arial" panose="020B0604020202020204" pitchFamily="34" charset="0"/>
                <a:ea typeface="微軟正黑體" panose="020B0604030504040204" pitchFamily="34" charset="-120"/>
                <a:cs typeface="Arial" panose="020B0604020202020204" pitchFamily="34" charset="0"/>
              </a:rPr>
              <a:t>QNAP is a member of</a:t>
            </a:r>
            <a:r>
              <a:rPr kumimoji="1" lang="zh-TW" altLang="en-US" sz="1600">
                <a:latin typeface="Arial" panose="020B0604020202020204" pitchFamily="34" charset="0"/>
                <a:ea typeface="微軟正黑體" panose="020B0604030504040204" pitchFamily="34" charset="-120"/>
                <a:cs typeface="Arial" panose="020B0604020202020204" pitchFamily="34" charset="0"/>
              </a:rPr>
              <a:t> </a:t>
            </a:r>
            <a:r>
              <a:rPr kumimoji="1" lang="en-US" altLang="zh-TW" sz="1600">
                <a:latin typeface="Arial" panose="020B0604020202020204" pitchFamily="34" charset="0"/>
                <a:ea typeface="微軟正黑體" panose="020B0604030504040204" pitchFamily="34" charset="-120"/>
                <a:cs typeface="Arial" panose="020B0604020202020204" pitchFamily="34" charset="0"/>
              </a:rPr>
              <a:t>PCI-SIG (Peripheral Component Interconnect Special Interest Group) for PCIe standards. QNAP follows the specs for the optimal compatibility and performance requirements.</a:t>
            </a:r>
            <a:endParaRPr kumimoji="1" lang="zh-TW" altLang="en-US" sz="1600">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2692058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hidden="1">
            <a:extLst>
              <a:ext uri="{FF2B5EF4-FFF2-40B4-BE49-F238E27FC236}">
                <a16:creationId xmlns:a16="http://schemas.microsoft.com/office/drawing/2014/main" id="{887E4189-605A-474F-84B6-CC7688FBEE07}"/>
              </a:ext>
            </a:extLst>
          </p:cNvPr>
          <p:cNvSpPr/>
          <p:nvPr/>
        </p:nvSpPr>
        <p:spPr>
          <a:xfrm>
            <a:off x="3087957" y="1742536"/>
            <a:ext cx="9104044" cy="5115464"/>
          </a:xfrm>
          <a:prstGeom prst="rect">
            <a:avLst/>
          </a:prstGeom>
          <a:gradFill flip="none" rotWithShape="1">
            <a:gsLst>
              <a:gs pos="79000">
                <a:schemeClr val="tx1"/>
              </a:gs>
              <a:gs pos="100000">
                <a:schemeClr val="tx1">
                  <a:alpha val="0"/>
                </a:schemeClr>
              </a:gs>
            </a:gsLst>
            <a:lin ang="10800000" scaled="0"/>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Arial" panose="020B0604020202020204" pitchFamily="34" charset="0"/>
              <a:ea typeface="微軟正黑體" panose="020B0604030504040204" pitchFamily="34" charset="-120"/>
              <a:sym typeface="Arial" panose="020B0604020202020204" pitchFamily="34" charset="0"/>
            </a:endParaRPr>
          </a:p>
        </p:txBody>
      </p:sp>
      <p:sp>
        <p:nvSpPr>
          <p:cNvPr id="7" name="矩形 6" hidden="1">
            <a:extLst>
              <a:ext uri="{FF2B5EF4-FFF2-40B4-BE49-F238E27FC236}">
                <a16:creationId xmlns:a16="http://schemas.microsoft.com/office/drawing/2014/main" id="{BE738E76-7A0D-4BEA-B1EA-E9F1366E981D}"/>
              </a:ext>
            </a:extLst>
          </p:cNvPr>
          <p:cNvSpPr/>
          <p:nvPr/>
        </p:nvSpPr>
        <p:spPr>
          <a:xfrm>
            <a:off x="2256109" y="1742536"/>
            <a:ext cx="9313593" cy="511546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Arial" panose="020B0604020202020204" pitchFamily="34" charset="0"/>
              <a:ea typeface="微軟正黑體" panose="020B0604030504040204" pitchFamily="34" charset="-120"/>
              <a:sym typeface="Arial" panose="020B0604020202020204" pitchFamily="34" charset="0"/>
            </a:endParaRPr>
          </a:p>
        </p:txBody>
      </p:sp>
      <p:sp>
        <p:nvSpPr>
          <p:cNvPr id="21" name="圓角矩形 20" hidden="1">
            <a:extLst>
              <a:ext uri="{FF2B5EF4-FFF2-40B4-BE49-F238E27FC236}">
                <a16:creationId xmlns:a16="http://schemas.microsoft.com/office/drawing/2014/main" id="{4802B232-481B-904B-89DB-A81A24643BF3}"/>
              </a:ext>
            </a:extLst>
          </p:cNvPr>
          <p:cNvSpPr/>
          <p:nvPr/>
        </p:nvSpPr>
        <p:spPr>
          <a:xfrm>
            <a:off x="5222889" y="2822278"/>
            <a:ext cx="1800496" cy="1756127"/>
          </a:xfrm>
          <a:prstGeom prst="roundRect">
            <a:avLst>
              <a:gd name="adj" fmla="val 0"/>
            </a:avLst>
          </a:prstGeom>
          <a:solidFill>
            <a:srgbClr val="C50E00"/>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latin typeface="Arial" panose="020B0604020202020204" pitchFamily="34" charset="0"/>
              <a:ea typeface="微軟正黑體" panose="020B0604030504040204" pitchFamily="34" charset="-120"/>
              <a:sym typeface="Arial" panose="020B0604020202020204" pitchFamily="34" charset="0"/>
            </a:endParaRPr>
          </a:p>
        </p:txBody>
      </p:sp>
      <p:sp>
        <p:nvSpPr>
          <p:cNvPr id="25" name="矩形 24">
            <a:extLst>
              <a:ext uri="{FF2B5EF4-FFF2-40B4-BE49-F238E27FC236}">
                <a16:creationId xmlns:a16="http://schemas.microsoft.com/office/drawing/2014/main" id="{E9854EBA-C1FA-47F5-A733-E3C430DA09D6}"/>
              </a:ext>
            </a:extLst>
          </p:cNvPr>
          <p:cNvSpPr/>
          <p:nvPr/>
        </p:nvSpPr>
        <p:spPr>
          <a:xfrm>
            <a:off x="9044294" y="4409237"/>
            <a:ext cx="1206500" cy="2448764"/>
          </a:xfrm>
          <a:prstGeom prst="rect">
            <a:avLst/>
          </a:prstGeom>
          <a:gradFill>
            <a:gsLst>
              <a:gs pos="33000">
                <a:srgbClr val="82BACD">
                  <a:alpha val="45000"/>
                </a:srgbClr>
              </a:gs>
              <a:gs pos="100000">
                <a:srgbClr val="211D1F"/>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Arial" panose="020B0604020202020204" pitchFamily="34" charset="0"/>
              <a:cs typeface="Arial" panose="020B0604020202020204" pitchFamily="34" charset="0"/>
            </a:endParaRPr>
          </a:p>
        </p:txBody>
      </p:sp>
      <p:sp>
        <p:nvSpPr>
          <p:cNvPr id="2" name="標題 1">
            <a:extLst>
              <a:ext uri="{FF2B5EF4-FFF2-40B4-BE49-F238E27FC236}">
                <a16:creationId xmlns:a16="http://schemas.microsoft.com/office/drawing/2014/main" id="{1ADA18BD-9767-0448-9D80-EDB2F6308AFE}"/>
              </a:ext>
            </a:extLst>
          </p:cNvPr>
          <p:cNvSpPr>
            <a:spLocks noGrp="1"/>
          </p:cNvSpPr>
          <p:nvPr>
            <p:ph type="title"/>
          </p:nvPr>
        </p:nvSpPr>
        <p:spPr>
          <a:xfrm>
            <a:off x="414529" y="33866"/>
            <a:ext cx="11399520" cy="1712596"/>
          </a:xfrm>
        </p:spPr>
        <p:txBody>
          <a:bodyPr>
            <a:normAutofit/>
          </a:bodyPr>
          <a:lstStyle/>
          <a:p>
            <a:pPr algn="ctr"/>
            <a:r>
              <a:rPr kumimoji="1" lang="en-US" altLang="zh-TW" sz="3800" b="1">
                <a:latin typeface="Arial" panose="020B0604020202020204" pitchFamily="34" charset="0"/>
                <a:cs typeface="Arial" panose="020B0604020202020204" pitchFamily="34" charset="0"/>
                <a:sym typeface="Arial" panose="020B0604020202020204" pitchFamily="34" charset="0"/>
              </a:rPr>
              <a:t>All flash NVMe desktop NAS with AMD EPYC 7002 series 8/16-core server CPU &amp; PCIe Gen4</a:t>
            </a:r>
            <a:endParaRPr kumimoji="1" lang="zh-TW" altLang="en-US" sz="3800" b="1">
              <a:latin typeface="Arial" panose="020B0604020202020204" pitchFamily="34" charset="0"/>
              <a:cs typeface="Arial" panose="020B0604020202020204" pitchFamily="34" charset="0"/>
              <a:sym typeface="Arial" panose="020B0604020202020204" pitchFamily="34" charset="0"/>
            </a:endParaRPr>
          </a:p>
        </p:txBody>
      </p:sp>
      <p:pic>
        <p:nvPicPr>
          <p:cNvPr id="6" name="圖片 5">
            <a:extLst>
              <a:ext uri="{FF2B5EF4-FFF2-40B4-BE49-F238E27FC236}">
                <a16:creationId xmlns:a16="http://schemas.microsoft.com/office/drawing/2014/main" id="{1A9F6639-48C9-EB4D-8DCB-FFB04C239B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2472" y="5533478"/>
            <a:ext cx="1206500" cy="1068255"/>
          </a:xfrm>
          <a:prstGeom prst="rect">
            <a:avLst/>
          </a:prstGeom>
        </p:spPr>
      </p:pic>
      <p:pic>
        <p:nvPicPr>
          <p:cNvPr id="8" name="圖片 7" descr="一張含有 黑色 的圖片&#10;&#10;自動產生的描述">
            <a:extLst>
              <a:ext uri="{FF2B5EF4-FFF2-40B4-BE49-F238E27FC236}">
                <a16:creationId xmlns:a16="http://schemas.microsoft.com/office/drawing/2014/main" id="{C34FAE11-4C0E-C848-B849-53BD22AD37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1846" y="4980689"/>
            <a:ext cx="1206500" cy="1068255"/>
          </a:xfrm>
          <a:prstGeom prst="rect">
            <a:avLst/>
          </a:prstGeom>
        </p:spPr>
      </p:pic>
      <p:pic>
        <p:nvPicPr>
          <p:cNvPr id="10" name="圖片 9">
            <a:extLst>
              <a:ext uri="{FF2B5EF4-FFF2-40B4-BE49-F238E27FC236}">
                <a16:creationId xmlns:a16="http://schemas.microsoft.com/office/drawing/2014/main" id="{DA51303C-7A4D-4D4C-B108-BE9ADAD5F0A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30416" y="3875110"/>
            <a:ext cx="1206500" cy="1068255"/>
          </a:xfrm>
          <a:prstGeom prst="rect">
            <a:avLst/>
          </a:prstGeom>
        </p:spPr>
      </p:pic>
      <p:pic>
        <p:nvPicPr>
          <p:cNvPr id="12" name="圖片 11">
            <a:extLst>
              <a:ext uri="{FF2B5EF4-FFF2-40B4-BE49-F238E27FC236}">
                <a16:creationId xmlns:a16="http://schemas.microsoft.com/office/drawing/2014/main" id="{2855B01C-9415-C246-BE52-EBF12E930E3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30278" y="4427899"/>
            <a:ext cx="1206500" cy="1068255"/>
          </a:xfrm>
          <a:prstGeom prst="rect">
            <a:avLst/>
          </a:prstGeom>
        </p:spPr>
      </p:pic>
      <p:pic>
        <p:nvPicPr>
          <p:cNvPr id="14" name="圖片 13" descr="一張含有 瓶, 標誌, 監視器, 時鐘 的圖片&#10;&#10;自動產生的描述">
            <a:extLst>
              <a:ext uri="{FF2B5EF4-FFF2-40B4-BE49-F238E27FC236}">
                <a16:creationId xmlns:a16="http://schemas.microsoft.com/office/drawing/2014/main" id="{CB2B1BD2-13DF-3943-818B-D996F8E7293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35921" y="3340982"/>
            <a:ext cx="1206500" cy="1068255"/>
          </a:xfrm>
          <a:prstGeom prst="rect">
            <a:avLst/>
          </a:prstGeom>
        </p:spPr>
      </p:pic>
      <p:sp>
        <p:nvSpPr>
          <p:cNvPr id="18" name="文字方塊 17">
            <a:extLst>
              <a:ext uri="{FF2B5EF4-FFF2-40B4-BE49-F238E27FC236}">
                <a16:creationId xmlns:a16="http://schemas.microsoft.com/office/drawing/2014/main" id="{F962CB9E-BE62-324F-9F41-4FABD2B1E2A0}"/>
              </a:ext>
            </a:extLst>
          </p:cNvPr>
          <p:cNvSpPr txBox="1"/>
          <p:nvPr/>
        </p:nvSpPr>
        <p:spPr>
          <a:xfrm>
            <a:off x="633523" y="5164145"/>
            <a:ext cx="1338829" cy="307777"/>
          </a:xfrm>
          <a:prstGeom prst="rect">
            <a:avLst/>
          </a:prstGeom>
          <a:noFill/>
        </p:spPr>
        <p:txBody>
          <a:bodyPr wrap="none" rtlCol="0">
            <a:spAutoFit/>
          </a:bodyPr>
          <a:lstStyle/>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TS-x63 </a:t>
            </a:r>
            <a:r>
              <a:rPr kumimoji="1" lang="en-US" altLang="zh-CN" sz="1400"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series</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19" name="文字方塊 18">
            <a:extLst>
              <a:ext uri="{FF2B5EF4-FFF2-40B4-BE49-F238E27FC236}">
                <a16:creationId xmlns:a16="http://schemas.microsoft.com/office/drawing/2014/main" id="{E78A5C56-80BE-4B41-B756-4DD943ED2ACE}"/>
              </a:ext>
            </a:extLst>
          </p:cNvPr>
          <p:cNvSpPr txBox="1"/>
          <p:nvPr/>
        </p:nvSpPr>
        <p:spPr>
          <a:xfrm>
            <a:off x="2329286" y="4594960"/>
            <a:ext cx="1338829" cy="307777"/>
          </a:xfrm>
          <a:prstGeom prst="rect">
            <a:avLst/>
          </a:prstGeom>
          <a:noFill/>
        </p:spPr>
        <p:txBody>
          <a:bodyPr wrap="none" rtlCol="0">
            <a:spAutoFit/>
          </a:bodyPr>
          <a:lstStyle/>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TS-x73 </a:t>
            </a:r>
            <a:r>
              <a:rPr kumimoji="1" lang="en-US" altLang="zh-CN" sz="1400"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series</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0" name="文字方塊 19">
            <a:extLst>
              <a:ext uri="{FF2B5EF4-FFF2-40B4-BE49-F238E27FC236}">
                <a16:creationId xmlns:a16="http://schemas.microsoft.com/office/drawing/2014/main" id="{8F474B18-AED8-8C4E-BE01-A5BF771022BF}"/>
              </a:ext>
            </a:extLst>
          </p:cNvPr>
          <p:cNvSpPr txBox="1"/>
          <p:nvPr/>
        </p:nvSpPr>
        <p:spPr>
          <a:xfrm>
            <a:off x="5772255" y="3283025"/>
            <a:ext cx="1309974" cy="523220"/>
          </a:xfrm>
          <a:prstGeom prst="rect">
            <a:avLst/>
          </a:prstGeom>
          <a:noFill/>
        </p:spPr>
        <p:txBody>
          <a:bodyPr wrap="none" rtlCol="0">
            <a:spAutoFit/>
          </a:bodyPr>
          <a:lstStyle/>
          <a:p>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TS-x73A/</a:t>
            </a:r>
          </a:p>
          <a:p>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x73AU </a:t>
            </a:r>
            <a:r>
              <a:rPr kumimoji="1" lang="en-US" altLang="zh-CN" sz="1400"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series</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2" name="文字方塊 21">
            <a:extLst>
              <a:ext uri="{FF2B5EF4-FFF2-40B4-BE49-F238E27FC236}">
                <a16:creationId xmlns:a16="http://schemas.microsoft.com/office/drawing/2014/main" id="{300BAD83-3492-BA45-AF49-98DF7185EA5A}"/>
              </a:ext>
            </a:extLst>
          </p:cNvPr>
          <p:cNvSpPr txBox="1"/>
          <p:nvPr/>
        </p:nvSpPr>
        <p:spPr>
          <a:xfrm>
            <a:off x="658191" y="1894347"/>
            <a:ext cx="10880181" cy="769441"/>
          </a:xfrm>
          <a:prstGeom prst="rect">
            <a:avLst/>
          </a:prstGeom>
          <a:noFill/>
        </p:spPr>
        <p:txBody>
          <a:bodyPr wrap="square" rtlCol="0">
            <a:spAutoFit/>
          </a:bodyPr>
          <a:lstStyle/>
          <a:p>
            <a:r>
              <a:rPr kumimoji="1" lang="en-US" altLang="zh-TW" sz="22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Followed by the 2020 Sept. all flash </a:t>
            </a:r>
            <a:r>
              <a:rPr kumimoji="1" lang="en-US" altLang="zh-TW" sz="2200" err="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NVMe</a:t>
            </a:r>
            <a:r>
              <a:rPr kumimoji="1" lang="en-US" altLang="zh-TW" sz="22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rackmount TS-h2490FU 24-bay NAS, QNAP is launching its first ever 12-bay all flash </a:t>
            </a:r>
            <a:r>
              <a:rPr kumimoji="1" lang="en-US" altLang="zh-TW" sz="2200" err="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NVMe</a:t>
            </a:r>
            <a:r>
              <a:rPr kumimoji="1" lang="en-US" altLang="zh-TW" sz="22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desktop NAS TS-h1290FX.</a:t>
            </a:r>
            <a:endParaRPr kumimoji="1" lang="en-US" altLang="zh-CN" sz="22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9" name="矩形 8">
            <a:extLst>
              <a:ext uri="{FF2B5EF4-FFF2-40B4-BE49-F238E27FC236}">
                <a16:creationId xmlns:a16="http://schemas.microsoft.com/office/drawing/2014/main" id="{701FE163-6843-41A0-854A-CA07CE2D1769}"/>
              </a:ext>
            </a:extLst>
          </p:cNvPr>
          <p:cNvSpPr/>
          <p:nvPr/>
        </p:nvSpPr>
        <p:spPr>
          <a:xfrm>
            <a:off x="732472" y="6601733"/>
            <a:ext cx="1206500" cy="669328"/>
          </a:xfrm>
          <a:prstGeom prst="rect">
            <a:avLst/>
          </a:prstGeom>
          <a:gradFill flip="none" rotWithShape="1">
            <a:gsLst>
              <a:gs pos="15000">
                <a:schemeClr val="accent1">
                  <a:lumMod val="5000"/>
                  <a:lumOff val="95000"/>
                  <a:alpha val="25000"/>
                </a:schemeClr>
              </a:gs>
              <a:gs pos="69000">
                <a:schemeClr val="bg1">
                  <a:lumMod val="85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Arial" panose="020B0604020202020204" pitchFamily="34" charset="0"/>
              <a:cs typeface="Arial" panose="020B0604020202020204" pitchFamily="34" charset="0"/>
            </a:endParaRPr>
          </a:p>
        </p:txBody>
      </p:sp>
      <p:sp>
        <p:nvSpPr>
          <p:cNvPr id="27" name="文字方塊 26">
            <a:extLst>
              <a:ext uri="{FF2B5EF4-FFF2-40B4-BE49-F238E27FC236}">
                <a16:creationId xmlns:a16="http://schemas.microsoft.com/office/drawing/2014/main" id="{CE857E52-B1F0-1348-A6CB-E28FFD4F21F0}"/>
              </a:ext>
            </a:extLst>
          </p:cNvPr>
          <p:cNvSpPr txBox="1"/>
          <p:nvPr/>
        </p:nvSpPr>
        <p:spPr>
          <a:xfrm>
            <a:off x="9044294" y="2814717"/>
            <a:ext cx="1208985" cy="523220"/>
          </a:xfrm>
          <a:prstGeom prst="rect">
            <a:avLst/>
          </a:prstGeom>
          <a:noFill/>
        </p:spPr>
        <p:txBody>
          <a:bodyPr wrap="none" rtlCol="0">
            <a:spAutoFit/>
          </a:bodyPr>
          <a:lstStyle/>
          <a:p>
            <a:r>
              <a:rPr kumimoji="1" lang="en-US" altLang="zh-TW" sz="1400" b="1">
                <a:solidFill>
                  <a:srgbClr val="82BACD"/>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TS-h1290FX</a:t>
            </a:r>
          </a:p>
          <a:p>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TS-h2490FU</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9" name="矩形 28">
            <a:extLst>
              <a:ext uri="{FF2B5EF4-FFF2-40B4-BE49-F238E27FC236}">
                <a16:creationId xmlns:a16="http://schemas.microsoft.com/office/drawing/2014/main" id="{03B49EFF-B803-4BF8-AC22-4F91628D89D4}"/>
              </a:ext>
            </a:extLst>
          </p:cNvPr>
          <p:cNvSpPr/>
          <p:nvPr/>
        </p:nvSpPr>
        <p:spPr>
          <a:xfrm>
            <a:off x="2408634" y="6048944"/>
            <a:ext cx="1206500" cy="1465039"/>
          </a:xfrm>
          <a:prstGeom prst="rect">
            <a:avLst/>
          </a:prstGeom>
          <a:gradFill flip="none" rotWithShape="1">
            <a:gsLst>
              <a:gs pos="15000">
                <a:schemeClr val="accent1">
                  <a:lumMod val="5000"/>
                  <a:lumOff val="95000"/>
                  <a:alpha val="25000"/>
                </a:schemeClr>
              </a:gs>
              <a:gs pos="69000">
                <a:schemeClr val="bg1">
                  <a:lumMod val="85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Arial" panose="020B0604020202020204" pitchFamily="34" charset="0"/>
              <a:cs typeface="Arial" panose="020B0604020202020204" pitchFamily="34" charset="0"/>
            </a:endParaRPr>
          </a:p>
        </p:txBody>
      </p:sp>
      <p:sp>
        <p:nvSpPr>
          <p:cNvPr id="30" name="矩形 29">
            <a:extLst>
              <a:ext uri="{FF2B5EF4-FFF2-40B4-BE49-F238E27FC236}">
                <a16:creationId xmlns:a16="http://schemas.microsoft.com/office/drawing/2014/main" id="{E9D6B9EC-DC5E-4167-82D2-87ACAEEE279E}"/>
              </a:ext>
            </a:extLst>
          </p:cNvPr>
          <p:cNvSpPr/>
          <p:nvPr/>
        </p:nvSpPr>
        <p:spPr>
          <a:xfrm>
            <a:off x="4123854" y="5471922"/>
            <a:ext cx="1206500" cy="1386078"/>
          </a:xfrm>
          <a:prstGeom prst="rect">
            <a:avLst/>
          </a:prstGeom>
          <a:gradFill flip="none" rotWithShape="1">
            <a:gsLst>
              <a:gs pos="15000">
                <a:srgbClr val="FF785D">
                  <a:alpha val="20000"/>
                </a:srgbClr>
              </a:gs>
              <a:gs pos="69000">
                <a:srgbClr val="F22800"/>
              </a:gs>
            </a:gsLst>
            <a:lin ang="45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Arial" panose="020B0604020202020204" pitchFamily="34" charset="0"/>
              <a:cs typeface="Arial" panose="020B0604020202020204" pitchFamily="34" charset="0"/>
            </a:endParaRPr>
          </a:p>
        </p:txBody>
      </p:sp>
      <p:sp>
        <p:nvSpPr>
          <p:cNvPr id="31" name="矩形 30">
            <a:extLst>
              <a:ext uri="{FF2B5EF4-FFF2-40B4-BE49-F238E27FC236}">
                <a16:creationId xmlns:a16="http://schemas.microsoft.com/office/drawing/2014/main" id="{03315120-6D6A-40BB-B48C-258AFE6DFDA8}"/>
              </a:ext>
            </a:extLst>
          </p:cNvPr>
          <p:cNvSpPr/>
          <p:nvPr/>
        </p:nvSpPr>
        <p:spPr>
          <a:xfrm>
            <a:off x="5823992" y="4922844"/>
            <a:ext cx="1206500" cy="1935156"/>
          </a:xfrm>
          <a:prstGeom prst="rect">
            <a:avLst/>
          </a:prstGeom>
          <a:gradFill flip="none" rotWithShape="1">
            <a:gsLst>
              <a:gs pos="15000">
                <a:srgbClr val="FF785D">
                  <a:alpha val="20000"/>
                </a:srgbClr>
              </a:gs>
              <a:gs pos="69000">
                <a:srgbClr val="F22800"/>
              </a:gs>
            </a:gsLst>
            <a:lin ang="45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Arial" panose="020B0604020202020204" pitchFamily="34" charset="0"/>
              <a:cs typeface="Arial" panose="020B0604020202020204" pitchFamily="34" charset="0"/>
            </a:endParaRPr>
          </a:p>
        </p:txBody>
      </p:sp>
      <p:pic>
        <p:nvPicPr>
          <p:cNvPr id="15" name="圖片 14" descr="一張含有 文字, 電子用品, 電腦, 控制台 的圖片&#10;&#10;自動產生的描述">
            <a:extLst>
              <a:ext uri="{FF2B5EF4-FFF2-40B4-BE49-F238E27FC236}">
                <a16:creationId xmlns:a16="http://schemas.microsoft.com/office/drawing/2014/main" id="{AEA8095E-F30F-4CB5-B1C3-7863A39665BE}"/>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contrast="24000"/>
                    </a14:imgEffect>
                  </a14:imgLayer>
                </a14:imgProps>
              </a:ext>
            </a:extLst>
          </a:blip>
          <a:stretch>
            <a:fillRect/>
          </a:stretch>
        </p:blipFill>
        <p:spPr>
          <a:xfrm>
            <a:off x="7550755" y="5083269"/>
            <a:ext cx="4356160" cy="1836289"/>
          </a:xfrm>
          <a:prstGeom prst="rect">
            <a:avLst/>
          </a:prstGeom>
        </p:spPr>
      </p:pic>
    </p:spTree>
    <p:extLst>
      <p:ext uri="{BB962C8B-B14F-4D97-AF65-F5344CB8AC3E}">
        <p14:creationId xmlns:p14="http://schemas.microsoft.com/office/powerpoint/2010/main" val="707559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26" y="146646"/>
            <a:ext cx="11948903" cy="1629425"/>
          </a:xfrm>
        </p:spPr>
        <p:txBody>
          <a:bodyPr>
            <a:normAutofit fontScale="90000"/>
          </a:bodyPr>
          <a:lstStyle/>
          <a:p>
            <a:r>
              <a:rPr lang="en-US" altLang="zh-TW" sz="4800">
                <a:latin typeface="Arial" panose="020B0604020202020204" pitchFamily="34" charset="0"/>
                <a:ea typeface="微軟正黑體"/>
                <a:cs typeface="Arial" panose="020B0604020202020204" pitchFamily="34" charset="0"/>
              </a:rPr>
              <a:t>AMD EPYC</a:t>
            </a:r>
            <a:r>
              <a:rPr lang="zh-TW" altLang="en-US" sz="4800">
                <a:latin typeface="Arial" panose="020B0604020202020204" pitchFamily="34" charset="0"/>
                <a:ea typeface="微軟正黑體"/>
                <a:cs typeface="Arial" panose="020B0604020202020204" pitchFamily="34" charset="0"/>
              </a:rPr>
              <a:t> </a:t>
            </a:r>
            <a:r>
              <a:rPr lang="en-US" altLang="zh-TW" sz="4800">
                <a:latin typeface="Arial" panose="020B0604020202020204" pitchFamily="34" charset="0"/>
                <a:ea typeface="微軟正黑體"/>
                <a:cs typeface="Arial" panose="020B0604020202020204" pitchFamily="34" charset="0"/>
              </a:rPr>
              <a:t>7002 (Rome) </a:t>
            </a:r>
            <a:br>
              <a:rPr lang="en-US" altLang="zh-TW" sz="4800">
                <a:latin typeface="Arial" panose="020B0604020202020204" pitchFamily="34" charset="0"/>
                <a:ea typeface="微軟正黑體"/>
                <a:cs typeface="Arial" panose="020B0604020202020204" pitchFamily="34" charset="0"/>
              </a:rPr>
            </a:br>
            <a:r>
              <a:rPr lang="en-US" altLang="zh-TW" sz="4800">
                <a:latin typeface="Arial" panose="020B0604020202020204" pitchFamily="34" charset="0"/>
                <a:ea typeface="微軟正黑體"/>
                <a:cs typeface="Arial" panose="020B0604020202020204" pitchFamily="34" charset="0"/>
              </a:rPr>
              <a:t>server-grade processor for the data center</a:t>
            </a:r>
            <a:endParaRPr lang="zh-TW" altLang="en-US" sz="4800">
              <a:latin typeface="Arial" panose="020B0604020202020204" pitchFamily="34" charset="0"/>
              <a:ea typeface="微軟正黑體"/>
              <a:cs typeface="Arial" panose="020B0604020202020204" pitchFamily="34" charset="0"/>
            </a:endParaRPr>
          </a:p>
        </p:txBody>
      </p:sp>
      <p:sp>
        <p:nvSpPr>
          <p:cNvPr id="4" name="矩形 3">
            <a:extLst>
              <a:ext uri="{FF2B5EF4-FFF2-40B4-BE49-F238E27FC236}">
                <a16:creationId xmlns:a16="http://schemas.microsoft.com/office/drawing/2014/main" id="{801472CA-C236-5C45-B96F-C3BDB0CC83A0}"/>
              </a:ext>
            </a:extLst>
          </p:cNvPr>
          <p:cNvSpPr/>
          <p:nvPr/>
        </p:nvSpPr>
        <p:spPr>
          <a:xfrm>
            <a:off x="6186635" y="2119595"/>
            <a:ext cx="5562600" cy="4155176"/>
          </a:xfrm>
          <a:prstGeom prst="rect">
            <a:avLst/>
          </a:prstGeom>
        </p:spPr>
        <p:txBody>
          <a:bodyPr wrap="square">
            <a:spAutoFit/>
          </a:bodyPr>
          <a:lstStyle/>
          <a:p>
            <a:pPr>
              <a:spcBef>
                <a:spcPts val="1200"/>
              </a:spcBef>
            </a:pPr>
            <a:r>
              <a:rPr lang="en-US" altLang="zh-TW" sz="2400">
                <a:solidFill>
                  <a:schemeClr val="bg1"/>
                </a:solidFill>
                <a:latin typeface="Arial" panose="020B0604020202020204" pitchFamily="34" charset="0"/>
                <a:ea typeface="微軟正黑體" panose="020B0604030504040204" pitchFamily="34" charset="-120"/>
                <a:cs typeface="Arial" panose="020B0604020202020204" pitchFamily="34" charset="0"/>
              </a:rPr>
              <a:t>The 2</a:t>
            </a:r>
            <a:r>
              <a:rPr lang="en-US" altLang="zh-TW" sz="2400" baseline="30000">
                <a:solidFill>
                  <a:schemeClr val="bg1"/>
                </a:solidFill>
                <a:latin typeface="Arial" panose="020B0604020202020204" pitchFamily="34" charset="0"/>
                <a:ea typeface="微軟正黑體" panose="020B0604030504040204" pitchFamily="34" charset="-120"/>
                <a:cs typeface="Arial" panose="020B0604020202020204" pitchFamily="34" charset="0"/>
              </a:rPr>
              <a:t>nd</a:t>
            </a:r>
            <a:r>
              <a:rPr lang="en-US" altLang="zh-TW" sz="2400">
                <a:solidFill>
                  <a:schemeClr val="bg1"/>
                </a:solidFill>
                <a:latin typeface="Arial" panose="020B0604020202020204" pitchFamily="34" charset="0"/>
                <a:ea typeface="微軟正黑體" panose="020B0604030504040204" pitchFamily="34" charset="-120"/>
                <a:cs typeface="Arial" panose="020B0604020202020204" pitchFamily="34" charset="0"/>
              </a:rPr>
              <a:t> gen AMD EPYC is designed for data center for the intensive workload. With its 7nm manufacturing technology, up to 64 cores, and better efficiency, it provides 4X the performance of floating points operations and 2X the CPU socket performance. </a:t>
            </a:r>
          </a:p>
          <a:p>
            <a:pPr marL="241294" indent="-241294">
              <a:spcBef>
                <a:spcPts val="1600"/>
              </a:spcBef>
              <a:buClr>
                <a:srgbClr val="82BACD"/>
              </a:buClr>
              <a:buFont typeface="Arial" panose="020B0604020202020204" pitchFamily="34" charset="0"/>
              <a:buChar char="•"/>
            </a:pPr>
            <a:r>
              <a:rPr lang="en-US" altLang="zh-TW" sz="1867">
                <a:solidFill>
                  <a:schemeClr val="bg1"/>
                </a:solidFill>
                <a:latin typeface="Arial" panose="020B0604020202020204" pitchFamily="34" charset="0"/>
                <a:ea typeface="微軟正黑體" panose="020B0604030504040204" pitchFamily="34" charset="-120"/>
                <a:cs typeface="Arial" panose="020B0604020202020204" pitchFamily="34" charset="0"/>
              </a:rPr>
              <a:t>TS-h1290FX with 8 or 16 core options </a:t>
            </a:r>
          </a:p>
          <a:p>
            <a:pPr marL="241294" indent="-241294">
              <a:spcBef>
                <a:spcPts val="1600"/>
              </a:spcBef>
              <a:buClr>
                <a:srgbClr val="82BACD"/>
              </a:buClr>
              <a:buFont typeface="Arial" panose="020B0604020202020204" pitchFamily="34" charset="0"/>
              <a:buChar char="•"/>
            </a:pPr>
            <a:r>
              <a:rPr lang="en-US" altLang="zh-TW" sz="1867">
                <a:solidFill>
                  <a:schemeClr val="bg1"/>
                </a:solidFill>
                <a:latin typeface="Arial" panose="020B0604020202020204" pitchFamily="34" charset="0"/>
                <a:ea typeface="微軟正黑體" panose="020B0604030504040204" pitchFamily="34" charset="-120"/>
                <a:cs typeface="Arial" panose="020B0604020202020204" pitchFamily="34" charset="0"/>
              </a:rPr>
              <a:t>8-channel 8 ECC RDIMM DDR4 memory slots</a:t>
            </a:r>
            <a:r>
              <a:rPr lang="zh-TW" altLang="en-US" sz="1867">
                <a:solidFill>
                  <a:schemeClr val="bg1"/>
                </a:solidFill>
                <a:latin typeface="Arial" panose="020B0604020202020204" pitchFamily="34" charset="0"/>
                <a:ea typeface="微軟正黑體" panose="020B0604030504040204" pitchFamily="34" charset="-120"/>
                <a:cs typeface="Arial" panose="020B0604020202020204" pitchFamily="34" charset="0"/>
              </a:rPr>
              <a:t> </a:t>
            </a:r>
            <a:endParaRPr lang="en-US" altLang="zh-TW" sz="1867">
              <a:solidFill>
                <a:schemeClr val="bg1"/>
              </a:solidFill>
              <a:latin typeface="Arial" panose="020B0604020202020204" pitchFamily="34" charset="0"/>
              <a:ea typeface="微軟正黑體" panose="020B0604030504040204" pitchFamily="34" charset="-120"/>
              <a:cs typeface="Arial" panose="020B0604020202020204" pitchFamily="34" charset="0"/>
            </a:endParaRPr>
          </a:p>
          <a:p>
            <a:pPr marL="241294" indent="-241294">
              <a:spcBef>
                <a:spcPts val="1600"/>
              </a:spcBef>
              <a:buClr>
                <a:srgbClr val="82BACD"/>
              </a:buClr>
              <a:buFont typeface="Arial" panose="020B0604020202020204" pitchFamily="34" charset="0"/>
              <a:buChar char="•"/>
            </a:pPr>
            <a:r>
              <a:rPr lang="en-US" altLang="zh-TW" sz="1867">
                <a:solidFill>
                  <a:schemeClr val="bg1"/>
                </a:solidFill>
                <a:latin typeface="Arial" panose="020B0604020202020204" pitchFamily="34" charset="0"/>
                <a:ea typeface="微軟正黑體" panose="020B0604030504040204" pitchFamily="34" charset="-120"/>
                <a:cs typeface="Arial" panose="020B0604020202020204" pitchFamily="34" charset="0"/>
              </a:rPr>
              <a:t>CPU supports 128 PCIe Gen4 lanes </a:t>
            </a:r>
            <a:endParaRPr lang="zh-TW" altLang="en-US" sz="18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39769870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群組 1">
            <a:extLst>
              <a:ext uri="{FF2B5EF4-FFF2-40B4-BE49-F238E27FC236}">
                <a16:creationId xmlns:a16="http://schemas.microsoft.com/office/drawing/2014/main" id="{C4A08480-C41E-425C-A1B5-7844C42CEA2C}"/>
              </a:ext>
            </a:extLst>
          </p:cNvPr>
          <p:cNvGrpSpPr/>
          <p:nvPr/>
        </p:nvGrpSpPr>
        <p:grpSpPr>
          <a:xfrm>
            <a:off x="341424" y="2048857"/>
            <a:ext cx="11530121" cy="2493547"/>
            <a:chOff x="535981" y="2137543"/>
            <a:chExt cx="11120038" cy="2404861"/>
          </a:xfrm>
        </p:grpSpPr>
        <p:pic>
          <p:nvPicPr>
            <p:cNvPr id="14338" name="Picture 2">
              <a:extLst>
                <a:ext uri="{FF2B5EF4-FFF2-40B4-BE49-F238E27FC236}">
                  <a16:creationId xmlns:a16="http://schemas.microsoft.com/office/drawing/2014/main" id="{F7494122-E0BF-7B48-9026-23D9B1CF1F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5981" y="2137545"/>
              <a:ext cx="3559948" cy="2404859"/>
            </a:xfrm>
            <a:prstGeom prst="rect">
              <a:avLst/>
            </a:prstGeom>
            <a:noFill/>
            <a:ln w="15240">
              <a:solidFill>
                <a:schemeClr val="bg1"/>
              </a:solidFill>
            </a:ln>
            <a:effectLst>
              <a:outerShdw blurRad="342900" dist="177800" dir="3600000" algn="ctr" rotWithShape="0">
                <a:srgbClr val="000000">
                  <a:alpha val="40000"/>
                </a:srgbClr>
              </a:outerShdw>
            </a:effectLst>
            <a:extLst>
              <a:ext uri="{909E8E84-426E-40DD-AFC4-6F175D3DCCD1}">
                <a14:hiddenFill xmlns:a14="http://schemas.microsoft.com/office/drawing/2010/main">
                  <a:solidFill>
                    <a:srgbClr val="FFFFFF"/>
                  </a:solidFill>
                </a14:hiddenFill>
              </a:ext>
            </a:extLst>
          </p:spPr>
        </p:pic>
        <p:pic>
          <p:nvPicPr>
            <p:cNvPr id="14340" name="Picture 4">
              <a:extLst>
                <a:ext uri="{FF2B5EF4-FFF2-40B4-BE49-F238E27FC236}">
                  <a16:creationId xmlns:a16="http://schemas.microsoft.com/office/drawing/2014/main" id="{1577D7AC-5D76-DB44-B40F-EDA15C4748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3889" y="2137543"/>
              <a:ext cx="3559948" cy="2404859"/>
            </a:xfrm>
            <a:prstGeom prst="rect">
              <a:avLst/>
            </a:prstGeom>
            <a:noFill/>
            <a:ln w="15240">
              <a:solidFill>
                <a:schemeClr val="bg1"/>
              </a:solidFill>
            </a:ln>
            <a:effectLst>
              <a:outerShdw blurRad="342900" dist="177800" dir="3600000" algn="ctr" rotWithShape="0">
                <a:srgbClr val="000000">
                  <a:alpha val="40000"/>
                </a:srgbClr>
              </a:outerShdw>
            </a:effectLst>
            <a:extLst>
              <a:ext uri="{909E8E84-426E-40DD-AFC4-6F175D3DCCD1}">
                <a14:hiddenFill xmlns:a14="http://schemas.microsoft.com/office/drawing/2010/main">
                  <a:solidFill>
                    <a:srgbClr val="FFFFFF"/>
                  </a:solidFill>
                </a14:hiddenFill>
              </a:ext>
            </a:extLst>
          </p:spPr>
        </p:pic>
        <p:pic>
          <p:nvPicPr>
            <p:cNvPr id="14342" name="Picture 6">
              <a:extLst>
                <a:ext uri="{FF2B5EF4-FFF2-40B4-BE49-F238E27FC236}">
                  <a16:creationId xmlns:a16="http://schemas.microsoft.com/office/drawing/2014/main" id="{9191E4E9-110C-BC4E-AAC6-2F78A90BBCC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96071" y="2137544"/>
              <a:ext cx="3559948" cy="2404859"/>
            </a:xfrm>
            <a:prstGeom prst="rect">
              <a:avLst/>
            </a:prstGeom>
            <a:noFill/>
            <a:ln w="15240">
              <a:solidFill>
                <a:schemeClr val="bg1"/>
              </a:solidFill>
            </a:ln>
            <a:effectLst>
              <a:outerShdw blurRad="342900" dist="177800" dir="3600000" algn="ctr" rotWithShape="0">
                <a:srgbClr val="000000">
                  <a:alpha val="40000"/>
                </a:srgbClr>
              </a:outerShdw>
            </a:effectLst>
            <a:extLst>
              <a:ext uri="{909E8E84-426E-40DD-AFC4-6F175D3DCCD1}">
                <a14:hiddenFill xmlns:a14="http://schemas.microsoft.com/office/drawing/2010/main">
                  <a:solidFill>
                    <a:srgbClr val="FFFFFF"/>
                  </a:solidFill>
                </a14:hiddenFill>
              </a:ext>
            </a:extLst>
          </p:spPr>
        </p:pic>
      </p:grpSp>
      <p:sp>
        <p:nvSpPr>
          <p:cNvPr id="16" name="文字方塊 15">
            <a:extLst>
              <a:ext uri="{FF2B5EF4-FFF2-40B4-BE49-F238E27FC236}">
                <a16:creationId xmlns:a16="http://schemas.microsoft.com/office/drawing/2014/main" id="{53C04E69-9BA4-4F93-8106-54AB370E6EA9}"/>
              </a:ext>
            </a:extLst>
          </p:cNvPr>
          <p:cNvSpPr txBox="1"/>
          <p:nvPr/>
        </p:nvSpPr>
        <p:spPr>
          <a:xfrm>
            <a:off x="38847" y="4675031"/>
            <a:ext cx="3925794" cy="461665"/>
          </a:xfrm>
          <a:prstGeom prst="rect">
            <a:avLst/>
          </a:prstGeom>
          <a:noFill/>
        </p:spPr>
        <p:txBody>
          <a:bodyPr wrap="square">
            <a:spAutoFit/>
          </a:bodyPr>
          <a:lstStyle/>
          <a:p>
            <a:pPr algn="ctr" fontAlgn="base"/>
            <a:r>
              <a:rPr lang="en-US" altLang="zh-TW" sz="2400" b="1">
                <a:latin typeface="Arial" panose="020B0604020202020204" pitchFamily="34" charset="0"/>
                <a:ea typeface="微軟正黑體" panose="020B0604030504040204" pitchFamily="34" charset="-120"/>
                <a:cs typeface="Arial" panose="020B0604020202020204" pitchFamily="34" charset="0"/>
                <a:sym typeface="+mn-lt"/>
              </a:rPr>
              <a:t>Virtualization</a:t>
            </a:r>
            <a:endParaRPr lang="en" altLang="zh-TW" sz="2400">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17" name="文字方塊 16">
            <a:extLst>
              <a:ext uri="{FF2B5EF4-FFF2-40B4-BE49-F238E27FC236}">
                <a16:creationId xmlns:a16="http://schemas.microsoft.com/office/drawing/2014/main" id="{E53AD1D7-8697-49BC-A13A-5DF24E479FD5}"/>
              </a:ext>
            </a:extLst>
          </p:cNvPr>
          <p:cNvSpPr txBox="1"/>
          <p:nvPr/>
        </p:nvSpPr>
        <p:spPr>
          <a:xfrm>
            <a:off x="278902" y="5127433"/>
            <a:ext cx="3583797" cy="1438855"/>
          </a:xfrm>
          <a:prstGeom prst="rect">
            <a:avLst/>
          </a:prstGeom>
          <a:noFill/>
        </p:spPr>
        <p:txBody>
          <a:bodyPr wrap="square">
            <a:spAutoFit/>
          </a:bodyPr>
          <a:lstStyle/>
          <a:p>
            <a:pPr algn="ctr" fontAlgn="base">
              <a:lnSpc>
                <a:spcPts val="2050"/>
              </a:lnSpc>
            </a:pPr>
            <a:r>
              <a:rPr lang="en" altLang="zh-TW">
                <a:latin typeface="Arial" panose="020B0604020202020204" pitchFamily="34" charset="0"/>
                <a:cs typeface="Arial" panose="020B0604020202020204" pitchFamily="34" charset="0"/>
              </a:rPr>
              <a:t>Eliminates storage bottlenecks for unstructured data and I/O intensive workloads; ideal for server virtualization and virtual desktop infrastructure (VDI).</a:t>
            </a:r>
            <a:endParaRPr lang="en" altLang="zh-TW" sz="1500" b="0" i="0">
              <a:effectLst/>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19" name="文字方塊 18">
            <a:extLst>
              <a:ext uri="{FF2B5EF4-FFF2-40B4-BE49-F238E27FC236}">
                <a16:creationId xmlns:a16="http://schemas.microsoft.com/office/drawing/2014/main" id="{B34DF45E-CB59-471E-BA28-9DEBC42847AE}"/>
              </a:ext>
            </a:extLst>
          </p:cNvPr>
          <p:cNvSpPr txBox="1"/>
          <p:nvPr/>
        </p:nvSpPr>
        <p:spPr>
          <a:xfrm>
            <a:off x="4176873" y="4675031"/>
            <a:ext cx="3838251" cy="461665"/>
          </a:xfrm>
          <a:prstGeom prst="rect">
            <a:avLst/>
          </a:prstGeom>
          <a:noFill/>
        </p:spPr>
        <p:txBody>
          <a:bodyPr wrap="square">
            <a:spAutoFit/>
          </a:bodyPr>
          <a:lstStyle/>
          <a:p>
            <a:pPr algn="ctr" fontAlgn="base"/>
            <a:r>
              <a:rPr lang="en-US" altLang="zh-TW" sz="2400" b="1">
                <a:latin typeface="Arial" panose="020B0604020202020204" pitchFamily="34" charset="0"/>
                <a:ea typeface="微軟正黑體" panose="020B0604030504040204" pitchFamily="34" charset="-120"/>
                <a:cs typeface="Arial" panose="020B0604020202020204" pitchFamily="34" charset="0"/>
                <a:sym typeface="+mn-lt"/>
              </a:rPr>
              <a:t>Data Centers</a:t>
            </a:r>
            <a:endParaRPr lang="en" altLang="zh-TW" sz="2400">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20" name="文字方塊 19">
            <a:extLst>
              <a:ext uri="{FF2B5EF4-FFF2-40B4-BE49-F238E27FC236}">
                <a16:creationId xmlns:a16="http://schemas.microsoft.com/office/drawing/2014/main" id="{8ACE7AC2-68A1-4C31-84E7-D9A3A6F3EEFB}"/>
              </a:ext>
            </a:extLst>
          </p:cNvPr>
          <p:cNvSpPr txBox="1"/>
          <p:nvPr/>
        </p:nvSpPr>
        <p:spPr>
          <a:xfrm>
            <a:off x="4346700" y="5127433"/>
            <a:ext cx="3583798" cy="1708160"/>
          </a:xfrm>
          <a:prstGeom prst="rect">
            <a:avLst/>
          </a:prstGeom>
          <a:noFill/>
        </p:spPr>
        <p:txBody>
          <a:bodyPr wrap="square">
            <a:spAutoFit/>
          </a:bodyPr>
          <a:lstStyle/>
          <a:p>
            <a:pPr algn="ctr" fontAlgn="base">
              <a:lnSpc>
                <a:spcPts val="2050"/>
              </a:lnSpc>
            </a:pPr>
            <a:r>
              <a:rPr lang="en" altLang="zh-TW">
                <a:latin typeface="Arial" panose="020B0604020202020204" pitchFamily="34" charset="0"/>
                <a:cs typeface="Arial" panose="020B0604020202020204" pitchFamily="34" charset="0"/>
              </a:rPr>
              <a:t>Delivers ultra-low latency and high IOPS performance, providing response times within microseconds for data centers that host significant business-critical systems and data.</a:t>
            </a:r>
            <a:endParaRPr lang="en-US" altLang="zh-TW" sz="1500">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21" name="文字方塊 20">
            <a:extLst>
              <a:ext uri="{FF2B5EF4-FFF2-40B4-BE49-F238E27FC236}">
                <a16:creationId xmlns:a16="http://schemas.microsoft.com/office/drawing/2014/main" id="{55AF68DA-D3F1-4311-A0CD-B4CB914F3717}"/>
              </a:ext>
            </a:extLst>
          </p:cNvPr>
          <p:cNvSpPr txBox="1"/>
          <p:nvPr/>
        </p:nvSpPr>
        <p:spPr>
          <a:xfrm>
            <a:off x="8183583" y="4665766"/>
            <a:ext cx="3838250" cy="461665"/>
          </a:xfrm>
          <a:prstGeom prst="rect">
            <a:avLst/>
          </a:prstGeom>
          <a:noFill/>
        </p:spPr>
        <p:txBody>
          <a:bodyPr wrap="square">
            <a:spAutoFit/>
          </a:bodyPr>
          <a:lstStyle/>
          <a:p>
            <a:pPr algn="ctr" fontAlgn="base"/>
            <a:r>
              <a:rPr lang="en-US" altLang="zh-TW" sz="2400" b="1">
                <a:latin typeface="Arial" panose="020B0604020202020204" pitchFamily="34" charset="0"/>
                <a:ea typeface="微軟正黑體" panose="020B0604030504040204" pitchFamily="34" charset="-120"/>
                <a:cs typeface="Arial" panose="020B0604020202020204" pitchFamily="34" charset="0"/>
                <a:sym typeface="+mn-lt"/>
              </a:rPr>
              <a:t>Media &amp; Entertainment</a:t>
            </a:r>
            <a:endParaRPr lang="en" altLang="zh-TW" sz="2400">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22" name="文字方塊 21">
            <a:extLst>
              <a:ext uri="{FF2B5EF4-FFF2-40B4-BE49-F238E27FC236}">
                <a16:creationId xmlns:a16="http://schemas.microsoft.com/office/drawing/2014/main" id="{54C3E101-454A-455A-8DDB-D4D4088DF0EB}"/>
              </a:ext>
            </a:extLst>
          </p:cNvPr>
          <p:cNvSpPr txBox="1"/>
          <p:nvPr/>
        </p:nvSpPr>
        <p:spPr>
          <a:xfrm>
            <a:off x="8271127" y="5111244"/>
            <a:ext cx="3750706" cy="1438855"/>
          </a:xfrm>
          <a:prstGeom prst="rect">
            <a:avLst/>
          </a:prstGeom>
          <a:noFill/>
        </p:spPr>
        <p:txBody>
          <a:bodyPr wrap="square">
            <a:spAutoFit/>
          </a:bodyPr>
          <a:lstStyle/>
          <a:p>
            <a:pPr algn="ctr" fontAlgn="base">
              <a:lnSpc>
                <a:spcPts val="2050"/>
              </a:lnSpc>
            </a:pPr>
            <a:r>
              <a:rPr lang="en" altLang="zh-TW">
                <a:latin typeface="Arial" panose="020B0604020202020204" pitchFamily="34" charset="0"/>
                <a:cs typeface="Arial" panose="020B0604020202020204" pitchFamily="34" charset="0"/>
              </a:rPr>
              <a:t>Satisfies smooth 4K/8K media streaming and post-production, empowering multimedia workflows with faster data transfer, access, and backup for boosted efficiency.</a:t>
            </a:r>
            <a:endParaRPr lang="en-US" altLang="zh-TW" sz="1500">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12" name="標題 1">
            <a:extLst>
              <a:ext uri="{FF2B5EF4-FFF2-40B4-BE49-F238E27FC236}">
                <a16:creationId xmlns:a16="http://schemas.microsoft.com/office/drawing/2014/main" id="{2D8A417E-85EF-AC4F-AC24-2415C6344F92}"/>
              </a:ext>
            </a:extLst>
          </p:cNvPr>
          <p:cNvSpPr txBox="1">
            <a:spLocks/>
          </p:cNvSpPr>
          <p:nvPr/>
        </p:nvSpPr>
        <p:spPr>
          <a:xfrm>
            <a:off x="548640" y="116041"/>
            <a:ext cx="11004606" cy="1576026"/>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kumimoji="1" lang="en-US" altLang="zh-TW" sz="40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Build high-performance storage infrastructure for demanding applications</a:t>
            </a:r>
            <a:endParaRPr kumimoji="1" lang="zh-TW" altLang="en-US" sz="40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3445794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B83138DD-44BE-4B1D-B8D5-A060D1151A8C}"/>
              </a:ext>
            </a:extLst>
          </p:cNvPr>
          <p:cNvSpPr txBox="1"/>
          <p:nvPr/>
        </p:nvSpPr>
        <p:spPr>
          <a:xfrm>
            <a:off x="579232" y="418973"/>
            <a:ext cx="10933319" cy="800219"/>
          </a:xfrm>
          <a:prstGeom prst="rect">
            <a:avLst/>
          </a:prstGeom>
          <a:noFill/>
        </p:spPr>
        <p:txBody>
          <a:bodyPr wrap="square" rtlCol="0">
            <a:spAutoFit/>
          </a:bodyPr>
          <a:lstStyle/>
          <a:p>
            <a:pPr algn="ctr"/>
            <a:r>
              <a:rPr lang="en-US" altLang="zh-TW" sz="4600" b="1">
                <a:latin typeface="Arial" panose="020B0604020202020204" pitchFamily="34" charset="0"/>
                <a:ea typeface="微軟正黑體" panose="020B0604030504040204" pitchFamily="34" charset="-120"/>
                <a:cs typeface="Arial" panose="020B0604020202020204" pitchFamily="34" charset="0"/>
              </a:rPr>
              <a:t>TS-h1290FX front view</a:t>
            </a:r>
            <a:endParaRPr lang="zh-TW" altLang="en-US" sz="4600" b="1">
              <a:latin typeface="Arial" panose="020B0604020202020204" pitchFamily="34" charset="0"/>
              <a:ea typeface="微軟正黑體" panose="020B0604030504040204" pitchFamily="34" charset="-120"/>
              <a:cs typeface="Arial" panose="020B0604020202020204" pitchFamily="34" charset="0"/>
            </a:endParaRPr>
          </a:p>
        </p:txBody>
      </p:sp>
      <p:sp>
        <p:nvSpPr>
          <p:cNvPr id="12" name="文字方塊 11">
            <a:extLst>
              <a:ext uri="{FF2B5EF4-FFF2-40B4-BE49-F238E27FC236}">
                <a16:creationId xmlns:a16="http://schemas.microsoft.com/office/drawing/2014/main" id="{DE8A7046-66D2-6D45-BA96-AC504A42AC72}"/>
              </a:ext>
            </a:extLst>
          </p:cNvPr>
          <p:cNvSpPr txBox="1"/>
          <p:nvPr/>
        </p:nvSpPr>
        <p:spPr>
          <a:xfrm>
            <a:off x="661367" y="4560056"/>
            <a:ext cx="1584106" cy="338554"/>
          </a:xfrm>
          <a:prstGeom prst="rect">
            <a:avLst/>
          </a:prstGeom>
          <a:noFill/>
        </p:spPr>
        <p:txBody>
          <a:bodyPr wrap="square" rtlCol="0">
            <a:spAutoFit/>
          </a:bodyPr>
          <a:lstStyle/>
          <a:p>
            <a:pPr algn="r"/>
            <a:r>
              <a:rPr lang="en-US" altLang="zh-TW" sz="1600" b="1">
                <a:latin typeface="Arial" panose="020B0604020202020204" pitchFamily="34" charset="0"/>
                <a:ea typeface="微軟正黑體" panose="020B0604030504040204" pitchFamily="34" charset="-120"/>
                <a:cs typeface="Arial" panose="020B0604020202020204" pitchFamily="34" charset="0"/>
              </a:rPr>
              <a:t>Power button</a:t>
            </a:r>
            <a:endParaRPr lang="zh-TW" altLang="en-US" sz="1600" b="1">
              <a:latin typeface="Arial" panose="020B0604020202020204" pitchFamily="34" charset="0"/>
              <a:ea typeface="微軟正黑體" panose="020B0604030504040204" pitchFamily="34" charset="-120"/>
              <a:cs typeface="Arial" panose="020B0604020202020204" pitchFamily="34" charset="0"/>
            </a:endParaRPr>
          </a:p>
        </p:txBody>
      </p:sp>
      <p:sp>
        <p:nvSpPr>
          <p:cNvPr id="15" name="文字方塊 14">
            <a:extLst>
              <a:ext uri="{FF2B5EF4-FFF2-40B4-BE49-F238E27FC236}">
                <a16:creationId xmlns:a16="http://schemas.microsoft.com/office/drawing/2014/main" id="{9A5ED978-3288-864E-8271-C69B65E500B7}"/>
              </a:ext>
            </a:extLst>
          </p:cNvPr>
          <p:cNvSpPr txBox="1"/>
          <p:nvPr/>
        </p:nvSpPr>
        <p:spPr>
          <a:xfrm>
            <a:off x="-485644" y="5164561"/>
            <a:ext cx="2543109" cy="584775"/>
          </a:xfrm>
          <a:prstGeom prst="rect">
            <a:avLst/>
          </a:prstGeom>
          <a:noFill/>
        </p:spPr>
        <p:txBody>
          <a:bodyPr wrap="square" rtlCol="0">
            <a:spAutoFit/>
          </a:bodyPr>
          <a:lstStyle/>
          <a:p>
            <a:pPr algn="r"/>
            <a:r>
              <a:rPr lang="en-US" altLang="zh-TW" sz="1600" b="1">
                <a:latin typeface="微軟正黑體" panose="020B0604030504040204" pitchFamily="34" charset="-120"/>
                <a:ea typeface="微軟正黑體" panose="020B0604030504040204" pitchFamily="34" charset="-120"/>
              </a:rPr>
              <a:t>USB-A 3.2 Gen1 </a:t>
            </a:r>
            <a:br>
              <a:rPr lang="en-US" altLang="zh-TW" sz="1600" b="1">
                <a:latin typeface="微軟正黑體" panose="020B0604030504040204" pitchFamily="34" charset="-120"/>
                <a:ea typeface="微軟正黑體" panose="020B0604030504040204" pitchFamily="34" charset="-120"/>
              </a:rPr>
            </a:br>
            <a:r>
              <a:rPr lang="en-US" altLang="zh-TW" sz="1600" b="1">
                <a:latin typeface="微軟正黑體" panose="020B0604030504040204" pitchFamily="34" charset="-120"/>
                <a:ea typeface="微軟正黑體" panose="020B0604030504040204" pitchFamily="34" charset="-120"/>
              </a:rPr>
              <a:t>+ copy button</a:t>
            </a:r>
            <a:endParaRPr lang="zh-TW" altLang="en-US" sz="1600" b="1">
              <a:latin typeface="微軟正黑體" panose="020B0604030504040204" pitchFamily="34" charset="-120"/>
              <a:ea typeface="微軟正黑體" panose="020B0604030504040204" pitchFamily="34" charset="-120"/>
            </a:endParaRPr>
          </a:p>
        </p:txBody>
      </p:sp>
      <p:sp>
        <p:nvSpPr>
          <p:cNvPr id="21" name="文字方塊 20">
            <a:extLst>
              <a:ext uri="{FF2B5EF4-FFF2-40B4-BE49-F238E27FC236}">
                <a16:creationId xmlns:a16="http://schemas.microsoft.com/office/drawing/2014/main" id="{D62D4D74-1D20-0842-BD17-AA2C7D0A479A}"/>
              </a:ext>
            </a:extLst>
          </p:cNvPr>
          <p:cNvSpPr txBox="1"/>
          <p:nvPr/>
        </p:nvSpPr>
        <p:spPr>
          <a:xfrm>
            <a:off x="43061" y="3942307"/>
            <a:ext cx="2202413" cy="523220"/>
          </a:xfrm>
          <a:prstGeom prst="rect">
            <a:avLst/>
          </a:prstGeom>
          <a:noFill/>
        </p:spPr>
        <p:txBody>
          <a:bodyPr wrap="square" rtlCol="0">
            <a:spAutoFit/>
          </a:bodyPr>
          <a:lstStyle/>
          <a:p>
            <a:pPr algn="r"/>
            <a:r>
              <a:rPr lang="en-US" altLang="zh-TW" sz="1600" b="1">
                <a:latin typeface="Arial" panose="020B0604020202020204" pitchFamily="34" charset="0"/>
                <a:ea typeface="微軟正黑體" panose="020B0604030504040204" pitchFamily="34" charset="-120"/>
                <a:cs typeface="Arial" panose="020B0604020202020204" pitchFamily="34" charset="0"/>
              </a:rPr>
              <a:t>LED: </a:t>
            </a:r>
            <a:br>
              <a:rPr lang="en-US" altLang="zh-TW" sz="1600" b="1">
                <a:latin typeface="Arial" panose="020B0604020202020204" pitchFamily="34" charset="0"/>
                <a:ea typeface="微軟正黑體" panose="020B0604030504040204" pitchFamily="34" charset="-120"/>
                <a:cs typeface="Arial" panose="020B0604020202020204" pitchFamily="34" charset="0"/>
              </a:rPr>
            </a:br>
            <a:r>
              <a:rPr lang="en-US" altLang="zh-TW" sz="1200" b="1">
                <a:latin typeface="Arial" panose="020B0604020202020204" pitchFamily="34" charset="0"/>
                <a:ea typeface="微軟正黑體" panose="020B0604030504040204" pitchFamily="34" charset="-120"/>
                <a:cs typeface="Arial" panose="020B0604020202020204" pitchFamily="34" charset="0"/>
              </a:rPr>
              <a:t>System status, LED, USB</a:t>
            </a:r>
            <a:endParaRPr lang="zh-TW" altLang="en-US" sz="1200" b="1">
              <a:latin typeface="Arial" panose="020B0604020202020204" pitchFamily="34" charset="0"/>
              <a:ea typeface="微軟正黑體" panose="020B0604030504040204" pitchFamily="34" charset="-120"/>
              <a:cs typeface="Arial" panose="020B0604020202020204" pitchFamily="34" charset="0"/>
            </a:endParaRPr>
          </a:p>
        </p:txBody>
      </p:sp>
      <p:sp>
        <p:nvSpPr>
          <p:cNvPr id="34" name="TextBox 8">
            <a:extLst>
              <a:ext uri="{FF2B5EF4-FFF2-40B4-BE49-F238E27FC236}">
                <a16:creationId xmlns:a16="http://schemas.microsoft.com/office/drawing/2014/main" id="{8E9B78FE-3D46-114F-80B6-EE1751BEAAE8}"/>
              </a:ext>
            </a:extLst>
          </p:cNvPr>
          <p:cNvSpPr txBox="1"/>
          <p:nvPr/>
        </p:nvSpPr>
        <p:spPr>
          <a:xfrm>
            <a:off x="9767104" y="3616822"/>
            <a:ext cx="1773215" cy="769441"/>
          </a:xfrm>
          <a:prstGeom prst="rect">
            <a:avLst/>
          </a:prstGeom>
          <a:noFill/>
        </p:spPr>
        <p:txBody>
          <a:bodyPr wrap="square" rtlCol="0" anchor="t">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Key lockable SSD trays</a:t>
            </a:r>
            <a:endParaRPr lang="en-US" altLang="zh-TW" sz="16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a:p>
            <a:r>
              <a:rPr lang="en-US" altLang="zh-TW" sz="1200">
                <a:solidFill>
                  <a:schemeClr val="tx1"/>
                </a:solidFill>
                <a:latin typeface="Arial" panose="020B0604020202020204" pitchFamily="34" charset="0"/>
                <a:ea typeface="微軟正黑體" panose="020B0604030504040204" pitchFamily="34" charset="-120"/>
                <a:cs typeface="Arial" panose="020B0604020202020204" pitchFamily="34" charset="0"/>
              </a:rPr>
              <a:t>(2 keys included)</a:t>
            </a:r>
            <a:endParaRPr lang="en-US" sz="12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7" name="文字方塊 36">
            <a:extLst>
              <a:ext uri="{FF2B5EF4-FFF2-40B4-BE49-F238E27FC236}">
                <a16:creationId xmlns:a16="http://schemas.microsoft.com/office/drawing/2014/main" id="{BB6FCCC0-419F-4777-A09F-400BB27C7BB7}"/>
              </a:ext>
            </a:extLst>
          </p:cNvPr>
          <p:cNvSpPr txBox="1"/>
          <p:nvPr/>
        </p:nvSpPr>
        <p:spPr>
          <a:xfrm>
            <a:off x="3877066" y="6074939"/>
            <a:ext cx="4596363" cy="584775"/>
          </a:xfrm>
          <a:prstGeom prst="rect">
            <a:avLst/>
          </a:prstGeom>
          <a:noFill/>
        </p:spPr>
        <p:txBody>
          <a:bodyPr wrap="square" rtlCol="0">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12 x 2.5-inch SSD bay, support</a:t>
            </a:r>
            <a:r>
              <a:rPr lang="zh-TW" altLang="en-US" sz="1600" b="1">
                <a:latin typeface="Arial" panose="020B0604020202020204" pitchFamily="34" charset="0"/>
                <a:ea typeface="微軟正黑體" panose="020B0604030504040204" pitchFamily="34" charset="-120"/>
                <a:cs typeface="Arial" panose="020B0604020202020204" pitchFamily="34" charset="0"/>
              </a:rPr>
              <a:t> </a:t>
            </a:r>
            <a:r>
              <a:rPr lang="en-US" altLang="zh-TW" sz="1600" b="1">
                <a:latin typeface="Arial" panose="020B0604020202020204" pitchFamily="34" charset="0"/>
                <a:ea typeface="微軟正黑體" panose="020B0604030504040204" pitchFamily="34" charset="-120"/>
                <a:cs typeface="Arial" panose="020B0604020202020204" pitchFamily="34" charset="0"/>
              </a:rPr>
              <a:t>U.2 NVMe PCIe Gen4/Gen3 x4 or SATA 6Gbps SSDs</a:t>
            </a:r>
          </a:p>
        </p:txBody>
      </p:sp>
      <p:cxnSp>
        <p:nvCxnSpPr>
          <p:cNvPr id="38" name="直線接點 37">
            <a:extLst>
              <a:ext uri="{FF2B5EF4-FFF2-40B4-BE49-F238E27FC236}">
                <a16:creationId xmlns:a16="http://schemas.microsoft.com/office/drawing/2014/main" id="{E277A268-9E7D-44CC-A1A0-E43898DB7260}"/>
              </a:ext>
            </a:extLst>
          </p:cNvPr>
          <p:cNvCxnSpPr>
            <a:cxnSpLocks/>
          </p:cNvCxnSpPr>
          <p:nvPr/>
        </p:nvCxnSpPr>
        <p:spPr>
          <a:xfrm>
            <a:off x="5926620" y="5690090"/>
            <a:ext cx="0" cy="439371"/>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sp>
        <p:nvSpPr>
          <p:cNvPr id="39" name="文字方塊 38">
            <a:extLst>
              <a:ext uri="{FF2B5EF4-FFF2-40B4-BE49-F238E27FC236}">
                <a16:creationId xmlns:a16="http://schemas.microsoft.com/office/drawing/2014/main" id="{B63545A5-4DBA-4B6A-9476-8CE6FC6F5105}"/>
              </a:ext>
            </a:extLst>
          </p:cNvPr>
          <p:cNvSpPr txBox="1"/>
          <p:nvPr/>
        </p:nvSpPr>
        <p:spPr>
          <a:xfrm>
            <a:off x="8154758" y="2169083"/>
            <a:ext cx="2853870" cy="584775"/>
          </a:xfrm>
          <a:prstGeom prst="rect">
            <a:avLst/>
          </a:prstGeom>
          <a:noFill/>
        </p:spPr>
        <p:txBody>
          <a:bodyPr wrap="square" rtlCol="0">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LCD status display with Enter &amp; Select buttons</a:t>
            </a:r>
            <a:endParaRPr lang="zh-TW" altLang="en-US" sz="1600" b="1">
              <a:latin typeface="Arial" panose="020B0604020202020204" pitchFamily="34" charset="0"/>
              <a:ea typeface="微軟正黑體" panose="020B0604030504040204" pitchFamily="34" charset="-120"/>
              <a:cs typeface="Arial" panose="020B0604020202020204" pitchFamily="34" charset="0"/>
            </a:endParaRPr>
          </a:p>
        </p:txBody>
      </p:sp>
      <p:cxnSp>
        <p:nvCxnSpPr>
          <p:cNvPr id="41" name="直線接點 40">
            <a:extLst>
              <a:ext uri="{FF2B5EF4-FFF2-40B4-BE49-F238E27FC236}">
                <a16:creationId xmlns:a16="http://schemas.microsoft.com/office/drawing/2014/main" id="{079BCDBD-875C-42A9-B435-3E41132E9A71}"/>
              </a:ext>
            </a:extLst>
          </p:cNvPr>
          <p:cNvCxnSpPr>
            <a:cxnSpLocks/>
          </p:cNvCxnSpPr>
          <p:nvPr/>
        </p:nvCxnSpPr>
        <p:spPr>
          <a:xfrm flipH="1">
            <a:off x="2245474" y="4132789"/>
            <a:ext cx="814293"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42" name="直線接點 41">
            <a:extLst>
              <a:ext uri="{FF2B5EF4-FFF2-40B4-BE49-F238E27FC236}">
                <a16:creationId xmlns:a16="http://schemas.microsoft.com/office/drawing/2014/main" id="{6E7EA7D1-BE82-4547-85CB-F55AA7BC6D90}"/>
              </a:ext>
            </a:extLst>
          </p:cNvPr>
          <p:cNvCxnSpPr>
            <a:cxnSpLocks/>
          </p:cNvCxnSpPr>
          <p:nvPr/>
        </p:nvCxnSpPr>
        <p:spPr>
          <a:xfrm flipH="1">
            <a:off x="2245473" y="4729333"/>
            <a:ext cx="814293"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43" name="直線接點 42">
            <a:extLst>
              <a:ext uri="{FF2B5EF4-FFF2-40B4-BE49-F238E27FC236}">
                <a16:creationId xmlns:a16="http://schemas.microsoft.com/office/drawing/2014/main" id="{0DF047CF-DE7D-4694-B2AC-E6A3A0FF3512}"/>
              </a:ext>
            </a:extLst>
          </p:cNvPr>
          <p:cNvCxnSpPr>
            <a:cxnSpLocks/>
          </p:cNvCxnSpPr>
          <p:nvPr/>
        </p:nvCxnSpPr>
        <p:spPr>
          <a:xfrm flipH="1">
            <a:off x="2245472" y="5456948"/>
            <a:ext cx="814293"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pic>
        <p:nvPicPr>
          <p:cNvPr id="14" name="圖片 13">
            <a:extLst>
              <a:ext uri="{FF2B5EF4-FFF2-40B4-BE49-F238E27FC236}">
                <a16:creationId xmlns:a16="http://schemas.microsoft.com/office/drawing/2014/main" id="{0D98EB8F-36F4-4A20-A52B-30388F561B11}"/>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12000" contrast="38000"/>
                    </a14:imgEffect>
                  </a14:imgLayer>
                </a14:imgProps>
              </a:ext>
            </a:extLst>
          </a:blip>
          <a:srcRect l="17968" t="8954" r="14722" b="9888"/>
          <a:stretch/>
        </p:blipFill>
        <p:spPr>
          <a:xfrm>
            <a:off x="9510199" y="4465527"/>
            <a:ext cx="2030120" cy="1377669"/>
          </a:xfrm>
          <a:prstGeom prst="rect">
            <a:avLst/>
          </a:prstGeom>
          <a:effectLst>
            <a:outerShdw blurRad="152400" dist="76200" dir="2700000" algn="tl" rotWithShape="0">
              <a:srgbClr val="182E48">
                <a:alpha val="40000"/>
              </a:srgbClr>
            </a:outerShdw>
          </a:effectLst>
        </p:spPr>
      </p:pic>
      <p:sp>
        <p:nvSpPr>
          <p:cNvPr id="24" name="文字方塊 23">
            <a:extLst>
              <a:ext uri="{FF2B5EF4-FFF2-40B4-BE49-F238E27FC236}">
                <a16:creationId xmlns:a16="http://schemas.microsoft.com/office/drawing/2014/main" id="{97D59E33-E7EE-EE40-BF7A-680178D7464D}"/>
              </a:ext>
            </a:extLst>
          </p:cNvPr>
          <p:cNvSpPr txBox="1"/>
          <p:nvPr/>
        </p:nvSpPr>
        <p:spPr>
          <a:xfrm>
            <a:off x="5583655" y="2169083"/>
            <a:ext cx="2148931" cy="584775"/>
          </a:xfrm>
          <a:prstGeom prst="rect">
            <a:avLst/>
          </a:prstGeom>
          <a:noFill/>
        </p:spPr>
        <p:txBody>
          <a:bodyPr wrap="square" rtlCol="0">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SSD I/O activity</a:t>
            </a:r>
          </a:p>
          <a:p>
            <a:r>
              <a:rPr lang="en-US" altLang="zh-TW" sz="1600" b="1">
                <a:latin typeface="Arial" panose="020B0604020202020204" pitchFamily="34" charset="0"/>
                <a:ea typeface="微軟正黑體" panose="020B0604030504040204" pitchFamily="34" charset="-120"/>
                <a:cs typeface="Arial" panose="020B0604020202020204" pitchFamily="34" charset="0"/>
              </a:rPr>
              <a:t>(ACT LED)</a:t>
            </a:r>
          </a:p>
        </p:txBody>
      </p:sp>
      <p:sp>
        <p:nvSpPr>
          <p:cNvPr id="25" name="文字方塊 24">
            <a:extLst>
              <a:ext uri="{FF2B5EF4-FFF2-40B4-BE49-F238E27FC236}">
                <a16:creationId xmlns:a16="http://schemas.microsoft.com/office/drawing/2014/main" id="{5C7C9117-BAFE-5C45-910E-1D590E283131}"/>
              </a:ext>
            </a:extLst>
          </p:cNvPr>
          <p:cNvSpPr txBox="1"/>
          <p:nvPr/>
        </p:nvSpPr>
        <p:spPr>
          <a:xfrm>
            <a:off x="3213671" y="2136805"/>
            <a:ext cx="1868580" cy="584775"/>
          </a:xfrm>
          <a:prstGeom prst="rect">
            <a:avLst/>
          </a:prstGeom>
          <a:noFill/>
        </p:spPr>
        <p:txBody>
          <a:bodyPr wrap="square" rtlCol="0">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SSD status</a:t>
            </a:r>
          </a:p>
          <a:p>
            <a:r>
              <a:rPr lang="en-US" altLang="zh-TW" sz="1600" b="1">
                <a:latin typeface="Arial" panose="020B0604020202020204" pitchFamily="34" charset="0"/>
                <a:ea typeface="微軟正黑體" panose="020B0604030504040204" pitchFamily="34" charset="-120"/>
                <a:cs typeface="Arial" panose="020B0604020202020204" pitchFamily="34" charset="0"/>
              </a:rPr>
              <a:t>(Status LED)</a:t>
            </a:r>
          </a:p>
        </p:txBody>
      </p:sp>
      <p:grpSp>
        <p:nvGrpSpPr>
          <p:cNvPr id="9" name="群組 8">
            <a:extLst>
              <a:ext uri="{FF2B5EF4-FFF2-40B4-BE49-F238E27FC236}">
                <a16:creationId xmlns:a16="http://schemas.microsoft.com/office/drawing/2014/main" id="{47007A6F-625D-4C6A-A25B-CABCA7369393}"/>
              </a:ext>
            </a:extLst>
          </p:cNvPr>
          <p:cNvGrpSpPr/>
          <p:nvPr/>
        </p:nvGrpSpPr>
        <p:grpSpPr>
          <a:xfrm>
            <a:off x="4491292" y="2293144"/>
            <a:ext cx="467139" cy="2093119"/>
            <a:chOff x="4491292" y="2293144"/>
            <a:chExt cx="467139" cy="2093119"/>
          </a:xfrm>
        </p:grpSpPr>
        <p:cxnSp>
          <p:nvCxnSpPr>
            <p:cNvPr id="20" name="直線接點 19">
              <a:extLst>
                <a:ext uri="{FF2B5EF4-FFF2-40B4-BE49-F238E27FC236}">
                  <a16:creationId xmlns:a16="http://schemas.microsoft.com/office/drawing/2014/main" id="{BE0352C6-A76B-3240-A676-8883D494D023}"/>
                </a:ext>
              </a:extLst>
            </p:cNvPr>
            <p:cNvCxnSpPr>
              <a:cxnSpLocks/>
            </p:cNvCxnSpPr>
            <p:nvPr/>
          </p:nvCxnSpPr>
          <p:spPr>
            <a:xfrm flipV="1">
              <a:off x="4958431" y="2293144"/>
              <a:ext cx="0" cy="2093119"/>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4" name="直線接點 3">
              <a:extLst>
                <a:ext uri="{FF2B5EF4-FFF2-40B4-BE49-F238E27FC236}">
                  <a16:creationId xmlns:a16="http://schemas.microsoft.com/office/drawing/2014/main" id="{BB2DE449-3429-4A03-8FCF-54C6BFFA5092}"/>
                </a:ext>
              </a:extLst>
            </p:cNvPr>
            <p:cNvCxnSpPr/>
            <p:nvPr/>
          </p:nvCxnSpPr>
          <p:spPr>
            <a:xfrm>
              <a:off x="4491292" y="2293144"/>
              <a:ext cx="467139" cy="0"/>
            </a:xfrm>
            <a:prstGeom prst="line">
              <a:avLst/>
            </a:prstGeom>
            <a:ln w="15875">
              <a:solidFill>
                <a:srgbClr val="00B0F0"/>
              </a:solidFill>
            </a:ln>
          </p:spPr>
          <p:style>
            <a:lnRef idx="1">
              <a:schemeClr val="accent1"/>
            </a:lnRef>
            <a:fillRef idx="0">
              <a:schemeClr val="accent1"/>
            </a:fillRef>
            <a:effectRef idx="0">
              <a:schemeClr val="accent1"/>
            </a:effectRef>
            <a:fontRef idx="minor">
              <a:schemeClr val="tx1"/>
            </a:fontRef>
          </p:style>
        </p:cxnSp>
      </p:grpSp>
      <p:grpSp>
        <p:nvGrpSpPr>
          <p:cNvPr id="8" name="群組 7">
            <a:extLst>
              <a:ext uri="{FF2B5EF4-FFF2-40B4-BE49-F238E27FC236}">
                <a16:creationId xmlns:a16="http://schemas.microsoft.com/office/drawing/2014/main" id="{3C81245D-1C97-4F07-8BFA-0E902D07CBCF}"/>
              </a:ext>
            </a:extLst>
          </p:cNvPr>
          <p:cNvGrpSpPr/>
          <p:nvPr/>
        </p:nvGrpSpPr>
        <p:grpSpPr>
          <a:xfrm>
            <a:off x="5084637" y="2293144"/>
            <a:ext cx="467139" cy="1935546"/>
            <a:chOff x="5084637" y="2293144"/>
            <a:chExt cx="467139" cy="1935546"/>
          </a:xfrm>
        </p:grpSpPr>
        <p:cxnSp>
          <p:nvCxnSpPr>
            <p:cNvPr id="19" name="直線接點 18">
              <a:extLst>
                <a:ext uri="{FF2B5EF4-FFF2-40B4-BE49-F238E27FC236}">
                  <a16:creationId xmlns:a16="http://schemas.microsoft.com/office/drawing/2014/main" id="{E5E354DB-25A9-BA41-AE7C-2461EA778210}"/>
                </a:ext>
              </a:extLst>
            </p:cNvPr>
            <p:cNvCxnSpPr>
              <a:cxnSpLocks/>
            </p:cNvCxnSpPr>
            <p:nvPr/>
          </p:nvCxnSpPr>
          <p:spPr>
            <a:xfrm flipV="1">
              <a:off x="5084637" y="2293144"/>
              <a:ext cx="0" cy="1935546"/>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26" name="直線接點 25">
              <a:extLst>
                <a:ext uri="{FF2B5EF4-FFF2-40B4-BE49-F238E27FC236}">
                  <a16:creationId xmlns:a16="http://schemas.microsoft.com/office/drawing/2014/main" id="{2E8E976E-FA70-4E0E-9FFF-33ED7CE28B2E}"/>
                </a:ext>
              </a:extLst>
            </p:cNvPr>
            <p:cNvCxnSpPr/>
            <p:nvPr/>
          </p:nvCxnSpPr>
          <p:spPr>
            <a:xfrm>
              <a:off x="5084637" y="2293144"/>
              <a:ext cx="467139" cy="0"/>
            </a:xfrm>
            <a:prstGeom prst="line">
              <a:avLst/>
            </a:prstGeom>
            <a:ln w="15875">
              <a:solidFill>
                <a:srgbClr val="00B0F0"/>
              </a:solidFill>
            </a:ln>
          </p:spPr>
          <p:style>
            <a:lnRef idx="1">
              <a:schemeClr val="accent1"/>
            </a:lnRef>
            <a:fillRef idx="0">
              <a:schemeClr val="accent1"/>
            </a:fillRef>
            <a:effectRef idx="0">
              <a:schemeClr val="accent1"/>
            </a:effectRef>
            <a:fontRef idx="minor">
              <a:schemeClr val="tx1"/>
            </a:fontRef>
          </p:style>
        </p:cxnSp>
      </p:grpSp>
      <p:grpSp>
        <p:nvGrpSpPr>
          <p:cNvPr id="7" name="群組 6">
            <a:extLst>
              <a:ext uri="{FF2B5EF4-FFF2-40B4-BE49-F238E27FC236}">
                <a16:creationId xmlns:a16="http://schemas.microsoft.com/office/drawing/2014/main" id="{07609752-DC48-4C16-B57F-4DF2B1D24C7B}"/>
              </a:ext>
            </a:extLst>
          </p:cNvPr>
          <p:cNvGrpSpPr/>
          <p:nvPr/>
        </p:nvGrpSpPr>
        <p:grpSpPr>
          <a:xfrm>
            <a:off x="7732587" y="2293144"/>
            <a:ext cx="467139" cy="942960"/>
            <a:chOff x="7732587" y="2293144"/>
            <a:chExt cx="467139" cy="942960"/>
          </a:xfrm>
        </p:grpSpPr>
        <p:cxnSp>
          <p:nvCxnSpPr>
            <p:cNvPr id="40" name="直線接點 39">
              <a:extLst>
                <a:ext uri="{FF2B5EF4-FFF2-40B4-BE49-F238E27FC236}">
                  <a16:creationId xmlns:a16="http://schemas.microsoft.com/office/drawing/2014/main" id="{234BD5B6-FA4E-481A-AF0E-06EBCFE153EC}"/>
                </a:ext>
              </a:extLst>
            </p:cNvPr>
            <p:cNvCxnSpPr>
              <a:cxnSpLocks/>
            </p:cNvCxnSpPr>
            <p:nvPr/>
          </p:nvCxnSpPr>
          <p:spPr>
            <a:xfrm flipV="1">
              <a:off x="7732587" y="2293144"/>
              <a:ext cx="0" cy="94296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27" name="直線接點 26">
              <a:extLst>
                <a:ext uri="{FF2B5EF4-FFF2-40B4-BE49-F238E27FC236}">
                  <a16:creationId xmlns:a16="http://schemas.microsoft.com/office/drawing/2014/main" id="{300E732B-7472-4CF1-A175-62D2FABDFF1E}"/>
                </a:ext>
              </a:extLst>
            </p:cNvPr>
            <p:cNvCxnSpPr/>
            <p:nvPr/>
          </p:nvCxnSpPr>
          <p:spPr>
            <a:xfrm>
              <a:off x="7732587" y="2293144"/>
              <a:ext cx="467139" cy="0"/>
            </a:xfrm>
            <a:prstGeom prst="line">
              <a:avLst/>
            </a:prstGeom>
            <a:ln w="15875">
              <a:solidFill>
                <a:srgbClr val="00B0F0"/>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28604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B83138DD-44BE-4B1D-B8D5-A060D1151A8C}"/>
              </a:ext>
            </a:extLst>
          </p:cNvPr>
          <p:cNvSpPr txBox="1"/>
          <p:nvPr/>
        </p:nvSpPr>
        <p:spPr>
          <a:xfrm>
            <a:off x="365760" y="90605"/>
            <a:ext cx="11244327" cy="1508105"/>
          </a:xfrm>
          <a:prstGeom prst="rect">
            <a:avLst/>
          </a:prstGeom>
          <a:noFill/>
        </p:spPr>
        <p:txBody>
          <a:bodyPr wrap="square" rtlCol="0">
            <a:spAutoFit/>
          </a:bodyPr>
          <a:lstStyle/>
          <a:p>
            <a:pPr algn="ctr"/>
            <a:r>
              <a:rPr lang="en-US" altLang="zh-TW" sz="4600" b="1">
                <a:latin typeface="Arial" panose="020B0604020202020204" pitchFamily="34" charset="0"/>
                <a:ea typeface="微軟正黑體" panose="020B0604030504040204" pitchFamily="34" charset="-120"/>
                <a:cs typeface="Arial" panose="020B0604020202020204" pitchFamily="34" charset="0"/>
              </a:rPr>
              <a:t>Easily install 2.5-inch U.2 PCIe Gen4/Gen3 NVMe or SATA 6Gbps SSDs</a:t>
            </a:r>
            <a:endParaRPr lang="zh-TW" altLang="en-US" sz="4600" b="1">
              <a:latin typeface="Arial" panose="020B0604020202020204" pitchFamily="34" charset="0"/>
              <a:ea typeface="微軟正黑體" panose="020B0604030504040204" pitchFamily="34" charset="-120"/>
              <a:cs typeface="Arial" panose="020B0604020202020204" pitchFamily="34" charset="0"/>
            </a:endParaRPr>
          </a:p>
        </p:txBody>
      </p:sp>
      <p:sp>
        <p:nvSpPr>
          <p:cNvPr id="17" name="文字方塊 16">
            <a:extLst>
              <a:ext uri="{FF2B5EF4-FFF2-40B4-BE49-F238E27FC236}">
                <a16:creationId xmlns:a16="http://schemas.microsoft.com/office/drawing/2014/main" id="{2A6B21F5-8792-6D42-A0BE-6F066B872593}"/>
              </a:ext>
            </a:extLst>
          </p:cNvPr>
          <p:cNvSpPr txBox="1"/>
          <p:nvPr/>
        </p:nvSpPr>
        <p:spPr>
          <a:xfrm>
            <a:off x="473945" y="2330816"/>
            <a:ext cx="2970982" cy="461665"/>
          </a:xfrm>
          <a:prstGeom prst="rect">
            <a:avLst/>
          </a:prstGeom>
          <a:noFill/>
        </p:spPr>
        <p:txBody>
          <a:bodyPr wrap="square" rtlCol="0">
            <a:spAutoFit/>
          </a:bodyPr>
          <a:lstStyle/>
          <a:p>
            <a:r>
              <a:rPr lang="en-US" altLang="zh-TW" sz="2400" b="1">
                <a:latin typeface="Arial" panose="020B0604020202020204" pitchFamily="34" charset="0"/>
                <a:ea typeface="微軟正黑體" panose="020B0604030504040204" pitchFamily="34" charset="-120"/>
                <a:cs typeface="Arial" panose="020B0604020202020204" pitchFamily="34" charset="0"/>
              </a:rPr>
              <a:t>1. Remove the tray</a:t>
            </a:r>
            <a:endParaRPr lang="zh-TW" altLang="en-US" sz="2400" b="1">
              <a:latin typeface="Arial" panose="020B0604020202020204" pitchFamily="34" charset="0"/>
              <a:ea typeface="微軟正黑體" panose="020B0604030504040204" pitchFamily="34" charset="-120"/>
              <a:cs typeface="Arial" panose="020B0604020202020204" pitchFamily="34" charset="0"/>
            </a:endParaRPr>
          </a:p>
        </p:txBody>
      </p:sp>
      <p:sp>
        <p:nvSpPr>
          <p:cNvPr id="18" name="文字方塊 17">
            <a:extLst>
              <a:ext uri="{FF2B5EF4-FFF2-40B4-BE49-F238E27FC236}">
                <a16:creationId xmlns:a16="http://schemas.microsoft.com/office/drawing/2014/main" id="{5D544FE6-6CEE-6D45-AFAD-8AD626EE12A5}"/>
              </a:ext>
            </a:extLst>
          </p:cNvPr>
          <p:cNvSpPr txBox="1"/>
          <p:nvPr/>
        </p:nvSpPr>
        <p:spPr>
          <a:xfrm>
            <a:off x="4379122" y="3759555"/>
            <a:ext cx="2704430" cy="461665"/>
          </a:xfrm>
          <a:prstGeom prst="rect">
            <a:avLst/>
          </a:prstGeom>
          <a:noFill/>
        </p:spPr>
        <p:txBody>
          <a:bodyPr wrap="square" rtlCol="0">
            <a:spAutoFit/>
          </a:bodyPr>
          <a:lstStyle/>
          <a:p>
            <a:r>
              <a:rPr lang="en-US" altLang="zh-TW" sz="2400" b="1">
                <a:latin typeface="Arial" panose="020B0604020202020204" pitchFamily="34" charset="0"/>
                <a:ea typeface="微軟正黑體" panose="020B0604030504040204" pitchFamily="34" charset="-120"/>
                <a:cs typeface="Arial" panose="020B0604020202020204" pitchFamily="34" charset="0"/>
              </a:rPr>
              <a:t>2. Install the SSD</a:t>
            </a:r>
            <a:endParaRPr lang="zh-TW" altLang="en-US" sz="2400" b="1">
              <a:latin typeface="Arial" panose="020B0604020202020204" pitchFamily="34" charset="0"/>
              <a:ea typeface="微軟正黑體" panose="020B0604030504040204" pitchFamily="34" charset="-120"/>
              <a:cs typeface="Arial" panose="020B0604020202020204" pitchFamily="34" charset="0"/>
            </a:endParaRPr>
          </a:p>
        </p:txBody>
      </p:sp>
      <p:sp>
        <p:nvSpPr>
          <p:cNvPr id="19" name="文字方塊 18">
            <a:extLst>
              <a:ext uri="{FF2B5EF4-FFF2-40B4-BE49-F238E27FC236}">
                <a16:creationId xmlns:a16="http://schemas.microsoft.com/office/drawing/2014/main" id="{D44ECF9A-3A9D-3A4D-8C56-F108F2809357}"/>
              </a:ext>
            </a:extLst>
          </p:cNvPr>
          <p:cNvSpPr txBox="1"/>
          <p:nvPr/>
        </p:nvSpPr>
        <p:spPr>
          <a:xfrm>
            <a:off x="4379122" y="6208194"/>
            <a:ext cx="3314030" cy="461665"/>
          </a:xfrm>
          <a:prstGeom prst="rect">
            <a:avLst/>
          </a:prstGeom>
          <a:noFill/>
        </p:spPr>
        <p:txBody>
          <a:bodyPr wrap="square" rtlCol="0">
            <a:spAutoFit/>
          </a:bodyPr>
          <a:lstStyle/>
          <a:p>
            <a:r>
              <a:rPr lang="en-US" altLang="zh-TW" sz="2400" b="1">
                <a:latin typeface="Arial" panose="020B0604020202020204" pitchFamily="34" charset="0"/>
                <a:ea typeface="微軟正黑體" panose="020B0604030504040204" pitchFamily="34" charset="-120"/>
                <a:cs typeface="Arial" panose="020B0604020202020204" pitchFamily="34" charset="0"/>
              </a:rPr>
              <a:t>3. Tighten the screws</a:t>
            </a:r>
            <a:endParaRPr lang="zh-TW" altLang="en-US" sz="2400" b="1">
              <a:latin typeface="Arial" panose="020B0604020202020204" pitchFamily="34" charset="0"/>
              <a:ea typeface="微軟正黑體" panose="020B0604030504040204" pitchFamily="34" charset="-120"/>
              <a:cs typeface="Arial" panose="020B0604020202020204" pitchFamily="34" charset="0"/>
            </a:endParaRPr>
          </a:p>
        </p:txBody>
      </p:sp>
      <p:sp>
        <p:nvSpPr>
          <p:cNvPr id="20" name="文字方塊 19">
            <a:extLst>
              <a:ext uri="{FF2B5EF4-FFF2-40B4-BE49-F238E27FC236}">
                <a16:creationId xmlns:a16="http://schemas.microsoft.com/office/drawing/2014/main" id="{5F14F7B3-00A2-D24E-8295-DCF30F052A49}"/>
              </a:ext>
            </a:extLst>
          </p:cNvPr>
          <p:cNvSpPr txBox="1"/>
          <p:nvPr/>
        </p:nvSpPr>
        <p:spPr>
          <a:xfrm>
            <a:off x="8421964" y="3884513"/>
            <a:ext cx="3550580" cy="830997"/>
          </a:xfrm>
          <a:prstGeom prst="rect">
            <a:avLst/>
          </a:prstGeom>
          <a:noFill/>
        </p:spPr>
        <p:txBody>
          <a:bodyPr wrap="square" rtlCol="0">
            <a:spAutoFit/>
          </a:bodyPr>
          <a:lstStyle/>
          <a:p>
            <a:r>
              <a:rPr lang="en-US" altLang="zh-TW" sz="2400" b="1">
                <a:latin typeface="Arial" panose="020B0604020202020204" pitchFamily="34" charset="0"/>
                <a:ea typeface="微軟正黑體" panose="020B0604030504040204" pitchFamily="34" charset="-120"/>
                <a:cs typeface="Arial" panose="020B0604020202020204" pitchFamily="34" charset="0"/>
              </a:rPr>
              <a:t>4. Lock the tray with a key (optional)</a:t>
            </a:r>
            <a:endParaRPr lang="zh-TW" altLang="en-US" sz="2400" b="1">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394384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矩形: 圓角 34">
            <a:extLst>
              <a:ext uri="{FF2B5EF4-FFF2-40B4-BE49-F238E27FC236}">
                <a16:creationId xmlns:a16="http://schemas.microsoft.com/office/drawing/2014/main" id="{A1B8769C-1262-4E16-AB5B-C5447C51F5BF}"/>
              </a:ext>
            </a:extLst>
          </p:cNvPr>
          <p:cNvSpPr/>
          <p:nvPr/>
        </p:nvSpPr>
        <p:spPr>
          <a:xfrm>
            <a:off x="9285948" y="3293198"/>
            <a:ext cx="2079217" cy="2057400"/>
          </a:xfrm>
          <a:prstGeom prst="roundRect">
            <a:avLst>
              <a:gd name="adj" fmla="val 3691"/>
            </a:avLst>
          </a:prstGeom>
          <a:solidFill>
            <a:schemeClr val="bg1">
              <a:alpha val="15000"/>
            </a:schemeClr>
          </a:solidFill>
          <a:ln w="15875">
            <a:gradFill>
              <a:gsLst>
                <a:gs pos="0">
                  <a:schemeClr val="accent1">
                    <a:lumMod val="5000"/>
                    <a:lumOff val="95000"/>
                  </a:schemeClr>
                </a:gs>
                <a:gs pos="68000">
                  <a:schemeClr val="accent1">
                    <a:lumMod val="45000"/>
                    <a:lumOff val="55000"/>
                  </a:schemeClr>
                </a:gs>
                <a:gs pos="100000">
                  <a:srgbClr val="E2E9F6"/>
                </a:gs>
              </a:gsLst>
              <a:lin ang="5400000" scaled="1"/>
            </a:gradFill>
          </a:ln>
          <a:effectLst>
            <a:outerShdw blurRad="63500" dist="139700" dir="25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34" name="矩形: 圓角 33">
            <a:extLst>
              <a:ext uri="{FF2B5EF4-FFF2-40B4-BE49-F238E27FC236}">
                <a16:creationId xmlns:a16="http://schemas.microsoft.com/office/drawing/2014/main" id="{95EC1EB8-030C-4153-9AFD-84EC108E0CE4}"/>
              </a:ext>
            </a:extLst>
          </p:cNvPr>
          <p:cNvSpPr/>
          <p:nvPr/>
        </p:nvSpPr>
        <p:spPr>
          <a:xfrm>
            <a:off x="6429734" y="3293198"/>
            <a:ext cx="2079217" cy="2057400"/>
          </a:xfrm>
          <a:prstGeom prst="roundRect">
            <a:avLst>
              <a:gd name="adj" fmla="val 3691"/>
            </a:avLst>
          </a:prstGeom>
          <a:solidFill>
            <a:schemeClr val="bg1">
              <a:alpha val="15000"/>
            </a:schemeClr>
          </a:solidFill>
          <a:ln w="15875">
            <a:gradFill>
              <a:gsLst>
                <a:gs pos="0">
                  <a:schemeClr val="accent1">
                    <a:lumMod val="5000"/>
                    <a:lumOff val="95000"/>
                  </a:schemeClr>
                </a:gs>
                <a:gs pos="68000">
                  <a:schemeClr val="accent1">
                    <a:lumMod val="45000"/>
                    <a:lumOff val="55000"/>
                  </a:schemeClr>
                </a:gs>
                <a:gs pos="100000">
                  <a:srgbClr val="E2E9F6"/>
                </a:gs>
              </a:gsLst>
              <a:lin ang="5400000" scaled="1"/>
            </a:gradFill>
          </a:ln>
          <a:effectLst>
            <a:outerShdw blurRad="63500" dist="139700" dir="25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4" name="文字方塊 3">
            <a:extLst>
              <a:ext uri="{FF2B5EF4-FFF2-40B4-BE49-F238E27FC236}">
                <a16:creationId xmlns:a16="http://schemas.microsoft.com/office/drawing/2014/main" id="{4F3CE083-8018-804A-BB83-6853CE29564D}"/>
              </a:ext>
            </a:extLst>
          </p:cNvPr>
          <p:cNvSpPr txBox="1"/>
          <p:nvPr/>
        </p:nvSpPr>
        <p:spPr>
          <a:xfrm>
            <a:off x="2043834" y="2248028"/>
            <a:ext cx="8020144" cy="584775"/>
          </a:xfrm>
          <a:prstGeom prst="rect">
            <a:avLst/>
          </a:prstGeom>
        </p:spPr>
        <p:txBody>
          <a:bodyPr wrap="none" rtlCol="0">
            <a:spAutoFit/>
          </a:bodyPr>
          <a:lstStyle/>
          <a:p>
            <a:pPr algn="l"/>
            <a:r>
              <a:rPr kumimoji="1" lang="en-US" altLang="zh-TW" sz="3200" b="1">
                <a:solidFill>
                  <a:srgbClr val="2B2F39"/>
                </a:solidFill>
                <a:latin typeface="Arial" panose="020B0604020202020204" pitchFamily="34" charset="0"/>
                <a:ea typeface="微軟正黑體" panose="020B0604030504040204" pitchFamily="34" charset="-120"/>
                <a:cs typeface="Arial" panose="020B0604020202020204" pitchFamily="34" charset="0"/>
                <a:sym typeface="+mn-lt"/>
              </a:rPr>
              <a:t>12 x U.2 NVMe SSDs for the TS-h1290FX</a:t>
            </a:r>
            <a:endParaRPr kumimoji="1" lang="zh-TW" altLang="en-US" sz="3200" b="1">
              <a:solidFill>
                <a:srgbClr val="2B2F39"/>
              </a:solidFill>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22" name="文字方塊 21">
            <a:extLst>
              <a:ext uri="{FF2B5EF4-FFF2-40B4-BE49-F238E27FC236}">
                <a16:creationId xmlns:a16="http://schemas.microsoft.com/office/drawing/2014/main" id="{0DABC584-0743-4D55-B213-EE7AC839D14C}"/>
              </a:ext>
            </a:extLst>
          </p:cNvPr>
          <p:cNvSpPr txBox="1"/>
          <p:nvPr/>
        </p:nvSpPr>
        <p:spPr>
          <a:xfrm>
            <a:off x="6272443" y="5557844"/>
            <a:ext cx="2383878" cy="707886"/>
          </a:xfrm>
          <a:prstGeom prst="rect">
            <a:avLst/>
          </a:prstGeom>
        </p:spPr>
        <p:txBody>
          <a:bodyPr wrap="square" rtlCol="0">
            <a:spAutoFit/>
          </a:bodyPr>
          <a:lstStyle/>
          <a:p>
            <a:pPr algn="l"/>
            <a:r>
              <a:rPr kumimoji="1" lang="en-US" altLang="zh-TW" sz="20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Not available or long lead time?</a:t>
            </a:r>
          </a:p>
        </p:txBody>
      </p:sp>
      <p:sp>
        <p:nvSpPr>
          <p:cNvPr id="23" name="文字方塊 22">
            <a:extLst>
              <a:ext uri="{FF2B5EF4-FFF2-40B4-BE49-F238E27FC236}">
                <a16:creationId xmlns:a16="http://schemas.microsoft.com/office/drawing/2014/main" id="{35DC2E1D-389F-4CA1-9473-2483163695DF}"/>
              </a:ext>
            </a:extLst>
          </p:cNvPr>
          <p:cNvSpPr txBox="1"/>
          <p:nvPr/>
        </p:nvSpPr>
        <p:spPr>
          <a:xfrm>
            <a:off x="579232" y="221648"/>
            <a:ext cx="10933319" cy="1323439"/>
          </a:xfrm>
          <a:prstGeom prst="rect">
            <a:avLst/>
          </a:prstGeom>
          <a:noFill/>
        </p:spPr>
        <p:txBody>
          <a:bodyPr wrap="square" rtlCol="0">
            <a:spAutoFit/>
          </a:bodyPr>
          <a:lstStyle/>
          <a:p>
            <a:pPr algn="ctr"/>
            <a:r>
              <a:rPr lang="en-US" altLang="zh-TW" sz="4000" b="1">
                <a:latin typeface="Arial" panose="020B0604020202020204" pitchFamily="34" charset="0"/>
                <a:ea typeface="微軟正黑體" panose="020B0604030504040204" pitchFamily="34" charset="-120"/>
                <a:cs typeface="Arial" panose="020B0604020202020204" pitchFamily="34" charset="0"/>
              </a:rPr>
              <a:t>What if the U.2 NVMe SSDs are over your IT budget or low availability in your region? </a:t>
            </a:r>
          </a:p>
        </p:txBody>
      </p:sp>
      <p:pic>
        <p:nvPicPr>
          <p:cNvPr id="12" name="圖片 11" descr="一張含有 手推車 的圖片&#10;&#10;自動產生的描述">
            <a:extLst>
              <a:ext uri="{FF2B5EF4-FFF2-40B4-BE49-F238E27FC236}">
                <a16:creationId xmlns:a16="http://schemas.microsoft.com/office/drawing/2014/main" id="{DD390750-4ADB-4B07-A461-4DD212350B12}"/>
              </a:ext>
            </a:extLst>
          </p:cNvPr>
          <p:cNvPicPr>
            <a:picLocks noChangeAspect="1"/>
          </p:cNvPicPr>
          <p:nvPr/>
        </p:nvPicPr>
        <p:blipFill>
          <a:blip r:embed="rId3"/>
          <a:stretch>
            <a:fillRect/>
          </a:stretch>
        </p:blipFill>
        <p:spPr>
          <a:xfrm>
            <a:off x="6272442" y="3466414"/>
            <a:ext cx="1899798" cy="1755414"/>
          </a:xfrm>
          <a:prstGeom prst="rect">
            <a:avLst/>
          </a:prstGeom>
        </p:spPr>
      </p:pic>
      <p:pic>
        <p:nvPicPr>
          <p:cNvPr id="15" name="圖片 14" descr="一張含有 文字 的圖片&#10;&#10;自動產生的描述">
            <a:extLst>
              <a:ext uri="{FF2B5EF4-FFF2-40B4-BE49-F238E27FC236}">
                <a16:creationId xmlns:a16="http://schemas.microsoft.com/office/drawing/2014/main" id="{4A6DE79E-82F9-4762-A685-BD6253E20E52}"/>
              </a:ext>
            </a:extLst>
          </p:cNvPr>
          <p:cNvPicPr>
            <a:picLocks noChangeAspect="1"/>
          </p:cNvPicPr>
          <p:nvPr/>
        </p:nvPicPr>
        <p:blipFill>
          <a:blip r:embed="rId4"/>
          <a:stretch>
            <a:fillRect/>
          </a:stretch>
        </p:blipFill>
        <p:spPr>
          <a:xfrm>
            <a:off x="9410306" y="3633237"/>
            <a:ext cx="2102245" cy="1423220"/>
          </a:xfrm>
          <a:prstGeom prst="rect">
            <a:avLst/>
          </a:prstGeom>
        </p:spPr>
      </p:pic>
      <p:sp>
        <p:nvSpPr>
          <p:cNvPr id="32" name="文字方塊 31">
            <a:extLst>
              <a:ext uri="{FF2B5EF4-FFF2-40B4-BE49-F238E27FC236}">
                <a16:creationId xmlns:a16="http://schemas.microsoft.com/office/drawing/2014/main" id="{A2058E77-71AB-4517-8516-E2ACEC883473}"/>
              </a:ext>
            </a:extLst>
          </p:cNvPr>
          <p:cNvSpPr txBox="1"/>
          <p:nvPr/>
        </p:nvSpPr>
        <p:spPr>
          <a:xfrm>
            <a:off x="9188672" y="5567255"/>
            <a:ext cx="2137124" cy="400110"/>
          </a:xfrm>
          <a:prstGeom prst="rect">
            <a:avLst/>
          </a:prstGeom>
        </p:spPr>
        <p:txBody>
          <a:bodyPr wrap="none" rtlCol="0">
            <a:spAutoFit/>
          </a:bodyPr>
          <a:lstStyle/>
          <a:p>
            <a:pPr algn="l"/>
            <a:r>
              <a:rPr kumimoji="1" lang="en-US" altLang="zh-TW" sz="20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Cost too much?</a:t>
            </a:r>
          </a:p>
        </p:txBody>
      </p:sp>
    </p:spTree>
    <p:extLst>
      <p:ext uri="{BB962C8B-B14F-4D97-AF65-F5344CB8AC3E}">
        <p14:creationId xmlns:p14="http://schemas.microsoft.com/office/powerpoint/2010/main" val="2276993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圓角 10">
            <a:extLst>
              <a:ext uri="{FF2B5EF4-FFF2-40B4-BE49-F238E27FC236}">
                <a16:creationId xmlns:a16="http://schemas.microsoft.com/office/drawing/2014/main" id="{BA3502BE-61D7-4CDA-90CB-8D13B25676B9}"/>
              </a:ext>
            </a:extLst>
          </p:cNvPr>
          <p:cNvSpPr/>
          <p:nvPr/>
        </p:nvSpPr>
        <p:spPr>
          <a:xfrm>
            <a:off x="7267578" y="5138993"/>
            <a:ext cx="3605032" cy="1569661"/>
          </a:xfrm>
          <a:prstGeom prst="roundRect">
            <a:avLst>
              <a:gd name="adj" fmla="val 4524"/>
            </a:avLst>
          </a:prstGeom>
          <a:gradFill>
            <a:gsLst>
              <a:gs pos="100000">
                <a:schemeClr val="bg1"/>
              </a:gs>
              <a:gs pos="63000">
                <a:srgbClr val="FFFFFF">
                  <a:alpha val="14000"/>
                </a:srgbClr>
              </a:gs>
              <a:gs pos="0">
                <a:schemeClr val="bg1"/>
              </a:gs>
              <a:gs pos="41000">
                <a:schemeClr val="bg1">
                  <a:alpha val="49000"/>
                </a:schemeClr>
              </a:gs>
            </a:gsLst>
            <a:lin ang="5400000" scaled="0"/>
          </a:gradFill>
          <a:ln w="15875">
            <a:gradFill>
              <a:gsLst>
                <a:gs pos="0">
                  <a:schemeClr val="accent1">
                    <a:lumMod val="5000"/>
                    <a:lumOff val="95000"/>
                  </a:schemeClr>
                </a:gs>
                <a:gs pos="74000">
                  <a:schemeClr val="accent1">
                    <a:lumMod val="45000"/>
                    <a:lumOff val="55000"/>
                  </a:schemeClr>
                </a:gs>
                <a:gs pos="100000">
                  <a:schemeClr val="bg1">
                    <a:lumMod val="95000"/>
                  </a:schemeClr>
                </a:gs>
              </a:gsLst>
              <a:lin ang="5400000" scaled="1"/>
            </a:gradFill>
          </a:ln>
          <a:effectLst>
            <a:outerShdw blurRad="292100" dist="266700" dir="5400000" sx="94000" sy="94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5" name="文字方塊 4">
            <a:extLst>
              <a:ext uri="{FF2B5EF4-FFF2-40B4-BE49-F238E27FC236}">
                <a16:creationId xmlns:a16="http://schemas.microsoft.com/office/drawing/2014/main" id="{0C4A5A8F-2795-437D-908E-0DE6F2F5FF1B}"/>
              </a:ext>
            </a:extLst>
          </p:cNvPr>
          <p:cNvSpPr txBox="1"/>
          <p:nvPr/>
        </p:nvSpPr>
        <p:spPr>
          <a:xfrm>
            <a:off x="7925946" y="1792975"/>
            <a:ext cx="3885843" cy="1138773"/>
          </a:xfrm>
          <a:prstGeom prst="rect">
            <a:avLst/>
          </a:prstGeom>
          <a:noFill/>
        </p:spPr>
        <p:txBody>
          <a:bodyPr wrap="square" lIns="91440" tIns="45720" rIns="91440" bIns="45720" rtlCol="0" anchor="t">
            <a:spAutoFit/>
          </a:bodyPr>
          <a:lstStyle/>
          <a:p>
            <a:r>
              <a:rPr lang="en-US" altLang="zh-TW" sz="2800" b="1">
                <a:latin typeface="Arial" panose="020B0604020202020204" pitchFamily="34" charset="0"/>
                <a:ea typeface="微軟正黑體"/>
                <a:cs typeface="Arial" panose="020B0604020202020204" pitchFamily="34" charset="0"/>
              </a:rPr>
              <a:t>QNAP-UMP4: </a:t>
            </a:r>
          </a:p>
          <a:p>
            <a:r>
              <a:rPr lang="en-US" altLang="zh-TW" sz="2000" b="1">
                <a:latin typeface="Arial" panose="020B0604020202020204" pitchFamily="34" charset="0"/>
                <a:ea typeface="微軟正黑體"/>
                <a:cs typeface="Arial" panose="020B0604020202020204" pitchFamily="34" charset="0"/>
              </a:rPr>
              <a:t>U.2 NVMe to M.2 NVMe PCIe  adapter, PCIe Gen4 version</a:t>
            </a:r>
          </a:p>
        </p:txBody>
      </p:sp>
      <p:pic>
        <p:nvPicPr>
          <p:cNvPr id="6" name="圖片 5">
            <a:extLst>
              <a:ext uri="{FF2B5EF4-FFF2-40B4-BE49-F238E27FC236}">
                <a16:creationId xmlns:a16="http://schemas.microsoft.com/office/drawing/2014/main" id="{F430CC86-EF50-46E5-8356-147201154A42}"/>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15000" contrast="30000"/>
                    </a14:imgEffect>
                  </a14:imgLayer>
                </a14:imgProps>
              </a:ext>
              <a:ext uri="{28A0092B-C50C-407E-A947-70E740481C1C}">
                <a14:useLocalDpi xmlns:a14="http://schemas.microsoft.com/office/drawing/2010/main" val="0"/>
              </a:ext>
            </a:extLst>
          </a:blip>
          <a:srcRect r="54208"/>
          <a:stretch/>
        </p:blipFill>
        <p:spPr>
          <a:xfrm>
            <a:off x="414662" y="1727172"/>
            <a:ext cx="3409397" cy="2891633"/>
          </a:xfrm>
          <a:prstGeom prst="rect">
            <a:avLst/>
          </a:prstGeom>
        </p:spPr>
      </p:pic>
      <p:pic>
        <p:nvPicPr>
          <p:cNvPr id="7" name="圖片 6">
            <a:extLst>
              <a:ext uri="{FF2B5EF4-FFF2-40B4-BE49-F238E27FC236}">
                <a16:creationId xmlns:a16="http://schemas.microsoft.com/office/drawing/2014/main" id="{83626DFB-A781-42CE-8EC9-7A9F39DC56D3}"/>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15000" contrast="30000"/>
                    </a14:imgEffect>
                  </a14:imgLayer>
                </a14:imgProps>
              </a:ext>
              <a:ext uri="{28A0092B-C50C-407E-A947-70E740481C1C}">
                <a14:useLocalDpi xmlns:a14="http://schemas.microsoft.com/office/drawing/2010/main" val="0"/>
              </a:ext>
            </a:extLst>
          </a:blip>
          <a:srcRect l="54208"/>
          <a:stretch/>
        </p:blipFill>
        <p:spPr>
          <a:xfrm>
            <a:off x="376012" y="4018713"/>
            <a:ext cx="3605032" cy="3057558"/>
          </a:xfrm>
          <a:prstGeom prst="rect">
            <a:avLst/>
          </a:prstGeom>
        </p:spPr>
      </p:pic>
      <p:pic>
        <p:nvPicPr>
          <p:cNvPr id="8" name="圖片 7" descr="一張含有 電子用品, 電路 的圖片&#10;&#10;自動產生的描述">
            <a:extLst>
              <a:ext uri="{FF2B5EF4-FFF2-40B4-BE49-F238E27FC236}">
                <a16:creationId xmlns:a16="http://schemas.microsoft.com/office/drawing/2014/main" id="{D7241239-FD93-400A-8194-93EF842928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10314" y="2388926"/>
            <a:ext cx="6069815" cy="3794309"/>
          </a:xfrm>
          <a:prstGeom prst="rect">
            <a:avLst/>
          </a:prstGeom>
        </p:spPr>
      </p:pic>
      <p:sp>
        <p:nvSpPr>
          <p:cNvPr id="9" name="文字方塊 8">
            <a:extLst>
              <a:ext uri="{FF2B5EF4-FFF2-40B4-BE49-F238E27FC236}">
                <a16:creationId xmlns:a16="http://schemas.microsoft.com/office/drawing/2014/main" id="{86A19D19-79FF-294C-9FB5-73F7053EBC8C}"/>
              </a:ext>
            </a:extLst>
          </p:cNvPr>
          <p:cNvSpPr txBox="1"/>
          <p:nvPr/>
        </p:nvSpPr>
        <p:spPr>
          <a:xfrm>
            <a:off x="7897851" y="2968624"/>
            <a:ext cx="4184421" cy="2062103"/>
          </a:xfrm>
          <a:prstGeom prst="rect">
            <a:avLst/>
          </a:prstGeom>
          <a:noFill/>
        </p:spPr>
        <p:txBody>
          <a:bodyPr wrap="square" rtlCol="0">
            <a:spAutoFit/>
          </a:bodyPr>
          <a:lstStyle/>
          <a:p>
            <a:pPr marL="174625" indent="-174625">
              <a:buFont typeface="Arial" panose="020B0604020202020204" pitchFamily="34" charset="0"/>
              <a:buChar char="•"/>
            </a:pPr>
            <a:r>
              <a:rPr lang="en-US" altLang="zh-TW" sz="1600">
                <a:latin typeface="Arial" panose="020B0604020202020204" pitchFamily="34" charset="0"/>
                <a:ea typeface="微軟正黑體" panose="020B0604030504040204" pitchFamily="34" charset="-120"/>
                <a:cs typeface="Arial" panose="020B0604020202020204" pitchFamily="34" charset="0"/>
              </a:rPr>
              <a:t>Use readily available and more affordable M.2 NVMe PCIe Gen4/Gen3 SSDs instead of U.2 NVMe SSDs</a:t>
            </a:r>
            <a:br>
              <a:rPr lang="en-US" altLang="zh-TW" sz="1600">
                <a:latin typeface="Arial" panose="020B0604020202020204" pitchFamily="34" charset="0"/>
                <a:ea typeface="微軟正黑體" panose="020B0604030504040204" pitchFamily="34" charset="-120"/>
                <a:cs typeface="Arial" panose="020B0604020202020204" pitchFamily="34" charset="0"/>
              </a:rPr>
            </a:br>
            <a:endParaRPr lang="en-US" altLang="zh-TW" sz="1600">
              <a:latin typeface="Arial" panose="020B0604020202020204" pitchFamily="34" charset="0"/>
              <a:ea typeface="微軟正黑體" panose="020B0604030504040204" pitchFamily="34" charset="-120"/>
              <a:cs typeface="Arial" panose="020B0604020202020204" pitchFamily="34" charset="0"/>
            </a:endParaRPr>
          </a:p>
          <a:p>
            <a:pPr marL="174625" indent="-174625">
              <a:buFont typeface="Arial" panose="020B0604020202020204" pitchFamily="34" charset="0"/>
              <a:buChar char="•"/>
            </a:pPr>
            <a:r>
              <a:rPr lang="en-US" altLang="zh-TW" sz="1600">
                <a:latin typeface="Arial" panose="020B0604020202020204" pitchFamily="34" charset="0"/>
                <a:ea typeface="微軟正黑體" panose="020B0604030504040204" pitchFamily="34" charset="-120"/>
                <a:cs typeface="Arial" panose="020B0604020202020204" pitchFamily="34" charset="0"/>
              </a:rPr>
              <a:t>Excellent heat-conductive metal design with thermal pads so that M.2 SSDs do not overheat. Keep the optimal performance and prolong the life.</a:t>
            </a:r>
          </a:p>
        </p:txBody>
      </p:sp>
      <p:pic>
        <p:nvPicPr>
          <p:cNvPr id="1026" name="Picture 2">
            <a:hlinkClick r:id="rId5"/>
            <a:extLst>
              <a:ext uri="{FF2B5EF4-FFF2-40B4-BE49-F238E27FC236}">
                <a16:creationId xmlns:a16="http://schemas.microsoft.com/office/drawing/2014/main" id="{872FADFC-CFA4-433C-8E69-7C8F001420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58715" y="5030727"/>
            <a:ext cx="1847850" cy="1857375"/>
          </a:xfrm>
          <a:prstGeom prst="rect">
            <a:avLst/>
          </a:prstGeom>
          <a:noFill/>
          <a:extLst>
            <a:ext uri="{909E8E84-426E-40DD-AFC4-6F175D3DCCD1}">
              <a14:hiddenFill xmlns:a14="http://schemas.microsoft.com/office/drawing/2010/main">
                <a:solidFill>
                  <a:srgbClr val="FFFFFF"/>
                </a:solidFill>
              </a14:hiddenFill>
            </a:ext>
          </a:extLst>
        </p:spPr>
      </p:pic>
      <p:sp>
        <p:nvSpPr>
          <p:cNvPr id="3" name="文字方塊 2">
            <a:extLst>
              <a:ext uri="{FF2B5EF4-FFF2-40B4-BE49-F238E27FC236}">
                <a16:creationId xmlns:a16="http://schemas.microsoft.com/office/drawing/2014/main" id="{AFD45080-243F-44C3-93DE-F480F776894A}"/>
              </a:ext>
            </a:extLst>
          </p:cNvPr>
          <p:cNvSpPr txBox="1"/>
          <p:nvPr/>
        </p:nvSpPr>
        <p:spPr>
          <a:xfrm>
            <a:off x="7305447" y="5138994"/>
            <a:ext cx="3094324" cy="307777"/>
          </a:xfrm>
          <a:prstGeom prst="rect">
            <a:avLst/>
          </a:prstGeom>
          <a:noFill/>
        </p:spPr>
        <p:txBody>
          <a:bodyPr wrap="square" rtlCol="0">
            <a:spAutoFit/>
          </a:bodyPr>
          <a:lstStyle/>
          <a:p>
            <a:pPr algn="ctr"/>
            <a:r>
              <a:rPr lang="en-US" altLang="zh-TW" sz="1400">
                <a:latin typeface="Arial" panose="020B0604020202020204" pitchFamily="34" charset="0"/>
                <a:cs typeface="Arial" panose="020B0604020202020204" pitchFamily="34" charset="0"/>
              </a:rPr>
              <a:t>68 x 21 mm</a:t>
            </a:r>
            <a:r>
              <a:rPr lang="zh-TW" altLang="en-US" sz="1400">
                <a:latin typeface="Arial" panose="020B0604020202020204" pitchFamily="34" charset="0"/>
                <a:cs typeface="Arial" panose="020B0604020202020204" pitchFamily="34" charset="0"/>
              </a:rPr>
              <a:t> </a:t>
            </a:r>
            <a:r>
              <a:rPr lang="en-US" altLang="zh-TW" sz="1200">
                <a:latin typeface="Arial" panose="020B0604020202020204" pitchFamily="34" charset="0"/>
                <a:cs typeface="Arial" panose="020B0604020202020204" pitchFamily="34" charset="0"/>
              </a:rPr>
              <a:t>(on the top side of M.2 SSD)</a:t>
            </a:r>
            <a:endParaRPr lang="zh-TW" altLang="en-US" sz="1200">
              <a:latin typeface="Arial" panose="020B0604020202020204" pitchFamily="34" charset="0"/>
              <a:cs typeface="Arial" panose="020B0604020202020204" pitchFamily="34" charset="0"/>
            </a:endParaRPr>
          </a:p>
        </p:txBody>
      </p:sp>
      <p:cxnSp>
        <p:nvCxnSpPr>
          <p:cNvPr id="13" name="直線接點 12">
            <a:extLst>
              <a:ext uri="{FF2B5EF4-FFF2-40B4-BE49-F238E27FC236}">
                <a16:creationId xmlns:a16="http://schemas.microsoft.com/office/drawing/2014/main" id="{CE8C5AC8-74AE-4C09-BC65-6189F1F9FCFB}"/>
              </a:ext>
            </a:extLst>
          </p:cNvPr>
          <p:cNvCxnSpPr>
            <a:cxnSpLocks/>
          </p:cNvCxnSpPr>
          <p:nvPr/>
        </p:nvCxnSpPr>
        <p:spPr>
          <a:xfrm flipV="1">
            <a:off x="7806227" y="5378931"/>
            <a:ext cx="0" cy="147038"/>
          </a:xfrm>
          <a:prstGeom prst="line">
            <a:avLst/>
          </a:prstGeom>
        </p:spPr>
        <p:style>
          <a:lnRef idx="1">
            <a:schemeClr val="dk1"/>
          </a:lnRef>
          <a:fillRef idx="0">
            <a:schemeClr val="dk1"/>
          </a:fillRef>
          <a:effectRef idx="0">
            <a:schemeClr val="dk1"/>
          </a:effectRef>
          <a:fontRef idx="minor">
            <a:schemeClr val="tx1"/>
          </a:fontRef>
        </p:style>
      </p:cxnSp>
      <p:sp>
        <p:nvSpPr>
          <p:cNvPr id="17" name="文字方塊 16">
            <a:extLst>
              <a:ext uri="{FF2B5EF4-FFF2-40B4-BE49-F238E27FC236}">
                <a16:creationId xmlns:a16="http://schemas.microsoft.com/office/drawing/2014/main" id="{4456D200-0832-46C1-B574-0BE454F43E6C}"/>
              </a:ext>
            </a:extLst>
          </p:cNvPr>
          <p:cNvSpPr txBox="1"/>
          <p:nvPr/>
        </p:nvSpPr>
        <p:spPr>
          <a:xfrm>
            <a:off x="8814915" y="5752348"/>
            <a:ext cx="1847849" cy="861774"/>
          </a:xfrm>
          <a:prstGeom prst="rect">
            <a:avLst/>
          </a:prstGeom>
          <a:noFill/>
        </p:spPr>
        <p:txBody>
          <a:bodyPr wrap="square" rtlCol="0">
            <a:spAutoFit/>
          </a:bodyPr>
          <a:lstStyle/>
          <a:p>
            <a:pPr algn="ctr"/>
            <a:r>
              <a:rPr lang="en-US" altLang="zh-TW" sz="1400">
                <a:latin typeface="Arial" panose="020B0604020202020204" pitchFamily="34" charset="0"/>
                <a:cs typeface="Arial" panose="020B0604020202020204" pitchFamily="34" charset="0"/>
              </a:rPr>
              <a:t>68 x 15 mm</a:t>
            </a:r>
            <a:r>
              <a:rPr lang="zh-TW" altLang="en-US" sz="1400">
                <a:latin typeface="Arial" panose="020B0604020202020204" pitchFamily="34" charset="0"/>
                <a:cs typeface="Arial" panose="020B0604020202020204" pitchFamily="34" charset="0"/>
              </a:rPr>
              <a:t> </a:t>
            </a:r>
            <a:endParaRPr lang="en-US" altLang="zh-TW" sz="1400">
              <a:latin typeface="Arial" panose="020B0604020202020204" pitchFamily="34" charset="0"/>
              <a:cs typeface="Arial" panose="020B0604020202020204" pitchFamily="34" charset="0"/>
            </a:endParaRPr>
          </a:p>
          <a:p>
            <a:pPr algn="ctr"/>
            <a:r>
              <a:rPr lang="en-US" altLang="zh-TW" sz="1200">
                <a:latin typeface="Arial" panose="020B0604020202020204" pitchFamily="34" charset="0"/>
                <a:cs typeface="Arial" panose="020B0604020202020204" pitchFamily="34" charset="0"/>
              </a:rPr>
              <a:t>(on the bottom side of SSD. Use 2 for single sided SSDs)</a:t>
            </a:r>
            <a:endParaRPr lang="zh-TW" altLang="en-US" sz="1200">
              <a:latin typeface="Arial" panose="020B0604020202020204" pitchFamily="34" charset="0"/>
              <a:cs typeface="Arial" panose="020B0604020202020204" pitchFamily="34" charset="0"/>
            </a:endParaRPr>
          </a:p>
        </p:txBody>
      </p:sp>
      <p:cxnSp>
        <p:nvCxnSpPr>
          <p:cNvPr id="18" name="接點: 肘形 17">
            <a:extLst>
              <a:ext uri="{FF2B5EF4-FFF2-40B4-BE49-F238E27FC236}">
                <a16:creationId xmlns:a16="http://schemas.microsoft.com/office/drawing/2014/main" id="{89B826C2-5E6C-4CA3-B058-6970D86C79E7}"/>
              </a:ext>
            </a:extLst>
          </p:cNvPr>
          <p:cNvCxnSpPr>
            <a:cxnSpLocks/>
          </p:cNvCxnSpPr>
          <p:nvPr/>
        </p:nvCxnSpPr>
        <p:spPr>
          <a:xfrm>
            <a:off x="8317426" y="6383219"/>
            <a:ext cx="468416" cy="99680"/>
          </a:xfrm>
          <a:prstGeom prst="bentConnector3">
            <a:avLst>
              <a:gd name="adj1" fmla="val 41"/>
            </a:avLst>
          </a:prstGeom>
        </p:spPr>
        <p:style>
          <a:lnRef idx="1">
            <a:schemeClr val="dk1"/>
          </a:lnRef>
          <a:fillRef idx="0">
            <a:schemeClr val="dk1"/>
          </a:fillRef>
          <a:effectRef idx="0">
            <a:schemeClr val="dk1"/>
          </a:effectRef>
          <a:fontRef idx="minor">
            <a:schemeClr val="tx1"/>
          </a:fontRef>
        </p:style>
      </p:cxnSp>
      <p:cxnSp>
        <p:nvCxnSpPr>
          <p:cNvPr id="21" name="直線接點 20">
            <a:extLst>
              <a:ext uri="{FF2B5EF4-FFF2-40B4-BE49-F238E27FC236}">
                <a16:creationId xmlns:a16="http://schemas.microsoft.com/office/drawing/2014/main" id="{AE47FB6E-EA54-4CE3-BC26-51F1288FB110}"/>
              </a:ext>
            </a:extLst>
          </p:cNvPr>
          <p:cNvCxnSpPr>
            <a:cxnSpLocks/>
          </p:cNvCxnSpPr>
          <p:nvPr/>
        </p:nvCxnSpPr>
        <p:spPr>
          <a:xfrm flipV="1">
            <a:off x="8785842" y="6379818"/>
            <a:ext cx="0" cy="103081"/>
          </a:xfrm>
          <a:prstGeom prst="line">
            <a:avLst/>
          </a:prstGeom>
        </p:spPr>
        <p:style>
          <a:lnRef idx="1">
            <a:schemeClr val="dk1"/>
          </a:lnRef>
          <a:fillRef idx="0">
            <a:schemeClr val="dk1"/>
          </a:fillRef>
          <a:effectRef idx="0">
            <a:schemeClr val="dk1"/>
          </a:effectRef>
          <a:fontRef idx="minor">
            <a:schemeClr val="tx1"/>
          </a:fontRef>
        </p:style>
      </p:cxnSp>
      <p:sp>
        <p:nvSpPr>
          <p:cNvPr id="16" name="文字方塊 15">
            <a:extLst>
              <a:ext uri="{FF2B5EF4-FFF2-40B4-BE49-F238E27FC236}">
                <a16:creationId xmlns:a16="http://schemas.microsoft.com/office/drawing/2014/main" id="{227CB94F-E394-4B13-A90B-E04E2565BDA5}"/>
              </a:ext>
            </a:extLst>
          </p:cNvPr>
          <p:cNvSpPr txBox="1"/>
          <p:nvPr/>
        </p:nvSpPr>
        <p:spPr>
          <a:xfrm>
            <a:off x="579232" y="221648"/>
            <a:ext cx="10933319" cy="1323439"/>
          </a:xfrm>
          <a:prstGeom prst="rect">
            <a:avLst/>
          </a:prstGeom>
          <a:noFill/>
        </p:spPr>
        <p:txBody>
          <a:bodyPr wrap="square" rtlCol="0">
            <a:spAutoFit/>
          </a:bodyPr>
          <a:lstStyle/>
          <a:p>
            <a:pPr algn="ctr"/>
            <a:r>
              <a:rPr lang="en-US" altLang="zh-TW" sz="4000" b="1">
                <a:latin typeface="Arial" panose="020B0604020202020204" pitchFamily="34" charset="0"/>
                <a:ea typeface="微軟正黑體" panose="020B0604030504040204" pitchFamily="34" charset="-120"/>
                <a:cs typeface="Arial" panose="020B0604020202020204" pitchFamily="34" charset="0"/>
              </a:rPr>
              <a:t>Economically use M.2 </a:t>
            </a:r>
            <a:r>
              <a:rPr lang="en-US" altLang="zh-TW" sz="4000" b="1" err="1">
                <a:latin typeface="Arial" panose="020B0604020202020204" pitchFamily="34" charset="0"/>
                <a:ea typeface="微軟正黑體" panose="020B0604030504040204" pitchFamily="34" charset="-120"/>
                <a:cs typeface="Arial" panose="020B0604020202020204" pitchFamily="34" charset="0"/>
              </a:rPr>
              <a:t>NVMe</a:t>
            </a:r>
            <a:r>
              <a:rPr lang="en-US" altLang="zh-TW" sz="4000" b="1">
                <a:latin typeface="Arial" panose="020B0604020202020204" pitchFamily="34" charset="0"/>
                <a:ea typeface="微軟正黑體" panose="020B0604030504040204" pitchFamily="34" charset="-120"/>
                <a:cs typeface="Arial" panose="020B0604020202020204" pitchFamily="34" charset="0"/>
              </a:rPr>
              <a:t> SSDs with</a:t>
            </a:r>
            <a:r>
              <a:rPr lang="zh-TW" altLang="en-US" sz="4000" b="1">
                <a:latin typeface="Arial" panose="020B0604020202020204" pitchFamily="34" charset="0"/>
                <a:ea typeface="微軟正黑體" panose="020B0604030504040204" pitchFamily="34" charset="-120"/>
                <a:cs typeface="Arial" panose="020B0604020202020204" pitchFamily="34" charset="0"/>
              </a:rPr>
              <a:t> </a:t>
            </a:r>
            <a:r>
              <a:rPr lang="en-US" altLang="zh-TW" sz="4000" b="1">
                <a:latin typeface="Arial" panose="020B0604020202020204" pitchFamily="34" charset="0"/>
                <a:ea typeface="微軟正黑體" panose="020B0604030504040204" pitchFamily="34" charset="-120"/>
                <a:cs typeface="Arial" panose="020B0604020202020204" pitchFamily="34" charset="0"/>
              </a:rPr>
              <a:t>QNAP QDA-UMP4 U.2 to</a:t>
            </a:r>
            <a:r>
              <a:rPr lang="zh-TW" altLang="en-US" sz="4000" b="1">
                <a:latin typeface="Arial" panose="020B0604020202020204" pitchFamily="34" charset="0"/>
                <a:ea typeface="微軟正黑體" panose="020B0604030504040204" pitchFamily="34" charset="-120"/>
                <a:cs typeface="Arial" panose="020B0604020202020204" pitchFamily="34" charset="0"/>
              </a:rPr>
              <a:t> </a:t>
            </a:r>
            <a:r>
              <a:rPr lang="en-US" altLang="zh-TW" sz="4000" b="1">
                <a:latin typeface="Arial" panose="020B0604020202020204" pitchFamily="34" charset="0"/>
                <a:ea typeface="微軟正黑體" panose="020B0604030504040204" pitchFamily="34" charset="-120"/>
                <a:cs typeface="Arial" panose="020B0604020202020204" pitchFamily="34" charset="0"/>
              </a:rPr>
              <a:t>M.2 SSD adapter</a:t>
            </a:r>
            <a:endParaRPr lang="zh-TW" altLang="en-US" sz="4000" b="1">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947226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4DDF5FCB-894F-4239-A919-2C7BCAA37204}"/>
              </a:ext>
            </a:extLst>
          </p:cNvPr>
          <p:cNvSpPr txBox="1"/>
          <p:nvPr/>
        </p:nvSpPr>
        <p:spPr>
          <a:xfrm>
            <a:off x="5395120" y="2823383"/>
            <a:ext cx="6044080" cy="830997"/>
          </a:xfrm>
          <a:prstGeom prst="rect">
            <a:avLst/>
          </a:prstGeom>
          <a:noFill/>
        </p:spPr>
        <p:txBody>
          <a:bodyPr wrap="square" rtlCol="0">
            <a:spAutoFit/>
          </a:bodyPr>
          <a:lstStyle/>
          <a:p>
            <a:pPr defTabSz="914126">
              <a:defRPr/>
            </a:pPr>
            <a:r>
              <a:rPr lang="en-US" altLang="zh-TW" sz="2800" b="1">
                <a:latin typeface="微軟正黑體" panose="020B0604030504040204" pitchFamily="34" charset="-120"/>
                <a:ea typeface="微軟正黑體" panose="020B0604030504040204" pitchFamily="34" charset="-120"/>
              </a:rPr>
              <a:t>See Ghee Tan</a:t>
            </a:r>
          </a:p>
          <a:p>
            <a:pPr defTabSz="914126">
              <a:defRPr/>
            </a:pPr>
            <a:r>
              <a:rPr lang="en-US" altLang="zh-TW" sz="2000">
                <a:latin typeface="微軟正黑體" panose="020B0604030504040204" pitchFamily="34" charset="-120"/>
                <a:ea typeface="微軟正黑體" panose="020B0604030504040204" pitchFamily="34" charset="-120"/>
              </a:rPr>
              <a:t>Director of Micron Solutions Architecture, Asia</a:t>
            </a:r>
            <a:endParaRPr lang="zh-TW" altLang="en-US" sz="2000">
              <a:latin typeface="微軟正黑體" panose="020B0604030504040204" pitchFamily="34" charset="-120"/>
              <a:ea typeface="微軟正黑體" panose="020B0604030504040204" pitchFamily="34" charset="-120"/>
            </a:endParaRPr>
          </a:p>
        </p:txBody>
      </p:sp>
      <p:pic>
        <p:nvPicPr>
          <p:cNvPr id="4" name="圖片 3">
            <a:extLst>
              <a:ext uri="{FF2B5EF4-FFF2-40B4-BE49-F238E27FC236}">
                <a16:creationId xmlns:a16="http://schemas.microsoft.com/office/drawing/2014/main" id="{3D0978B1-B178-4E4D-8F73-0E2A3F57D19C}"/>
              </a:ext>
            </a:extLst>
          </p:cNvPr>
          <p:cNvPicPr>
            <a:picLocks noChangeAspect="1"/>
          </p:cNvPicPr>
          <p:nvPr/>
        </p:nvPicPr>
        <p:blipFill>
          <a:blip r:embed="rId2"/>
          <a:stretch>
            <a:fillRect/>
          </a:stretch>
        </p:blipFill>
        <p:spPr>
          <a:xfrm>
            <a:off x="5395119" y="1948658"/>
            <a:ext cx="2619708" cy="713079"/>
          </a:xfrm>
          <a:prstGeom prst="rect">
            <a:avLst/>
          </a:prstGeom>
        </p:spPr>
      </p:pic>
      <p:pic>
        <p:nvPicPr>
          <p:cNvPr id="1026" name="Picture 2" descr="Image of 7400 SSD family">
            <a:extLst>
              <a:ext uri="{FF2B5EF4-FFF2-40B4-BE49-F238E27FC236}">
                <a16:creationId xmlns:a16="http://schemas.microsoft.com/office/drawing/2014/main" id="{61CC7D2A-BC3B-4D0A-B89D-8697FEF67F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5160" y="890828"/>
            <a:ext cx="3007831" cy="3248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90031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5" name="群組 44">
            <a:extLst>
              <a:ext uri="{FF2B5EF4-FFF2-40B4-BE49-F238E27FC236}">
                <a16:creationId xmlns:a16="http://schemas.microsoft.com/office/drawing/2014/main" id="{31D57431-6447-463D-A5E1-C1D87B96D35D}"/>
              </a:ext>
            </a:extLst>
          </p:cNvPr>
          <p:cNvGrpSpPr/>
          <p:nvPr/>
        </p:nvGrpSpPr>
        <p:grpSpPr>
          <a:xfrm>
            <a:off x="3053911" y="2827070"/>
            <a:ext cx="2900203" cy="1863607"/>
            <a:chOff x="2777649" y="1648820"/>
            <a:chExt cx="2384666" cy="1532335"/>
          </a:xfrm>
        </p:grpSpPr>
        <p:pic>
          <p:nvPicPr>
            <p:cNvPr id="46" name="Google Shape;465;p24">
              <a:extLst>
                <a:ext uri="{FF2B5EF4-FFF2-40B4-BE49-F238E27FC236}">
                  <a16:creationId xmlns:a16="http://schemas.microsoft.com/office/drawing/2014/main" id="{1CC464FD-9795-4604-A396-0DB13222BB1B}"/>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a:off x="2777649" y="1648820"/>
              <a:ext cx="2384666" cy="1532335"/>
            </a:xfrm>
            <a:prstGeom prst="rect">
              <a:avLst/>
            </a:prstGeom>
            <a:noFill/>
            <a:ln>
              <a:noFill/>
            </a:ln>
          </p:spPr>
        </p:pic>
        <p:pic>
          <p:nvPicPr>
            <p:cNvPr id="47" name="Google Shape;419;p23">
              <a:extLst>
                <a:ext uri="{FF2B5EF4-FFF2-40B4-BE49-F238E27FC236}">
                  <a16:creationId xmlns:a16="http://schemas.microsoft.com/office/drawing/2014/main" id="{F65E2B76-55ED-48DD-B7E4-58A6400ABC24}"/>
                </a:ext>
              </a:extLst>
            </p:cNvPr>
            <p:cNvPicPr preferRelativeResize="0"/>
            <p:nvPr/>
          </p:nvPicPr>
          <p:blipFill rotWithShape="1">
            <a:blip r:embed="rId4" cstate="print">
              <a:alphaModFix/>
              <a:extLst>
                <a:ext uri="{28A0092B-C50C-407E-A947-70E740481C1C}">
                  <a14:useLocalDpi xmlns:a14="http://schemas.microsoft.com/office/drawing/2010/main"/>
                </a:ext>
              </a:extLst>
            </a:blip>
            <a:srcRect/>
            <a:stretch/>
          </p:blipFill>
          <p:spPr>
            <a:xfrm>
              <a:off x="3152421" y="1732568"/>
              <a:ext cx="1635125" cy="1049643"/>
            </a:xfrm>
            <a:prstGeom prst="rect">
              <a:avLst/>
            </a:prstGeom>
            <a:noFill/>
            <a:ln>
              <a:solidFill>
                <a:schemeClr val="bg1">
                  <a:lumMod val="65000"/>
                </a:schemeClr>
              </a:solidFill>
            </a:ln>
            <a:effectLst/>
          </p:spPr>
        </p:pic>
      </p:grpSp>
      <p:sp>
        <p:nvSpPr>
          <p:cNvPr id="48" name="手繪多邊形: 圖案 47">
            <a:extLst>
              <a:ext uri="{FF2B5EF4-FFF2-40B4-BE49-F238E27FC236}">
                <a16:creationId xmlns:a16="http://schemas.microsoft.com/office/drawing/2014/main" id="{6BBE9C99-CEEF-4429-A19E-8E6CDFFAF732}"/>
              </a:ext>
            </a:extLst>
          </p:cNvPr>
          <p:cNvSpPr/>
          <p:nvPr/>
        </p:nvSpPr>
        <p:spPr>
          <a:xfrm>
            <a:off x="3530083" y="1839372"/>
            <a:ext cx="7736621" cy="2234194"/>
          </a:xfrm>
          <a:custGeom>
            <a:avLst/>
            <a:gdLst>
              <a:gd name="connsiteX0" fmla="*/ 743712 w 3182112"/>
              <a:gd name="connsiteY0" fmla="*/ 621792 h 682752"/>
              <a:gd name="connsiteX1" fmla="*/ 0 w 3182112"/>
              <a:gd name="connsiteY1" fmla="*/ 0 h 682752"/>
              <a:gd name="connsiteX2" fmla="*/ 3182112 w 3182112"/>
              <a:gd name="connsiteY2" fmla="*/ 0 h 682752"/>
              <a:gd name="connsiteX3" fmla="*/ 2304288 w 3182112"/>
              <a:gd name="connsiteY3" fmla="*/ 658368 h 682752"/>
              <a:gd name="connsiteX4" fmla="*/ 804672 w 3182112"/>
              <a:gd name="connsiteY4" fmla="*/ 682752 h 682752"/>
              <a:gd name="connsiteX0" fmla="*/ 0 w 2438400"/>
              <a:gd name="connsiteY0" fmla="*/ 1626727 h 1687687"/>
              <a:gd name="connsiteX1" fmla="*/ 415131 w 2438400"/>
              <a:gd name="connsiteY1" fmla="*/ 0 h 1687687"/>
              <a:gd name="connsiteX2" fmla="*/ 2438400 w 2438400"/>
              <a:gd name="connsiteY2" fmla="*/ 1004935 h 1687687"/>
              <a:gd name="connsiteX3" fmla="*/ 1560576 w 2438400"/>
              <a:gd name="connsiteY3" fmla="*/ 1663303 h 1687687"/>
              <a:gd name="connsiteX4" fmla="*/ 60960 w 2438400"/>
              <a:gd name="connsiteY4" fmla="*/ 1687687 h 1687687"/>
              <a:gd name="connsiteX0" fmla="*/ 0 w 5389829"/>
              <a:gd name="connsiteY0" fmla="*/ 1626727 h 1687687"/>
              <a:gd name="connsiteX1" fmla="*/ 415131 w 5389829"/>
              <a:gd name="connsiteY1" fmla="*/ 0 h 1687687"/>
              <a:gd name="connsiteX2" fmla="*/ 5389829 w 5389829"/>
              <a:gd name="connsiteY2" fmla="*/ 1312753 h 1687687"/>
              <a:gd name="connsiteX3" fmla="*/ 1560576 w 5389829"/>
              <a:gd name="connsiteY3" fmla="*/ 1663303 h 1687687"/>
              <a:gd name="connsiteX4" fmla="*/ 60960 w 5389829"/>
              <a:gd name="connsiteY4" fmla="*/ 1687687 h 1687687"/>
              <a:gd name="connsiteX0" fmla="*/ 0 w 5389829"/>
              <a:gd name="connsiteY0" fmla="*/ 1626727 h 1863957"/>
              <a:gd name="connsiteX1" fmla="*/ 415131 w 5389829"/>
              <a:gd name="connsiteY1" fmla="*/ 0 h 1863957"/>
              <a:gd name="connsiteX2" fmla="*/ 5389829 w 5389829"/>
              <a:gd name="connsiteY2" fmla="*/ 1312753 h 1863957"/>
              <a:gd name="connsiteX3" fmla="*/ 1560576 w 5389829"/>
              <a:gd name="connsiteY3" fmla="*/ 1663303 h 1863957"/>
              <a:gd name="connsiteX4" fmla="*/ 512652 w 5389829"/>
              <a:gd name="connsiteY4" fmla="*/ 1863957 h 1863957"/>
              <a:gd name="connsiteX0" fmla="*/ 0 w 5389829"/>
              <a:gd name="connsiteY0" fmla="*/ 1626727 h 2114994"/>
              <a:gd name="connsiteX1" fmla="*/ 415131 w 5389829"/>
              <a:gd name="connsiteY1" fmla="*/ 0 h 2114994"/>
              <a:gd name="connsiteX2" fmla="*/ 5389829 w 5389829"/>
              <a:gd name="connsiteY2" fmla="*/ 1312753 h 2114994"/>
              <a:gd name="connsiteX3" fmla="*/ 1549559 w 5389829"/>
              <a:gd name="connsiteY3" fmla="*/ 2114994 h 2114994"/>
              <a:gd name="connsiteX4" fmla="*/ 512652 w 5389829"/>
              <a:gd name="connsiteY4" fmla="*/ 1863957 h 2114994"/>
              <a:gd name="connsiteX0" fmla="*/ 38191 w 5428020"/>
              <a:gd name="connsiteY0" fmla="*/ 1626727 h 2139379"/>
              <a:gd name="connsiteX1" fmla="*/ 453322 w 5428020"/>
              <a:gd name="connsiteY1" fmla="*/ 0 h 2139379"/>
              <a:gd name="connsiteX2" fmla="*/ 5428020 w 5428020"/>
              <a:gd name="connsiteY2" fmla="*/ 1312753 h 2139379"/>
              <a:gd name="connsiteX3" fmla="*/ 1587750 w 5428020"/>
              <a:gd name="connsiteY3" fmla="*/ 2114994 h 2139379"/>
              <a:gd name="connsiteX4" fmla="*/ 0 w 5428020"/>
              <a:gd name="connsiteY4" fmla="*/ 2139379 h 2139379"/>
              <a:gd name="connsiteX0" fmla="*/ 38191 w 5428020"/>
              <a:gd name="connsiteY0" fmla="*/ 1626727 h 2148044"/>
              <a:gd name="connsiteX1" fmla="*/ 453322 w 5428020"/>
              <a:gd name="connsiteY1" fmla="*/ 0 h 2148044"/>
              <a:gd name="connsiteX2" fmla="*/ 5428020 w 5428020"/>
              <a:gd name="connsiteY2" fmla="*/ 1312753 h 2148044"/>
              <a:gd name="connsiteX3" fmla="*/ 1565716 w 5428020"/>
              <a:gd name="connsiteY3" fmla="*/ 2148044 h 2148044"/>
              <a:gd name="connsiteX4" fmla="*/ 0 w 5428020"/>
              <a:gd name="connsiteY4" fmla="*/ 2139379 h 2148044"/>
              <a:gd name="connsiteX0" fmla="*/ 38191 w 5428020"/>
              <a:gd name="connsiteY0" fmla="*/ 1575927 h 2097244"/>
              <a:gd name="connsiteX1" fmla="*/ 491422 w 5428020"/>
              <a:gd name="connsiteY1" fmla="*/ 0 h 2097244"/>
              <a:gd name="connsiteX2" fmla="*/ 5428020 w 5428020"/>
              <a:gd name="connsiteY2" fmla="*/ 1261953 h 2097244"/>
              <a:gd name="connsiteX3" fmla="*/ 1565716 w 5428020"/>
              <a:gd name="connsiteY3" fmla="*/ 2097244 h 2097244"/>
              <a:gd name="connsiteX4" fmla="*/ 0 w 5428020"/>
              <a:gd name="connsiteY4" fmla="*/ 2088579 h 2097244"/>
              <a:gd name="connsiteX0" fmla="*/ 38191 w 6075720"/>
              <a:gd name="connsiteY0" fmla="*/ 1575927 h 2097244"/>
              <a:gd name="connsiteX1" fmla="*/ 491422 w 6075720"/>
              <a:gd name="connsiteY1" fmla="*/ 0 h 2097244"/>
              <a:gd name="connsiteX2" fmla="*/ 6075720 w 6075720"/>
              <a:gd name="connsiteY2" fmla="*/ 1490553 h 2097244"/>
              <a:gd name="connsiteX3" fmla="*/ 1565716 w 6075720"/>
              <a:gd name="connsiteY3" fmla="*/ 2097244 h 2097244"/>
              <a:gd name="connsiteX4" fmla="*/ 0 w 6075720"/>
              <a:gd name="connsiteY4" fmla="*/ 2088579 h 2097244"/>
              <a:gd name="connsiteX0" fmla="*/ 38191 w 6075720"/>
              <a:gd name="connsiteY0" fmla="*/ 1586943 h 2108260"/>
              <a:gd name="connsiteX1" fmla="*/ 2364290 w 6075720"/>
              <a:gd name="connsiteY1" fmla="*/ 0 h 2108260"/>
              <a:gd name="connsiteX2" fmla="*/ 6075720 w 6075720"/>
              <a:gd name="connsiteY2" fmla="*/ 1501569 h 2108260"/>
              <a:gd name="connsiteX3" fmla="*/ 1565716 w 6075720"/>
              <a:gd name="connsiteY3" fmla="*/ 2108260 h 2108260"/>
              <a:gd name="connsiteX4" fmla="*/ 0 w 6075720"/>
              <a:gd name="connsiteY4" fmla="*/ 2099595 h 2108260"/>
              <a:gd name="connsiteX0" fmla="*/ 38191 w 7915537"/>
              <a:gd name="connsiteY0" fmla="*/ 1586943 h 2108260"/>
              <a:gd name="connsiteX1" fmla="*/ 2364290 w 7915537"/>
              <a:gd name="connsiteY1" fmla="*/ 0 h 2108260"/>
              <a:gd name="connsiteX2" fmla="*/ 7915537 w 7915537"/>
              <a:gd name="connsiteY2" fmla="*/ 1512586 h 2108260"/>
              <a:gd name="connsiteX3" fmla="*/ 1565716 w 7915537"/>
              <a:gd name="connsiteY3" fmla="*/ 2108260 h 2108260"/>
              <a:gd name="connsiteX4" fmla="*/ 0 w 7915537"/>
              <a:gd name="connsiteY4" fmla="*/ 2099595 h 2108260"/>
              <a:gd name="connsiteX0" fmla="*/ 38191 w 7915537"/>
              <a:gd name="connsiteY0" fmla="*/ 1564910 h 2086227"/>
              <a:gd name="connsiteX1" fmla="*/ 1967683 w 7915537"/>
              <a:gd name="connsiteY1" fmla="*/ 0 h 2086227"/>
              <a:gd name="connsiteX2" fmla="*/ 7915537 w 7915537"/>
              <a:gd name="connsiteY2" fmla="*/ 1490553 h 2086227"/>
              <a:gd name="connsiteX3" fmla="*/ 1565716 w 7915537"/>
              <a:gd name="connsiteY3" fmla="*/ 2086227 h 2086227"/>
              <a:gd name="connsiteX4" fmla="*/ 0 w 7915537"/>
              <a:gd name="connsiteY4" fmla="*/ 2077562 h 2086227"/>
              <a:gd name="connsiteX0" fmla="*/ 182971 w 7915537"/>
              <a:gd name="connsiteY0" fmla="*/ 1549670 h 2086227"/>
              <a:gd name="connsiteX1" fmla="*/ 1967683 w 7915537"/>
              <a:gd name="connsiteY1" fmla="*/ 0 h 2086227"/>
              <a:gd name="connsiteX2" fmla="*/ 7915537 w 7915537"/>
              <a:gd name="connsiteY2" fmla="*/ 1490553 h 2086227"/>
              <a:gd name="connsiteX3" fmla="*/ 1565716 w 7915537"/>
              <a:gd name="connsiteY3" fmla="*/ 2086227 h 2086227"/>
              <a:gd name="connsiteX4" fmla="*/ 0 w 7915537"/>
              <a:gd name="connsiteY4" fmla="*/ 2077562 h 2086227"/>
              <a:gd name="connsiteX0" fmla="*/ 182971 w 7915537"/>
              <a:gd name="connsiteY0" fmla="*/ 1549670 h 2139567"/>
              <a:gd name="connsiteX1" fmla="*/ 1967683 w 7915537"/>
              <a:gd name="connsiteY1" fmla="*/ 0 h 2139567"/>
              <a:gd name="connsiteX2" fmla="*/ 7915537 w 7915537"/>
              <a:gd name="connsiteY2" fmla="*/ 1490553 h 2139567"/>
              <a:gd name="connsiteX3" fmla="*/ 2091496 w 7915537"/>
              <a:gd name="connsiteY3" fmla="*/ 2139567 h 2139567"/>
              <a:gd name="connsiteX4" fmla="*/ 0 w 7915537"/>
              <a:gd name="connsiteY4" fmla="*/ 2077562 h 2139567"/>
              <a:gd name="connsiteX0" fmla="*/ 0 w 7732566"/>
              <a:gd name="connsiteY0" fmla="*/ 1549670 h 2153762"/>
              <a:gd name="connsiteX1" fmla="*/ 1784712 w 7732566"/>
              <a:gd name="connsiteY1" fmla="*/ 0 h 2153762"/>
              <a:gd name="connsiteX2" fmla="*/ 7732566 w 7732566"/>
              <a:gd name="connsiteY2" fmla="*/ 1490553 h 2153762"/>
              <a:gd name="connsiteX3" fmla="*/ 1908525 w 7732566"/>
              <a:gd name="connsiteY3" fmla="*/ 2139567 h 2153762"/>
              <a:gd name="connsiteX4" fmla="*/ 7529 w 7732566"/>
              <a:gd name="connsiteY4" fmla="*/ 2153762 h 2153762"/>
              <a:gd name="connsiteX0" fmla="*/ 0 w 7782341"/>
              <a:gd name="connsiteY0" fmla="*/ 1578668 h 2182760"/>
              <a:gd name="connsiteX1" fmla="*/ 1784712 w 7782341"/>
              <a:gd name="connsiteY1" fmla="*/ 28998 h 2182760"/>
              <a:gd name="connsiteX2" fmla="*/ 7782341 w 7782341"/>
              <a:gd name="connsiteY2" fmla="*/ 47264 h 2182760"/>
              <a:gd name="connsiteX3" fmla="*/ 7732566 w 7782341"/>
              <a:gd name="connsiteY3" fmla="*/ 1519551 h 2182760"/>
              <a:gd name="connsiteX4" fmla="*/ 1908525 w 7782341"/>
              <a:gd name="connsiteY4" fmla="*/ 2168565 h 2182760"/>
              <a:gd name="connsiteX5" fmla="*/ 7529 w 7782341"/>
              <a:gd name="connsiteY5" fmla="*/ 2182760 h 2182760"/>
              <a:gd name="connsiteX0" fmla="*/ 0 w 7782341"/>
              <a:gd name="connsiteY0" fmla="*/ 1549670 h 2153762"/>
              <a:gd name="connsiteX1" fmla="*/ 1784712 w 7782341"/>
              <a:gd name="connsiteY1" fmla="*/ 0 h 2153762"/>
              <a:gd name="connsiteX2" fmla="*/ 7782341 w 7782341"/>
              <a:gd name="connsiteY2" fmla="*/ 18266 h 2153762"/>
              <a:gd name="connsiteX3" fmla="*/ 7732566 w 7782341"/>
              <a:gd name="connsiteY3" fmla="*/ 1490553 h 2153762"/>
              <a:gd name="connsiteX4" fmla="*/ 1908525 w 7782341"/>
              <a:gd name="connsiteY4" fmla="*/ 2139567 h 2153762"/>
              <a:gd name="connsiteX5" fmla="*/ 7529 w 7782341"/>
              <a:gd name="connsiteY5" fmla="*/ 2153762 h 2153762"/>
              <a:gd name="connsiteX0" fmla="*/ 0 w 7782341"/>
              <a:gd name="connsiteY0" fmla="*/ 1549670 h 2153762"/>
              <a:gd name="connsiteX1" fmla="*/ 1784712 w 7782341"/>
              <a:gd name="connsiteY1" fmla="*/ 0 h 2153762"/>
              <a:gd name="connsiteX2" fmla="*/ 7782341 w 7782341"/>
              <a:gd name="connsiteY2" fmla="*/ 18266 h 2153762"/>
              <a:gd name="connsiteX3" fmla="*/ 7732566 w 7782341"/>
              <a:gd name="connsiteY3" fmla="*/ 1490553 h 2153762"/>
              <a:gd name="connsiteX4" fmla="*/ 1908525 w 7782341"/>
              <a:gd name="connsiteY4" fmla="*/ 2139567 h 2153762"/>
              <a:gd name="connsiteX5" fmla="*/ 7529 w 7782341"/>
              <a:gd name="connsiteY5" fmla="*/ 2153762 h 2153762"/>
              <a:gd name="connsiteX0" fmla="*/ 0 w 7782341"/>
              <a:gd name="connsiteY0" fmla="*/ 1554804 h 2158896"/>
              <a:gd name="connsiteX1" fmla="*/ 1784712 w 7782341"/>
              <a:gd name="connsiteY1" fmla="*/ 5134 h 2158896"/>
              <a:gd name="connsiteX2" fmla="*/ 7782341 w 7782341"/>
              <a:gd name="connsiteY2" fmla="*/ 23400 h 2158896"/>
              <a:gd name="connsiteX3" fmla="*/ 7732566 w 7782341"/>
              <a:gd name="connsiteY3" fmla="*/ 1495687 h 2158896"/>
              <a:gd name="connsiteX4" fmla="*/ 1908525 w 7782341"/>
              <a:gd name="connsiteY4" fmla="*/ 2144701 h 2158896"/>
              <a:gd name="connsiteX5" fmla="*/ 7529 w 7782341"/>
              <a:gd name="connsiteY5" fmla="*/ 2158896 h 2158896"/>
              <a:gd name="connsiteX0" fmla="*/ 0 w 7782341"/>
              <a:gd name="connsiteY0" fmla="*/ 1554804 h 2158896"/>
              <a:gd name="connsiteX1" fmla="*/ 1784712 w 7782341"/>
              <a:gd name="connsiteY1" fmla="*/ 5134 h 2158896"/>
              <a:gd name="connsiteX2" fmla="*/ 7782341 w 7782341"/>
              <a:gd name="connsiteY2" fmla="*/ 23400 h 2158896"/>
              <a:gd name="connsiteX3" fmla="*/ 7732566 w 7782341"/>
              <a:gd name="connsiteY3" fmla="*/ 1617607 h 2158896"/>
              <a:gd name="connsiteX4" fmla="*/ 1908525 w 7782341"/>
              <a:gd name="connsiteY4" fmla="*/ 2144701 h 2158896"/>
              <a:gd name="connsiteX5" fmla="*/ 7529 w 7782341"/>
              <a:gd name="connsiteY5" fmla="*/ 2158896 h 2158896"/>
              <a:gd name="connsiteX0" fmla="*/ 0 w 7736621"/>
              <a:gd name="connsiteY0" fmla="*/ 1555653 h 2159745"/>
              <a:gd name="connsiteX1" fmla="*/ 1784712 w 7736621"/>
              <a:gd name="connsiteY1" fmla="*/ 5983 h 2159745"/>
              <a:gd name="connsiteX2" fmla="*/ 7736621 w 7736621"/>
              <a:gd name="connsiteY2" fmla="*/ 16629 h 2159745"/>
              <a:gd name="connsiteX3" fmla="*/ 7732566 w 7736621"/>
              <a:gd name="connsiteY3" fmla="*/ 1618456 h 2159745"/>
              <a:gd name="connsiteX4" fmla="*/ 1908525 w 7736621"/>
              <a:gd name="connsiteY4" fmla="*/ 2145550 h 2159745"/>
              <a:gd name="connsiteX5" fmla="*/ 7529 w 7736621"/>
              <a:gd name="connsiteY5" fmla="*/ 2159745 h 215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36621" h="2159745">
                <a:moveTo>
                  <a:pt x="0" y="1555653"/>
                </a:moveTo>
                <a:lnTo>
                  <a:pt x="1784712" y="5983"/>
                </a:lnTo>
                <a:cubicBezTo>
                  <a:pt x="2704301" y="-13207"/>
                  <a:pt x="7455661" y="20216"/>
                  <a:pt x="7736621" y="16629"/>
                </a:cubicBezTo>
                <a:cubicBezTo>
                  <a:pt x="7735269" y="550571"/>
                  <a:pt x="7733918" y="1084514"/>
                  <a:pt x="7732566" y="1618456"/>
                </a:cubicBezTo>
                <a:lnTo>
                  <a:pt x="1908525" y="2145550"/>
                </a:lnTo>
                <a:lnTo>
                  <a:pt x="7529" y="2159745"/>
                </a:lnTo>
              </a:path>
            </a:pathLst>
          </a:custGeom>
          <a:gradFill flip="none" rotWithShape="1">
            <a:gsLst>
              <a:gs pos="53000">
                <a:srgbClr val="00B0F0">
                  <a:alpha val="69000"/>
                </a:srgbClr>
              </a:gs>
              <a:gs pos="100000">
                <a:srgbClr val="00B0F0">
                  <a:alpha val="0"/>
                </a:srgbClr>
              </a:gs>
            </a:gsLst>
            <a:lin ang="6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Arial" panose="020B0604020202020204" pitchFamily="34" charset="0"/>
              <a:cs typeface="Arial" panose="020B0604020202020204" pitchFamily="34" charset="0"/>
            </a:endParaRPr>
          </a:p>
        </p:txBody>
      </p:sp>
      <p:grpSp>
        <p:nvGrpSpPr>
          <p:cNvPr id="7" name="群組 6">
            <a:extLst>
              <a:ext uri="{FF2B5EF4-FFF2-40B4-BE49-F238E27FC236}">
                <a16:creationId xmlns:a16="http://schemas.microsoft.com/office/drawing/2014/main" id="{754D5B3F-F0A5-4C41-9ECD-ECD40D4F4169}"/>
              </a:ext>
            </a:extLst>
          </p:cNvPr>
          <p:cNvGrpSpPr/>
          <p:nvPr/>
        </p:nvGrpSpPr>
        <p:grpSpPr>
          <a:xfrm>
            <a:off x="7441001" y="5260899"/>
            <a:ext cx="1793871" cy="1015324"/>
            <a:chOff x="9717799" y="4066229"/>
            <a:chExt cx="2786007" cy="1576868"/>
          </a:xfrm>
        </p:grpSpPr>
        <p:pic>
          <p:nvPicPr>
            <p:cNvPr id="8" name="圖形 48">
              <a:extLst>
                <a:ext uri="{FF2B5EF4-FFF2-40B4-BE49-F238E27FC236}">
                  <a16:creationId xmlns:a16="http://schemas.microsoft.com/office/drawing/2014/main" id="{9A649608-E709-423A-BE3D-C74B6AB045B7}"/>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9717799" y="4066229"/>
              <a:ext cx="2786007" cy="1576868"/>
            </a:xfrm>
            <a:prstGeom prst="rect">
              <a:avLst/>
            </a:prstGeom>
          </p:spPr>
        </p:pic>
        <p:grpSp>
          <p:nvGrpSpPr>
            <p:cNvPr id="9" name="群組 47">
              <a:extLst>
                <a:ext uri="{FF2B5EF4-FFF2-40B4-BE49-F238E27FC236}">
                  <a16:creationId xmlns:a16="http://schemas.microsoft.com/office/drawing/2014/main" id="{86A65CE5-432F-4EDD-8013-C9529004A8A9}"/>
                </a:ext>
              </a:extLst>
            </p:cNvPr>
            <p:cNvGrpSpPr/>
            <p:nvPr/>
          </p:nvGrpSpPr>
          <p:grpSpPr>
            <a:xfrm>
              <a:off x="10477230" y="4528346"/>
              <a:ext cx="1362897" cy="406200"/>
              <a:chOff x="7584538" y="5498765"/>
              <a:chExt cx="1362897" cy="406200"/>
            </a:xfrm>
          </p:grpSpPr>
          <p:sp>
            <p:nvSpPr>
              <p:cNvPr id="11" name="Google Shape;442;p24">
                <a:extLst>
                  <a:ext uri="{FF2B5EF4-FFF2-40B4-BE49-F238E27FC236}">
                    <a16:creationId xmlns:a16="http://schemas.microsoft.com/office/drawing/2014/main" id="{4E8D15D3-EC50-411F-A33A-21E9BE7F11CF}"/>
                  </a:ext>
                </a:extLst>
              </p:cNvPr>
              <p:cNvSpPr/>
              <p:nvPr/>
            </p:nvSpPr>
            <p:spPr>
              <a:xfrm>
                <a:off x="7584538" y="5498765"/>
                <a:ext cx="280200" cy="406200"/>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sz="1400" b="1">
                  <a:latin typeface="Arial" panose="020B0604020202020204" pitchFamily="34" charset="0"/>
                  <a:cs typeface="Arial" panose="020B0604020202020204" pitchFamily="34" charset="0"/>
                  <a:sym typeface="+mn-lt"/>
                </a:endParaRPr>
              </a:p>
            </p:txBody>
          </p:sp>
          <p:sp>
            <p:nvSpPr>
              <p:cNvPr id="12" name="Google Shape;443;p24">
                <a:extLst>
                  <a:ext uri="{FF2B5EF4-FFF2-40B4-BE49-F238E27FC236}">
                    <a16:creationId xmlns:a16="http://schemas.microsoft.com/office/drawing/2014/main" id="{08A27F3B-B2F3-4ABC-A545-C8431204245D}"/>
                  </a:ext>
                </a:extLst>
              </p:cNvPr>
              <p:cNvSpPr/>
              <p:nvPr/>
            </p:nvSpPr>
            <p:spPr>
              <a:xfrm>
                <a:off x="8306337" y="5498765"/>
                <a:ext cx="280200" cy="406200"/>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sz="1400" b="1">
                  <a:latin typeface="Arial" panose="020B0604020202020204" pitchFamily="34" charset="0"/>
                  <a:cs typeface="Arial" panose="020B0604020202020204" pitchFamily="34" charset="0"/>
                  <a:sym typeface="+mn-lt"/>
                </a:endParaRPr>
              </a:p>
            </p:txBody>
          </p:sp>
          <p:sp>
            <p:nvSpPr>
              <p:cNvPr id="13" name="Google Shape;444;p24">
                <a:extLst>
                  <a:ext uri="{FF2B5EF4-FFF2-40B4-BE49-F238E27FC236}">
                    <a16:creationId xmlns:a16="http://schemas.microsoft.com/office/drawing/2014/main" id="{07F64BAC-B71F-4A15-9798-D4F4A556295F}"/>
                  </a:ext>
                </a:extLst>
              </p:cNvPr>
              <p:cNvSpPr/>
              <p:nvPr/>
            </p:nvSpPr>
            <p:spPr>
              <a:xfrm>
                <a:off x="7945437" y="5498765"/>
                <a:ext cx="280200" cy="406200"/>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sz="1400" b="1">
                  <a:latin typeface="Arial" panose="020B0604020202020204" pitchFamily="34" charset="0"/>
                  <a:cs typeface="Arial" panose="020B0604020202020204" pitchFamily="34" charset="0"/>
                  <a:sym typeface="+mn-lt"/>
                </a:endParaRPr>
              </a:p>
            </p:txBody>
          </p:sp>
          <p:sp>
            <p:nvSpPr>
              <p:cNvPr id="14" name="Google Shape;445;p24">
                <a:extLst>
                  <a:ext uri="{FF2B5EF4-FFF2-40B4-BE49-F238E27FC236}">
                    <a16:creationId xmlns:a16="http://schemas.microsoft.com/office/drawing/2014/main" id="{10114EE8-36EB-414C-A9EB-C10CFB10697E}"/>
                  </a:ext>
                </a:extLst>
              </p:cNvPr>
              <p:cNvSpPr/>
              <p:nvPr/>
            </p:nvSpPr>
            <p:spPr>
              <a:xfrm>
                <a:off x="8667235" y="5498765"/>
                <a:ext cx="280200" cy="406200"/>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sz="1400" b="1">
                  <a:latin typeface="Arial" panose="020B0604020202020204" pitchFamily="34" charset="0"/>
                  <a:cs typeface="Arial" panose="020B0604020202020204" pitchFamily="34" charset="0"/>
                  <a:sym typeface="+mn-lt"/>
                </a:endParaRPr>
              </a:p>
            </p:txBody>
          </p:sp>
        </p:grpSp>
      </p:grpSp>
      <p:grpSp>
        <p:nvGrpSpPr>
          <p:cNvPr id="15" name="群組 14">
            <a:extLst>
              <a:ext uri="{FF2B5EF4-FFF2-40B4-BE49-F238E27FC236}">
                <a16:creationId xmlns:a16="http://schemas.microsoft.com/office/drawing/2014/main" id="{2B5FF71A-0367-45BF-A2D9-FE22B6E16730}"/>
              </a:ext>
            </a:extLst>
          </p:cNvPr>
          <p:cNvGrpSpPr/>
          <p:nvPr/>
        </p:nvGrpSpPr>
        <p:grpSpPr>
          <a:xfrm>
            <a:off x="5374296" y="5260899"/>
            <a:ext cx="3911185" cy="1015324"/>
            <a:chOff x="6147389" y="4066228"/>
            <a:chExt cx="6074346" cy="1576868"/>
          </a:xfrm>
        </p:grpSpPr>
        <p:pic>
          <p:nvPicPr>
            <p:cNvPr id="16" name="圖形 45">
              <a:extLst>
                <a:ext uri="{FF2B5EF4-FFF2-40B4-BE49-F238E27FC236}">
                  <a16:creationId xmlns:a16="http://schemas.microsoft.com/office/drawing/2014/main" id="{D2632166-490E-4EA4-B14A-227D9496A54A}"/>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147389" y="4066228"/>
              <a:ext cx="2786007" cy="1576868"/>
            </a:xfrm>
            <a:prstGeom prst="rect">
              <a:avLst/>
            </a:prstGeom>
          </p:spPr>
        </p:pic>
        <p:sp>
          <p:nvSpPr>
            <p:cNvPr id="18" name="Google Shape;448;p24">
              <a:extLst>
                <a:ext uri="{FF2B5EF4-FFF2-40B4-BE49-F238E27FC236}">
                  <a16:creationId xmlns:a16="http://schemas.microsoft.com/office/drawing/2014/main" id="{18FD0C58-9769-4DCF-B38C-2A2EF3D85822}"/>
                </a:ext>
              </a:extLst>
            </p:cNvPr>
            <p:cNvSpPr/>
            <p:nvPr/>
          </p:nvSpPr>
          <p:spPr>
            <a:xfrm>
              <a:off x="9478037" y="5070177"/>
              <a:ext cx="2743698" cy="315096"/>
            </a:xfrm>
            <a:prstGeom prst="rect">
              <a:avLst/>
            </a:prstGeom>
            <a:noFill/>
            <a:ln>
              <a:noFill/>
            </a:ln>
          </p:spPr>
          <p:txBody>
            <a:bodyPr spcFirstLastPara="1" wrap="square" lIns="91425" tIns="91425" rIns="91425" bIns="91425" anchor="ctr" anchorCtr="0">
              <a:noAutofit/>
            </a:bodyPr>
            <a:lstStyle/>
            <a:p>
              <a:pPr algn="ctr">
                <a:buClr>
                  <a:srgbClr val="D8D8D8"/>
                </a:buClr>
                <a:buSzPts val="1200"/>
              </a:pPr>
              <a:r>
                <a:rPr lang="en-US" sz="1200" b="1">
                  <a:solidFill>
                    <a:schemeClr val="bg1"/>
                  </a:solidFill>
                  <a:latin typeface="Arial" panose="020B0604020202020204" pitchFamily="34" charset="0"/>
                  <a:cs typeface="Arial" panose="020B0604020202020204" pitchFamily="34" charset="0"/>
                  <a:sym typeface="+mn-lt"/>
                </a:rPr>
                <a:t>Deduplicated Data</a:t>
              </a:r>
              <a:endParaRPr lang="en-US" sz="1400" b="1">
                <a:solidFill>
                  <a:schemeClr val="bg1"/>
                </a:solidFill>
                <a:latin typeface="Arial" panose="020B0604020202020204" pitchFamily="34" charset="0"/>
                <a:cs typeface="Arial" panose="020B0604020202020204" pitchFamily="34" charset="0"/>
                <a:sym typeface="+mn-lt"/>
              </a:endParaRPr>
            </a:p>
          </p:txBody>
        </p:sp>
      </p:grpSp>
      <p:grpSp>
        <p:nvGrpSpPr>
          <p:cNvPr id="23" name="群組 22">
            <a:extLst>
              <a:ext uri="{FF2B5EF4-FFF2-40B4-BE49-F238E27FC236}">
                <a16:creationId xmlns:a16="http://schemas.microsoft.com/office/drawing/2014/main" id="{B7BDF2F5-4ABC-4884-8AA5-BAEA6B5CD11E}"/>
              </a:ext>
            </a:extLst>
          </p:cNvPr>
          <p:cNvGrpSpPr/>
          <p:nvPr/>
        </p:nvGrpSpPr>
        <p:grpSpPr>
          <a:xfrm>
            <a:off x="3363319" y="5260899"/>
            <a:ext cx="1793871" cy="1015324"/>
            <a:chOff x="2576979" y="4066229"/>
            <a:chExt cx="2786007" cy="1576868"/>
          </a:xfrm>
        </p:grpSpPr>
        <p:pic>
          <p:nvPicPr>
            <p:cNvPr id="24" name="圖形 42">
              <a:extLst>
                <a:ext uri="{FF2B5EF4-FFF2-40B4-BE49-F238E27FC236}">
                  <a16:creationId xmlns:a16="http://schemas.microsoft.com/office/drawing/2014/main" id="{2A15936A-3FFB-466B-BA5E-6F0F2333DFAC}"/>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2576979" y="4066229"/>
              <a:ext cx="2786007" cy="1576868"/>
            </a:xfrm>
            <a:prstGeom prst="rect">
              <a:avLst/>
            </a:prstGeom>
          </p:spPr>
        </p:pic>
        <p:grpSp>
          <p:nvGrpSpPr>
            <p:cNvPr id="25" name="群組 43">
              <a:extLst>
                <a:ext uri="{FF2B5EF4-FFF2-40B4-BE49-F238E27FC236}">
                  <a16:creationId xmlns:a16="http://schemas.microsoft.com/office/drawing/2014/main" id="{7E1C7E63-E99A-4C2F-8DA2-B890C3CA3F11}"/>
                </a:ext>
              </a:extLst>
            </p:cNvPr>
            <p:cNvGrpSpPr/>
            <p:nvPr/>
          </p:nvGrpSpPr>
          <p:grpSpPr>
            <a:xfrm>
              <a:off x="3065882" y="4256204"/>
              <a:ext cx="1852740" cy="909847"/>
              <a:chOff x="4327765" y="3622547"/>
              <a:chExt cx="1852740" cy="909847"/>
            </a:xfrm>
          </p:grpSpPr>
          <p:sp>
            <p:nvSpPr>
              <p:cNvPr id="27" name="Google Shape;428;p24">
                <a:extLst>
                  <a:ext uri="{FF2B5EF4-FFF2-40B4-BE49-F238E27FC236}">
                    <a16:creationId xmlns:a16="http://schemas.microsoft.com/office/drawing/2014/main" id="{016ECB6F-B995-4CF3-8B6A-01B7F4A648CA}"/>
                  </a:ext>
                </a:extLst>
              </p:cNvPr>
              <p:cNvSpPr/>
              <p:nvPr/>
            </p:nvSpPr>
            <p:spPr>
              <a:xfrm>
                <a:off x="4327765" y="3622547"/>
                <a:ext cx="404700" cy="402886"/>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sz="1400" b="1">
                  <a:latin typeface="Arial" panose="020B0604020202020204" pitchFamily="34" charset="0"/>
                  <a:cs typeface="Arial" panose="020B0604020202020204" pitchFamily="34" charset="0"/>
                  <a:sym typeface="+mn-lt"/>
                </a:endParaRPr>
              </a:p>
            </p:txBody>
          </p:sp>
          <p:sp>
            <p:nvSpPr>
              <p:cNvPr id="28" name="Google Shape;429;p24">
                <a:extLst>
                  <a:ext uri="{FF2B5EF4-FFF2-40B4-BE49-F238E27FC236}">
                    <a16:creationId xmlns:a16="http://schemas.microsoft.com/office/drawing/2014/main" id="{B02CDA60-37B0-4753-BE18-4DFCF879CDFE}"/>
                  </a:ext>
                </a:extLst>
              </p:cNvPr>
              <p:cNvSpPr/>
              <p:nvPr/>
            </p:nvSpPr>
            <p:spPr>
              <a:xfrm>
                <a:off x="5293125" y="3622547"/>
                <a:ext cx="404700" cy="402886"/>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sz="1400" b="1">
                  <a:latin typeface="Arial" panose="020B0604020202020204" pitchFamily="34" charset="0"/>
                  <a:cs typeface="Arial" panose="020B0604020202020204" pitchFamily="34" charset="0"/>
                  <a:sym typeface="+mn-lt"/>
                </a:endParaRPr>
              </a:p>
            </p:txBody>
          </p:sp>
          <p:sp>
            <p:nvSpPr>
              <p:cNvPr id="29" name="Google Shape;430;p24">
                <a:extLst>
                  <a:ext uri="{FF2B5EF4-FFF2-40B4-BE49-F238E27FC236}">
                    <a16:creationId xmlns:a16="http://schemas.microsoft.com/office/drawing/2014/main" id="{12D8572A-95A8-4FD1-A6B5-004F18642F3B}"/>
                  </a:ext>
                </a:extLst>
              </p:cNvPr>
              <p:cNvSpPr/>
              <p:nvPr/>
            </p:nvSpPr>
            <p:spPr>
              <a:xfrm>
                <a:off x="4810445" y="3622547"/>
                <a:ext cx="404700" cy="402886"/>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sz="1400" b="1">
                  <a:latin typeface="Arial" panose="020B0604020202020204" pitchFamily="34" charset="0"/>
                  <a:cs typeface="Arial" panose="020B0604020202020204" pitchFamily="34" charset="0"/>
                  <a:sym typeface="+mn-lt"/>
                </a:endParaRPr>
              </a:p>
            </p:txBody>
          </p:sp>
          <p:sp>
            <p:nvSpPr>
              <p:cNvPr id="30" name="Google Shape;431;p24">
                <a:extLst>
                  <a:ext uri="{FF2B5EF4-FFF2-40B4-BE49-F238E27FC236}">
                    <a16:creationId xmlns:a16="http://schemas.microsoft.com/office/drawing/2014/main" id="{E535D319-5D34-4BA9-B02F-6B459EFC8A2F}"/>
                  </a:ext>
                </a:extLst>
              </p:cNvPr>
              <p:cNvSpPr/>
              <p:nvPr/>
            </p:nvSpPr>
            <p:spPr>
              <a:xfrm>
                <a:off x="5775805" y="3622547"/>
                <a:ext cx="404700" cy="402886"/>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sz="1400" b="1">
                  <a:latin typeface="Arial" panose="020B0604020202020204" pitchFamily="34" charset="0"/>
                  <a:cs typeface="Arial" panose="020B0604020202020204" pitchFamily="34" charset="0"/>
                  <a:sym typeface="+mn-lt"/>
                </a:endParaRPr>
              </a:p>
            </p:txBody>
          </p:sp>
          <p:sp>
            <p:nvSpPr>
              <p:cNvPr id="31" name="Google Shape;432;p24">
                <a:extLst>
                  <a:ext uri="{FF2B5EF4-FFF2-40B4-BE49-F238E27FC236}">
                    <a16:creationId xmlns:a16="http://schemas.microsoft.com/office/drawing/2014/main" id="{912A07D9-11F8-45BE-802A-71E58191D307}"/>
                  </a:ext>
                </a:extLst>
              </p:cNvPr>
              <p:cNvSpPr/>
              <p:nvPr/>
            </p:nvSpPr>
            <p:spPr>
              <a:xfrm>
                <a:off x="5293125" y="4129508"/>
                <a:ext cx="404700" cy="402886"/>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sz="1400" b="1">
                  <a:latin typeface="Arial" panose="020B0604020202020204" pitchFamily="34" charset="0"/>
                  <a:cs typeface="Arial" panose="020B0604020202020204" pitchFamily="34" charset="0"/>
                  <a:sym typeface="+mn-lt"/>
                </a:endParaRPr>
              </a:p>
            </p:txBody>
          </p:sp>
          <p:sp>
            <p:nvSpPr>
              <p:cNvPr id="32" name="Google Shape;433;p24">
                <a:extLst>
                  <a:ext uri="{FF2B5EF4-FFF2-40B4-BE49-F238E27FC236}">
                    <a16:creationId xmlns:a16="http://schemas.microsoft.com/office/drawing/2014/main" id="{337A1D43-A105-4575-B11E-CF7BF9D34BFF}"/>
                  </a:ext>
                </a:extLst>
              </p:cNvPr>
              <p:cNvSpPr/>
              <p:nvPr/>
            </p:nvSpPr>
            <p:spPr>
              <a:xfrm>
                <a:off x="4810445" y="4129508"/>
                <a:ext cx="404700" cy="402886"/>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sz="1400" b="1">
                  <a:latin typeface="Arial" panose="020B0604020202020204" pitchFamily="34" charset="0"/>
                  <a:cs typeface="Arial" panose="020B0604020202020204" pitchFamily="34" charset="0"/>
                  <a:sym typeface="+mn-lt"/>
                </a:endParaRPr>
              </a:p>
            </p:txBody>
          </p:sp>
          <p:sp>
            <p:nvSpPr>
              <p:cNvPr id="33" name="Google Shape;434;p24">
                <a:extLst>
                  <a:ext uri="{FF2B5EF4-FFF2-40B4-BE49-F238E27FC236}">
                    <a16:creationId xmlns:a16="http://schemas.microsoft.com/office/drawing/2014/main" id="{075BE3CD-9791-4D3A-B493-EA34C202E4D0}"/>
                  </a:ext>
                </a:extLst>
              </p:cNvPr>
              <p:cNvSpPr/>
              <p:nvPr/>
            </p:nvSpPr>
            <p:spPr>
              <a:xfrm>
                <a:off x="5775805" y="4129508"/>
                <a:ext cx="404700" cy="402886"/>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sz="1400" b="1">
                  <a:latin typeface="Arial" panose="020B0604020202020204" pitchFamily="34" charset="0"/>
                  <a:cs typeface="Arial" panose="020B0604020202020204" pitchFamily="34" charset="0"/>
                  <a:sym typeface="+mn-lt"/>
                </a:endParaRPr>
              </a:p>
            </p:txBody>
          </p:sp>
          <p:sp>
            <p:nvSpPr>
              <p:cNvPr id="34" name="Google Shape;435;p24">
                <a:extLst>
                  <a:ext uri="{FF2B5EF4-FFF2-40B4-BE49-F238E27FC236}">
                    <a16:creationId xmlns:a16="http://schemas.microsoft.com/office/drawing/2014/main" id="{90B3B86C-B820-4BE2-AED9-CE437B7F0D56}"/>
                  </a:ext>
                </a:extLst>
              </p:cNvPr>
              <p:cNvSpPr/>
              <p:nvPr/>
            </p:nvSpPr>
            <p:spPr>
              <a:xfrm>
                <a:off x="4327765" y="4129508"/>
                <a:ext cx="404700" cy="402886"/>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sz="1400" b="1">
                  <a:latin typeface="Arial" panose="020B0604020202020204" pitchFamily="34" charset="0"/>
                  <a:cs typeface="Arial" panose="020B0604020202020204" pitchFamily="34" charset="0"/>
                  <a:sym typeface="+mn-lt"/>
                </a:endParaRPr>
              </a:p>
            </p:txBody>
          </p:sp>
        </p:grpSp>
        <p:sp>
          <p:nvSpPr>
            <p:cNvPr id="26" name="Google Shape;447;p24">
              <a:extLst>
                <a:ext uri="{FF2B5EF4-FFF2-40B4-BE49-F238E27FC236}">
                  <a16:creationId xmlns:a16="http://schemas.microsoft.com/office/drawing/2014/main" id="{835921C6-DC9C-40DA-9D6F-25D731302BCE}"/>
                </a:ext>
              </a:extLst>
            </p:cNvPr>
            <p:cNvSpPr/>
            <p:nvPr/>
          </p:nvSpPr>
          <p:spPr>
            <a:xfrm>
              <a:off x="2750097" y="5180306"/>
              <a:ext cx="2433578" cy="409936"/>
            </a:xfrm>
            <a:prstGeom prst="rect">
              <a:avLst/>
            </a:prstGeom>
            <a:noFill/>
            <a:ln>
              <a:noFill/>
            </a:ln>
          </p:spPr>
          <p:txBody>
            <a:bodyPr spcFirstLastPara="1" wrap="square" lIns="91425" tIns="91425" rIns="91425" bIns="91425" anchor="ctr" anchorCtr="0">
              <a:noAutofit/>
            </a:bodyPr>
            <a:lstStyle/>
            <a:p>
              <a:pPr algn="ctr">
                <a:buClr>
                  <a:srgbClr val="D8D8D8"/>
                </a:buClr>
                <a:buSzPts val="1200"/>
              </a:pPr>
              <a:r>
                <a:rPr lang="en-US" sz="1200" b="1">
                  <a:solidFill>
                    <a:schemeClr val="bg1"/>
                  </a:solidFill>
                  <a:latin typeface="Arial" panose="020B0604020202020204" pitchFamily="34" charset="0"/>
                  <a:cs typeface="Arial" panose="020B0604020202020204" pitchFamily="34" charset="0"/>
                  <a:sym typeface="+mn-lt"/>
                </a:rPr>
                <a:t>Original Data</a:t>
              </a:r>
              <a:endParaRPr lang="en-US" sz="1400" b="1">
                <a:solidFill>
                  <a:schemeClr val="bg1"/>
                </a:solidFill>
                <a:latin typeface="Arial" panose="020B0604020202020204" pitchFamily="34" charset="0"/>
                <a:cs typeface="Arial" panose="020B0604020202020204" pitchFamily="34" charset="0"/>
                <a:sym typeface="+mn-lt"/>
              </a:endParaRPr>
            </a:p>
          </p:txBody>
        </p:sp>
      </p:grpSp>
      <p:grpSp>
        <p:nvGrpSpPr>
          <p:cNvPr id="35" name="群組 34">
            <a:extLst>
              <a:ext uri="{FF2B5EF4-FFF2-40B4-BE49-F238E27FC236}">
                <a16:creationId xmlns:a16="http://schemas.microsoft.com/office/drawing/2014/main" id="{F3E25E67-72A2-4986-ABE9-C286DB5DCFFF}"/>
              </a:ext>
            </a:extLst>
          </p:cNvPr>
          <p:cNvGrpSpPr/>
          <p:nvPr/>
        </p:nvGrpSpPr>
        <p:grpSpPr>
          <a:xfrm>
            <a:off x="9518114" y="5260899"/>
            <a:ext cx="1793871" cy="1015324"/>
            <a:chOff x="9725980" y="1758187"/>
            <a:chExt cx="2786007" cy="1576868"/>
          </a:xfrm>
        </p:grpSpPr>
        <p:pic>
          <p:nvPicPr>
            <p:cNvPr id="36" name="圖形 44">
              <a:extLst>
                <a:ext uri="{FF2B5EF4-FFF2-40B4-BE49-F238E27FC236}">
                  <a16:creationId xmlns:a16="http://schemas.microsoft.com/office/drawing/2014/main" id="{6FF2E2DC-2E4B-4621-AF67-7B63265E3C8D}"/>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9725980" y="1758187"/>
              <a:ext cx="2786007" cy="1576868"/>
            </a:xfrm>
            <a:prstGeom prst="rect">
              <a:avLst/>
            </a:prstGeom>
          </p:spPr>
        </p:pic>
        <p:sp>
          <p:nvSpPr>
            <p:cNvPr id="37" name="Google Shape;453;p24">
              <a:extLst>
                <a:ext uri="{FF2B5EF4-FFF2-40B4-BE49-F238E27FC236}">
                  <a16:creationId xmlns:a16="http://schemas.microsoft.com/office/drawing/2014/main" id="{A242DB51-E193-437B-80F1-DEA63DBD66A5}"/>
                </a:ext>
              </a:extLst>
            </p:cNvPr>
            <p:cNvSpPr/>
            <p:nvPr/>
          </p:nvSpPr>
          <p:spPr>
            <a:xfrm>
              <a:off x="10415735" y="2858884"/>
              <a:ext cx="1457100" cy="253500"/>
            </a:xfrm>
            <a:prstGeom prst="rect">
              <a:avLst/>
            </a:prstGeom>
            <a:noFill/>
            <a:ln>
              <a:noFill/>
            </a:ln>
          </p:spPr>
          <p:txBody>
            <a:bodyPr spcFirstLastPara="1" wrap="square" lIns="91425" tIns="91425" rIns="91425" bIns="91425" anchor="ctr" anchorCtr="0">
              <a:noAutofit/>
            </a:bodyPr>
            <a:lstStyle/>
            <a:p>
              <a:pPr algn="ctr">
                <a:buClr>
                  <a:srgbClr val="D8D8D8"/>
                </a:buClr>
                <a:buSzPts val="1200"/>
              </a:pPr>
              <a:r>
                <a:rPr lang="en-US" sz="1200" b="1">
                  <a:solidFill>
                    <a:schemeClr val="bg1"/>
                  </a:solidFill>
                  <a:latin typeface="Arial" panose="020B0604020202020204" pitchFamily="34" charset="0"/>
                  <a:cs typeface="Arial" panose="020B0604020202020204" pitchFamily="34" charset="0"/>
                  <a:sym typeface="+mn-lt"/>
                </a:rPr>
                <a:t>SSD Pool</a:t>
              </a:r>
              <a:endParaRPr lang="en-US" sz="1400" b="1">
                <a:solidFill>
                  <a:schemeClr val="bg1"/>
                </a:solidFill>
                <a:latin typeface="Arial" panose="020B0604020202020204" pitchFamily="34" charset="0"/>
                <a:cs typeface="Arial" panose="020B0604020202020204" pitchFamily="34" charset="0"/>
                <a:sym typeface="+mn-lt"/>
              </a:endParaRPr>
            </a:p>
          </p:txBody>
        </p:sp>
        <p:pic>
          <p:nvPicPr>
            <p:cNvPr id="38" name="圖形 37">
              <a:extLst>
                <a:ext uri="{FF2B5EF4-FFF2-40B4-BE49-F238E27FC236}">
                  <a16:creationId xmlns:a16="http://schemas.microsoft.com/office/drawing/2014/main" id="{DFDDFB67-25A1-4869-A649-2A7A34D1ABA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040036" y="2014501"/>
              <a:ext cx="617065" cy="785355"/>
            </a:xfrm>
            <a:prstGeom prst="rect">
              <a:avLst/>
            </a:prstGeom>
          </p:spPr>
        </p:pic>
        <p:pic>
          <p:nvPicPr>
            <p:cNvPr id="39" name="圖形 38">
              <a:extLst>
                <a:ext uri="{FF2B5EF4-FFF2-40B4-BE49-F238E27FC236}">
                  <a16:creationId xmlns:a16="http://schemas.microsoft.com/office/drawing/2014/main" id="{894F30A5-F9A6-42CB-93FB-5989D24E100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817667" y="2014501"/>
              <a:ext cx="617065" cy="785355"/>
            </a:xfrm>
            <a:prstGeom prst="rect">
              <a:avLst/>
            </a:prstGeom>
          </p:spPr>
        </p:pic>
        <p:pic>
          <p:nvPicPr>
            <p:cNvPr id="40" name="圖形 39">
              <a:extLst>
                <a:ext uri="{FF2B5EF4-FFF2-40B4-BE49-F238E27FC236}">
                  <a16:creationId xmlns:a16="http://schemas.microsoft.com/office/drawing/2014/main" id="{4E1F6ED3-8A80-483B-A47F-A8898A56D73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590669" y="2014501"/>
              <a:ext cx="617065" cy="785355"/>
            </a:xfrm>
            <a:prstGeom prst="rect">
              <a:avLst/>
            </a:prstGeom>
          </p:spPr>
        </p:pic>
      </p:grpSp>
      <p:grpSp>
        <p:nvGrpSpPr>
          <p:cNvPr id="41" name="群組 49">
            <a:extLst>
              <a:ext uri="{FF2B5EF4-FFF2-40B4-BE49-F238E27FC236}">
                <a16:creationId xmlns:a16="http://schemas.microsoft.com/office/drawing/2014/main" id="{F3C59377-00BD-4423-8A25-D3C0CD348115}"/>
              </a:ext>
            </a:extLst>
          </p:cNvPr>
          <p:cNvGrpSpPr/>
          <p:nvPr/>
        </p:nvGrpSpPr>
        <p:grpSpPr>
          <a:xfrm rot="5400000">
            <a:off x="3683167" y="4224823"/>
            <a:ext cx="1150188" cy="896251"/>
            <a:chOff x="2641159" y="3469016"/>
            <a:chExt cx="1085362" cy="896250"/>
          </a:xfrm>
        </p:grpSpPr>
        <p:sp>
          <p:nvSpPr>
            <p:cNvPr id="42" name="Google Shape;455;p24">
              <a:extLst>
                <a:ext uri="{FF2B5EF4-FFF2-40B4-BE49-F238E27FC236}">
                  <a16:creationId xmlns:a16="http://schemas.microsoft.com/office/drawing/2014/main" id="{23A68C3D-3048-412C-A46D-DC92C4DDA415}"/>
                </a:ext>
              </a:extLst>
            </p:cNvPr>
            <p:cNvSpPr/>
            <p:nvPr/>
          </p:nvSpPr>
          <p:spPr>
            <a:xfrm>
              <a:off x="2641159" y="3469016"/>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sz="1400">
                <a:latin typeface="Arial" panose="020B0604020202020204" pitchFamily="34" charset="0"/>
                <a:cs typeface="Arial" panose="020B0604020202020204" pitchFamily="34" charset="0"/>
                <a:sym typeface="+mn-lt"/>
              </a:endParaRPr>
            </a:p>
          </p:txBody>
        </p:sp>
        <p:sp>
          <p:nvSpPr>
            <p:cNvPr id="43" name="Google Shape;456;p24">
              <a:extLst>
                <a:ext uri="{FF2B5EF4-FFF2-40B4-BE49-F238E27FC236}">
                  <a16:creationId xmlns:a16="http://schemas.microsoft.com/office/drawing/2014/main" id="{7E7CAFB3-F1B4-4F6E-8CB6-0FF66B57A259}"/>
                </a:ext>
              </a:extLst>
            </p:cNvPr>
            <p:cNvSpPr/>
            <p:nvPr/>
          </p:nvSpPr>
          <p:spPr>
            <a:xfrm>
              <a:off x="2641159" y="3790391"/>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sz="1400">
                <a:latin typeface="Arial" panose="020B0604020202020204" pitchFamily="34" charset="0"/>
                <a:cs typeface="Arial" panose="020B0604020202020204" pitchFamily="34" charset="0"/>
                <a:sym typeface="+mn-lt"/>
              </a:endParaRPr>
            </a:p>
          </p:txBody>
        </p:sp>
        <p:sp>
          <p:nvSpPr>
            <p:cNvPr id="44" name="Google Shape;457;p24">
              <a:extLst>
                <a:ext uri="{FF2B5EF4-FFF2-40B4-BE49-F238E27FC236}">
                  <a16:creationId xmlns:a16="http://schemas.microsoft.com/office/drawing/2014/main" id="{1A275510-ECB1-44F8-AD8E-7FC23C087668}"/>
                </a:ext>
              </a:extLst>
            </p:cNvPr>
            <p:cNvSpPr/>
            <p:nvPr/>
          </p:nvSpPr>
          <p:spPr>
            <a:xfrm>
              <a:off x="2641159" y="4111766"/>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sz="1400">
                <a:latin typeface="Arial" panose="020B0604020202020204" pitchFamily="34" charset="0"/>
                <a:cs typeface="Arial" panose="020B0604020202020204" pitchFamily="34" charset="0"/>
                <a:sym typeface="+mn-lt"/>
              </a:endParaRPr>
            </a:p>
          </p:txBody>
        </p:sp>
      </p:grpSp>
      <p:sp>
        <p:nvSpPr>
          <p:cNvPr id="50" name="Google Shape;461;p24">
            <a:extLst>
              <a:ext uri="{FF2B5EF4-FFF2-40B4-BE49-F238E27FC236}">
                <a16:creationId xmlns:a16="http://schemas.microsoft.com/office/drawing/2014/main" id="{9F492E3E-586A-4AB3-9E1E-D1B25FBDE089}"/>
              </a:ext>
            </a:extLst>
          </p:cNvPr>
          <p:cNvSpPr/>
          <p:nvPr/>
        </p:nvSpPr>
        <p:spPr>
          <a:xfrm>
            <a:off x="4617253" y="4775491"/>
            <a:ext cx="794096" cy="259195"/>
          </a:xfrm>
          <a:prstGeom prst="rect">
            <a:avLst/>
          </a:prstGeom>
          <a:noFill/>
          <a:ln>
            <a:noFill/>
          </a:ln>
          <a:effectLst>
            <a:outerShdw blurRad="215900" dist="38100" dir="2700000" algn="tl" rotWithShape="0">
              <a:prstClr val="black">
                <a:alpha val="74000"/>
              </a:prstClr>
            </a:outerShdw>
          </a:effectLst>
        </p:spPr>
        <p:txBody>
          <a:bodyPr spcFirstLastPara="1" wrap="square" lIns="91425" tIns="91425" rIns="91425" bIns="91425" anchor="ctr" anchorCtr="0">
            <a:noAutofit/>
          </a:bodyPr>
          <a:lstStyle/>
          <a:p>
            <a:pPr>
              <a:buClr>
                <a:srgbClr val="D8D8D8"/>
              </a:buClr>
              <a:buSzPts val="1200"/>
            </a:pPr>
            <a:r>
              <a:rPr lang="en-US" sz="1333" b="1">
                <a:latin typeface="Arial" panose="020B0604020202020204" pitchFamily="34" charset="0"/>
                <a:cs typeface="Arial" panose="020B0604020202020204" pitchFamily="34" charset="0"/>
                <a:sym typeface="+mn-lt"/>
              </a:rPr>
              <a:t>Write</a:t>
            </a:r>
            <a:endParaRPr lang="en-US" sz="1467" b="1">
              <a:latin typeface="Arial" panose="020B0604020202020204" pitchFamily="34" charset="0"/>
              <a:cs typeface="Arial" panose="020B0604020202020204" pitchFamily="34" charset="0"/>
              <a:sym typeface="+mn-lt"/>
            </a:endParaRPr>
          </a:p>
        </p:txBody>
      </p:sp>
      <p:sp>
        <p:nvSpPr>
          <p:cNvPr id="51" name="Google Shape;460;p24">
            <a:extLst>
              <a:ext uri="{FF2B5EF4-FFF2-40B4-BE49-F238E27FC236}">
                <a16:creationId xmlns:a16="http://schemas.microsoft.com/office/drawing/2014/main" id="{E2032D9E-7439-40F4-A1F0-9782FBC0BC50}"/>
              </a:ext>
            </a:extLst>
          </p:cNvPr>
          <p:cNvSpPr/>
          <p:nvPr/>
        </p:nvSpPr>
        <p:spPr>
          <a:xfrm>
            <a:off x="8558666" y="6258421"/>
            <a:ext cx="2479337" cy="536079"/>
          </a:xfrm>
          <a:prstGeom prst="rect">
            <a:avLst/>
          </a:prstGeom>
          <a:noFill/>
          <a:ln>
            <a:noFill/>
          </a:ln>
        </p:spPr>
        <p:txBody>
          <a:bodyPr spcFirstLastPara="1" wrap="square" lIns="91425" tIns="91425" rIns="91425" bIns="91425" anchor="t" anchorCtr="0">
            <a:noAutofit/>
          </a:bodyPr>
          <a:lstStyle/>
          <a:p>
            <a:pPr algn="ctr">
              <a:buClr>
                <a:srgbClr val="D8D8D8"/>
              </a:buClr>
              <a:buSzPts val="1200"/>
            </a:pPr>
            <a:r>
              <a:rPr lang="en-US" sz="1333" b="1">
                <a:latin typeface="Arial" panose="020B0604020202020204" pitchFamily="34" charset="0"/>
                <a:cs typeface="Arial" panose="020B0604020202020204" pitchFamily="34" charset="0"/>
                <a:sym typeface="+mn-lt"/>
              </a:rPr>
              <a:t>Write to SSDs as sequential as much as possible.</a:t>
            </a:r>
          </a:p>
        </p:txBody>
      </p:sp>
      <p:sp>
        <p:nvSpPr>
          <p:cNvPr id="52" name="Google Shape;459;p24">
            <a:extLst>
              <a:ext uri="{FF2B5EF4-FFF2-40B4-BE49-F238E27FC236}">
                <a16:creationId xmlns:a16="http://schemas.microsoft.com/office/drawing/2014/main" id="{473E2F7E-3B44-4FC5-B8C0-A378FA58AEA6}"/>
              </a:ext>
            </a:extLst>
          </p:cNvPr>
          <p:cNvSpPr/>
          <p:nvPr/>
        </p:nvSpPr>
        <p:spPr>
          <a:xfrm>
            <a:off x="4545773" y="6282859"/>
            <a:ext cx="1384891" cy="253500"/>
          </a:xfrm>
          <a:prstGeom prst="rect">
            <a:avLst/>
          </a:prstGeom>
          <a:noFill/>
          <a:ln>
            <a:noFill/>
          </a:ln>
        </p:spPr>
        <p:txBody>
          <a:bodyPr spcFirstLastPara="1" wrap="square" lIns="91425" tIns="91425" rIns="91425" bIns="91425" anchor="ctr" anchorCtr="0">
            <a:noAutofit/>
          </a:bodyPr>
          <a:lstStyle/>
          <a:p>
            <a:pPr>
              <a:buClr>
                <a:srgbClr val="D8D8D8"/>
              </a:buClr>
              <a:buSzPts val="1200"/>
            </a:pPr>
            <a:r>
              <a:rPr lang="en-US" sz="1333" b="1">
                <a:latin typeface="Arial" panose="020B0604020202020204" pitchFamily="34" charset="0"/>
                <a:cs typeface="Arial" panose="020B0604020202020204" pitchFamily="34" charset="0"/>
                <a:sym typeface="+mn-lt"/>
              </a:rPr>
              <a:t>Compression</a:t>
            </a:r>
          </a:p>
        </p:txBody>
      </p:sp>
      <p:sp>
        <p:nvSpPr>
          <p:cNvPr id="53" name="Google Shape;458;p24">
            <a:extLst>
              <a:ext uri="{FF2B5EF4-FFF2-40B4-BE49-F238E27FC236}">
                <a16:creationId xmlns:a16="http://schemas.microsoft.com/office/drawing/2014/main" id="{1D93076F-B5CD-48F4-BBA9-23138847AF7E}"/>
              </a:ext>
            </a:extLst>
          </p:cNvPr>
          <p:cNvSpPr/>
          <p:nvPr/>
        </p:nvSpPr>
        <p:spPr>
          <a:xfrm>
            <a:off x="6647684" y="6282859"/>
            <a:ext cx="1465977" cy="215439"/>
          </a:xfrm>
          <a:prstGeom prst="rect">
            <a:avLst/>
          </a:prstGeom>
          <a:noFill/>
          <a:ln>
            <a:noFill/>
          </a:ln>
        </p:spPr>
        <p:txBody>
          <a:bodyPr spcFirstLastPara="1" wrap="square" lIns="91425" tIns="91425" rIns="91425" bIns="91425" anchor="ctr" anchorCtr="0">
            <a:noAutofit/>
          </a:bodyPr>
          <a:lstStyle/>
          <a:p>
            <a:pPr>
              <a:buClr>
                <a:srgbClr val="D8D8D8"/>
              </a:buClr>
              <a:buSzPts val="1200"/>
            </a:pPr>
            <a:r>
              <a:rPr lang="en-US" sz="1333" b="1">
                <a:latin typeface="Arial" panose="020B0604020202020204" pitchFamily="34" charset="0"/>
                <a:cs typeface="Arial" panose="020B0604020202020204" pitchFamily="34" charset="0"/>
                <a:sym typeface="+mn-lt"/>
              </a:rPr>
              <a:t>Deduplication</a:t>
            </a:r>
          </a:p>
        </p:txBody>
      </p:sp>
      <p:grpSp>
        <p:nvGrpSpPr>
          <p:cNvPr id="55" name="群組 54">
            <a:extLst>
              <a:ext uri="{FF2B5EF4-FFF2-40B4-BE49-F238E27FC236}">
                <a16:creationId xmlns:a16="http://schemas.microsoft.com/office/drawing/2014/main" id="{6E4E9887-AE26-4F2E-A7CD-FC520DE690C5}"/>
              </a:ext>
            </a:extLst>
          </p:cNvPr>
          <p:cNvGrpSpPr/>
          <p:nvPr/>
        </p:nvGrpSpPr>
        <p:grpSpPr>
          <a:xfrm>
            <a:off x="4977743" y="5576093"/>
            <a:ext cx="4683819" cy="454500"/>
            <a:chOff x="5102577" y="5060423"/>
            <a:chExt cx="4683818" cy="454500"/>
          </a:xfrm>
        </p:grpSpPr>
        <p:sp>
          <p:nvSpPr>
            <p:cNvPr id="56" name="Google Shape;451;p24">
              <a:extLst>
                <a:ext uri="{FF2B5EF4-FFF2-40B4-BE49-F238E27FC236}">
                  <a16:creationId xmlns:a16="http://schemas.microsoft.com/office/drawing/2014/main" id="{EE9DB14F-5C16-441E-A983-6CBE1E21477D}"/>
                </a:ext>
              </a:extLst>
            </p:cNvPr>
            <p:cNvSpPr/>
            <p:nvPr/>
          </p:nvSpPr>
          <p:spPr>
            <a:xfrm>
              <a:off x="7114473"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lang="en-US" sz="1400" b="1">
                <a:latin typeface="Arial" panose="020B0604020202020204" pitchFamily="34" charset="0"/>
                <a:cs typeface="Arial" panose="020B0604020202020204" pitchFamily="34" charset="0"/>
                <a:sym typeface="+mn-lt"/>
              </a:endParaRPr>
            </a:p>
          </p:txBody>
        </p:sp>
        <p:sp>
          <p:nvSpPr>
            <p:cNvPr id="57" name="Google Shape;451;p24">
              <a:extLst>
                <a:ext uri="{FF2B5EF4-FFF2-40B4-BE49-F238E27FC236}">
                  <a16:creationId xmlns:a16="http://schemas.microsoft.com/office/drawing/2014/main" id="{5CA4425F-B621-457A-8A2D-1271A1534D53}"/>
                </a:ext>
              </a:extLst>
            </p:cNvPr>
            <p:cNvSpPr/>
            <p:nvPr/>
          </p:nvSpPr>
          <p:spPr>
            <a:xfrm>
              <a:off x="9206604"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lang="en-US" sz="1400" b="1">
                <a:latin typeface="Arial" panose="020B0604020202020204" pitchFamily="34" charset="0"/>
                <a:cs typeface="Arial" panose="020B0604020202020204" pitchFamily="34" charset="0"/>
                <a:sym typeface="+mn-lt"/>
              </a:endParaRPr>
            </a:p>
          </p:txBody>
        </p:sp>
        <p:sp>
          <p:nvSpPr>
            <p:cNvPr id="58" name="Google Shape;451;p24">
              <a:extLst>
                <a:ext uri="{FF2B5EF4-FFF2-40B4-BE49-F238E27FC236}">
                  <a16:creationId xmlns:a16="http://schemas.microsoft.com/office/drawing/2014/main" id="{0B818020-B201-49D1-ABC6-42E4C8AD8B1E}"/>
                </a:ext>
              </a:extLst>
            </p:cNvPr>
            <p:cNvSpPr/>
            <p:nvPr/>
          </p:nvSpPr>
          <p:spPr>
            <a:xfrm>
              <a:off x="5102577"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lang="en-US" sz="1400" b="1">
                <a:latin typeface="Arial" panose="020B0604020202020204" pitchFamily="34" charset="0"/>
                <a:cs typeface="Arial" panose="020B0604020202020204" pitchFamily="34" charset="0"/>
                <a:sym typeface="+mn-lt"/>
              </a:endParaRPr>
            </a:p>
          </p:txBody>
        </p:sp>
      </p:grpSp>
      <p:sp>
        <p:nvSpPr>
          <p:cNvPr id="59" name="Google Shape;449;p24">
            <a:extLst>
              <a:ext uri="{FF2B5EF4-FFF2-40B4-BE49-F238E27FC236}">
                <a16:creationId xmlns:a16="http://schemas.microsoft.com/office/drawing/2014/main" id="{CCA07573-BE7E-4210-AC85-68A50B5029B4}"/>
              </a:ext>
            </a:extLst>
          </p:cNvPr>
          <p:cNvSpPr/>
          <p:nvPr/>
        </p:nvSpPr>
        <p:spPr>
          <a:xfrm>
            <a:off x="5342408" y="6027139"/>
            <a:ext cx="1915736" cy="201244"/>
          </a:xfrm>
          <a:prstGeom prst="rect">
            <a:avLst/>
          </a:prstGeom>
          <a:noFill/>
          <a:ln>
            <a:noFill/>
          </a:ln>
        </p:spPr>
        <p:txBody>
          <a:bodyPr spcFirstLastPara="1" wrap="square" lIns="91425" tIns="91425" rIns="91425" bIns="91425" anchor="ctr" anchorCtr="0">
            <a:noAutofit/>
          </a:bodyPr>
          <a:lstStyle/>
          <a:p>
            <a:pPr algn="ctr">
              <a:buClr>
                <a:srgbClr val="D8D8D8"/>
              </a:buClr>
              <a:buSzPts val="1200"/>
            </a:pPr>
            <a:r>
              <a:rPr lang="en-US" sz="1200" b="1">
                <a:solidFill>
                  <a:schemeClr val="bg1"/>
                </a:solidFill>
                <a:latin typeface="Arial" panose="020B0604020202020204" pitchFamily="34" charset="0"/>
                <a:cs typeface="Arial" panose="020B0604020202020204" pitchFamily="34" charset="0"/>
                <a:sym typeface="+mn-lt"/>
              </a:rPr>
              <a:t>Compressed Data</a:t>
            </a:r>
            <a:endParaRPr lang="en-US" sz="1400" b="1">
              <a:solidFill>
                <a:schemeClr val="bg1"/>
              </a:solidFill>
              <a:latin typeface="Arial" panose="020B0604020202020204" pitchFamily="34" charset="0"/>
              <a:cs typeface="Arial" panose="020B0604020202020204" pitchFamily="34" charset="0"/>
              <a:sym typeface="+mn-lt"/>
            </a:endParaRPr>
          </a:p>
        </p:txBody>
      </p:sp>
      <p:sp>
        <p:nvSpPr>
          <p:cNvPr id="60" name="Google Shape;442;p24">
            <a:extLst>
              <a:ext uri="{FF2B5EF4-FFF2-40B4-BE49-F238E27FC236}">
                <a16:creationId xmlns:a16="http://schemas.microsoft.com/office/drawing/2014/main" id="{2B8F21C5-35D3-4671-AE21-69D73C7CBE55}"/>
              </a:ext>
            </a:extLst>
          </p:cNvPr>
          <p:cNvSpPr/>
          <p:nvPr/>
        </p:nvSpPr>
        <p:spPr>
          <a:xfrm>
            <a:off x="5841742" y="5428788"/>
            <a:ext cx="180417" cy="261547"/>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lang="zh-TW" altLang="en-US" sz="1400" b="1">
              <a:latin typeface="Arial" panose="020B0604020202020204" pitchFamily="34" charset="0"/>
              <a:cs typeface="Arial" panose="020B0604020202020204" pitchFamily="34" charset="0"/>
              <a:sym typeface="+mn-lt"/>
            </a:endParaRPr>
          </a:p>
        </p:txBody>
      </p:sp>
      <p:sp>
        <p:nvSpPr>
          <p:cNvPr id="61" name="Google Shape;443;p24">
            <a:extLst>
              <a:ext uri="{FF2B5EF4-FFF2-40B4-BE49-F238E27FC236}">
                <a16:creationId xmlns:a16="http://schemas.microsoft.com/office/drawing/2014/main" id="{7288F7F0-05F2-4881-A1D3-67A36AA06CB7}"/>
              </a:ext>
            </a:extLst>
          </p:cNvPr>
          <p:cNvSpPr/>
          <p:nvPr/>
        </p:nvSpPr>
        <p:spPr>
          <a:xfrm>
            <a:off x="6306498" y="5428788"/>
            <a:ext cx="180417" cy="261547"/>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lang="zh-TW" altLang="en-US" sz="1400" b="1">
              <a:latin typeface="Arial" panose="020B0604020202020204" pitchFamily="34" charset="0"/>
              <a:cs typeface="Arial" panose="020B0604020202020204" pitchFamily="34" charset="0"/>
              <a:sym typeface="+mn-lt"/>
            </a:endParaRPr>
          </a:p>
        </p:txBody>
      </p:sp>
      <p:sp>
        <p:nvSpPr>
          <p:cNvPr id="62" name="Google Shape;444;p24">
            <a:extLst>
              <a:ext uri="{FF2B5EF4-FFF2-40B4-BE49-F238E27FC236}">
                <a16:creationId xmlns:a16="http://schemas.microsoft.com/office/drawing/2014/main" id="{E47CCF98-D4F9-4A35-A917-8971B8083CC7}"/>
              </a:ext>
            </a:extLst>
          </p:cNvPr>
          <p:cNvSpPr/>
          <p:nvPr/>
        </p:nvSpPr>
        <p:spPr>
          <a:xfrm>
            <a:off x="6074120" y="5428788"/>
            <a:ext cx="180417" cy="261547"/>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lang="zh-TW" altLang="en-US" sz="1400" b="1">
              <a:latin typeface="Arial" panose="020B0604020202020204" pitchFamily="34" charset="0"/>
              <a:cs typeface="Arial" panose="020B0604020202020204" pitchFamily="34" charset="0"/>
              <a:sym typeface="+mn-lt"/>
            </a:endParaRPr>
          </a:p>
        </p:txBody>
      </p:sp>
      <p:sp>
        <p:nvSpPr>
          <p:cNvPr id="63" name="Google Shape;445;p24">
            <a:extLst>
              <a:ext uri="{FF2B5EF4-FFF2-40B4-BE49-F238E27FC236}">
                <a16:creationId xmlns:a16="http://schemas.microsoft.com/office/drawing/2014/main" id="{5AE9B2E0-7364-479B-B112-72380EE61265}"/>
              </a:ext>
            </a:extLst>
          </p:cNvPr>
          <p:cNvSpPr/>
          <p:nvPr/>
        </p:nvSpPr>
        <p:spPr>
          <a:xfrm>
            <a:off x="6538874" y="5428788"/>
            <a:ext cx="180417" cy="261547"/>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lang="zh-TW" altLang="en-US" sz="1400" b="1">
              <a:latin typeface="Arial" panose="020B0604020202020204" pitchFamily="34" charset="0"/>
              <a:cs typeface="Arial" panose="020B0604020202020204" pitchFamily="34" charset="0"/>
              <a:sym typeface="+mn-lt"/>
            </a:endParaRPr>
          </a:p>
        </p:txBody>
      </p:sp>
      <p:sp>
        <p:nvSpPr>
          <p:cNvPr id="64" name="Google Shape;442;p24">
            <a:extLst>
              <a:ext uri="{FF2B5EF4-FFF2-40B4-BE49-F238E27FC236}">
                <a16:creationId xmlns:a16="http://schemas.microsoft.com/office/drawing/2014/main" id="{7C84B846-9693-4EF5-BF6B-B69E44F8F645}"/>
              </a:ext>
            </a:extLst>
          </p:cNvPr>
          <p:cNvSpPr/>
          <p:nvPr/>
        </p:nvSpPr>
        <p:spPr>
          <a:xfrm>
            <a:off x="6327568" y="5763055"/>
            <a:ext cx="180417" cy="261547"/>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lang="zh-TW" altLang="en-US" sz="1400" b="1">
              <a:latin typeface="Arial" panose="020B0604020202020204" pitchFamily="34" charset="0"/>
              <a:cs typeface="Arial" panose="020B0604020202020204" pitchFamily="34" charset="0"/>
              <a:sym typeface="+mn-lt"/>
            </a:endParaRPr>
          </a:p>
        </p:txBody>
      </p:sp>
      <p:sp>
        <p:nvSpPr>
          <p:cNvPr id="65" name="Google Shape;443;p24">
            <a:extLst>
              <a:ext uri="{FF2B5EF4-FFF2-40B4-BE49-F238E27FC236}">
                <a16:creationId xmlns:a16="http://schemas.microsoft.com/office/drawing/2014/main" id="{F01A9A03-CE81-41F9-878F-F0C196157510}"/>
              </a:ext>
            </a:extLst>
          </p:cNvPr>
          <p:cNvSpPr/>
          <p:nvPr/>
        </p:nvSpPr>
        <p:spPr>
          <a:xfrm>
            <a:off x="6085862" y="5772579"/>
            <a:ext cx="180417" cy="261547"/>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lang="zh-TW" altLang="en-US" sz="1400" b="1">
              <a:latin typeface="Arial" panose="020B0604020202020204" pitchFamily="34" charset="0"/>
              <a:cs typeface="Arial" panose="020B0604020202020204" pitchFamily="34" charset="0"/>
              <a:sym typeface="+mn-lt"/>
            </a:endParaRPr>
          </a:p>
        </p:txBody>
      </p:sp>
      <p:sp>
        <p:nvSpPr>
          <p:cNvPr id="66" name="Google Shape;444;p24">
            <a:extLst>
              <a:ext uri="{FF2B5EF4-FFF2-40B4-BE49-F238E27FC236}">
                <a16:creationId xmlns:a16="http://schemas.microsoft.com/office/drawing/2014/main" id="{02045C6F-3850-47E0-BEBC-A74E5A1870E9}"/>
              </a:ext>
            </a:extLst>
          </p:cNvPr>
          <p:cNvSpPr/>
          <p:nvPr/>
        </p:nvSpPr>
        <p:spPr>
          <a:xfrm>
            <a:off x="6560161" y="5763055"/>
            <a:ext cx="180417" cy="261547"/>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lang="zh-TW" altLang="en-US" sz="1400" b="1">
              <a:latin typeface="Arial" panose="020B0604020202020204" pitchFamily="34" charset="0"/>
              <a:cs typeface="Arial" panose="020B0604020202020204" pitchFamily="34" charset="0"/>
              <a:sym typeface="+mn-lt"/>
            </a:endParaRPr>
          </a:p>
        </p:txBody>
      </p:sp>
      <p:sp>
        <p:nvSpPr>
          <p:cNvPr id="67" name="Google Shape;445;p24">
            <a:extLst>
              <a:ext uri="{FF2B5EF4-FFF2-40B4-BE49-F238E27FC236}">
                <a16:creationId xmlns:a16="http://schemas.microsoft.com/office/drawing/2014/main" id="{7FD82018-5F2F-4933-8212-081B85D26573}"/>
              </a:ext>
            </a:extLst>
          </p:cNvPr>
          <p:cNvSpPr/>
          <p:nvPr/>
        </p:nvSpPr>
        <p:spPr>
          <a:xfrm>
            <a:off x="5853228" y="5772580"/>
            <a:ext cx="180417" cy="261547"/>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lang="zh-TW" altLang="en-US" sz="1400" b="1">
              <a:latin typeface="Arial" panose="020B0604020202020204" pitchFamily="34" charset="0"/>
              <a:cs typeface="Arial" panose="020B0604020202020204" pitchFamily="34" charset="0"/>
              <a:sym typeface="+mn-lt"/>
            </a:endParaRPr>
          </a:p>
        </p:txBody>
      </p:sp>
      <p:pic>
        <p:nvPicPr>
          <p:cNvPr id="54" name="Google Shape;516;p26">
            <a:extLst>
              <a:ext uri="{FF2B5EF4-FFF2-40B4-BE49-F238E27FC236}">
                <a16:creationId xmlns:a16="http://schemas.microsoft.com/office/drawing/2014/main" id="{61D119A4-54B6-4D16-A0D8-D53D07DC09D6}"/>
              </a:ext>
            </a:extLst>
          </p:cNvPr>
          <p:cNvPicPr preferRelativeResize="0"/>
          <p:nvPr/>
        </p:nvPicPr>
        <p:blipFill rotWithShape="1">
          <a:blip r:embed="rId9" cstate="print">
            <a:alphaModFix/>
            <a:extLst>
              <a:ext uri="{28A0092B-C50C-407E-A947-70E740481C1C}">
                <a14:useLocalDpi xmlns:a14="http://schemas.microsoft.com/office/drawing/2010/main"/>
              </a:ext>
            </a:extLst>
          </a:blip>
          <a:srcRect l="1085" t="2850" r="1272" b="2302"/>
          <a:stretch/>
        </p:blipFill>
        <p:spPr>
          <a:xfrm>
            <a:off x="7394223" y="3341282"/>
            <a:ext cx="3846081" cy="1604581"/>
          </a:xfrm>
          <a:prstGeom prst="rect">
            <a:avLst/>
          </a:prstGeom>
          <a:noFill/>
          <a:ln w="31750">
            <a:solidFill>
              <a:srgbClr val="999999"/>
            </a:solidFill>
          </a:ln>
          <a:effectLst/>
        </p:spPr>
      </p:pic>
      <p:pic>
        <p:nvPicPr>
          <p:cNvPr id="77" name="圖形 76">
            <a:extLst>
              <a:ext uri="{FF2B5EF4-FFF2-40B4-BE49-F238E27FC236}">
                <a16:creationId xmlns:a16="http://schemas.microsoft.com/office/drawing/2014/main" id="{F2A1FA56-B7B4-4B91-A914-837F8B76A7B3}"/>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rot="5400000">
            <a:off x="7821489" y="599538"/>
            <a:ext cx="952588" cy="5937689"/>
          </a:xfrm>
          <a:prstGeom prst="rect">
            <a:avLst/>
          </a:prstGeom>
        </p:spPr>
      </p:pic>
      <p:pic>
        <p:nvPicPr>
          <p:cNvPr id="49" name="Google Shape;419;p23">
            <a:extLst>
              <a:ext uri="{FF2B5EF4-FFF2-40B4-BE49-F238E27FC236}">
                <a16:creationId xmlns:a16="http://schemas.microsoft.com/office/drawing/2014/main" id="{A000E88E-C83C-45A9-B9BE-813134777F65}"/>
              </a:ext>
            </a:extLst>
          </p:cNvPr>
          <p:cNvPicPr preferRelativeResize="0"/>
          <p:nvPr/>
        </p:nvPicPr>
        <p:blipFill rotWithShape="1">
          <a:blip r:embed="rId12" cstate="print">
            <a:alphaModFix/>
            <a:extLst>
              <a:ext uri="{28A0092B-C50C-407E-A947-70E740481C1C}">
                <a14:useLocalDpi xmlns:a14="http://schemas.microsoft.com/office/drawing/2010/main"/>
              </a:ext>
            </a:extLst>
          </a:blip>
          <a:srcRect l="1052" t="41827" r="1820" b="10966"/>
          <a:stretch/>
        </p:blipFill>
        <p:spPr>
          <a:xfrm>
            <a:off x="5332993" y="1848550"/>
            <a:ext cx="5929657" cy="1571625"/>
          </a:xfrm>
          <a:prstGeom prst="rect">
            <a:avLst/>
          </a:prstGeom>
          <a:noFill/>
          <a:ln w="28575">
            <a:solidFill>
              <a:srgbClr val="00B0F0"/>
            </a:solidFill>
          </a:ln>
          <a:effectLst/>
        </p:spPr>
      </p:pic>
      <p:sp>
        <p:nvSpPr>
          <p:cNvPr id="3" name="Rectangle 3">
            <a:extLst>
              <a:ext uri="{FF2B5EF4-FFF2-40B4-BE49-F238E27FC236}">
                <a16:creationId xmlns:a16="http://schemas.microsoft.com/office/drawing/2014/main" id="{C8F22BE1-55B4-4577-8B2F-ED5955C32BF1}"/>
              </a:ext>
            </a:extLst>
          </p:cNvPr>
          <p:cNvSpPr/>
          <p:nvPr/>
        </p:nvSpPr>
        <p:spPr>
          <a:xfrm flipH="1">
            <a:off x="414461" y="1886182"/>
            <a:ext cx="4421968" cy="614133"/>
          </a:xfrm>
          <a:prstGeom prst="snip2DiagRect">
            <a:avLst>
              <a:gd name="adj1" fmla="val 0"/>
              <a:gd name="adj2" fmla="val 42596"/>
            </a:avLst>
          </a:prstGeom>
          <a:solidFill>
            <a:srgbClr val="EE6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34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4" name="文字方塊 3">
            <a:extLst>
              <a:ext uri="{FF2B5EF4-FFF2-40B4-BE49-F238E27FC236}">
                <a16:creationId xmlns:a16="http://schemas.microsoft.com/office/drawing/2014/main" id="{6C345CBA-CCAF-4DD2-8C39-C05ACCD7CF34}"/>
              </a:ext>
            </a:extLst>
          </p:cNvPr>
          <p:cNvSpPr txBox="1"/>
          <p:nvPr/>
        </p:nvSpPr>
        <p:spPr>
          <a:xfrm>
            <a:off x="494360" y="1886182"/>
            <a:ext cx="4362448" cy="646331"/>
          </a:xfrm>
          <a:prstGeom prst="rect">
            <a:avLst/>
          </a:prstGeom>
          <a:noFill/>
        </p:spPr>
        <p:txBody>
          <a:bodyPr wrap="square">
            <a:spAutoFit/>
          </a:bodyPr>
          <a:lstStyle/>
          <a:p>
            <a:pPr defTabSz="1219170">
              <a:buClr>
                <a:srgbClr val="000000"/>
              </a:buClr>
              <a:defRPr/>
            </a:pPr>
            <a:r>
              <a:rPr lang="en-US" altLang="zh-TW" b="1" kern="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Only available when during inline data process before writing</a:t>
            </a:r>
            <a:endParaRPr lang="zh-TW" altLang="en-US" b="1" kern="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68" name="文字方塊 67">
            <a:extLst>
              <a:ext uri="{FF2B5EF4-FFF2-40B4-BE49-F238E27FC236}">
                <a16:creationId xmlns:a16="http://schemas.microsoft.com/office/drawing/2014/main" id="{DD3DE9F3-AC7D-41D7-A9D9-AABDE7B7D3F5}"/>
              </a:ext>
            </a:extLst>
          </p:cNvPr>
          <p:cNvSpPr txBox="1"/>
          <p:nvPr/>
        </p:nvSpPr>
        <p:spPr>
          <a:xfrm>
            <a:off x="579232" y="164315"/>
            <a:ext cx="10933319" cy="1323439"/>
          </a:xfrm>
          <a:prstGeom prst="rect">
            <a:avLst/>
          </a:prstGeom>
          <a:noFill/>
        </p:spPr>
        <p:txBody>
          <a:bodyPr wrap="square" rtlCol="0">
            <a:spAutoFit/>
          </a:bodyPr>
          <a:lstStyle/>
          <a:p>
            <a:pPr algn="ctr"/>
            <a:r>
              <a:rPr lang="en-US" altLang="zh-TW" sz="4000" b="1">
                <a:latin typeface="Arial" panose="020B0604020202020204" pitchFamily="34" charset="0"/>
                <a:cs typeface="Arial" panose="020B0604020202020204" pitchFamily="34" charset="0"/>
              </a:rPr>
              <a:t>TS-h1290FX with powerful data reduction technologies to extend SSD endurance</a:t>
            </a:r>
          </a:p>
        </p:txBody>
      </p:sp>
      <p:sp>
        <p:nvSpPr>
          <p:cNvPr id="69" name="矩形: 圓角 68">
            <a:extLst>
              <a:ext uri="{FF2B5EF4-FFF2-40B4-BE49-F238E27FC236}">
                <a16:creationId xmlns:a16="http://schemas.microsoft.com/office/drawing/2014/main" id="{10AF4F7F-3A6B-4112-9347-1B3DB6AC5CDB}"/>
              </a:ext>
            </a:extLst>
          </p:cNvPr>
          <p:cNvSpPr/>
          <p:nvPr/>
        </p:nvSpPr>
        <p:spPr>
          <a:xfrm>
            <a:off x="360170" y="2760059"/>
            <a:ext cx="2844988" cy="1337796"/>
          </a:xfrm>
          <a:prstGeom prst="roundRect">
            <a:avLst>
              <a:gd name="adj" fmla="val 4524"/>
            </a:avLst>
          </a:prstGeom>
          <a:gradFill>
            <a:gsLst>
              <a:gs pos="100000">
                <a:schemeClr val="bg1"/>
              </a:gs>
              <a:gs pos="63000">
                <a:srgbClr val="FFFFFF">
                  <a:alpha val="14000"/>
                </a:srgbClr>
              </a:gs>
              <a:gs pos="0">
                <a:schemeClr val="bg1"/>
              </a:gs>
              <a:gs pos="41000">
                <a:schemeClr val="bg1">
                  <a:alpha val="49000"/>
                </a:schemeClr>
              </a:gs>
            </a:gsLst>
            <a:lin ang="5400000" scaled="0"/>
          </a:gradFill>
          <a:ln w="15875">
            <a:gradFill>
              <a:gsLst>
                <a:gs pos="0">
                  <a:schemeClr val="accent1">
                    <a:lumMod val="5000"/>
                    <a:lumOff val="95000"/>
                  </a:schemeClr>
                </a:gs>
                <a:gs pos="74000">
                  <a:schemeClr val="accent1">
                    <a:lumMod val="45000"/>
                    <a:lumOff val="55000"/>
                  </a:schemeClr>
                </a:gs>
                <a:gs pos="100000">
                  <a:schemeClr val="bg1">
                    <a:lumMod val="95000"/>
                  </a:schemeClr>
                </a:gs>
              </a:gsLst>
              <a:lin ang="5400000" scaled="1"/>
            </a:gradFill>
          </a:ln>
          <a:effectLst>
            <a:outerShdw blurRad="292100" dist="266700" dir="5400000" sx="94000" sy="94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70" name="Google Shape;426;p24">
            <a:extLst>
              <a:ext uri="{FF2B5EF4-FFF2-40B4-BE49-F238E27FC236}">
                <a16:creationId xmlns:a16="http://schemas.microsoft.com/office/drawing/2014/main" id="{A1A0A9DB-2E39-42EA-9437-19996825887B}"/>
              </a:ext>
            </a:extLst>
          </p:cNvPr>
          <p:cNvSpPr txBox="1"/>
          <p:nvPr/>
        </p:nvSpPr>
        <p:spPr>
          <a:xfrm>
            <a:off x="414461" y="2907489"/>
            <a:ext cx="2575499" cy="1042936"/>
          </a:xfrm>
          <a:prstGeom prst="rect">
            <a:avLst/>
          </a:prstGeom>
          <a:noFill/>
          <a:ln>
            <a:noFill/>
          </a:ln>
        </p:spPr>
        <p:txBody>
          <a:bodyPr spcFirstLastPara="1" wrap="square" lIns="45675" tIns="45675" rIns="45675" bIns="45675" anchor="t" anchorCtr="0">
            <a:noAutofit/>
          </a:bodyPr>
          <a:lstStyle/>
          <a:p>
            <a:pPr marL="112773">
              <a:lnSpc>
                <a:spcPts val="2500"/>
              </a:lnSpc>
              <a:buClr>
                <a:schemeClr val="accent2"/>
              </a:buClr>
              <a:buSzPts val="2400"/>
            </a:pPr>
            <a:r>
              <a:rPr lang="en-US" altLang="zh-TW" sz="16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ZFS file system with inline deduplications and compression feature</a:t>
            </a:r>
          </a:p>
        </p:txBody>
      </p:sp>
      <p:sp>
        <p:nvSpPr>
          <p:cNvPr id="71" name="矩形: 圓角 70">
            <a:extLst>
              <a:ext uri="{FF2B5EF4-FFF2-40B4-BE49-F238E27FC236}">
                <a16:creationId xmlns:a16="http://schemas.microsoft.com/office/drawing/2014/main" id="{90098286-E42C-4175-99F6-E2B98DDF13E4}"/>
              </a:ext>
            </a:extLst>
          </p:cNvPr>
          <p:cNvSpPr/>
          <p:nvPr/>
        </p:nvSpPr>
        <p:spPr>
          <a:xfrm>
            <a:off x="356832" y="4365787"/>
            <a:ext cx="2844988" cy="1917071"/>
          </a:xfrm>
          <a:prstGeom prst="roundRect">
            <a:avLst>
              <a:gd name="adj" fmla="val 4524"/>
            </a:avLst>
          </a:prstGeom>
          <a:gradFill>
            <a:gsLst>
              <a:gs pos="100000">
                <a:schemeClr val="bg1"/>
              </a:gs>
              <a:gs pos="63000">
                <a:srgbClr val="FFFFFF">
                  <a:alpha val="14000"/>
                </a:srgbClr>
              </a:gs>
              <a:gs pos="0">
                <a:schemeClr val="bg1"/>
              </a:gs>
              <a:gs pos="41000">
                <a:schemeClr val="bg1">
                  <a:alpha val="49000"/>
                </a:schemeClr>
              </a:gs>
            </a:gsLst>
            <a:lin ang="5400000" scaled="0"/>
          </a:gradFill>
          <a:ln w="15875">
            <a:gradFill>
              <a:gsLst>
                <a:gs pos="0">
                  <a:schemeClr val="accent1">
                    <a:lumMod val="5000"/>
                    <a:lumOff val="95000"/>
                  </a:schemeClr>
                </a:gs>
                <a:gs pos="74000">
                  <a:schemeClr val="accent1">
                    <a:lumMod val="45000"/>
                    <a:lumOff val="55000"/>
                  </a:schemeClr>
                </a:gs>
                <a:gs pos="100000">
                  <a:schemeClr val="bg1">
                    <a:lumMod val="95000"/>
                  </a:schemeClr>
                </a:gs>
              </a:gsLst>
              <a:lin ang="5400000" scaled="1"/>
            </a:gradFill>
          </a:ln>
          <a:effectLst>
            <a:outerShdw blurRad="292100" dist="266700" dir="5400000" sx="94000" sy="94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73" name="Google Shape;427;p24">
            <a:extLst>
              <a:ext uri="{FF2B5EF4-FFF2-40B4-BE49-F238E27FC236}">
                <a16:creationId xmlns:a16="http://schemas.microsoft.com/office/drawing/2014/main" id="{00A43238-BE22-4BE1-BFBE-F30EF3C69942}"/>
              </a:ext>
            </a:extLst>
          </p:cNvPr>
          <p:cNvSpPr txBox="1"/>
          <p:nvPr/>
        </p:nvSpPr>
        <p:spPr>
          <a:xfrm>
            <a:off x="337676" y="4470122"/>
            <a:ext cx="2722980" cy="1988032"/>
          </a:xfrm>
          <a:prstGeom prst="rect">
            <a:avLst/>
          </a:prstGeom>
          <a:noFill/>
          <a:ln>
            <a:noFill/>
          </a:ln>
        </p:spPr>
        <p:txBody>
          <a:bodyPr spcFirstLastPara="1" wrap="square" lIns="91425" tIns="91425" rIns="91425" bIns="91425" anchor="t" anchorCtr="0">
            <a:noAutofit/>
          </a:bodyPr>
          <a:lstStyle/>
          <a:p>
            <a:pPr marL="104775">
              <a:lnSpc>
                <a:spcPts val="1900"/>
              </a:lnSpc>
              <a:buClr>
                <a:srgbClr val="D8D8D8"/>
              </a:buClr>
              <a:buSzPts val="1400"/>
            </a:pPr>
            <a:r>
              <a:rPr lang="zh-TW" altLang="en-US" sz="1600">
                <a:latin typeface="Arial" panose="020B0604020202020204" pitchFamily="34" charset="0"/>
                <a:ea typeface="微軟正黑體"/>
                <a:cs typeface="Arial" panose="020B0604020202020204" pitchFamily="34" charset="0"/>
                <a:sym typeface="Arial" panose="020B0604020202020204" pitchFamily="34" charset="0"/>
              </a:rPr>
              <a:t>It's </a:t>
            </a:r>
            <a:r>
              <a:rPr lang="en-US" altLang="zh-TW" sz="1600">
                <a:latin typeface="Arial" panose="020B0604020202020204" pitchFamily="34" charset="0"/>
                <a:ea typeface="微軟正黑體"/>
                <a:cs typeface="Arial" panose="020B0604020202020204" pitchFamily="34" charset="0"/>
                <a:sym typeface="Arial" panose="020B0604020202020204" pitchFamily="34" charset="0"/>
              </a:rPr>
              <a:t>the best choice to pair with the all-flash and SSD storage because it reduces the data size and pattern that need to be written to the SSD directly. </a:t>
            </a:r>
            <a:endParaRPr lang="en-US" altLang="zh-TW" sz="1600">
              <a:latin typeface="Arial" panose="020B0604020202020204" pitchFamily="34" charset="0"/>
              <a:ea typeface="微軟正黑體"/>
              <a:cs typeface="Arial" panose="020B0604020202020204" pitchFamily="34" charset="0"/>
            </a:endParaRPr>
          </a:p>
        </p:txBody>
      </p:sp>
    </p:spTree>
    <p:extLst>
      <p:ext uri="{BB962C8B-B14F-4D97-AF65-F5344CB8AC3E}">
        <p14:creationId xmlns:p14="http://schemas.microsoft.com/office/powerpoint/2010/main" val="10453012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014E686E-8F26-3845-8FC0-57B0424E3C1B}"/>
              </a:ext>
            </a:extLst>
          </p:cNvPr>
          <p:cNvSpPr txBox="1"/>
          <p:nvPr/>
        </p:nvSpPr>
        <p:spPr>
          <a:xfrm>
            <a:off x="421342" y="216555"/>
            <a:ext cx="11281132" cy="1323439"/>
          </a:xfrm>
          <a:prstGeom prst="rect">
            <a:avLst/>
          </a:prstGeom>
          <a:noFill/>
        </p:spPr>
        <p:txBody>
          <a:bodyPr wrap="square" rtlCol="0">
            <a:spAutoFit/>
          </a:bodyPr>
          <a:lstStyle/>
          <a:p>
            <a:r>
              <a:rPr lang="en-US" altLang="zh-CN" sz="4000" b="1">
                <a:latin typeface="Arial" panose="020B0604020202020204" pitchFamily="34" charset="0"/>
                <a:ea typeface="Microsoft JhengHei UI" panose="020B0604030504040204" pitchFamily="34" charset="-120"/>
                <a:cs typeface="Arial" panose="020B0604020202020204" pitchFamily="34" charset="0"/>
                <a:sym typeface="Arial" panose="020B0604020202020204" pitchFamily="34" charset="0"/>
              </a:rPr>
              <a:t>Patented QSAL technology: preventing </a:t>
            </a:r>
            <a:br>
              <a:rPr lang="en-US" altLang="zh-CN" sz="4000" b="1">
                <a:latin typeface="Arial" panose="020B0604020202020204" pitchFamily="34" charset="0"/>
                <a:ea typeface="Microsoft JhengHei UI" panose="020B0604030504040204" pitchFamily="34" charset="-120"/>
                <a:cs typeface="Arial" panose="020B0604020202020204" pitchFamily="34" charset="0"/>
                <a:sym typeface="Arial" panose="020B0604020202020204" pitchFamily="34" charset="0"/>
              </a:rPr>
            </a:br>
            <a:r>
              <a:rPr lang="en-US" altLang="zh-CN" sz="4000" b="1">
                <a:latin typeface="Arial" panose="020B0604020202020204" pitchFamily="34" charset="0"/>
                <a:ea typeface="Microsoft JhengHei UI" panose="020B0604030504040204" pitchFamily="34" charset="-120"/>
                <a:cs typeface="Arial" panose="020B0604020202020204" pitchFamily="34" charset="0"/>
                <a:sym typeface="Arial" panose="020B0604020202020204" pitchFamily="34" charset="0"/>
              </a:rPr>
              <a:t>multiple SSD malfunctioning at the same time</a:t>
            </a:r>
            <a:endParaRPr lang="en-US" altLang="zh-TW" sz="4000" b="1">
              <a:latin typeface="Arial" panose="020B0604020202020204" pitchFamily="34" charset="0"/>
              <a:ea typeface="微軟正黑體" panose="020B0604030504040204" pitchFamily="34" charset="-120"/>
              <a:cs typeface="Arial" panose="020B0604020202020204" pitchFamily="34" charset="0"/>
            </a:endParaRPr>
          </a:p>
        </p:txBody>
      </p:sp>
      <p:sp>
        <p:nvSpPr>
          <p:cNvPr id="14" name="TextBox 7">
            <a:extLst>
              <a:ext uri="{FF2B5EF4-FFF2-40B4-BE49-F238E27FC236}">
                <a16:creationId xmlns:a16="http://schemas.microsoft.com/office/drawing/2014/main" id="{15BDB4B9-72E7-4024-BBF6-939990F24DAA}"/>
              </a:ext>
            </a:extLst>
          </p:cNvPr>
          <p:cNvSpPr txBox="1"/>
          <p:nvPr/>
        </p:nvSpPr>
        <p:spPr>
          <a:xfrm>
            <a:off x="7391755" y="1764349"/>
            <a:ext cx="4481876" cy="1754326"/>
          </a:xfrm>
          <a:prstGeom prst="rect">
            <a:avLst/>
          </a:prstGeom>
          <a:noFill/>
        </p:spPr>
        <p:txBody>
          <a:bodyPr wrap="square" rtlCol="0">
            <a:spAutoFit/>
          </a:bodyPr>
          <a:lstStyle/>
          <a:p>
            <a:r>
              <a:rPr lang="en-US" altLang="zh-TW" b="1">
                <a:latin typeface="Arial" panose="020B0604020202020204" pitchFamily="34" charset="0"/>
                <a:cs typeface="Arial" panose="020B0604020202020204" pitchFamily="34" charset="0"/>
                <a:sym typeface="Arial" panose="020B0604020202020204" pitchFamily="34" charset="0"/>
              </a:rPr>
              <a:t>For SSD RAID 5 / 6 / 50 / 60 / TP(Triple Parity)</a:t>
            </a:r>
          </a:p>
          <a:p>
            <a:endParaRPr lang="en-US" altLang="zh-TW" sz="1200">
              <a:latin typeface="Arial" panose="020B0604020202020204" pitchFamily="34" charset="0"/>
              <a:cs typeface="Arial" panose="020B0604020202020204" pitchFamily="34" charset="0"/>
              <a:sym typeface="Arial" panose="020B0604020202020204" pitchFamily="34" charset="0"/>
            </a:endParaRPr>
          </a:p>
          <a:p>
            <a:r>
              <a:rPr lang="en" altLang="zh-TW" sz="1200">
                <a:latin typeface="Arial" panose="020B0604020202020204" pitchFamily="34" charset="0"/>
                <a:cs typeface="Arial" panose="020B0604020202020204" pitchFamily="34" charset="0"/>
              </a:rPr>
              <a:t>Note: QSAL can be activated at any time and is compatible with SSD Parity RAID that has not been configured before. It is recommended to enable QSAL before the SSD lifespan reaches 50% to prevent the risk of damage to the SSD RAID due to insufficient rebuild time.</a:t>
            </a:r>
            <a:endParaRPr lang="zh-TW" altLang="en-US" sz="1200">
              <a:latin typeface="Arial" panose="020B0604020202020204" pitchFamily="34" charset="0"/>
              <a:cs typeface="Arial" panose="020B0604020202020204" pitchFamily="34" charset="0"/>
              <a:sym typeface="Arial" panose="020B0604020202020204" pitchFamily="34" charset="0"/>
            </a:endParaRPr>
          </a:p>
        </p:txBody>
      </p:sp>
      <p:grpSp>
        <p:nvGrpSpPr>
          <p:cNvPr id="15" name="群組 14">
            <a:extLst>
              <a:ext uri="{FF2B5EF4-FFF2-40B4-BE49-F238E27FC236}">
                <a16:creationId xmlns:a16="http://schemas.microsoft.com/office/drawing/2014/main" id="{56BBB24C-5ECB-4D5A-A506-5297042CE141}"/>
              </a:ext>
            </a:extLst>
          </p:cNvPr>
          <p:cNvGrpSpPr/>
          <p:nvPr/>
        </p:nvGrpSpPr>
        <p:grpSpPr>
          <a:xfrm>
            <a:off x="606169" y="2306088"/>
            <a:ext cx="1429875" cy="1283056"/>
            <a:chOff x="131648" y="1813613"/>
            <a:chExt cx="1072406" cy="962292"/>
          </a:xfrm>
        </p:grpSpPr>
        <p:grpSp>
          <p:nvGrpSpPr>
            <p:cNvPr id="16" name="群組 15">
              <a:extLst>
                <a:ext uri="{FF2B5EF4-FFF2-40B4-BE49-F238E27FC236}">
                  <a16:creationId xmlns:a16="http://schemas.microsoft.com/office/drawing/2014/main" id="{61339628-DEB3-4669-A499-D163F7DE57F4}"/>
                </a:ext>
              </a:extLst>
            </p:cNvPr>
            <p:cNvGrpSpPr/>
            <p:nvPr/>
          </p:nvGrpSpPr>
          <p:grpSpPr>
            <a:xfrm>
              <a:off x="131648" y="1813613"/>
              <a:ext cx="1072406" cy="962292"/>
              <a:chOff x="2369948" y="1461709"/>
              <a:chExt cx="1232742" cy="1106165"/>
            </a:xfrm>
          </p:grpSpPr>
          <p:pic>
            <p:nvPicPr>
              <p:cNvPr id="19" name="圖形 18">
                <a:extLst>
                  <a:ext uri="{FF2B5EF4-FFF2-40B4-BE49-F238E27FC236}">
                    <a16:creationId xmlns:a16="http://schemas.microsoft.com/office/drawing/2014/main" id="{F0952F76-1D9C-465D-AC77-A2D09095CEA8}"/>
                  </a:ext>
                </a:extLst>
              </p:cNvPr>
              <p:cNvPicPr>
                <a:picLocks noChangeAspect="1"/>
              </p:cNvPicPr>
              <p:nvPr/>
            </p:nvPicPr>
            <p:blipFill rotWithShape="1">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rcRect b="-11443"/>
              <a:stretch/>
            </p:blipFill>
            <p:spPr>
              <a:xfrm rot="5400000">
                <a:off x="2433236" y="1398421"/>
                <a:ext cx="1106165" cy="1232742"/>
              </a:xfrm>
              <a:prstGeom prst="rect">
                <a:avLst/>
              </a:prstGeom>
              <a:effectLst>
                <a:outerShdw blurRad="215900" dist="190500" dir="780000" sx="94000" sy="94000" algn="tl" rotWithShape="0">
                  <a:prstClr val="black">
                    <a:alpha val="40000"/>
                  </a:prstClr>
                </a:outerShdw>
              </a:effectLst>
            </p:spPr>
          </p:pic>
          <p:sp>
            <p:nvSpPr>
              <p:cNvPr id="20" name="矩形 19">
                <a:extLst>
                  <a:ext uri="{FF2B5EF4-FFF2-40B4-BE49-F238E27FC236}">
                    <a16:creationId xmlns:a16="http://schemas.microsoft.com/office/drawing/2014/main" id="{180AEEA6-6448-4922-AF37-91DFD611FA92}"/>
                  </a:ext>
                </a:extLst>
              </p:cNvPr>
              <p:cNvSpPr/>
              <p:nvPr/>
            </p:nvSpPr>
            <p:spPr>
              <a:xfrm>
                <a:off x="2507891" y="1659382"/>
                <a:ext cx="1094797" cy="701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600" b="1">
                    <a:solidFill>
                      <a:schemeClr val="bg1"/>
                    </a:solidFill>
                    <a:latin typeface="Arial" panose="020B0604020202020204" pitchFamily="34" charset="0"/>
                    <a:ea typeface="微軟正黑體" panose="020B0604030504040204" pitchFamily="34" charset="-120"/>
                    <a:cs typeface="Arial" panose="020B0604020202020204" pitchFamily="34" charset="0"/>
                  </a:rPr>
                  <a:t>QSAL </a:t>
                </a:r>
              </a:p>
              <a:p>
                <a:pPr algn="ctr"/>
                <a:r>
                  <a:rPr kumimoji="1" lang="en-US" altLang="zh-TW" sz="1400" b="1">
                    <a:solidFill>
                      <a:srgbClr val="FF0000"/>
                    </a:solidFill>
                    <a:latin typeface="Arial" panose="020B0604020202020204" pitchFamily="34" charset="0"/>
                    <a:ea typeface="微軟正黑體" panose="020B0604030504040204" pitchFamily="34" charset="-120"/>
                    <a:cs typeface="Arial" panose="020B0604020202020204" pitchFamily="34" charset="0"/>
                  </a:rPr>
                  <a:t>Dynamic Distribution</a:t>
                </a:r>
                <a:endParaRPr kumimoji="1" lang="zh-TW" altLang="en-US" sz="1400" b="1">
                  <a:solidFill>
                    <a:srgbClr val="FF0000"/>
                  </a:solidFill>
                  <a:latin typeface="Arial" panose="020B0604020202020204" pitchFamily="34" charset="0"/>
                  <a:ea typeface="微軟正黑體" panose="020B0604030504040204" pitchFamily="34" charset="-120"/>
                  <a:cs typeface="Arial" panose="020B0604020202020204" pitchFamily="34" charset="0"/>
                </a:endParaRPr>
              </a:p>
            </p:txBody>
          </p:sp>
        </p:grpSp>
        <p:pic>
          <p:nvPicPr>
            <p:cNvPr id="17" name="圖形 16">
              <a:extLst>
                <a:ext uri="{FF2B5EF4-FFF2-40B4-BE49-F238E27FC236}">
                  <a16:creationId xmlns:a16="http://schemas.microsoft.com/office/drawing/2014/main" id="{D8C96467-4278-4BF0-8452-69FC13BE411E}"/>
                </a:ext>
              </a:extLst>
            </p:cNvPr>
            <p:cNvPicPr>
              <a:picLocks noChangeAspect="1"/>
            </p:cNvPicPr>
            <p:nvPr/>
          </p:nvPicPr>
          <p:blipFill rotWithShape="1">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rcRect b="71080"/>
            <a:stretch/>
          </p:blipFill>
          <p:spPr>
            <a:xfrm>
              <a:off x="279310" y="1878018"/>
              <a:ext cx="876300" cy="123958"/>
            </a:xfrm>
            <a:prstGeom prst="rect">
              <a:avLst/>
            </a:prstGeom>
          </p:spPr>
        </p:pic>
        <p:pic>
          <p:nvPicPr>
            <p:cNvPr id="18" name="圖形 17">
              <a:extLst>
                <a:ext uri="{FF2B5EF4-FFF2-40B4-BE49-F238E27FC236}">
                  <a16:creationId xmlns:a16="http://schemas.microsoft.com/office/drawing/2014/main" id="{4C4280B0-FB4E-404F-BFA2-46BCA289CBBB}"/>
                </a:ext>
              </a:extLst>
            </p:cNvPr>
            <p:cNvPicPr>
              <a:picLocks noChangeAspect="1"/>
            </p:cNvPicPr>
            <p:nvPr/>
          </p:nvPicPr>
          <p:blipFill rotWithShape="1">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rcRect b="71080"/>
            <a:stretch/>
          </p:blipFill>
          <p:spPr>
            <a:xfrm>
              <a:off x="279310" y="2610221"/>
              <a:ext cx="876300" cy="123958"/>
            </a:xfrm>
            <a:prstGeom prst="rect">
              <a:avLst/>
            </a:prstGeom>
          </p:spPr>
        </p:pic>
      </p:grpSp>
      <p:pic>
        <p:nvPicPr>
          <p:cNvPr id="21" name="圖形 20">
            <a:extLst>
              <a:ext uri="{FF2B5EF4-FFF2-40B4-BE49-F238E27FC236}">
                <a16:creationId xmlns:a16="http://schemas.microsoft.com/office/drawing/2014/main" id="{29408DD6-DBB0-41AF-BFB1-6353128F9A18}"/>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606169" y="3964757"/>
            <a:ext cx="6417915" cy="2491952"/>
          </a:xfrm>
          <a:prstGeom prst="rect">
            <a:avLst/>
          </a:prstGeom>
        </p:spPr>
      </p:pic>
      <p:pic>
        <p:nvPicPr>
          <p:cNvPr id="24" name="圖片 23" descr="一張含有 文字, 電子用品, 電腦 的圖片&#10;&#10;自動產生的描述">
            <a:extLst>
              <a:ext uri="{FF2B5EF4-FFF2-40B4-BE49-F238E27FC236}">
                <a16:creationId xmlns:a16="http://schemas.microsoft.com/office/drawing/2014/main" id="{5F704FC6-6E26-43B8-BA3A-3BEBA627149F}"/>
              </a:ext>
            </a:extLst>
          </p:cNvPr>
          <p:cNvPicPr>
            <a:picLocks noChangeAspect="1"/>
          </p:cNvPicPr>
          <p:nvPr/>
        </p:nvPicPr>
        <p:blipFill>
          <a:blip r:embed="rId8"/>
          <a:stretch>
            <a:fillRect/>
          </a:stretch>
        </p:blipFill>
        <p:spPr>
          <a:xfrm>
            <a:off x="2543239" y="1895259"/>
            <a:ext cx="3849741" cy="1693886"/>
          </a:xfrm>
          <a:prstGeom prst="rect">
            <a:avLst/>
          </a:prstGeom>
        </p:spPr>
      </p:pic>
      <p:pic>
        <p:nvPicPr>
          <p:cNvPr id="4" name="圖形 3">
            <a:extLst>
              <a:ext uri="{FF2B5EF4-FFF2-40B4-BE49-F238E27FC236}">
                <a16:creationId xmlns:a16="http://schemas.microsoft.com/office/drawing/2014/main" id="{208C9364-7683-48D6-89D5-1363E26B6F6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777078" y="3659048"/>
            <a:ext cx="3711231" cy="2958392"/>
          </a:xfrm>
          <a:prstGeom prst="rect">
            <a:avLst/>
          </a:prstGeom>
        </p:spPr>
      </p:pic>
    </p:spTree>
    <p:extLst>
      <p:ext uri="{BB962C8B-B14F-4D97-AF65-F5344CB8AC3E}">
        <p14:creationId xmlns:p14="http://schemas.microsoft.com/office/powerpoint/2010/main" val="4245630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圖片 23" descr="一張含有 風扇, 裝置, 家電用品 的圖片&#10;&#10;自動產生的描述">
            <a:extLst>
              <a:ext uri="{FF2B5EF4-FFF2-40B4-BE49-F238E27FC236}">
                <a16:creationId xmlns:a16="http://schemas.microsoft.com/office/drawing/2014/main" id="{44771AA7-A1CF-45B0-A715-B0E811D6EF7D}"/>
              </a:ext>
            </a:extLst>
          </p:cNvPr>
          <p:cNvPicPr>
            <a:picLocks noChangeAspect="1"/>
          </p:cNvPicPr>
          <p:nvPr/>
        </p:nvPicPr>
        <p:blipFill rotWithShape="1">
          <a:blip r:embed="rId2"/>
          <a:srcRect t="17372" b="11883"/>
          <a:stretch/>
        </p:blipFill>
        <p:spPr>
          <a:xfrm>
            <a:off x="2282159" y="2696428"/>
            <a:ext cx="7086158" cy="3133743"/>
          </a:xfrm>
          <a:prstGeom prst="rect">
            <a:avLst/>
          </a:prstGeom>
        </p:spPr>
      </p:pic>
      <p:sp>
        <p:nvSpPr>
          <p:cNvPr id="2" name="文字方塊 1">
            <a:extLst>
              <a:ext uri="{FF2B5EF4-FFF2-40B4-BE49-F238E27FC236}">
                <a16:creationId xmlns:a16="http://schemas.microsoft.com/office/drawing/2014/main" id="{B83138DD-44BE-4B1D-B8D5-A060D1151A8C}"/>
              </a:ext>
            </a:extLst>
          </p:cNvPr>
          <p:cNvSpPr txBox="1"/>
          <p:nvPr/>
        </p:nvSpPr>
        <p:spPr>
          <a:xfrm>
            <a:off x="579232" y="418973"/>
            <a:ext cx="10933319" cy="800219"/>
          </a:xfrm>
          <a:prstGeom prst="rect">
            <a:avLst/>
          </a:prstGeom>
          <a:noFill/>
        </p:spPr>
        <p:txBody>
          <a:bodyPr wrap="square" rtlCol="0">
            <a:spAutoFit/>
          </a:bodyPr>
          <a:lstStyle/>
          <a:p>
            <a:pPr algn="ctr"/>
            <a:r>
              <a:rPr lang="en-US" altLang="zh-TW" sz="4600" b="1">
                <a:latin typeface="Arial" panose="020B0604020202020204" pitchFamily="34" charset="0"/>
                <a:ea typeface="微軟正黑體" panose="020B0604030504040204" pitchFamily="34" charset="-120"/>
                <a:cs typeface="Arial" panose="020B0604020202020204" pitchFamily="34" charset="0"/>
              </a:rPr>
              <a:t>TS-h1290FX rear view</a:t>
            </a:r>
            <a:endParaRPr lang="zh-TW" altLang="en-US" sz="4600" b="1">
              <a:latin typeface="Arial" panose="020B0604020202020204" pitchFamily="34" charset="0"/>
              <a:ea typeface="微軟正黑體" panose="020B0604030504040204" pitchFamily="34" charset="-120"/>
              <a:cs typeface="Arial" panose="020B0604020202020204" pitchFamily="34" charset="0"/>
            </a:endParaRPr>
          </a:p>
        </p:txBody>
      </p:sp>
      <p:sp>
        <p:nvSpPr>
          <p:cNvPr id="4" name="文字方塊 3">
            <a:extLst>
              <a:ext uri="{FF2B5EF4-FFF2-40B4-BE49-F238E27FC236}">
                <a16:creationId xmlns:a16="http://schemas.microsoft.com/office/drawing/2014/main" id="{BB37954A-A317-6D45-BBA9-424CFDF477D7}"/>
              </a:ext>
            </a:extLst>
          </p:cNvPr>
          <p:cNvSpPr txBox="1"/>
          <p:nvPr/>
        </p:nvSpPr>
        <p:spPr>
          <a:xfrm>
            <a:off x="5134332" y="2101456"/>
            <a:ext cx="3156228" cy="338554"/>
          </a:xfrm>
          <a:prstGeom prst="rect">
            <a:avLst/>
          </a:prstGeom>
          <a:noFill/>
        </p:spPr>
        <p:txBody>
          <a:bodyPr wrap="square" rtlCol="0">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2 x 92mm smart system fans</a:t>
            </a:r>
            <a:endParaRPr lang="zh-TW" altLang="en-US" sz="1600" b="1">
              <a:latin typeface="Arial" panose="020B0604020202020204" pitchFamily="34" charset="0"/>
              <a:ea typeface="微軟正黑體" panose="020B0604030504040204" pitchFamily="34" charset="-120"/>
              <a:cs typeface="Arial" panose="020B0604020202020204" pitchFamily="34" charset="0"/>
            </a:endParaRPr>
          </a:p>
        </p:txBody>
      </p:sp>
      <p:sp>
        <p:nvSpPr>
          <p:cNvPr id="5" name="文字方塊 4">
            <a:extLst>
              <a:ext uri="{FF2B5EF4-FFF2-40B4-BE49-F238E27FC236}">
                <a16:creationId xmlns:a16="http://schemas.microsoft.com/office/drawing/2014/main" id="{74ABD9FD-0AC6-8545-AB0F-0FAC27ABA40B}"/>
              </a:ext>
            </a:extLst>
          </p:cNvPr>
          <p:cNvSpPr txBox="1"/>
          <p:nvPr/>
        </p:nvSpPr>
        <p:spPr>
          <a:xfrm>
            <a:off x="9550172" y="3664230"/>
            <a:ext cx="2103439" cy="830997"/>
          </a:xfrm>
          <a:prstGeom prst="rect">
            <a:avLst/>
          </a:prstGeom>
          <a:noFill/>
        </p:spPr>
        <p:txBody>
          <a:bodyPr wrap="square" rtlCol="0">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750W quiet &amp; high efficiency power supply</a:t>
            </a:r>
            <a:endParaRPr lang="zh-TW" altLang="en-US" sz="1600" b="1">
              <a:latin typeface="Arial" panose="020B0604020202020204" pitchFamily="34" charset="0"/>
              <a:ea typeface="微軟正黑體" panose="020B0604030504040204" pitchFamily="34" charset="-120"/>
              <a:cs typeface="Arial" panose="020B0604020202020204" pitchFamily="34" charset="0"/>
            </a:endParaRPr>
          </a:p>
        </p:txBody>
      </p:sp>
      <p:sp>
        <p:nvSpPr>
          <p:cNvPr id="6" name="文字方塊 5">
            <a:extLst>
              <a:ext uri="{FF2B5EF4-FFF2-40B4-BE49-F238E27FC236}">
                <a16:creationId xmlns:a16="http://schemas.microsoft.com/office/drawing/2014/main" id="{DB94D50B-0A03-C947-898C-A6C52DAF3C6F}"/>
              </a:ext>
            </a:extLst>
          </p:cNvPr>
          <p:cNvSpPr txBox="1"/>
          <p:nvPr/>
        </p:nvSpPr>
        <p:spPr>
          <a:xfrm>
            <a:off x="3035808" y="6235766"/>
            <a:ext cx="2787019" cy="338554"/>
          </a:xfrm>
          <a:prstGeom prst="rect">
            <a:avLst/>
          </a:prstGeom>
          <a:noFill/>
        </p:spPr>
        <p:txBody>
          <a:bodyPr wrap="square" rtlCol="0">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Kensington security slot</a:t>
            </a:r>
            <a:endParaRPr lang="zh-TW" altLang="en-US" sz="1600" b="1">
              <a:latin typeface="Arial" panose="020B0604020202020204" pitchFamily="34" charset="0"/>
              <a:ea typeface="微軟正黑體" panose="020B0604030504040204" pitchFamily="34" charset="-120"/>
              <a:cs typeface="Arial" panose="020B0604020202020204" pitchFamily="34" charset="0"/>
            </a:endParaRPr>
          </a:p>
        </p:txBody>
      </p:sp>
      <p:sp>
        <p:nvSpPr>
          <p:cNvPr id="8" name="文字方塊 7">
            <a:extLst>
              <a:ext uri="{FF2B5EF4-FFF2-40B4-BE49-F238E27FC236}">
                <a16:creationId xmlns:a16="http://schemas.microsoft.com/office/drawing/2014/main" id="{762BDF10-7075-9541-B930-0C452F06D20C}"/>
              </a:ext>
            </a:extLst>
          </p:cNvPr>
          <p:cNvSpPr txBox="1"/>
          <p:nvPr/>
        </p:nvSpPr>
        <p:spPr>
          <a:xfrm>
            <a:off x="137152" y="5124569"/>
            <a:ext cx="2766135" cy="523220"/>
          </a:xfrm>
          <a:prstGeom prst="rect">
            <a:avLst/>
          </a:prstGeom>
          <a:noFill/>
        </p:spPr>
        <p:txBody>
          <a:bodyPr wrap="square" rtlCol="0">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2 x 2.5GbE ports</a:t>
            </a:r>
          </a:p>
          <a:p>
            <a:r>
              <a:rPr lang="en-US" altLang="zh-TW" sz="1200" b="1">
                <a:latin typeface="Arial" panose="020B0604020202020204" pitchFamily="34" charset="0"/>
                <a:ea typeface="微軟正黑體" panose="020B0604030504040204" pitchFamily="34" charset="-120"/>
                <a:cs typeface="Arial" panose="020B0604020202020204" pitchFamily="34" charset="0"/>
              </a:rPr>
              <a:t>(2.5G/1G/100M)</a:t>
            </a:r>
            <a:endParaRPr lang="zh-TW" altLang="en-US" sz="1200" b="1">
              <a:latin typeface="Arial" panose="020B0604020202020204" pitchFamily="34" charset="0"/>
              <a:ea typeface="微軟正黑體" panose="020B0604030504040204" pitchFamily="34" charset="-120"/>
              <a:cs typeface="Arial" panose="020B0604020202020204" pitchFamily="34" charset="0"/>
            </a:endParaRPr>
          </a:p>
        </p:txBody>
      </p:sp>
      <p:sp>
        <p:nvSpPr>
          <p:cNvPr id="18" name="文字方塊 17">
            <a:extLst>
              <a:ext uri="{FF2B5EF4-FFF2-40B4-BE49-F238E27FC236}">
                <a16:creationId xmlns:a16="http://schemas.microsoft.com/office/drawing/2014/main" id="{EAB5BCB0-99B0-314B-BF45-CE5F80393DED}"/>
              </a:ext>
            </a:extLst>
          </p:cNvPr>
          <p:cNvSpPr txBox="1"/>
          <p:nvPr/>
        </p:nvSpPr>
        <p:spPr>
          <a:xfrm>
            <a:off x="5938088" y="6235766"/>
            <a:ext cx="1962379" cy="338554"/>
          </a:xfrm>
          <a:prstGeom prst="rect">
            <a:avLst/>
          </a:prstGeom>
          <a:noFill/>
        </p:spPr>
        <p:txBody>
          <a:bodyPr wrap="square" rtlCol="0">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Reset button</a:t>
            </a:r>
            <a:endParaRPr lang="zh-TW" altLang="en-US" sz="1600" b="1">
              <a:latin typeface="Arial" panose="020B0604020202020204" pitchFamily="34" charset="0"/>
              <a:ea typeface="微軟正黑體" panose="020B0604030504040204" pitchFamily="34" charset="-120"/>
              <a:cs typeface="Arial" panose="020B0604020202020204" pitchFamily="34" charset="0"/>
            </a:endParaRPr>
          </a:p>
        </p:txBody>
      </p:sp>
      <p:sp>
        <p:nvSpPr>
          <p:cNvPr id="19" name="文字方塊 18">
            <a:extLst>
              <a:ext uri="{FF2B5EF4-FFF2-40B4-BE49-F238E27FC236}">
                <a16:creationId xmlns:a16="http://schemas.microsoft.com/office/drawing/2014/main" id="{58EC5E63-D465-144B-A4C6-9C9E017FCB59}"/>
              </a:ext>
            </a:extLst>
          </p:cNvPr>
          <p:cNvSpPr txBox="1"/>
          <p:nvPr/>
        </p:nvSpPr>
        <p:spPr>
          <a:xfrm>
            <a:off x="7416261" y="6220273"/>
            <a:ext cx="3185630" cy="338554"/>
          </a:xfrm>
          <a:prstGeom prst="rect">
            <a:avLst/>
          </a:prstGeom>
          <a:noFill/>
        </p:spPr>
        <p:txBody>
          <a:bodyPr wrap="square" rtlCol="0">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2 x USB 3.2 Gen1 type-A ports</a:t>
            </a:r>
            <a:endParaRPr lang="zh-TW" altLang="en-US" sz="1600" b="1">
              <a:latin typeface="Arial" panose="020B0604020202020204" pitchFamily="34" charset="0"/>
              <a:ea typeface="微軟正黑體" panose="020B0604030504040204" pitchFamily="34" charset="-120"/>
              <a:cs typeface="Arial" panose="020B0604020202020204" pitchFamily="34" charset="0"/>
            </a:endParaRPr>
          </a:p>
        </p:txBody>
      </p:sp>
      <p:sp>
        <p:nvSpPr>
          <p:cNvPr id="20" name="文字方塊 19">
            <a:extLst>
              <a:ext uri="{FF2B5EF4-FFF2-40B4-BE49-F238E27FC236}">
                <a16:creationId xmlns:a16="http://schemas.microsoft.com/office/drawing/2014/main" id="{0AAF264F-9E3A-BA44-9E9B-3FE45884D5A4}"/>
              </a:ext>
            </a:extLst>
          </p:cNvPr>
          <p:cNvSpPr txBox="1"/>
          <p:nvPr/>
        </p:nvSpPr>
        <p:spPr>
          <a:xfrm>
            <a:off x="9550172" y="5101517"/>
            <a:ext cx="1962379" cy="584775"/>
          </a:xfrm>
          <a:prstGeom prst="rect">
            <a:avLst/>
          </a:prstGeom>
          <a:noFill/>
        </p:spPr>
        <p:txBody>
          <a:bodyPr wrap="square" rtlCol="0">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2 x 25GbE SFP28 ports</a:t>
            </a:r>
            <a:endParaRPr lang="zh-TW" altLang="en-US" sz="1600" b="1">
              <a:latin typeface="Arial" panose="020B0604020202020204" pitchFamily="34" charset="0"/>
              <a:ea typeface="微軟正黑體" panose="020B0604030504040204" pitchFamily="34" charset="-120"/>
              <a:cs typeface="Arial" panose="020B0604020202020204" pitchFamily="34" charset="0"/>
            </a:endParaRPr>
          </a:p>
        </p:txBody>
      </p:sp>
      <p:cxnSp>
        <p:nvCxnSpPr>
          <p:cNvPr id="13" name="直線接點 12">
            <a:extLst>
              <a:ext uri="{FF2B5EF4-FFF2-40B4-BE49-F238E27FC236}">
                <a16:creationId xmlns:a16="http://schemas.microsoft.com/office/drawing/2014/main" id="{A51CC3A5-2DFE-4C64-86FE-741223C5A5A6}"/>
              </a:ext>
            </a:extLst>
          </p:cNvPr>
          <p:cNvCxnSpPr>
            <a:cxnSpLocks/>
          </p:cNvCxnSpPr>
          <p:nvPr/>
        </p:nvCxnSpPr>
        <p:spPr>
          <a:xfrm>
            <a:off x="6134420" y="2521333"/>
            <a:ext cx="0" cy="190336"/>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21" name="直線接點 20">
            <a:extLst>
              <a:ext uri="{FF2B5EF4-FFF2-40B4-BE49-F238E27FC236}">
                <a16:creationId xmlns:a16="http://schemas.microsoft.com/office/drawing/2014/main" id="{F37BED30-A7E0-4339-A2A3-1D6C5A867CC9}"/>
              </a:ext>
            </a:extLst>
          </p:cNvPr>
          <p:cNvCxnSpPr>
            <a:cxnSpLocks/>
          </p:cNvCxnSpPr>
          <p:nvPr/>
        </p:nvCxnSpPr>
        <p:spPr>
          <a:xfrm flipH="1">
            <a:off x="8631346" y="3831336"/>
            <a:ext cx="866120"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22" name="直線接點 21">
            <a:extLst>
              <a:ext uri="{FF2B5EF4-FFF2-40B4-BE49-F238E27FC236}">
                <a16:creationId xmlns:a16="http://schemas.microsoft.com/office/drawing/2014/main" id="{3D2F0400-DFDD-44EC-BC30-A248B90DF964}"/>
              </a:ext>
            </a:extLst>
          </p:cNvPr>
          <p:cNvCxnSpPr>
            <a:cxnSpLocks/>
          </p:cNvCxnSpPr>
          <p:nvPr/>
        </p:nvCxnSpPr>
        <p:spPr>
          <a:xfrm flipV="1">
            <a:off x="6624918" y="5601799"/>
            <a:ext cx="0" cy="580054"/>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25" name="接點: 肘形 24">
            <a:extLst>
              <a:ext uri="{FF2B5EF4-FFF2-40B4-BE49-F238E27FC236}">
                <a16:creationId xmlns:a16="http://schemas.microsoft.com/office/drawing/2014/main" id="{A44B88DA-671B-4CC0-9970-1321B8575210}"/>
              </a:ext>
            </a:extLst>
          </p:cNvPr>
          <p:cNvCxnSpPr>
            <a:cxnSpLocks/>
          </p:cNvCxnSpPr>
          <p:nvPr/>
        </p:nvCxnSpPr>
        <p:spPr>
          <a:xfrm rot="16200000" flipH="1">
            <a:off x="7092484" y="5509110"/>
            <a:ext cx="703360" cy="642125"/>
          </a:xfrm>
          <a:prstGeom prst="bentConnector3">
            <a:avLst>
              <a:gd name="adj1" fmla="val 54370"/>
            </a:avLst>
          </a:prstGeom>
          <a:ln w="15875">
            <a:solidFill>
              <a:srgbClr val="00B0F0"/>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64" name="直線接點 63">
            <a:extLst>
              <a:ext uri="{FF2B5EF4-FFF2-40B4-BE49-F238E27FC236}">
                <a16:creationId xmlns:a16="http://schemas.microsoft.com/office/drawing/2014/main" id="{C0EF2240-801B-4C8F-A355-DDE61F3B77E3}"/>
              </a:ext>
            </a:extLst>
          </p:cNvPr>
          <p:cNvCxnSpPr>
            <a:cxnSpLocks/>
          </p:cNvCxnSpPr>
          <p:nvPr/>
        </p:nvCxnSpPr>
        <p:spPr>
          <a:xfrm flipH="1">
            <a:off x="7765226" y="5270794"/>
            <a:ext cx="1732239"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70" name="直線接點 69">
            <a:extLst>
              <a:ext uri="{FF2B5EF4-FFF2-40B4-BE49-F238E27FC236}">
                <a16:creationId xmlns:a16="http://schemas.microsoft.com/office/drawing/2014/main" id="{BD9E12A6-CBDA-47B6-942C-4D0D287EB6D8}"/>
              </a:ext>
            </a:extLst>
          </p:cNvPr>
          <p:cNvCxnSpPr>
            <a:cxnSpLocks/>
          </p:cNvCxnSpPr>
          <p:nvPr/>
        </p:nvCxnSpPr>
        <p:spPr>
          <a:xfrm>
            <a:off x="2051637" y="5261376"/>
            <a:ext cx="2362072"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73" name="直線接點 72">
            <a:extLst>
              <a:ext uri="{FF2B5EF4-FFF2-40B4-BE49-F238E27FC236}">
                <a16:creationId xmlns:a16="http://schemas.microsoft.com/office/drawing/2014/main" id="{D2A27B66-51F1-4169-9097-1946CB3B9D85}"/>
              </a:ext>
            </a:extLst>
          </p:cNvPr>
          <p:cNvCxnSpPr>
            <a:cxnSpLocks/>
          </p:cNvCxnSpPr>
          <p:nvPr/>
        </p:nvCxnSpPr>
        <p:spPr>
          <a:xfrm>
            <a:off x="2282159" y="4123806"/>
            <a:ext cx="621128"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83" name="接點: 肘形 82">
            <a:extLst>
              <a:ext uri="{FF2B5EF4-FFF2-40B4-BE49-F238E27FC236}">
                <a16:creationId xmlns:a16="http://schemas.microsoft.com/office/drawing/2014/main" id="{9F5DB61D-731D-4343-BE96-F82610EB7B75}"/>
              </a:ext>
            </a:extLst>
          </p:cNvPr>
          <p:cNvCxnSpPr>
            <a:cxnSpLocks/>
          </p:cNvCxnSpPr>
          <p:nvPr/>
        </p:nvCxnSpPr>
        <p:spPr>
          <a:xfrm rot="16200000" flipH="1">
            <a:off x="6148417" y="2426392"/>
            <a:ext cx="13241" cy="1736111"/>
          </a:xfrm>
          <a:prstGeom prst="bentConnector3">
            <a:avLst>
              <a:gd name="adj1" fmla="val -4266521"/>
            </a:avLst>
          </a:prstGeom>
          <a:ln w="158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6" name="接點: 肘形 25">
            <a:extLst>
              <a:ext uri="{FF2B5EF4-FFF2-40B4-BE49-F238E27FC236}">
                <a16:creationId xmlns:a16="http://schemas.microsoft.com/office/drawing/2014/main" id="{DFCD28A0-6CD9-48F0-B260-640D04CDC921}"/>
              </a:ext>
            </a:extLst>
          </p:cNvPr>
          <p:cNvCxnSpPr>
            <a:cxnSpLocks/>
          </p:cNvCxnSpPr>
          <p:nvPr/>
        </p:nvCxnSpPr>
        <p:spPr>
          <a:xfrm rot="5400000">
            <a:off x="4909433" y="5322373"/>
            <a:ext cx="703362" cy="1123424"/>
          </a:xfrm>
          <a:prstGeom prst="bentConnector3">
            <a:avLst>
              <a:gd name="adj1" fmla="val 39166"/>
            </a:avLst>
          </a:prstGeom>
          <a:ln w="15875">
            <a:solidFill>
              <a:srgbClr val="00B0F0"/>
            </a:solidFill>
            <a:headEnd type="none"/>
            <a:tailEnd type="oval"/>
          </a:ln>
        </p:spPr>
        <p:style>
          <a:lnRef idx="1">
            <a:schemeClr val="accent1"/>
          </a:lnRef>
          <a:fillRef idx="0">
            <a:schemeClr val="accent1"/>
          </a:fillRef>
          <a:effectRef idx="0">
            <a:schemeClr val="accent1"/>
          </a:effectRef>
          <a:fontRef idx="minor">
            <a:schemeClr val="tx1"/>
          </a:fontRef>
        </p:style>
      </p:cxnSp>
      <p:sp>
        <p:nvSpPr>
          <p:cNvPr id="23" name="文字方塊 22">
            <a:extLst>
              <a:ext uri="{FF2B5EF4-FFF2-40B4-BE49-F238E27FC236}">
                <a16:creationId xmlns:a16="http://schemas.microsoft.com/office/drawing/2014/main" id="{DCD7221E-AFCA-D44A-8CEC-0D27FBF41742}"/>
              </a:ext>
            </a:extLst>
          </p:cNvPr>
          <p:cNvSpPr txBox="1"/>
          <p:nvPr/>
        </p:nvSpPr>
        <p:spPr>
          <a:xfrm>
            <a:off x="265757" y="2933578"/>
            <a:ext cx="2145006" cy="584775"/>
          </a:xfrm>
          <a:prstGeom prst="rect">
            <a:avLst/>
          </a:prstGeom>
          <a:noFill/>
        </p:spPr>
        <p:txBody>
          <a:bodyPr wrap="square" rtlCol="0">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3 x PCIe Gen4 x16</a:t>
            </a:r>
          </a:p>
          <a:p>
            <a:r>
              <a:rPr lang="en-US" altLang="zh-TW" sz="1600" b="1">
                <a:latin typeface="Arial" panose="020B0604020202020204" pitchFamily="34" charset="0"/>
                <a:ea typeface="微軟正黑體" panose="020B0604030504040204" pitchFamily="34" charset="-120"/>
                <a:cs typeface="Arial" panose="020B0604020202020204" pitchFamily="34" charset="0"/>
              </a:rPr>
              <a:t>+ 1 x PCIe Gen4 x8 </a:t>
            </a:r>
          </a:p>
        </p:txBody>
      </p:sp>
      <p:sp>
        <p:nvSpPr>
          <p:cNvPr id="27" name="文字方塊 26">
            <a:extLst>
              <a:ext uri="{FF2B5EF4-FFF2-40B4-BE49-F238E27FC236}">
                <a16:creationId xmlns:a16="http://schemas.microsoft.com/office/drawing/2014/main" id="{11575137-8E57-5749-86D6-1DDBD965B572}"/>
              </a:ext>
            </a:extLst>
          </p:cNvPr>
          <p:cNvSpPr txBox="1"/>
          <p:nvPr/>
        </p:nvSpPr>
        <p:spPr>
          <a:xfrm>
            <a:off x="510955" y="3502712"/>
            <a:ext cx="1614795" cy="1350241"/>
          </a:xfrm>
          <a:prstGeom prst="rect">
            <a:avLst/>
          </a:prstGeom>
          <a:noFill/>
        </p:spPr>
        <p:txBody>
          <a:bodyPr wrap="square">
            <a:spAutoFit/>
          </a:bodyPr>
          <a:lstStyle/>
          <a:p>
            <a:pPr>
              <a:lnSpc>
                <a:spcPct val="150000"/>
              </a:lnSpc>
            </a:pPr>
            <a:r>
              <a:rPr lang="en-US" altLang="zh-TW" sz="1400">
                <a:latin typeface="Arial" panose="020B0604020202020204" pitchFamily="34" charset="0"/>
                <a:ea typeface="微軟正黑體" panose="020B0604030504040204" pitchFamily="34" charset="-120"/>
                <a:cs typeface="Arial" panose="020B0604020202020204" pitchFamily="34" charset="0"/>
              </a:rPr>
              <a:t>: Gen4 x16</a:t>
            </a:r>
          </a:p>
          <a:p>
            <a:pPr>
              <a:lnSpc>
                <a:spcPct val="150000"/>
              </a:lnSpc>
            </a:pPr>
            <a:r>
              <a:rPr lang="en-US" altLang="zh-TW" sz="1400">
                <a:latin typeface="Arial" panose="020B0604020202020204" pitchFamily="34" charset="0"/>
                <a:ea typeface="微軟正黑體" panose="020B0604030504040204" pitchFamily="34" charset="-120"/>
                <a:cs typeface="Arial" panose="020B0604020202020204" pitchFamily="34" charset="0"/>
              </a:rPr>
              <a:t>: Gen4 x16</a:t>
            </a:r>
          </a:p>
          <a:p>
            <a:pPr>
              <a:lnSpc>
                <a:spcPct val="150000"/>
              </a:lnSpc>
            </a:pPr>
            <a:r>
              <a:rPr lang="en-US" altLang="zh-TW" sz="1400">
                <a:latin typeface="Arial" panose="020B0604020202020204" pitchFamily="34" charset="0"/>
                <a:ea typeface="微軟正黑體" panose="020B0604030504040204" pitchFamily="34" charset="-120"/>
                <a:cs typeface="Arial" panose="020B0604020202020204" pitchFamily="34" charset="0"/>
              </a:rPr>
              <a:t>: Gen4 x8</a:t>
            </a:r>
          </a:p>
          <a:p>
            <a:pPr>
              <a:lnSpc>
                <a:spcPct val="150000"/>
              </a:lnSpc>
            </a:pPr>
            <a:r>
              <a:rPr lang="en-US" altLang="zh-TW" sz="1400">
                <a:latin typeface="Arial" panose="020B0604020202020204" pitchFamily="34" charset="0"/>
                <a:ea typeface="微軟正黑體" panose="020B0604030504040204" pitchFamily="34" charset="-120"/>
                <a:cs typeface="Arial" panose="020B0604020202020204" pitchFamily="34" charset="0"/>
              </a:rPr>
              <a:t>: Gen4 x16)</a:t>
            </a:r>
            <a:endParaRPr lang="zh-TW" altLang="en-US" sz="1400">
              <a:latin typeface="Arial" panose="020B0604020202020204" pitchFamily="34" charset="0"/>
              <a:cs typeface="Arial" panose="020B0604020202020204" pitchFamily="34" charset="0"/>
            </a:endParaRPr>
          </a:p>
        </p:txBody>
      </p:sp>
      <p:sp>
        <p:nvSpPr>
          <p:cNvPr id="28" name="橢圓 27">
            <a:extLst>
              <a:ext uri="{FF2B5EF4-FFF2-40B4-BE49-F238E27FC236}">
                <a16:creationId xmlns:a16="http://schemas.microsoft.com/office/drawing/2014/main" id="{93E179BA-CEC6-8D40-A165-4E4AA92D65D8}"/>
              </a:ext>
            </a:extLst>
          </p:cNvPr>
          <p:cNvSpPr/>
          <p:nvPr/>
        </p:nvSpPr>
        <p:spPr>
          <a:xfrm>
            <a:off x="343547" y="3622210"/>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1</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29" name="橢圓 28">
            <a:extLst>
              <a:ext uri="{FF2B5EF4-FFF2-40B4-BE49-F238E27FC236}">
                <a16:creationId xmlns:a16="http://schemas.microsoft.com/office/drawing/2014/main" id="{4494B2C5-521E-F443-AC7F-691FE850B479}"/>
              </a:ext>
            </a:extLst>
          </p:cNvPr>
          <p:cNvSpPr/>
          <p:nvPr/>
        </p:nvSpPr>
        <p:spPr>
          <a:xfrm>
            <a:off x="343547" y="3931279"/>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2</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30" name="橢圓 29">
            <a:extLst>
              <a:ext uri="{FF2B5EF4-FFF2-40B4-BE49-F238E27FC236}">
                <a16:creationId xmlns:a16="http://schemas.microsoft.com/office/drawing/2014/main" id="{502AFBC0-2B69-BF49-84AB-9EB15F18DF06}"/>
              </a:ext>
            </a:extLst>
          </p:cNvPr>
          <p:cNvSpPr/>
          <p:nvPr/>
        </p:nvSpPr>
        <p:spPr>
          <a:xfrm>
            <a:off x="343547" y="4268827"/>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3</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31" name="橢圓 30">
            <a:extLst>
              <a:ext uri="{FF2B5EF4-FFF2-40B4-BE49-F238E27FC236}">
                <a16:creationId xmlns:a16="http://schemas.microsoft.com/office/drawing/2014/main" id="{24B263FC-5395-5848-99E0-058BE72556BD}"/>
              </a:ext>
            </a:extLst>
          </p:cNvPr>
          <p:cNvSpPr/>
          <p:nvPr/>
        </p:nvSpPr>
        <p:spPr>
          <a:xfrm>
            <a:off x="343547" y="4577896"/>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4</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32" name="橢圓 31">
            <a:extLst>
              <a:ext uri="{FF2B5EF4-FFF2-40B4-BE49-F238E27FC236}">
                <a16:creationId xmlns:a16="http://schemas.microsoft.com/office/drawing/2014/main" id="{A22C3269-D2E4-F447-904D-ED02B70F7087}"/>
              </a:ext>
            </a:extLst>
          </p:cNvPr>
          <p:cNvSpPr/>
          <p:nvPr/>
        </p:nvSpPr>
        <p:spPr>
          <a:xfrm>
            <a:off x="2823683" y="3467674"/>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4</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33" name="橢圓 32">
            <a:extLst>
              <a:ext uri="{FF2B5EF4-FFF2-40B4-BE49-F238E27FC236}">
                <a16:creationId xmlns:a16="http://schemas.microsoft.com/office/drawing/2014/main" id="{567C0002-0387-6640-A0FD-192DA290F843}"/>
              </a:ext>
            </a:extLst>
          </p:cNvPr>
          <p:cNvSpPr/>
          <p:nvPr/>
        </p:nvSpPr>
        <p:spPr>
          <a:xfrm>
            <a:off x="3188622" y="3467674"/>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3</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34" name="橢圓 33">
            <a:extLst>
              <a:ext uri="{FF2B5EF4-FFF2-40B4-BE49-F238E27FC236}">
                <a16:creationId xmlns:a16="http://schemas.microsoft.com/office/drawing/2014/main" id="{ADAAD477-514C-6F4B-AA76-91D28FF8983D}"/>
              </a:ext>
            </a:extLst>
          </p:cNvPr>
          <p:cNvSpPr/>
          <p:nvPr/>
        </p:nvSpPr>
        <p:spPr>
          <a:xfrm>
            <a:off x="3628270" y="3467674"/>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2</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35" name="橢圓 34">
            <a:extLst>
              <a:ext uri="{FF2B5EF4-FFF2-40B4-BE49-F238E27FC236}">
                <a16:creationId xmlns:a16="http://schemas.microsoft.com/office/drawing/2014/main" id="{263798DD-24E9-1743-A57C-5A01AD4E6377}"/>
              </a:ext>
            </a:extLst>
          </p:cNvPr>
          <p:cNvSpPr/>
          <p:nvPr/>
        </p:nvSpPr>
        <p:spPr>
          <a:xfrm>
            <a:off x="4008431" y="3467674"/>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1</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40392965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圓角 4">
            <a:extLst>
              <a:ext uri="{FF2B5EF4-FFF2-40B4-BE49-F238E27FC236}">
                <a16:creationId xmlns:a16="http://schemas.microsoft.com/office/drawing/2014/main" id="{5678F802-B2C4-43DD-8150-042D269F1B0E}"/>
              </a:ext>
            </a:extLst>
          </p:cNvPr>
          <p:cNvSpPr/>
          <p:nvPr/>
        </p:nvSpPr>
        <p:spPr>
          <a:xfrm>
            <a:off x="3732663" y="4034979"/>
            <a:ext cx="1255594" cy="1606891"/>
          </a:xfrm>
          <a:prstGeom prst="roundRect">
            <a:avLst>
              <a:gd name="adj" fmla="val 5723"/>
            </a:avLst>
          </a:prstGeom>
          <a:noFill/>
          <a:ln w="254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文字方塊 1">
            <a:extLst>
              <a:ext uri="{FF2B5EF4-FFF2-40B4-BE49-F238E27FC236}">
                <a16:creationId xmlns:a16="http://schemas.microsoft.com/office/drawing/2014/main" id="{DE5019D1-4AF0-F34A-AB7E-7BD89A891BDB}"/>
              </a:ext>
            </a:extLst>
          </p:cNvPr>
          <p:cNvSpPr txBox="1"/>
          <p:nvPr/>
        </p:nvSpPr>
        <p:spPr>
          <a:xfrm>
            <a:off x="579232" y="418973"/>
            <a:ext cx="10933319" cy="800219"/>
          </a:xfrm>
          <a:prstGeom prst="rect">
            <a:avLst/>
          </a:prstGeom>
          <a:noFill/>
        </p:spPr>
        <p:txBody>
          <a:bodyPr wrap="square" rtlCol="0">
            <a:spAutoFit/>
          </a:bodyPr>
          <a:lstStyle/>
          <a:p>
            <a:pPr algn="ctr"/>
            <a:r>
              <a:rPr lang="en-US" altLang="zh-TW" sz="4600" b="1">
                <a:latin typeface="Arial" panose="020B0604020202020204" pitchFamily="34" charset="0"/>
                <a:ea typeface="微軟正黑體" panose="020B0604030504040204" pitchFamily="34" charset="-120"/>
                <a:cs typeface="Arial" panose="020B0604020202020204" pitchFamily="34" charset="0"/>
              </a:rPr>
              <a:t>TS-h1290FX internal view</a:t>
            </a:r>
            <a:endParaRPr lang="zh-TW" altLang="en-US" sz="4600" b="1">
              <a:latin typeface="Arial" panose="020B0604020202020204" pitchFamily="34" charset="0"/>
              <a:ea typeface="微軟正黑體" panose="020B0604030504040204" pitchFamily="34" charset="-120"/>
              <a:cs typeface="Arial" panose="020B0604020202020204" pitchFamily="34" charset="0"/>
            </a:endParaRPr>
          </a:p>
        </p:txBody>
      </p:sp>
      <p:cxnSp>
        <p:nvCxnSpPr>
          <p:cNvPr id="6" name="直線接點 5">
            <a:extLst>
              <a:ext uri="{FF2B5EF4-FFF2-40B4-BE49-F238E27FC236}">
                <a16:creationId xmlns:a16="http://schemas.microsoft.com/office/drawing/2014/main" id="{F4636B47-A6C5-2F43-A9FB-7BDDB591AA74}"/>
              </a:ext>
            </a:extLst>
          </p:cNvPr>
          <p:cNvCxnSpPr>
            <a:cxnSpLocks/>
          </p:cNvCxnSpPr>
          <p:nvPr/>
        </p:nvCxnSpPr>
        <p:spPr>
          <a:xfrm>
            <a:off x="2998657" y="4605578"/>
            <a:ext cx="734006"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sp>
        <p:nvSpPr>
          <p:cNvPr id="7" name="文字方塊 6">
            <a:extLst>
              <a:ext uri="{FF2B5EF4-FFF2-40B4-BE49-F238E27FC236}">
                <a16:creationId xmlns:a16="http://schemas.microsoft.com/office/drawing/2014/main" id="{C986ADD3-DBCA-F04A-BE53-BE91D95D01A0}"/>
              </a:ext>
            </a:extLst>
          </p:cNvPr>
          <p:cNvSpPr txBox="1"/>
          <p:nvPr/>
        </p:nvSpPr>
        <p:spPr>
          <a:xfrm>
            <a:off x="977088" y="2446152"/>
            <a:ext cx="2145006" cy="1323439"/>
          </a:xfrm>
          <a:prstGeom prst="rect">
            <a:avLst/>
          </a:prstGeom>
          <a:noFill/>
        </p:spPr>
        <p:txBody>
          <a:bodyPr wrap="square" rtlCol="0">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8 x DDR4 ECC RDIMM memory slots with 8-channel support, up to 1TB total RAM capacity</a:t>
            </a:r>
            <a:endParaRPr lang="zh-TW" altLang="en-US" sz="1600" b="1">
              <a:latin typeface="Arial" panose="020B0604020202020204" pitchFamily="34" charset="0"/>
              <a:ea typeface="微軟正黑體" panose="020B0604030504040204" pitchFamily="34" charset="-120"/>
              <a:cs typeface="Arial" panose="020B0604020202020204" pitchFamily="34" charset="0"/>
            </a:endParaRPr>
          </a:p>
        </p:txBody>
      </p:sp>
      <p:sp>
        <p:nvSpPr>
          <p:cNvPr id="10" name="文字方塊 9">
            <a:extLst>
              <a:ext uri="{FF2B5EF4-FFF2-40B4-BE49-F238E27FC236}">
                <a16:creationId xmlns:a16="http://schemas.microsoft.com/office/drawing/2014/main" id="{BD349228-826F-BB4B-97AA-D3A1C911E0F3}"/>
              </a:ext>
            </a:extLst>
          </p:cNvPr>
          <p:cNvSpPr txBox="1"/>
          <p:nvPr/>
        </p:nvSpPr>
        <p:spPr>
          <a:xfrm>
            <a:off x="9224436" y="4787356"/>
            <a:ext cx="2882220" cy="1015663"/>
          </a:xfrm>
          <a:prstGeom prst="rect">
            <a:avLst/>
          </a:prstGeom>
          <a:noFill/>
        </p:spPr>
        <p:txBody>
          <a:bodyPr wrap="square" rtlCol="0">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AMD EPYC 7002 (Rome) server processor</a:t>
            </a:r>
          </a:p>
          <a:p>
            <a:pPr marL="174625" indent="-174625">
              <a:buFont typeface="Arial" panose="020B0604020202020204" pitchFamily="34" charset="0"/>
              <a:buChar char="•"/>
            </a:pPr>
            <a:r>
              <a:rPr lang="en-US" altLang="zh-TW" sz="1400" b="1">
                <a:latin typeface="Arial" panose="020B0604020202020204" pitchFamily="34" charset="0"/>
                <a:ea typeface="微軟正黑體" panose="020B0604030504040204" pitchFamily="34" charset="-120"/>
                <a:cs typeface="Arial" panose="020B0604020202020204" pitchFamily="34" charset="0"/>
              </a:rPr>
              <a:t>7302P 16C /</a:t>
            </a:r>
            <a:r>
              <a:rPr lang="zh-TW" altLang="en-US" sz="1400" b="1">
                <a:latin typeface="Arial" panose="020B0604020202020204" pitchFamily="34" charset="0"/>
                <a:ea typeface="微軟正黑體" panose="020B0604030504040204" pitchFamily="34" charset="-120"/>
                <a:cs typeface="Arial" panose="020B0604020202020204" pitchFamily="34" charset="0"/>
              </a:rPr>
              <a:t> </a:t>
            </a:r>
            <a:r>
              <a:rPr lang="en-US" altLang="zh-TW" sz="1400" b="1">
                <a:latin typeface="Arial" panose="020B0604020202020204" pitchFamily="34" charset="0"/>
                <a:ea typeface="微軟正黑體" panose="020B0604030504040204" pitchFamily="34" charset="-120"/>
                <a:cs typeface="Arial" panose="020B0604020202020204" pitchFamily="34" charset="0"/>
              </a:rPr>
              <a:t>32T up to 3.3 GHz</a:t>
            </a:r>
          </a:p>
          <a:p>
            <a:pPr marL="174625" indent="-174625">
              <a:buFont typeface="Arial" panose="020B0604020202020204" pitchFamily="34" charset="0"/>
              <a:buChar char="•"/>
            </a:pPr>
            <a:r>
              <a:rPr lang="en-US" altLang="zh-TW" sz="1400" b="1">
                <a:latin typeface="Arial" panose="020B0604020202020204" pitchFamily="34" charset="0"/>
                <a:ea typeface="微軟正黑體" panose="020B0604030504040204" pitchFamily="34" charset="-120"/>
                <a:cs typeface="Arial" panose="020B0604020202020204" pitchFamily="34" charset="0"/>
              </a:rPr>
              <a:t>7232P 8C /16T to to 3.2 GHz</a:t>
            </a:r>
            <a:endParaRPr lang="zh-TW" altLang="en-US" sz="1400" b="1">
              <a:latin typeface="Arial" panose="020B0604020202020204" pitchFamily="34" charset="0"/>
              <a:ea typeface="微軟正黑體" panose="020B0604030504040204" pitchFamily="34" charset="-120"/>
              <a:cs typeface="Arial" panose="020B0604020202020204" pitchFamily="34" charset="0"/>
            </a:endParaRPr>
          </a:p>
        </p:txBody>
      </p:sp>
      <p:cxnSp>
        <p:nvCxnSpPr>
          <p:cNvPr id="11" name="直線接點 10">
            <a:extLst>
              <a:ext uri="{FF2B5EF4-FFF2-40B4-BE49-F238E27FC236}">
                <a16:creationId xmlns:a16="http://schemas.microsoft.com/office/drawing/2014/main" id="{966A0007-439F-084C-8D9E-89526A80FEB4}"/>
              </a:ext>
            </a:extLst>
          </p:cNvPr>
          <p:cNvCxnSpPr>
            <a:cxnSpLocks/>
          </p:cNvCxnSpPr>
          <p:nvPr/>
        </p:nvCxnSpPr>
        <p:spPr>
          <a:xfrm flipH="1">
            <a:off x="6096000" y="4988304"/>
            <a:ext cx="2998639"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13" name="直線接點 12">
            <a:extLst>
              <a:ext uri="{FF2B5EF4-FFF2-40B4-BE49-F238E27FC236}">
                <a16:creationId xmlns:a16="http://schemas.microsoft.com/office/drawing/2014/main" id="{B834BE86-A0C3-864C-A3C7-5BCA14C2A274}"/>
              </a:ext>
            </a:extLst>
          </p:cNvPr>
          <p:cNvCxnSpPr>
            <a:cxnSpLocks/>
          </p:cNvCxnSpPr>
          <p:nvPr/>
        </p:nvCxnSpPr>
        <p:spPr>
          <a:xfrm flipH="1">
            <a:off x="6095999" y="4257043"/>
            <a:ext cx="2998639"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sp>
        <p:nvSpPr>
          <p:cNvPr id="14" name="文字方塊 13">
            <a:extLst>
              <a:ext uri="{FF2B5EF4-FFF2-40B4-BE49-F238E27FC236}">
                <a16:creationId xmlns:a16="http://schemas.microsoft.com/office/drawing/2014/main" id="{8BA26C9C-CA9A-F243-9739-42A1572A5115}"/>
              </a:ext>
            </a:extLst>
          </p:cNvPr>
          <p:cNvSpPr txBox="1"/>
          <p:nvPr/>
        </p:nvSpPr>
        <p:spPr>
          <a:xfrm>
            <a:off x="9224435" y="4034979"/>
            <a:ext cx="2681425" cy="584775"/>
          </a:xfrm>
          <a:prstGeom prst="rect">
            <a:avLst/>
          </a:prstGeom>
          <a:noFill/>
        </p:spPr>
        <p:txBody>
          <a:bodyPr wrap="square" rtlCol="0">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80 mm cool &amp; quiet smart CPU fan</a:t>
            </a:r>
            <a:endParaRPr lang="zh-TW" altLang="en-US" sz="1600" b="1">
              <a:latin typeface="Arial" panose="020B0604020202020204" pitchFamily="34" charset="0"/>
              <a:ea typeface="微軟正黑體" panose="020B0604030504040204" pitchFamily="34" charset="-120"/>
              <a:cs typeface="Arial" panose="020B0604020202020204" pitchFamily="34" charset="0"/>
            </a:endParaRPr>
          </a:p>
        </p:txBody>
      </p:sp>
      <p:sp>
        <p:nvSpPr>
          <p:cNvPr id="12" name="橢圓 11">
            <a:extLst>
              <a:ext uri="{FF2B5EF4-FFF2-40B4-BE49-F238E27FC236}">
                <a16:creationId xmlns:a16="http://schemas.microsoft.com/office/drawing/2014/main" id="{F9DAD613-503B-1345-B0D6-ED4E8EA8E6BB}"/>
              </a:ext>
            </a:extLst>
          </p:cNvPr>
          <p:cNvSpPr/>
          <p:nvPr/>
        </p:nvSpPr>
        <p:spPr>
          <a:xfrm>
            <a:off x="3863693" y="4136855"/>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4</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16" name="橢圓 15">
            <a:extLst>
              <a:ext uri="{FF2B5EF4-FFF2-40B4-BE49-F238E27FC236}">
                <a16:creationId xmlns:a16="http://schemas.microsoft.com/office/drawing/2014/main" id="{9698F9A1-33B8-3648-BC87-9855B2E4E2DF}"/>
              </a:ext>
            </a:extLst>
          </p:cNvPr>
          <p:cNvSpPr/>
          <p:nvPr/>
        </p:nvSpPr>
        <p:spPr>
          <a:xfrm>
            <a:off x="4082978" y="4584095"/>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3</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17" name="橢圓 16">
            <a:extLst>
              <a:ext uri="{FF2B5EF4-FFF2-40B4-BE49-F238E27FC236}">
                <a16:creationId xmlns:a16="http://schemas.microsoft.com/office/drawing/2014/main" id="{F74D0839-577E-494D-9B81-26D76372DDEB}"/>
              </a:ext>
            </a:extLst>
          </p:cNvPr>
          <p:cNvSpPr/>
          <p:nvPr/>
        </p:nvSpPr>
        <p:spPr>
          <a:xfrm>
            <a:off x="4406290" y="4160872"/>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2</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18" name="橢圓 17">
            <a:extLst>
              <a:ext uri="{FF2B5EF4-FFF2-40B4-BE49-F238E27FC236}">
                <a16:creationId xmlns:a16="http://schemas.microsoft.com/office/drawing/2014/main" id="{37668E9F-BF35-7D44-9146-A52F7592F58B}"/>
              </a:ext>
            </a:extLst>
          </p:cNvPr>
          <p:cNvSpPr/>
          <p:nvPr/>
        </p:nvSpPr>
        <p:spPr>
          <a:xfrm>
            <a:off x="4660431" y="4152480"/>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1</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19" name="文字方塊 18">
            <a:extLst>
              <a:ext uri="{FF2B5EF4-FFF2-40B4-BE49-F238E27FC236}">
                <a16:creationId xmlns:a16="http://schemas.microsoft.com/office/drawing/2014/main" id="{35F778A1-9476-6A40-A4E7-5EADBE5AD786}"/>
              </a:ext>
            </a:extLst>
          </p:cNvPr>
          <p:cNvSpPr txBox="1"/>
          <p:nvPr/>
        </p:nvSpPr>
        <p:spPr>
          <a:xfrm>
            <a:off x="1024459" y="4435043"/>
            <a:ext cx="2145006" cy="584775"/>
          </a:xfrm>
          <a:prstGeom prst="rect">
            <a:avLst/>
          </a:prstGeom>
          <a:noFill/>
        </p:spPr>
        <p:txBody>
          <a:bodyPr wrap="square" rtlCol="0">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3 x PCIe Gen4 x16</a:t>
            </a:r>
          </a:p>
          <a:p>
            <a:r>
              <a:rPr lang="en-US" altLang="zh-TW" sz="1600" b="1">
                <a:latin typeface="Arial" panose="020B0604020202020204" pitchFamily="34" charset="0"/>
                <a:ea typeface="微軟正黑體" panose="020B0604030504040204" pitchFamily="34" charset="-120"/>
                <a:cs typeface="Arial" panose="020B0604020202020204" pitchFamily="34" charset="0"/>
              </a:rPr>
              <a:t>+ 1 x PCIe Gen4 x8 </a:t>
            </a:r>
          </a:p>
        </p:txBody>
      </p:sp>
      <p:sp>
        <p:nvSpPr>
          <p:cNvPr id="20" name="文字方塊 19">
            <a:extLst>
              <a:ext uri="{FF2B5EF4-FFF2-40B4-BE49-F238E27FC236}">
                <a16:creationId xmlns:a16="http://schemas.microsoft.com/office/drawing/2014/main" id="{6C453662-93E8-BC47-9B7A-486B4C4B7ECE}"/>
              </a:ext>
            </a:extLst>
          </p:cNvPr>
          <p:cNvSpPr txBox="1"/>
          <p:nvPr/>
        </p:nvSpPr>
        <p:spPr>
          <a:xfrm>
            <a:off x="1269657" y="5004177"/>
            <a:ext cx="1614795" cy="1350241"/>
          </a:xfrm>
          <a:prstGeom prst="rect">
            <a:avLst/>
          </a:prstGeom>
          <a:noFill/>
        </p:spPr>
        <p:txBody>
          <a:bodyPr wrap="square">
            <a:spAutoFit/>
          </a:bodyPr>
          <a:lstStyle/>
          <a:p>
            <a:pPr>
              <a:lnSpc>
                <a:spcPct val="150000"/>
              </a:lnSpc>
            </a:pPr>
            <a:r>
              <a:rPr lang="en-US" altLang="zh-TW" sz="1400">
                <a:latin typeface="Arial" panose="020B0604020202020204" pitchFamily="34" charset="0"/>
                <a:ea typeface="微軟正黑體" panose="020B0604030504040204" pitchFamily="34" charset="-120"/>
                <a:cs typeface="Arial" panose="020B0604020202020204" pitchFamily="34" charset="0"/>
              </a:rPr>
              <a:t>: Gen4 x16</a:t>
            </a:r>
          </a:p>
          <a:p>
            <a:pPr>
              <a:lnSpc>
                <a:spcPct val="150000"/>
              </a:lnSpc>
            </a:pPr>
            <a:r>
              <a:rPr lang="en-US" altLang="zh-TW" sz="1400">
                <a:latin typeface="Arial" panose="020B0604020202020204" pitchFamily="34" charset="0"/>
                <a:ea typeface="微軟正黑體" panose="020B0604030504040204" pitchFamily="34" charset="-120"/>
                <a:cs typeface="Arial" panose="020B0604020202020204" pitchFamily="34" charset="0"/>
              </a:rPr>
              <a:t>: Gen4 x16</a:t>
            </a:r>
          </a:p>
          <a:p>
            <a:pPr>
              <a:lnSpc>
                <a:spcPct val="150000"/>
              </a:lnSpc>
            </a:pPr>
            <a:r>
              <a:rPr lang="en-US" altLang="zh-TW" sz="1400">
                <a:latin typeface="Arial" panose="020B0604020202020204" pitchFamily="34" charset="0"/>
                <a:ea typeface="微軟正黑體" panose="020B0604030504040204" pitchFamily="34" charset="-120"/>
                <a:cs typeface="Arial" panose="020B0604020202020204" pitchFamily="34" charset="0"/>
              </a:rPr>
              <a:t>: Gen4 x8</a:t>
            </a:r>
          </a:p>
          <a:p>
            <a:pPr>
              <a:lnSpc>
                <a:spcPct val="150000"/>
              </a:lnSpc>
            </a:pPr>
            <a:r>
              <a:rPr lang="en-US" altLang="zh-TW" sz="1400">
                <a:latin typeface="Arial" panose="020B0604020202020204" pitchFamily="34" charset="0"/>
                <a:ea typeface="微軟正黑體" panose="020B0604030504040204" pitchFamily="34" charset="-120"/>
                <a:cs typeface="Arial" panose="020B0604020202020204" pitchFamily="34" charset="0"/>
              </a:rPr>
              <a:t>: Gen4 x16)</a:t>
            </a:r>
            <a:endParaRPr lang="zh-TW" altLang="en-US" sz="1400">
              <a:latin typeface="Arial" panose="020B0604020202020204" pitchFamily="34" charset="0"/>
              <a:cs typeface="Arial" panose="020B0604020202020204" pitchFamily="34" charset="0"/>
            </a:endParaRPr>
          </a:p>
        </p:txBody>
      </p:sp>
      <p:sp>
        <p:nvSpPr>
          <p:cNvPr id="21" name="橢圓 20">
            <a:extLst>
              <a:ext uri="{FF2B5EF4-FFF2-40B4-BE49-F238E27FC236}">
                <a16:creationId xmlns:a16="http://schemas.microsoft.com/office/drawing/2014/main" id="{EBD15803-26CB-4E49-998F-ADF4E464D9BA}"/>
              </a:ext>
            </a:extLst>
          </p:cNvPr>
          <p:cNvSpPr/>
          <p:nvPr/>
        </p:nvSpPr>
        <p:spPr>
          <a:xfrm>
            <a:off x="1102249" y="5123675"/>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1</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22" name="橢圓 21">
            <a:extLst>
              <a:ext uri="{FF2B5EF4-FFF2-40B4-BE49-F238E27FC236}">
                <a16:creationId xmlns:a16="http://schemas.microsoft.com/office/drawing/2014/main" id="{B9C4AB7C-FBB7-5D42-A443-9DBAF68C18F0}"/>
              </a:ext>
            </a:extLst>
          </p:cNvPr>
          <p:cNvSpPr/>
          <p:nvPr/>
        </p:nvSpPr>
        <p:spPr>
          <a:xfrm>
            <a:off x="1102249" y="5432744"/>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2</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23" name="橢圓 22">
            <a:extLst>
              <a:ext uri="{FF2B5EF4-FFF2-40B4-BE49-F238E27FC236}">
                <a16:creationId xmlns:a16="http://schemas.microsoft.com/office/drawing/2014/main" id="{C87D9252-7E42-8448-98CF-6D94EFAF0B1C}"/>
              </a:ext>
            </a:extLst>
          </p:cNvPr>
          <p:cNvSpPr/>
          <p:nvPr/>
        </p:nvSpPr>
        <p:spPr>
          <a:xfrm>
            <a:off x="1102249" y="5770292"/>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3</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24" name="橢圓 23">
            <a:extLst>
              <a:ext uri="{FF2B5EF4-FFF2-40B4-BE49-F238E27FC236}">
                <a16:creationId xmlns:a16="http://schemas.microsoft.com/office/drawing/2014/main" id="{39962890-F96A-8B4F-9FEE-7C12CE2373A8}"/>
              </a:ext>
            </a:extLst>
          </p:cNvPr>
          <p:cNvSpPr/>
          <p:nvPr/>
        </p:nvSpPr>
        <p:spPr>
          <a:xfrm>
            <a:off x="1102249" y="6079361"/>
            <a:ext cx="209126" cy="209126"/>
          </a:xfrm>
          <a:prstGeom prst="ellipse">
            <a:avLst/>
          </a:prstGeom>
          <a:solidFill>
            <a:schemeClr val="tx1"/>
          </a:solidFill>
          <a:ln>
            <a:solidFill>
              <a:srgbClr val="00B0F0"/>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rPr>
              <a:t>4</a:t>
            </a: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25" name="矩形: 圓角 24">
            <a:extLst>
              <a:ext uri="{FF2B5EF4-FFF2-40B4-BE49-F238E27FC236}">
                <a16:creationId xmlns:a16="http://schemas.microsoft.com/office/drawing/2014/main" id="{47ADCA14-4DC2-4FB4-A058-D77B5482E388}"/>
              </a:ext>
            </a:extLst>
          </p:cNvPr>
          <p:cNvSpPr/>
          <p:nvPr/>
        </p:nvSpPr>
        <p:spPr>
          <a:xfrm>
            <a:off x="5059556" y="3677583"/>
            <a:ext cx="457170" cy="2001711"/>
          </a:xfrm>
          <a:prstGeom prst="roundRect">
            <a:avLst>
              <a:gd name="adj" fmla="val 17664"/>
            </a:avLst>
          </a:prstGeom>
          <a:noFill/>
          <a:ln w="254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6" name="矩形: 圓角 25">
            <a:extLst>
              <a:ext uri="{FF2B5EF4-FFF2-40B4-BE49-F238E27FC236}">
                <a16:creationId xmlns:a16="http://schemas.microsoft.com/office/drawing/2014/main" id="{BDCD4ABE-3948-4648-874D-847203DFCA29}"/>
              </a:ext>
            </a:extLst>
          </p:cNvPr>
          <p:cNvSpPr/>
          <p:nvPr/>
        </p:nvSpPr>
        <p:spPr>
          <a:xfrm>
            <a:off x="6503463" y="3677582"/>
            <a:ext cx="508413" cy="2001711"/>
          </a:xfrm>
          <a:prstGeom prst="roundRect">
            <a:avLst>
              <a:gd name="adj" fmla="val 17664"/>
            </a:avLst>
          </a:prstGeom>
          <a:noFill/>
          <a:ln w="254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grpSp>
        <p:nvGrpSpPr>
          <p:cNvPr id="38" name="群組 37">
            <a:extLst>
              <a:ext uri="{FF2B5EF4-FFF2-40B4-BE49-F238E27FC236}">
                <a16:creationId xmlns:a16="http://schemas.microsoft.com/office/drawing/2014/main" id="{EB606472-5093-4D8E-8F94-3117D0112F31}"/>
              </a:ext>
            </a:extLst>
          </p:cNvPr>
          <p:cNvGrpSpPr/>
          <p:nvPr/>
        </p:nvGrpSpPr>
        <p:grpSpPr>
          <a:xfrm>
            <a:off x="3169465" y="3124581"/>
            <a:ext cx="3596245" cy="553001"/>
            <a:chOff x="3282103" y="3244133"/>
            <a:chExt cx="1777453" cy="290637"/>
          </a:xfrm>
        </p:grpSpPr>
        <p:cxnSp>
          <p:nvCxnSpPr>
            <p:cNvPr id="8" name="直線接點 7">
              <a:extLst>
                <a:ext uri="{FF2B5EF4-FFF2-40B4-BE49-F238E27FC236}">
                  <a16:creationId xmlns:a16="http://schemas.microsoft.com/office/drawing/2014/main" id="{008F5C16-7285-3E44-A4F8-5D85A087A7B3}"/>
                </a:ext>
              </a:extLst>
            </p:cNvPr>
            <p:cNvCxnSpPr>
              <a:cxnSpLocks/>
            </p:cNvCxnSpPr>
            <p:nvPr/>
          </p:nvCxnSpPr>
          <p:spPr>
            <a:xfrm>
              <a:off x="3282103" y="3244133"/>
              <a:ext cx="1777453"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37" name="直線接點 36">
              <a:extLst>
                <a:ext uri="{FF2B5EF4-FFF2-40B4-BE49-F238E27FC236}">
                  <a16:creationId xmlns:a16="http://schemas.microsoft.com/office/drawing/2014/main" id="{FB44CB1D-C951-482A-AA58-0BE3179838E1}"/>
                </a:ext>
              </a:extLst>
            </p:cNvPr>
            <p:cNvCxnSpPr/>
            <p:nvPr/>
          </p:nvCxnSpPr>
          <p:spPr>
            <a:xfrm>
              <a:off x="5059556" y="3248167"/>
              <a:ext cx="0" cy="286603"/>
            </a:xfrm>
            <a:prstGeom prst="line">
              <a:avLst/>
            </a:prstGeom>
            <a:ln w="12700">
              <a:solidFill>
                <a:srgbClr val="00B0F0"/>
              </a:solidFill>
            </a:ln>
          </p:spPr>
          <p:style>
            <a:lnRef idx="1">
              <a:schemeClr val="accent1"/>
            </a:lnRef>
            <a:fillRef idx="0">
              <a:schemeClr val="accent1"/>
            </a:fillRef>
            <a:effectRef idx="0">
              <a:schemeClr val="accent1"/>
            </a:effectRef>
            <a:fontRef idx="minor">
              <a:schemeClr val="tx1"/>
            </a:fontRef>
          </p:style>
        </p:cxnSp>
      </p:grpSp>
      <p:grpSp>
        <p:nvGrpSpPr>
          <p:cNvPr id="39" name="群組 38">
            <a:extLst>
              <a:ext uri="{FF2B5EF4-FFF2-40B4-BE49-F238E27FC236}">
                <a16:creationId xmlns:a16="http://schemas.microsoft.com/office/drawing/2014/main" id="{987D76A7-E8D2-4617-81DB-E9FE46CDF8FB}"/>
              </a:ext>
            </a:extLst>
          </p:cNvPr>
          <p:cNvGrpSpPr/>
          <p:nvPr/>
        </p:nvGrpSpPr>
        <p:grpSpPr>
          <a:xfrm>
            <a:off x="3169465" y="3263345"/>
            <a:ext cx="2118676" cy="411908"/>
            <a:chOff x="3282103" y="3244133"/>
            <a:chExt cx="1777453" cy="290637"/>
          </a:xfrm>
        </p:grpSpPr>
        <p:cxnSp>
          <p:nvCxnSpPr>
            <p:cNvPr id="40" name="直線接點 39">
              <a:extLst>
                <a:ext uri="{FF2B5EF4-FFF2-40B4-BE49-F238E27FC236}">
                  <a16:creationId xmlns:a16="http://schemas.microsoft.com/office/drawing/2014/main" id="{563E88BB-3D22-42E2-85EA-9BD3B3808B4B}"/>
                </a:ext>
              </a:extLst>
            </p:cNvPr>
            <p:cNvCxnSpPr>
              <a:cxnSpLocks/>
            </p:cNvCxnSpPr>
            <p:nvPr/>
          </p:nvCxnSpPr>
          <p:spPr>
            <a:xfrm>
              <a:off x="3282103" y="3244133"/>
              <a:ext cx="1777453" cy="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41" name="直線接點 40">
              <a:extLst>
                <a:ext uri="{FF2B5EF4-FFF2-40B4-BE49-F238E27FC236}">
                  <a16:creationId xmlns:a16="http://schemas.microsoft.com/office/drawing/2014/main" id="{858E9B7B-95AD-433F-BCF4-9A661718C990}"/>
                </a:ext>
              </a:extLst>
            </p:cNvPr>
            <p:cNvCxnSpPr/>
            <p:nvPr/>
          </p:nvCxnSpPr>
          <p:spPr>
            <a:xfrm>
              <a:off x="5059556" y="3248167"/>
              <a:ext cx="0" cy="286603"/>
            </a:xfrm>
            <a:prstGeom prst="line">
              <a:avLst/>
            </a:prstGeom>
            <a:ln w="12700">
              <a:solidFill>
                <a:srgbClr val="00B0F0"/>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585913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圖形 17">
            <a:extLst>
              <a:ext uri="{FF2B5EF4-FFF2-40B4-BE49-F238E27FC236}">
                <a16:creationId xmlns:a16="http://schemas.microsoft.com/office/drawing/2014/main" id="{AD7BB195-8CD5-4425-B173-50EB174F95FB}"/>
              </a:ext>
            </a:extLst>
          </p:cNvPr>
          <p:cNvPicPr>
            <a:picLocks noChangeAspect="1"/>
          </p:cNvPicPr>
          <p:nvPr/>
        </p:nvPicPr>
        <p:blipFill rotWithShape="1">
          <a:blip r:embed="rId2">
            <a:alphaModFix amt="60000"/>
            <a:extLst>
              <a:ext uri="{96DAC541-7B7A-43D3-8B79-37D633B846F1}">
                <asvg:svgBlip xmlns:asvg="http://schemas.microsoft.com/office/drawing/2016/SVG/main" r:embed="rId3"/>
              </a:ext>
            </a:extLst>
          </a:blip>
          <a:srcRect l="13744" t="24483" b="20736"/>
          <a:stretch/>
        </p:blipFill>
        <p:spPr>
          <a:xfrm>
            <a:off x="0" y="2948731"/>
            <a:ext cx="7089637" cy="2998735"/>
          </a:xfrm>
          <a:prstGeom prst="rect">
            <a:avLst/>
          </a:prstGeom>
        </p:spPr>
      </p:pic>
      <p:sp>
        <p:nvSpPr>
          <p:cNvPr id="3" name="文字方塊 2">
            <a:extLst>
              <a:ext uri="{FF2B5EF4-FFF2-40B4-BE49-F238E27FC236}">
                <a16:creationId xmlns:a16="http://schemas.microsoft.com/office/drawing/2014/main" id="{A178C103-F231-0A41-B15E-FDB8A082C715}"/>
              </a:ext>
            </a:extLst>
          </p:cNvPr>
          <p:cNvSpPr txBox="1"/>
          <p:nvPr/>
        </p:nvSpPr>
        <p:spPr>
          <a:xfrm>
            <a:off x="3689407" y="3198167"/>
            <a:ext cx="184731" cy="461665"/>
          </a:xfrm>
          <a:prstGeom prst="rect">
            <a:avLst/>
          </a:prstGeom>
          <a:noFill/>
        </p:spPr>
        <p:txBody>
          <a:bodyPr wrap="none" rtlCol="0">
            <a:spAutoFit/>
          </a:bodyPr>
          <a:lstStyle/>
          <a:p>
            <a:endParaRPr kumimoji="1" lang="zh-TW" altLang="en-US" sz="2400">
              <a:latin typeface="Arial" panose="020B0604020202020204" pitchFamily="34" charset="0"/>
              <a:cs typeface="Arial" panose="020B0604020202020204" pitchFamily="34" charset="0"/>
            </a:endParaRPr>
          </a:p>
        </p:txBody>
      </p:sp>
      <p:grpSp>
        <p:nvGrpSpPr>
          <p:cNvPr id="15" name="群組 14">
            <a:extLst>
              <a:ext uri="{FF2B5EF4-FFF2-40B4-BE49-F238E27FC236}">
                <a16:creationId xmlns:a16="http://schemas.microsoft.com/office/drawing/2014/main" id="{15AFBB00-8EAB-4FC6-A3B3-9BCFF8B85A5E}"/>
              </a:ext>
            </a:extLst>
          </p:cNvPr>
          <p:cNvGrpSpPr/>
          <p:nvPr/>
        </p:nvGrpSpPr>
        <p:grpSpPr>
          <a:xfrm>
            <a:off x="3647059" y="1784491"/>
            <a:ext cx="6236196" cy="1241237"/>
            <a:chOff x="2943158" y="2519731"/>
            <a:chExt cx="4677146" cy="930927"/>
          </a:xfrm>
        </p:grpSpPr>
        <p:sp>
          <p:nvSpPr>
            <p:cNvPr id="7" name="TextBox 6">
              <a:extLst>
                <a:ext uri="{FF2B5EF4-FFF2-40B4-BE49-F238E27FC236}">
                  <a16:creationId xmlns:a16="http://schemas.microsoft.com/office/drawing/2014/main" id="{0B4EBBA0-5975-6746-94AE-CB555557579C}"/>
                </a:ext>
              </a:extLst>
            </p:cNvPr>
            <p:cNvSpPr txBox="1"/>
            <p:nvPr/>
          </p:nvSpPr>
          <p:spPr>
            <a:xfrm>
              <a:off x="4550714" y="2519731"/>
              <a:ext cx="3069590" cy="930927"/>
            </a:xfrm>
            <a:prstGeom prst="rect">
              <a:avLst/>
            </a:prstGeom>
            <a:noFill/>
          </p:spPr>
          <p:txBody>
            <a:bodyPr wrap="none" rtlCol="0" anchor="t">
              <a:spAutoFit/>
            </a:bodyPr>
            <a:lstStyle/>
            <a:p>
              <a:r>
                <a:rPr lang="en-US" altLang="zh-CN" sz="3733" b="1">
                  <a:solidFill>
                    <a:srgbClr val="323231"/>
                  </a:solidFill>
                  <a:latin typeface="Arial" panose="020B0604020202020204" pitchFamily="34" charset="0"/>
                  <a:ea typeface="微軟正黑體" panose="020B0604030504040204" pitchFamily="34" charset="-120"/>
                  <a:cs typeface="Arial" panose="020B0604020202020204" pitchFamily="34" charset="0"/>
                </a:rPr>
                <a:t>High reliability &amp; </a:t>
              </a:r>
            </a:p>
            <a:p>
              <a:r>
                <a:rPr lang="en-US" altLang="zh-CN" sz="3733" b="1">
                  <a:solidFill>
                    <a:srgbClr val="323231"/>
                  </a:solidFill>
                  <a:latin typeface="Arial" panose="020B0604020202020204" pitchFamily="34" charset="0"/>
                  <a:ea typeface="微軟正黑體" panose="020B0604030504040204" pitchFamily="34" charset="-120"/>
                  <a:cs typeface="Arial" panose="020B0604020202020204" pitchFamily="34" charset="0"/>
                </a:rPr>
                <a:t>data consistency</a:t>
              </a:r>
              <a:endParaRPr lang="en-US" sz="3733" b="1">
                <a:solidFill>
                  <a:srgbClr val="32323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33" name="圖形 3">
              <a:extLst>
                <a:ext uri="{FF2B5EF4-FFF2-40B4-BE49-F238E27FC236}">
                  <a16:creationId xmlns:a16="http://schemas.microsoft.com/office/drawing/2014/main" id="{AAF8EAD9-1482-4C5C-85E9-B7903175C595}"/>
                </a:ext>
              </a:extLst>
            </p:cNvPr>
            <p:cNvGrpSpPr/>
            <p:nvPr/>
          </p:nvGrpSpPr>
          <p:grpSpPr>
            <a:xfrm>
              <a:off x="2943158" y="2888491"/>
              <a:ext cx="1084412" cy="387286"/>
              <a:chOff x="7943850" y="1388633"/>
              <a:chExt cx="1084412" cy="387286"/>
            </a:xfrm>
            <a:solidFill>
              <a:srgbClr val="4D655A"/>
            </a:solidFill>
          </p:grpSpPr>
          <p:sp>
            <p:nvSpPr>
              <p:cNvPr id="34" name="手繪多邊形: 圖案 33">
                <a:extLst>
                  <a:ext uri="{FF2B5EF4-FFF2-40B4-BE49-F238E27FC236}">
                    <a16:creationId xmlns:a16="http://schemas.microsoft.com/office/drawing/2014/main" id="{9FA5C563-B668-4CC0-BA63-9463605E6F6D}"/>
                  </a:ext>
                </a:extLst>
              </p:cNvPr>
              <p:cNvSpPr/>
              <p:nvPr/>
            </p:nvSpPr>
            <p:spPr>
              <a:xfrm>
                <a:off x="7943850" y="1395165"/>
                <a:ext cx="348090" cy="373287"/>
              </a:xfrm>
              <a:custGeom>
                <a:avLst/>
                <a:gdLst>
                  <a:gd name="connsiteX0" fmla="*/ 293964 w 348090"/>
                  <a:gd name="connsiteY0" fmla="*/ 220240 h 373287"/>
                  <a:gd name="connsiteX1" fmla="*/ 132517 w 348090"/>
                  <a:gd name="connsiteY1" fmla="*/ 220240 h 373287"/>
                  <a:gd name="connsiteX2" fmla="*/ 116652 w 348090"/>
                  <a:gd name="connsiteY2" fmla="*/ 295831 h 373287"/>
                  <a:gd name="connsiteX3" fmla="*/ 301430 w 348090"/>
                  <a:gd name="connsiteY3" fmla="*/ 295831 h 373287"/>
                  <a:gd name="connsiteX4" fmla="*/ 273433 w 348090"/>
                  <a:gd name="connsiteY4" fmla="*/ 373288 h 373287"/>
                  <a:gd name="connsiteX5" fmla="*/ 0 w 348090"/>
                  <a:gd name="connsiteY5" fmla="*/ 373288 h 373287"/>
                  <a:gd name="connsiteX6" fmla="*/ 79324 w 348090"/>
                  <a:gd name="connsiteY6" fmla="*/ 0 h 373287"/>
                  <a:gd name="connsiteX7" fmla="*/ 348091 w 348090"/>
                  <a:gd name="connsiteY7" fmla="*/ 0 h 373287"/>
                  <a:gd name="connsiteX8" fmla="*/ 331293 w 348090"/>
                  <a:gd name="connsiteY8" fmla="*/ 77457 h 373287"/>
                  <a:gd name="connsiteX9" fmla="*/ 163313 w 348090"/>
                  <a:gd name="connsiteY9" fmla="*/ 77457 h 373287"/>
                  <a:gd name="connsiteX10" fmla="*/ 149315 w 348090"/>
                  <a:gd name="connsiteY10" fmla="*/ 142783 h 373287"/>
                  <a:gd name="connsiteX11" fmla="*/ 310762 w 348090"/>
                  <a:gd name="connsiteY11" fmla="*/ 142783 h 373287"/>
                  <a:gd name="connsiteX12" fmla="*/ 293964 w 348090"/>
                  <a:gd name="connsiteY12" fmla="*/ 220240 h 373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8090" h="373287">
                    <a:moveTo>
                      <a:pt x="293964" y="220240"/>
                    </a:moveTo>
                    <a:lnTo>
                      <a:pt x="132517" y="220240"/>
                    </a:lnTo>
                    <a:lnTo>
                      <a:pt x="116652" y="295831"/>
                    </a:lnTo>
                    <a:lnTo>
                      <a:pt x="301430" y="295831"/>
                    </a:lnTo>
                    <a:lnTo>
                      <a:pt x="273433" y="373288"/>
                    </a:lnTo>
                    <a:lnTo>
                      <a:pt x="0" y="373288"/>
                    </a:lnTo>
                    <a:lnTo>
                      <a:pt x="79324" y="0"/>
                    </a:lnTo>
                    <a:lnTo>
                      <a:pt x="348091" y="0"/>
                    </a:lnTo>
                    <a:lnTo>
                      <a:pt x="331293" y="77457"/>
                    </a:lnTo>
                    <a:lnTo>
                      <a:pt x="163313" y="77457"/>
                    </a:lnTo>
                    <a:lnTo>
                      <a:pt x="149315" y="142783"/>
                    </a:lnTo>
                    <a:lnTo>
                      <a:pt x="310762" y="142783"/>
                    </a:lnTo>
                    <a:lnTo>
                      <a:pt x="293964" y="220240"/>
                    </a:lnTo>
                    <a:close/>
                  </a:path>
                </a:pathLst>
              </a:custGeom>
              <a:grpFill/>
              <a:ln w="9296" cap="flat">
                <a:no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35" name="手繪多邊形: 圖案 34">
                <a:extLst>
                  <a:ext uri="{FF2B5EF4-FFF2-40B4-BE49-F238E27FC236}">
                    <a16:creationId xmlns:a16="http://schemas.microsoft.com/office/drawing/2014/main" id="{0AEF024F-6859-483E-9AAC-381B1AD7DD39}"/>
                  </a:ext>
                </a:extLst>
              </p:cNvPr>
              <p:cNvSpPr/>
              <p:nvPr/>
            </p:nvSpPr>
            <p:spPr>
              <a:xfrm>
                <a:off x="8296606" y="1388633"/>
                <a:ext cx="354635" cy="386353"/>
              </a:xfrm>
              <a:custGeom>
                <a:avLst/>
                <a:gdLst>
                  <a:gd name="connsiteX0" fmla="*/ 330360 w 354635"/>
                  <a:gd name="connsiteY0" fmla="*/ 255702 h 386353"/>
                  <a:gd name="connsiteX1" fmla="*/ 148382 w 354635"/>
                  <a:gd name="connsiteY1" fmla="*/ 386353 h 386353"/>
                  <a:gd name="connsiteX2" fmla="*/ 0 w 354635"/>
                  <a:gd name="connsiteY2" fmla="*/ 233305 h 386353"/>
                  <a:gd name="connsiteX3" fmla="*/ 208108 w 354635"/>
                  <a:gd name="connsiteY3" fmla="*/ 0 h 386353"/>
                  <a:gd name="connsiteX4" fmla="*/ 354623 w 354635"/>
                  <a:gd name="connsiteY4" fmla="*/ 130651 h 386353"/>
                  <a:gd name="connsiteX5" fmla="*/ 249170 w 354635"/>
                  <a:gd name="connsiteY5" fmla="*/ 130651 h 386353"/>
                  <a:gd name="connsiteX6" fmla="*/ 199709 w 354635"/>
                  <a:gd name="connsiteY6" fmla="*/ 75591 h 386353"/>
                  <a:gd name="connsiteX7" fmla="*/ 109187 w 354635"/>
                  <a:gd name="connsiteY7" fmla="*/ 238904 h 386353"/>
                  <a:gd name="connsiteX8" fmla="*/ 159581 w 354635"/>
                  <a:gd name="connsiteY8" fmla="*/ 310762 h 386353"/>
                  <a:gd name="connsiteX9" fmla="*/ 225839 w 354635"/>
                  <a:gd name="connsiteY9" fmla="*/ 255702 h 386353"/>
                  <a:gd name="connsiteX10" fmla="*/ 330360 w 354635"/>
                  <a:gd name="connsiteY10" fmla="*/ 255702 h 38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4635" h="386353">
                    <a:moveTo>
                      <a:pt x="330360" y="255702"/>
                    </a:moveTo>
                    <a:cubicBezTo>
                      <a:pt x="304229" y="345291"/>
                      <a:pt x="239837" y="386353"/>
                      <a:pt x="148382" y="386353"/>
                    </a:cubicBezTo>
                    <a:cubicBezTo>
                      <a:pt x="49461" y="386353"/>
                      <a:pt x="0" y="327560"/>
                      <a:pt x="0" y="233305"/>
                    </a:cubicBezTo>
                    <a:cubicBezTo>
                      <a:pt x="0" y="134384"/>
                      <a:pt x="55993" y="0"/>
                      <a:pt x="208108" y="0"/>
                    </a:cubicBezTo>
                    <a:cubicBezTo>
                      <a:pt x="304229" y="0"/>
                      <a:pt x="355557" y="51327"/>
                      <a:pt x="354623" y="130651"/>
                    </a:cubicBezTo>
                    <a:lnTo>
                      <a:pt x="249170" y="130651"/>
                    </a:lnTo>
                    <a:cubicBezTo>
                      <a:pt x="249170" y="102654"/>
                      <a:pt x="240771" y="75591"/>
                      <a:pt x="199709" y="75591"/>
                    </a:cubicBezTo>
                    <a:cubicBezTo>
                      <a:pt x="137183" y="75591"/>
                      <a:pt x="109187" y="175445"/>
                      <a:pt x="109187" y="238904"/>
                    </a:cubicBezTo>
                    <a:cubicBezTo>
                      <a:pt x="109187" y="279033"/>
                      <a:pt x="121318" y="310762"/>
                      <a:pt x="159581" y="310762"/>
                    </a:cubicBezTo>
                    <a:cubicBezTo>
                      <a:pt x="196909" y="310762"/>
                      <a:pt x="213707" y="286498"/>
                      <a:pt x="225839" y="255702"/>
                    </a:cubicBezTo>
                    <a:lnTo>
                      <a:pt x="330360" y="255702"/>
                    </a:lnTo>
                    <a:close/>
                  </a:path>
                </a:pathLst>
              </a:custGeom>
              <a:grpFill/>
              <a:ln w="9296" cap="flat">
                <a:no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36" name="手繪多邊形: 圖案 35">
                <a:extLst>
                  <a:ext uri="{FF2B5EF4-FFF2-40B4-BE49-F238E27FC236}">
                    <a16:creationId xmlns:a16="http://schemas.microsoft.com/office/drawing/2014/main" id="{03222CEF-22D6-4673-A023-0513684F71A3}"/>
                  </a:ext>
                </a:extLst>
              </p:cNvPr>
              <p:cNvSpPr/>
              <p:nvPr/>
            </p:nvSpPr>
            <p:spPr>
              <a:xfrm>
                <a:off x="8673627" y="1388633"/>
                <a:ext cx="354635" cy="387286"/>
              </a:xfrm>
              <a:custGeom>
                <a:avLst/>
                <a:gdLst>
                  <a:gd name="connsiteX0" fmla="*/ 331293 w 354635"/>
                  <a:gd name="connsiteY0" fmla="*/ 255702 h 387286"/>
                  <a:gd name="connsiteX1" fmla="*/ 148382 w 354635"/>
                  <a:gd name="connsiteY1" fmla="*/ 387286 h 387286"/>
                  <a:gd name="connsiteX2" fmla="*/ 0 w 354635"/>
                  <a:gd name="connsiteY2" fmla="*/ 233305 h 387286"/>
                  <a:gd name="connsiteX3" fmla="*/ 208108 w 354635"/>
                  <a:gd name="connsiteY3" fmla="*/ 0 h 387286"/>
                  <a:gd name="connsiteX4" fmla="*/ 354623 w 354635"/>
                  <a:gd name="connsiteY4" fmla="*/ 130651 h 387286"/>
                  <a:gd name="connsiteX5" fmla="*/ 249170 w 354635"/>
                  <a:gd name="connsiteY5" fmla="*/ 130651 h 387286"/>
                  <a:gd name="connsiteX6" fmla="*/ 199709 w 354635"/>
                  <a:gd name="connsiteY6" fmla="*/ 75591 h 387286"/>
                  <a:gd name="connsiteX7" fmla="*/ 109187 w 354635"/>
                  <a:gd name="connsiteY7" fmla="*/ 238904 h 387286"/>
                  <a:gd name="connsiteX8" fmla="*/ 159581 w 354635"/>
                  <a:gd name="connsiteY8" fmla="*/ 310762 h 387286"/>
                  <a:gd name="connsiteX9" fmla="*/ 225839 w 354635"/>
                  <a:gd name="connsiteY9" fmla="*/ 255702 h 387286"/>
                  <a:gd name="connsiteX10" fmla="*/ 331293 w 354635"/>
                  <a:gd name="connsiteY10" fmla="*/ 255702 h 387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4635" h="387286">
                    <a:moveTo>
                      <a:pt x="331293" y="255702"/>
                    </a:moveTo>
                    <a:cubicBezTo>
                      <a:pt x="305163" y="345291"/>
                      <a:pt x="240771" y="387286"/>
                      <a:pt x="148382" y="387286"/>
                    </a:cubicBezTo>
                    <a:cubicBezTo>
                      <a:pt x="49461" y="386353"/>
                      <a:pt x="0" y="327560"/>
                      <a:pt x="0" y="233305"/>
                    </a:cubicBezTo>
                    <a:cubicBezTo>
                      <a:pt x="0" y="134384"/>
                      <a:pt x="55993" y="0"/>
                      <a:pt x="208108" y="0"/>
                    </a:cubicBezTo>
                    <a:cubicBezTo>
                      <a:pt x="304230" y="0"/>
                      <a:pt x="355557" y="51327"/>
                      <a:pt x="354623" y="130651"/>
                    </a:cubicBezTo>
                    <a:lnTo>
                      <a:pt x="249170" y="130651"/>
                    </a:lnTo>
                    <a:cubicBezTo>
                      <a:pt x="249170" y="102654"/>
                      <a:pt x="240771" y="75591"/>
                      <a:pt x="199709" y="75591"/>
                    </a:cubicBezTo>
                    <a:cubicBezTo>
                      <a:pt x="137183" y="75591"/>
                      <a:pt x="109187" y="175445"/>
                      <a:pt x="109187" y="238904"/>
                    </a:cubicBezTo>
                    <a:cubicBezTo>
                      <a:pt x="109187" y="279033"/>
                      <a:pt x="121318" y="310762"/>
                      <a:pt x="159581" y="310762"/>
                    </a:cubicBezTo>
                    <a:cubicBezTo>
                      <a:pt x="196909" y="310762"/>
                      <a:pt x="213707" y="286498"/>
                      <a:pt x="225839" y="255702"/>
                    </a:cubicBezTo>
                    <a:lnTo>
                      <a:pt x="331293" y="255702"/>
                    </a:lnTo>
                    <a:close/>
                  </a:path>
                </a:pathLst>
              </a:custGeom>
              <a:grpFill/>
              <a:ln w="9296" cap="flat">
                <a:no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grpSp>
      </p:grpSp>
      <p:sp>
        <p:nvSpPr>
          <p:cNvPr id="12" name="平行四邊形 11">
            <a:extLst>
              <a:ext uri="{FF2B5EF4-FFF2-40B4-BE49-F238E27FC236}">
                <a16:creationId xmlns:a16="http://schemas.microsoft.com/office/drawing/2014/main" id="{872996AC-83D3-4B59-97AC-2B95F34E1697}"/>
              </a:ext>
            </a:extLst>
          </p:cNvPr>
          <p:cNvSpPr/>
          <p:nvPr/>
        </p:nvSpPr>
        <p:spPr>
          <a:xfrm>
            <a:off x="5959948" y="3131237"/>
            <a:ext cx="5868981" cy="1163867"/>
          </a:xfrm>
          <a:prstGeom prst="parallelogram">
            <a:avLst>
              <a:gd name="adj" fmla="val 49019"/>
            </a:avLst>
          </a:prstGeom>
          <a:solidFill>
            <a:srgbClr val="32323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219170">
              <a:spcBef>
                <a:spcPts val="1200"/>
              </a:spcBef>
              <a:buClr>
                <a:srgbClr val="000000"/>
              </a:buClr>
              <a:defRPr/>
            </a:pPr>
            <a:r>
              <a:rPr lang="en-US" altLang="zh-CN" sz="2133" kern="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a:rPr>
              <a:t>AMD EPYC 7002 CPUs support ECC registered memory for automatic bit error correction.</a:t>
            </a:r>
            <a:endParaRPr lang="en-US" altLang="zh-CN" sz="2133" kern="0">
              <a:solidFill>
                <a:srgbClr val="FFFF00"/>
              </a:solidFill>
              <a:latin typeface="Arial" panose="020B0604020202020204" pitchFamily="34" charset="0"/>
              <a:ea typeface="微軟正黑體" panose="020B0604030504040204" pitchFamily="34" charset="-120"/>
              <a:cs typeface="Arial" panose="020B0604020202020204" pitchFamily="34" charset="0"/>
              <a:sym typeface="Arial"/>
            </a:endParaRPr>
          </a:p>
        </p:txBody>
      </p:sp>
      <p:sp>
        <p:nvSpPr>
          <p:cNvPr id="13" name="平行四邊形 12">
            <a:extLst>
              <a:ext uri="{FF2B5EF4-FFF2-40B4-BE49-F238E27FC236}">
                <a16:creationId xmlns:a16="http://schemas.microsoft.com/office/drawing/2014/main" id="{CCCE1088-2930-4CFB-8250-2C08899E494F}"/>
              </a:ext>
            </a:extLst>
          </p:cNvPr>
          <p:cNvSpPr/>
          <p:nvPr/>
        </p:nvSpPr>
        <p:spPr>
          <a:xfrm>
            <a:off x="5620063" y="4585109"/>
            <a:ext cx="5868981" cy="743216"/>
          </a:xfrm>
          <a:prstGeom prst="parallelogram">
            <a:avLst>
              <a:gd name="adj" fmla="val 43486"/>
            </a:avLst>
          </a:prstGeom>
          <a:solidFill>
            <a:srgbClr val="EE6D2B"/>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219170">
              <a:spcBef>
                <a:spcPts val="1200"/>
              </a:spcBef>
              <a:buClr>
                <a:srgbClr val="000000"/>
              </a:buClr>
              <a:defRPr/>
            </a:pPr>
            <a:r>
              <a:rPr lang="en-US" altLang="zh-CN" sz="2400" kern="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a:rPr>
              <a:t>Up to </a:t>
            </a:r>
            <a:r>
              <a:rPr lang="en-US" altLang="zh-CN" sz="2800" b="1" kern="0">
                <a:solidFill>
                  <a:srgbClr val="FFFF00"/>
                </a:solidFill>
                <a:latin typeface="Arial" panose="020B0604020202020204" pitchFamily="34" charset="0"/>
                <a:ea typeface="微軟正黑體" panose="020B0604030504040204" pitchFamily="34" charset="-120"/>
                <a:cs typeface="Arial" panose="020B0604020202020204" pitchFamily="34" charset="0"/>
                <a:sym typeface="Arial"/>
              </a:rPr>
              <a:t>8-channel</a:t>
            </a:r>
            <a:r>
              <a:rPr lang="en-US" altLang="zh-CN" sz="2400" kern="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a:rPr>
              <a:t>, </a:t>
            </a:r>
            <a:r>
              <a:rPr lang="en-US" altLang="zh-CN" sz="2800" b="1" kern="0">
                <a:solidFill>
                  <a:srgbClr val="FFFF00"/>
                </a:solidFill>
                <a:latin typeface="Arial" panose="020B0604020202020204" pitchFamily="34" charset="0"/>
                <a:ea typeface="微軟正黑體" panose="020B0604030504040204" pitchFamily="34" charset="-120"/>
                <a:cs typeface="Arial" panose="020B0604020202020204" pitchFamily="34" charset="0"/>
                <a:sym typeface="Arial"/>
              </a:rPr>
              <a:t>1 TB</a:t>
            </a:r>
            <a:r>
              <a:rPr lang="en-US" altLang="zh-CN" sz="2400" b="1" kern="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a:rPr>
              <a:t> </a:t>
            </a:r>
            <a:r>
              <a:rPr lang="en-US" altLang="zh-CN" sz="2400" kern="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a:rPr>
              <a:t>ECC RDIMM memory support</a:t>
            </a:r>
          </a:p>
        </p:txBody>
      </p:sp>
      <p:pic>
        <p:nvPicPr>
          <p:cNvPr id="16" name="圖片 15" descr="一張含有 電路 的圖片&#10;&#10;自動產生的描述">
            <a:extLst>
              <a:ext uri="{FF2B5EF4-FFF2-40B4-BE49-F238E27FC236}">
                <a16:creationId xmlns:a16="http://schemas.microsoft.com/office/drawing/2014/main" id="{AF643DFD-EB9E-458B-9C5A-27BEC535608D}"/>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484925" y="2030833"/>
            <a:ext cx="2885251" cy="748555"/>
          </a:xfrm>
          <a:prstGeom prst="rect">
            <a:avLst/>
          </a:prstGeom>
        </p:spPr>
      </p:pic>
      <p:pic>
        <p:nvPicPr>
          <p:cNvPr id="24" name="圖片 23" descr="一張含有 電路 的圖片&#10;&#10;自動產生的描述">
            <a:extLst>
              <a:ext uri="{FF2B5EF4-FFF2-40B4-BE49-F238E27FC236}">
                <a16:creationId xmlns:a16="http://schemas.microsoft.com/office/drawing/2014/main" id="{2C29B35E-5AF0-481B-BEE0-BF4F49652DBB}"/>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rot="683976">
            <a:off x="608441" y="1597326"/>
            <a:ext cx="2885251" cy="748555"/>
          </a:xfrm>
          <a:prstGeom prst="rect">
            <a:avLst/>
          </a:prstGeom>
        </p:spPr>
      </p:pic>
      <p:sp>
        <p:nvSpPr>
          <p:cNvPr id="17" name="文字方塊 16">
            <a:extLst>
              <a:ext uri="{FF2B5EF4-FFF2-40B4-BE49-F238E27FC236}">
                <a16:creationId xmlns:a16="http://schemas.microsoft.com/office/drawing/2014/main" id="{9014893D-165B-401C-AEB9-F1A801C827E6}"/>
              </a:ext>
            </a:extLst>
          </p:cNvPr>
          <p:cNvSpPr txBox="1"/>
          <p:nvPr/>
        </p:nvSpPr>
        <p:spPr>
          <a:xfrm>
            <a:off x="277168" y="225110"/>
            <a:ext cx="11498093" cy="1323439"/>
          </a:xfrm>
          <a:prstGeom prst="rect">
            <a:avLst/>
          </a:prstGeom>
          <a:noFill/>
        </p:spPr>
        <p:txBody>
          <a:bodyPr wrap="square" rtlCol="0">
            <a:spAutoFit/>
          </a:bodyPr>
          <a:lstStyle/>
          <a:p>
            <a:pPr algn="ctr"/>
            <a:r>
              <a:rPr lang="en-US" altLang="zh-TW" sz="4000" b="1">
                <a:latin typeface="Arial" panose="020B0604020202020204" pitchFamily="34" charset="0"/>
                <a:ea typeface="微軟正黑體" panose="020B0604030504040204" pitchFamily="34" charset="-120"/>
                <a:cs typeface="Arial" panose="020B0604020202020204" pitchFamily="34" charset="0"/>
              </a:rPr>
              <a:t>Up to 1 TB ECC DDR4 RDIMM memory for multiple intensive applications</a:t>
            </a:r>
            <a:endParaRPr lang="zh-TW" altLang="en-US" sz="4000" b="1">
              <a:latin typeface="Arial" panose="020B0604020202020204" pitchFamily="34" charset="0"/>
              <a:ea typeface="微軟正黑體" panose="020B0604030504040204" pitchFamily="34" charset="-120"/>
              <a:cs typeface="Arial" panose="020B0604020202020204" pitchFamily="34" charset="0"/>
            </a:endParaRPr>
          </a:p>
        </p:txBody>
      </p:sp>
      <p:sp>
        <p:nvSpPr>
          <p:cNvPr id="19" name="Google Shape;426;p24">
            <a:extLst>
              <a:ext uri="{FF2B5EF4-FFF2-40B4-BE49-F238E27FC236}">
                <a16:creationId xmlns:a16="http://schemas.microsoft.com/office/drawing/2014/main" id="{CBEDDECE-0C94-401C-BBD0-12521249B5BD}"/>
              </a:ext>
            </a:extLst>
          </p:cNvPr>
          <p:cNvSpPr txBox="1"/>
          <p:nvPr/>
        </p:nvSpPr>
        <p:spPr>
          <a:xfrm>
            <a:off x="6026215" y="5375738"/>
            <a:ext cx="5597444" cy="1342053"/>
          </a:xfrm>
          <a:prstGeom prst="rect">
            <a:avLst/>
          </a:prstGeom>
          <a:noFill/>
          <a:ln>
            <a:noFill/>
          </a:ln>
        </p:spPr>
        <p:txBody>
          <a:bodyPr spcFirstLastPara="1" wrap="square" lIns="45675" tIns="45675" rIns="45675" bIns="45675" anchor="t" anchorCtr="0">
            <a:noAutofit/>
          </a:bodyPr>
          <a:lstStyle/>
          <a:p>
            <a:pPr marL="112773">
              <a:lnSpc>
                <a:spcPts val="2500"/>
              </a:lnSpc>
              <a:buClr>
                <a:schemeClr val="accent2"/>
              </a:buClr>
              <a:buSzPts val="2400"/>
            </a:pPr>
            <a:r>
              <a:rPr lang="en-US"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QNAP </a:t>
            </a:r>
            <a:r>
              <a:rPr lang="en-US" altLang="zh-TW"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RAM modules:</a:t>
            </a:r>
            <a:endParaRPr lang="zh-TW" altLang="en-US"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p>
            <a:pPr marL="273050" indent="-160338">
              <a:lnSpc>
                <a:spcPts val="2500"/>
              </a:lnSpc>
              <a:buClr>
                <a:schemeClr val="accent2"/>
              </a:buClr>
              <a:buSzPts val="2400"/>
              <a:buFont typeface="Arial" panose="020B0604020202020204" pitchFamily="34" charset="0"/>
              <a:buChar char="•"/>
            </a:pPr>
            <a:r>
              <a:rPr lang="en-US" altLang="zh-TW"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8</a:t>
            </a:r>
            <a:r>
              <a:rPr lang="en-US"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GB RDIMM DDR4 3200：RAM-8GDR4ECT0-RD-3200</a:t>
            </a:r>
          </a:p>
          <a:p>
            <a:pPr marL="273050" indent="-160338">
              <a:lnSpc>
                <a:spcPts val="2500"/>
              </a:lnSpc>
              <a:buClr>
                <a:schemeClr val="accent2"/>
              </a:buClr>
              <a:buSzPts val="2400"/>
              <a:buFont typeface="Arial" panose="020B0604020202020204" pitchFamily="34" charset="0"/>
              <a:buChar char="•"/>
            </a:pPr>
            <a:r>
              <a:rPr lang="en-US"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16GB RDIMM DDR4 3200：RAM-16GDR4ECT0-RD-3200 </a:t>
            </a:r>
          </a:p>
          <a:p>
            <a:pPr marL="273050" indent="-160338">
              <a:lnSpc>
                <a:spcPts val="2500"/>
              </a:lnSpc>
              <a:buClr>
                <a:schemeClr val="accent2"/>
              </a:buClr>
              <a:buSzPts val="2400"/>
              <a:buFont typeface="Arial" panose="020B0604020202020204" pitchFamily="34" charset="0"/>
              <a:buChar char="•"/>
            </a:pPr>
            <a:r>
              <a:rPr lang="en-US"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32GB RDIMM DDR4 3200：RAM-32GDR4ECT0-RD-3200</a:t>
            </a:r>
          </a:p>
        </p:txBody>
      </p:sp>
      <p:sp>
        <p:nvSpPr>
          <p:cNvPr id="20" name="文字方塊 19">
            <a:extLst>
              <a:ext uri="{FF2B5EF4-FFF2-40B4-BE49-F238E27FC236}">
                <a16:creationId xmlns:a16="http://schemas.microsoft.com/office/drawing/2014/main" id="{77605B14-85BE-034E-8D2A-68E47E97D0C2}"/>
              </a:ext>
            </a:extLst>
          </p:cNvPr>
          <p:cNvSpPr txBox="1"/>
          <p:nvPr/>
        </p:nvSpPr>
        <p:spPr>
          <a:xfrm>
            <a:off x="89193" y="5954686"/>
            <a:ext cx="2660514" cy="430887"/>
          </a:xfrm>
          <a:prstGeom prst="rect">
            <a:avLst/>
          </a:prstGeom>
          <a:noFill/>
        </p:spPr>
        <p:txBody>
          <a:bodyPr wrap="square" rtlCol="0">
            <a:spAutoFit/>
          </a:bodyPr>
          <a:lstStyle/>
          <a:p>
            <a:pPr marL="174625" indent="-174625">
              <a:buFont typeface="Arial" panose="020B0604020202020204" pitchFamily="34" charset="0"/>
              <a:buChar char="•"/>
            </a:pPr>
            <a:r>
              <a:rPr lang="en-US" altLang="zh-TW" sz="1200" b="1" i="0" u="none" strike="noStrike">
                <a:effectLst/>
                <a:latin typeface="Arial" panose="020B0604020202020204" pitchFamily="34" charset="0"/>
                <a:ea typeface="微軟正黑體" panose="020B0604030504040204" pitchFamily="34" charset="-120"/>
                <a:cs typeface="Arial" panose="020B0604020202020204" pitchFamily="34" charset="0"/>
              </a:rPr>
              <a:t>TS-h1290FX-7232P-64G</a:t>
            </a:r>
          </a:p>
          <a:p>
            <a:r>
              <a:rPr lang="en-US" altLang="zh-TW" sz="900">
                <a:latin typeface="Arial" panose="020B0604020202020204" pitchFamily="34" charset="0"/>
                <a:ea typeface="微軟正黑體" panose="020B0604030504040204" pitchFamily="34" charset="-120"/>
                <a:cs typeface="Arial" panose="020B0604020202020204" pitchFamily="34" charset="0"/>
              </a:rPr>
              <a:t>      AMD 8C/16T 7232P, 64GB RDIMM (8 x 8GB)</a:t>
            </a:r>
            <a:endParaRPr lang="en-US" altLang="zh-TW" sz="900" b="0" i="0" u="none" strike="noStrike">
              <a:effectLst/>
              <a:latin typeface="Arial" panose="020B0604020202020204" pitchFamily="34" charset="0"/>
              <a:ea typeface="微軟正黑體" panose="020B0604030504040204" pitchFamily="34" charset="-120"/>
              <a:cs typeface="Arial" panose="020B0604020202020204" pitchFamily="34" charset="0"/>
            </a:endParaRPr>
          </a:p>
        </p:txBody>
      </p:sp>
      <p:sp>
        <p:nvSpPr>
          <p:cNvPr id="21" name="文字方塊 20">
            <a:extLst>
              <a:ext uri="{FF2B5EF4-FFF2-40B4-BE49-F238E27FC236}">
                <a16:creationId xmlns:a16="http://schemas.microsoft.com/office/drawing/2014/main" id="{016CBE10-6B92-A344-8E6E-8D7698403B7B}"/>
              </a:ext>
            </a:extLst>
          </p:cNvPr>
          <p:cNvSpPr txBox="1"/>
          <p:nvPr/>
        </p:nvSpPr>
        <p:spPr>
          <a:xfrm>
            <a:off x="763326" y="5389371"/>
            <a:ext cx="4412178" cy="461665"/>
          </a:xfrm>
          <a:prstGeom prst="rect">
            <a:avLst/>
          </a:prstGeom>
          <a:noFill/>
        </p:spPr>
        <p:txBody>
          <a:bodyPr wrap="square">
            <a:spAutoFit/>
          </a:bodyPr>
          <a:lstStyle/>
          <a:p>
            <a:r>
              <a:rPr lang="en-US" altLang="zh-TW" sz="2400" b="1">
                <a:latin typeface="Arial" panose="020B0604020202020204" pitchFamily="34" charset="0"/>
                <a:ea typeface="微軟正黑體" panose="020B0604030504040204" pitchFamily="34" charset="-120"/>
                <a:cs typeface="Arial" panose="020B0604020202020204" pitchFamily="34" charset="0"/>
              </a:rPr>
              <a:t>TS-h1290FX Ordering Info:</a:t>
            </a:r>
          </a:p>
        </p:txBody>
      </p:sp>
      <p:sp>
        <p:nvSpPr>
          <p:cNvPr id="22" name="文字方塊 21">
            <a:extLst>
              <a:ext uri="{FF2B5EF4-FFF2-40B4-BE49-F238E27FC236}">
                <a16:creationId xmlns:a16="http://schemas.microsoft.com/office/drawing/2014/main" id="{23870489-2FB7-F347-8B79-FE2EAB994446}"/>
              </a:ext>
            </a:extLst>
          </p:cNvPr>
          <p:cNvSpPr txBox="1"/>
          <p:nvPr/>
        </p:nvSpPr>
        <p:spPr>
          <a:xfrm>
            <a:off x="2836851" y="5961750"/>
            <a:ext cx="2935795" cy="415498"/>
          </a:xfrm>
          <a:prstGeom prst="rect">
            <a:avLst/>
          </a:prstGeom>
          <a:noFill/>
        </p:spPr>
        <p:txBody>
          <a:bodyPr wrap="square" rtlCol="0">
            <a:spAutoFit/>
          </a:bodyPr>
          <a:lstStyle/>
          <a:p>
            <a:pPr marL="174625" indent="-174625">
              <a:buFont typeface="Arial" panose="020B0604020202020204" pitchFamily="34" charset="0"/>
              <a:buChar char="•"/>
            </a:pPr>
            <a:r>
              <a:rPr lang="en-US" altLang="zh-TW" sz="1200" b="1" i="0" u="none" strike="noStrike">
                <a:effectLst/>
                <a:latin typeface="Arial" panose="020B0604020202020204" pitchFamily="34" charset="0"/>
                <a:ea typeface="微軟正黑體" panose="020B0604030504040204" pitchFamily="34" charset="-120"/>
                <a:cs typeface="Arial" panose="020B0604020202020204" pitchFamily="34" charset="0"/>
              </a:rPr>
              <a:t>TS-h1290FX-7302P-128G</a:t>
            </a:r>
          </a:p>
          <a:p>
            <a:r>
              <a:rPr lang="en-US" altLang="zh-TW" sz="900">
                <a:latin typeface="Arial" panose="020B0604020202020204" pitchFamily="34" charset="0"/>
                <a:ea typeface="微軟正黑體" panose="020B0604030504040204" pitchFamily="34" charset="-120"/>
                <a:cs typeface="Arial" panose="020B0604020202020204" pitchFamily="34" charset="0"/>
              </a:rPr>
              <a:t>      </a:t>
            </a:r>
            <a:r>
              <a:rPr lang="de-DE" altLang="zh-TW" sz="900">
                <a:latin typeface="Arial" panose="020B0604020202020204" pitchFamily="34" charset="0"/>
                <a:ea typeface="微軟正黑體" panose="020B0604030504040204" pitchFamily="34" charset="-120"/>
                <a:cs typeface="Arial" panose="020B0604020202020204" pitchFamily="34" charset="0"/>
              </a:rPr>
              <a:t>AMD 16C/32T 7302P, 128GB RDIMM (8 x 16GB)</a:t>
            </a:r>
            <a:endParaRPr lang="en-US" altLang="zh-TW" sz="900" b="0" i="0" u="none" strike="noStrike">
              <a:effectLst/>
              <a:latin typeface="Arial" panose="020B0604020202020204" pitchFamily="34" charset="0"/>
              <a:ea typeface="微軟正黑體" panose="020B0604030504040204" pitchFamily="34" charset="-120"/>
              <a:cs typeface="Arial" panose="020B0604020202020204" pitchFamily="34" charset="0"/>
            </a:endParaRPr>
          </a:p>
        </p:txBody>
      </p:sp>
      <p:sp>
        <p:nvSpPr>
          <p:cNvPr id="23" name="文字方塊 22">
            <a:extLst>
              <a:ext uri="{FF2B5EF4-FFF2-40B4-BE49-F238E27FC236}">
                <a16:creationId xmlns:a16="http://schemas.microsoft.com/office/drawing/2014/main" id="{344FD223-5358-014C-B10A-D9D9825A01D0}"/>
              </a:ext>
            </a:extLst>
          </p:cNvPr>
          <p:cNvSpPr txBox="1"/>
          <p:nvPr/>
        </p:nvSpPr>
        <p:spPr>
          <a:xfrm>
            <a:off x="1053610" y="6406921"/>
            <a:ext cx="3566484" cy="415498"/>
          </a:xfrm>
          <a:prstGeom prst="rect">
            <a:avLst/>
          </a:prstGeom>
          <a:noFill/>
        </p:spPr>
        <p:txBody>
          <a:bodyPr wrap="square" rtlCol="0">
            <a:spAutoFit/>
          </a:bodyPr>
          <a:lstStyle/>
          <a:p>
            <a:pPr marL="174625" indent="-174625">
              <a:buFont typeface="Arial" panose="020B0604020202020204" pitchFamily="34" charset="0"/>
              <a:buChar char="•"/>
            </a:pPr>
            <a:r>
              <a:rPr lang="en-US" altLang="zh-TW" sz="1200" b="1" i="0" u="none" strike="noStrike">
                <a:effectLst/>
                <a:latin typeface="Arial" panose="020B0604020202020204" pitchFamily="34" charset="0"/>
                <a:ea typeface="微軟正黑體" panose="020B0604030504040204" pitchFamily="34" charset="-120"/>
                <a:cs typeface="Arial" panose="020B0604020202020204" pitchFamily="34" charset="0"/>
              </a:rPr>
              <a:t>TS-h1290FX-7302P-256G </a:t>
            </a:r>
            <a:r>
              <a:rPr lang="en-US" altLang="zh-TW" sz="900" b="0" i="0" u="none" strike="noStrike">
                <a:effectLst/>
                <a:latin typeface="Arial" panose="020B0604020202020204" pitchFamily="34" charset="0"/>
                <a:ea typeface="微軟正黑體" panose="020B0604030504040204" pitchFamily="34" charset="-120"/>
                <a:cs typeface="Arial" panose="020B0604020202020204" pitchFamily="34" charset="0"/>
              </a:rPr>
              <a:t>(made by order)</a:t>
            </a:r>
          </a:p>
          <a:p>
            <a:r>
              <a:rPr lang="de-DE" altLang="zh-TW" sz="900">
                <a:latin typeface="Arial" panose="020B0604020202020204" pitchFamily="34" charset="0"/>
                <a:ea typeface="微軟正黑體" panose="020B0604030504040204" pitchFamily="34" charset="-120"/>
                <a:cs typeface="Arial" panose="020B0604020202020204" pitchFamily="34" charset="0"/>
              </a:rPr>
              <a:t>      AMD 16C/32T 7302P, 256GB RDIMM (8 x 32GB)</a:t>
            </a:r>
            <a:endParaRPr lang="en-US" altLang="zh-TW" sz="900" b="0" i="0" u="none" strike="noStrike">
              <a:effectLst/>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21719723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a:extLst>
              <a:ext uri="{FF2B5EF4-FFF2-40B4-BE49-F238E27FC236}">
                <a16:creationId xmlns:a16="http://schemas.microsoft.com/office/drawing/2014/main" id="{805DC17D-AC76-47C0-9670-18F4FFC3183D}"/>
              </a:ext>
            </a:extLst>
          </p:cNvPr>
          <p:cNvSpPr/>
          <p:nvPr/>
        </p:nvSpPr>
        <p:spPr>
          <a:xfrm rot="10800000">
            <a:off x="0" y="2481242"/>
            <a:ext cx="12192000" cy="4376757"/>
          </a:xfrm>
          <a:prstGeom prst="rect">
            <a:avLst/>
          </a:prstGeom>
          <a:gradFill>
            <a:gsLst>
              <a:gs pos="47000">
                <a:schemeClr val="bg1"/>
              </a:gs>
              <a:gs pos="100000">
                <a:schemeClr val="bg1">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3" name="文字版面配置區 1">
            <a:extLst>
              <a:ext uri="{FF2B5EF4-FFF2-40B4-BE49-F238E27FC236}">
                <a16:creationId xmlns:a16="http://schemas.microsoft.com/office/drawing/2014/main" id="{6F0844C8-FF80-364F-95B5-2ED6F9F9ED8B}"/>
              </a:ext>
            </a:extLst>
          </p:cNvPr>
          <p:cNvSpPr txBox="1">
            <a:spLocks/>
          </p:cNvSpPr>
          <p:nvPr/>
        </p:nvSpPr>
        <p:spPr>
          <a:xfrm>
            <a:off x="537194" y="2011485"/>
            <a:ext cx="5396627" cy="2188069"/>
          </a:xfrm>
          <a:prstGeom prst="rect">
            <a:avLst/>
          </a:prstGeom>
        </p:spPr>
        <p:txBody>
          <a:bodyPr vert="horz" lIns="121920" tIns="60960" rIns="121920" bIns="60960" rtlCol="0" anchor="t">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微軟正黑體" pitchFamily="34" charset="-120"/>
                <a:ea typeface="微軟正黑體" pitchFamily="34" charset="-120"/>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微軟正黑體" pitchFamily="34" charset="-120"/>
                <a:ea typeface="微軟正黑體" pitchFamily="34" charset="-120"/>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微軟正黑體" pitchFamily="34" charset="-120"/>
                <a:ea typeface="微軟正黑體" pitchFamily="34" charset="-120"/>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微軟正黑體" pitchFamily="34" charset="-120"/>
                <a:ea typeface="微軟正黑體" pitchFamily="34" charset="-120"/>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微軟正黑體" pitchFamily="34" charset="-120"/>
                <a:ea typeface="微軟正黑體" pitchFamily="34" charset="-12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74625" indent="-174625">
              <a:buClrTx/>
            </a:pPr>
            <a:r>
              <a:rPr lang="en" altLang="zh-TW" sz="1600">
                <a:latin typeface="Arial" panose="020B0604020202020204" pitchFamily="34" charset="0"/>
                <a:cs typeface="Arial" panose="020B0604020202020204" pitchFamily="34" charset="0"/>
              </a:rPr>
              <a:t>Install a graphics card to supercharge your video editing and transcoding. Enable GPU pass-through to virtual machines. </a:t>
            </a:r>
          </a:p>
          <a:p>
            <a:pPr marL="174625" indent="-174625">
              <a:buClrTx/>
            </a:pPr>
            <a:r>
              <a:rPr lang="en" altLang="zh-TW" sz="1600">
                <a:latin typeface="Arial" panose="020B0604020202020204" pitchFamily="34" charset="0"/>
                <a:cs typeface="Arial" panose="020B0604020202020204" pitchFamily="34" charset="0"/>
              </a:rPr>
              <a:t>Install a graphics card with HDMI output for greater application potential—use TS-h1290FX as a mini PC and output the Microsoft</a:t>
            </a:r>
            <a:r>
              <a:rPr lang="en" altLang="zh-TW" sz="1600" baseline="30000">
                <a:latin typeface="Arial" panose="020B0604020202020204" pitchFamily="34" charset="0"/>
                <a:cs typeface="Arial" panose="020B0604020202020204" pitchFamily="34" charset="0"/>
              </a:rPr>
              <a:t>®</a:t>
            </a:r>
            <a:r>
              <a:rPr lang="en" altLang="zh-TW" sz="1600">
                <a:latin typeface="Arial" panose="020B0604020202020204" pitchFamily="34" charset="0"/>
                <a:cs typeface="Arial" panose="020B0604020202020204" pitchFamily="34" charset="0"/>
              </a:rPr>
              <a:t> Windows VM/Linux</a:t>
            </a:r>
            <a:r>
              <a:rPr lang="en" altLang="zh-TW" sz="1600" baseline="30000">
                <a:latin typeface="Arial" panose="020B0604020202020204" pitchFamily="34" charset="0"/>
                <a:cs typeface="Arial" panose="020B0604020202020204" pitchFamily="34" charset="0"/>
              </a:rPr>
              <a:t>®</a:t>
            </a:r>
            <a:r>
              <a:rPr lang="en" altLang="zh-TW" sz="1600">
                <a:latin typeface="Arial" panose="020B0604020202020204" pitchFamily="34" charset="0"/>
                <a:cs typeface="Arial" panose="020B0604020202020204" pitchFamily="34" charset="0"/>
              </a:rPr>
              <a:t> Station desktop or monitor surveillance feeds with QNAP </a:t>
            </a:r>
            <a:r>
              <a:rPr lang="en" altLang="zh-TW" sz="1600" err="1">
                <a:latin typeface="Arial" panose="020B0604020202020204" pitchFamily="34" charset="0"/>
                <a:cs typeface="Arial" panose="020B0604020202020204" pitchFamily="34" charset="0"/>
              </a:rPr>
              <a:t>HybridDesk</a:t>
            </a:r>
            <a:r>
              <a:rPr lang="en" altLang="zh-TW" sz="1600">
                <a:latin typeface="Arial" panose="020B0604020202020204" pitchFamily="34" charset="0"/>
                <a:cs typeface="Arial" panose="020B0604020202020204" pitchFamily="34" charset="0"/>
              </a:rPr>
              <a:t> Station.</a:t>
            </a:r>
            <a:endParaRPr lang="en-US" altLang="zh-TW" sz="1200">
              <a:latin typeface="Arial" panose="020B0604020202020204" pitchFamily="34" charset="0"/>
              <a:ea typeface="微軟正黑體"/>
              <a:cs typeface="Arial" panose="020B0604020202020204" pitchFamily="34" charset="0"/>
            </a:endParaRPr>
          </a:p>
        </p:txBody>
      </p:sp>
      <p:sp>
        <p:nvSpPr>
          <p:cNvPr id="6" name="矩形 5">
            <a:extLst>
              <a:ext uri="{FF2B5EF4-FFF2-40B4-BE49-F238E27FC236}">
                <a16:creationId xmlns:a16="http://schemas.microsoft.com/office/drawing/2014/main" id="{1BA52E59-FF48-B848-93C4-01941E6C830B}"/>
              </a:ext>
            </a:extLst>
          </p:cNvPr>
          <p:cNvSpPr/>
          <p:nvPr/>
        </p:nvSpPr>
        <p:spPr>
          <a:xfrm>
            <a:off x="3689083" y="4899242"/>
            <a:ext cx="2778152" cy="1938992"/>
          </a:xfrm>
          <a:prstGeom prst="rect">
            <a:avLst/>
          </a:prstGeom>
        </p:spPr>
        <p:txBody>
          <a:bodyPr wrap="square">
            <a:spAutoFit/>
          </a:bodyPr>
          <a:lstStyle/>
          <a:p>
            <a:r>
              <a:rPr lang="en-US" altLang="zh-TW" sz="1200">
                <a:latin typeface="Arial" panose="020B0604020202020204" pitchFamily="34" charset="0"/>
                <a:ea typeface="微軟正黑體" panose="020B0604030504040204" pitchFamily="34" charset="-120"/>
                <a:cs typeface="Arial" panose="020B0604020202020204" pitchFamily="34" charset="0"/>
              </a:rPr>
              <a:t>Note:</a:t>
            </a:r>
          </a:p>
          <a:p>
            <a:pPr marL="342900" indent="-342900">
              <a:buAutoNum type="arabicPeriod"/>
            </a:pPr>
            <a:r>
              <a:rPr lang="en-US" altLang="zh-TW" sz="1200">
                <a:latin typeface="Arial" panose="020B0604020202020204" pitchFamily="34" charset="0"/>
                <a:ea typeface="微軟正黑體" panose="020B0604030504040204" pitchFamily="34" charset="-120"/>
                <a:cs typeface="Arial" panose="020B0604020202020204" pitchFamily="34" charset="0"/>
              </a:rPr>
              <a:t>Maximum graphics card dimension: 266 </a:t>
            </a:r>
            <a:r>
              <a:rPr lang="en" altLang="zh-TW" sz="1200">
                <a:latin typeface="Arial" panose="020B0604020202020204" pitchFamily="34" charset="0"/>
                <a:ea typeface="微軟正黑體" panose="020B0604030504040204" pitchFamily="34" charset="-120"/>
                <a:cs typeface="Arial" panose="020B0604020202020204" pitchFamily="34" charset="0"/>
              </a:rPr>
              <a:t>x 137 x 45 mm (</a:t>
            </a:r>
            <a:r>
              <a:rPr lang="en-US" altLang="zh-TW" sz="1200">
                <a:latin typeface="Arial" panose="020B0604020202020204" pitchFamily="34" charset="0"/>
                <a:ea typeface="微軟正黑體" panose="020B0604030504040204" pitchFamily="34" charset="-120"/>
                <a:cs typeface="Arial" panose="020B0604020202020204" pitchFamily="34" charset="0"/>
              </a:rPr>
              <a:t>with the power</a:t>
            </a:r>
            <a:r>
              <a:rPr lang="zh-TW" altLang="en-US" sz="1200">
                <a:latin typeface="Arial" panose="020B0604020202020204" pitchFamily="34" charset="0"/>
                <a:ea typeface="微軟正黑體" panose="020B0604030504040204" pitchFamily="34" charset="-120"/>
                <a:cs typeface="Arial" panose="020B0604020202020204" pitchFamily="34" charset="0"/>
              </a:rPr>
              <a:t> </a:t>
            </a:r>
            <a:r>
              <a:rPr lang="en" altLang="zh-TW" sz="1200">
                <a:latin typeface="Arial" panose="020B0604020202020204" pitchFamily="34" charset="0"/>
                <a:ea typeface="微軟正黑體" panose="020B0604030504040204" pitchFamily="34" charset="-120"/>
                <a:cs typeface="Arial" panose="020B0604020202020204" pitchFamily="34" charset="0"/>
              </a:rPr>
              <a:t>cable)</a:t>
            </a:r>
          </a:p>
          <a:p>
            <a:pPr marL="342900" indent="-342900">
              <a:buAutoNum type="arabicPeriod"/>
            </a:pPr>
            <a:r>
              <a:rPr lang="en" altLang="zh-TW" sz="1200" err="1">
                <a:solidFill>
                  <a:srgbClr val="242424"/>
                </a:solidFill>
                <a:latin typeface="Arial" panose="020B0604020202020204" pitchFamily="34" charset="0"/>
                <a:cs typeface="Arial" panose="020B0604020202020204" pitchFamily="34" charset="0"/>
              </a:rPr>
              <a:t>QuTS</a:t>
            </a:r>
            <a:r>
              <a:rPr lang="en" altLang="zh-TW" sz="1200">
                <a:solidFill>
                  <a:srgbClr val="242424"/>
                </a:solidFill>
                <a:latin typeface="Arial" panose="020B0604020202020204" pitchFamily="34" charset="0"/>
                <a:cs typeface="Arial" panose="020B0604020202020204" pitchFamily="34" charset="0"/>
              </a:rPr>
              <a:t> hero h5.0.1+ &amp; QTS 5.0.1+ supports the graphics card in any PCIe slot location. Earlier versions can only support GPU passthrough in the PCIe slot #2.</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p:txBody>
      </p:sp>
      <p:pic>
        <p:nvPicPr>
          <p:cNvPr id="8" name="圖片 7">
            <a:extLst>
              <a:ext uri="{FF2B5EF4-FFF2-40B4-BE49-F238E27FC236}">
                <a16:creationId xmlns:a16="http://schemas.microsoft.com/office/drawing/2014/main" id="{190C4CEE-FA98-6541-9EE5-8A7A118D8CE3}"/>
              </a:ext>
            </a:extLst>
          </p:cNvPr>
          <p:cNvPicPr>
            <a:picLocks noChangeAspect="1"/>
          </p:cNvPicPr>
          <p:nvPr/>
        </p:nvPicPr>
        <p:blipFill>
          <a:blip r:embed="rId2" cstate="print">
            <a:extLst>
              <a:ext uri="{28A0092B-C50C-407E-A947-70E740481C1C}">
                <a14:useLocalDpi xmlns:a14="http://schemas.microsoft.com/office/drawing/2010/main"/>
              </a:ext>
            </a:extLst>
          </a:blip>
          <a:srcRect/>
          <a:stretch/>
        </p:blipFill>
        <p:spPr>
          <a:xfrm>
            <a:off x="-107910" y="3782311"/>
            <a:ext cx="4189025" cy="3147193"/>
          </a:xfrm>
          <a:prstGeom prst="rect">
            <a:avLst/>
          </a:prstGeom>
        </p:spPr>
      </p:pic>
      <p:sp>
        <p:nvSpPr>
          <p:cNvPr id="4" name="橢圓 3">
            <a:extLst>
              <a:ext uri="{FF2B5EF4-FFF2-40B4-BE49-F238E27FC236}">
                <a16:creationId xmlns:a16="http://schemas.microsoft.com/office/drawing/2014/main" id="{E166712F-5EA9-4F6B-8D61-5D7E36228178}"/>
              </a:ext>
            </a:extLst>
          </p:cNvPr>
          <p:cNvSpPr/>
          <p:nvPr/>
        </p:nvSpPr>
        <p:spPr>
          <a:xfrm>
            <a:off x="6914793" y="3402886"/>
            <a:ext cx="1786209" cy="1786209"/>
          </a:xfrm>
          <a:prstGeom prst="ellipse">
            <a:avLst/>
          </a:prstGeom>
          <a:solidFill>
            <a:schemeClr val="bg1"/>
          </a:solidFill>
          <a:ln>
            <a:noFill/>
          </a:ln>
          <a:effectLst>
            <a:glow rad="254000">
              <a:schemeClr val="bg1"/>
            </a:glo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sz="2400">
              <a:solidFill>
                <a:schemeClr val="tx1"/>
              </a:solidFill>
              <a:latin typeface="Arial" panose="020B0604020202020204" pitchFamily="34" charset="0"/>
              <a:cs typeface="Arial" panose="020B0604020202020204" pitchFamily="34" charset="0"/>
            </a:endParaRPr>
          </a:p>
        </p:txBody>
      </p:sp>
      <p:pic>
        <p:nvPicPr>
          <p:cNvPr id="7" name="圖片 6">
            <a:extLst>
              <a:ext uri="{FF2B5EF4-FFF2-40B4-BE49-F238E27FC236}">
                <a16:creationId xmlns:a16="http://schemas.microsoft.com/office/drawing/2014/main" id="{594F5872-6541-42E1-9255-0CA26B50BFD3}"/>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6389524" y="2806324"/>
            <a:ext cx="2359592" cy="2188069"/>
          </a:xfrm>
          <a:prstGeom prst="rect">
            <a:avLst/>
          </a:prstGeom>
        </p:spPr>
      </p:pic>
      <p:sp>
        <p:nvSpPr>
          <p:cNvPr id="11" name="橢圓 10">
            <a:extLst>
              <a:ext uri="{FF2B5EF4-FFF2-40B4-BE49-F238E27FC236}">
                <a16:creationId xmlns:a16="http://schemas.microsoft.com/office/drawing/2014/main" id="{26F7AFBC-2F09-4543-B1BA-11B0B18DA9B5}"/>
              </a:ext>
            </a:extLst>
          </p:cNvPr>
          <p:cNvSpPr/>
          <p:nvPr/>
        </p:nvSpPr>
        <p:spPr>
          <a:xfrm>
            <a:off x="9478359" y="3402886"/>
            <a:ext cx="1786209" cy="1786209"/>
          </a:xfrm>
          <a:prstGeom prst="ellipse">
            <a:avLst/>
          </a:prstGeom>
          <a:solidFill>
            <a:schemeClr val="bg1"/>
          </a:solidFill>
          <a:ln>
            <a:noFill/>
          </a:ln>
          <a:effectLst>
            <a:glow rad="254000">
              <a:schemeClr val="bg1"/>
            </a:glo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sz="2400">
              <a:solidFill>
                <a:schemeClr val="tx1"/>
              </a:solidFill>
              <a:latin typeface="Arial" panose="020B0604020202020204" pitchFamily="34" charset="0"/>
              <a:cs typeface="Arial" panose="020B0604020202020204" pitchFamily="34" charset="0"/>
            </a:endParaRPr>
          </a:p>
        </p:txBody>
      </p:sp>
      <p:pic>
        <p:nvPicPr>
          <p:cNvPr id="12" name="圖片 11">
            <a:extLst>
              <a:ext uri="{FF2B5EF4-FFF2-40B4-BE49-F238E27FC236}">
                <a16:creationId xmlns:a16="http://schemas.microsoft.com/office/drawing/2014/main" id="{54E1A51D-595A-4EF8-BEFB-A8A48B284791}"/>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8566930" y="2915207"/>
            <a:ext cx="2780835" cy="1984035"/>
          </a:xfrm>
          <a:prstGeom prst="rect">
            <a:avLst/>
          </a:prstGeom>
        </p:spPr>
      </p:pic>
      <p:sp>
        <p:nvSpPr>
          <p:cNvPr id="23" name="文字方塊 22">
            <a:extLst>
              <a:ext uri="{FF2B5EF4-FFF2-40B4-BE49-F238E27FC236}">
                <a16:creationId xmlns:a16="http://schemas.microsoft.com/office/drawing/2014/main" id="{70FD23F8-F6C0-4B0E-B056-30B2A8F4760E}"/>
              </a:ext>
            </a:extLst>
          </p:cNvPr>
          <p:cNvSpPr txBox="1"/>
          <p:nvPr/>
        </p:nvSpPr>
        <p:spPr>
          <a:xfrm>
            <a:off x="6519796" y="2011485"/>
            <a:ext cx="4827969" cy="923330"/>
          </a:xfrm>
          <a:prstGeom prst="rect">
            <a:avLst/>
          </a:prstGeom>
          <a:noFill/>
        </p:spPr>
        <p:txBody>
          <a:bodyPr wrap="square">
            <a:spAutoFit/>
          </a:bodyPr>
          <a:lstStyle/>
          <a:p>
            <a:pPr marL="174625" indent="-174625" defTabSz="1219170">
              <a:buFont typeface="Arial" panose="020B0604020202020204" pitchFamily="34" charset="0"/>
              <a:buChar char="•"/>
              <a:defRPr/>
            </a:pPr>
            <a:r>
              <a:rPr lang="en-US" altLang="zh-TW" kern="0">
                <a:latin typeface="Arial" panose="020B0604020202020204" pitchFamily="34" charset="0"/>
                <a:ea typeface="微軟正黑體"/>
                <a:cs typeface="Arial" panose="020B0604020202020204" pitchFamily="34" charset="0"/>
                <a:sym typeface="Arial"/>
              </a:rPr>
              <a:t>750</a:t>
            </a:r>
            <a:r>
              <a:rPr lang="zh-TW" altLang="en-US" kern="0">
                <a:latin typeface="Arial" panose="020B0604020202020204" pitchFamily="34" charset="0"/>
                <a:ea typeface="微軟正黑體"/>
                <a:cs typeface="Arial" panose="020B0604020202020204" pitchFamily="34" charset="0"/>
                <a:sym typeface="Arial"/>
              </a:rPr>
              <a:t>Ｗ </a:t>
            </a:r>
            <a:r>
              <a:rPr lang="en-US" altLang="zh-TW" kern="0">
                <a:latin typeface="Arial" panose="020B0604020202020204" pitchFamily="34" charset="0"/>
                <a:ea typeface="微軟正黑體"/>
                <a:cs typeface="Arial" panose="020B0604020202020204" pitchFamily="34" charset="0"/>
                <a:sym typeface="Arial"/>
              </a:rPr>
              <a:t>power supply provides 1 x 6-pin and 1 x 8-pin (6-pin + 2-pin) power cables for a graphics card with ample power.</a:t>
            </a:r>
          </a:p>
        </p:txBody>
      </p:sp>
      <p:pic>
        <p:nvPicPr>
          <p:cNvPr id="19" name="圖片 18" descr="一張含有 刀 的圖片&#10;&#10;自動產生的描述">
            <a:extLst>
              <a:ext uri="{FF2B5EF4-FFF2-40B4-BE49-F238E27FC236}">
                <a16:creationId xmlns:a16="http://schemas.microsoft.com/office/drawing/2014/main" id="{9E46F389-8094-F941-891D-640819790C46}"/>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l="2088" t="5171" r="1620" b="18455"/>
          <a:stretch/>
        </p:blipFill>
        <p:spPr>
          <a:xfrm>
            <a:off x="6722660" y="5813822"/>
            <a:ext cx="5213915" cy="1046305"/>
          </a:xfrm>
          <a:prstGeom prst="rect">
            <a:avLst/>
          </a:prstGeom>
        </p:spPr>
      </p:pic>
      <p:sp>
        <p:nvSpPr>
          <p:cNvPr id="20" name="文字方塊 19">
            <a:extLst>
              <a:ext uri="{FF2B5EF4-FFF2-40B4-BE49-F238E27FC236}">
                <a16:creationId xmlns:a16="http://schemas.microsoft.com/office/drawing/2014/main" id="{6CE8CD93-103F-47E4-AFEB-27759D5FB052}"/>
              </a:ext>
            </a:extLst>
          </p:cNvPr>
          <p:cNvSpPr txBox="1"/>
          <p:nvPr/>
        </p:nvSpPr>
        <p:spPr>
          <a:xfrm>
            <a:off x="451430" y="120113"/>
            <a:ext cx="11498093" cy="1323439"/>
          </a:xfrm>
          <a:prstGeom prst="rect">
            <a:avLst/>
          </a:prstGeom>
          <a:noFill/>
        </p:spPr>
        <p:txBody>
          <a:bodyPr wrap="square" rtlCol="0">
            <a:spAutoFit/>
          </a:bodyPr>
          <a:lstStyle/>
          <a:p>
            <a:pPr algn="ctr"/>
            <a:r>
              <a:rPr lang="en" altLang="zh-TW" sz="4000" b="1">
                <a:latin typeface="Arial" panose="020B0604020202020204" pitchFamily="34" charset="0"/>
                <a:cs typeface="Arial" panose="020B0604020202020204" pitchFamily="34" charset="0"/>
              </a:rPr>
              <a:t>Supports a NVIDIA</a:t>
            </a:r>
            <a:r>
              <a:rPr lang="en" altLang="zh-TW" sz="4000" b="1" baseline="30000">
                <a:latin typeface="Arial" panose="020B0604020202020204" pitchFamily="34" charset="0"/>
                <a:cs typeface="Arial" panose="020B0604020202020204" pitchFamily="34" charset="0"/>
              </a:rPr>
              <a:t>®</a:t>
            </a:r>
            <a:r>
              <a:rPr lang="en" altLang="zh-TW" sz="4000" b="1">
                <a:latin typeface="Arial" panose="020B0604020202020204" pitchFamily="34" charset="0"/>
                <a:cs typeface="Arial" panose="020B0604020202020204" pitchFamily="34" charset="0"/>
              </a:rPr>
              <a:t> graphics card for video processing or GPU-passthrough to VMs</a:t>
            </a:r>
            <a:endParaRPr lang="zh-TW" altLang="en-US" sz="8000" b="1">
              <a:latin typeface="Arial" panose="020B0604020202020204" pitchFamily="34" charset="0"/>
              <a:ea typeface="微軟正黑體" panose="020B0604030504040204" pitchFamily="34" charset="-120"/>
              <a:cs typeface="Arial" panose="020B0604020202020204" pitchFamily="34" charset="0"/>
            </a:endParaRPr>
          </a:p>
        </p:txBody>
      </p:sp>
      <p:grpSp>
        <p:nvGrpSpPr>
          <p:cNvPr id="9" name="群組 8">
            <a:extLst>
              <a:ext uri="{FF2B5EF4-FFF2-40B4-BE49-F238E27FC236}">
                <a16:creationId xmlns:a16="http://schemas.microsoft.com/office/drawing/2014/main" id="{D37EB9DC-B046-41A5-B529-CCFAAB30B8C3}"/>
              </a:ext>
            </a:extLst>
          </p:cNvPr>
          <p:cNvGrpSpPr/>
          <p:nvPr/>
        </p:nvGrpSpPr>
        <p:grpSpPr>
          <a:xfrm>
            <a:off x="6359614" y="4859902"/>
            <a:ext cx="2726161" cy="641227"/>
            <a:chOff x="4948256" y="7685746"/>
            <a:chExt cx="2726161" cy="641227"/>
          </a:xfrm>
        </p:grpSpPr>
        <p:sp>
          <p:nvSpPr>
            <p:cNvPr id="21" name="矩形: 圓角 20">
              <a:extLst>
                <a:ext uri="{FF2B5EF4-FFF2-40B4-BE49-F238E27FC236}">
                  <a16:creationId xmlns:a16="http://schemas.microsoft.com/office/drawing/2014/main" id="{CB34B949-BA77-4CBC-B4DE-F44E2B35E400}"/>
                </a:ext>
              </a:extLst>
            </p:cNvPr>
            <p:cNvSpPr/>
            <p:nvPr/>
          </p:nvSpPr>
          <p:spPr>
            <a:xfrm>
              <a:off x="5311302" y="7733720"/>
              <a:ext cx="2081719" cy="593253"/>
            </a:xfrm>
            <a:prstGeom prst="roundRect">
              <a:avLst>
                <a:gd name="adj" fmla="val 0"/>
              </a:avLst>
            </a:prstGeom>
            <a:gradFill>
              <a:gsLst>
                <a:gs pos="100000">
                  <a:srgbClr val="FF785D"/>
                </a:gs>
                <a:gs pos="0">
                  <a:srgbClr val="FFC000"/>
                </a:gs>
              </a:gsLst>
              <a:lin ang="5400000" scaled="0"/>
            </a:gradFill>
            <a:ln w="22225">
              <a:solidFill>
                <a:schemeClr val="accent4"/>
              </a:solidFill>
            </a:ln>
            <a:effectLst>
              <a:outerShdw blurRad="292100" dist="266700" dir="5400000" sx="94000" sy="94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22" name="平行四邊形 21">
              <a:extLst>
                <a:ext uri="{FF2B5EF4-FFF2-40B4-BE49-F238E27FC236}">
                  <a16:creationId xmlns:a16="http://schemas.microsoft.com/office/drawing/2014/main" id="{4C88AC74-EB68-4676-ACB8-84BEE272A5DB}"/>
                </a:ext>
              </a:extLst>
            </p:cNvPr>
            <p:cNvSpPr/>
            <p:nvPr/>
          </p:nvSpPr>
          <p:spPr>
            <a:xfrm>
              <a:off x="4948256" y="7685746"/>
              <a:ext cx="2726161" cy="641227"/>
            </a:xfrm>
            <a:prstGeom prst="parallelogram">
              <a:avLst>
                <a:gd name="adj" fmla="val 48124"/>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r>
                <a:rPr lang="en-US" altLang="zh-TW" sz="1733" b="1">
                  <a:solidFill>
                    <a:schemeClr val="tx1"/>
                  </a:solidFill>
                  <a:latin typeface="Arial" panose="020B0604020202020204" pitchFamily="34" charset="0"/>
                  <a:ea typeface="微軟正黑體" panose="020B0604030504040204" pitchFamily="34" charset="-120"/>
                  <a:cs typeface="Arial" panose="020B0604020202020204" pitchFamily="34" charset="0"/>
                </a:rPr>
                <a:t>8-pin </a:t>
              </a:r>
            </a:p>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(1 x 6-pin + 1 x 2-pin)</a:t>
              </a:r>
            </a:p>
          </p:txBody>
        </p:sp>
      </p:grpSp>
      <p:grpSp>
        <p:nvGrpSpPr>
          <p:cNvPr id="25" name="群組 24">
            <a:extLst>
              <a:ext uri="{FF2B5EF4-FFF2-40B4-BE49-F238E27FC236}">
                <a16:creationId xmlns:a16="http://schemas.microsoft.com/office/drawing/2014/main" id="{B0526894-DFA5-45A3-B0D3-B827CA435AD2}"/>
              </a:ext>
            </a:extLst>
          </p:cNvPr>
          <p:cNvGrpSpPr/>
          <p:nvPr/>
        </p:nvGrpSpPr>
        <p:grpSpPr>
          <a:xfrm>
            <a:off x="9022019" y="4868481"/>
            <a:ext cx="2726161" cy="641227"/>
            <a:chOff x="4948256" y="7685746"/>
            <a:chExt cx="2726161" cy="641227"/>
          </a:xfrm>
        </p:grpSpPr>
        <p:sp>
          <p:nvSpPr>
            <p:cNvPr id="26" name="矩形: 圓角 25">
              <a:extLst>
                <a:ext uri="{FF2B5EF4-FFF2-40B4-BE49-F238E27FC236}">
                  <a16:creationId xmlns:a16="http://schemas.microsoft.com/office/drawing/2014/main" id="{37540802-00A6-4D90-8556-29BE2C214C02}"/>
                </a:ext>
              </a:extLst>
            </p:cNvPr>
            <p:cNvSpPr/>
            <p:nvPr/>
          </p:nvSpPr>
          <p:spPr>
            <a:xfrm>
              <a:off x="5311302" y="7733720"/>
              <a:ext cx="2081719" cy="593253"/>
            </a:xfrm>
            <a:prstGeom prst="roundRect">
              <a:avLst>
                <a:gd name="adj" fmla="val 0"/>
              </a:avLst>
            </a:prstGeom>
            <a:gradFill>
              <a:gsLst>
                <a:gs pos="100000">
                  <a:srgbClr val="FF785D"/>
                </a:gs>
                <a:gs pos="0">
                  <a:srgbClr val="FFC000"/>
                </a:gs>
              </a:gsLst>
              <a:lin ang="5400000" scaled="0"/>
            </a:gradFill>
            <a:ln w="22225">
              <a:solidFill>
                <a:schemeClr val="accent4"/>
              </a:solidFill>
            </a:ln>
            <a:effectLst>
              <a:outerShdw blurRad="292100" dist="266700" dir="5400000" sx="94000" sy="94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34" name="平行四邊形 33">
              <a:extLst>
                <a:ext uri="{FF2B5EF4-FFF2-40B4-BE49-F238E27FC236}">
                  <a16:creationId xmlns:a16="http://schemas.microsoft.com/office/drawing/2014/main" id="{494A3C52-C743-4349-9869-C0286D5487AE}"/>
                </a:ext>
              </a:extLst>
            </p:cNvPr>
            <p:cNvSpPr/>
            <p:nvPr/>
          </p:nvSpPr>
          <p:spPr>
            <a:xfrm>
              <a:off x="4948256" y="7685746"/>
              <a:ext cx="2726161" cy="641227"/>
            </a:xfrm>
            <a:prstGeom prst="parallelogram">
              <a:avLst>
                <a:gd name="adj" fmla="val 48124"/>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algn="ctr"/>
              <a:r>
                <a:rPr lang="en-US" altLang="zh-TW" sz="1733" b="1">
                  <a:solidFill>
                    <a:schemeClr val="tx1"/>
                  </a:solidFill>
                  <a:latin typeface="Arial" panose="020B0604020202020204" pitchFamily="34" charset="0"/>
                  <a:ea typeface="微軟正黑體" panose="020B0604030504040204" pitchFamily="34" charset="-120"/>
                  <a:cs typeface="Arial" panose="020B0604020202020204" pitchFamily="34" charset="0"/>
                </a:rPr>
                <a:t>1 x 6-pin</a:t>
              </a:r>
            </a:p>
          </p:txBody>
        </p:sp>
      </p:grpSp>
    </p:spTree>
    <p:extLst>
      <p:ext uri="{BB962C8B-B14F-4D97-AF65-F5344CB8AC3E}">
        <p14:creationId xmlns:p14="http://schemas.microsoft.com/office/powerpoint/2010/main" val="38071781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圖片 10" descr="一張含有 風扇, 裝置, 家電用品 的圖片&#10;&#10;自動產生的描述">
            <a:extLst>
              <a:ext uri="{FF2B5EF4-FFF2-40B4-BE49-F238E27FC236}">
                <a16:creationId xmlns:a16="http://schemas.microsoft.com/office/drawing/2014/main" id="{208099B4-63BC-4611-B4F2-B2DB597D569F}"/>
              </a:ext>
            </a:extLst>
          </p:cNvPr>
          <p:cNvPicPr>
            <a:picLocks noChangeAspect="1"/>
          </p:cNvPicPr>
          <p:nvPr/>
        </p:nvPicPr>
        <p:blipFill rotWithShape="1">
          <a:blip r:embed="rId2"/>
          <a:srcRect t="23733" b="11883"/>
          <a:stretch/>
        </p:blipFill>
        <p:spPr>
          <a:xfrm>
            <a:off x="264815" y="3608962"/>
            <a:ext cx="6322379" cy="2544575"/>
          </a:xfrm>
          <a:prstGeom prst="rect">
            <a:avLst/>
          </a:prstGeom>
        </p:spPr>
      </p:pic>
      <p:sp>
        <p:nvSpPr>
          <p:cNvPr id="2" name="文字方塊 1">
            <a:extLst>
              <a:ext uri="{FF2B5EF4-FFF2-40B4-BE49-F238E27FC236}">
                <a16:creationId xmlns:a16="http://schemas.microsoft.com/office/drawing/2014/main" id="{B83138DD-44BE-4B1D-B8D5-A060D1151A8C}"/>
              </a:ext>
            </a:extLst>
          </p:cNvPr>
          <p:cNvSpPr txBox="1"/>
          <p:nvPr/>
        </p:nvSpPr>
        <p:spPr>
          <a:xfrm>
            <a:off x="483180" y="240102"/>
            <a:ext cx="10933319" cy="1200329"/>
          </a:xfrm>
          <a:prstGeom prst="rect">
            <a:avLst/>
          </a:prstGeom>
          <a:noFill/>
        </p:spPr>
        <p:txBody>
          <a:bodyPr wrap="square" rtlCol="0">
            <a:spAutoFit/>
          </a:bodyPr>
          <a:lstStyle/>
          <a:p>
            <a:pPr algn="ctr"/>
            <a:r>
              <a:rPr lang="en-US" altLang="zh-TW" sz="3600" b="1">
                <a:latin typeface="Arial" panose="020B0604020202020204" pitchFamily="34" charset="0"/>
                <a:ea typeface="微軟正黑體" panose="020B0604030504040204" pitchFamily="34" charset="-120"/>
                <a:cs typeface="Arial" panose="020B0604020202020204" pitchFamily="34" charset="0"/>
              </a:rPr>
              <a:t>Bring out the best of All Flash NAS performance with integrated dual-port 25GbE &amp; 2.5GbE </a:t>
            </a:r>
            <a:endParaRPr lang="zh-TW" altLang="en-US" sz="3600" b="1">
              <a:latin typeface="Arial" panose="020B0604020202020204" pitchFamily="34" charset="0"/>
              <a:ea typeface="微軟正黑體" panose="020B0604030504040204" pitchFamily="34" charset="-120"/>
              <a:cs typeface="Arial" panose="020B0604020202020204" pitchFamily="34" charset="0"/>
            </a:endParaRPr>
          </a:p>
        </p:txBody>
      </p:sp>
      <p:sp>
        <p:nvSpPr>
          <p:cNvPr id="4" name="文字方塊 3">
            <a:extLst>
              <a:ext uri="{FF2B5EF4-FFF2-40B4-BE49-F238E27FC236}">
                <a16:creationId xmlns:a16="http://schemas.microsoft.com/office/drawing/2014/main" id="{2834BDAF-B892-F44E-93E8-223A9F295470}"/>
              </a:ext>
            </a:extLst>
          </p:cNvPr>
          <p:cNvSpPr txBox="1"/>
          <p:nvPr/>
        </p:nvSpPr>
        <p:spPr>
          <a:xfrm>
            <a:off x="1218246" y="2167498"/>
            <a:ext cx="2312344" cy="1046440"/>
          </a:xfrm>
          <a:prstGeom prst="rect">
            <a:avLst/>
          </a:prstGeom>
          <a:noFill/>
        </p:spPr>
        <p:txBody>
          <a:bodyPr wrap="square" rtlCol="0">
            <a:spAutoFit/>
          </a:bodyPr>
          <a:lstStyle/>
          <a:p>
            <a:r>
              <a:rPr lang="en-US" altLang="zh-TW" sz="2400" b="1">
                <a:latin typeface="Arial" panose="020B0604020202020204" pitchFamily="34" charset="0"/>
                <a:ea typeface="微軟正黑體" panose="020B0604030504040204" pitchFamily="34" charset="-120"/>
                <a:cs typeface="Arial" panose="020B0604020202020204" pitchFamily="34" charset="0"/>
              </a:rPr>
              <a:t>2 x 2.5GbE </a:t>
            </a:r>
          </a:p>
          <a:p>
            <a:r>
              <a:rPr lang="en-US" altLang="zh-TW" sz="2400" b="1">
                <a:latin typeface="Arial" panose="020B0604020202020204" pitchFamily="34" charset="0"/>
                <a:ea typeface="微軟正黑體" panose="020B0604030504040204" pitchFamily="34" charset="-120"/>
                <a:cs typeface="Arial" panose="020B0604020202020204" pitchFamily="34" charset="0"/>
              </a:rPr>
              <a:t>RJ45 ports</a:t>
            </a:r>
          </a:p>
          <a:p>
            <a:r>
              <a:rPr lang="en-US" altLang="zh-TW" sz="1400" b="1">
                <a:latin typeface="Arial" panose="020B0604020202020204" pitchFamily="34" charset="0"/>
                <a:ea typeface="微軟正黑體" panose="020B0604030504040204" pitchFamily="34" charset="-120"/>
                <a:cs typeface="Arial" panose="020B0604020202020204" pitchFamily="34" charset="0"/>
              </a:rPr>
              <a:t>(2.5Gb/1Gb/100Mb)</a:t>
            </a:r>
            <a:endParaRPr lang="zh-TW" altLang="en-US" sz="1400" b="1">
              <a:latin typeface="Arial" panose="020B0604020202020204" pitchFamily="34" charset="0"/>
              <a:ea typeface="微軟正黑體" panose="020B0604030504040204" pitchFamily="34" charset="-120"/>
              <a:cs typeface="Arial" panose="020B0604020202020204" pitchFamily="34" charset="0"/>
            </a:endParaRPr>
          </a:p>
        </p:txBody>
      </p:sp>
      <p:sp>
        <p:nvSpPr>
          <p:cNvPr id="5" name="文字方塊 4">
            <a:extLst>
              <a:ext uri="{FF2B5EF4-FFF2-40B4-BE49-F238E27FC236}">
                <a16:creationId xmlns:a16="http://schemas.microsoft.com/office/drawing/2014/main" id="{E432E8CD-9AFB-154C-BDEF-F1CC13B33007}"/>
              </a:ext>
            </a:extLst>
          </p:cNvPr>
          <p:cNvSpPr txBox="1"/>
          <p:nvPr/>
        </p:nvSpPr>
        <p:spPr>
          <a:xfrm>
            <a:off x="3830078" y="2161133"/>
            <a:ext cx="2229551" cy="1046440"/>
          </a:xfrm>
          <a:prstGeom prst="rect">
            <a:avLst/>
          </a:prstGeom>
          <a:noFill/>
        </p:spPr>
        <p:txBody>
          <a:bodyPr wrap="square" rtlCol="0">
            <a:spAutoFit/>
          </a:bodyPr>
          <a:lstStyle/>
          <a:p>
            <a:r>
              <a:rPr lang="en-US" altLang="zh-TW" sz="2400" b="1">
                <a:latin typeface="Arial" panose="020B0604020202020204" pitchFamily="34" charset="0"/>
                <a:ea typeface="微軟正黑體" panose="020B0604030504040204" pitchFamily="34" charset="-120"/>
                <a:cs typeface="Arial" panose="020B0604020202020204" pitchFamily="34" charset="0"/>
              </a:rPr>
              <a:t>2 x 25GbE SFP28 ports</a:t>
            </a:r>
          </a:p>
          <a:p>
            <a:r>
              <a:rPr lang="en-US" altLang="zh-TW" sz="1400" b="1">
                <a:latin typeface="Arial" panose="020B0604020202020204" pitchFamily="34" charset="0"/>
                <a:ea typeface="微軟正黑體" panose="020B0604030504040204" pitchFamily="34" charset="-120"/>
                <a:cs typeface="Arial" panose="020B0604020202020204" pitchFamily="34" charset="0"/>
              </a:rPr>
              <a:t>(25Gb/10Gb/1Gb)</a:t>
            </a:r>
            <a:endParaRPr lang="zh-TW" altLang="en-US" sz="1400" b="1">
              <a:latin typeface="Arial" panose="020B0604020202020204" pitchFamily="34" charset="0"/>
              <a:ea typeface="微軟正黑體" panose="020B0604030504040204" pitchFamily="34" charset="-120"/>
              <a:cs typeface="Arial" panose="020B0604020202020204" pitchFamily="34" charset="0"/>
            </a:endParaRPr>
          </a:p>
        </p:txBody>
      </p:sp>
      <p:cxnSp>
        <p:nvCxnSpPr>
          <p:cNvPr id="6" name="直線接點 5">
            <a:extLst>
              <a:ext uri="{FF2B5EF4-FFF2-40B4-BE49-F238E27FC236}">
                <a16:creationId xmlns:a16="http://schemas.microsoft.com/office/drawing/2014/main" id="{2553A420-D11A-7447-BE9C-3505FDC51B2B}"/>
              </a:ext>
            </a:extLst>
          </p:cNvPr>
          <p:cNvCxnSpPr>
            <a:cxnSpLocks/>
            <a:endCxn id="5" idx="2"/>
          </p:cNvCxnSpPr>
          <p:nvPr/>
        </p:nvCxnSpPr>
        <p:spPr>
          <a:xfrm flipV="1">
            <a:off x="4944854" y="3207573"/>
            <a:ext cx="0" cy="2184525"/>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cxnSp>
        <p:nvCxnSpPr>
          <p:cNvPr id="7" name="直線接點 6">
            <a:extLst>
              <a:ext uri="{FF2B5EF4-FFF2-40B4-BE49-F238E27FC236}">
                <a16:creationId xmlns:a16="http://schemas.microsoft.com/office/drawing/2014/main" id="{5EA110CD-C32E-3946-B533-7AF50F85F4C3}"/>
              </a:ext>
            </a:extLst>
          </p:cNvPr>
          <p:cNvCxnSpPr>
            <a:cxnSpLocks/>
          </p:cNvCxnSpPr>
          <p:nvPr/>
        </p:nvCxnSpPr>
        <p:spPr>
          <a:xfrm flipV="1">
            <a:off x="2344122" y="3213938"/>
            <a:ext cx="0" cy="2178160"/>
          </a:xfrm>
          <a:prstGeom prst="line">
            <a:avLst/>
          </a:prstGeom>
          <a:ln w="15875">
            <a:solidFill>
              <a:srgbClr val="00B0F0"/>
            </a:solidFill>
            <a:headEnd type="oval"/>
          </a:ln>
        </p:spPr>
        <p:style>
          <a:lnRef idx="1">
            <a:schemeClr val="accent1"/>
          </a:lnRef>
          <a:fillRef idx="0">
            <a:schemeClr val="accent1"/>
          </a:fillRef>
          <a:effectRef idx="0">
            <a:schemeClr val="accent1"/>
          </a:effectRef>
          <a:fontRef idx="minor">
            <a:schemeClr val="tx1"/>
          </a:fontRef>
        </p:style>
      </p:cxnSp>
      <p:sp>
        <p:nvSpPr>
          <p:cNvPr id="14" name="矩形 13">
            <a:extLst>
              <a:ext uri="{FF2B5EF4-FFF2-40B4-BE49-F238E27FC236}">
                <a16:creationId xmlns:a16="http://schemas.microsoft.com/office/drawing/2014/main" id="{40C5B971-0A50-CD48-880C-3C3FF1FD573C}"/>
              </a:ext>
            </a:extLst>
          </p:cNvPr>
          <p:cNvSpPr/>
          <p:nvPr/>
        </p:nvSpPr>
        <p:spPr>
          <a:xfrm>
            <a:off x="6852289" y="2789259"/>
            <a:ext cx="2063492" cy="3228474"/>
          </a:xfrm>
          <a:prstGeom prst="rect">
            <a:avLst/>
          </a:prstGeom>
          <a:gradFill flip="none" rotWithShape="1">
            <a:gsLst>
              <a:gs pos="0">
                <a:srgbClr val="596056">
                  <a:alpha val="50000"/>
                </a:srgbClr>
              </a:gs>
              <a:gs pos="100000">
                <a:srgbClr val="596056">
                  <a:alpha val="70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15" name="TextBox 6">
            <a:extLst>
              <a:ext uri="{FF2B5EF4-FFF2-40B4-BE49-F238E27FC236}">
                <a16:creationId xmlns:a16="http://schemas.microsoft.com/office/drawing/2014/main" id="{33F80865-3A73-554A-8E39-BFFEA6D6F818}"/>
              </a:ext>
            </a:extLst>
          </p:cNvPr>
          <p:cNvSpPr txBox="1"/>
          <p:nvPr/>
        </p:nvSpPr>
        <p:spPr>
          <a:xfrm>
            <a:off x="6750517" y="5582323"/>
            <a:ext cx="1307080" cy="389777"/>
          </a:xfrm>
          <a:prstGeom prst="rect">
            <a:avLst/>
          </a:prstGeom>
          <a:noFill/>
        </p:spPr>
        <p:txBody>
          <a:bodyPr wrap="square" lIns="121908" tIns="60955" rIns="121908" bIns="60955" anchor="t">
            <a:spAutoFit/>
          </a:bodyPr>
          <a:lstStyle/>
          <a:p>
            <a:pPr algn="ctr">
              <a:defRPr/>
            </a:pPr>
            <a:r>
              <a:rPr lang="en-US" altLang="zh-CN" sz="1733"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Read</a:t>
            </a:r>
            <a:endParaRPr lang="en-US" sz="1733"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16" name="TextBox 6">
            <a:extLst>
              <a:ext uri="{FF2B5EF4-FFF2-40B4-BE49-F238E27FC236}">
                <a16:creationId xmlns:a16="http://schemas.microsoft.com/office/drawing/2014/main" id="{4E932C0D-77E5-D146-A5B5-875C4E1711A4}"/>
              </a:ext>
            </a:extLst>
          </p:cNvPr>
          <p:cNvSpPr txBox="1"/>
          <p:nvPr/>
        </p:nvSpPr>
        <p:spPr>
          <a:xfrm>
            <a:off x="7684963" y="5582323"/>
            <a:ext cx="1307080" cy="389777"/>
          </a:xfrm>
          <a:prstGeom prst="rect">
            <a:avLst/>
          </a:prstGeom>
          <a:noFill/>
        </p:spPr>
        <p:txBody>
          <a:bodyPr wrap="square" lIns="121908" tIns="60955" rIns="121908" bIns="60955" anchor="t">
            <a:spAutoFit/>
          </a:bodyPr>
          <a:lstStyle/>
          <a:p>
            <a:pPr algn="ctr">
              <a:defRPr/>
            </a:pPr>
            <a:r>
              <a:rPr lang="en-US" altLang="zh-CN" sz="1733"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Write</a:t>
            </a:r>
            <a:endParaRPr lang="en-US" altLang="zh-TW" sz="1733" b="1">
              <a:solidFill>
                <a:schemeClr val="bg1"/>
              </a:solidFill>
              <a:latin typeface="Arial" panose="020B0604020202020204" pitchFamily="34" charset="0"/>
              <a:ea typeface="微軟正黑體" panose="020B0604030504040204" pitchFamily="34" charset="-120"/>
              <a:cs typeface="Arial" pitchFamily="34" charset="0"/>
              <a:sym typeface="Arial" panose="020B0604020202020204" pitchFamily="34" charset="0"/>
            </a:endParaRPr>
          </a:p>
        </p:txBody>
      </p:sp>
      <p:sp>
        <p:nvSpPr>
          <p:cNvPr id="23" name="矩形 22">
            <a:extLst>
              <a:ext uri="{FF2B5EF4-FFF2-40B4-BE49-F238E27FC236}">
                <a16:creationId xmlns:a16="http://schemas.microsoft.com/office/drawing/2014/main" id="{232E9A9F-DA69-E949-9BE1-BBF111F57391}"/>
              </a:ext>
            </a:extLst>
          </p:cNvPr>
          <p:cNvSpPr/>
          <p:nvPr/>
        </p:nvSpPr>
        <p:spPr>
          <a:xfrm>
            <a:off x="9565271" y="2771905"/>
            <a:ext cx="2063492" cy="3228474"/>
          </a:xfrm>
          <a:prstGeom prst="rect">
            <a:avLst/>
          </a:prstGeom>
          <a:gradFill flip="none" rotWithShape="1">
            <a:gsLst>
              <a:gs pos="0">
                <a:srgbClr val="596056">
                  <a:alpha val="50000"/>
                </a:srgbClr>
              </a:gs>
              <a:gs pos="100000">
                <a:srgbClr val="596056">
                  <a:alpha val="70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4" name="TextBox 6">
            <a:extLst>
              <a:ext uri="{FF2B5EF4-FFF2-40B4-BE49-F238E27FC236}">
                <a16:creationId xmlns:a16="http://schemas.microsoft.com/office/drawing/2014/main" id="{85F9FD95-0E11-454C-AF09-D25DC0954F66}"/>
              </a:ext>
            </a:extLst>
          </p:cNvPr>
          <p:cNvSpPr txBox="1"/>
          <p:nvPr/>
        </p:nvSpPr>
        <p:spPr>
          <a:xfrm>
            <a:off x="9463499" y="5564969"/>
            <a:ext cx="1307080" cy="389777"/>
          </a:xfrm>
          <a:prstGeom prst="rect">
            <a:avLst/>
          </a:prstGeom>
          <a:noFill/>
        </p:spPr>
        <p:txBody>
          <a:bodyPr wrap="square" lIns="121908" tIns="60955" rIns="121908" bIns="60955" anchor="t">
            <a:spAutoFit/>
          </a:bodyPr>
          <a:lstStyle/>
          <a:p>
            <a:pPr algn="ctr">
              <a:defRPr/>
            </a:pPr>
            <a:r>
              <a:rPr lang="en-US" altLang="zh-CN" sz="1733"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Read</a:t>
            </a:r>
            <a:endParaRPr lang="en-US" sz="1733"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5" name="TextBox 6">
            <a:extLst>
              <a:ext uri="{FF2B5EF4-FFF2-40B4-BE49-F238E27FC236}">
                <a16:creationId xmlns:a16="http://schemas.microsoft.com/office/drawing/2014/main" id="{E2D2FB14-0D51-F942-9B1C-361C64AA7329}"/>
              </a:ext>
            </a:extLst>
          </p:cNvPr>
          <p:cNvSpPr txBox="1"/>
          <p:nvPr/>
        </p:nvSpPr>
        <p:spPr>
          <a:xfrm>
            <a:off x="10397945" y="5564969"/>
            <a:ext cx="1307080" cy="389777"/>
          </a:xfrm>
          <a:prstGeom prst="rect">
            <a:avLst/>
          </a:prstGeom>
          <a:noFill/>
        </p:spPr>
        <p:txBody>
          <a:bodyPr wrap="square" lIns="121908" tIns="60955" rIns="121908" bIns="60955" anchor="t">
            <a:spAutoFit/>
          </a:bodyPr>
          <a:lstStyle/>
          <a:p>
            <a:pPr algn="ctr">
              <a:defRPr/>
            </a:pPr>
            <a:r>
              <a:rPr lang="en-US" altLang="zh-CN" sz="1733"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Write</a:t>
            </a:r>
            <a:endParaRPr lang="en-US" altLang="zh-TW" sz="1733" b="1">
              <a:solidFill>
                <a:schemeClr val="bg1"/>
              </a:solidFill>
              <a:latin typeface="Arial" panose="020B0604020202020204" pitchFamily="34" charset="0"/>
              <a:ea typeface="微軟正黑體" panose="020B0604030504040204" pitchFamily="34" charset="-120"/>
              <a:cs typeface="Arial" pitchFamily="34" charset="0"/>
              <a:sym typeface="Arial" panose="020B0604020202020204" pitchFamily="34" charset="0"/>
            </a:endParaRPr>
          </a:p>
        </p:txBody>
      </p:sp>
      <p:sp>
        <p:nvSpPr>
          <p:cNvPr id="30" name="文字方塊 29">
            <a:extLst>
              <a:ext uri="{FF2B5EF4-FFF2-40B4-BE49-F238E27FC236}">
                <a16:creationId xmlns:a16="http://schemas.microsoft.com/office/drawing/2014/main" id="{D98BA62D-D251-734C-9873-28551F4D5C19}"/>
              </a:ext>
            </a:extLst>
          </p:cNvPr>
          <p:cNvSpPr txBox="1"/>
          <p:nvPr/>
        </p:nvSpPr>
        <p:spPr>
          <a:xfrm>
            <a:off x="61724" y="6086677"/>
            <a:ext cx="10042422" cy="707886"/>
          </a:xfrm>
          <a:prstGeom prst="rect">
            <a:avLst/>
          </a:prstGeom>
          <a:noFill/>
        </p:spPr>
        <p:txBody>
          <a:bodyPr wrap="square">
            <a:spAutoFit/>
          </a:bodyPr>
          <a:lstStyle/>
          <a:p>
            <a:r>
              <a:rPr lang="en" altLang="zh-TW" sz="800">
                <a:latin typeface="Arial" panose="020B0604020202020204" pitchFamily="34" charset="0"/>
                <a:cs typeface="Arial" panose="020B0604020202020204" pitchFamily="34" charset="0"/>
              </a:rPr>
              <a:t>Tested in QNAP Labs. Figures may vary by environment.</a:t>
            </a:r>
            <a:br>
              <a:rPr lang="en" altLang="zh-TW" sz="800">
                <a:latin typeface="Arial" panose="020B0604020202020204" pitchFamily="34" charset="0"/>
                <a:cs typeface="Arial" panose="020B0604020202020204" pitchFamily="34" charset="0"/>
              </a:rPr>
            </a:br>
            <a:r>
              <a:rPr lang="en" altLang="zh-TW" sz="800">
                <a:latin typeface="Arial" panose="020B0604020202020204" pitchFamily="34" charset="0"/>
                <a:cs typeface="Arial" panose="020B0604020202020204" pitchFamily="34" charset="0"/>
              </a:rPr>
              <a:t>Test Environment:</a:t>
            </a:r>
            <a:br>
              <a:rPr lang="zh-TW" altLang="en-US" sz="800">
                <a:latin typeface="Arial" panose="020B0604020202020204" pitchFamily="34" charset="0"/>
                <a:cs typeface="Arial" panose="020B0604020202020204" pitchFamily="34" charset="0"/>
              </a:rPr>
            </a:br>
            <a:r>
              <a:rPr lang="en" altLang="zh-TW" sz="800" b="0" i="0">
                <a:effectLst/>
                <a:latin typeface="Arial" panose="020B0604020202020204" pitchFamily="34" charset="0"/>
                <a:cs typeface="Arial" panose="020B0604020202020204" pitchFamily="34" charset="0"/>
              </a:rPr>
              <a:t>NAS: TS-h1290FX-7302P-128G with </a:t>
            </a:r>
            <a:r>
              <a:rPr lang="en" altLang="zh-TW" sz="800" b="0" i="0" err="1">
                <a:effectLst/>
                <a:latin typeface="Arial" panose="020B0604020202020204" pitchFamily="34" charset="0"/>
                <a:cs typeface="Arial" panose="020B0604020202020204" pitchFamily="34" charset="0"/>
              </a:rPr>
              <a:t>QuTS</a:t>
            </a:r>
            <a:r>
              <a:rPr lang="en" altLang="zh-TW" sz="800" b="0" i="0">
                <a:effectLst/>
                <a:latin typeface="Arial" panose="020B0604020202020204" pitchFamily="34" charset="0"/>
                <a:cs typeface="Arial" panose="020B0604020202020204" pitchFamily="34" charset="0"/>
              </a:rPr>
              <a:t> hero 5.0</a:t>
            </a:r>
            <a:br>
              <a:rPr lang="en" altLang="zh-TW" sz="800">
                <a:latin typeface="Arial" panose="020B0604020202020204" pitchFamily="34" charset="0"/>
                <a:cs typeface="Arial" panose="020B0604020202020204" pitchFamily="34" charset="0"/>
              </a:rPr>
            </a:br>
            <a:r>
              <a:rPr lang="en" altLang="zh-TW" sz="800" b="0" i="0">
                <a:effectLst/>
                <a:latin typeface="Arial" panose="020B0604020202020204" pitchFamily="34" charset="0"/>
                <a:cs typeface="Arial" panose="020B0604020202020204" pitchFamily="34" charset="0"/>
              </a:rPr>
              <a:t>Volume type: Micron 7400 Pro U.3 </a:t>
            </a:r>
            <a:r>
              <a:rPr lang="en" altLang="zh-TW" sz="800" b="0" i="0" err="1">
                <a:effectLst/>
                <a:latin typeface="Arial" panose="020B0604020202020204" pitchFamily="34" charset="0"/>
                <a:cs typeface="Arial" panose="020B0604020202020204" pitchFamily="34" charset="0"/>
              </a:rPr>
              <a:t>NVMe</a:t>
            </a:r>
            <a:r>
              <a:rPr lang="en" altLang="zh-TW" sz="800" b="0" i="0">
                <a:effectLst/>
                <a:latin typeface="Arial" panose="020B0604020202020204" pitchFamily="34" charset="0"/>
                <a:cs typeface="Arial" panose="020B0604020202020204" pitchFamily="34" charset="0"/>
              </a:rPr>
              <a:t> PCIe Gen4 1.92TB SSD x12 (RAID 5);</a:t>
            </a:r>
            <a:br>
              <a:rPr lang="en" altLang="zh-TW" sz="800">
                <a:latin typeface="Arial" panose="020B0604020202020204" pitchFamily="34" charset="0"/>
                <a:cs typeface="Arial" panose="020B0604020202020204" pitchFamily="34" charset="0"/>
              </a:rPr>
            </a:br>
            <a:r>
              <a:rPr lang="en" altLang="zh-TW" sz="800">
                <a:latin typeface="Arial" panose="020B0604020202020204" pitchFamily="34" charset="0"/>
                <a:cs typeface="Arial" panose="020B0604020202020204" pitchFamily="34" charset="0"/>
              </a:rPr>
              <a:t>Client workstations </a:t>
            </a:r>
            <a:r>
              <a:rPr lang="en" altLang="zh-TW" sz="800" b="0" i="0">
                <a:effectLst/>
                <a:latin typeface="Arial" panose="020B0604020202020204" pitchFamily="34" charset="0"/>
                <a:cs typeface="Arial" panose="020B0604020202020204" pitchFamily="34" charset="0"/>
              </a:rPr>
              <a:t>: </a:t>
            </a:r>
            <a:r>
              <a:rPr lang="en" altLang="zh-TW" sz="800" b="0" i="0" err="1">
                <a:effectLst/>
                <a:latin typeface="Arial" panose="020B0604020202020204" pitchFamily="34" charset="0"/>
                <a:cs typeface="Arial" panose="020B0604020202020204" pitchFamily="34" charset="0"/>
              </a:rPr>
              <a:t>Iometer</a:t>
            </a:r>
            <a:r>
              <a:rPr lang="en" altLang="zh-TW" sz="800">
                <a:latin typeface="Arial" panose="020B0604020202020204" pitchFamily="34" charset="0"/>
                <a:cs typeface="Arial" panose="020B0604020202020204" pitchFamily="34" charset="0"/>
              </a:rPr>
              <a:t>, </a:t>
            </a:r>
            <a:r>
              <a:rPr lang="en" altLang="zh-TW" sz="800" b="0" i="0">
                <a:effectLst/>
                <a:latin typeface="Arial" panose="020B0604020202020204" pitchFamily="34" charset="0"/>
                <a:cs typeface="Arial" panose="020B0604020202020204" pitchFamily="34" charset="0"/>
              </a:rPr>
              <a:t>Intel Core™ i7-7700 4.20GHz CPU, 32GB DDR4 RAM, QXG-25G2SF-CX4, Windows® Server 2016, QXG-25G2SF-CX4, Windows® Server 2016</a:t>
            </a:r>
            <a:endParaRPr lang="zh-TW" altLang="en-US" sz="800">
              <a:latin typeface="Arial" panose="020B0604020202020204" pitchFamily="34" charset="0"/>
              <a:cs typeface="Arial" panose="020B0604020202020204" pitchFamily="34" charset="0"/>
            </a:endParaRPr>
          </a:p>
        </p:txBody>
      </p:sp>
      <p:sp>
        <p:nvSpPr>
          <p:cNvPr id="31" name="Shape 80">
            <a:extLst>
              <a:ext uri="{FF2B5EF4-FFF2-40B4-BE49-F238E27FC236}">
                <a16:creationId xmlns:a16="http://schemas.microsoft.com/office/drawing/2014/main" id="{28B5BD31-3271-3246-AC9F-69D5BDE7A3F4}"/>
              </a:ext>
            </a:extLst>
          </p:cNvPr>
          <p:cNvSpPr/>
          <p:nvPr/>
        </p:nvSpPr>
        <p:spPr>
          <a:xfrm>
            <a:off x="8011609" y="3038296"/>
            <a:ext cx="697251" cy="2475083"/>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1867">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32" name="Shape 79">
            <a:extLst>
              <a:ext uri="{FF2B5EF4-FFF2-40B4-BE49-F238E27FC236}">
                <a16:creationId xmlns:a16="http://schemas.microsoft.com/office/drawing/2014/main" id="{7DA39A86-7536-9148-B8ED-68274D536F28}"/>
              </a:ext>
            </a:extLst>
          </p:cNvPr>
          <p:cNvSpPr/>
          <p:nvPr/>
        </p:nvSpPr>
        <p:spPr>
          <a:xfrm>
            <a:off x="7030137" y="2963333"/>
            <a:ext cx="722054" cy="2545861"/>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1867">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33" name="TextBox 20">
            <a:extLst>
              <a:ext uri="{FF2B5EF4-FFF2-40B4-BE49-F238E27FC236}">
                <a16:creationId xmlns:a16="http://schemas.microsoft.com/office/drawing/2014/main" id="{9FF63BA6-0BBC-BC4B-8CE6-38BAC4ABDF0E}"/>
              </a:ext>
            </a:extLst>
          </p:cNvPr>
          <p:cNvSpPr txBox="1"/>
          <p:nvPr/>
        </p:nvSpPr>
        <p:spPr>
          <a:xfrm>
            <a:off x="7030137" y="3038296"/>
            <a:ext cx="691908" cy="338554"/>
          </a:xfrm>
          <a:prstGeom prst="rect">
            <a:avLst/>
          </a:prstGeom>
          <a:noFill/>
          <a:ln>
            <a:noFill/>
          </a:ln>
          <a:effectLst>
            <a:outerShdw blurRad="50800" dist="38100" dir="2700000" algn="tl" rotWithShape="0">
              <a:prstClr val="black">
                <a:alpha val="40000"/>
              </a:prstClr>
            </a:outerShdw>
          </a:effectLst>
        </p:spPr>
        <p:txBody>
          <a:bodyPr wrap="square" rtlCol="0">
            <a:spAutoFit/>
          </a:bodyPr>
          <a:lstStyle/>
          <a:p>
            <a:pPr algn="ctr"/>
            <a:r>
              <a:rPr lang="en-US" altLang="zh-TW" sz="16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2953</a:t>
            </a:r>
            <a:endParaRPr lang="en-US" sz="16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34" name="TextBox 20">
            <a:extLst>
              <a:ext uri="{FF2B5EF4-FFF2-40B4-BE49-F238E27FC236}">
                <a16:creationId xmlns:a16="http://schemas.microsoft.com/office/drawing/2014/main" id="{ED60879C-E43B-CA4D-A280-095EABA8FA52}"/>
              </a:ext>
            </a:extLst>
          </p:cNvPr>
          <p:cNvSpPr txBox="1"/>
          <p:nvPr/>
        </p:nvSpPr>
        <p:spPr>
          <a:xfrm>
            <a:off x="8014280" y="3044661"/>
            <a:ext cx="691908" cy="338554"/>
          </a:xfrm>
          <a:prstGeom prst="rect">
            <a:avLst/>
          </a:prstGeom>
          <a:noFill/>
          <a:ln>
            <a:noFill/>
          </a:ln>
          <a:effectLst>
            <a:outerShdw blurRad="50800" dist="38100" dir="2700000" algn="tl" rotWithShape="0">
              <a:prstClr val="black">
                <a:alpha val="40000"/>
              </a:prstClr>
            </a:outerShdw>
          </a:effectLst>
        </p:spPr>
        <p:txBody>
          <a:bodyPr wrap="square" rtlCol="0">
            <a:spAutoFit/>
          </a:bodyPr>
          <a:lstStyle/>
          <a:p>
            <a:pPr algn="ctr"/>
            <a:r>
              <a:rPr lang="en-US" sz="1600"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2879</a:t>
            </a:r>
          </a:p>
        </p:txBody>
      </p:sp>
      <p:sp>
        <p:nvSpPr>
          <p:cNvPr id="35" name="Shape 80">
            <a:extLst>
              <a:ext uri="{FF2B5EF4-FFF2-40B4-BE49-F238E27FC236}">
                <a16:creationId xmlns:a16="http://schemas.microsoft.com/office/drawing/2014/main" id="{C5652450-81BA-3B44-943C-DEE0B86195A0}"/>
              </a:ext>
            </a:extLst>
          </p:cNvPr>
          <p:cNvSpPr/>
          <p:nvPr/>
        </p:nvSpPr>
        <p:spPr>
          <a:xfrm>
            <a:off x="10724591" y="2963333"/>
            <a:ext cx="697251" cy="2532692"/>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1867">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36" name="Shape 79">
            <a:extLst>
              <a:ext uri="{FF2B5EF4-FFF2-40B4-BE49-F238E27FC236}">
                <a16:creationId xmlns:a16="http://schemas.microsoft.com/office/drawing/2014/main" id="{0AFF3D49-9AB5-BC49-A151-D7129705E57E}"/>
              </a:ext>
            </a:extLst>
          </p:cNvPr>
          <p:cNvSpPr/>
          <p:nvPr/>
        </p:nvSpPr>
        <p:spPr>
          <a:xfrm>
            <a:off x="9743119" y="2995761"/>
            <a:ext cx="722054" cy="2496079"/>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1867">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37" name="TextBox 20">
            <a:extLst>
              <a:ext uri="{FF2B5EF4-FFF2-40B4-BE49-F238E27FC236}">
                <a16:creationId xmlns:a16="http://schemas.microsoft.com/office/drawing/2014/main" id="{AB23DD9A-E48C-6943-9C6D-81939EC1209F}"/>
              </a:ext>
            </a:extLst>
          </p:cNvPr>
          <p:cNvSpPr txBox="1"/>
          <p:nvPr/>
        </p:nvSpPr>
        <p:spPr>
          <a:xfrm>
            <a:off x="9773265" y="3021270"/>
            <a:ext cx="691908" cy="338554"/>
          </a:xfrm>
          <a:prstGeom prst="rect">
            <a:avLst/>
          </a:prstGeom>
          <a:noFill/>
          <a:ln>
            <a:noFill/>
          </a:ln>
          <a:effectLst>
            <a:outerShdw blurRad="50800" dist="38100" dir="2700000" algn="tl" rotWithShape="0">
              <a:prstClr val="black">
                <a:alpha val="40000"/>
              </a:prstClr>
            </a:outerShdw>
          </a:effectLst>
        </p:spPr>
        <p:txBody>
          <a:bodyPr wrap="square" rtlCol="0">
            <a:spAutoFit/>
          </a:bodyPr>
          <a:lstStyle/>
          <a:p>
            <a:pPr algn="ctr"/>
            <a:r>
              <a:rPr lang="en-US" sz="16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2940</a:t>
            </a:r>
          </a:p>
        </p:txBody>
      </p:sp>
      <p:sp>
        <p:nvSpPr>
          <p:cNvPr id="38" name="TextBox 20">
            <a:extLst>
              <a:ext uri="{FF2B5EF4-FFF2-40B4-BE49-F238E27FC236}">
                <a16:creationId xmlns:a16="http://schemas.microsoft.com/office/drawing/2014/main" id="{A5302C50-6F16-C849-BFE7-FA3E867C5BC9}"/>
              </a:ext>
            </a:extLst>
          </p:cNvPr>
          <p:cNvSpPr txBox="1"/>
          <p:nvPr/>
        </p:nvSpPr>
        <p:spPr>
          <a:xfrm>
            <a:off x="10727262" y="2995761"/>
            <a:ext cx="691908" cy="338554"/>
          </a:xfrm>
          <a:prstGeom prst="rect">
            <a:avLst/>
          </a:prstGeom>
          <a:noFill/>
          <a:ln>
            <a:noFill/>
          </a:ln>
          <a:effectLst>
            <a:outerShdw blurRad="50800" dist="38100" dir="2700000" algn="tl" rotWithShape="0">
              <a:prstClr val="black">
                <a:alpha val="40000"/>
              </a:prstClr>
            </a:outerShdw>
          </a:effectLst>
        </p:spPr>
        <p:txBody>
          <a:bodyPr wrap="square" rtlCol="0">
            <a:spAutoFit/>
          </a:bodyPr>
          <a:lstStyle/>
          <a:p>
            <a:pPr algn="ctr"/>
            <a:r>
              <a:rPr lang="en-US" sz="1600"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2950</a:t>
            </a:r>
          </a:p>
        </p:txBody>
      </p:sp>
      <p:sp>
        <p:nvSpPr>
          <p:cNvPr id="39" name="TextBox 6">
            <a:extLst>
              <a:ext uri="{FF2B5EF4-FFF2-40B4-BE49-F238E27FC236}">
                <a16:creationId xmlns:a16="http://schemas.microsoft.com/office/drawing/2014/main" id="{316BC6C4-375F-D04A-9DC8-98AC1F7ED18A}"/>
              </a:ext>
            </a:extLst>
          </p:cNvPr>
          <p:cNvSpPr txBox="1"/>
          <p:nvPr/>
        </p:nvSpPr>
        <p:spPr>
          <a:xfrm>
            <a:off x="6658284" y="1817808"/>
            <a:ext cx="2229556" cy="769431"/>
          </a:xfrm>
          <a:prstGeom prst="rect">
            <a:avLst/>
          </a:prstGeom>
          <a:noFill/>
        </p:spPr>
        <p:txBody>
          <a:bodyPr wrap="square" lIns="121908" tIns="60955" rIns="121908" bIns="60955" anchor="t">
            <a:spAutoFit/>
          </a:bodyPr>
          <a:lstStyle/>
          <a:p>
            <a:pPr algn="ctr">
              <a:defRPr/>
            </a:pPr>
            <a:r>
              <a:rPr lang="en-US" altLang="zh-TW" sz="1400" b="1">
                <a:solidFill>
                  <a:schemeClr val="tx1">
                    <a:lumMod val="95000"/>
                    <a:lumOff val="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 x 25GbE</a:t>
            </a:r>
          </a:p>
          <a:p>
            <a:pPr algn="ctr">
              <a:defRPr/>
            </a:pPr>
            <a:r>
              <a:rPr lang="en-US" altLang="zh-TW" sz="1400" b="1">
                <a:solidFill>
                  <a:schemeClr val="tx1">
                    <a:lumMod val="95000"/>
                    <a:lumOff val="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Windows SMB </a:t>
            </a:r>
          </a:p>
          <a:p>
            <a:pPr algn="ctr">
              <a:defRPr/>
            </a:pPr>
            <a:r>
              <a:rPr lang="en-US" altLang="zh-TW" sz="1400" b="1">
                <a:solidFill>
                  <a:schemeClr val="tx1">
                    <a:lumMod val="95000"/>
                    <a:lumOff val="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Seq. transfer</a:t>
            </a:r>
          </a:p>
        </p:txBody>
      </p:sp>
      <p:sp>
        <p:nvSpPr>
          <p:cNvPr id="40" name="TextBox 6">
            <a:extLst>
              <a:ext uri="{FF2B5EF4-FFF2-40B4-BE49-F238E27FC236}">
                <a16:creationId xmlns:a16="http://schemas.microsoft.com/office/drawing/2014/main" id="{B5D77425-A059-5548-9AFF-3E9194D88920}"/>
              </a:ext>
            </a:extLst>
          </p:cNvPr>
          <p:cNvSpPr txBox="1"/>
          <p:nvPr/>
        </p:nvSpPr>
        <p:spPr>
          <a:xfrm>
            <a:off x="9243448" y="1792300"/>
            <a:ext cx="2948552" cy="769431"/>
          </a:xfrm>
          <a:prstGeom prst="rect">
            <a:avLst/>
          </a:prstGeom>
          <a:noFill/>
        </p:spPr>
        <p:txBody>
          <a:bodyPr wrap="square" lIns="121908" tIns="60955" rIns="121908" bIns="60955" anchor="t">
            <a:spAutoFit/>
          </a:bodyPr>
          <a:lstStyle/>
          <a:p>
            <a:pPr algn="ctr">
              <a:defRPr/>
            </a:pPr>
            <a:r>
              <a:rPr lang="en-US" altLang="zh-TW" sz="1400" b="1">
                <a:solidFill>
                  <a:schemeClr val="tx1">
                    <a:lumMod val="95000"/>
                    <a:lumOff val="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 x 25GbE </a:t>
            </a:r>
          </a:p>
          <a:p>
            <a:pPr algn="ctr">
              <a:defRPr/>
            </a:pPr>
            <a:r>
              <a:rPr lang="en-US" altLang="zh-TW" sz="1400" b="1">
                <a:solidFill>
                  <a:schemeClr val="tx1">
                    <a:lumMod val="95000"/>
                    <a:lumOff val="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Windows</a:t>
            </a:r>
            <a:r>
              <a:rPr lang="zh-TW" altLang="en-US" sz="1400" b="1">
                <a:solidFill>
                  <a:schemeClr val="tx1">
                    <a:lumMod val="95000"/>
                    <a:lumOff val="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400" b="1">
                <a:solidFill>
                  <a:schemeClr val="tx1">
                    <a:lumMod val="95000"/>
                    <a:lumOff val="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SMB</a:t>
            </a:r>
          </a:p>
          <a:p>
            <a:pPr algn="ctr">
              <a:defRPr/>
            </a:pPr>
            <a:r>
              <a:rPr lang="en-US" altLang="zh-TW" sz="1400" b="1">
                <a:solidFill>
                  <a:schemeClr val="tx1">
                    <a:lumMod val="95000"/>
                    <a:lumOff val="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Seq. transfer, encrypted volume</a:t>
            </a:r>
          </a:p>
        </p:txBody>
      </p:sp>
    </p:spTree>
    <p:extLst>
      <p:ext uri="{BB962C8B-B14F-4D97-AF65-F5344CB8AC3E}">
        <p14:creationId xmlns:p14="http://schemas.microsoft.com/office/powerpoint/2010/main" val="42381496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 descr="qsw-m5216-1t">
            <a:extLst>
              <a:ext uri="{FF2B5EF4-FFF2-40B4-BE49-F238E27FC236}">
                <a16:creationId xmlns:a16="http://schemas.microsoft.com/office/drawing/2014/main" id="{6D270E38-A556-124A-AB22-6D3A0B480C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7153" b="32665"/>
          <a:stretch/>
        </p:blipFill>
        <p:spPr bwMode="auto">
          <a:xfrm>
            <a:off x="3456357" y="5528803"/>
            <a:ext cx="3010448" cy="756031"/>
          </a:xfrm>
          <a:prstGeom prst="rect">
            <a:avLst/>
          </a:prstGeom>
          <a:noFill/>
          <a:extLst>
            <a:ext uri="{909E8E84-426E-40DD-AFC4-6F175D3DCCD1}">
              <a14:hiddenFill xmlns:a14="http://schemas.microsoft.com/office/drawing/2010/main">
                <a:solidFill>
                  <a:srgbClr val="FFFFFF"/>
                </a:solidFill>
              </a14:hiddenFill>
            </a:ext>
          </a:extLst>
        </p:spPr>
      </p:pic>
      <p:pic>
        <p:nvPicPr>
          <p:cNvPr id="26" name="圖片 25" descr="一張含有 風扇, 裝置, 家電用品 的圖片&#10;&#10;自動產生的描述">
            <a:extLst>
              <a:ext uri="{FF2B5EF4-FFF2-40B4-BE49-F238E27FC236}">
                <a16:creationId xmlns:a16="http://schemas.microsoft.com/office/drawing/2014/main" id="{7CEDFACF-0694-4CED-B924-14260B7DA34B}"/>
              </a:ext>
            </a:extLst>
          </p:cNvPr>
          <p:cNvPicPr>
            <a:picLocks noChangeAspect="1"/>
          </p:cNvPicPr>
          <p:nvPr/>
        </p:nvPicPr>
        <p:blipFill rotWithShape="1">
          <a:blip r:embed="rId4"/>
          <a:srcRect l="58489"/>
          <a:stretch/>
        </p:blipFill>
        <p:spPr>
          <a:xfrm>
            <a:off x="0" y="3073221"/>
            <a:ext cx="2624485" cy="3952189"/>
          </a:xfrm>
          <a:prstGeom prst="rect">
            <a:avLst/>
          </a:prstGeom>
        </p:spPr>
      </p:pic>
      <p:pic>
        <p:nvPicPr>
          <p:cNvPr id="53" name="圖形 52">
            <a:extLst>
              <a:ext uri="{FF2B5EF4-FFF2-40B4-BE49-F238E27FC236}">
                <a16:creationId xmlns:a16="http://schemas.microsoft.com/office/drawing/2014/main" id="{051F8780-1348-4D2D-82E3-32E69BD7A4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36277" y="3700079"/>
            <a:ext cx="2127427" cy="2717684"/>
          </a:xfrm>
          <a:prstGeom prst="rect">
            <a:avLst/>
          </a:prstGeom>
        </p:spPr>
      </p:pic>
      <p:sp>
        <p:nvSpPr>
          <p:cNvPr id="2" name="標題 1">
            <a:extLst>
              <a:ext uri="{FF2B5EF4-FFF2-40B4-BE49-F238E27FC236}">
                <a16:creationId xmlns:a16="http://schemas.microsoft.com/office/drawing/2014/main" id="{13D19450-4192-E34B-838F-087361906393}"/>
              </a:ext>
            </a:extLst>
          </p:cNvPr>
          <p:cNvSpPr>
            <a:spLocks noGrp="1"/>
          </p:cNvSpPr>
          <p:nvPr>
            <p:ph type="title" idx="4294967295"/>
          </p:nvPr>
        </p:nvSpPr>
        <p:spPr>
          <a:xfrm>
            <a:off x="650269" y="33338"/>
            <a:ext cx="11025890" cy="1528762"/>
          </a:xfrm>
        </p:spPr>
        <p:txBody>
          <a:bodyPr>
            <a:normAutofit/>
          </a:bodyPr>
          <a:lstStyle/>
          <a:p>
            <a:pPr algn="ctr"/>
            <a:r>
              <a:rPr kumimoji="1" lang="en-US" altLang="zh-TW" b="1">
                <a:latin typeface="Arial" panose="020B0604020202020204" pitchFamily="34" charset="0"/>
                <a:ea typeface="微軟正黑體"/>
                <a:cs typeface="Arial" panose="020B0604020202020204" pitchFamily="34" charset="0"/>
              </a:rPr>
              <a:t>Flexible Ethernet speed configuration</a:t>
            </a:r>
            <a:r>
              <a:rPr kumimoji="1" lang="zh-TW" altLang="en-US" b="1">
                <a:latin typeface="Arial" panose="020B0604020202020204" pitchFamily="34" charset="0"/>
                <a:ea typeface="微軟正黑體"/>
                <a:cs typeface="Arial" panose="020B0604020202020204" pitchFamily="34" charset="0"/>
              </a:rPr>
              <a:t> 25GbE </a:t>
            </a:r>
            <a:r>
              <a:rPr kumimoji="1" lang="en-US" altLang="zh-TW" b="1">
                <a:latin typeface="Arial" panose="020B0604020202020204" pitchFamily="34" charset="0"/>
                <a:ea typeface="微軟正黑體"/>
                <a:cs typeface="Arial" panose="020B0604020202020204" pitchFamily="34" charset="0"/>
              </a:rPr>
              <a:t>also supports </a:t>
            </a:r>
            <a:r>
              <a:rPr kumimoji="1" lang="zh-TW" altLang="en-US" b="1">
                <a:latin typeface="Arial" panose="020B0604020202020204" pitchFamily="34" charset="0"/>
                <a:ea typeface="微軟正黑體"/>
                <a:cs typeface="Arial" panose="020B0604020202020204" pitchFamily="34" charset="0"/>
              </a:rPr>
              <a:t>10GbE/1GbE</a:t>
            </a:r>
            <a:endParaRPr lang="zh-TW" b="1">
              <a:latin typeface="Arial" panose="020B0604020202020204" pitchFamily="34" charset="0"/>
              <a:cs typeface="Arial" panose="020B0604020202020204" pitchFamily="34" charset="0"/>
            </a:endParaRPr>
          </a:p>
        </p:txBody>
      </p:sp>
      <p:pic>
        <p:nvPicPr>
          <p:cNvPr id="15" name="Google Shape;1028;p60">
            <a:extLst>
              <a:ext uri="{FF2B5EF4-FFF2-40B4-BE49-F238E27FC236}">
                <a16:creationId xmlns:a16="http://schemas.microsoft.com/office/drawing/2014/main" id="{59DBAA1E-98E8-40E6-8710-C8001B63EF05}"/>
              </a:ext>
            </a:extLst>
          </p:cNvPr>
          <p:cNvPicPr preferRelativeResize="0">
            <a:picLocks noChangeAspect="1"/>
          </p:cNvPicPr>
          <p:nvPr/>
        </p:nvPicPr>
        <p:blipFill rotWithShape="1">
          <a:blip r:embed="rId7" cstate="print">
            <a:alphaModFix/>
            <a:extLst>
              <a:ext uri="{28A0092B-C50C-407E-A947-70E740481C1C}">
                <a14:useLocalDpi xmlns:a14="http://schemas.microsoft.com/office/drawing/2010/main"/>
              </a:ext>
            </a:extLst>
          </a:blip>
          <a:srcRect/>
          <a:stretch/>
        </p:blipFill>
        <p:spPr>
          <a:xfrm>
            <a:off x="3629817" y="3288065"/>
            <a:ext cx="2826637" cy="1860516"/>
          </a:xfrm>
          <a:prstGeom prst="rect">
            <a:avLst/>
          </a:prstGeom>
          <a:noFill/>
          <a:ln>
            <a:noFill/>
          </a:ln>
          <a:effectLst>
            <a:outerShdw blurRad="101600" dist="38100" dir="2700000" algn="tl" rotWithShape="0">
              <a:prstClr val="black">
                <a:alpha val="40000"/>
              </a:prstClr>
            </a:outerShdw>
          </a:effectLst>
        </p:spPr>
      </p:pic>
      <p:sp>
        <p:nvSpPr>
          <p:cNvPr id="18" name="文字方塊 17">
            <a:extLst>
              <a:ext uri="{FF2B5EF4-FFF2-40B4-BE49-F238E27FC236}">
                <a16:creationId xmlns:a16="http://schemas.microsoft.com/office/drawing/2014/main" id="{6AD9A377-4505-41A0-96A0-4E9843AC2B0E}"/>
              </a:ext>
            </a:extLst>
          </p:cNvPr>
          <p:cNvSpPr txBox="1"/>
          <p:nvPr/>
        </p:nvSpPr>
        <p:spPr>
          <a:xfrm>
            <a:off x="7687922" y="3746398"/>
            <a:ext cx="1774555" cy="666977"/>
          </a:xfrm>
          <a:prstGeom prst="rect">
            <a:avLst/>
          </a:prstGeom>
          <a:noFill/>
        </p:spPr>
        <p:txBody>
          <a:bodyPr wrap="square" rtlCol="0">
            <a:spAutoFit/>
          </a:bodyPr>
          <a:lstStyle/>
          <a:p>
            <a:pPr algn="ctr"/>
            <a:r>
              <a:rPr lang="en-US" altLang="zh-TW" sz="1867">
                <a:solidFill>
                  <a:schemeClr val="bg1"/>
                </a:solidFill>
                <a:latin typeface="Arial" panose="020B0604020202020204" pitchFamily="34" charset="0"/>
                <a:ea typeface="微軟正黑體" panose="020B0604030504040204" pitchFamily="34" charset="-120"/>
                <a:cs typeface="Arial" panose="020B0604020202020204" pitchFamily="34" charset="0"/>
              </a:rPr>
              <a:t>10GbE SFP+</a:t>
            </a:r>
          </a:p>
          <a:p>
            <a:pPr algn="ctr"/>
            <a:r>
              <a:rPr lang="en-US" altLang="zh-TW" sz="1867">
                <a:solidFill>
                  <a:schemeClr val="bg1"/>
                </a:solidFill>
                <a:latin typeface="Arial" panose="020B0604020202020204" pitchFamily="34" charset="0"/>
                <a:ea typeface="微軟正黑體" panose="020B0604030504040204" pitchFamily="34" charset="-120"/>
                <a:cs typeface="Arial" panose="020B0604020202020204" pitchFamily="34" charset="0"/>
              </a:rPr>
              <a:t>transceiver</a:t>
            </a:r>
            <a:endParaRPr lang="zh-TW" altLang="en-US" sz="18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23" name="直線接點 22">
            <a:extLst>
              <a:ext uri="{FF2B5EF4-FFF2-40B4-BE49-F238E27FC236}">
                <a16:creationId xmlns:a16="http://schemas.microsoft.com/office/drawing/2014/main" id="{025BAE03-67A4-4A1E-BF4E-F05C89880330}"/>
              </a:ext>
            </a:extLst>
          </p:cNvPr>
          <p:cNvCxnSpPr>
            <a:cxnSpLocks/>
          </p:cNvCxnSpPr>
          <p:nvPr/>
        </p:nvCxnSpPr>
        <p:spPr>
          <a:xfrm flipH="1">
            <a:off x="2138110" y="5331247"/>
            <a:ext cx="2137644" cy="505451"/>
          </a:xfrm>
          <a:prstGeom prst="line">
            <a:avLst/>
          </a:prstGeom>
        </p:spPr>
        <p:style>
          <a:lnRef idx="3">
            <a:schemeClr val="accent2"/>
          </a:lnRef>
          <a:fillRef idx="0">
            <a:schemeClr val="accent2"/>
          </a:fillRef>
          <a:effectRef idx="2">
            <a:schemeClr val="accent2"/>
          </a:effectRef>
          <a:fontRef idx="minor">
            <a:schemeClr val="tx1"/>
          </a:fontRef>
        </p:style>
      </p:cxnSp>
      <p:sp>
        <p:nvSpPr>
          <p:cNvPr id="24" name="文字方塊 23">
            <a:extLst>
              <a:ext uri="{FF2B5EF4-FFF2-40B4-BE49-F238E27FC236}">
                <a16:creationId xmlns:a16="http://schemas.microsoft.com/office/drawing/2014/main" id="{FE708E81-9030-401C-867B-B2E44B2954F3}"/>
              </a:ext>
            </a:extLst>
          </p:cNvPr>
          <p:cNvSpPr txBox="1"/>
          <p:nvPr/>
        </p:nvSpPr>
        <p:spPr>
          <a:xfrm>
            <a:off x="3649339" y="4533028"/>
            <a:ext cx="2807115" cy="584775"/>
          </a:xfrm>
          <a:prstGeom prst="rect">
            <a:avLst/>
          </a:prstGeom>
          <a:noFill/>
        </p:spPr>
        <p:txBody>
          <a:bodyPr wrap="square" rtlCol="0">
            <a:spAutoFit/>
          </a:bodyPr>
          <a:lstStyle/>
          <a:p>
            <a:pPr algn="ctr"/>
            <a:r>
              <a:rPr lang="en-US" altLang="zh-TW" sz="1600">
                <a:latin typeface="Arial" panose="020B0604020202020204" pitchFamily="34" charset="0"/>
                <a:ea typeface="微軟正黑體" panose="020B0604030504040204" pitchFamily="34" charset="-120"/>
                <a:cs typeface="Arial" panose="020B0604020202020204" pitchFamily="34" charset="0"/>
              </a:rPr>
              <a:t>10GbE Switch</a:t>
            </a:r>
          </a:p>
          <a:p>
            <a:pPr algn="ctr"/>
            <a:r>
              <a:rPr lang="en-US" altLang="zh-TW" sz="1600">
                <a:latin typeface="Arial" panose="020B0604020202020204" pitchFamily="34" charset="0"/>
                <a:ea typeface="微軟正黑體" panose="020B0604030504040204" pitchFamily="34" charset="-120"/>
                <a:cs typeface="Arial" panose="020B0604020202020204" pitchFamily="34" charset="0"/>
              </a:rPr>
              <a:t>QSW 10GbE switch series</a:t>
            </a:r>
            <a:endParaRPr lang="zh-TW" altLang="en-US" sz="1600">
              <a:latin typeface="Arial" panose="020B0604020202020204" pitchFamily="34" charset="0"/>
              <a:ea typeface="微軟正黑體" panose="020B0604030504040204" pitchFamily="34" charset="-120"/>
              <a:cs typeface="Arial" panose="020B0604020202020204" pitchFamily="34" charset="0"/>
            </a:endParaRPr>
          </a:p>
        </p:txBody>
      </p:sp>
      <p:pic>
        <p:nvPicPr>
          <p:cNvPr id="29" name="圖片 28">
            <a:extLst>
              <a:ext uri="{FF2B5EF4-FFF2-40B4-BE49-F238E27FC236}">
                <a16:creationId xmlns:a16="http://schemas.microsoft.com/office/drawing/2014/main" id="{C4647718-5954-4D10-B443-E665F23403B9}"/>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10800000">
            <a:off x="964844" y="5148581"/>
            <a:ext cx="960712" cy="789705"/>
          </a:xfrm>
          <a:prstGeom prst="rect">
            <a:avLst/>
          </a:prstGeom>
        </p:spPr>
      </p:pic>
      <p:pic>
        <p:nvPicPr>
          <p:cNvPr id="30" name="圖片 29">
            <a:extLst>
              <a:ext uri="{FF2B5EF4-FFF2-40B4-BE49-F238E27FC236}">
                <a16:creationId xmlns:a16="http://schemas.microsoft.com/office/drawing/2014/main" id="{7F99A8EB-C253-4099-80B4-7B55A806068D}"/>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11221222">
            <a:off x="1136879" y="5598548"/>
            <a:ext cx="960712" cy="789705"/>
          </a:xfrm>
          <a:prstGeom prst="rect">
            <a:avLst/>
          </a:prstGeom>
        </p:spPr>
      </p:pic>
      <p:pic>
        <p:nvPicPr>
          <p:cNvPr id="31" name="圖片 30">
            <a:extLst>
              <a:ext uri="{FF2B5EF4-FFF2-40B4-BE49-F238E27FC236}">
                <a16:creationId xmlns:a16="http://schemas.microsoft.com/office/drawing/2014/main" id="{A522D971-8E4C-45BF-A274-62885785E121}"/>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4246996">
            <a:off x="4222048" y="5106678"/>
            <a:ext cx="960712" cy="789705"/>
          </a:xfrm>
          <a:prstGeom prst="rect">
            <a:avLst/>
          </a:prstGeom>
        </p:spPr>
      </p:pic>
      <p:pic>
        <p:nvPicPr>
          <p:cNvPr id="36" name="圖片 35">
            <a:extLst>
              <a:ext uri="{FF2B5EF4-FFF2-40B4-BE49-F238E27FC236}">
                <a16:creationId xmlns:a16="http://schemas.microsoft.com/office/drawing/2014/main" id="{39F5D77E-B32A-4758-878C-B7F16C6650A5}"/>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4499235">
            <a:off x="3920854" y="3584592"/>
            <a:ext cx="960712" cy="789705"/>
          </a:xfrm>
          <a:prstGeom prst="rect">
            <a:avLst/>
          </a:prstGeom>
        </p:spPr>
      </p:pic>
      <p:sp>
        <p:nvSpPr>
          <p:cNvPr id="38" name="文字方塊 37">
            <a:extLst>
              <a:ext uri="{FF2B5EF4-FFF2-40B4-BE49-F238E27FC236}">
                <a16:creationId xmlns:a16="http://schemas.microsoft.com/office/drawing/2014/main" id="{682349A8-38D4-45C1-BD1D-7DE6B5A61441}"/>
              </a:ext>
            </a:extLst>
          </p:cNvPr>
          <p:cNvSpPr txBox="1"/>
          <p:nvPr/>
        </p:nvSpPr>
        <p:spPr>
          <a:xfrm>
            <a:off x="2513378" y="4985791"/>
            <a:ext cx="1288749" cy="584775"/>
          </a:xfrm>
          <a:prstGeom prst="rect">
            <a:avLst/>
          </a:prstGeom>
          <a:noFill/>
        </p:spPr>
        <p:txBody>
          <a:bodyPr wrap="square" rtlCol="0">
            <a:spAutoFit/>
          </a:bodyPr>
          <a:lstStyle/>
          <a:p>
            <a:r>
              <a:rPr lang="en-US" altLang="zh-TW" sz="1600">
                <a:latin typeface="Arial" panose="020B0604020202020204" pitchFamily="34" charset="0"/>
                <a:ea typeface="微軟正黑體" panose="020B0604030504040204" pitchFamily="34" charset="-120"/>
                <a:cs typeface="Arial" panose="020B0604020202020204" pitchFamily="34" charset="0"/>
              </a:rPr>
              <a:t>LC fiber cable</a:t>
            </a:r>
            <a:endParaRPr lang="zh-TW" altLang="en-US" sz="1600">
              <a:latin typeface="Arial" panose="020B0604020202020204" pitchFamily="34" charset="0"/>
              <a:ea typeface="微軟正黑體" panose="020B0604030504040204" pitchFamily="34" charset="-120"/>
              <a:cs typeface="Arial" panose="020B0604020202020204" pitchFamily="34" charset="0"/>
            </a:endParaRPr>
          </a:p>
        </p:txBody>
      </p:sp>
      <p:sp>
        <p:nvSpPr>
          <p:cNvPr id="42" name="矩形: 圓角 22">
            <a:extLst>
              <a:ext uri="{FF2B5EF4-FFF2-40B4-BE49-F238E27FC236}">
                <a16:creationId xmlns:a16="http://schemas.microsoft.com/office/drawing/2014/main" id="{7EE18105-EBE8-449F-9BE1-84B483B99F61}"/>
              </a:ext>
            </a:extLst>
          </p:cNvPr>
          <p:cNvSpPr/>
          <p:nvPr/>
        </p:nvSpPr>
        <p:spPr>
          <a:xfrm>
            <a:off x="5027194" y="5159757"/>
            <a:ext cx="1349543" cy="274013"/>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333" b="1">
                <a:solidFill>
                  <a:srgbClr val="FF6600"/>
                </a:solidFill>
                <a:latin typeface="Arial" panose="020B0604020202020204" pitchFamily="34" charset="0"/>
                <a:ea typeface="微軟正黑體" panose="020B0604030504040204" pitchFamily="34" charset="-120"/>
                <a:cs typeface="Arial" panose="020B0604020202020204" pitchFamily="34" charset="0"/>
              </a:rPr>
              <a:t>25GbE SFP28</a:t>
            </a:r>
          </a:p>
        </p:txBody>
      </p:sp>
      <p:sp>
        <p:nvSpPr>
          <p:cNvPr id="46" name="矩形: 圓角 22">
            <a:extLst>
              <a:ext uri="{FF2B5EF4-FFF2-40B4-BE49-F238E27FC236}">
                <a16:creationId xmlns:a16="http://schemas.microsoft.com/office/drawing/2014/main" id="{F89B1FD6-5C4E-4013-ACD5-5484A92B9B63}"/>
              </a:ext>
            </a:extLst>
          </p:cNvPr>
          <p:cNvSpPr/>
          <p:nvPr/>
        </p:nvSpPr>
        <p:spPr>
          <a:xfrm>
            <a:off x="5040660" y="3570898"/>
            <a:ext cx="1264804" cy="274013"/>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333" b="1">
                <a:solidFill>
                  <a:srgbClr val="FF6600"/>
                </a:solidFill>
                <a:latin typeface="Arial" panose="020B0604020202020204" pitchFamily="34" charset="0"/>
                <a:ea typeface="微軟正黑體" panose="020B0604030504040204" pitchFamily="34" charset="-120"/>
                <a:cs typeface="Arial" panose="020B0604020202020204" pitchFamily="34" charset="0"/>
              </a:rPr>
              <a:t>10GbE SFP+</a:t>
            </a:r>
          </a:p>
        </p:txBody>
      </p:sp>
      <p:pic>
        <p:nvPicPr>
          <p:cNvPr id="47" name="圖形 46">
            <a:extLst>
              <a:ext uri="{FF2B5EF4-FFF2-40B4-BE49-F238E27FC236}">
                <a16:creationId xmlns:a16="http://schemas.microsoft.com/office/drawing/2014/main" id="{F98FA1D4-BC86-A34E-BD7F-19A2EB74BC9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49958" y="3700079"/>
            <a:ext cx="2127427" cy="2717684"/>
          </a:xfrm>
          <a:prstGeom prst="rect">
            <a:avLst/>
          </a:prstGeom>
        </p:spPr>
      </p:pic>
      <p:sp>
        <p:nvSpPr>
          <p:cNvPr id="48" name="文字方塊 47">
            <a:extLst>
              <a:ext uri="{FF2B5EF4-FFF2-40B4-BE49-F238E27FC236}">
                <a16:creationId xmlns:a16="http://schemas.microsoft.com/office/drawing/2014/main" id="{676FBB4A-1513-A34F-8B86-A9F40F434F2D}"/>
              </a:ext>
            </a:extLst>
          </p:cNvPr>
          <p:cNvSpPr txBox="1"/>
          <p:nvPr/>
        </p:nvSpPr>
        <p:spPr>
          <a:xfrm>
            <a:off x="9901603" y="3746397"/>
            <a:ext cx="1774555" cy="666977"/>
          </a:xfrm>
          <a:prstGeom prst="rect">
            <a:avLst/>
          </a:prstGeom>
          <a:noFill/>
        </p:spPr>
        <p:txBody>
          <a:bodyPr wrap="square" rtlCol="0">
            <a:spAutoFit/>
          </a:bodyPr>
          <a:lstStyle/>
          <a:p>
            <a:pPr algn="ctr"/>
            <a:r>
              <a:rPr lang="en-US" altLang="zh-TW" sz="1867">
                <a:solidFill>
                  <a:schemeClr val="bg1"/>
                </a:solidFill>
                <a:latin typeface="Arial" panose="020B0604020202020204" pitchFamily="34" charset="0"/>
                <a:ea typeface="微軟正黑體" panose="020B0604030504040204" pitchFamily="34" charset="-120"/>
                <a:cs typeface="Arial" panose="020B0604020202020204" pitchFamily="34" charset="0"/>
              </a:rPr>
              <a:t>1GbE SFP </a:t>
            </a:r>
          </a:p>
          <a:p>
            <a:pPr algn="ctr"/>
            <a:r>
              <a:rPr lang="en-US" altLang="zh-TW" sz="1867">
                <a:solidFill>
                  <a:schemeClr val="bg1"/>
                </a:solidFill>
                <a:latin typeface="Arial" panose="020B0604020202020204" pitchFamily="34" charset="0"/>
                <a:ea typeface="微軟正黑體" panose="020B0604030504040204" pitchFamily="34" charset="-120"/>
                <a:cs typeface="Arial" panose="020B0604020202020204" pitchFamily="34" charset="0"/>
              </a:rPr>
              <a:t>transceiver</a:t>
            </a:r>
            <a:endParaRPr lang="zh-TW" altLang="en-US" sz="18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49" name="圖片 48">
            <a:extLst>
              <a:ext uri="{FF2B5EF4-FFF2-40B4-BE49-F238E27FC236}">
                <a16:creationId xmlns:a16="http://schemas.microsoft.com/office/drawing/2014/main" id="{FB3FB8B1-0D0B-CC44-96AE-37B2D799D67F}"/>
              </a:ext>
            </a:extLst>
          </p:cNvPr>
          <p:cNvPicPr>
            <a:picLocks noChangeAspect="1"/>
          </p:cNvPicPr>
          <p:nvPr/>
        </p:nvPicPr>
        <p:blipFill>
          <a:blip r:embed="rId9" cstate="print">
            <a:extLst>
              <a:ext uri="{BEBA8EAE-BF5A-486C-A8C5-ECC9F3942E4B}">
                <a14:imgProps xmlns:a14="http://schemas.microsoft.com/office/drawing/2010/main">
                  <a14:imgLayer r:embed="rId10">
                    <a14:imgEffect>
                      <a14:brightnessContrast bright="36000"/>
                    </a14:imgEffect>
                  </a14:imgLayer>
                </a14:imgProps>
              </a:ext>
              <a:ext uri="{28A0092B-C50C-407E-A947-70E740481C1C}">
                <a14:useLocalDpi xmlns:a14="http://schemas.microsoft.com/office/drawing/2010/main"/>
              </a:ext>
            </a:extLst>
          </a:blip>
          <a:stretch>
            <a:fillRect/>
          </a:stretch>
        </p:blipFill>
        <p:spPr>
          <a:xfrm>
            <a:off x="9811495" y="4706828"/>
            <a:ext cx="1823857" cy="1499211"/>
          </a:xfrm>
          <a:prstGeom prst="rect">
            <a:avLst/>
          </a:prstGeom>
        </p:spPr>
      </p:pic>
      <p:cxnSp>
        <p:nvCxnSpPr>
          <p:cNvPr id="39" name="直線接點 38">
            <a:extLst>
              <a:ext uri="{FF2B5EF4-FFF2-40B4-BE49-F238E27FC236}">
                <a16:creationId xmlns:a16="http://schemas.microsoft.com/office/drawing/2014/main" id="{DA1AB264-29C4-D148-B8CA-7266B1869C4D}"/>
              </a:ext>
            </a:extLst>
          </p:cNvPr>
          <p:cNvCxnSpPr>
            <a:cxnSpLocks/>
          </p:cNvCxnSpPr>
          <p:nvPr/>
        </p:nvCxnSpPr>
        <p:spPr>
          <a:xfrm flipH="1">
            <a:off x="1988645" y="3829320"/>
            <a:ext cx="1970249" cy="1495872"/>
          </a:xfrm>
          <a:prstGeom prst="line">
            <a:avLst/>
          </a:prstGeom>
        </p:spPr>
        <p:style>
          <a:lnRef idx="3">
            <a:schemeClr val="accent2"/>
          </a:lnRef>
          <a:fillRef idx="0">
            <a:schemeClr val="accent2"/>
          </a:fillRef>
          <a:effectRef idx="2">
            <a:schemeClr val="accent2"/>
          </a:effectRef>
          <a:fontRef idx="minor">
            <a:schemeClr val="tx1"/>
          </a:fontRef>
        </p:style>
      </p:cxnSp>
      <p:pic>
        <p:nvPicPr>
          <p:cNvPr id="43" name="圖片 42">
            <a:extLst>
              <a:ext uri="{FF2B5EF4-FFF2-40B4-BE49-F238E27FC236}">
                <a16:creationId xmlns:a16="http://schemas.microsoft.com/office/drawing/2014/main" id="{0C81C79D-CCC6-4A43-8363-1C9D4992C8FE}"/>
              </a:ext>
            </a:extLst>
          </p:cNvPr>
          <p:cNvPicPr>
            <a:picLocks noChangeAspect="1"/>
          </p:cNvPicPr>
          <p:nvPr/>
        </p:nvPicPr>
        <p:blipFill>
          <a:blip r:embed="rId9" cstate="print">
            <a:extLst>
              <a:ext uri="{BEBA8EAE-BF5A-486C-A8C5-ECC9F3942E4B}">
                <a14:imgProps xmlns:a14="http://schemas.microsoft.com/office/drawing/2010/main">
                  <a14:imgLayer r:embed="rId10">
                    <a14:imgEffect>
                      <a14:brightnessContrast bright="36000"/>
                    </a14:imgEffect>
                  </a14:imgLayer>
                </a14:imgProps>
              </a:ext>
              <a:ext uri="{28A0092B-C50C-407E-A947-70E740481C1C}">
                <a14:useLocalDpi xmlns:a14="http://schemas.microsoft.com/office/drawing/2010/main"/>
              </a:ext>
            </a:extLst>
          </a:blip>
          <a:stretch>
            <a:fillRect/>
          </a:stretch>
        </p:blipFill>
        <p:spPr>
          <a:xfrm>
            <a:off x="7609995" y="4706828"/>
            <a:ext cx="1823857" cy="1499211"/>
          </a:xfrm>
          <a:prstGeom prst="rect">
            <a:avLst/>
          </a:prstGeom>
        </p:spPr>
      </p:pic>
      <p:sp>
        <p:nvSpPr>
          <p:cNvPr id="27" name="TextBox 19">
            <a:extLst>
              <a:ext uri="{FF2B5EF4-FFF2-40B4-BE49-F238E27FC236}">
                <a16:creationId xmlns:a16="http://schemas.microsoft.com/office/drawing/2014/main" id="{28647473-5DEB-FD48-9027-02B2F3008807}"/>
              </a:ext>
            </a:extLst>
          </p:cNvPr>
          <p:cNvSpPr txBox="1"/>
          <p:nvPr/>
        </p:nvSpPr>
        <p:spPr>
          <a:xfrm>
            <a:off x="518881" y="2013951"/>
            <a:ext cx="10356383" cy="1384995"/>
          </a:xfrm>
          <a:prstGeom prst="rect">
            <a:avLst/>
          </a:prstGeom>
          <a:noFill/>
        </p:spPr>
        <p:txBody>
          <a:bodyPr wrap="square" lIns="91440" tIns="45720" rIns="91440" bIns="45720" rtlCol="0" anchor="t">
            <a:spAutoFit/>
          </a:bodyPr>
          <a:lstStyle/>
          <a:p>
            <a:pPr marL="174625" indent="-174625">
              <a:buFont typeface="Arial"/>
              <a:buChar char="•"/>
            </a:pPr>
            <a:r>
              <a:rPr lang="en-US" altLang="zh-TW" sz="2800">
                <a:latin typeface="Arial" panose="020B0604020202020204" pitchFamily="34" charset="0"/>
                <a:ea typeface="微軟正黑體" panose="020B0604030504040204" pitchFamily="34" charset="-120"/>
                <a:cs typeface="Arial" panose="020B0604020202020204" pitchFamily="34" charset="0"/>
              </a:rPr>
              <a:t>Built-in 25GbE ports support 25GbE SFP28 transceivers</a:t>
            </a:r>
          </a:p>
          <a:p>
            <a:pPr marL="174625" indent="-174625">
              <a:buFont typeface="Arial"/>
              <a:buChar char="•"/>
            </a:pPr>
            <a:r>
              <a:rPr lang="en-US" altLang="zh-TW" sz="2800">
                <a:latin typeface="Arial" panose="020B0604020202020204" pitchFamily="34" charset="0"/>
                <a:ea typeface="微軟正黑體" panose="020B0604030504040204" pitchFamily="34" charset="-120"/>
                <a:cs typeface="Arial" panose="020B0604020202020204" pitchFamily="34" charset="0"/>
              </a:rPr>
              <a:t>Support </a:t>
            </a:r>
            <a:r>
              <a:rPr lang="en-US" altLang="zh-TW" sz="2800">
                <a:solidFill>
                  <a:srgbClr val="FF0000"/>
                </a:solidFill>
                <a:latin typeface="Arial" panose="020B0604020202020204" pitchFamily="34" charset="0"/>
                <a:ea typeface="微軟正黑體" panose="020B0604030504040204" pitchFamily="34" charset="-120"/>
                <a:cs typeface="Arial" panose="020B0604020202020204" pitchFamily="34" charset="0"/>
              </a:rPr>
              <a:t>1GbE</a:t>
            </a:r>
            <a:r>
              <a:rPr lang="en-US" altLang="zh-TW" sz="2800">
                <a:latin typeface="Arial" panose="020B0604020202020204" pitchFamily="34" charset="0"/>
                <a:ea typeface="微軟正黑體" panose="020B0604030504040204" pitchFamily="34" charset="-120"/>
                <a:cs typeface="Arial" panose="020B0604020202020204" pitchFamily="34" charset="0"/>
              </a:rPr>
              <a:t> &amp;</a:t>
            </a:r>
            <a:r>
              <a:rPr lang="zh-TW" altLang="en-US" sz="2800">
                <a:latin typeface="Arial" panose="020B0604020202020204" pitchFamily="34" charset="0"/>
                <a:ea typeface="微軟正黑體" panose="020B0604030504040204" pitchFamily="34" charset="-120"/>
                <a:cs typeface="Arial" panose="020B0604020202020204" pitchFamily="34" charset="0"/>
              </a:rPr>
              <a:t> </a:t>
            </a:r>
            <a:r>
              <a:rPr lang="en-US" altLang="zh-TW" sz="2800">
                <a:solidFill>
                  <a:srgbClr val="FF0000"/>
                </a:solidFill>
                <a:latin typeface="Arial" panose="020B0604020202020204" pitchFamily="34" charset="0"/>
                <a:ea typeface="微軟正黑體" panose="020B0604030504040204" pitchFamily="34" charset="-120"/>
                <a:cs typeface="Arial" panose="020B0604020202020204" pitchFamily="34" charset="0"/>
              </a:rPr>
              <a:t>10GbE</a:t>
            </a:r>
            <a:r>
              <a:rPr lang="en-US" altLang="zh-TW" sz="2800">
                <a:latin typeface="Arial" panose="020B0604020202020204" pitchFamily="34" charset="0"/>
                <a:ea typeface="微軟正黑體" panose="020B0604030504040204" pitchFamily="34" charset="-120"/>
                <a:cs typeface="Arial" panose="020B0604020202020204" pitchFamily="34" charset="0"/>
              </a:rPr>
              <a:t> Ethernet</a:t>
            </a:r>
            <a:r>
              <a:rPr lang="zh-TW" altLang="en-US" sz="2800">
                <a:latin typeface="Arial" panose="020B0604020202020204" pitchFamily="34" charset="0"/>
                <a:ea typeface="微軟正黑體" panose="020B0604030504040204" pitchFamily="34" charset="-120"/>
                <a:cs typeface="Arial" panose="020B0604020202020204" pitchFamily="34" charset="0"/>
              </a:rPr>
              <a:t> </a:t>
            </a:r>
            <a:r>
              <a:rPr lang="en-US" altLang="zh-TW" sz="2800">
                <a:latin typeface="Arial" panose="020B0604020202020204" pitchFamily="34" charset="0"/>
                <a:ea typeface="微軟正黑體" panose="020B0604030504040204" pitchFamily="34" charset="-120"/>
                <a:cs typeface="Arial" panose="020B0604020202020204" pitchFamily="34" charset="0"/>
              </a:rPr>
              <a:t>with </a:t>
            </a:r>
            <a:r>
              <a:rPr lang="en-US" altLang="zh-TW" sz="2800">
                <a:solidFill>
                  <a:srgbClr val="FF0000"/>
                </a:solidFill>
                <a:latin typeface="Arial" panose="020B0604020202020204" pitchFamily="34" charset="0"/>
                <a:ea typeface="微軟正黑體" panose="020B0604030504040204" pitchFamily="34" charset="-120"/>
                <a:cs typeface="Arial" panose="020B0604020202020204" pitchFamily="34" charset="0"/>
              </a:rPr>
              <a:t>SFP/SFP+</a:t>
            </a:r>
            <a:r>
              <a:rPr lang="zh-TW" altLang="en-US" sz="2800">
                <a:latin typeface="Arial" panose="020B0604020202020204" pitchFamily="34" charset="0"/>
                <a:ea typeface="微軟正黑體" panose="020B0604030504040204" pitchFamily="34" charset="-120"/>
                <a:cs typeface="Arial" panose="020B0604020202020204" pitchFamily="34" charset="0"/>
              </a:rPr>
              <a:t> </a:t>
            </a:r>
            <a:r>
              <a:rPr lang="en-US" altLang="zh-TW" sz="2800">
                <a:latin typeface="Arial" panose="020B0604020202020204" pitchFamily="34" charset="0"/>
                <a:ea typeface="微軟正黑體" panose="020B0604030504040204" pitchFamily="34" charset="-120"/>
                <a:cs typeface="Arial" panose="020B0604020202020204" pitchFamily="34" charset="0"/>
              </a:rPr>
              <a:t>transceivers</a:t>
            </a:r>
          </a:p>
          <a:p>
            <a:pPr marL="174625" indent="-174625">
              <a:buFont typeface="Arial"/>
              <a:buChar char="•"/>
            </a:pPr>
            <a:r>
              <a:rPr lang="en-US" altLang="zh-TW" sz="2800">
                <a:latin typeface="Arial" panose="020B0604020202020204" pitchFamily="34" charset="0"/>
                <a:ea typeface="微軟正黑體" panose="020B0604030504040204" pitchFamily="34" charset="-120"/>
                <a:cs typeface="Arial" panose="020B0604020202020204" pitchFamily="34" charset="0"/>
              </a:rPr>
              <a:t>Auto-negotiation speed</a:t>
            </a:r>
            <a:endParaRPr lang="zh-CN" altLang="en-US" sz="2800">
              <a:latin typeface="Arial" panose="020B0604020202020204" pitchFamily="34" charset="0"/>
              <a:ea typeface="微軟正黑體" panose="020B0604030504040204" pitchFamily="34" charset="-120"/>
              <a:cs typeface="Arial" panose="020B0604020202020204" pitchFamily="34" charset="0"/>
            </a:endParaRPr>
          </a:p>
        </p:txBody>
      </p:sp>
      <p:sp>
        <p:nvSpPr>
          <p:cNvPr id="32" name="文字方塊 31">
            <a:extLst>
              <a:ext uri="{FF2B5EF4-FFF2-40B4-BE49-F238E27FC236}">
                <a16:creationId xmlns:a16="http://schemas.microsoft.com/office/drawing/2014/main" id="{D1D09DE5-6C61-6D47-A999-870742798628}"/>
              </a:ext>
            </a:extLst>
          </p:cNvPr>
          <p:cNvSpPr txBox="1"/>
          <p:nvPr/>
        </p:nvSpPr>
        <p:spPr>
          <a:xfrm>
            <a:off x="3085872" y="6326502"/>
            <a:ext cx="4796256" cy="338554"/>
          </a:xfrm>
          <a:prstGeom prst="rect">
            <a:avLst/>
          </a:prstGeom>
          <a:noFill/>
        </p:spPr>
        <p:txBody>
          <a:bodyPr wrap="square" rtlCol="0">
            <a:spAutoFit/>
          </a:bodyPr>
          <a:lstStyle/>
          <a:p>
            <a:r>
              <a:rPr lang="en-US" altLang="zh-TW" sz="1600">
                <a:latin typeface="微軟正黑體" panose="020B0604030504040204" pitchFamily="34" charset="-120"/>
                <a:ea typeface="微軟正黑體" panose="020B0604030504040204" pitchFamily="34" charset="-120"/>
              </a:rPr>
              <a:t>QNAP QSW-M5216-1T 16-port 25GbE switch</a:t>
            </a:r>
            <a:endParaRPr lang="zh-TW" altLang="en-US" sz="1600">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10137772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群組 3">
            <a:extLst>
              <a:ext uri="{FF2B5EF4-FFF2-40B4-BE49-F238E27FC236}">
                <a16:creationId xmlns:a16="http://schemas.microsoft.com/office/drawing/2014/main" id="{45B2A5E0-4C58-43D4-A50D-D2AD0E200DCA}"/>
              </a:ext>
            </a:extLst>
          </p:cNvPr>
          <p:cNvGrpSpPr/>
          <p:nvPr/>
        </p:nvGrpSpPr>
        <p:grpSpPr>
          <a:xfrm>
            <a:off x="611770" y="1960738"/>
            <a:ext cx="7393103" cy="2086722"/>
            <a:chOff x="611770" y="1960738"/>
            <a:chExt cx="7393103" cy="2086722"/>
          </a:xfrm>
        </p:grpSpPr>
        <p:sp>
          <p:nvSpPr>
            <p:cNvPr id="5" name="Shape 528">
              <a:extLst>
                <a:ext uri="{FF2B5EF4-FFF2-40B4-BE49-F238E27FC236}">
                  <a16:creationId xmlns:a16="http://schemas.microsoft.com/office/drawing/2014/main" id="{24B77BE9-F0CE-48C8-A5E7-F237C20D82CF}"/>
                </a:ext>
              </a:extLst>
            </p:cNvPr>
            <p:cNvSpPr/>
            <p:nvPr/>
          </p:nvSpPr>
          <p:spPr>
            <a:xfrm flipH="1">
              <a:off x="614910" y="1960739"/>
              <a:ext cx="7389963" cy="2086721"/>
            </a:xfrm>
            <a:prstGeom prst="snip2DiagRect">
              <a:avLst>
                <a:gd name="adj1" fmla="val 0"/>
                <a:gd name="adj2" fmla="val 14918"/>
              </a:avLst>
            </a:prstGeom>
            <a:gradFill>
              <a:gsLst>
                <a:gs pos="47000">
                  <a:schemeClr val="bg1"/>
                </a:gs>
                <a:gs pos="100000">
                  <a:schemeClr val="bg1">
                    <a:alpha val="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Arial"/>
                <a:cs typeface="Arial" panose="020B0604020202020204" pitchFamily="34" charset="0"/>
                <a:sym typeface="Arial"/>
              </a:endParaRPr>
            </a:p>
          </p:txBody>
        </p:sp>
        <p:sp>
          <p:nvSpPr>
            <p:cNvPr id="85" name="圓角化對角線角落矩形 8">
              <a:extLst>
                <a:ext uri="{FF2B5EF4-FFF2-40B4-BE49-F238E27FC236}">
                  <a16:creationId xmlns:a16="http://schemas.microsoft.com/office/drawing/2014/main" id="{0579C713-0693-4BEE-98AD-7C0EA08F1AD3}"/>
                </a:ext>
              </a:extLst>
            </p:cNvPr>
            <p:cNvSpPr/>
            <p:nvPr/>
          </p:nvSpPr>
          <p:spPr>
            <a:xfrm flipH="1">
              <a:off x="611770" y="1960738"/>
              <a:ext cx="1928862"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r>
                <a:rPr lang="en-US" altLang="zh-TW" b="1">
                  <a:solidFill>
                    <a:schemeClr val="bg1"/>
                  </a:solidFill>
                  <a:latin typeface="Arial" panose="020B0604020202020204" pitchFamily="34" charset="0"/>
                  <a:ea typeface="微軟正黑體" pitchFamily="34" charset="-120"/>
                  <a:cs typeface="Arial" panose="020B0604020202020204" pitchFamily="34" charset="0"/>
                </a:rPr>
                <a:t>10GbE NIC</a:t>
              </a:r>
            </a:p>
          </p:txBody>
        </p:sp>
      </p:grpSp>
      <p:sp>
        <p:nvSpPr>
          <p:cNvPr id="86" name="Shape 528">
            <a:extLst>
              <a:ext uri="{FF2B5EF4-FFF2-40B4-BE49-F238E27FC236}">
                <a16:creationId xmlns:a16="http://schemas.microsoft.com/office/drawing/2014/main" id="{EA298FED-2314-4DE5-BB27-8D5C67F71861}"/>
              </a:ext>
            </a:extLst>
          </p:cNvPr>
          <p:cNvSpPr/>
          <p:nvPr/>
        </p:nvSpPr>
        <p:spPr>
          <a:xfrm flipH="1">
            <a:off x="4949786" y="4381994"/>
            <a:ext cx="3032430" cy="2264140"/>
          </a:xfrm>
          <a:prstGeom prst="snip2DiagRect">
            <a:avLst>
              <a:gd name="adj1" fmla="val 0"/>
              <a:gd name="adj2" fmla="val 12393"/>
            </a:avLst>
          </a:prstGeom>
          <a:gradFill>
            <a:gsLst>
              <a:gs pos="47000">
                <a:schemeClr val="bg1"/>
              </a:gs>
              <a:gs pos="100000">
                <a:schemeClr val="bg1">
                  <a:alpha val="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Arial"/>
              <a:cs typeface="Arial" panose="020B0604020202020204" pitchFamily="34" charset="0"/>
              <a:sym typeface="Arial"/>
            </a:endParaRPr>
          </a:p>
        </p:txBody>
      </p:sp>
      <p:sp>
        <p:nvSpPr>
          <p:cNvPr id="90" name="Shape 528">
            <a:extLst>
              <a:ext uri="{FF2B5EF4-FFF2-40B4-BE49-F238E27FC236}">
                <a16:creationId xmlns:a16="http://schemas.microsoft.com/office/drawing/2014/main" id="{DE8B63BE-F96A-44F4-93FE-EA4A550B6777}"/>
              </a:ext>
            </a:extLst>
          </p:cNvPr>
          <p:cNvSpPr/>
          <p:nvPr/>
        </p:nvSpPr>
        <p:spPr>
          <a:xfrm flipH="1">
            <a:off x="631263" y="4377702"/>
            <a:ext cx="3971632" cy="2268432"/>
          </a:xfrm>
          <a:prstGeom prst="snip2DiagRect">
            <a:avLst>
              <a:gd name="adj1" fmla="val 0"/>
              <a:gd name="adj2" fmla="val 12556"/>
            </a:avLst>
          </a:prstGeom>
          <a:gradFill>
            <a:gsLst>
              <a:gs pos="47000">
                <a:schemeClr val="bg1"/>
              </a:gs>
              <a:gs pos="100000">
                <a:schemeClr val="bg1">
                  <a:alpha val="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Arial"/>
              <a:cs typeface="Arial" panose="020B0604020202020204" pitchFamily="34" charset="0"/>
              <a:sym typeface="Arial"/>
            </a:endParaRPr>
          </a:p>
        </p:txBody>
      </p:sp>
      <p:sp>
        <p:nvSpPr>
          <p:cNvPr id="49" name="Shape 528">
            <a:extLst>
              <a:ext uri="{FF2B5EF4-FFF2-40B4-BE49-F238E27FC236}">
                <a16:creationId xmlns:a16="http://schemas.microsoft.com/office/drawing/2014/main" id="{399928B1-191B-4789-B392-61C77BBDABDA}"/>
              </a:ext>
            </a:extLst>
          </p:cNvPr>
          <p:cNvSpPr/>
          <p:nvPr/>
        </p:nvSpPr>
        <p:spPr>
          <a:xfrm flipH="1">
            <a:off x="8253632" y="1942603"/>
            <a:ext cx="3032430" cy="2086721"/>
          </a:xfrm>
          <a:prstGeom prst="snip2DiagRect">
            <a:avLst>
              <a:gd name="adj1" fmla="val 0"/>
              <a:gd name="adj2" fmla="val 12393"/>
            </a:avLst>
          </a:prstGeom>
          <a:gradFill>
            <a:gsLst>
              <a:gs pos="47000">
                <a:schemeClr val="bg1"/>
              </a:gs>
              <a:gs pos="100000">
                <a:schemeClr val="bg1">
                  <a:alpha val="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Arial"/>
              <a:cs typeface="Arial" panose="020B0604020202020204" pitchFamily="34" charset="0"/>
              <a:sym typeface="Arial"/>
            </a:endParaRPr>
          </a:p>
        </p:txBody>
      </p:sp>
      <p:sp>
        <p:nvSpPr>
          <p:cNvPr id="53" name="Shape 528">
            <a:extLst>
              <a:ext uri="{FF2B5EF4-FFF2-40B4-BE49-F238E27FC236}">
                <a16:creationId xmlns:a16="http://schemas.microsoft.com/office/drawing/2014/main" id="{E57ACE7C-83D5-4FFF-8152-C72C829BB23E}"/>
              </a:ext>
            </a:extLst>
          </p:cNvPr>
          <p:cNvSpPr/>
          <p:nvPr/>
        </p:nvSpPr>
        <p:spPr>
          <a:xfrm flipH="1">
            <a:off x="8280838" y="4345721"/>
            <a:ext cx="3032430" cy="2300413"/>
          </a:xfrm>
          <a:prstGeom prst="snip2DiagRect">
            <a:avLst>
              <a:gd name="adj1" fmla="val 0"/>
              <a:gd name="adj2" fmla="val 12393"/>
            </a:avLst>
          </a:prstGeom>
          <a:gradFill>
            <a:gsLst>
              <a:gs pos="47000">
                <a:schemeClr val="bg1"/>
              </a:gs>
              <a:gs pos="100000">
                <a:schemeClr val="bg1">
                  <a:alpha val="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Arial"/>
              <a:cs typeface="Arial" panose="020B0604020202020204" pitchFamily="34" charset="0"/>
              <a:sym typeface="Arial"/>
            </a:endParaRPr>
          </a:p>
        </p:txBody>
      </p:sp>
      <p:sp>
        <p:nvSpPr>
          <p:cNvPr id="11" name="TextBox 45">
            <a:extLst>
              <a:ext uri="{FF2B5EF4-FFF2-40B4-BE49-F238E27FC236}">
                <a16:creationId xmlns:a16="http://schemas.microsoft.com/office/drawing/2014/main" id="{3B07719A-5788-44BF-BF3A-A2A1E829E893}"/>
              </a:ext>
            </a:extLst>
          </p:cNvPr>
          <p:cNvSpPr txBox="1"/>
          <p:nvPr/>
        </p:nvSpPr>
        <p:spPr>
          <a:xfrm>
            <a:off x="5549936" y="3686257"/>
            <a:ext cx="1840656" cy="348878"/>
          </a:xfrm>
          <a:prstGeom prst="rect">
            <a:avLst/>
          </a:prstGeom>
          <a:noFill/>
        </p:spPr>
        <p:txBody>
          <a:bodyPr wrap="square" lIns="121920" tIns="60960" rIns="121920" bIns="60960" rtlCol="0" anchor="t">
            <a:spAutoFit/>
          </a:bodyPr>
          <a:lstStyle/>
          <a:p>
            <a:pPr algn="ctr"/>
            <a:r>
              <a:rPr lang="en-US" altLang="zh-TW" sz="1467" b="1">
                <a:solidFill>
                  <a:srgbClr val="323231"/>
                </a:solidFill>
                <a:latin typeface="Arial" panose="020B0604020202020204" pitchFamily="34" charset="0"/>
                <a:ea typeface="新細明體"/>
                <a:cs typeface="Arial" panose="020B0604020202020204" pitchFamily="34" charset="0"/>
              </a:rPr>
              <a:t>QXG-10G1T</a:t>
            </a:r>
            <a:endParaRPr lang="zh-TW" altLang="en-US" sz="1467" b="1">
              <a:solidFill>
                <a:srgbClr val="323231"/>
              </a:solidFill>
              <a:latin typeface="Arial" panose="020B0604020202020204" pitchFamily="34" charset="0"/>
              <a:cs typeface="Arial" panose="020B0604020202020204" pitchFamily="34" charset="0"/>
            </a:endParaRPr>
          </a:p>
        </p:txBody>
      </p:sp>
      <p:sp>
        <p:nvSpPr>
          <p:cNvPr id="15" name="TextBox 73">
            <a:extLst>
              <a:ext uri="{FF2B5EF4-FFF2-40B4-BE49-F238E27FC236}">
                <a16:creationId xmlns:a16="http://schemas.microsoft.com/office/drawing/2014/main" id="{37923793-AD03-4606-9BA8-E4B0273155C2}"/>
              </a:ext>
            </a:extLst>
          </p:cNvPr>
          <p:cNvSpPr txBox="1"/>
          <p:nvPr/>
        </p:nvSpPr>
        <p:spPr>
          <a:xfrm>
            <a:off x="489939" y="3655827"/>
            <a:ext cx="1933084" cy="389899"/>
          </a:xfrm>
          <a:prstGeom prst="rect">
            <a:avLst/>
          </a:prstGeom>
          <a:noFill/>
        </p:spPr>
        <p:txBody>
          <a:bodyPr wrap="square" lIns="162544" tIns="81272" rIns="162544" bIns="81272" rtlCol="0" anchor="t">
            <a:spAutoFit/>
          </a:bodyPr>
          <a:lstStyle/>
          <a:p>
            <a:pPr algn="ctr"/>
            <a:r>
              <a:rPr lang="en-US" sz="1467" b="1">
                <a:solidFill>
                  <a:srgbClr val="323231"/>
                </a:solidFill>
                <a:latin typeface="Arial" panose="020B0604020202020204" pitchFamily="34" charset="0"/>
                <a:cs typeface="Arial" panose="020B0604020202020204" pitchFamily="34" charset="0"/>
              </a:rPr>
              <a:t>LAN-10G2T-X710</a:t>
            </a:r>
            <a:endParaRPr lang="zh-TW" altLang="en-US" sz="1600" b="1">
              <a:solidFill>
                <a:srgbClr val="323231"/>
              </a:solidFill>
              <a:latin typeface="Arial" panose="020B0604020202020204" pitchFamily="34" charset="0"/>
              <a:cs typeface="Arial" panose="020B0604020202020204" pitchFamily="34" charset="0"/>
            </a:endParaRPr>
          </a:p>
        </p:txBody>
      </p:sp>
      <p:sp>
        <p:nvSpPr>
          <p:cNvPr id="43" name="TextBox 29">
            <a:extLst>
              <a:ext uri="{FF2B5EF4-FFF2-40B4-BE49-F238E27FC236}">
                <a16:creationId xmlns:a16="http://schemas.microsoft.com/office/drawing/2014/main" id="{39FAA6E8-04E2-EA43-9204-1D1561C7C742}"/>
              </a:ext>
            </a:extLst>
          </p:cNvPr>
          <p:cNvSpPr txBox="1"/>
          <p:nvPr/>
        </p:nvSpPr>
        <p:spPr>
          <a:xfrm>
            <a:off x="9658974" y="2801691"/>
            <a:ext cx="1757436"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467">
                <a:solidFill>
                  <a:srgbClr val="323231"/>
                </a:solidFill>
                <a:latin typeface="Arial" panose="020B0604020202020204" pitchFamily="34" charset="0"/>
                <a:cs typeface="Arial" panose="020B0604020202020204" pitchFamily="34" charset="0"/>
              </a:rPr>
              <a:t>QXG-5G1T-111C</a:t>
            </a:r>
          </a:p>
        </p:txBody>
      </p:sp>
      <p:sp>
        <p:nvSpPr>
          <p:cNvPr id="45" name="TextBox 29">
            <a:extLst>
              <a:ext uri="{FF2B5EF4-FFF2-40B4-BE49-F238E27FC236}">
                <a16:creationId xmlns:a16="http://schemas.microsoft.com/office/drawing/2014/main" id="{C310ADD9-A473-6D44-A3A2-DE91256A9E26}"/>
              </a:ext>
            </a:extLst>
          </p:cNvPr>
          <p:cNvSpPr txBox="1"/>
          <p:nvPr/>
        </p:nvSpPr>
        <p:spPr>
          <a:xfrm>
            <a:off x="9654527" y="3083879"/>
            <a:ext cx="1757436"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467">
                <a:solidFill>
                  <a:srgbClr val="323231"/>
                </a:solidFill>
                <a:latin typeface="Arial" panose="020B0604020202020204" pitchFamily="34" charset="0"/>
                <a:cs typeface="Arial" panose="020B0604020202020204" pitchFamily="34" charset="0"/>
              </a:rPr>
              <a:t>QXG-5G2T-111C</a:t>
            </a:r>
          </a:p>
        </p:txBody>
      </p:sp>
      <p:sp>
        <p:nvSpPr>
          <p:cNvPr id="47" name="TextBox 29">
            <a:extLst>
              <a:ext uri="{FF2B5EF4-FFF2-40B4-BE49-F238E27FC236}">
                <a16:creationId xmlns:a16="http://schemas.microsoft.com/office/drawing/2014/main" id="{46A2F5E4-8623-B145-BF0A-DAA74F8BA667}"/>
              </a:ext>
            </a:extLst>
          </p:cNvPr>
          <p:cNvSpPr txBox="1"/>
          <p:nvPr/>
        </p:nvSpPr>
        <p:spPr>
          <a:xfrm>
            <a:off x="9658166" y="3366067"/>
            <a:ext cx="1757436"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467">
                <a:solidFill>
                  <a:srgbClr val="323231"/>
                </a:solidFill>
                <a:latin typeface="Arial" panose="020B0604020202020204" pitchFamily="34" charset="0"/>
                <a:cs typeface="Arial" panose="020B0604020202020204" pitchFamily="34" charset="0"/>
              </a:rPr>
              <a:t>QXG-5G4T-111C</a:t>
            </a:r>
          </a:p>
        </p:txBody>
      </p:sp>
      <p:pic>
        <p:nvPicPr>
          <p:cNvPr id="32" name="圖片 31">
            <a:extLst>
              <a:ext uri="{FF2B5EF4-FFF2-40B4-BE49-F238E27FC236}">
                <a16:creationId xmlns:a16="http://schemas.microsoft.com/office/drawing/2014/main" id="{85D5C650-2543-FD47-8C75-72A8D2A748F0}"/>
              </a:ext>
            </a:extLst>
          </p:cNvPr>
          <p:cNvPicPr>
            <a:picLocks noChangeAspect="1"/>
          </p:cNvPicPr>
          <p:nvPr/>
        </p:nvPicPr>
        <p:blipFill>
          <a:blip r:embed="rId2" cstate="print">
            <a:extLst>
              <a:ext uri="{28A0092B-C50C-407E-A947-70E740481C1C}">
                <a14:useLocalDpi xmlns:a14="http://schemas.microsoft.com/office/drawing/2010/main"/>
              </a:ext>
            </a:extLst>
          </a:blip>
          <a:srcRect/>
          <a:stretch/>
        </p:blipFill>
        <p:spPr>
          <a:xfrm>
            <a:off x="8301642" y="2865764"/>
            <a:ext cx="1526997" cy="1003225"/>
          </a:xfrm>
          <a:prstGeom prst="rect">
            <a:avLst/>
          </a:prstGeom>
        </p:spPr>
      </p:pic>
      <p:sp>
        <p:nvSpPr>
          <p:cNvPr id="56" name="文字方塊 55">
            <a:extLst>
              <a:ext uri="{FF2B5EF4-FFF2-40B4-BE49-F238E27FC236}">
                <a16:creationId xmlns:a16="http://schemas.microsoft.com/office/drawing/2014/main" id="{39388A57-6DB5-774C-8EEE-0EA6361EE25A}"/>
              </a:ext>
            </a:extLst>
          </p:cNvPr>
          <p:cNvSpPr txBox="1"/>
          <p:nvPr/>
        </p:nvSpPr>
        <p:spPr>
          <a:xfrm>
            <a:off x="8504329" y="2493169"/>
            <a:ext cx="1157297" cy="340519"/>
          </a:xfrm>
          <a:prstGeom prst="roundRect">
            <a:avLst/>
          </a:prstGeom>
          <a:solidFill>
            <a:srgbClr val="FFC000">
              <a:alpha val="85000"/>
            </a:srgbClr>
          </a:solidFill>
        </p:spPr>
        <p:txBody>
          <a:bodyPr wrap="none" lIns="121920" tIns="60960" rIns="121920" bIns="60960" rtlCol="0" anchor="t">
            <a:spAutoFit/>
          </a:bodyPr>
          <a:lstStyle>
            <a:defPPr marR="0" lvl="0" algn="l" rtl="0">
              <a:lnSpc>
                <a:spcPct val="100000"/>
              </a:lnSpc>
              <a:spcBef>
                <a:spcPts val="0"/>
              </a:spcBef>
              <a:spcAft>
                <a:spcPts val="0"/>
              </a:spcAft>
            </a:defPPr>
            <a:lvl1pPr>
              <a:defRPr kumimoji="1" sz="1000">
                <a:solidFill>
                  <a:schemeClr val="tx1"/>
                </a:solidFill>
              </a:defRPr>
            </a:lvl1pPr>
          </a:lstStyle>
          <a:p>
            <a:r>
              <a:rPr lang="en-US" altLang="zh-TW" sz="1200" b="1">
                <a:latin typeface="Arial" panose="020B0604020202020204" pitchFamily="34" charset="0"/>
                <a:cs typeface="Arial" panose="020B0604020202020204" pitchFamily="34" charset="0"/>
              </a:rPr>
              <a:t>1/2/4 x RJ45</a:t>
            </a:r>
            <a:endParaRPr lang="zh-TW" altLang="en-US" sz="1200" b="1">
              <a:latin typeface="Arial" panose="020B0604020202020204" pitchFamily="34" charset="0"/>
              <a:cs typeface="Arial" panose="020B0604020202020204" pitchFamily="34" charset="0"/>
            </a:endParaRPr>
          </a:p>
        </p:txBody>
      </p:sp>
      <p:sp>
        <p:nvSpPr>
          <p:cNvPr id="61" name="TextBox 45">
            <a:extLst>
              <a:ext uri="{FF2B5EF4-FFF2-40B4-BE49-F238E27FC236}">
                <a16:creationId xmlns:a16="http://schemas.microsoft.com/office/drawing/2014/main" id="{01EF8245-0FB0-7347-9DF6-7A0BA9196594}"/>
              </a:ext>
            </a:extLst>
          </p:cNvPr>
          <p:cNvSpPr txBox="1"/>
          <p:nvPr/>
        </p:nvSpPr>
        <p:spPr>
          <a:xfrm>
            <a:off x="2736812" y="3686544"/>
            <a:ext cx="1840656" cy="318100"/>
          </a:xfrm>
          <a:prstGeom prst="rect">
            <a:avLst/>
          </a:prstGeom>
          <a:noFill/>
        </p:spPr>
        <p:txBody>
          <a:bodyPr wrap="square" rtlCol="0" anchor="t">
            <a:spAutoFit/>
          </a:bodyPr>
          <a:lstStyle/>
          <a:p>
            <a:pPr algn="ctr"/>
            <a:r>
              <a:rPr lang="en-US" altLang="zh-TW" sz="1467" b="1">
                <a:solidFill>
                  <a:srgbClr val="323231"/>
                </a:solidFill>
                <a:latin typeface="Arial" panose="020B0604020202020204" pitchFamily="34" charset="0"/>
                <a:cs typeface="Arial" panose="020B0604020202020204" pitchFamily="34" charset="0"/>
              </a:rPr>
              <a:t>QXG-10G2TB</a:t>
            </a:r>
            <a:endParaRPr lang="zh-TW" altLang="en-US" sz="1467" b="1">
              <a:solidFill>
                <a:srgbClr val="323231"/>
              </a:solidFill>
              <a:latin typeface="Arial" panose="020B0604020202020204" pitchFamily="34" charset="0"/>
              <a:cs typeface="Arial" panose="020B0604020202020204" pitchFamily="34" charset="0"/>
            </a:endParaRPr>
          </a:p>
        </p:txBody>
      </p:sp>
      <p:sp>
        <p:nvSpPr>
          <p:cNvPr id="63" name="文字方塊 62">
            <a:extLst>
              <a:ext uri="{FF2B5EF4-FFF2-40B4-BE49-F238E27FC236}">
                <a16:creationId xmlns:a16="http://schemas.microsoft.com/office/drawing/2014/main" id="{BB0E9AC8-F0C9-2B40-842D-491CC7CD5C79}"/>
              </a:ext>
            </a:extLst>
          </p:cNvPr>
          <p:cNvSpPr txBox="1"/>
          <p:nvPr/>
        </p:nvSpPr>
        <p:spPr>
          <a:xfrm>
            <a:off x="3442067" y="2492873"/>
            <a:ext cx="830034" cy="306467"/>
          </a:xfrm>
          <a:prstGeom prst="roundRect">
            <a:avLst/>
          </a:prstGeom>
          <a:solidFill>
            <a:srgbClr val="FFC000">
              <a:alpha val="85000"/>
            </a:srgbClr>
          </a:solidFill>
        </p:spPr>
        <p:txBody>
          <a:bodyPr wrap="none" rtlCol="0" anchor="t">
            <a:spAutoFit/>
          </a:bodyPr>
          <a:lstStyle/>
          <a:p>
            <a:r>
              <a:rPr kumimoji="1" lang="en-US" altLang="zh-TW" sz="1200" b="1">
                <a:latin typeface="Arial" panose="020B0604020202020204" pitchFamily="34" charset="0"/>
                <a:cs typeface="Arial" panose="020B0604020202020204" pitchFamily="34" charset="0"/>
              </a:rPr>
              <a:t>2 x RJ45</a:t>
            </a:r>
            <a:endParaRPr kumimoji="1" lang="zh-TW" altLang="en-US" sz="1200" b="1">
              <a:latin typeface="Arial" panose="020B0604020202020204" pitchFamily="34" charset="0"/>
              <a:cs typeface="Arial" panose="020B0604020202020204" pitchFamily="34" charset="0"/>
            </a:endParaRPr>
          </a:p>
        </p:txBody>
      </p:sp>
      <p:sp>
        <p:nvSpPr>
          <p:cNvPr id="64" name="文字方塊 63">
            <a:extLst>
              <a:ext uri="{FF2B5EF4-FFF2-40B4-BE49-F238E27FC236}">
                <a16:creationId xmlns:a16="http://schemas.microsoft.com/office/drawing/2014/main" id="{E018BC3E-95E7-2C44-8FC9-566CBFC6F365}"/>
              </a:ext>
            </a:extLst>
          </p:cNvPr>
          <p:cNvSpPr txBox="1"/>
          <p:nvPr/>
        </p:nvSpPr>
        <p:spPr>
          <a:xfrm>
            <a:off x="6015111" y="2511225"/>
            <a:ext cx="830034" cy="306467"/>
          </a:xfrm>
          <a:prstGeom prst="roundRect">
            <a:avLst/>
          </a:prstGeom>
          <a:solidFill>
            <a:srgbClr val="FFC000">
              <a:alpha val="85000"/>
            </a:srgbClr>
          </a:solidFill>
        </p:spPr>
        <p:txBody>
          <a:bodyPr wrap="none" rtlCol="0" anchor="t">
            <a:spAutoFit/>
          </a:bodyPr>
          <a:lstStyle/>
          <a:p>
            <a:r>
              <a:rPr kumimoji="1" lang="en-US" altLang="zh-TW" sz="1200" b="1">
                <a:latin typeface="Arial" panose="020B0604020202020204" pitchFamily="34" charset="0"/>
                <a:cs typeface="Arial" panose="020B0604020202020204" pitchFamily="34" charset="0"/>
              </a:rPr>
              <a:t>1 x RJ45</a:t>
            </a:r>
            <a:endParaRPr kumimoji="1" lang="zh-TW" altLang="en-US" sz="1200" b="1">
              <a:latin typeface="Arial" panose="020B0604020202020204" pitchFamily="34" charset="0"/>
              <a:cs typeface="Arial" panose="020B0604020202020204" pitchFamily="34" charset="0"/>
            </a:endParaRPr>
          </a:p>
        </p:txBody>
      </p:sp>
      <p:sp>
        <p:nvSpPr>
          <p:cNvPr id="17" name="TextBox 76">
            <a:extLst>
              <a:ext uri="{FF2B5EF4-FFF2-40B4-BE49-F238E27FC236}">
                <a16:creationId xmlns:a16="http://schemas.microsoft.com/office/drawing/2014/main" id="{C3930D45-CD26-47AC-B24C-D3EFB230FDBC}"/>
              </a:ext>
            </a:extLst>
          </p:cNvPr>
          <p:cNvSpPr txBox="1"/>
          <p:nvPr/>
        </p:nvSpPr>
        <p:spPr>
          <a:xfrm>
            <a:off x="814341" y="6229578"/>
            <a:ext cx="1937678"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altLang="zh-TW" sz="1467">
                <a:solidFill>
                  <a:srgbClr val="323231"/>
                </a:solidFill>
                <a:latin typeface="Arial" panose="020B0604020202020204" pitchFamily="34" charset="0"/>
                <a:cs typeface="Arial" panose="020B0604020202020204" pitchFamily="34" charset="0"/>
              </a:rPr>
              <a:t>LAN-40G2SF-MLX</a:t>
            </a:r>
          </a:p>
        </p:txBody>
      </p:sp>
      <p:sp>
        <p:nvSpPr>
          <p:cNvPr id="55" name="TextBox 76">
            <a:extLst>
              <a:ext uri="{FF2B5EF4-FFF2-40B4-BE49-F238E27FC236}">
                <a16:creationId xmlns:a16="http://schemas.microsoft.com/office/drawing/2014/main" id="{E0F654A7-FA76-E648-BBFD-6F58934AF787}"/>
              </a:ext>
            </a:extLst>
          </p:cNvPr>
          <p:cNvSpPr txBox="1"/>
          <p:nvPr/>
        </p:nvSpPr>
        <p:spPr>
          <a:xfrm>
            <a:off x="2777930" y="6238857"/>
            <a:ext cx="1790875" cy="318100"/>
          </a:xfrm>
          <a:prstGeom prst="rect">
            <a:avLst/>
          </a:prstGeom>
          <a:noFill/>
        </p:spPr>
        <p:txBody>
          <a:bodyPr wrap="none" rtlCol="0" anchor="t">
            <a:spAutoFit/>
          </a:bodyPr>
          <a:lstStyle/>
          <a:p>
            <a:r>
              <a:rPr lang="en-US" altLang="zh-TW" sz="1467" b="1">
                <a:solidFill>
                  <a:srgbClr val="323231"/>
                </a:solidFill>
                <a:latin typeface="Arial" panose="020B0604020202020204" pitchFamily="34" charset="0"/>
                <a:cs typeface="Arial" panose="020B0604020202020204" pitchFamily="34" charset="0"/>
              </a:rPr>
              <a:t>QXG-25G2SF-CX6</a:t>
            </a:r>
          </a:p>
        </p:txBody>
      </p:sp>
      <p:sp>
        <p:nvSpPr>
          <p:cNvPr id="59" name="文字方塊 58">
            <a:extLst>
              <a:ext uri="{FF2B5EF4-FFF2-40B4-BE49-F238E27FC236}">
                <a16:creationId xmlns:a16="http://schemas.microsoft.com/office/drawing/2014/main" id="{206BEB08-93B6-6C4E-8A09-DC46A4116AAF}"/>
              </a:ext>
            </a:extLst>
          </p:cNvPr>
          <p:cNvSpPr txBox="1"/>
          <p:nvPr/>
        </p:nvSpPr>
        <p:spPr>
          <a:xfrm>
            <a:off x="962955" y="4944700"/>
            <a:ext cx="1536296" cy="306467"/>
          </a:xfrm>
          <a:prstGeom prst="roundRect">
            <a:avLst/>
          </a:prstGeom>
          <a:solidFill>
            <a:srgbClr val="FFC000">
              <a:alpha val="85000"/>
            </a:srgbClr>
          </a:solidFill>
        </p:spPr>
        <p:txBody>
          <a:bodyPr wrap="none" rtlCol="0">
            <a:spAutoFit/>
          </a:bodyPr>
          <a:lstStyle/>
          <a:p>
            <a:r>
              <a:rPr kumimoji="1" lang="en-US" altLang="zh-TW" sz="1200" b="1">
                <a:latin typeface="Arial" panose="020B0604020202020204" pitchFamily="34" charset="0"/>
                <a:cs typeface="Arial" panose="020B0604020202020204" pitchFamily="34" charset="0"/>
              </a:rPr>
              <a:t>2 x QSFP+ 40Gb/s</a:t>
            </a:r>
            <a:endParaRPr kumimoji="1" lang="zh-TW" altLang="en-US" sz="1200" b="1">
              <a:latin typeface="Arial" panose="020B0604020202020204" pitchFamily="34" charset="0"/>
              <a:cs typeface="Arial" panose="020B0604020202020204" pitchFamily="34" charset="0"/>
            </a:endParaRPr>
          </a:p>
        </p:txBody>
      </p:sp>
      <p:sp>
        <p:nvSpPr>
          <p:cNvPr id="66" name="文字方塊 65">
            <a:extLst>
              <a:ext uri="{FF2B5EF4-FFF2-40B4-BE49-F238E27FC236}">
                <a16:creationId xmlns:a16="http://schemas.microsoft.com/office/drawing/2014/main" id="{BEDB12C6-BF4F-FC4D-90ED-4C54056E4802}"/>
              </a:ext>
            </a:extLst>
          </p:cNvPr>
          <p:cNvSpPr txBox="1"/>
          <p:nvPr/>
        </p:nvSpPr>
        <p:spPr>
          <a:xfrm>
            <a:off x="2885482" y="4950756"/>
            <a:ext cx="1495445" cy="306467"/>
          </a:xfrm>
          <a:prstGeom prst="roundRect">
            <a:avLst/>
          </a:prstGeom>
          <a:solidFill>
            <a:srgbClr val="FFC000">
              <a:alpha val="85000"/>
            </a:srgbClr>
          </a:solidFill>
        </p:spPr>
        <p:txBody>
          <a:bodyPr wrap="none" rtlCol="0">
            <a:spAutoFit/>
          </a:bodyPr>
          <a:lstStyle/>
          <a:p>
            <a:r>
              <a:rPr kumimoji="1" lang="en-US" altLang="zh-TW" sz="1200" b="1">
                <a:latin typeface="Arial" panose="020B0604020202020204" pitchFamily="34" charset="0"/>
                <a:cs typeface="Arial" panose="020B0604020202020204" pitchFamily="34" charset="0"/>
              </a:rPr>
              <a:t>2 x SFP28 25Gb/s</a:t>
            </a:r>
            <a:endParaRPr kumimoji="1" lang="zh-TW" altLang="en-US" sz="1200" b="1">
              <a:latin typeface="Arial" panose="020B0604020202020204" pitchFamily="34" charset="0"/>
              <a:cs typeface="Arial" panose="020B0604020202020204" pitchFamily="34" charset="0"/>
            </a:endParaRPr>
          </a:p>
        </p:txBody>
      </p:sp>
      <p:sp>
        <p:nvSpPr>
          <p:cNvPr id="73" name="文字方塊 72">
            <a:extLst>
              <a:ext uri="{FF2B5EF4-FFF2-40B4-BE49-F238E27FC236}">
                <a16:creationId xmlns:a16="http://schemas.microsoft.com/office/drawing/2014/main" id="{0ADF4E3D-AE90-8940-AF8C-4080F1C1BBED}"/>
              </a:ext>
            </a:extLst>
          </p:cNvPr>
          <p:cNvSpPr txBox="1"/>
          <p:nvPr/>
        </p:nvSpPr>
        <p:spPr>
          <a:xfrm>
            <a:off x="943139" y="2499346"/>
            <a:ext cx="830034" cy="306467"/>
          </a:xfrm>
          <a:prstGeom prst="roundRect">
            <a:avLst/>
          </a:prstGeom>
          <a:solidFill>
            <a:srgbClr val="FFC000">
              <a:alpha val="85000"/>
            </a:srgbClr>
          </a:solidFill>
        </p:spPr>
        <p:txBody>
          <a:bodyPr wrap="none" rtlCol="0">
            <a:spAutoFit/>
          </a:bodyPr>
          <a:lstStyle/>
          <a:p>
            <a:r>
              <a:rPr kumimoji="1" lang="en-US" altLang="zh-TW" sz="1200" b="1">
                <a:latin typeface="Arial" panose="020B0604020202020204" pitchFamily="34" charset="0"/>
                <a:cs typeface="Arial" panose="020B0604020202020204" pitchFamily="34" charset="0"/>
              </a:rPr>
              <a:t>2 x RJ45</a:t>
            </a:r>
            <a:endParaRPr kumimoji="1" lang="zh-TW" altLang="en-US" sz="1200" b="1">
              <a:latin typeface="Arial" panose="020B0604020202020204" pitchFamily="34" charset="0"/>
              <a:cs typeface="Arial" panose="020B0604020202020204" pitchFamily="34" charset="0"/>
            </a:endParaRPr>
          </a:p>
        </p:txBody>
      </p:sp>
      <p:sp>
        <p:nvSpPr>
          <p:cNvPr id="81" name="TextBox 45">
            <a:extLst>
              <a:ext uri="{FF2B5EF4-FFF2-40B4-BE49-F238E27FC236}">
                <a16:creationId xmlns:a16="http://schemas.microsoft.com/office/drawing/2014/main" id="{1F68397C-4447-5F46-809F-0A050C350D2D}"/>
              </a:ext>
            </a:extLst>
          </p:cNvPr>
          <p:cNvSpPr txBox="1"/>
          <p:nvPr/>
        </p:nvSpPr>
        <p:spPr>
          <a:xfrm>
            <a:off x="4949381" y="6096401"/>
            <a:ext cx="3032430" cy="318100"/>
          </a:xfrm>
          <a:prstGeom prst="rect">
            <a:avLst/>
          </a:prstGeom>
          <a:noFill/>
        </p:spPr>
        <p:txBody>
          <a:bodyPr wrap="square" rtlCol="0" anchor="t">
            <a:spAutoFit/>
          </a:bodyPr>
          <a:lstStyle>
            <a:defPPr marR="0" lvl="0" algn="l" rtl="0">
              <a:lnSpc>
                <a:spcPct val="100000"/>
              </a:lnSpc>
              <a:spcBef>
                <a:spcPts val="0"/>
              </a:spcBef>
              <a:spcAft>
                <a:spcPts val="0"/>
              </a:spcAft>
            </a:defPPr>
            <a:lvl1pPr algn="ctr">
              <a:defRPr sz="1100" b="1">
                <a:solidFill>
                  <a:srgbClr val="39523E"/>
                </a:solidFill>
                <a:ea typeface="+mn-ea"/>
              </a:defRPr>
            </a:lvl1pPr>
          </a:lstStyle>
          <a:p>
            <a:r>
              <a:rPr lang="en-US" altLang="zh-TW" sz="1467">
                <a:solidFill>
                  <a:srgbClr val="323231"/>
                </a:solidFill>
                <a:latin typeface="Arial" panose="020B0604020202020204" pitchFamily="34" charset="0"/>
                <a:cs typeface="Arial" panose="020B0604020202020204" pitchFamily="34" charset="0"/>
              </a:rPr>
              <a:t>QXG-100G2SF-E810</a:t>
            </a:r>
            <a:endParaRPr lang="zh-TW" altLang="en-US" sz="1467">
              <a:solidFill>
                <a:srgbClr val="323231"/>
              </a:solidFill>
              <a:latin typeface="Arial" panose="020B0604020202020204" pitchFamily="34" charset="0"/>
              <a:cs typeface="Arial" panose="020B0604020202020204" pitchFamily="34" charset="0"/>
            </a:endParaRPr>
          </a:p>
        </p:txBody>
      </p:sp>
      <p:sp>
        <p:nvSpPr>
          <p:cNvPr id="87" name="圓角化對角線角落矩形 8">
            <a:extLst>
              <a:ext uri="{FF2B5EF4-FFF2-40B4-BE49-F238E27FC236}">
                <a16:creationId xmlns:a16="http://schemas.microsoft.com/office/drawing/2014/main" id="{20FF0F44-DFA9-4DB3-B985-7E4F95D085C3}"/>
              </a:ext>
            </a:extLst>
          </p:cNvPr>
          <p:cNvSpPr/>
          <p:nvPr/>
        </p:nvSpPr>
        <p:spPr>
          <a:xfrm flipH="1">
            <a:off x="4949380" y="4381994"/>
            <a:ext cx="2097495"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r>
              <a:rPr lang="en-US" altLang="zh-TW" b="1">
                <a:solidFill>
                  <a:schemeClr val="bg1"/>
                </a:solidFill>
                <a:latin typeface="Arial" panose="020B0604020202020204" pitchFamily="34" charset="0"/>
                <a:ea typeface="微軟正黑體" pitchFamily="34" charset="-120"/>
                <a:cs typeface="Arial" panose="020B0604020202020204" pitchFamily="34" charset="0"/>
              </a:rPr>
              <a:t>100GbE NIC</a:t>
            </a:r>
          </a:p>
        </p:txBody>
      </p:sp>
      <p:sp>
        <p:nvSpPr>
          <p:cNvPr id="91" name="圓角化對角線角落矩形 8">
            <a:extLst>
              <a:ext uri="{FF2B5EF4-FFF2-40B4-BE49-F238E27FC236}">
                <a16:creationId xmlns:a16="http://schemas.microsoft.com/office/drawing/2014/main" id="{AD550588-3ACA-4A3E-8CE8-F770C557595B}"/>
              </a:ext>
            </a:extLst>
          </p:cNvPr>
          <p:cNvSpPr/>
          <p:nvPr/>
        </p:nvSpPr>
        <p:spPr>
          <a:xfrm flipH="1">
            <a:off x="631263" y="4377703"/>
            <a:ext cx="2177923"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r>
              <a:rPr lang="en-US" altLang="zh-TW" b="1">
                <a:solidFill>
                  <a:schemeClr val="bg1"/>
                </a:solidFill>
                <a:latin typeface="Arial" panose="020B0604020202020204" pitchFamily="34" charset="0"/>
                <a:ea typeface="微軟正黑體" pitchFamily="34" charset="-120"/>
                <a:cs typeface="Arial" panose="020B0604020202020204" pitchFamily="34" charset="0"/>
              </a:rPr>
              <a:t>40/25GbE</a:t>
            </a:r>
            <a:r>
              <a:rPr lang="en-US" altLang="zh-CN" b="1">
                <a:solidFill>
                  <a:schemeClr val="bg1"/>
                </a:solidFill>
                <a:latin typeface="Arial" panose="020B0604020202020204" pitchFamily="34" charset="0"/>
                <a:ea typeface="微軟正黑體" pitchFamily="34" charset="-120"/>
                <a:cs typeface="Arial" panose="020B0604020202020204" pitchFamily="34" charset="0"/>
              </a:rPr>
              <a:t> NIC</a:t>
            </a:r>
          </a:p>
        </p:txBody>
      </p:sp>
      <p:sp>
        <p:nvSpPr>
          <p:cNvPr id="50" name="圓角化對角線角落矩形 8">
            <a:extLst>
              <a:ext uri="{FF2B5EF4-FFF2-40B4-BE49-F238E27FC236}">
                <a16:creationId xmlns:a16="http://schemas.microsoft.com/office/drawing/2014/main" id="{627C4274-995F-4D11-BD85-2576756400DE}"/>
              </a:ext>
            </a:extLst>
          </p:cNvPr>
          <p:cNvSpPr/>
          <p:nvPr/>
        </p:nvSpPr>
        <p:spPr>
          <a:xfrm flipH="1">
            <a:off x="8253225" y="1942602"/>
            <a:ext cx="1757243"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marL="380144" indent="-380144"/>
            <a:r>
              <a:rPr lang="en-US" altLang="zh-TW" b="1">
                <a:solidFill>
                  <a:schemeClr val="bg1"/>
                </a:solidFill>
                <a:latin typeface="Arial" panose="020B0604020202020204" pitchFamily="34" charset="0"/>
                <a:ea typeface="微軟正黑體"/>
                <a:cs typeface="Arial" panose="020B0604020202020204" pitchFamily="34" charset="0"/>
              </a:rPr>
              <a:t>5GbE</a:t>
            </a:r>
            <a:r>
              <a:rPr lang="en-US" altLang="zh-TW" b="1">
                <a:solidFill>
                  <a:schemeClr val="bg1"/>
                </a:solidFill>
                <a:latin typeface="Arial" panose="020B0604020202020204" pitchFamily="34" charset="0"/>
                <a:ea typeface="Microsoft JhengHei"/>
                <a:cs typeface="Arial" panose="020B0604020202020204" pitchFamily="34" charset="0"/>
              </a:rPr>
              <a:t> NIC</a:t>
            </a:r>
            <a:endParaRPr lang="zh-TW" altLang="en-US">
              <a:solidFill>
                <a:schemeClr val="bg1"/>
              </a:solidFill>
              <a:latin typeface="Arial" panose="020B0604020202020204" pitchFamily="34" charset="0"/>
              <a:ea typeface="新細明體"/>
              <a:cs typeface="Arial" panose="020B0604020202020204" pitchFamily="34" charset="0"/>
            </a:endParaRPr>
          </a:p>
        </p:txBody>
      </p:sp>
      <p:sp>
        <p:nvSpPr>
          <p:cNvPr id="60" name="TextBox 29">
            <a:extLst>
              <a:ext uri="{FF2B5EF4-FFF2-40B4-BE49-F238E27FC236}">
                <a16:creationId xmlns:a16="http://schemas.microsoft.com/office/drawing/2014/main" id="{685700EF-6A81-4695-AE8F-CB795F69BDCA}"/>
              </a:ext>
            </a:extLst>
          </p:cNvPr>
          <p:cNvSpPr txBox="1"/>
          <p:nvPr/>
        </p:nvSpPr>
        <p:spPr>
          <a:xfrm>
            <a:off x="9695247" y="5175490"/>
            <a:ext cx="1694855"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467">
                <a:solidFill>
                  <a:srgbClr val="323231"/>
                </a:solidFill>
                <a:latin typeface="Arial" panose="020B0604020202020204" pitchFamily="34" charset="0"/>
                <a:cs typeface="Arial" panose="020B0604020202020204" pitchFamily="34" charset="0"/>
              </a:rPr>
              <a:t>QXG-2G1T-I225</a:t>
            </a:r>
          </a:p>
        </p:txBody>
      </p:sp>
      <p:sp>
        <p:nvSpPr>
          <p:cNvPr id="68" name="TextBox 29">
            <a:extLst>
              <a:ext uri="{FF2B5EF4-FFF2-40B4-BE49-F238E27FC236}">
                <a16:creationId xmlns:a16="http://schemas.microsoft.com/office/drawing/2014/main" id="{A8A95DE0-EAEB-40EF-9155-EAF7C2A82D7A}"/>
              </a:ext>
            </a:extLst>
          </p:cNvPr>
          <p:cNvSpPr txBox="1"/>
          <p:nvPr/>
        </p:nvSpPr>
        <p:spPr>
          <a:xfrm>
            <a:off x="9695247" y="5437990"/>
            <a:ext cx="1694855"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467">
                <a:solidFill>
                  <a:srgbClr val="323231"/>
                </a:solidFill>
                <a:latin typeface="Arial" panose="020B0604020202020204" pitchFamily="34" charset="0"/>
                <a:cs typeface="Arial" panose="020B0604020202020204" pitchFamily="34" charset="0"/>
              </a:rPr>
              <a:t>QXG-2G2T-I225</a:t>
            </a:r>
          </a:p>
        </p:txBody>
      </p:sp>
      <p:sp>
        <p:nvSpPr>
          <p:cNvPr id="69" name="TextBox 29">
            <a:extLst>
              <a:ext uri="{FF2B5EF4-FFF2-40B4-BE49-F238E27FC236}">
                <a16:creationId xmlns:a16="http://schemas.microsoft.com/office/drawing/2014/main" id="{3718E28E-3B51-405D-B3F7-64317E989FD3}"/>
              </a:ext>
            </a:extLst>
          </p:cNvPr>
          <p:cNvSpPr txBox="1"/>
          <p:nvPr/>
        </p:nvSpPr>
        <p:spPr>
          <a:xfrm>
            <a:off x="9695248" y="5700493"/>
            <a:ext cx="1694855"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467">
                <a:solidFill>
                  <a:srgbClr val="323231"/>
                </a:solidFill>
                <a:latin typeface="Arial" panose="020B0604020202020204" pitchFamily="34" charset="0"/>
                <a:cs typeface="Arial" panose="020B0604020202020204" pitchFamily="34" charset="0"/>
              </a:rPr>
              <a:t>QXG-2G4T-I225</a:t>
            </a:r>
          </a:p>
        </p:txBody>
      </p:sp>
      <p:sp>
        <p:nvSpPr>
          <p:cNvPr id="54" name="圓角化對角線角落矩形 8">
            <a:extLst>
              <a:ext uri="{FF2B5EF4-FFF2-40B4-BE49-F238E27FC236}">
                <a16:creationId xmlns:a16="http://schemas.microsoft.com/office/drawing/2014/main" id="{12447289-E590-4CFF-8D3E-5DE0102ADE04}"/>
              </a:ext>
            </a:extLst>
          </p:cNvPr>
          <p:cNvSpPr/>
          <p:nvPr/>
        </p:nvSpPr>
        <p:spPr>
          <a:xfrm flipH="1">
            <a:off x="8280431" y="4345721"/>
            <a:ext cx="1958366"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marL="380144" indent="-380144"/>
            <a:r>
              <a:rPr lang="en-US" b="1">
                <a:solidFill>
                  <a:schemeClr val="bg1"/>
                </a:solidFill>
                <a:latin typeface="Arial" panose="020B0604020202020204" pitchFamily="34" charset="0"/>
                <a:ea typeface="微軟正黑體"/>
                <a:cs typeface="Arial" panose="020B0604020202020204" pitchFamily="34" charset="0"/>
              </a:rPr>
              <a:t>2.5GbE </a:t>
            </a:r>
            <a:r>
              <a:rPr lang="en-US" altLang="zh-TW" b="1">
                <a:solidFill>
                  <a:schemeClr val="bg1"/>
                </a:solidFill>
                <a:latin typeface="Arial" panose="020B0604020202020204" pitchFamily="34" charset="0"/>
                <a:ea typeface="微軟正黑體"/>
                <a:cs typeface="Arial" panose="020B0604020202020204" pitchFamily="34" charset="0"/>
              </a:rPr>
              <a:t>NIC</a:t>
            </a:r>
            <a:endParaRPr lang="zh-TW" altLang="en-US" b="1">
              <a:solidFill>
                <a:schemeClr val="bg1"/>
              </a:solidFill>
              <a:latin typeface="Arial" panose="020B0604020202020204" pitchFamily="34" charset="0"/>
              <a:ea typeface="微軟正黑體"/>
              <a:cs typeface="Arial" panose="020B0604020202020204" pitchFamily="34" charset="0"/>
            </a:endParaRPr>
          </a:p>
        </p:txBody>
      </p:sp>
      <p:sp>
        <p:nvSpPr>
          <p:cNvPr id="44" name="文字方塊 43">
            <a:extLst>
              <a:ext uri="{FF2B5EF4-FFF2-40B4-BE49-F238E27FC236}">
                <a16:creationId xmlns:a16="http://schemas.microsoft.com/office/drawing/2014/main" id="{7ADD31BD-1540-41C2-9913-0E09C56E2C63}"/>
              </a:ext>
            </a:extLst>
          </p:cNvPr>
          <p:cNvSpPr txBox="1"/>
          <p:nvPr/>
        </p:nvSpPr>
        <p:spPr>
          <a:xfrm>
            <a:off x="8573625" y="4927438"/>
            <a:ext cx="1157297" cy="340519"/>
          </a:xfrm>
          <a:prstGeom prst="roundRect">
            <a:avLst/>
          </a:prstGeom>
          <a:solidFill>
            <a:srgbClr val="FFC000">
              <a:alpha val="85000"/>
            </a:srgbClr>
          </a:solidFill>
        </p:spPr>
        <p:txBody>
          <a:bodyPr wrap="none" lIns="121920" tIns="60960" rIns="121920" bIns="60960" rtlCol="0" anchor="t">
            <a:spAutoFit/>
          </a:bodyPr>
          <a:lstStyle>
            <a:defPPr marR="0" lvl="0" algn="l" rtl="0">
              <a:lnSpc>
                <a:spcPct val="100000"/>
              </a:lnSpc>
              <a:spcBef>
                <a:spcPts val="0"/>
              </a:spcBef>
              <a:spcAft>
                <a:spcPts val="0"/>
              </a:spcAft>
            </a:defPPr>
            <a:lvl1pPr>
              <a:defRPr kumimoji="1" sz="1000">
                <a:solidFill>
                  <a:schemeClr val="tx1"/>
                </a:solidFill>
              </a:defRPr>
            </a:lvl1pPr>
          </a:lstStyle>
          <a:p>
            <a:r>
              <a:rPr lang="en-US" altLang="zh-TW" sz="1200" b="1">
                <a:latin typeface="Arial" panose="020B0604020202020204" pitchFamily="34" charset="0"/>
                <a:cs typeface="Arial" panose="020B0604020202020204" pitchFamily="34" charset="0"/>
              </a:rPr>
              <a:t>1/2/4 x RJ45</a:t>
            </a:r>
            <a:endParaRPr lang="zh-TW" altLang="en-US" sz="1200" b="1">
              <a:latin typeface="Arial" panose="020B0604020202020204" pitchFamily="34" charset="0"/>
              <a:cs typeface="Arial" panose="020B0604020202020204" pitchFamily="34" charset="0"/>
            </a:endParaRPr>
          </a:p>
        </p:txBody>
      </p:sp>
      <p:pic>
        <p:nvPicPr>
          <p:cNvPr id="1026" name="Picture 2" descr="QXG-10G2T-X710">
            <a:extLst>
              <a:ext uri="{FF2B5EF4-FFF2-40B4-BE49-F238E27FC236}">
                <a16:creationId xmlns:a16="http://schemas.microsoft.com/office/drawing/2014/main" id="{1622F116-8889-E44E-9C55-ADBAD43368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313" y="2768623"/>
            <a:ext cx="1224096" cy="106360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QXG-25G2SF-CX6">
            <a:extLst>
              <a:ext uri="{FF2B5EF4-FFF2-40B4-BE49-F238E27FC236}">
                <a16:creationId xmlns:a16="http://schemas.microsoft.com/office/drawing/2014/main" id="{D6FD8A25-384A-5847-9C79-57AA84851B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18025" y="5200912"/>
            <a:ext cx="1275818" cy="11085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QXG-100G2SF-E810">
            <a:extLst>
              <a:ext uri="{FF2B5EF4-FFF2-40B4-BE49-F238E27FC236}">
                <a16:creationId xmlns:a16="http://schemas.microsoft.com/office/drawing/2014/main" id="{BFEFB0A6-BAA5-5245-B587-D99012CA0E0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59495" y="4877913"/>
            <a:ext cx="1740334" cy="1512156"/>
          </a:xfrm>
          <a:prstGeom prst="rect">
            <a:avLst/>
          </a:prstGeom>
          <a:noFill/>
          <a:extLst>
            <a:ext uri="{909E8E84-426E-40DD-AFC4-6F175D3DCCD1}">
              <a14:hiddenFill xmlns:a14="http://schemas.microsoft.com/office/drawing/2010/main">
                <a:solidFill>
                  <a:srgbClr val="FFFFFF"/>
                </a:solidFill>
              </a14:hiddenFill>
            </a:ext>
          </a:extLst>
        </p:spPr>
      </p:pic>
      <p:sp>
        <p:nvSpPr>
          <p:cNvPr id="48" name="文字方塊 47">
            <a:extLst>
              <a:ext uri="{FF2B5EF4-FFF2-40B4-BE49-F238E27FC236}">
                <a16:creationId xmlns:a16="http://schemas.microsoft.com/office/drawing/2014/main" id="{C7F130D7-AADB-C246-9527-03DAF86ABE98}"/>
              </a:ext>
            </a:extLst>
          </p:cNvPr>
          <p:cNvSpPr txBox="1"/>
          <p:nvPr/>
        </p:nvSpPr>
        <p:spPr>
          <a:xfrm>
            <a:off x="5881184" y="4921301"/>
            <a:ext cx="1050994" cy="306467"/>
          </a:xfrm>
          <a:prstGeom prst="roundRect">
            <a:avLst/>
          </a:prstGeom>
          <a:solidFill>
            <a:srgbClr val="FFC000">
              <a:alpha val="85000"/>
            </a:srgbClr>
          </a:solidFill>
        </p:spPr>
        <p:txBody>
          <a:bodyPr wrap="none" rtlCol="0">
            <a:spAutoFit/>
          </a:bodyPr>
          <a:lstStyle/>
          <a:p>
            <a:r>
              <a:rPr kumimoji="1" lang="en-US" altLang="zh-TW" sz="1200" b="1">
                <a:latin typeface="Arial" panose="020B0604020202020204" pitchFamily="34" charset="0"/>
                <a:cs typeface="Arial" panose="020B0604020202020204" pitchFamily="34" charset="0"/>
              </a:rPr>
              <a:t>2 x QSFP28</a:t>
            </a:r>
            <a:endParaRPr kumimoji="1" lang="zh-TW" altLang="en-US" sz="1200" b="1">
              <a:latin typeface="Arial" panose="020B0604020202020204" pitchFamily="34" charset="0"/>
              <a:cs typeface="Arial" panose="020B0604020202020204" pitchFamily="34" charset="0"/>
            </a:endParaRPr>
          </a:p>
        </p:txBody>
      </p:sp>
      <p:pic>
        <p:nvPicPr>
          <p:cNvPr id="1032" name="Picture 8" descr="LAN-40G2SF-MLX">
            <a:extLst>
              <a:ext uri="{FF2B5EF4-FFF2-40B4-BE49-F238E27FC236}">
                <a16:creationId xmlns:a16="http://schemas.microsoft.com/office/drawing/2014/main" id="{FAD07BC8-5DAD-8844-BF59-E874D99BE36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01346" y="5123120"/>
            <a:ext cx="1440493" cy="125162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QXG-5G4T-111C">
            <a:extLst>
              <a:ext uri="{FF2B5EF4-FFF2-40B4-BE49-F238E27FC236}">
                <a16:creationId xmlns:a16="http://schemas.microsoft.com/office/drawing/2014/main" id="{C906B22A-F400-AB44-B43D-8629222D041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66525" y="5154838"/>
            <a:ext cx="1462114" cy="127041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QXG-10G1T">
            <a:extLst>
              <a:ext uri="{FF2B5EF4-FFF2-40B4-BE49-F238E27FC236}">
                <a16:creationId xmlns:a16="http://schemas.microsoft.com/office/drawing/2014/main" id="{DD362F7C-0468-D946-9BDE-645CEF7BE6E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27985" y="2776391"/>
            <a:ext cx="1148661" cy="998059"/>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QXG-10G2TB">
            <a:extLst>
              <a:ext uri="{FF2B5EF4-FFF2-40B4-BE49-F238E27FC236}">
                <a16:creationId xmlns:a16="http://schemas.microsoft.com/office/drawing/2014/main" id="{7B693ECF-7FD9-484D-89AB-4EAA633788A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197014" y="2731617"/>
            <a:ext cx="1224097" cy="1063604"/>
          </a:xfrm>
          <a:prstGeom prst="rect">
            <a:avLst/>
          </a:prstGeom>
          <a:noFill/>
          <a:extLst>
            <a:ext uri="{909E8E84-426E-40DD-AFC4-6F175D3DCCD1}">
              <a14:hiddenFill xmlns:a14="http://schemas.microsoft.com/office/drawing/2010/main">
                <a:solidFill>
                  <a:srgbClr val="FFFFFF"/>
                </a:solidFill>
              </a14:hiddenFill>
            </a:ext>
          </a:extLst>
        </p:spPr>
      </p:pic>
      <p:sp>
        <p:nvSpPr>
          <p:cNvPr id="46" name="文字方塊 45">
            <a:extLst>
              <a:ext uri="{FF2B5EF4-FFF2-40B4-BE49-F238E27FC236}">
                <a16:creationId xmlns:a16="http://schemas.microsoft.com/office/drawing/2014/main" id="{2DACB3FD-F628-4195-8FA8-C3A443D24B70}"/>
              </a:ext>
            </a:extLst>
          </p:cNvPr>
          <p:cNvSpPr txBox="1"/>
          <p:nvPr/>
        </p:nvSpPr>
        <p:spPr>
          <a:xfrm>
            <a:off x="548451" y="17143"/>
            <a:ext cx="10933319" cy="1569660"/>
          </a:xfrm>
          <a:prstGeom prst="rect">
            <a:avLst/>
          </a:prstGeom>
          <a:noFill/>
        </p:spPr>
        <p:txBody>
          <a:bodyPr wrap="square" rtlCol="0">
            <a:spAutoFit/>
          </a:bodyPr>
          <a:lstStyle/>
          <a:p>
            <a:r>
              <a:rPr kumimoji="1" lang="en-US" altLang="zh-TW" sz="4800" b="1">
                <a:latin typeface="Arial" panose="020B0604020202020204" pitchFamily="34" charset="0"/>
                <a:ea typeface="微軟正黑體"/>
                <a:cs typeface="Arial" panose="020B0604020202020204" pitchFamily="34" charset="0"/>
              </a:rPr>
              <a:t>Abundant high-speed network cards with plug and use support</a:t>
            </a:r>
            <a:endParaRPr kumimoji="1" lang="zh-TW" altLang="en-US" sz="4800" b="1">
              <a:latin typeface="Arial" panose="020B0604020202020204" pitchFamily="34" charset="0"/>
              <a:ea typeface="微軟正黑體"/>
              <a:cs typeface="Arial" panose="020B0604020202020204" pitchFamily="34" charset="0"/>
            </a:endParaRPr>
          </a:p>
        </p:txBody>
      </p:sp>
    </p:spTree>
    <p:extLst>
      <p:ext uri="{BB962C8B-B14F-4D97-AF65-F5344CB8AC3E}">
        <p14:creationId xmlns:p14="http://schemas.microsoft.com/office/powerpoint/2010/main" val="11783985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9B0F10BE-AC52-4A48-AE5A-8EE295C9FF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9356" y="3842878"/>
            <a:ext cx="4945621" cy="3091013"/>
          </a:xfrm>
          <a:prstGeom prst="rect">
            <a:avLst/>
          </a:prstGeom>
          <a:noFill/>
          <a:extLst>
            <a:ext uri="{909E8E84-426E-40DD-AFC4-6F175D3DCCD1}">
              <a14:hiddenFill xmlns:a14="http://schemas.microsoft.com/office/drawing/2010/main">
                <a:solidFill>
                  <a:srgbClr val="FFFFFF"/>
                </a:solidFill>
              </a14:hiddenFill>
            </a:ext>
          </a:extLst>
        </p:spPr>
      </p:pic>
      <p:sp>
        <p:nvSpPr>
          <p:cNvPr id="2" name="文字方塊 1">
            <a:extLst>
              <a:ext uri="{FF2B5EF4-FFF2-40B4-BE49-F238E27FC236}">
                <a16:creationId xmlns:a16="http://schemas.microsoft.com/office/drawing/2014/main" id="{B83138DD-44BE-4B1D-B8D5-A060D1151A8C}"/>
              </a:ext>
            </a:extLst>
          </p:cNvPr>
          <p:cNvSpPr txBox="1"/>
          <p:nvPr/>
        </p:nvSpPr>
        <p:spPr>
          <a:xfrm>
            <a:off x="492661" y="129287"/>
            <a:ext cx="10933319" cy="1446550"/>
          </a:xfrm>
          <a:prstGeom prst="rect">
            <a:avLst/>
          </a:prstGeom>
          <a:noFill/>
        </p:spPr>
        <p:txBody>
          <a:bodyPr wrap="square" rtlCol="0">
            <a:spAutoFit/>
          </a:bodyPr>
          <a:lstStyle/>
          <a:p>
            <a:pPr algn="ctr"/>
            <a:r>
              <a:rPr lang="en-US" altLang="zh-TW" sz="4400" b="1">
                <a:latin typeface="Arial" panose="020B0604020202020204" pitchFamily="34" charset="0"/>
                <a:ea typeface="微軟正黑體" panose="020B0604030504040204" pitchFamily="34" charset="-120"/>
                <a:cs typeface="Arial" panose="020B0604020202020204" pitchFamily="34" charset="0"/>
              </a:rPr>
              <a:t>Supercharge the transfer speed with with a QNAP 100GbE network card</a:t>
            </a:r>
            <a:endParaRPr lang="zh-TW" altLang="en-US" sz="4400" b="1">
              <a:latin typeface="Arial" panose="020B0604020202020204" pitchFamily="34" charset="0"/>
              <a:ea typeface="微軟正黑體" panose="020B0604030504040204" pitchFamily="34" charset="-120"/>
              <a:cs typeface="Arial" panose="020B0604020202020204" pitchFamily="34" charset="0"/>
            </a:endParaRPr>
          </a:p>
        </p:txBody>
      </p:sp>
      <p:sp>
        <p:nvSpPr>
          <p:cNvPr id="3" name="矩形: 圓角 2">
            <a:extLst>
              <a:ext uri="{FF2B5EF4-FFF2-40B4-BE49-F238E27FC236}">
                <a16:creationId xmlns:a16="http://schemas.microsoft.com/office/drawing/2014/main" id="{E9108BFC-3B9E-2545-A8E3-0F8DE8812572}"/>
              </a:ext>
            </a:extLst>
          </p:cNvPr>
          <p:cNvSpPr/>
          <p:nvPr/>
        </p:nvSpPr>
        <p:spPr>
          <a:xfrm>
            <a:off x="6984691" y="4538879"/>
            <a:ext cx="547064" cy="1897375"/>
          </a:xfrm>
          <a:prstGeom prst="roundRect">
            <a:avLst>
              <a:gd name="adj" fmla="val 4862"/>
            </a:avLst>
          </a:prstGeom>
          <a:solidFill>
            <a:srgbClr val="00B0F0">
              <a:alpha val="15000"/>
            </a:srgbClr>
          </a:solidFill>
          <a:ln>
            <a:solidFill>
              <a:srgbClr val="0070C0"/>
            </a:solidFill>
          </a:ln>
          <a:effectLst>
            <a:outerShdw blurRad="50800" dist="38100" dir="2700000" algn="tl"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4" name="文字方塊 3">
            <a:extLst>
              <a:ext uri="{FF2B5EF4-FFF2-40B4-BE49-F238E27FC236}">
                <a16:creationId xmlns:a16="http://schemas.microsoft.com/office/drawing/2014/main" id="{A618332F-A3F0-AA46-ADC7-B2F6F8C31136}"/>
              </a:ext>
            </a:extLst>
          </p:cNvPr>
          <p:cNvSpPr txBox="1"/>
          <p:nvPr/>
        </p:nvSpPr>
        <p:spPr>
          <a:xfrm>
            <a:off x="6490717" y="6515830"/>
            <a:ext cx="1569429" cy="276999"/>
          </a:xfrm>
          <a:prstGeom prst="rect">
            <a:avLst/>
          </a:prstGeom>
          <a:noFill/>
        </p:spPr>
        <p:txBody>
          <a:bodyPr wrap="square" rtlCol="0">
            <a:spAutoFit/>
          </a:bodyPr>
          <a:lstStyle/>
          <a:p>
            <a:r>
              <a:rPr kumimoji="1" lang="en-US" altLang="zh-TW" sz="1200" b="1">
                <a:latin typeface="Arial" panose="020B0604020202020204" pitchFamily="34" charset="0"/>
                <a:ea typeface="微軟正黑體" panose="020B0604030504040204" pitchFamily="34" charset="-120"/>
                <a:cs typeface="Arial" panose="020B0604020202020204" pitchFamily="34" charset="0"/>
              </a:rPr>
              <a:t>Half-height bracket</a:t>
            </a:r>
            <a:endParaRPr kumimoji="1" lang="zh-TW" altLang="en-US" sz="1200" b="1">
              <a:latin typeface="Arial" panose="020B0604020202020204" pitchFamily="34" charset="0"/>
              <a:ea typeface="微軟正黑體" panose="020B0604030504040204" pitchFamily="34" charset="-120"/>
              <a:cs typeface="Arial" panose="020B0604020202020204" pitchFamily="34" charset="0"/>
            </a:endParaRPr>
          </a:p>
        </p:txBody>
      </p:sp>
      <p:sp>
        <p:nvSpPr>
          <p:cNvPr id="5" name="文字方塊 4">
            <a:extLst>
              <a:ext uri="{FF2B5EF4-FFF2-40B4-BE49-F238E27FC236}">
                <a16:creationId xmlns:a16="http://schemas.microsoft.com/office/drawing/2014/main" id="{87493432-406F-C140-9A17-B8E78B58D9B4}"/>
              </a:ext>
            </a:extLst>
          </p:cNvPr>
          <p:cNvSpPr txBox="1"/>
          <p:nvPr/>
        </p:nvSpPr>
        <p:spPr>
          <a:xfrm>
            <a:off x="5024907" y="6266952"/>
            <a:ext cx="1569429" cy="461665"/>
          </a:xfrm>
          <a:prstGeom prst="rect">
            <a:avLst/>
          </a:prstGeom>
          <a:noFill/>
        </p:spPr>
        <p:txBody>
          <a:bodyPr wrap="square" rtlCol="0">
            <a:spAutoFit/>
          </a:bodyPr>
          <a:lstStyle/>
          <a:p>
            <a:r>
              <a:rPr kumimoji="1" lang="en-US" altLang="zh-TW" sz="1200" b="1">
                <a:latin typeface="Arial" panose="020B0604020202020204" pitchFamily="34" charset="0"/>
                <a:ea typeface="微軟正黑體" panose="020B0604030504040204" pitchFamily="34" charset="-120"/>
                <a:cs typeface="Arial" panose="020B0604020202020204" pitchFamily="34" charset="0"/>
              </a:rPr>
              <a:t>Full-height </a:t>
            </a:r>
          </a:p>
          <a:p>
            <a:r>
              <a:rPr kumimoji="1" lang="en-US" altLang="zh-TW" sz="1200" b="1">
                <a:latin typeface="Arial" panose="020B0604020202020204" pitchFamily="34" charset="0"/>
                <a:ea typeface="微軟正黑體" panose="020B0604030504040204" pitchFamily="34" charset="-120"/>
                <a:cs typeface="Arial" panose="020B0604020202020204" pitchFamily="34" charset="0"/>
              </a:rPr>
              <a:t>bracket included</a:t>
            </a:r>
            <a:endParaRPr kumimoji="1" lang="zh-TW" altLang="en-US" sz="1200" b="1">
              <a:latin typeface="Arial" panose="020B0604020202020204" pitchFamily="34" charset="0"/>
              <a:ea typeface="微軟正黑體" panose="020B0604030504040204" pitchFamily="34" charset="-120"/>
              <a:cs typeface="Arial" panose="020B0604020202020204" pitchFamily="34" charset="0"/>
            </a:endParaRPr>
          </a:p>
        </p:txBody>
      </p:sp>
      <p:pic>
        <p:nvPicPr>
          <p:cNvPr id="10" name="圖片 9" descr="一張含有 文字, 電子用品 的圖片&#10;&#10;自動產生的描述">
            <a:extLst>
              <a:ext uri="{FF2B5EF4-FFF2-40B4-BE49-F238E27FC236}">
                <a16:creationId xmlns:a16="http://schemas.microsoft.com/office/drawing/2014/main" id="{4419A2AF-6019-8240-AC91-93E465E29FB4}"/>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15000" contrast="41000"/>
                    </a14:imgEffect>
                  </a14:imgLayer>
                </a14:imgProps>
              </a:ext>
              <a:ext uri="{28A0092B-C50C-407E-A947-70E740481C1C}">
                <a14:useLocalDpi xmlns:a14="http://schemas.microsoft.com/office/drawing/2010/main" val="0"/>
              </a:ext>
            </a:extLst>
          </a:blip>
          <a:srcRect l="1953" t="8988" r="85218" b="6993"/>
          <a:stretch/>
        </p:blipFill>
        <p:spPr>
          <a:xfrm>
            <a:off x="6069609" y="4056251"/>
            <a:ext cx="610968" cy="2500725"/>
          </a:xfrm>
          <a:prstGeom prst="rect">
            <a:avLst/>
          </a:prstGeom>
        </p:spPr>
      </p:pic>
      <p:grpSp>
        <p:nvGrpSpPr>
          <p:cNvPr id="21" name="群組 20">
            <a:extLst>
              <a:ext uri="{FF2B5EF4-FFF2-40B4-BE49-F238E27FC236}">
                <a16:creationId xmlns:a16="http://schemas.microsoft.com/office/drawing/2014/main" id="{A0065428-886D-4311-93A2-9151C165A8E3}"/>
              </a:ext>
            </a:extLst>
          </p:cNvPr>
          <p:cNvGrpSpPr/>
          <p:nvPr/>
        </p:nvGrpSpPr>
        <p:grpSpPr>
          <a:xfrm>
            <a:off x="6926771" y="4195383"/>
            <a:ext cx="4742525" cy="2447068"/>
            <a:chOff x="6371319" y="4200117"/>
            <a:chExt cx="4742525" cy="2447068"/>
          </a:xfrm>
        </p:grpSpPr>
        <p:sp>
          <p:nvSpPr>
            <p:cNvPr id="6" name="文字方塊 5">
              <a:extLst>
                <a:ext uri="{FF2B5EF4-FFF2-40B4-BE49-F238E27FC236}">
                  <a16:creationId xmlns:a16="http://schemas.microsoft.com/office/drawing/2014/main" id="{0AA803C2-B51F-BD40-BFAB-D848B7DA4DD0}"/>
                </a:ext>
              </a:extLst>
            </p:cNvPr>
            <p:cNvSpPr txBox="1"/>
            <p:nvPr/>
          </p:nvSpPr>
          <p:spPr>
            <a:xfrm rot="5400000">
              <a:off x="10386215" y="5402231"/>
              <a:ext cx="1147482" cy="307777"/>
            </a:xfrm>
            <a:prstGeom prst="rect">
              <a:avLst/>
            </a:prstGeom>
            <a:noFill/>
          </p:spPr>
          <p:txBody>
            <a:bodyPr wrap="square" rtlCol="0">
              <a:spAutoFit/>
            </a:bodyPr>
            <a:lstStyle/>
            <a:p>
              <a:r>
                <a:rPr kumimoji="1" lang="en-US" altLang="zh-TW" sz="1400">
                  <a:latin typeface="Arial" panose="020B0604020202020204" pitchFamily="34" charset="0"/>
                  <a:ea typeface="微軟正黑體" panose="020B0604030504040204" pitchFamily="34" charset="-120"/>
                  <a:cs typeface="Arial" panose="020B0604020202020204" pitchFamily="34" charset="0"/>
                </a:rPr>
                <a:t>68.9mm</a:t>
              </a:r>
              <a:endParaRPr kumimoji="1" lang="zh-TW" altLang="en-US" sz="1400">
                <a:latin typeface="Arial" panose="020B0604020202020204" pitchFamily="34" charset="0"/>
                <a:ea typeface="微軟正黑體" panose="020B0604030504040204" pitchFamily="34" charset="-120"/>
                <a:cs typeface="Arial" panose="020B0604020202020204" pitchFamily="34" charset="0"/>
              </a:endParaRPr>
            </a:p>
          </p:txBody>
        </p:sp>
        <p:sp>
          <p:nvSpPr>
            <p:cNvPr id="7" name="文字方塊 6">
              <a:extLst>
                <a:ext uri="{FF2B5EF4-FFF2-40B4-BE49-F238E27FC236}">
                  <a16:creationId xmlns:a16="http://schemas.microsoft.com/office/drawing/2014/main" id="{2D49F11C-4BD2-0E40-B824-67975C7C57FD}"/>
                </a:ext>
              </a:extLst>
            </p:cNvPr>
            <p:cNvSpPr txBox="1"/>
            <p:nvPr/>
          </p:nvSpPr>
          <p:spPr>
            <a:xfrm>
              <a:off x="7931663" y="4200117"/>
              <a:ext cx="1237589" cy="307777"/>
            </a:xfrm>
            <a:prstGeom prst="rect">
              <a:avLst/>
            </a:prstGeom>
            <a:noFill/>
          </p:spPr>
          <p:txBody>
            <a:bodyPr wrap="square" rtlCol="0">
              <a:spAutoFit/>
            </a:bodyPr>
            <a:lstStyle/>
            <a:p>
              <a:r>
                <a:rPr kumimoji="1" lang="en-US" altLang="zh-TW" sz="1400">
                  <a:latin typeface="Arial" panose="020B0604020202020204" pitchFamily="34" charset="0"/>
                  <a:ea typeface="微軟正黑體" panose="020B0604030504040204" pitchFamily="34" charset="-120"/>
                  <a:cs typeface="Arial" panose="020B0604020202020204" pitchFamily="34" charset="0"/>
                </a:rPr>
                <a:t>169.5mm</a:t>
              </a:r>
              <a:endParaRPr kumimoji="1" lang="zh-TW" altLang="en-US" sz="1400">
                <a:latin typeface="Arial" panose="020B0604020202020204" pitchFamily="34" charset="0"/>
                <a:ea typeface="微軟正黑體" panose="020B0604030504040204" pitchFamily="34" charset="-120"/>
                <a:cs typeface="Arial" panose="020B0604020202020204" pitchFamily="34" charset="0"/>
              </a:endParaRPr>
            </a:p>
          </p:txBody>
        </p:sp>
        <p:pic>
          <p:nvPicPr>
            <p:cNvPr id="8" name="圖片 7" descr="一張含有 文字 的圖片&#10;&#10;自動產生的描述">
              <a:extLst>
                <a:ext uri="{FF2B5EF4-FFF2-40B4-BE49-F238E27FC236}">
                  <a16:creationId xmlns:a16="http://schemas.microsoft.com/office/drawing/2014/main" id="{B7EF541E-3DBD-C741-9D6A-5DFE784861F8}"/>
                </a:ext>
              </a:extLst>
            </p:cNvPr>
            <p:cNvPicPr>
              <a:picLocks noChangeAspect="1"/>
            </p:cNvPicPr>
            <p:nvPr/>
          </p:nvPicPr>
          <p:blipFill rotWithShape="1">
            <a:blip r:embed="rId5">
              <a:extLst>
                <a:ext uri="{28A0092B-C50C-407E-A947-70E740481C1C}">
                  <a14:useLocalDpi xmlns:a14="http://schemas.microsoft.com/office/drawing/2010/main" val="0"/>
                </a:ext>
              </a:extLst>
            </a:blip>
            <a:srcRect t="18490" b="13074"/>
            <a:stretch/>
          </p:blipFill>
          <p:spPr>
            <a:xfrm>
              <a:off x="6371319" y="4704422"/>
              <a:ext cx="4544482" cy="1942763"/>
            </a:xfrm>
            <a:prstGeom prst="rect">
              <a:avLst/>
            </a:prstGeom>
          </p:spPr>
        </p:pic>
        <p:grpSp>
          <p:nvGrpSpPr>
            <p:cNvPr id="11" name="群組 10">
              <a:extLst>
                <a:ext uri="{FF2B5EF4-FFF2-40B4-BE49-F238E27FC236}">
                  <a16:creationId xmlns:a16="http://schemas.microsoft.com/office/drawing/2014/main" id="{3956E89C-77F5-A246-A007-F8A679162F3D}"/>
                </a:ext>
              </a:extLst>
            </p:cNvPr>
            <p:cNvGrpSpPr/>
            <p:nvPr/>
          </p:nvGrpSpPr>
          <p:grpSpPr>
            <a:xfrm>
              <a:off x="7010638" y="4379122"/>
              <a:ext cx="3079641" cy="242031"/>
              <a:chOff x="5617194" y="2395253"/>
              <a:chExt cx="1610751" cy="372235"/>
            </a:xfrm>
          </p:grpSpPr>
          <p:cxnSp>
            <p:nvCxnSpPr>
              <p:cNvPr id="12" name="直線單箭頭接點 8">
                <a:extLst>
                  <a:ext uri="{FF2B5EF4-FFF2-40B4-BE49-F238E27FC236}">
                    <a16:creationId xmlns:a16="http://schemas.microsoft.com/office/drawing/2014/main" id="{D5B532F7-AC78-684C-91D0-0FD3CD1A8677}"/>
                  </a:ext>
                </a:extLst>
              </p:cNvPr>
              <p:cNvCxnSpPr/>
              <p:nvPr/>
            </p:nvCxnSpPr>
            <p:spPr>
              <a:xfrm>
                <a:off x="5617194" y="2565757"/>
                <a:ext cx="1610751" cy="0"/>
              </a:xfrm>
              <a:prstGeom prst="straightConnector1">
                <a:avLst/>
              </a:prstGeom>
              <a:ln>
                <a:solidFill>
                  <a:schemeClr val="tx2">
                    <a:lumMod val="50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3" name="直線接點 12">
                <a:extLst>
                  <a:ext uri="{FF2B5EF4-FFF2-40B4-BE49-F238E27FC236}">
                    <a16:creationId xmlns:a16="http://schemas.microsoft.com/office/drawing/2014/main" id="{3BA4371F-375A-A040-B02D-12EA70C0B318}"/>
                  </a:ext>
                </a:extLst>
              </p:cNvPr>
              <p:cNvCxnSpPr/>
              <p:nvPr/>
            </p:nvCxnSpPr>
            <p:spPr>
              <a:xfrm>
                <a:off x="7227945" y="2395253"/>
                <a:ext cx="0" cy="369143"/>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4" name="直線接點 13">
                <a:extLst>
                  <a:ext uri="{FF2B5EF4-FFF2-40B4-BE49-F238E27FC236}">
                    <a16:creationId xmlns:a16="http://schemas.microsoft.com/office/drawing/2014/main" id="{FD223E9C-EBA2-6F42-A57E-9EA1157F84EE}"/>
                  </a:ext>
                </a:extLst>
              </p:cNvPr>
              <p:cNvCxnSpPr/>
              <p:nvPr/>
            </p:nvCxnSpPr>
            <p:spPr>
              <a:xfrm>
                <a:off x="5617194" y="2398345"/>
                <a:ext cx="0" cy="369143"/>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5" name="群組 14">
              <a:extLst>
                <a:ext uri="{FF2B5EF4-FFF2-40B4-BE49-F238E27FC236}">
                  <a16:creationId xmlns:a16="http://schemas.microsoft.com/office/drawing/2014/main" id="{F0D4A7C3-B0E7-F74C-A675-C33871CB2DB4}"/>
                </a:ext>
              </a:extLst>
            </p:cNvPr>
            <p:cNvGrpSpPr/>
            <p:nvPr/>
          </p:nvGrpSpPr>
          <p:grpSpPr>
            <a:xfrm rot="5400000">
              <a:off x="9999090" y="5382012"/>
              <a:ext cx="1568397" cy="196357"/>
              <a:chOff x="5617194" y="2395253"/>
              <a:chExt cx="1610751" cy="372235"/>
            </a:xfrm>
          </p:grpSpPr>
          <p:cxnSp>
            <p:nvCxnSpPr>
              <p:cNvPr id="16" name="直線單箭頭接點 25">
                <a:extLst>
                  <a:ext uri="{FF2B5EF4-FFF2-40B4-BE49-F238E27FC236}">
                    <a16:creationId xmlns:a16="http://schemas.microsoft.com/office/drawing/2014/main" id="{193A4451-11AB-6C47-B8DE-F19C3863F23E}"/>
                  </a:ext>
                </a:extLst>
              </p:cNvPr>
              <p:cNvCxnSpPr/>
              <p:nvPr/>
            </p:nvCxnSpPr>
            <p:spPr>
              <a:xfrm>
                <a:off x="5617194" y="2565757"/>
                <a:ext cx="1610751" cy="0"/>
              </a:xfrm>
              <a:prstGeom prst="straightConnector1">
                <a:avLst/>
              </a:prstGeom>
              <a:ln>
                <a:solidFill>
                  <a:schemeClr val="tx2">
                    <a:lumMod val="50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直線接點 16">
                <a:extLst>
                  <a:ext uri="{FF2B5EF4-FFF2-40B4-BE49-F238E27FC236}">
                    <a16:creationId xmlns:a16="http://schemas.microsoft.com/office/drawing/2014/main" id="{9CAA4092-DB17-0A4F-AC40-7D666028D6B6}"/>
                  </a:ext>
                </a:extLst>
              </p:cNvPr>
              <p:cNvCxnSpPr/>
              <p:nvPr/>
            </p:nvCxnSpPr>
            <p:spPr>
              <a:xfrm>
                <a:off x="7227945" y="2395253"/>
                <a:ext cx="0" cy="369143"/>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8" name="直線接點 17">
                <a:extLst>
                  <a:ext uri="{FF2B5EF4-FFF2-40B4-BE49-F238E27FC236}">
                    <a16:creationId xmlns:a16="http://schemas.microsoft.com/office/drawing/2014/main" id="{2A9FD0EB-8201-DE43-80D1-5D69287F385B}"/>
                  </a:ext>
                </a:extLst>
              </p:cNvPr>
              <p:cNvCxnSpPr/>
              <p:nvPr/>
            </p:nvCxnSpPr>
            <p:spPr>
              <a:xfrm>
                <a:off x="5617194" y="2398345"/>
                <a:ext cx="0" cy="369143"/>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grpSp>
      </p:grpSp>
      <p:sp>
        <p:nvSpPr>
          <p:cNvPr id="25" name="文字方塊 24">
            <a:extLst>
              <a:ext uri="{FF2B5EF4-FFF2-40B4-BE49-F238E27FC236}">
                <a16:creationId xmlns:a16="http://schemas.microsoft.com/office/drawing/2014/main" id="{29CCF614-2A94-7B49-98AD-75AC545D9F80}"/>
              </a:ext>
            </a:extLst>
          </p:cNvPr>
          <p:cNvSpPr txBox="1"/>
          <p:nvPr/>
        </p:nvSpPr>
        <p:spPr>
          <a:xfrm>
            <a:off x="726584" y="6119545"/>
            <a:ext cx="3915819" cy="338554"/>
          </a:xfrm>
          <a:prstGeom prst="rect">
            <a:avLst/>
          </a:prstGeom>
          <a:noFill/>
        </p:spPr>
        <p:txBody>
          <a:bodyPr wrap="square" rtlCol="0">
            <a:spAutoFit/>
          </a:bodyPr>
          <a:lstStyle/>
          <a:p>
            <a:r>
              <a:rPr lang="en-US" altLang="zh-TW" sz="1600">
                <a:latin typeface="Arial" panose="020B0604020202020204" pitchFamily="34" charset="0"/>
                <a:ea typeface="微軟正黑體" panose="020B0604030504040204" pitchFamily="34" charset="-120"/>
                <a:cs typeface="Arial" panose="020B0604020202020204" pitchFamily="34" charset="0"/>
              </a:rPr>
              <a:t>QSW-M5216 25GbE Managed Switch</a:t>
            </a:r>
            <a:endParaRPr lang="zh-TW" altLang="en-US" sz="1600">
              <a:latin typeface="Arial" panose="020B0604020202020204" pitchFamily="34" charset="0"/>
              <a:ea typeface="微軟正黑體" panose="020B0604030504040204" pitchFamily="34" charset="-120"/>
              <a:cs typeface="Arial" panose="020B0604020202020204" pitchFamily="34" charset="0"/>
            </a:endParaRPr>
          </a:p>
        </p:txBody>
      </p:sp>
      <p:sp>
        <p:nvSpPr>
          <p:cNvPr id="26" name="矩形: 圓角 22">
            <a:extLst>
              <a:ext uri="{FF2B5EF4-FFF2-40B4-BE49-F238E27FC236}">
                <a16:creationId xmlns:a16="http://schemas.microsoft.com/office/drawing/2014/main" id="{04D1815F-5482-FF4C-953B-936BC40DFAC0}"/>
              </a:ext>
            </a:extLst>
          </p:cNvPr>
          <p:cNvSpPr/>
          <p:nvPr/>
        </p:nvSpPr>
        <p:spPr>
          <a:xfrm>
            <a:off x="735564" y="5693895"/>
            <a:ext cx="1349543" cy="338554"/>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333" b="1">
                <a:solidFill>
                  <a:srgbClr val="FF6600"/>
                </a:solidFill>
                <a:latin typeface="Arial" panose="020B0604020202020204" pitchFamily="34" charset="0"/>
                <a:ea typeface="微軟正黑體" panose="020B0604030504040204" pitchFamily="34" charset="-120"/>
                <a:cs typeface="Arial" panose="020B0604020202020204" pitchFamily="34" charset="0"/>
              </a:rPr>
              <a:t>25GbE SFP28</a:t>
            </a:r>
          </a:p>
        </p:txBody>
      </p:sp>
      <p:grpSp>
        <p:nvGrpSpPr>
          <p:cNvPr id="27" name="群組 26">
            <a:extLst>
              <a:ext uri="{FF2B5EF4-FFF2-40B4-BE49-F238E27FC236}">
                <a16:creationId xmlns:a16="http://schemas.microsoft.com/office/drawing/2014/main" id="{66171FD7-5E48-3B48-BC1B-C8BA5A90A8A1}"/>
              </a:ext>
            </a:extLst>
          </p:cNvPr>
          <p:cNvGrpSpPr/>
          <p:nvPr/>
        </p:nvGrpSpPr>
        <p:grpSpPr>
          <a:xfrm>
            <a:off x="2480102" y="5157369"/>
            <a:ext cx="4095795" cy="594887"/>
            <a:chOff x="2683731" y="5155729"/>
            <a:chExt cx="3108520" cy="594887"/>
          </a:xfrm>
        </p:grpSpPr>
        <p:pic>
          <p:nvPicPr>
            <p:cNvPr id="28" name="圖形 27">
              <a:extLst>
                <a:ext uri="{FF2B5EF4-FFF2-40B4-BE49-F238E27FC236}">
                  <a16:creationId xmlns:a16="http://schemas.microsoft.com/office/drawing/2014/main" id="{C718D52E-D55D-E746-89EC-53A097EA8FB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683731" y="5155729"/>
              <a:ext cx="3108520" cy="142318"/>
            </a:xfrm>
            <a:prstGeom prst="rect">
              <a:avLst/>
            </a:prstGeom>
          </p:spPr>
        </p:pic>
        <p:pic>
          <p:nvPicPr>
            <p:cNvPr id="29" name="圖形 28">
              <a:extLst>
                <a:ext uri="{FF2B5EF4-FFF2-40B4-BE49-F238E27FC236}">
                  <a16:creationId xmlns:a16="http://schemas.microsoft.com/office/drawing/2014/main" id="{5CA9895E-F5C8-7B40-ABED-0C992277F53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683731" y="5608298"/>
              <a:ext cx="3108520" cy="142318"/>
            </a:xfrm>
            <a:prstGeom prst="rect">
              <a:avLst/>
            </a:prstGeom>
          </p:spPr>
        </p:pic>
      </p:grpSp>
      <p:sp>
        <p:nvSpPr>
          <p:cNvPr id="30" name="文字方塊 29">
            <a:extLst>
              <a:ext uri="{FF2B5EF4-FFF2-40B4-BE49-F238E27FC236}">
                <a16:creationId xmlns:a16="http://schemas.microsoft.com/office/drawing/2014/main" id="{4033783E-39D9-1B4C-810C-261ED54958EA}"/>
              </a:ext>
            </a:extLst>
          </p:cNvPr>
          <p:cNvSpPr txBox="1"/>
          <p:nvPr/>
        </p:nvSpPr>
        <p:spPr>
          <a:xfrm>
            <a:off x="186340" y="4853266"/>
            <a:ext cx="184731" cy="369332"/>
          </a:xfrm>
          <a:prstGeom prst="rect">
            <a:avLst/>
          </a:prstGeom>
          <a:noFill/>
        </p:spPr>
        <p:txBody>
          <a:bodyPr wrap="none" rtlCol="0">
            <a:spAutoFit/>
          </a:bodyPr>
          <a:lstStyle/>
          <a:p>
            <a:endParaRPr kumimoji="1" lang="zh-TW" altLang="en-US">
              <a:latin typeface="Arial" panose="020B0604020202020204" pitchFamily="34" charset="0"/>
              <a:cs typeface="Arial" panose="020B0604020202020204" pitchFamily="34" charset="0"/>
            </a:endParaRPr>
          </a:p>
        </p:txBody>
      </p:sp>
      <p:sp>
        <p:nvSpPr>
          <p:cNvPr id="31" name="TextBox 19">
            <a:extLst>
              <a:ext uri="{FF2B5EF4-FFF2-40B4-BE49-F238E27FC236}">
                <a16:creationId xmlns:a16="http://schemas.microsoft.com/office/drawing/2014/main" id="{0440C285-8C09-304E-B1BA-61D18A024DCE}"/>
              </a:ext>
            </a:extLst>
          </p:cNvPr>
          <p:cNvSpPr txBox="1"/>
          <p:nvPr/>
        </p:nvSpPr>
        <p:spPr>
          <a:xfrm>
            <a:off x="594103" y="2102307"/>
            <a:ext cx="4859459" cy="2123658"/>
          </a:xfrm>
          <a:prstGeom prst="rect">
            <a:avLst/>
          </a:prstGeom>
          <a:noFill/>
        </p:spPr>
        <p:txBody>
          <a:bodyPr wrap="square" lIns="121920" tIns="60960" rIns="121920" bIns="60960" rtlCol="0" anchor="t">
            <a:spAutoFit/>
          </a:bodyPr>
          <a:lstStyle/>
          <a:p>
            <a:pPr marL="174625" indent="-174625">
              <a:spcBef>
                <a:spcPts val="1200"/>
              </a:spcBef>
              <a:buClr>
                <a:srgbClr val="89CBD2"/>
              </a:buClr>
              <a:buFont typeface="Arial"/>
              <a:buChar char="•"/>
            </a:pPr>
            <a:r>
              <a:rPr lang="en-US" altLang="zh-CN" sz="2000">
                <a:latin typeface="Arial" panose="020B0604020202020204" pitchFamily="34" charset="0"/>
                <a:ea typeface="微軟正黑體" panose="020B0604030504040204" pitchFamily="34" charset="-120"/>
                <a:cs typeface="Arial" panose="020B0604020202020204" pitchFamily="34" charset="0"/>
              </a:rPr>
              <a:t>Install the QNAP QXG-100G2SF-E810</a:t>
            </a:r>
            <a:r>
              <a:rPr lang="zh-TW" altLang="en-US" sz="2000">
                <a:latin typeface="Arial" panose="020B0604020202020204" pitchFamily="34" charset="0"/>
                <a:ea typeface="微軟正黑體" panose="020B0604030504040204" pitchFamily="34" charset="-120"/>
                <a:cs typeface="Arial" panose="020B0604020202020204" pitchFamily="34" charset="0"/>
              </a:rPr>
              <a:t> </a:t>
            </a:r>
            <a:r>
              <a:rPr lang="en-US" altLang="zh-TW" sz="2000">
                <a:latin typeface="Arial" panose="020B0604020202020204" pitchFamily="34" charset="0"/>
                <a:ea typeface="微軟正黑體" panose="020B0604030504040204" pitchFamily="34" charset="-120"/>
                <a:cs typeface="Arial" panose="020B0604020202020204" pitchFamily="34" charset="0"/>
              </a:rPr>
              <a:t>NIC to achieve the best performance</a:t>
            </a:r>
          </a:p>
          <a:p>
            <a:pPr marL="174625" indent="-174625">
              <a:spcBef>
                <a:spcPts val="1200"/>
              </a:spcBef>
              <a:buClr>
                <a:srgbClr val="89CBD2"/>
              </a:buClr>
              <a:buFont typeface="Arial"/>
              <a:buChar char="•"/>
            </a:pPr>
            <a:r>
              <a:rPr lang="en-US" altLang="zh-CN" sz="2000">
                <a:latin typeface="Arial" panose="020B0604020202020204" pitchFamily="34" charset="0"/>
                <a:ea typeface="微軟正黑體" panose="020B0604030504040204" pitchFamily="34" charset="-120"/>
                <a:cs typeface="Arial" panose="020B0604020202020204" pitchFamily="34" charset="0"/>
              </a:rPr>
              <a:t>TS-h1290FX </a:t>
            </a:r>
            <a:r>
              <a:rPr lang="en-US" altLang="zh-CN" sz="2000" err="1">
                <a:latin typeface="Arial" panose="020B0604020202020204" pitchFamily="34" charset="0"/>
                <a:ea typeface="微軟正黑體" panose="020B0604030504040204" pitchFamily="34" charset="-120"/>
                <a:cs typeface="Arial" panose="020B0604020202020204" pitchFamily="34" charset="0"/>
              </a:rPr>
              <a:t>QuTS</a:t>
            </a:r>
            <a:r>
              <a:rPr lang="en-US" altLang="zh-CN" sz="2000">
                <a:latin typeface="Arial" panose="020B0604020202020204" pitchFamily="34" charset="0"/>
                <a:ea typeface="微軟正黑體" panose="020B0604030504040204" pitchFamily="34" charset="-120"/>
                <a:cs typeface="Arial" panose="020B0604020202020204" pitchFamily="34" charset="0"/>
              </a:rPr>
              <a:t> hero NAS O.S. can split the 100GbE port speed into 4 x 25GbE or 8 x 10GbE for the flexible deployment</a:t>
            </a:r>
            <a:endParaRPr lang="zh-CN" altLang="en-US" sz="2000">
              <a:latin typeface="Arial" panose="020B0604020202020204" pitchFamily="34" charset="0"/>
              <a:ea typeface="微軟正黑體" panose="020B0604030504040204" pitchFamily="34" charset="-120"/>
              <a:cs typeface="Arial" panose="020B0604020202020204" pitchFamily="34" charset="0"/>
            </a:endParaRPr>
          </a:p>
        </p:txBody>
      </p:sp>
      <p:sp>
        <p:nvSpPr>
          <p:cNvPr id="32" name="矩形: 圓角 13">
            <a:extLst>
              <a:ext uri="{FF2B5EF4-FFF2-40B4-BE49-F238E27FC236}">
                <a16:creationId xmlns:a16="http://schemas.microsoft.com/office/drawing/2014/main" id="{035E42B6-24F9-D645-BC31-D63047DD1F54}"/>
              </a:ext>
            </a:extLst>
          </p:cNvPr>
          <p:cNvSpPr/>
          <p:nvPr/>
        </p:nvSpPr>
        <p:spPr>
          <a:xfrm>
            <a:off x="9361008" y="2018395"/>
            <a:ext cx="2275353" cy="2067951"/>
          </a:xfrm>
          <a:prstGeom prst="roundRect">
            <a:avLst>
              <a:gd name="adj" fmla="val 5102"/>
            </a:avLst>
          </a:prstGeom>
          <a:gradFill>
            <a:gsLst>
              <a:gs pos="56000">
                <a:schemeClr val="bg1">
                  <a:alpha val="10000"/>
                </a:schemeClr>
              </a:gs>
              <a:gs pos="100000">
                <a:schemeClr val="bg1">
                  <a:alpha val="85000"/>
                </a:schemeClr>
              </a:gs>
              <a:gs pos="0">
                <a:schemeClr val="bg1">
                  <a:alpha val="60000"/>
                </a:schemeClr>
              </a:gs>
            </a:gsLst>
            <a:lin ang="5400000" scaled="0"/>
          </a:gra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33" name="矩形: 圓角 12">
            <a:extLst>
              <a:ext uri="{FF2B5EF4-FFF2-40B4-BE49-F238E27FC236}">
                <a16:creationId xmlns:a16="http://schemas.microsoft.com/office/drawing/2014/main" id="{226330FF-416E-5644-A234-201AC200742E}"/>
              </a:ext>
            </a:extLst>
          </p:cNvPr>
          <p:cNvSpPr/>
          <p:nvPr/>
        </p:nvSpPr>
        <p:spPr>
          <a:xfrm>
            <a:off x="6827463" y="2018395"/>
            <a:ext cx="2275353" cy="2067951"/>
          </a:xfrm>
          <a:prstGeom prst="roundRect">
            <a:avLst>
              <a:gd name="adj" fmla="val 5102"/>
            </a:avLst>
          </a:prstGeom>
          <a:gradFill>
            <a:gsLst>
              <a:gs pos="56000">
                <a:schemeClr val="bg1">
                  <a:alpha val="10000"/>
                </a:schemeClr>
              </a:gs>
              <a:gs pos="100000">
                <a:schemeClr val="bg1">
                  <a:alpha val="85000"/>
                </a:schemeClr>
              </a:gs>
              <a:gs pos="0">
                <a:schemeClr val="bg1">
                  <a:alpha val="60000"/>
                </a:schemeClr>
              </a:gs>
            </a:gsLst>
            <a:lin ang="5400000" scaled="0"/>
          </a:gra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pic>
        <p:nvPicPr>
          <p:cNvPr id="34" name="圖片 33" descr="一張含有 文字, 纜線, 連接器 的圖片&#10;&#10;自動產生的描述">
            <a:extLst>
              <a:ext uri="{FF2B5EF4-FFF2-40B4-BE49-F238E27FC236}">
                <a16:creationId xmlns:a16="http://schemas.microsoft.com/office/drawing/2014/main" id="{1E74185D-826A-7441-AE15-A99763F0815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6200000">
            <a:off x="7131984" y="2141302"/>
            <a:ext cx="1455300" cy="2064342"/>
          </a:xfrm>
          <a:prstGeom prst="rect">
            <a:avLst/>
          </a:prstGeom>
        </p:spPr>
      </p:pic>
      <p:sp>
        <p:nvSpPr>
          <p:cNvPr id="35" name="矩形: 圓角 22">
            <a:extLst>
              <a:ext uri="{FF2B5EF4-FFF2-40B4-BE49-F238E27FC236}">
                <a16:creationId xmlns:a16="http://schemas.microsoft.com/office/drawing/2014/main" id="{6080B94E-754A-8F4C-9F23-0B9667BB17A6}"/>
              </a:ext>
            </a:extLst>
          </p:cNvPr>
          <p:cNvSpPr/>
          <p:nvPr/>
        </p:nvSpPr>
        <p:spPr>
          <a:xfrm>
            <a:off x="9298034" y="1882508"/>
            <a:ext cx="2401305" cy="427428"/>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9525">
            <a:gradFill>
              <a:gsLst>
                <a:gs pos="56000">
                  <a:schemeClr val="tx2">
                    <a:lumMod val="75000"/>
                  </a:schemeClr>
                </a:gs>
                <a:gs pos="100000">
                  <a:srgbClr val="EE6000"/>
                </a:gs>
                <a:gs pos="0">
                  <a:srgbClr val="EE6000"/>
                </a:gs>
              </a:gsLst>
              <a:lin ang="0" scaled="0"/>
            </a:gradFill>
          </a:ln>
          <a:effectLst>
            <a:outerShdw blurRad="177800" dist="127000" dir="5400000" sx="88000" sy="88000" algn="t"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600" b="1">
                <a:solidFill>
                  <a:srgbClr val="FF6600"/>
                </a:solidFill>
                <a:latin typeface="Arial" panose="020B0604020202020204" pitchFamily="34" charset="0"/>
                <a:ea typeface="微軟正黑體" panose="020B0604030504040204" pitchFamily="34" charset="-120"/>
                <a:cs typeface="Arial" panose="020B0604020202020204" pitchFamily="34" charset="0"/>
              </a:rPr>
              <a:t>CAB-DAC15M-Q28</a:t>
            </a:r>
          </a:p>
        </p:txBody>
      </p:sp>
      <p:pic>
        <p:nvPicPr>
          <p:cNvPr id="36" name="圖片 35">
            <a:extLst>
              <a:ext uri="{FF2B5EF4-FFF2-40B4-BE49-F238E27FC236}">
                <a16:creationId xmlns:a16="http://schemas.microsoft.com/office/drawing/2014/main" id="{248E06DC-151F-0E45-871D-8F1DA3CB2892}"/>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rot="10800000">
            <a:off x="9671768" y="2347855"/>
            <a:ext cx="1653831" cy="1836109"/>
          </a:xfrm>
          <a:prstGeom prst="rect">
            <a:avLst/>
          </a:prstGeom>
          <a:effectLst>
            <a:outerShdw blurRad="50800" dist="50800" dir="2700000" algn="tl" rotWithShape="0">
              <a:prstClr val="black">
                <a:alpha val="49000"/>
              </a:prstClr>
            </a:outerShdw>
          </a:effectLst>
        </p:spPr>
      </p:pic>
      <p:sp>
        <p:nvSpPr>
          <p:cNvPr id="37" name="矩形: 圓角 16">
            <a:extLst>
              <a:ext uri="{FF2B5EF4-FFF2-40B4-BE49-F238E27FC236}">
                <a16:creationId xmlns:a16="http://schemas.microsoft.com/office/drawing/2014/main" id="{B95B3585-E2DF-A947-BE90-A6578F4FBD57}"/>
              </a:ext>
            </a:extLst>
          </p:cNvPr>
          <p:cNvSpPr/>
          <p:nvPr/>
        </p:nvSpPr>
        <p:spPr>
          <a:xfrm>
            <a:off x="7802577" y="3784535"/>
            <a:ext cx="1306646" cy="344451"/>
          </a:xfrm>
          <a:prstGeom prst="roundRect">
            <a:avLst>
              <a:gd name="adj" fmla="val 16413"/>
            </a:avLst>
          </a:prstGeom>
          <a:gradFill>
            <a:gsLst>
              <a:gs pos="0">
                <a:srgbClr val="FFC000"/>
              </a:gs>
              <a:gs pos="36000">
                <a:srgbClr val="FF0000"/>
              </a:gs>
              <a:gs pos="100000">
                <a:srgbClr val="303B4A"/>
              </a:gs>
            </a:gsLst>
            <a:lin ang="5400000" scaled="0"/>
          </a:gradFill>
          <a:ln>
            <a:noFill/>
          </a:ln>
          <a:effectLst>
            <a:outerShdw blurRad="50800" dist="38100" dir="5400000" algn="t" rotWithShape="0">
              <a:prstClr val="black">
                <a:alpha val="40000"/>
              </a:prstClr>
            </a:outerShdw>
          </a:effectLst>
          <a:scene3d>
            <a:camera prst="orthographicFront"/>
            <a:lightRig rig="morning" dir="t"/>
          </a:scene3d>
          <a:sp3d extrusionH="25400" contourW="6350" prstMaterial="plastic">
            <a:bevelT w="25400" h="57150"/>
            <a:bevelB w="50800" h="63500"/>
            <a:contourClr>
              <a:srgbClr val="272D39"/>
            </a:contourClr>
          </a:sp3d>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kumimoji="1" lang="en-US" altLang="zh-TW" sz="1200" b="1">
                <a:solidFill>
                  <a:schemeClr val="bg1"/>
                </a:solidFill>
                <a:latin typeface="Arial" panose="020B0604020202020204" pitchFamily="34" charset="0"/>
                <a:ea typeface="微軟正黑體" panose="020B0604030504040204" pitchFamily="34" charset="-120"/>
                <a:cs typeface="Arial" panose="020B0604020202020204" pitchFamily="34" charset="0"/>
              </a:rPr>
              <a:t>Coming soon</a:t>
            </a:r>
            <a:endParaRPr kumimoji="1" lang="zh-TW" altLang="en-US" sz="12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8" name="矩形: 圓角 22">
            <a:extLst>
              <a:ext uri="{FF2B5EF4-FFF2-40B4-BE49-F238E27FC236}">
                <a16:creationId xmlns:a16="http://schemas.microsoft.com/office/drawing/2014/main" id="{7B06E337-FD85-ED4E-A535-18E7FB01EF9B}"/>
              </a:ext>
            </a:extLst>
          </p:cNvPr>
          <p:cNvSpPr/>
          <p:nvPr/>
        </p:nvSpPr>
        <p:spPr>
          <a:xfrm>
            <a:off x="6764927" y="1882508"/>
            <a:ext cx="2401305" cy="427428"/>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9525">
            <a:gradFill>
              <a:gsLst>
                <a:gs pos="56000">
                  <a:schemeClr val="tx2">
                    <a:lumMod val="75000"/>
                  </a:schemeClr>
                </a:gs>
                <a:gs pos="100000">
                  <a:srgbClr val="EE6000"/>
                </a:gs>
                <a:gs pos="0">
                  <a:srgbClr val="EE6000"/>
                </a:gs>
              </a:gsLst>
              <a:lin ang="0" scaled="0"/>
            </a:gradFill>
          </a:ln>
          <a:effectLst>
            <a:outerShdw blurRad="177800" dist="127000" dir="5400000" sx="88000" sy="88000" algn="t"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600" b="1">
                <a:solidFill>
                  <a:srgbClr val="FF6600"/>
                </a:solidFill>
                <a:latin typeface="Arial" panose="020B0604020202020204" pitchFamily="34" charset="0"/>
                <a:ea typeface="微軟正黑體" panose="020B0604030504040204" pitchFamily="34" charset="-120"/>
                <a:cs typeface="Arial" panose="020B0604020202020204" pitchFamily="34" charset="0"/>
              </a:rPr>
              <a:t>CAB-DAC15M-Q28B4</a:t>
            </a:r>
          </a:p>
        </p:txBody>
      </p:sp>
      <p:sp>
        <p:nvSpPr>
          <p:cNvPr id="39" name="矩形: 圓角 18">
            <a:extLst>
              <a:ext uri="{FF2B5EF4-FFF2-40B4-BE49-F238E27FC236}">
                <a16:creationId xmlns:a16="http://schemas.microsoft.com/office/drawing/2014/main" id="{DA9933E2-3CA1-F34D-A69E-C732A559C799}"/>
              </a:ext>
            </a:extLst>
          </p:cNvPr>
          <p:cNvSpPr/>
          <p:nvPr/>
        </p:nvSpPr>
        <p:spPr>
          <a:xfrm>
            <a:off x="10475302" y="3784534"/>
            <a:ext cx="1207292" cy="344451"/>
          </a:xfrm>
          <a:prstGeom prst="roundRect">
            <a:avLst>
              <a:gd name="adj" fmla="val 16413"/>
            </a:avLst>
          </a:prstGeom>
          <a:gradFill>
            <a:gsLst>
              <a:gs pos="0">
                <a:srgbClr val="FFC000"/>
              </a:gs>
              <a:gs pos="36000">
                <a:srgbClr val="FF0000"/>
              </a:gs>
              <a:gs pos="100000">
                <a:srgbClr val="303B4A"/>
              </a:gs>
            </a:gsLst>
            <a:lin ang="5400000" scaled="0"/>
          </a:gradFill>
          <a:ln>
            <a:noFill/>
          </a:ln>
          <a:effectLst>
            <a:outerShdw blurRad="50800" dist="38100" dir="5400000" algn="t" rotWithShape="0">
              <a:prstClr val="black">
                <a:alpha val="40000"/>
              </a:prstClr>
            </a:outerShdw>
          </a:effectLst>
          <a:scene3d>
            <a:camera prst="orthographicFront"/>
            <a:lightRig rig="morning" dir="t"/>
          </a:scene3d>
          <a:sp3d extrusionH="25400" contourW="6350" prstMaterial="plastic">
            <a:bevelT w="25400" h="57150"/>
            <a:bevelB w="50800" h="63500"/>
            <a:contourClr>
              <a:srgbClr val="272D39"/>
            </a:contourClr>
          </a:sp3d>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kumimoji="1" lang="en-US" altLang="zh-TW" sz="1200" b="1">
                <a:solidFill>
                  <a:schemeClr val="bg1"/>
                </a:solidFill>
                <a:latin typeface="Arial" panose="020B0604020202020204" pitchFamily="34" charset="0"/>
                <a:ea typeface="微軟正黑體" panose="020B0604030504040204" pitchFamily="34" charset="-120"/>
                <a:cs typeface="Arial" panose="020B0604020202020204" pitchFamily="34" charset="0"/>
              </a:rPr>
              <a:t>Coming soon</a:t>
            </a:r>
            <a:endParaRPr kumimoji="1" lang="zh-TW" altLang="en-US" sz="12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40" name="文字方塊 39">
            <a:extLst>
              <a:ext uri="{FF2B5EF4-FFF2-40B4-BE49-F238E27FC236}">
                <a16:creationId xmlns:a16="http://schemas.microsoft.com/office/drawing/2014/main" id="{B1CBAD48-9D6F-9146-A74B-0637C4ACE694}"/>
              </a:ext>
            </a:extLst>
          </p:cNvPr>
          <p:cNvSpPr txBox="1"/>
          <p:nvPr/>
        </p:nvSpPr>
        <p:spPr>
          <a:xfrm>
            <a:off x="8119206" y="6432806"/>
            <a:ext cx="3149246" cy="369332"/>
          </a:xfrm>
          <a:prstGeom prst="rect">
            <a:avLst/>
          </a:prstGeom>
          <a:noFill/>
        </p:spPr>
        <p:txBody>
          <a:bodyPr wrap="square" rtlCol="0">
            <a:spAutoFit/>
          </a:bodyPr>
          <a:lstStyle/>
          <a:p>
            <a:r>
              <a:rPr kumimoji="1" lang="en-US" altLang="zh-TW" b="1">
                <a:latin typeface="Arial" panose="020B0604020202020204" pitchFamily="34" charset="0"/>
                <a:ea typeface="微軟正黑體" panose="020B0604030504040204" pitchFamily="34" charset="-120"/>
                <a:cs typeface="Arial" panose="020B0604020202020204" pitchFamily="34" charset="0"/>
              </a:rPr>
              <a:t>QNAP QXG-100G2SF-E810</a:t>
            </a:r>
            <a:endParaRPr kumimoji="1" lang="zh-TW" altLang="en-US" b="1">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23735131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5" name="接點: 肘形 54">
            <a:extLst>
              <a:ext uri="{FF2B5EF4-FFF2-40B4-BE49-F238E27FC236}">
                <a16:creationId xmlns:a16="http://schemas.microsoft.com/office/drawing/2014/main" id="{875D8B8A-BC0E-4E6F-94FE-0FFDFBF700B3}"/>
              </a:ext>
            </a:extLst>
          </p:cNvPr>
          <p:cNvCxnSpPr>
            <a:cxnSpLocks/>
          </p:cNvCxnSpPr>
          <p:nvPr/>
        </p:nvCxnSpPr>
        <p:spPr>
          <a:xfrm rot="16200000" flipH="1">
            <a:off x="8640173" y="3350094"/>
            <a:ext cx="2545807" cy="1552704"/>
          </a:xfrm>
          <a:prstGeom prst="bentConnector3">
            <a:avLst>
              <a:gd name="adj1" fmla="val 14082"/>
            </a:avLst>
          </a:prstGeom>
          <a:ln w="19050">
            <a:solidFill>
              <a:srgbClr val="0070C0"/>
            </a:solidFill>
            <a:headEnd type="none" w="sm" len="sm"/>
            <a:tailEnd type="oval" w="sm" len="sm"/>
          </a:ln>
        </p:spPr>
        <p:style>
          <a:lnRef idx="1">
            <a:schemeClr val="accent4"/>
          </a:lnRef>
          <a:fillRef idx="0">
            <a:schemeClr val="accent4"/>
          </a:fillRef>
          <a:effectRef idx="0">
            <a:schemeClr val="accent4"/>
          </a:effectRef>
          <a:fontRef idx="minor">
            <a:schemeClr val="tx1"/>
          </a:fontRef>
        </p:style>
      </p:cxnSp>
      <p:sp>
        <p:nvSpPr>
          <p:cNvPr id="12" name="矩形 11">
            <a:extLst>
              <a:ext uri="{FF2B5EF4-FFF2-40B4-BE49-F238E27FC236}">
                <a16:creationId xmlns:a16="http://schemas.microsoft.com/office/drawing/2014/main" id="{F183C74F-1BDF-42F9-AD03-FA048C61C904}"/>
              </a:ext>
            </a:extLst>
          </p:cNvPr>
          <p:cNvSpPr/>
          <p:nvPr/>
        </p:nvSpPr>
        <p:spPr>
          <a:xfrm>
            <a:off x="5483302" y="2601814"/>
            <a:ext cx="1806564" cy="382657"/>
          </a:xfrm>
          <a:prstGeom prst="rect">
            <a:avLst/>
          </a:prstGeom>
          <a:solidFill>
            <a:schemeClr val="accent5">
              <a:lumMod val="60000"/>
              <a:lumOff val="40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pic>
        <p:nvPicPr>
          <p:cNvPr id="4" name="圖片 3" descr="一張含有 文字, 電子用品, 電腦, 立體 的圖片&#10;&#10;自動產生的描述">
            <a:extLst>
              <a:ext uri="{FF2B5EF4-FFF2-40B4-BE49-F238E27FC236}">
                <a16:creationId xmlns:a16="http://schemas.microsoft.com/office/drawing/2014/main" id="{9369F54E-89ED-4133-AA0F-3BACA4E9E651}"/>
              </a:ext>
            </a:extLst>
          </p:cNvPr>
          <p:cNvPicPr>
            <a:picLocks noChangeAspect="1"/>
          </p:cNvPicPr>
          <p:nvPr/>
        </p:nvPicPr>
        <p:blipFill>
          <a:blip r:embed="rId2"/>
          <a:stretch>
            <a:fillRect/>
          </a:stretch>
        </p:blipFill>
        <p:spPr>
          <a:xfrm>
            <a:off x="7129113" y="2382101"/>
            <a:ext cx="2593503" cy="1095717"/>
          </a:xfrm>
          <a:prstGeom prst="rect">
            <a:avLst/>
          </a:prstGeom>
        </p:spPr>
      </p:pic>
      <p:grpSp>
        <p:nvGrpSpPr>
          <p:cNvPr id="6" name="群組 5">
            <a:extLst>
              <a:ext uri="{FF2B5EF4-FFF2-40B4-BE49-F238E27FC236}">
                <a16:creationId xmlns:a16="http://schemas.microsoft.com/office/drawing/2014/main" id="{485C6134-7F95-4D7A-9D94-061A69B4E3AC}"/>
              </a:ext>
            </a:extLst>
          </p:cNvPr>
          <p:cNvGrpSpPr/>
          <p:nvPr/>
        </p:nvGrpSpPr>
        <p:grpSpPr>
          <a:xfrm>
            <a:off x="5708510" y="2707679"/>
            <a:ext cx="1368265" cy="161148"/>
            <a:chOff x="4260635" y="1716237"/>
            <a:chExt cx="436852" cy="161148"/>
          </a:xfrm>
        </p:grpSpPr>
        <p:cxnSp>
          <p:nvCxnSpPr>
            <p:cNvPr id="63" name="接點: 肘形 62">
              <a:extLst>
                <a:ext uri="{FF2B5EF4-FFF2-40B4-BE49-F238E27FC236}">
                  <a16:creationId xmlns:a16="http://schemas.microsoft.com/office/drawing/2014/main" id="{92DA949D-CBE3-43E7-81EB-4CCAD5080B54}"/>
                </a:ext>
              </a:extLst>
            </p:cNvPr>
            <p:cNvCxnSpPr>
              <a:cxnSpLocks/>
            </p:cNvCxnSpPr>
            <p:nvPr/>
          </p:nvCxnSpPr>
          <p:spPr>
            <a:xfrm flipV="1">
              <a:off x="4260635" y="1716237"/>
              <a:ext cx="436852" cy="1"/>
            </a:xfrm>
            <a:prstGeom prst="bentConnector3">
              <a:avLst>
                <a:gd name="adj1" fmla="val 50000"/>
              </a:avLst>
            </a:prstGeom>
            <a:noFill/>
            <a:ln w="19050" cap="flat" cmpd="sng">
              <a:solidFill>
                <a:srgbClr val="EE6D2B"/>
              </a:solidFill>
              <a:prstDash val="solid"/>
              <a:round/>
              <a:headEnd type="none" w="sm" len="sm"/>
              <a:tailEnd type="oval" w="sm" len="sm"/>
            </a:ln>
            <a:effectLst/>
          </p:spPr>
        </p:cxnSp>
        <p:cxnSp>
          <p:nvCxnSpPr>
            <p:cNvPr id="100" name="接點: 肘形 62">
              <a:extLst>
                <a:ext uri="{FF2B5EF4-FFF2-40B4-BE49-F238E27FC236}">
                  <a16:creationId xmlns:a16="http://schemas.microsoft.com/office/drawing/2014/main" id="{994A8CA3-4065-DB49-A0DF-2E7B78A6D5E2}"/>
                </a:ext>
              </a:extLst>
            </p:cNvPr>
            <p:cNvCxnSpPr>
              <a:cxnSpLocks/>
            </p:cNvCxnSpPr>
            <p:nvPr/>
          </p:nvCxnSpPr>
          <p:spPr>
            <a:xfrm flipV="1">
              <a:off x="4270588" y="1877384"/>
              <a:ext cx="426899" cy="1"/>
            </a:xfrm>
            <a:prstGeom prst="bentConnector3">
              <a:avLst>
                <a:gd name="adj1" fmla="val 50000"/>
              </a:avLst>
            </a:prstGeom>
            <a:noFill/>
            <a:ln w="19050" cap="flat" cmpd="sng">
              <a:solidFill>
                <a:srgbClr val="EE6D2B"/>
              </a:solidFill>
              <a:prstDash val="solid"/>
              <a:round/>
              <a:headEnd type="none" w="sm" len="sm"/>
              <a:tailEnd type="oval" w="sm" len="sm"/>
            </a:ln>
            <a:effectLst/>
          </p:spPr>
        </p:cxnSp>
      </p:grpSp>
      <p:grpSp>
        <p:nvGrpSpPr>
          <p:cNvPr id="162" name="群組 161">
            <a:extLst>
              <a:ext uri="{FF2B5EF4-FFF2-40B4-BE49-F238E27FC236}">
                <a16:creationId xmlns:a16="http://schemas.microsoft.com/office/drawing/2014/main" id="{EA502D6A-5D5A-4024-B370-ACFBF7F75BAA}"/>
              </a:ext>
            </a:extLst>
          </p:cNvPr>
          <p:cNvGrpSpPr/>
          <p:nvPr/>
        </p:nvGrpSpPr>
        <p:grpSpPr>
          <a:xfrm>
            <a:off x="7124722" y="4695832"/>
            <a:ext cx="1576075" cy="1342844"/>
            <a:chOff x="145461" y="1338660"/>
            <a:chExt cx="929946" cy="792331"/>
          </a:xfrm>
        </p:grpSpPr>
        <p:pic>
          <p:nvPicPr>
            <p:cNvPr id="163" name="圖片 162">
              <a:extLst>
                <a:ext uri="{FF2B5EF4-FFF2-40B4-BE49-F238E27FC236}">
                  <a16:creationId xmlns:a16="http://schemas.microsoft.com/office/drawing/2014/main" id="{9F5E8AC5-6852-43E0-A3BA-B42AE6DFC058}"/>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145461" y="1338660"/>
              <a:ext cx="929946" cy="792331"/>
            </a:xfrm>
            <a:prstGeom prst="rect">
              <a:avLst/>
            </a:prstGeom>
          </p:spPr>
        </p:pic>
        <p:sp>
          <p:nvSpPr>
            <p:cNvPr id="164" name="矩形 163">
              <a:extLst>
                <a:ext uri="{FF2B5EF4-FFF2-40B4-BE49-F238E27FC236}">
                  <a16:creationId xmlns:a16="http://schemas.microsoft.com/office/drawing/2014/main" id="{CA93C66B-FE4F-4473-ACFD-74FD6F4D1C4B}"/>
                </a:ext>
              </a:extLst>
            </p:cNvPr>
            <p:cNvSpPr/>
            <p:nvPr/>
          </p:nvSpPr>
          <p:spPr>
            <a:xfrm>
              <a:off x="201668" y="1404415"/>
              <a:ext cx="816107" cy="445344"/>
            </a:xfrm>
            <a:prstGeom prst="rect">
              <a:avLst/>
            </a:prstGeom>
            <a:solidFill>
              <a:schemeClr val="tx1">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grpSp>
        <p:nvGrpSpPr>
          <p:cNvPr id="165" name="群組 164">
            <a:extLst>
              <a:ext uri="{FF2B5EF4-FFF2-40B4-BE49-F238E27FC236}">
                <a16:creationId xmlns:a16="http://schemas.microsoft.com/office/drawing/2014/main" id="{A0923087-19FE-4501-969F-8558C96E8DBE}"/>
              </a:ext>
            </a:extLst>
          </p:cNvPr>
          <p:cNvGrpSpPr/>
          <p:nvPr/>
        </p:nvGrpSpPr>
        <p:grpSpPr>
          <a:xfrm>
            <a:off x="6071580" y="5105582"/>
            <a:ext cx="1327956" cy="884671"/>
            <a:chOff x="1199171" y="2298260"/>
            <a:chExt cx="1066888" cy="710750"/>
          </a:xfrm>
        </p:grpSpPr>
        <p:pic>
          <p:nvPicPr>
            <p:cNvPr id="166" name="圖片 165">
              <a:extLst>
                <a:ext uri="{FF2B5EF4-FFF2-40B4-BE49-F238E27FC236}">
                  <a16:creationId xmlns:a16="http://schemas.microsoft.com/office/drawing/2014/main" id="{DEDB76BD-F1FA-445B-8FFE-63683F1B29B0}"/>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1199171" y="2298260"/>
              <a:ext cx="1066888" cy="710750"/>
            </a:xfrm>
            <a:prstGeom prst="rect">
              <a:avLst/>
            </a:prstGeom>
          </p:spPr>
        </p:pic>
        <p:sp>
          <p:nvSpPr>
            <p:cNvPr id="167" name="矩形 166">
              <a:extLst>
                <a:ext uri="{FF2B5EF4-FFF2-40B4-BE49-F238E27FC236}">
                  <a16:creationId xmlns:a16="http://schemas.microsoft.com/office/drawing/2014/main" id="{A8510DAE-1660-49AC-B520-1C753B4CA912}"/>
                </a:ext>
              </a:extLst>
            </p:cNvPr>
            <p:cNvSpPr/>
            <p:nvPr/>
          </p:nvSpPr>
          <p:spPr>
            <a:xfrm>
              <a:off x="1309182" y="2331540"/>
              <a:ext cx="838800" cy="545227"/>
            </a:xfrm>
            <a:prstGeom prst="rect">
              <a:avLst/>
            </a:prstGeom>
            <a:solidFill>
              <a:schemeClr val="tx1">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grpSp>
        <p:nvGrpSpPr>
          <p:cNvPr id="152" name="群組 151">
            <a:extLst>
              <a:ext uri="{FF2B5EF4-FFF2-40B4-BE49-F238E27FC236}">
                <a16:creationId xmlns:a16="http://schemas.microsoft.com/office/drawing/2014/main" id="{EBFC192B-C712-44C9-9EE0-8F154F04E81C}"/>
              </a:ext>
            </a:extLst>
          </p:cNvPr>
          <p:cNvGrpSpPr/>
          <p:nvPr/>
        </p:nvGrpSpPr>
        <p:grpSpPr>
          <a:xfrm>
            <a:off x="4178970" y="4723061"/>
            <a:ext cx="1576075" cy="1342844"/>
            <a:chOff x="145461" y="1338660"/>
            <a:chExt cx="929946" cy="792331"/>
          </a:xfrm>
        </p:grpSpPr>
        <p:pic>
          <p:nvPicPr>
            <p:cNvPr id="153" name="圖片 152">
              <a:extLst>
                <a:ext uri="{FF2B5EF4-FFF2-40B4-BE49-F238E27FC236}">
                  <a16:creationId xmlns:a16="http://schemas.microsoft.com/office/drawing/2014/main" id="{A2B4B802-C908-4B97-A0B2-6581086F12F3}"/>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145461" y="1338660"/>
              <a:ext cx="929946" cy="792331"/>
            </a:xfrm>
            <a:prstGeom prst="rect">
              <a:avLst/>
            </a:prstGeom>
          </p:spPr>
        </p:pic>
        <p:sp>
          <p:nvSpPr>
            <p:cNvPr id="154" name="矩形 153">
              <a:extLst>
                <a:ext uri="{FF2B5EF4-FFF2-40B4-BE49-F238E27FC236}">
                  <a16:creationId xmlns:a16="http://schemas.microsoft.com/office/drawing/2014/main" id="{B786B5BC-30AE-4F2E-ADE0-1BE5B72C4580}"/>
                </a:ext>
              </a:extLst>
            </p:cNvPr>
            <p:cNvSpPr/>
            <p:nvPr/>
          </p:nvSpPr>
          <p:spPr>
            <a:xfrm>
              <a:off x="201668" y="1404415"/>
              <a:ext cx="816107" cy="445344"/>
            </a:xfrm>
            <a:prstGeom prst="rect">
              <a:avLst/>
            </a:prstGeom>
            <a:solidFill>
              <a:schemeClr val="tx1">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grpSp>
        <p:nvGrpSpPr>
          <p:cNvPr id="155" name="群組 154">
            <a:extLst>
              <a:ext uri="{FF2B5EF4-FFF2-40B4-BE49-F238E27FC236}">
                <a16:creationId xmlns:a16="http://schemas.microsoft.com/office/drawing/2014/main" id="{AA9EC0F8-578E-4018-A97F-E2F1D3F64819}"/>
              </a:ext>
            </a:extLst>
          </p:cNvPr>
          <p:cNvGrpSpPr/>
          <p:nvPr/>
        </p:nvGrpSpPr>
        <p:grpSpPr>
          <a:xfrm>
            <a:off x="3056623" y="5073228"/>
            <a:ext cx="1327956" cy="884671"/>
            <a:chOff x="1199171" y="2298260"/>
            <a:chExt cx="1066888" cy="710750"/>
          </a:xfrm>
        </p:grpSpPr>
        <p:pic>
          <p:nvPicPr>
            <p:cNvPr id="156" name="圖片 155">
              <a:extLst>
                <a:ext uri="{FF2B5EF4-FFF2-40B4-BE49-F238E27FC236}">
                  <a16:creationId xmlns:a16="http://schemas.microsoft.com/office/drawing/2014/main" id="{373DCB42-D5D6-4FD6-B249-16B460E2426E}"/>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1199171" y="2298260"/>
              <a:ext cx="1066888" cy="710750"/>
            </a:xfrm>
            <a:prstGeom prst="rect">
              <a:avLst/>
            </a:prstGeom>
          </p:spPr>
        </p:pic>
        <p:sp>
          <p:nvSpPr>
            <p:cNvPr id="157" name="矩形 156">
              <a:extLst>
                <a:ext uri="{FF2B5EF4-FFF2-40B4-BE49-F238E27FC236}">
                  <a16:creationId xmlns:a16="http://schemas.microsoft.com/office/drawing/2014/main" id="{B1FF7BA3-627F-4F74-9577-7A866E68A4F5}"/>
                </a:ext>
              </a:extLst>
            </p:cNvPr>
            <p:cNvSpPr/>
            <p:nvPr/>
          </p:nvSpPr>
          <p:spPr>
            <a:xfrm>
              <a:off x="1309182" y="2331540"/>
              <a:ext cx="838800" cy="545227"/>
            </a:xfrm>
            <a:prstGeom prst="rect">
              <a:avLst/>
            </a:prstGeom>
            <a:solidFill>
              <a:schemeClr val="tx1">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grpSp>
        <p:nvGrpSpPr>
          <p:cNvPr id="141" name="群組 140">
            <a:extLst>
              <a:ext uri="{FF2B5EF4-FFF2-40B4-BE49-F238E27FC236}">
                <a16:creationId xmlns:a16="http://schemas.microsoft.com/office/drawing/2014/main" id="{5F058F87-E030-485A-87B0-A2E7E458A3B9}"/>
              </a:ext>
            </a:extLst>
          </p:cNvPr>
          <p:cNvGrpSpPr/>
          <p:nvPr/>
        </p:nvGrpSpPr>
        <p:grpSpPr>
          <a:xfrm>
            <a:off x="279114" y="2233375"/>
            <a:ext cx="1239928" cy="1056441"/>
            <a:chOff x="145461" y="1338660"/>
            <a:chExt cx="929946" cy="792331"/>
          </a:xfrm>
        </p:grpSpPr>
        <p:pic>
          <p:nvPicPr>
            <p:cNvPr id="73" name="圖片 72">
              <a:extLst>
                <a:ext uri="{FF2B5EF4-FFF2-40B4-BE49-F238E27FC236}">
                  <a16:creationId xmlns:a16="http://schemas.microsoft.com/office/drawing/2014/main" id="{A9F3FFB3-0A89-48CF-B917-5D4732956013}"/>
                </a:ext>
              </a:extLst>
            </p:cNvPr>
            <p:cNvPicPr>
              <a:picLocks noChangeAspect="1"/>
            </p:cNvPicPr>
            <p:nvPr/>
          </p:nvPicPr>
          <p:blipFill>
            <a:blip r:embed="rId5" cstate="print">
              <a:extLst>
                <a:ext uri="{28A0092B-C50C-407E-A947-70E740481C1C}">
                  <a14:useLocalDpi xmlns:a14="http://schemas.microsoft.com/office/drawing/2010/main"/>
                </a:ext>
              </a:extLst>
            </a:blip>
            <a:srcRect/>
            <a:stretch/>
          </p:blipFill>
          <p:spPr>
            <a:xfrm>
              <a:off x="145461" y="1338660"/>
              <a:ext cx="929946" cy="792331"/>
            </a:xfrm>
            <a:prstGeom prst="rect">
              <a:avLst/>
            </a:prstGeom>
          </p:spPr>
        </p:pic>
        <p:sp>
          <p:nvSpPr>
            <p:cNvPr id="140" name="矩形 139">
              <a:extLst>
                <a:ext uri="{FF2B5EF4-FFF2-40B4-BE49-F238E27FC236}">
                  <a16:creationId xmlns:a16="http://schemas.microsoft.com/office/drawing/2014/main" id="{8CE46F9C-F128-4661-81ED-F9A85EF8C042}"/>
                </a:ext>
              </a:extLst>
            </p:cNvPr>
            <p:cNvSpPr/>
            <p:nvPr/>
          </p:nvSpPr>
          <p:spPr>
            <a:xfrm>
              <a:off x="201668" y="1404415"/>
              <a:ext cx="816107" cy="445344"/>
            </a:xfrm>
            <a:prstGeom prst="rect">
              <a:avLst/>
            </a:prstGeom>
            <a:solidFill>
              <a:schemeClr val="tx1">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grpSp>
        <p:nvGrpSpPr>
          <p:cNvPr id="142" name="群組 141">
            <a:extLst>
              <a:ext uri="{FF2B5EF4-FFF2-40B4-BE49-F238E27FC236}">
                <a16:creationId xmlns:a16="http://schemas.microsoft.com/office/drawing/2014/main" id="{9BF3A26D-DD4E-4CA9-8042-EA7C96E89C72}"/>
              </a:ext>
            </a:extLst>
          </p:cNvPr>
          <p:cNvGrpSpPr/>
          <p:nvPr/>
        </p:nvGrpSpPr>
        <p:grpSpPr>
          <a:xfrm>
            <a:off x="926990" y="2976581"/>
            <a:ext cx="1239928" cy="1056441"/>
            <a:chOff x="145461" y="1338660"/>
            <a:chExt cx="929946" cy="792331"/>
          </a:xfrm>
        </p:grpSpPr>
        <p:pic>
          <p:nvPicPr>
            <p:cNvPr id="143" name="圖片 142">
              <a:extLst>
                <a:ext uri="{FF2B5EF4-FFF2-40B4-BE49-F238E27FC236}">
                  <a16:creationId xmlns:a16="http://schemas.microsoft.com/office/drawing/2014/main" id="{A508DFD2-1EE4-48F4-A2DE-A17374E01170}"/>
                </a:ext>
              </a:extLst>
            </p:cNvPr>
            <p:cNvPicPr>
              <a:picLocks noChangeAspect="1"/>
            </p:cNvPicPr>
            <p:nvPr/>
          </p:nvPicPr>
          <p:blipFill>
            <a:blip r:embed="rId5" cstate="print">
              <a:extLst>
                <a:ext uri="{28A0092B-C50C-407E-A947-70E740481C1C}">
                  <a14:useLocalDpi xmlns:a14="http://schemas.microsoft.com/office/drawing/2010/main"/>
                </a:ext>
              </a:extLst>
            </a:blip>
            <a:srcRect/>
            <a:stretch/>
          </p:blipFill>
          <p:spPr>
            <a:xfrm>
              <a:off x="145461" y="1338660"/>
              <a:ext cx="929946" cy="792331"/>
            </a:xfrm>
            <a:prstGeom prst="rect">
              <a:avLst/>
            </a:prstGeom>
          </p:spPr>
        </p:pic>
        <p:sp>
          <p:nvSpPr>
            <p:cNvPr id="144" name="矩形 143">
              <a:extLst>
                <a:ext uri="{FF2B5EF4-FFF2-40B4-BE49-F238E27FC236}">
                  <a16:creationId xmlns:a16="http://schemas.microsoft.com/office/drawing/2014/main" id="{9A989460-7E2B-41F6-BEFB-D0CA03ED79E9}"/>
                </a:ext>
              </a:extLst>
            </p:cNvPr>
            <p:cNvSpPr/>
            <p:nvPr/>
          </p:nvSpPr>
          <p:spPr>
            <a:xfrm>
              <a:off x="201668" y="1404415"/>
              <a:ext cx="816107" cy="445344"/>
            </a:xfrm>
            <a:prstGeom prst="rect">
              <a:avLst/>
            </a:prstGeom>
            <a:solidFill>
              <a:schemeClr val="tx1">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cxnSp>
        <p:nvCxnSpPr>
          <p:cNvPr id="108" name="接點: 肘形 107">
            <a:extLst>
              <a:ext uri="{FF2B5EF4-FFF2-40B4-BE49-F238E27FC236}">
                <a16:creationId xmlns:a16="http://schemas.microsoft.com/office/drawing/2014/main" id="{9C535612-1F82-450D-9B68-5C4A644829CC}"/>
              </a:ext>
            </a:extLst>
          </p:cNvPr>
          <p:cNvCxnSpPr>
            <a:cxnSpLocks/>
          </p:cNvCxnSpPr>
          <p:nvPr/>
        </p:nvCxnSpPr>
        <p:spPr>
          <a:xfrm rot="16200000" flipH="1">
            <a:off x="3887194" y="3591274"/>
            <a:ext cx="1763764" cy="453452"/>
          </a:xfrm>
          <a:prstGeom prst="bentConnector3">
            <a:avLst>
              <a:gd name="adj1" fmla="val 50000"/>
            </a:avLst>
          </a:prstGeom>
          <a:noFill/>
          <a:ln w="19050" cap="flat" cmpd="sng">
            <a:solidFill>
              <a:srgbClr val="EE6D2B"/>
            </a:solidFill>
            <a:prstDash val="solid"/>
            <a:round/>
            <a:headEnd type="none" w="sm" len="sm"/>
            <a:tailEnd type="oval" w="sm" len="sm"/>
          </a:ln>
          <a:effectLst/>
        </p:spPr>
      </p:cxnSp>
      <p:cxnSp>
        <p:nvCxnSpPr>
          <p:cNvPr id="111" name="接點: 肘形 110">
            <a:extLst>
              <a:ext uri="{FF2B5EF4-FFF2-40B4-BE49-F238E27FC236}">
                <a16:creationId xmlns:a16="http://schemas.microsoft.com/office/drawing/2014/main" id="{D5B3DABF-8D81-4334-8DCA-C8771EF03F6C}"/>
              </a:ext>
            </a:extLst>
          </p:cNvPr>
          <p:cNvCxnSpPr>
            <a:cxnSpLocks/>
          </p:cNvCxnSpPr>
          <p:nvPr/>
        </p:nvCxnSpPr>
        <p:spPr>
          <a:xfrm rot="16200000" flipH="1">
            <a:off x="5614205" y="2651432"/>
            <a:ext cx="2004053" cy="1976976"/>
          </a:xfrm>
          <a:prstGeom prst="bentConnector3">
            <a:avLst>
              <a:gd name="adj1" fmla="val 72642"/>
            </a:avLst>
          </a:prstGeom>
          <a:noFill/>
          <a:ln w="19050" cap="flat" cmpd="sng">
            <a:solidFill>
              <a:srgbClr val="EE6D2B"/>
            </a:solidFill>
            <a:prstDash val="solid"/>
            <a:round/>
            <a:headEnd type="none" w="sm" len="sm"/>
            <a:tailEnd type="oval" w="sm" len="sm"/>
          </a:ln>
          <a:effectLst/>
        </p:spPr>
      </p:cxnSp>
      <p:cxnSp>
        <p:nvCxnSpPr>
          <p:cNvPr id="118" name="接點: 肘形 117">
            <a:extLst>
              <a:ext uri="{FF2B5EF4-FFF2-40B4-BE49-F238E27FC236}">
                <a16:creationId xmlns:a16="http://schemas.microsoft.com/office/drawing/2014/main" id="{E56D4B98-CFD1-4797-80CA-A1E3E8BD156C}"/>
              </a:ext>
            </a:extLst>
          </p:cNvPr>
          <p:cNvCxnSpPr>
            <a:cxnSpLocks/>
          </p:cNvCxnSpPr>
          <p:nvPr/>
        </p:nvCxnSpPr>
        <p:spPr>
          <a:xfrm rot="16200000" flipH="1">
            <a:off x="4863564" y="3154196"/>
            <a:ext cx="2281368" cy="1446595"/>
          </a:xfrm>
          <a:prstGeom prst="bentConnector3">
            <a:avLst>
              <a:gd name="adj1" fmla="val 75016"/>
            </a:avLst>
          </a:prstGeom>
          <a:noFill/>
          <a:ln w="19050" cap="flat" cmpd="sng">
            <a:solidFill>
              <a:srgbClr val="EE6D2B"/>
            </a:solidFill>
            <a:prstDash val="solid"/>
            <a:round/>
            <a:headEnd type="none" w="sm" len="sm"/>
            <a:tailEnd type="oval" w="sm" len="sm"/>
          </a:ln>
          <a:effectLst/>
        </p:spPr>
      </p:cxnSp>
      <p:cxnSp>
        <p:nvCxnSpPr>
          <p:cNvPr id="97" name="接點: 肘形 96">
            <a:extLst>
              <a:ext uri="{FF2B5EF4-FFF2-40B4-BE49-F238E27FC236}">
                <a16:creationId xmlns:a16="http://schemas.microsoft.com/office/drawing/2014/main" id="{E5B0D288-D362-413E-8253-FBB0B7ADED10}"/>
              </a:ext>
            </a:extLst>
          </p:cNvPr>
          <p:cNvCxnSpPr>
            <a:cxnSpLocks/>
          </p:cNvCxnSpPr>
          <p:nvPr/>
        </p:nvCxnSpPr>
        <p:spPr>
          <a:xfrm rot="5400000">
            <a:off x="2873302" y="3583240"/>
            <a:ext cx="2259255" cy="574937"/>
          </a:xfrm>
          <a:prstGeom prst="bentConnector3">
            <a:avLst>
              <a:gd name="adj1" fmla="val 74345"/>
            </a:avLst>
          </a:prstGeom>
          <a:noFill/>
          <a:ln w="19050" cap="flat" cmpd="sng">
            <a:solidFill>
              <a:srgbClr val="EE6D2B"/>
            </a:solidFill>
            <a:prstDash val="solid"/>
            <a:round/>
            <a:headEnd type="none" w="sm" len="sm"/>
            <a:tailEnd type="oval" w="sm" len="sm"/>
          </a:ln>
          <a:effectLst/>
        </p:spPr>
      </p:cxnSp>
      <p:cxnSp>
        <p:nvCxnSpPr>
          <p:cNvPr id="89" name="接點: 肘形 88">
            <a:extLst>
              <a:ext uri="{FF2B5EF4-FFF2-40B4-BE49-F238E27FC236}">
                <a16:creationId xmlns:a16="http://schemas.microsoft.com/office/drawing/2014/main" id="{A67FC7F2-3A46-40DF-A80F-CAF008A611A5}"/>
              </a:ext>
            </a:extLst>
          </p:cNvPr>
          <p:cNvCxnSpPr>
            <a:cxnSpLocks/>
          </p:cNvCxnSpPr>
          <p:nvPr/>
        </p:nvCxnSpPr>
        <p:spPr>
          <a:xfrm rot="10800000" flipV="1">
            <a:off x="3077142" y="2765935"/>
            <a:ext cx="1550057" cy="1182515"/>
          </a:xfrm>
          <a:prstGeom prst="bentConnector3">
            <a:avLst>
              <a:gd name="adj1" fmla="val 44382"/>
            </a:avLst>
          </a:prstGeom>
          <a:noFill/>
          <a:ln w="19050" cap="flat" cmpd="sng">
            <a:solidFill>
              <a:srgbClr val="EE6D2B"/>
            </a:solidFill>
            <a:prstDash val="solid"/>
            <a:round/>
            <a:headEnd type="none" w="sm" len="sm"/>
            <a:tailEnd type="oval" w="sm" len="sm"/>
          </a:ln>
          <a:effectLst/>
        </p:spPr>
      </p:cxnSp>
      <p:cxnSp>
        <p:nvCxnSpPr>
          <p:cNvPr id="86" name="接點: 肘形 85">
            <a:extLst>
              <a:ext uri="{FF2B5EF4-FFF2-40B4-BE49-F238E27FC236}">
                <a16:creationId xmlns:a16="http://schemas.microsoft.com/office/drawing/2014/main" id="{ADDA97E1-C61E-4503-A043-3AA0C5DF3F7F}"/>
              </a:ext>
            </a:extLst>
          </p:cNvPr>
          <p:cNvCxnSpPr>
            <a:cxnSpLocks/>
          </p:cNvCxnSpPr>
          <p:nvPr/>
        </p:nvCxnSpPr>
        <p:spPr>
          <a:xfrm rot="10800000" flipV="1">
            <a:off x="2347066" y="2702258"/>
            <a:ext cx="2317705" cy="587556"/>
          </a:xfrm>
          <a:prstGeom prst="bentConnector3">
            <a:avLst>
              <a:gd name="adj1" fmla="val 50000"/>
            </a:avLst>
          </a:prstGeom>
          <a:noFill/>
          <a:ln w="19050" cap="flat" cmpd="sng">
            <a:solidFill>
              <a:srgbClr val="EE6D2B"/>
            </a:solidFill>
            <a:prstDash val="solid"/>
            <a:round/>
            <a:headEnd type="none" w="sm" len="sm"/>
            <a:tailEnd type="oval" w="sm" len="sm"/>
          </a:ln>
          <a:effectLst/>
        </p:spPr>
      </p:cxnSp>
      <p:cxnSp>
        <p:nvCxnSpPr>
          <p:cNvPr id="34" name="接點: 肘形 33">
            <a:extLst>
              <a:ext uri="{FF2B5EF4-FFF2-40B4-BE49-F238E27FC236}">
                <a16:creationId xmlns:a16="http://schemas.microsoft.com/office/drawing/2014/main" id="{DBFC173B-68D9-4488-84C1-8CAEA4D85C70}"/>
              </a:ext>
            </a:extLst>
          </p:cNvPr>
          <p:cNvCxnSpPr>
            <a:cxnSpLocks/>
          </p:cNvCxnSpPr>
          <p:nvPr/>
        </p:nvCxnSpPr>
        <p:spPr>
          <a:xfrm rot="10800000">
            <a:off x="1546005" y="2673094"/>
            <a:ext cx="2351041" cy="205251"/>
          </a:xfrm>
          <a:prstGeom prst="bentConnector3">
            <a:avLst>
              <a:gd name="adj1" fmla="val 50000"/>
            </a:avLst>
          </a:prstGeom>
          <a:noFill/>
          <a:ln w="19050" cap="flat" cmpd="sng">
            <a:solidFill>
              <a:srgbClr val="EE6D2B"/>
            </a:solidFill>
            <a:prstDash val="solid"/>
            <a:round/>
            <a:headEnd type="none" w="sm" len="sm"/>
            <a:tailEnd type="oval" w="sm" len="sm"/>
          </a:ln>
          <a:effectLst/>
        </p:spPr>
      </p:cxnSp>
      <p:sp>
        <p:nvSpPr>
          <p:cNvPr id="7" name="TextBox 27">
            <a:extLst>
              <a:ext uri="{FF2B5EF4-FFF2-40B4-BE49-F238E27FC236}">
                <a16:creationId xmlns:a16="http://schemas.microsoft.com/office/drawing/2014/main" id="{C05E9B26-2D1D-4CE1-8CE5-1A51160F1350}"/>
              </a:ext>
            </a:extLst>
          </p:cNvPr>
          <p:cNvSpPr txBox="1"/>
          <p:nvPr/>
        </p:nvSpPr>
        <p:spPr>
          <a:xfrm>
            <a:off x="9671268" y="3541483"/>
            <a:ext cx="895232" cy="29745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333">
                <a:solidFill>
                  <a:schemeClr val="tx2">
                    <a:lumMod val="7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Backup</a:t>
            </a:r>
            <a:endParaRPr lang="en-US" sz="1333">
              <a:solidFill>
                <a:schemeClr val="tx2">
                  <a:lumMod val="7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8" name="TextBox 27">
            <a:extLst>
              <a:ext uri="{FF2B5EF4-FFF2-40B4-BE49-F238E27FC236}">
                <a16:creationId xmlns:a16="http://schemas.microsoft.com/office/drawing/2014/main" id="{DA555B7B-9846-469C-AE5F-BF77F86C9B0C}"/>
              </a:ext>
            </a:extLst>
          </p:cNvPr>
          <p:cNvSpPr txBox="1"/>
          <p:nvPr/>
        </p:nvSpPr>
        <p:spPr>
          <a:xfrm>
            <a:off x="2865076" y="2264064"/>
            <a:ext cx="2394320" cy="29745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TW" sz="1333" b="1">
                <a:latin typeface="微軟正黑體" panose="020B0604030504040204" pitchFamily="34" charset="-120"/>
                <a:ea typeface="微軟正黑體" panose="020B0604030504040204" pitchFamily="34" charset="-120"/>
                <a:cs typeface="Arial" panose="020B0604020202020204" pitchFamily="34" charset="0"/>
                <a:sym typeface="Arial" panose="020B0604020202020204" pitchFamily="34" charset="0"/>
              </a:rPr>
              <a:t>QSW 25GbE switch</a:t>
            </a:r>
            <a:endParaRPr lang="en-US" sz="1333" b="1">
              <a:latin typeface="微軟正黑體" panose="020B0604030504040204" pitchFamily="34" charset="-120"/>
              <a:ea typeface="微軟正黑體" panose="020B0604030504040204" pitchFamily="34" charset="-120"/>
              <a:cs typeface="Arial" panose="020B0604020202020204" pitchFamily="34" charset="0"/>
              <a:sym typeface="Arial" panose="020B0604020202020204" pitchFamily="34" charset="0"/>
            </a:endParaRPr>
          </a:p>
        </p:txBody>
      </p:sp>
      <p:sp>
        <p:nvSpPr>
          <p:cNvPr id="9" name="TextBox 27">
            <a:extLst>
              <a:ext uri="{FF2B5EF4-FFF2-40B4-BE49-F238E27FC236}">
                <a16:creationId xmlns:a16="http://schemas.microsoft.com/office/drawing/2014/main" id="{EBB14487-8250-4CF2-BFA9-2960A63795C3}"/>
              </a:ext>
            </a:extLst>
          </p:cNvPr>
          <p:cNvSpPr txBox="1"/>
          <p:nvPr/>
        </p:nvSpPr>
        <p:spPr>
          <a:xfrm>
            <a:off x="306867" y="4887020"/>
            <a:ext cx="2908801" cy="461665"/>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200">
                <a:solidFill>
                  <a:schemeClr val="tx2">
                    <a:lumMod val="7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Multi-user collaborative editing </a:t>
            </a:r>
          </a:p>
          <a:p>
            <a:r>
              <a:rPr lang="en-US" altLang="zh-TW" sz="1200">
                <a:solidFill>
                  <a:schemeClr val="tx2">
                    <a:lumMod val="7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with DaVinci Resolve + PostgreSQL</a:t>
            </a:r>
            <a:endParaRPr lang="en-US" sz="1200">
              <a:solidFill>
                <a:schemeClr val="tx2">
                  <a:lumMod val="7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10" name="TextBox 27">
            <a:extLst>
              <a:ext uri="{FF2B5EF4-FFF2-40B4-BE49-F238E27FC236}">
                <a16:creationId xmlns:a16="http://schemas.microsoft.com/office/drawing/2014/main" id="{A3285E5F-4000-4C17-99E5-A97752635447}"/>
              </a:ext>
            </a:extLst>
          </p:cNvPr>
          <p:cNvSpPr txBox="1"/>
          <p:nvPr/>
        </p:nvSpPr>
        <p:spPr>
          <a:xfrm>
            <a:off x="2639822" y="6037594"/>
            <a:ext cx="3195573" cy="276999"/>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TW" sz="1200">
                <a:solidFill>
                  <a:schemeClr val="tx2">
                    <a:lumMod val="7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Libraries for FCPX &amp; Motion editors</a:t>
            </a:r>
          </a:p>
        </p:txBody>
      </p:sp>
      <p:sp>
        <p:nvSpPr>
          <p:cNvPr id="11" name="TextBox 27">
            <a:extLst>
              <a:ext uri="{FF2B5EF4-FFF2-40B4-BE49-F238E27FC236}">
                <a16:creationId xmlns:a16="http://schemas.microsoft.com/office/drawing/2014/main" id="{070F90A9-20D9-402B-8C1F-B75409DC8C35}"/>
              </a:ext>
            </a:extLst>
          </p:cNvPr>
          <p:cNvSpPr txBox="1"/>
          <p:nvPr/>
        </p:nvSpPr>
        <p:spPr>
          <a:xfrm>
            <a:off x="5461066" y="6056996"/>
            <a:ext cx="3657600" cy="276999"/>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TW" sz="1200">
                <a:solidFill>
                  <a:schemeClr val="tx2">
                    <a:lumMod val="7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Project for Adobe Creative Suite </a:t>
            </a:r>
          </a:p>
        </p:txBody>
      </p:sp>
      <p:pic>
        <p:nvPicPr>
          <p:cNvPr id="40" name="圖片 39">
            <a:extLst>
              <a:ext uri="{FF2B5EF4-FFF2-40B4-BE49-F238E27FC236}">
                <a16:creationId xmlns:a16="http://schemas.microsoft.com/office/drawing/2014/main" id="{4B8B3B1D-54DD-4CE4-B517-3C3A09EFD9BC}"/>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9440185" y="2785574"/>
            <a:ext cx="708212" cy="708212"/>
          </a:xfrm>
          <a:prstGeom prst="rect">
            <a:avLst/>
          </a:prstGeom>
        </p:spPr>
      </p:pic>
      <p:pic>
        <p:nvPicPr>
          <p:cNvPr id="45" name="圖片 44" descr="一張含有 室內, 監視器, 坐, 微波爐 的圖片&#10;&#10;自動產生的描述">
            <a:extLst>
              <a:ext uri="{FF2B5EF4-FFF2-40B4-BE49-F238E27FC236}">
                <a16:creationId xmlns:a16="http://schemas.microsoft.com/office/drawing/2014/main" id="{F710947C-DBE8-46CE-B12B-6C8BA1383F7E}"/>
              </a:ext>
            </a:extLst>
          </p:cNvPr>
          <p:cNvPicPr>
            <a:picLocks noChangeAspect="1"/>
          </p:cNvPicPr>
          <p:nvPr/>
        </p:nvPicPr>
        <p:blipFill rotWithShape="1">
          <a:blip r:embed="rId7" cstate="print">
            <a:extLst>
              <a:ext uri="{BEBA8EAE-BF5A-486C-A8C5-ECC9F3942E4B}">
                <a14:imgProps xmlns:a14="http://schemas.microsoft.com/office/drawing/2010/main">
                  <a14:imgLayer r:embed="rId8">
                    <a14:imgEffect>
                      <a14:brightnessContrast bright="-24000"/>
                    </a14:imgEffect>
                  </a14:imgLayer>
                </a14:imgProps>
              </a:ext>
              <a:ext uri="{28A0092B-C50C-407E-A947-70E740481C1C}">
                <a14:useLocalDpi xmlns:a14="http://schemas.microsoft.com/office/drawing/2010/main"/>
              </a:ext>
            </a:extLst>
          </a:blip>
          <a:srcRect t="18579"/>
          <a:stretch/>
        </p:blipFill>
        <p:spPr>
          <a:xfrm>
            <a:off x="9515581" y="5616885"/>
            <a:ext cx="2205317" cy="616793"/>
          </a:xfrm>
          <a:prstGeom prst="rect">
            <a:avLst/>
          </a:prstGeom>
          <a:effectLst>
            <a:outerShdw blurRad="304800" dist="190500" dir="5400000" algn="t" rotWithShape="0">
              <a:prstClr val="black">
                <a:alpha val="40000"/>
              </a:prstClr>
            </a:outerShdw>
          </a:effectLst>
        </p:spPr>
      </p:pic>
      <p:grpSp>
        <p:nvGrpSpPr>
          <p:cNvPr id="85" name="群組 84">
            <a:extLst>
              <a:ext uri="{FF2B5EF4-FFF2-40B4-BE49-F238E27FC236}">
                <a16:creationId xmlns:a16="http://schemas.microsoft.com/office/drawing/2014/main" id="{62D09B19-9EEF-4FA5-A7C0-5AF5599B4BE6}"/>
              </a:ext>
            </a:extLst>
          </p:cNvPr>
          <p:cNvGrpSpPr/>
          <p:nvPr/>
        </p:nvGrpSpPr>
        <p:grpSpPr>
          <a:xfrm>
            <a:off x="9287220" y="4398501"/>
            <a:ext cx="2803576" cy="1359610"/>
            <a:chOff x="6495474" y="2941878"/>
            <a:chExt cx="2102682" cy="1019708"/>
          </a:xfrm>
        </p:grpSpPr>
        <p:pic>
          <p:nvPicPr>
            <p:cNvPr id="77" name="圖形 76" descr="雲朵">
              <a:extLst>
                <a:ext uri="{FF2B5EF4-FFF2-40B4-BE49-F238E27FC236}">
                  <a16:creationId xmlns:a16="http://schemas.microsoft.com/office/drawing/2014/main" id="{52EDA661-6344-48AC-AE87-912FA1485415}"/>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611048" y="2957136"/>
              <a:ext cx="987108" cy="987108"/>
            </a:xfrm>
            <a:prstGeom prst="rect">
              <a:avLst/>
            </a:prstGeom>
          </p:spPr>
        </p:pic>
        <p:sp>
          <p:nvSpPr>
            <p:cNvPr id="78" name="文字方塊 77">
              <a:extLst>
                <a:ext uri="{FF2B5EF4-FFF2-40B4-BE49-F238E27FC236}">
                  <a16:creationId xmlns:a16="http://schemas.microsoft.com/office/drawing/2014/main" id="{2E1EF123-2C16-4E72-868A-3F75752319D1}"/>
                </a:ext>
              </a:extLst>
            </p:cNvPr>
            <p:cNvSpPr txBox="1"/>
            <p:nvPr/>
          </p:nvSpPr>
          <p:spPr>
            <a:xfrm>
              <a:off x="7773180" y="3375625"/>
              <a:ext cx="684132" cy="346249"/>
            </a:xfrm>
            <a:prstGeom prst="rect">
              <a:avLst/>
            </a:prstGeom>
            <a:noFill/>
          </p:spPr>
          <p:txBody>
            <a:bodyPr wrap="square" rtlCol="0">
              <a:spAutoFit/>
            </a:bodyPr>
            <a:lstStyle/>
            <a:p>
              <a:r>
                <a:rPr lang="en-US" altLang="zh-TW" sz="2400" b="1"/>
                <a:t>AWS</a:t>
              </a:r>
              <a:endParaRPr lang="zh-TW" altLang="en-US" sz="2400" b="1"/>
            </a:p>
          </p:txBody>
        </p:sp>
        <p:pic>
          <p:nvPicPr>
            <p:cNvPr id="79" name="圖形 78" descr="雲朵">
              <a:extLst>
                <a:ext uri="{FF2B5EF4-FFF2-40B4-BE49-F238E27FC236}">
                  <a16:creationId xmlns:a16="http://schemas.microsoft.com/office/drawing/2014/main" id="{90A8A88D-EAF8-4823-998A-D5A8D15F3A2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495474" y="2941878"/>
              <a:ext cx="1019708" cy="1019708"/>
            </a:xfrm>
            <a:prstGeom prst="rect">
              <a:avLst/>
            </a:prstGeom>
          </p:spPr>
        </p:pic>
        <p:grpSp>
          <p:nvGrpSpPr>
            <p:cNvPr id="84" name="群組 83">
              <a:extLst>
                <a:ext uri="{FF2B5EF4-FFF2-40B4-BE49-F238E27FC236}">
                  <a16:creationId xmlns:a16="http://schemas.microsoft.com/office/drawing/2014/main" id="{46673E13-C342-4EF6-B43B-1A0A446E46FE}"/>
                </a:ext>
              </a:extLst>
            </p:cNvPr>
            <p:cNvGrpSpPr/>
            <p:nvPr/>
          </p:nvGrpSpPr>
          <p:grpSpPr>
            <a:xfrm>
              <a:off x="6635107" y="3283333"/>
              <a:ext cx="684132" cy="401234"/>
              <a:chOff x="6703643" y="3272539"/>
              <a:chExt cx="684132" cy="401234"/>
            </a:xfrm>
          </p:grpSpPr>
          <p:sp>
            <p:nvSpPr>
              <p:cNvPr id="82" name="文字方塊 81">
                <a:extLst>
                  <a:ext uri="{FF2B5EF4-FFF2-40B4-BE49-F238E27FC236}">
                    <a16:creationId xmlns:a16="http://schemas.microsoft.com/office/drawing/2014/main" id="{1EA16DD0-92AE-42D6-9A5C-D8DB407FF4A4}"/>
                  </a:ext>
                </a:extLst>
              </p:cNvPr>
              <p:cNvSpPr txBox="1"/>
              <p:nvPr/>
            </p:nvSpPr>
            <p:spPr>
              <a:xfrm>
                <a:off x="6703643" y="3419857"/>
                <a:ext cx="684132" cy="253916"/>
              </a:xfrm>
              <a:prstGeom prst="rect">
                <a:avLst/>
              </a:prstGeom>
              <a:noFill/>
            </p:spPr>
            <p:txBody>
              <a:bodyPr wrap="square" rtlCol="0">
                <a:spAutoFit/>
              </a:bodyPr>
              <a:lstStyle/>
              <a:p>
                <a:r>
                  <a:rPr lang="en-US" altLang="zh-TW" sz="1600" b="1"/>
                  <a:t>Azure</a:t>
                </a:r>
                <a:endParaRPr lang="zh-TW" altLang="en-US" sz="1600" b="1"/>
              </a:p>
            </p:txBody>
          </p:sp>
          <p:pic>
            <p:nvPicPr>
              <p:cNvPr id="83" name="圖形 82">
                <a:extLst>
                  <a:ext uri="{FF2B5EF4-FFF2-40B4-BE49-F238E27FC236}">
                    <a16:creationId xmlns:a16="http://schemas.microsoft.com/office/drawing/2014/main" id="{8F36C602-A800-45B7-96C9-018EF7962B74}"/>
                  </a:ext>
                </a:extLst>
              </p:cNvPr>
              <p:cNvPicPr>
                <a:picLocks noChangeAspect="1"/>
              </p:cNvPicPr>
              <p:nvPr/>
            </p:nvPicPr>
            <p:blipFill>
              <a:blip r:embed="rId11" cstate="print">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6885422" y="3272539"/>
                <a:ext cx="224293" cy="222115"/>
              </a:xfrm>
              <a:prstGeom prst="rect">
                <a:avLst/>
              </a:prstGeom>
            </p:spPr>
          </p:pic>
        </p:grpSp>
      </p:grpSp>
      <p:pic>
        <p:nvPicPr>
          <p:cNvPr id="93" name="圖片 8" descr="一張含有 瓶 的圖片&#10;&#10;自動產生的描述">
            <a:extLst>
              <a:ext uri="{FF2B5EF4-FFF2-40B4-BE49-F238E27FC236}">
                <a16:creationId xmlns:a16="http://schemas.microsoft.com/office/drawing/2014/main" id="{866DC072-9C6F-4047-B54F-55973572D6D0}"/>
              </a:ext>
            </a:extLst>
          </p:cNvPr>
          <p:cNvPicPr>
            <a:picLocks noChangeAspect="1"/>
          </p:cNvPicPr>
          <p:nvPr/>
        </p:nvPicPr>
        <p:blipFill rotWithShape="1">
          <a:blip r:embed="rId13" cstate="print">
            <a:extLst>
              <a:ext uri="{28A0092B-C50C-407E-A947-70E740481C1C}">
                <a14:useLocalDpi xmlns:a14="http://schemas.microsoft.com/office/drawing/2010/main"/>
              </a:ext>
            </a:extLst>
          </a:blip>
          <a:srcRect/>
          <a:stretch/>
        </p:blipFill>
        <p:spPr>
          <a:xfrm>
            <a:off x="3758631" y="3220587"/>
            <a:ext cx="372439" cy="603261"/>
          </a:xfrm>
          <a:prstGeom prst="rect">
            <a:avLst/>
          </a:prstGeom>
        </p:spPr>
      </p:pic>
      <p:grpSp>
        <p:nvGrpSpPr>
          <p:cNvPr id="96" name="群組 95">
            <a:extLst>
              <a:ext uri="{FF2B5EF4-FFF2-40B4-BE49-F238E27FC236}">
                <a16:creationId xmlns:a16="http://schemas.microsoft.com/office/drawing/2014/main" id="{89483E3B-BFE9-440C-BDDB-B0B20E1F8272}"/>
              </a:ext>
            </a:extLst>
          </p:cNvPr>
          <p:cNvGrpSpPr/>
          <p:nvPr/>
        </p:nvGrpSpPr>
        <p:grpSpPr>
          <a:xfrm>
            <a:off x="440403" y="3957301"/>
            <a:ext cx="2502852" cy="874839"/>
            <a:chOff x="266427" y="2631605"/>
            <a:chExt cx="1877139" cy="656129"/>
          </a:xfrm>
        </p:grpSpPr>
        <p:pic>
          <p:nvPicPr>
            <p:cNvPr id="41" name="圖形 40">
              <a:extLst>
                <a:ext uri="{FF2B5EF4-FFF2-40B4-BE49-F238E27FC236}">
                  <a16:creationId xmlns:a16="http://schemas.microsoft.com/office/drawing/2014/main" id="{99254D34-2DB2-4D22-AD74-2E8C1320F476}"/>
                </a:ext>
              </a:extLst>
            </p:cNvPr>
            <p:cNvPicPr>
              <a:picLocks noChangeAspect="1"/>
            </p:cNvPicPr>
            <p:nvPr/>
          </p:nvPicPr>
          <p:blipFill>
            <a:blip r:embed="rId14" cstate="print">
              <a:extLst>
                <a:ext uri="{28A0092B-C50C-407E-A947-70E740481C1C}">
                  <a14:useLocalDpi xmlns:a14="http://schemas.microsoft.com/office/drawing/2010/main"/>
                </a:ext>
                <a:ext uri="{96DAC541-7B7A-43D3-8B79-37D633B846F1}">
                  <asvg:svgBlip xmlns:asvg="http://schemas.microsoft.com/office/drawing/2016/SVG/main" r:embed="rId15"/>
                </a:ext>
              </a:extLst>
            </a:blip>
            <a:stretch>
              <a:fillRect/>
            </a:stretch>
          </p:blipFill>
          <p:spPr>
            <a:xfrm>
              <a:off x="266427" y="2631605"/>
              <a:ext cx="647283" cy="656129"/>
            </a:xfrm>
            <a:prstGeom prst="rect">
              <a:avLst/>
            </a:prstGeom>
          </p:spPr>
        </p:pic>
        <p:pic>
          <p:nvPicPr>
            <p:cNvPr id="95" name="圖片 94" descr="一張含有 食物, 畫畫, 光 的圖片&#10;&#10;自動產生的描述">
              <a:extLst>
                <a:ext uri="{FF2B5EF4-FFF2-40B4-BE49-F238E27FC236}">
                  <a16:creationId xmlns:a16="http://schemas.microsoft.com/office/drawing/2014/main" id="{46188ADB-07FC-4AC6-9D79-AB8462E2EC58}"/>
                </a:ext>
              </a:extLst>
            </p:cNvPr>
            <p:cNvPicPr>
              <a:picLocks noChangeAspect="1"/>
            </p:cNvPicPr>
            <p:nvPr/>
          </p:nvPicPr>
          <p:blipFill rotWithShape="1">
            <a:blip r:embed="rId16" cstate="print">
              <a:extLst>
                <a:ext uri="{28A0092B-C50C-407E-A947-70E740481C1C}">
                  <a14:useLocalDpi xmlns:a14="http://schemas.microsoft.com/office/drawing/2010/main"/>
                </a:ext>
              </a:extLst>
            </a:blip>
            <a:srcRect t="78365"/>
            <a:stretch/>
          </p:blipFill>
          <p:spPr>
            <a:xfrm>
              <a:off x="822241" y="3064204"/>
              <a:ext cx="1321325" cy="204192"/>
            </a:xfrm>
            <a:prstGeom prst="rect">
              <a:avLst/>
            </a:prstGeom>
          </p:spPr>
        </p:pic>
      </p:grpSp>
      <p:pic>
        <p:nvPicPr>
          <p:cNvPr id="98" name="圖片 8" descr="一張含有 瓶 的圖片&#10;&#10;自動產生的描述">
            <a:extLst>
              <a:ext uri="{FF2B5EF4-FFF2-40B4-BE49-F238E27FC236}">
                <a16:creationId xmlns:a16="http://schemas.microsoft.com/office/drawing/2014/main" id="{EA3DEF5E-1037-4FCC-8D88-1F86BEA5A436}"/>
              </a:ext>
            </a:extLst>
          </p:cNvPr>
          <p:cNvPicPr>
            <a:picLocks noChangeAspect="1"/>
          </p:cNvPicPr>
          <p:nvPr/>
        </p:nvPicPr>
        <p:blipFill rotWithShape="1">
          <a:blip r:embed="rId13" cstate="print">
            <a:extLst>
              <a:ext uri="{28A0092B-C50C-407E-A947-70E740481C1C}">
                <a14:useLocalDpi xmlns:a14="http://schemas.microsoft.com/office/drawing/2010/main"/>
              </a:ext>
            </a:extLst>
          </a:blip>
          <a:srcRect/>
          <a:stretch/>
        </p:blipFill>
        <p:spPr>
          <a:xfrm>
            <a:off x="4096075" y="3220433"/>
            <a:ext cx="372439" cy="603261"/>
          </a:xfrm>
          <a:prstGeom prst="rect">
            <a:avLst/>
          </a:prstGeom>
        </p:spPr>
      </p:pic>
      <p:pic>
        <p:nvPicPr>
          <p:cNvPr id="135" name="圖形 134">
            <a:extLst>
              <a:ext uri="{FF2B5EF4-FFF2-40B4-BE49-F238E27FC236}">
                <a16:creationId xmlns:a16="http://schemas.microsoft.com/office/drawing/2014/main" id="{611BF1BF-9B84-46A9-A9FC-600042E189D2}"/>
              </a:ext>
            </a:extLst>
          </p:cNvPr>
          <p:cNvPicPr>
            <a:picLocks noChangeAspect="1"/>
          </p:cNvPicPr>
          <p:nvPr/>
        </p:nvPicPr>
        <p:blipFill rotWithShape="1">
          <a:blip r:embed="rId17" cstate="print">
            <a:extLst>
              <a:ext uri="{28A0092B-C50C-407E-A947-70E740481C1C}">
                <a14:useLocalDpi xmlns:a14="http://schemas.microsoft.com/office/drawing/2010/main"/>
              </a:ext>
              <a:ext uri="{96DAC541-7B7A-43D3-8B79-37D633B846F1}">
                <asvg:svgBlip xmlns:asvg="http://schemas.microsoft.com/office/drawing/2016/SVG/main" r:embed="rId18"/>
              </a:ext>
            </a:extLst>
          </a:blip>
          <a:srcRect l="42941"/>
          <a:stretch/>
        </p:blipFill>
        <p:spPr>
          <a:xfrm>
            <a:off x="7331250" y="4920445"/>
            <a:ext cx="1163799" cy="539029"/>
          </a:xfrm>
          <a:prstGeom prst="rect">
            <a:avLst/>
          </a:prstGeom>
        </p:spPr>
      </p:pic>
      <p:pic>
        <p:nvPicPr>
          <p:cNvPr id="137" name="圖形 136">
            <a:extLst>
              <a:ext uri="{FF2B5EF4-FFF2-40B4-BE49-F238E27FC236}">
                <a16:creationId xmlns:a16="http://schemas.microsoft.com/office/drawing/2014/main" id="{83AB7D7B-4390-4337-A494-65907305611B}"/>
              </a:ext>
            </a:extLst>
          </p:cNvPr>
          <p:cNvPicPr>
            <a:picLocks noChangeAspect="1"/>
          </p:cNvPicPr>
          <p:nvPr/>
        </p:nvPicPr>
        <p:blipFill rotWithShape="1">
          <a:blip r:embed="rId17" cstate="print">
            <a:extLst>
              <a:ext uri="{28A0092B-C50C-407E-A947-70E740481C1C}">
                <a14:useLocalDpi xmlns:a14="http://schemas.microsoft.com/office/drawing/2010/main"/>
              </a:ext>
              <a:ext uri="{96DAC541-7B7A-43D3-8B79-37D633B846F1}">
                <asvg:svgBlip xmlns:asvg="http://schemas.microsoft.com/office/drawing/2016/SVG/main" r:embed="rId18"/>
              </a:ext>
            </a:extLst>
          </a:blip>
          <a:srcRect r="56394"/>
          <a:stretch/>
        </p:blipFill>
        <p:spPr>
          <a:xfrm>
            <a:off x="6310656" y="5213450"/>
            <a:ext cx="889396" cy="539029"/>
          </a:xfrm>
          <a:prstGeom prst="rect">
            <a:avLst/>
          </a:prstGeom>
        </p:spPr>
      </p:pic>
      <p:grpSp>
        <p:nvGrpSpPr>
          <p:cNvPr id="147" name="群組 146">
            <a:extLst>
              <a:ext uri="{FF2B5EF4-FFF2-40B4-BE49-F238E27FC236}">
                <a16:creationId xmlns:a16="http://schemas.microsoft.com/office/drawing/2014/main" id="{082916EB-6E5D-4C5C-87CA-8693962C7265}"/>
              </a:ext>
            </a:extLst>
          </p:cNvPr>
          <p:cNvGrpSpPr/>
          <p:nvPr/>
        </p:nvGrpSpPr>
        <p:grpSpPr>
          <a:xfrm>
            <a:off x="1684061" y="3512840"/>
            <a:ext cx="1422517" cy="947667"/>
            <a:chOff x="1199171" y="2298260"/>
            <a:chExt cx="1066888" cy="710750"/>
          </a:xfrm>
        </p:grpSpPr>
        <p:pic>
          <p:nvPicPr>
            <p:cNvPr id="70" name="圖片 69">
              <a:extLst>
                <a:ext uri="{FF2B5EF4-FFF2-40B4-BE49-F238E27FC236}">
                  <a16:creationId xmlns:a16="http://schemas.microsoft.com/office/drawing/2014/main" id="{270B69C4-180B-42D0-9DD5-2F93E09A9EFD}"/>
                </a:ext>
              </a:extLst>
            </p:cNvPr>
            <p:cNvPicPr>
              <a:picLocks noChangeAspect="1"/>
            </p:cNvPicPr>
            <p:nvPr/>
          </p:nvPicPr>
          <p:blipFill>
            <a:blip r:embed="rId19" cstate="print">
              <a:extLst>
                <a:ext uri="{28A0092B-C50C-407E-A947-70E740481C1C}">
                  <a14:useLocalDpi xmlns:a14="http://schemas.microsoft.com/office/drawing/2010/main"/>
                </a:ext>
              </a:extLst>
            </a:blip>
            <a:srcRect/>
            <a:stretch/>
          </p:blipFill>
          <p:spPr>
            <a:xfrm>
              <a:off x="1199171" y="2298260"/>
              <a:ext cx="1066888" cy="710750"/>
            </a:xfrm>
            <a:prstGeom prst="rect">
              <a:avLst/>
            </a:prstGeom>
          </p:spPr>
        </p:pic>
        <p:sp>
          <p:nvSpPr>
            <p:cNvPr id="146" name="矩形 145">
              <a:extLst>
                <a:ext uri="{FF2B5EF4-FFF2-40B4-BE49-F238E27FC236}">
                  <a16:creationId xmlns:a16="http://schemas.microsoft.com/office/drawing/2014/main" id="{7EBCAB8E-AC4F-4FFB-8210-7B5FFCCA9C20}"/>
                </a:ext>
              </a:extLst>
            </p:cNvPr>
            <p:cNvSpPr/>
            <p:nvPr/>
          </p:nvSpPr>
          <p:spPr>
            <a:xfrm>
              <a:off x="1309182" y="2331540"/>
              <a:ext cx="838800" cy="545227"/>
            </a:xfrm>
            <a:prstGeom prst="rect">
              <a:avLst/>
            </a:prstGeom>
            <a:solidFill>
              <a:schemeClr val="tx1">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pic>
        <p:nvPicPr>
          <p:cNvPr id="149" name="圖片 148" descr="一張含有 坐 的圖片&#10;&#10;自動產生的描述">
            <a:extLst>
              <a:ext uri="{FF2B5EF4-FFF2-40B4-BE49-F238E27FC236}">
                <a16:creationId xmlns:a16="http://schemas.microsoft.com/office/drawing/2014/main" id="{A06B3F17-7872-4F5D-9253-8325BA5C3C2D}"/>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a:off x="598863" y="2385113"/>
            <a:ext cx="545167" cy="526812"/>
          </a:xfrm>
          <a:prstGeom prst="rect">
            <a:avLst/>
          </a:prstGeom>
        </p:spPr>
      </p:pic>
      <p:pic>
        <p:nvPicPr>
          <p:cNvPr id="150" name="圖片 149" descr="一張含有 坐 的圖片&#10;&#10;自動產生的描述">
            <a:extLst>
              <a:ext uri="{FF2B5EF4-FFF2-40B4-BE49-F238E27FC236}">
                <a16:creationId xmlns:a16="http://schemas.microsoft.com/office/drawing/2014/main" id="{2BB6A6B7-C897-4B31-9C08-618604F7C24F}"/>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a:off x="1257323" y="3123400"/>
            <a:ext cx="545167" cy="526812"/>
          </a:xfrm>
          <a:prstGeom prst="rect">
            <a:avLst/>
          </a:prstGeom>
        </p:spPr>
      </p:pic>
      <p:pic>
        <p:nvPicPr>
          <p:cNvPr id="151" name="圖片 150" descr="一張含有 坐 的圖片&#10;&#10;自動產生的描述">
            <a:extLst>
              <a:ext uri="{FF2B5EF4-FFF2-40B4-BE49-F238E27FC236}">
                <a16:creationId xmlns:a16="http://schemas.microsoft.com/office/drawing/2014/main" id="{30086BDA-3894-4529-A512-EB271F15AEF0}"/>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a:off x="2113582" y="3691037"/>
            <a:ext cx="545167" cy="526812"/>
          </a:xfrm>
          <a:prstGeom prst="rect">
            <a:avLst/>
          </a:prstGeom>
        </p:spPr>
      </p:pic>
      <p:pic>
        <p:nvPicPr>
          <p:cNvPr id="159" name="圖片 158" descr="一張含有 室內, 小, 桌, 坐 的圖片&#10;&#10;自動產生的描述">
            <a:extLst>
              <a:ext uri="{FF2B5EF4-FFF2-40B4-BE49-F238E27FC236}">
                <a16:creationId xmlns:a16="http://schemas.microsoft.com/office/drawing/2014/main" id="{BFD0489A-5D63-4504-9D3A-74247457DFEA}"/>
              </a:ext>
            </a:extLst>
          </p:cNvPr>
          <p:cNvPicPr>
            <a:picLocks noChangeAspect="1"/>
          </p:cNvPicPr>
          <p:nvPr/>
        </p:nvPicPr>
        <p:blipFill>
          <a:blip r:embed="rId21" cstate="print">
            <a:extLst>
              <a:ext uri="{28A0092B-C50C-407E-A947-70E740481C1C}">
                <a14:useLocalDpi xmlns:a14="http://schemas.microsoft.com/office/drawing/2010/main"/>
              </a:ext>
            </a:extLst>
          </a:blip>
          <a:stretch>
            <a:fillRect/>
          </a:stretch>
        </p:blipFill>
        <p:spPr>
          <a:xfrm>
            <a:off x="4362116" y="5033047"/>
            <a:ext cx="1209904" cy="413384"/>
          </a:xfrm>
          <a:prstGeom prst="rect">
            <a:avLst/>
          </a:prstGeom>
        </p:spPr>
      </p:pic>
      <p:pic>
        <p:nvPicPr>
          <p:cNvPr id="161" name="圖片 160" descr="一張含有 室內, 小, 桌, 坐 的圖片&#10;&#10;自動產生的描述">
            <a:extLst>
              <a:ext uri="{FF2B5EF4-FFF2-40B4-BE49-F238E27FC236}">
                <a16:creationId xmlns:a16="http://schemas.microsoft.com/office/drawing/2014/main" id="{E87BBAED-442D-4626-A04C-CA4E10911F4F}"/>
              </a:ext>
            </a:extLst>
          </p:cNvPr>
          <p:cNvPicPr>
            <a:picLocks noChangeAspect="1"/>
          </p:cNvPicPr>
          <p:nvPr/>
        </p:nvPicPr>
        <p:blipFill rotWithShape="1">
          <a:blip r:embed="rId22" cstate="print">
            <a:extLst>
              <a:ext uri="{28A0092B-C50C-407E-A947-70E740481C1C}">
                <a14:useLocalDpi xmlns:a14="http://schemas.microsoft.com/office/drawing/2010/main"/>
              </a:ext>
            </a:extLst>
          </a:blip>
          <a:srcRect/>
          <a:stretch/>
        </p:blipFill>
        <p:spPr>
          <a:xfrm>
            <a:off x="3415732" y="5206578"/>
            <a:ext cx="529117" cy="544288"/>
          </a:xfrm>
          <a:prstGeom prst="rect">
            <a:avLst/>
          </a:prstGeom>
        </p:spPr>
      </p:pic>
      <p:sp>
        <p:nvSpPr>
          <p:cNvPr id="170" name="TextBox 27">
            <a:extLst>
              <a:ext uri="{FF2B5EF4-FFF2-40B4-BE49-F238E27FC236}">
                <a16:creationId xmlns:a16="http://schemas.microsoft.com/office/drawing/2014/main" id="{852307C2-23D5-4D43-B1CC-46ECB509FF35}"/>
              </a:ext>
            </a:extLst>
          </p:cNvPr>
          <p:cNvSpPr txBox="1"/>
          <p:nvPr/>
        </p:nvSpPr>
        <p:spPr>
          <a:xfrm>
            <a:off x="7562330" y="3469517"/>
            <a:ext cx="1556336" cy="256545"/>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67" b="1">
                <a:latin typeface="Arial" panose="020B0604020202020204" pitchFamily="34" charset="0"/>
                <a:cs typeface="Arial" panose="020B0604020202020204" pitchFamily="34" charset="0"/>
                <a:sym typeface="Arial" panose="020B0604020202020204" pitchFamily="34" charset="0"/>
              </a:rPr>
              <a:t>TS-h1290FX </a:t>
            </a:r>
          </a:p>
        </p:txBody>
      </p:sp>
      <p:sp>
        <p:nvSpPr>
          <p:cNvPr id="94" name="TextBox 27">
            <a:extLst>
              <a:ext uri="{FF2B5EF4-FFF2-40B4-BE49-F238E27FC236}">
                <a16:creationId xmlns:a16="http://schemas.microsoft.com/office/drawing/2014/main" id="{BC6E199F-AD5A-DB4F-AC83-E8AC3D7CF261}"/>
              </a:ext>
            </a:extLst>
          </p:cNvPr>
          <p:cNvSpPr txBox="1"/>
          <p:nvPr/>
        </p:nvSpPr>
        <p:spPr>
          <a:xfrm>
            <a:off x="5374814" y="3049344"/>
            <a:ext cx="2109144" cy="502573"/>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TW" sz="1333"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25GbE</a:t>
            </a:r>
          </a:p>
          <a:p>
            <a:pPr algn="ctr"/>
            <a:r>
              <a:rPr lang="en-US" sz="1333"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LACP</a:t>
            </a:r>
          </a:p>
        </p:txBody>
      </p:sp>
      <p:sp>
        <p:nvSpPr>
          <p:cNvPr id="99" name="文字方塊 98">
            <a:extLst>
              <a:ext uri="{FF2B5EF4-FFF2-40B4-BE49-F238E27FC236}">
                <a16:creationId xmlns:a16="http://schemas.microsoft.com/office/drawing/2014/main" id="{C657D129-573A-4B9E-8F45-7A747C5706DC}"/>
              </a:ext>
            </a:extLst>
          </p:cNvPr>
          <p:cNvSpPr txBox="1"/>
          <p:nvPr/>
        </p:nvSpPr>
        <p:spPr>
          <a:xfrm>
            <a:off x="440403" y="95219"/>
            <a:ext cx="11280495" cy="1323439"/>
          </a:xfrm>
          <a:prstGeom prst="rect">
            <a:avLst/>
          </a:prstGeom>
          <a:noFill/>
        </p:spPr>
        <p:txBody>
          <a:bodyPr wrap="square" rtlCol="0">
            <a:spAutoFit/>
          </a:bodyPr>
          <a:lstStyle/>
          <a:p>
            <a:pPr algn="ctr"/>
            <a:r>
              <a:rPr lang="en" altLang="zh-TW" sz="4000" b="1">
                <a:latin typeface="Arial" panose="020B0604020202020204" pitchFamily="34" charset="0"/>
                <a:ea typeface="微軟正黑體" panose="020B0604030504040204" pitchFamily="34" charset="-120"/>
                <a:cs typeface="Arial" panose="020B0604020202020204" pitchFamily="34" charset="0"/>
              </a:rPr>
              <a:t>Works perfectly with mainstream editing software and multi-user collaboration</a:t>
            </a:r>
            <a:endParaRPr lang="zh-TW" altLang="en-US" sz="4000" b="1">
              <a:latin typeface="Arial" panose="020B0604020202020204" pitchFamily="34" charset="0"/>
              <a:ea typeface="微軟正黑體" panose="020B0604030504040204" pitchFamily="34" charset="-120"/>
              <a:cs typeface="Arial" panose="020B0604020202020204" pitchFamily="34" charset="0"/>
            </a:endParaRPr>
          </a:p>
        </p:txBody>
      </p:sp>
      <p:grpSp>
        <p:nvGrpSpPr>
          <p:cNvPr id="15" name="群組 14">
            <a:extLst>
              <a:ext uri="{FF2B5EF4-FFF2-40B4-BE49-F238E27FC236}">
                <a16:creationId xmlns:a16="http://schemas.microsoft.com/office/drawing/2014/main" id="{131A5A44-FFDF-4A98-9E3F-6228F47B7DDA}"/>
              </a:ext>
            </a:extLst>
          </p:cNvPr>
          <p:cNvGrpSpPr/>
          <p:nvPr/>
        </p:nvGrpSpPr>
        <p:grpSpPr>
          <a:xfrm>
            <a:off x="10372482" y="1988065"/>
            <a:ext cx="1456530" cy="996406"/>
            <a:chOff x="10136607" y="1929001"/>
            <a:chExt cx="1456530" cy="996406"/>
          </a:xfrm>
        </p:grpSpPr>
        <p:sp>
          <p:nvSpPr>
            <p:cNvPr id="101" name="矩形: 圓角 100">
              <a:extLst>
                <a:ext uri="{FF2B5EF4-FFF2-40B4-BE49-F238E27FC236}">
                  <a16:creationId xmlns:a16="http://schemas.microsoft.com/office/drawing/2014/main" id="{16CF3C56-6DB0-4C0E-9012-363C9E5E2662}"/>
                </a:ext>
              </a:extLst>
            </p:cNvPr>
            <p:cNvSpPr/>
            <p:nvPr/>
          </p:nvSpPr>
          <p:spPr>
            <a:xfrm>
              <a:off x="10215983" y="1929001"/>
              <a:ext cx="1377154" cy="996406"/>
            </a:xfrm>
            <a:prstGeom prst="roundRect">
              <a:avLst>
                <a:gd name="adj" fmla="val 5014"/>
              </a:avLst>
            </a:prstGeom>
            <a:gradFill>
              <a:gsLst>
                <a:gs pos="1000">
                  <a:schemeClr val="bg1">
                    <a:alpha val="0"/>
                  </a:schemeClr>
                </a:gs>
                <a:gs pos="77000">
                  <a:schemeClr val="bg1">
                    <a:alpha val="96000"/>
                  </a:schemeClr>
                </a:gs>
              </a:gsLst>
              <a:lin ang="5400000" scaled="1"/>
            </a:gradFill>
            <a:ln w="9525">
              <a:gradFill>
                <a:gsLst>
                  <a:gs pos="100000">
                    <a:srgbClr val="1B1E23"/>
                  </a:gs>
                  <a:gs pos="0">
                    <a:schemeClr val="bg1"/>
                  </a:gs>
                </a:gsLst>
                <a:lin ang="5400000" scaled="0"/>
              </a:gradFill>
            </a:ln>
            <a:effectLst>
              <a:outerShdw blurRad="114300" dist="76200" dir="2700000" algn="tl" rotWithShape="0">
                <a:srgbClr val="111319">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kumimoji="1" lang="zh-TW" altLang="en-US" sz="1600" b="1">
                  <a:solidFill>
                    <a:srgbClr val="FF6600"/>
                  </a:solidFill>
                  <a:latin typeface="Arial" panose="020B0604020202020204" pitchFamily="34" charset="0"/>
                  <a:ea typeface="新細明體"/>
                  <a:cs typeface="Arial" panose="020B0604020202020204" pitchFamily="34" charset="0"/>
                </a:rPr>
                <a:t> </a:t>
              </a:r>
              <a:endParaRPr kumimoji="1" lang="en-US" altLang="zh-TW" sz="1600" b="1">
                <a:solidFill>
                  <a:srgbClr val="FF6600"/>
                </a:solidFill>
                <a:latin typeface="Arial" panose="020B0604020202020204" pitchFamily="34" charset="0"/>
                <a:ea typeface="新細明體"/>
                <a:cs typeface="Arial" panose="020B0604020202020204" pitchFamily="34" charset="0"/>
              </a:endParaRPr>
            </a:p>
          </p:txBody>
        </p:sp>
        <p:cxnSp>
          <p:nvCxnSpPr>
            <p:cNvPr id="88" name="直線單箭頭接點 87">
              <a:extLst>
                <a:ext uri="{FF2B5EF4-FFF2-40B4-BE49-F238E27FC236}">
                  <a16:creationId xmlns:a16="http://schemas.microsoft.com/office/drawing/2014/main" id="{DF771D69-89D9-49FD-81B6-F1227AEEA621}"/>
                </a:ext>
              </a:extLst>
            </p:cNvPr>
            <p:cNvCxnSpPr>
              <a:cxnSpLocks/>
            </p:cNvCxnSpPr>
            <p:nvPr/>
          </p:nvCxnSpPr>
          <p:spPr>
            <a:xfrm>
              <a:off x="10908258" y="2697477"/>
              <a:ext cx="502039" cy="0"/>
            </a:xfrm>
            <a:prstGeom prst="straightConnector1">
              <a:avLst/>
            </a:prstGeom>
            <a:ln w="19050">
              <a:solidFill>
                <a:srgbClr val="0070C0"/>
              </a:solidFill>
              <a:headEnd type="none" w="sm" len="sm"/>
              <a:tailEnd type="oval" w="sm" len="sm"/>
            </a:ln>
          </p:spPr>
          <p:style>
            <a:lnRef idx="1">
              <a:schemeClr val="accent4"/>
            </a:lnRef>
            <a:fillRef idx="0">
              <a:schemeClr val="accent4"/>
            </a:fillRef>
            <a:effectRef idx="0">
              <a:schemeClr val="accent4"/>
            </a:effectRef>
            <a:fontRef idx="minor">
              <a:schemeClr val="tx1"/>
            </a:fontRef>
          </p:style>
        </p:cxnSp>
        <p:sp>
          <p:nvSpPr>
            <p:cNvPr id="87" name="TextBox 27">
              <a:extLst>
                <a:ext uri="{FF2B5EF4-FFF2-40B4-BE49-F238E27FC236}">
                  <a16:creationId xmlns:a16="http://schemas.microsoft.com/office/drawing/2014/main" id="{25874843-3B45-4E63-B440-AD229B2011AF}"/>
                </a:ext>
              </a:extLst>
            </p:cNvPr>
            <p:cNvSpPr txBox="1"/>
            <p:nvPr/>
          </p:nvSpPr>
          <p:spPr>
            <a:xfrm>
              <a:off x="10186468" y="2529028"/>
              <a:ext cx="972810" cy="307777"/>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rgbClr val="0070C0"/>
                  </a:solidFill>
                  <a:ea typeface="微軟正黑體" panose="020B0604030504040204" pitchFamily="34" charset="-120"/>
                  <a:cs typeface="Arial" panose="020B0604020202020204" pitchFamily="34" charset="0"/>
                  <a:sym typeface="Arial" panose="020B0604020202020204" pitchFamily="34" charset="0"/>
                </a:rPr>
                <a:t>1Gb</a:t>
              </a:r>
            </a:p>
          </p:txBody>
        </p:sp>
        <p:cxnSp>
          <p:nvCxnSpPr>
            <p:cNvPr id="102" name="直線單箭頭接點 101">
              <a:extLst>
                <a:ext uri="{FF2B5EF4-FFF2-40B4-BE49-F238E27FC236}">
                  <a16:creationId xmlns:a16="http://schemas.microsoft.com/office/drawing/2014/main" id="{2028AA33-0BA3-4227-AE9F-439352AF1870}"/>
                </a:ext>
              </a:extLst>
            </p:cNvPr>
            <p:cNvCxnSpPr>
              <a:cxnSpLocks/>
            </p:cNvCxnSpPr>
            <p:nvPr/>
          </p:nvCxnSpPr>
          <p:spPr>
            <a:xfrm>
              <a:off x="10901177" y="2236332"/>
              <a:ext cx="502039" cy="0"/>
            </a:xfrm>
            <a:prstGeom prst="straightConnector1">
              <a:avLst/>
            </a:prstGeom>
            <a:ln w="19050">
              <a:solidFill>
                <a:schemeClr val="accent2"/>
              </a:solidFill>
              <a:headEnd type="none" w="sm" len="sm"/>
              <a:tailEnd type="oval" w="sm" len="sm"/>
            </a:ln>
          </p:spPr>
          <p:style>
            <a:lnRef idx="1">
              <a:schemeClr val="accent4"/>
            </a:lnRef>
            <a:fillRef idx="0">
              <a:schemeClr val="accent4"/>
            </a:fillRef>
            <a:effectRef idx="0">
              <a:schemeClr val="accent4"/>
            </a:effectRef>
            <a:fontRef idx="minor">
              <a:schemeClr val="tx1"/>
            </a:fontRef>
          </p:style>
        </p:cxnSp>
        <p:sp>
          <p:nvSpPr>
            <p:cNvPr id="103" name="TextBox 27">
              <a:extLst>
                <a:ext uri="{FF2B5EF4-FFF2-40B4-BE49-F238E27FC236}">
                  <a16:creationId xmlns:a16="http://schemas.microsoft.com/office/drawing/2014/main" id="{141E5D7E-A62E-4189-B1F0-0867C56EBB6A}"/>
                </a:ext>
              </a:extLst>
            </p:cNvPr>
            <p:cNvSpPr txBox="1"/>
            <p:nvPr/>
          </p:nvSpPr>
          <p:spPr>
            <a:xfrm>
              <a:off x="10136607" y="1945389"/>
              <a:ext cx="972810" cy="523220"/>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accent2"/>
                  </a:solidFill>
                  <a:ea typeface="微軟正黑體" panose="020B0604030504040204" pitchFamily="34" charset="-120"/>
                  <a:cs typeface="Arial" panose="020B0604020202020204" pitchFamily="34" charset="0"/>
                  <a:sym typeface="Arial" panose="020B0604020202020204" pitchFamily="34" charset="0"/>
                </a:rPr>
                <a:t>25Gb/</a:t>
              </a:r>
            </a:p>
            <a:p>
              <a:pPr algn="ctr"/>
              <a:r>
                <a:rPr lang="en-US" sz="1400" b="1">
                  <a:solidFill>
                    <a:schemeClr val="accent2"/>
                  </a:solidFill>
                  <a:ea typeface="微軟正黑體" panose="020B0604030504040204" pitchFamily="34" charset="-120"/>
                  <a:cs typeface="Arial" panose="020B0604020202020204" pitchFamily="34" charset="0"/>
                  <a:sym typeface="Arial" panose="020B0604020202020204" pitchFamily="34" charset="0"/>
                </a:rPr>
                <a:t>10Gb</a:t>
              </a:r>
            </a:p>
          </p:txBody>
        </p:sp>
      </p:grpSp>
      <p:pic>
        <p:nvPicPr>
          <p:cNvPr id="72" name="圖片 71">
            <a:extLst>
              <a:ext uri="{FF2B5EF4-FFF2-40B4-BE49-F238E27FC236}">
                <a16:creationId xmlns:a16="http://schemas.microsoft.com/office/drawing/2014/main" id="{FB6649BA-9F0E-4D84-92F3-04BC151C57CD}"/>
              </a:ext>
            </a:extLst>
          </p:cNvPr>
          <p:cNvPicPr>
            <a:picLocks noChangeAspect="1"/>
          </p:cNvPicPr>
          <p:nvPr/>
        </p:nvPicPr>
        <p:blipFill rotWithShape="1">
          <a:blip r:embed="rId23"/>
          <a:srcRect t="25659"/>
          <a:stretch/>
        </p:blipFill>
        <p:spPr>
          <a:xfrm>
            <a:off x="2968980" y="2598097"/>
            <a:ext cx="2831198" cy="457781"/>
          </a:xfrm>
          <a:prstGeom prst="rect">
            <a:avLst/>
          </a:prstGeom>
        </p:spPr>
      </p:pic>
    </p:spTree>
    <p:extLst>
      <p:ext uri="{BB962C8B-B14F-4D97-AF65-F5344CB8AC3E}">
        <p14:creationId xmlns:p14="http://schemas.microsoft.com/office/powerpoint/2010/main" val="34047907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8F37606-ABAC-4EEF-B896-331DE7C24B87}"/>
              </a:ext>
            </a:extLst>
          </p:cNvPr>
          <p:cNvSpPr>
            <a:spLocks noGrp="1"/>
          </p:cNvSpPr>
          <p:nvPr>
            <p:ph type="title" idx="4294967295"/>
          </p:nvPr>
        </p:nvSpPr>
        <p:spPr>
          <a:xfrm>
            <a:off x="367049" y="404813"/>
            <a:ext cx="11824952" cy="1408112"/>
          </a:xfrm>
        </p:spPr>
        <p:txBody>
          <a:bodyPr vert="horz" lIns="121920" tIns="60960" rIns="121920" bIns="60960" rtlCol="0" anchor="t">
            <a:noAutofit/>
          </a:bodyPr>
          <a:lstStyle/>
          <a:p>
            <a:r>
              <a:rPr lang="zh-TW" altLang="en-US" sz="4000" b="1">
                <a:latin typeface="Arial" panose="020B0604020202020204" pitchFamily="34" charset="0"/>
                <a:ea typeface="微軟正黑體"/>
                <a:cs typeface="Arial" panose="020B0604020202020204" pitchFamily="34" charset="0"/>
              </a:rPr>
              <a:t>Adobe Premiere </a:t>
            </a:r>
            <a:r>
              <a:rPr lang="en-US" altLang="zh-TW" sz="4000" b="1">
                <a:latin typeface="Arial" panose="020B0604020202020204" pitchFamily="34" charset="0"/>
                <a:ea typeface="微軟正黑體"/>
                <a:cs typeface="Arial" panose="020B0604020202020204" pitchFamily="34" charset="0"/>
              </a:rPr>
              <a:t>&amp; Davinci Resolve support multi-user collaborative editing</a:t>
            </a:r>
            <a:r>
              <a:rPr lang="zh-TW" altLang="en-US" sz="4000" b="1">
                <a:latin typeface="Arial" panose="020B0604020202020204" pitchFamily="34" charset="0"/>
                <a:ea typeface="微軟正黑體"/>
                <a:cs typeface="Arial" panose="020B0604020202020204" pitchFamily="34" charset="0"/>
              </a:rPr>
              <a:t> </a:t>
            </a:r>
            <a:r>
              <a:rPr lang="en-US" altLang="zh-TW" sz="4000" b="1">
                <a:latin typeface="Arial" panose="020B0604020202020204" pitchFamily="34" charset="0"/>
                <a:ea typeface="微軟正黑體"/>
                <a:cs typeface="Arial" panose="020B0604020202020204" pitchFamily="34" charset="0"/>
              </a:rPr>
              <a:t>with QNAP </a:t>
            </a:r>
            <a:r>
              <a:rPr lang="zh-TW" altLang="en-US" sz="4000" b="1">
                <a:latin typeface="Arial" panose="020B0604020202020204" pitchFamily="34" charset="0"/>
                <a:ea typeface="微軟正黑體"/>
                <a:cs typeface="Arial" panose="020B0604020202020204" pitchFamily="34" charset="0"/>
              </a:rPr>
              <a:t>NAS</a:t>
            </a:r>
            <a:endParaRPr lang="zh-TW" altLang="en-US" sz="4000" b="1">
              <a:latin typeface="微軟正黑體"/>
              <a:ea typeface="微軟正黑體"/>
            </a:endParaRPr>
          </a:p>
        </p:txBody>
      </p:sp>
      <p:sp>
        <p:nvSpPr>
          <p:cNvPr id="9" name="文字方塊 8">
            <a:extLst>
              <a:ext uri="{FF2B5EF4-FFF2-40B4-BE49-F238E27FC236}">
                <a16:creationId xmlns:a16="http://schemas.microsoft.com/office/drawing/2014/main" id="{C53C8BDD-327F-4179-83C6-8F7FD5A770D2}"/>
              </a:ext>
            </a:extLst>
          </p:cNvPr>
          <p:cNvSpPr txBox="1"/>
          <p:nvPr/>
        </p:nvSpPr>
        <p:spPr>
          <a:xfrm>
            <a:off x="4323710" y="2290922"/>
            <a:ext cx="3115391" cy="61555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tabLst>
                <a:tab pos="266700" algn="l"/>
              </a:tabLst>
            </a:pPr>
            <a:r>
              <a:rPr lang="en-US" altLang="zh-TW" sz="1600" b="1" i="1" cap="all">
                <a:solidFill>
                  <a:schemeClr val="tx1">
                    <a:lumMod val="85000"/>
                    <a:lumOff val="15000"/>
                  </a:schemeClr>
                </a:solidFill>
                <a:latin typeface="Arial" panose="020B0604020202020204" pitchFamily="34" charset="0"/>
                <a:cs typeface="Arial" panose="020B0604020202020204" pitchFamily="34" charset="0"/>
              </a:rPr>
              <a:t>MANAGE MULTI-PROJECT WORKFLOWS</a:t>
            </a:r>
            <a:endParaRPr lang="zh-TW" altLang="en-US" sz="1600" i="1">
              <a:solidFill>
                <a:schemeClr val="tx1">
                  <a:lumMod val="85000"/>
                  <a:lumOff val="15000"/>
                </a:schemeClr>
              </a:solidFill>
              <a:latin typeface="Arial" panose="020B0604020202020204" pitchFamily="34" charset="0"/>
              <a:cs typeface="Arial" panose="020B0604020202020204" pitchFamily="34" charset="0"/>
            </a:endParaRPr>
          </a:p>
        </p:txBody>
      </p:sp>
      <p:sp>
        <p:nvSpPr>
          <p:cNvPr id="10" name="文字方塊 9">
            <a:extLst>
              <a:ext uri="{FF2B5EF4-FFF2-40B4-BE49-F238E27FC236}">
                <a16:creationId xmlns:a16="http://schemas.microsoft.com/office/drawing/2014/main" id="{2F50EB67-2997-4647-A672-4BDFD3B64EB1}"/>
              </a:ext>
            </a:extLst>
          </p:cNvPr>
          <p:cNvSpPr txBox="1"/>
          <p:nvPr/>
        </p:nvSpPr>
        <p:spPr>
          <a:xfrm>
            <a:off x="2569212" y="4153531"/>
            <a:ext cx="2360798" cy="61555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altLang="zh-TW" sz="1600" b="1" i="1" cap="all">
                <a:solidFill>
                  <a:schemeClr val="tx1">
                    <a:lumMod val="85000"/>
                    <a:lumOff val="15000"/>
                  </a:schemeClr>
                </a:solidFill>
                <a:latin typeface="Arial" panose="020B0604020202020204" pitchFamily="34" charset="0"/>
                <a:cs typeface="Arial" panose="020B0604020202020204" pitchFamily="34" charset="0"/>
              </a:rPr>
              <a:t>DESIGNED</a:t>
            </a:r>
            <a:r>
              <a:rPr lang="zh-TW" altLang="en-US" sz="1600" b="1" i="1" cap="all">
                <a:solidFill>
                  <a:schemeClr val="tx1">
                    <a:lumMod val="85000"/>
                    <a:lumOff val="15000"/>
                  </a:schemeClr>
                </a:solidFill>
                <a:latin typeface="Arial" panose="020B0604020202020204" pitchFamily="34" charset="0"/>
                <a:cs typeface="Arial" panose="020B0604020202020204" pitchFamily="34" charset="0"/>
              </a:rPr>
              <a:t> </a:t>
            </a:r>
            <a:r>
              <a:rPr lang="en-US" altLang="zh-TW" sz="1600" b="1" i="1" cap="all">
                <a:solidFill>
                  <a:schemeClr val="tx1">
                    <a:lumMod val="85000"/>
                    <a:lumOff val="15000"/>
                  </a:schemeClr>
                </a:solidFill>
                <a:latin typeface="Arial" panose="020B0604020202020204" pitchFamily="34" charset="0"/>
                <a:cs typeface="Arial" panose="020B0604020202020204" pitchFamily="34" charset="0"/>
              </a:rPr>
              <a:t>FOR</a:t>
            </a:r>
            <a:r>
              <a:rPr lang="zh-TW" altLang="en-US" sz="1600" b="1" i="1" cap="all">
                <a:solidFill>
                  <a:schemeClr val="tx1">
                    <a:lumMod val="85000"/>
                    <a:lumOff val="15000"/>
                  </a:schemeClr>
                </a:solidFill>
                <a:latin typeface="Arial" panose="020B0604020202020204" pitchFamily="34" charset="0"/>
                <a:cs typeface="Arial" panose="020B0604020202020204" pitchFamily="34" charset="0"/>
              </a:rPr>
              <a:t> </a:t>
            </a:r>
            <a:r>
              <a:rPr lang="en-US" altLang="zh-TW" sz="1600" b="1" i="1" cap="all">
                <a:solidFill>
                  <a:schemeClr val="tx1">
                    <a:lumMod val="85000"/>
                    <a:lumOff val="15000"/>
                  </a:schemeClr>
                </a:solidFill>
                <a:latin typeface="Arial" panose="020B0604020202020204" pitchFamily="34" charset="0"/>
                <a:cs typeface="Arial" panose="020B0604020202020204" pitchFamily="34" charset="0"/>
              </a:rPr>
              <a:t>COLLABORATION</a:t>
            </a:r>
            <a:endParaRPr lang="zh-TW" altLang="en-US" sz="1600" i="1">
              <a:solidFill>
                <a:schemeClr val="tx1">
                  <a:lumMod val="85000"/>
                  <a:lumOff val="15000"/>
                </a:schemeClr>
              </a:solidFill>
              <a:latin typeface="Arial" panose="020B0604020202020204" pitchFamily="34" charset="0"/>
              <a:cs typeface="Arial" panose="020B0604020202020204" pitchFamily="34" charset="0"/>
            </a:endParaRPr>
          </a:p>
        </p:txBody>
      </p:sp>
      <p:sp>
        <p:nvSpPr>
          <p:cNvPr id="13" name="文字方塊 12">
            <a:extLst>
              <a:ext uri="{FF2B5EF4-FFF2-40B4-BE49-F238E27FC236}">
                <a16:creationId xmlns:a16="http://schemas.microsoft.com/office/drawing/2014/main" id="{DB076281-188F-4F19-BC3A-D10C525CA22E}"/>
              </a:ext>
            </a:extLst>
          </p:cNvPr>
          <p:cNvSpPr txBox="1"/>
          <p:nvPr/>
        </p:nvSpPr>
        <p:spPr>
          <a:xfrm>
            <a:off x="367049" y="6016140"/>
            <a:ext cx="4512547" cy="369332"/>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altLang="zh-TW" sz="1600" b="1" dirty="0">
                <a:solidFill>
                  <a:schemeClr val="tx1">
                    <a:lumMod val="95000"/>
                    <a:lumOff val="5000"/>
                  </a:schemeClr>
                </a:solidFill>
                <a:latin typeface="Arial" panose="020B0604020202020204" pitchFamily="34" charset="0"/>
                <a:ea typeface="微軟正黑體"/>
                <a:cs typeface="Arial" panose="020B0604020202020204" pitchFamily="34" charset="0"/>
              </a:rPr>
              <a:t>QNAP NAS is the official partner of Adobe.</a:t>
            </a:r>
            <a:endParaRPr lang="zh-TW" altLang="en-US" sz="1600" dirty="0">
              <a:solidFill>
                <a:schemeClr val="tx1">
                  <a:lumMod val="95000"/>
                  <a:lumOff val="5000"/>
                </a:schemeClr>
              </a:solidFill>
              <a:latin typeface="Arial" panose="020B0604020202020204" pitchFamily="34" charset="0"/>
              <a:ea typeface="微軟正黑體"/>
              <a:cs typeface="Arial" panose="020B0604020202020204" pitchFamily="34" charset="0"/>
            </a:endParaRPr>
          </a:p>
        </p:txBody>
      </p:sp>
      <p:pic>
        <p:nvPicPr>
          <p:cNvPr id="4" name="圖片 3">
            <a:extLst>
              <a:ext uri="{FF2B5EF4-FFF2-40B4-BE49-F238E27FC236}">
                <a16:creationId xmlns:a16="http://schemas.microsoft.com/office/drawing/2014/main" id="{F97EB5DB-2C00-4339-A2E4-18FC8671D1F4}"/>
              </a:ext>
            </a:extLst>
          </p:cNvPr>
          <p:cNvPicPr>
            <a:picLocks noChangeAspect="1"/>
          </p:cNvPicPr>
          <p:nvPr/>
        </p:nvPicPr>
        <p:blipFill>
          <a:blip r:embed="rId2"/>
          <a:stretch>
            <a:fillRect/>
          </a:stretch>
        </p:blipFill>
        <p:spPr>
          <a:xfrm>
            <a:off x="3495650" y="4973189"/>
            <a:ext cx="797163" cy="797163"/>
          </a:xfrm>
          <a:prstGeom prst="rect">
            <a:avLst/>
          </a:prstGeom>
          <a:effectLst>
            <a:outerShdw blurRad="152400" dist="63500" dir="5400000" sx="90000" sy="-19000" rotWithShape="0">
              <a:prstClr val="black">
                <a:alpha val="22000"/>
              </a:prstClr>
            </a:outerShdw>
          </a:effectLst>
        </p:spPr>
      </p:pic>
      <p:pic>
        <p:nvPicPr>
          <p:cNvPr id="6" name="圖片 5">
            <a:extLst>
              <a:ext uri="{FF2B5EF4-FFF2-40B4-BE49-F238E27FC236}">
                <a16:creationId xmlns:a16="http://schemas.microsoft.com/office/drawing/2014/main" id="{9D2CC445-8F04-4455-8D61-458129128E1F}"/>
              </a:ext>
            </a:extLst>
          </p:cNvPr>
          <p:cNvPicPr>
            <a:picLocks noChangeAspect="1"/>
          </p:cNvPicPr>
          <p:nvPr/>
        </p:nvPicPr>
        <p:blipFill rotWithShape="1">
          <a:blip r:embed="rId3"/>
          <a:srcRect l="26998" t="15927" r="26998" b="15210"/>
          <a:stretch/>
        </p:blipFill>
        <p:spPr>
          <a:xfrm>
            <a:off x="2369820" y="4973189"/>
            <a:ext cx="797163" cy="795496"/>
          </a:xfrm>
          <a:prstGeom prst="rect">
            <a:avLst/>
          </a:prstGeom>
          <a:effectLst>
            <a:outerShdw blurRad="152400" dist="63500" dir="5400000" sx="90000" sy="-19000" rotWithShape="0">
              <a:prstClr val="black">
                <a:alpha val="22000"/>
              </a:prstClr>
            </a:outerShdw>
          </a:effectLst>
        </p:spPr>
      </p:pic>
      <p:pic>
        <p:nvPicPr>
          <p:cNvPr id="8" name="圖形 7">
            <a:extLst>
              <a:ext uri="{FF2B5EF4-FFF2-40B4-BE49-F238E27FC236}">
                <a16:creationId xmlns:a16="http://schemas.microsoft.com/office/drawing/2014/main" id="{D21BADDC-2370-48C7-80D2-C3C810F01B55}"/>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313618" y="2654723"/>
            <a:ext cx="2255594" cy="2390353"/>
          </a:xfrm>
          <a:prstGeom prst="rect">
            <a:avLst/>
          </a:prstGeom>
        </p:spPr>
      </p:pic>
      <p:pic>
        <p:nvPicPr>
          <p:cNvPr id="11" name="圖形 15">
            <a:extLst>
              <a:ext uri="{FF2B5EF4-FFF2-40B4-BE49-F238E27FC236}">
                <a16:creationId xmlns:a16="http://schemas.microsoft.com/office/drawing/2014/main" id="{B94DF25E-AA4D-4C95-92EC-71B8DB5C740A}"/>
              </a:ext>
            </a:extLst>
          </p:cNvPr>
          <p:cNvPicPr>
            <a:picLocks noChangeAspect="1"/>
          </p:cNvPicPr>
          <p:nvPr/>
        </p:nvPicPr>
        <p:blipFill>
          <a:blip r:embed="rId6" cstate="print">
            <a:extLst>
              <a:ext uri="{28A0092B-C50C-407E-A947-70E740481C1C}">
                <a14:useLocalDpi xmlns:a14="http://schemas.microsoft.com/office/drawing/2010/main"/>
              </a:ext>
            </a:extLst>
          </a:blip>
          <a:srcRect/>
          <a:stretch/>
        </p:blipFill>
        <p:spPr>
          <a:xfrm>
            <a:off x="2454726" y="1545891"/>
            <a:ext cx="1983470" cy="2075993"/>
          </a:xfrm>
          <a:prstGeom prst="rect">
            <a:avLst/>
          </a:prstGeom>
        </p:spPr>
      </p:pic>
    </p:spTree>
    <p:extLst>
      <p:ext uri="{BB962C8B-B14F-4D97-AF65-F5344CB8AC3E}">
        <p14:creationId xmlns:p14="http://schemas.microsoft.com/office/powerpoint/2010/main" val="33639770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9" name="群組 68">
            <a:extLst>
              <a:ext uri="{FF2B5EF4-FFF2-40B4-BE49-F238E27FC236}">
                <a16:creationId xmlns:a16="http://schemas.microsoft.com/office/drawing/2014/main" id="{166FEEC4-D9DE-42EB-9346-36A4AC2F22FA}"/>
              </a:ext>
            </a:extLst>
          </p:cNvPr>
          <p:cNvGrpSpPr/>
          <p:nvPr/>
        </p:nvGrpSpPr>
        <p:grpSpPr>
          <a:xfrm>
            <a:off x="671864" y="2500924"/>
            <a:ext cx="7374181" cy="1190795"/>
            <a:chOff x="671864" y="2500924"/>
            <a:chExt cx="7374181" cy="1190795"/>
          </a:xfrm>
        </p:grpSpPr>
        <p:grpSp>
          <p:nvGrpSpPr>
            <p:cNvPr id="46" name="群組 45">
              <a:extLst>
                <a:ext uri="{FF2B5EF4-FFF2-40B4-BE49-F238E27FC236}">
                  <a16:creationId xmlns:a16="http://schemas.microsoft.com/office/drawing/2014/main" id="{39EDE819-B71E-4EB7-873A-AAE821448B46}"/>
                </a:ext>
              </a:extLst>
            </p:cNvPr>
            <p:cNvGrpSpPr/>
            <p:nvPr/>
          </p:nvGrpSpPr>
          <p:grpSpPr>
            <a:xfrm>
              <a:off x="2515409" y="2500925"/>
              <a:ext cx="5530636" cy="1190794"/>
              <a:chOff x="2854637" y="2471644"/>
              <a:chExt cx="5530636" cy="1052848"/>
            </a:xfrm>
          </p:grpSpPr>
          <p:cxnSp>
            <p:nvCxnSpPr>
              <p:cNvPr id="50" name="直線接點 49">
                <a:extLst>
                  <a:ext uri="{FF2B5EF4-FFF2-40B4-BE49-F238E27FC236}">
                    <a16:creationId xmlns:a16="http://schemas.microsoft.com/office/drawing/2014/main" id="{13E6C663-3687-449F-AF36-65FC4B0392CE}"/>
                  </a:ext>
                </a:extLst>
              </p:cNvPr>
              <p:cNvCxnSpPr>
                <a:cxnSpLocks/>
              </p:cNvCxnSpPr>
              <p:nvPr/>
            </p:nvCxnSpPr>
            <p:spPr>
              <a:xfrm>
                <a:off x="2854637"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51" name="直線接點 50">
                <a:extLst>
                  <a:ext uri="{FF2B5EF4-FFF2-40B4-BE49-F238E27FC236}">
                    <a16:creationId xmlns:a16="http://schemas.microsoft.com/office/drawing/2014/main" id="{B0F65192-E9A9-4D0A-9B74-DAA16C28800F}"/>
                  </a:ext>
                </a:extLst>
              </p:cNvPr>
              <p:cNvCxnSpPr>
                <a:cxnSpLocks/>
              </p:cNvCxnSpPr>
              <p:nvPr/>
            </p:nvCxnSpPr>
            <p:spPr>
              <a:xfrm>
                <a:off x="4698182"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52" name="直線接點 51">
                <a:extLst>
                  <a:ext uri="{FF2B5EF4-FFF2-40B4-BE49-F238E27FC236}">
                    <a16:creationId xmlns:a16="http://schemas.microsoft.com/office/drawing/2014/main" id="{2B9D495E-1AFB-4FE7-BF35-5E4242572741}"/>
                  </a:ext>
                </a:extLst>
              </p:cNvPr>
              <p:cNvCxnSpPr>
                <a:cxnSpLocks/>
              </p:cNvCxnSpPr>
              <p:nvPr/>
            </p:nvCxnSpPr>
            <p:spPr>
              <a:xfrm>
                <a:off x="8385273"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53" name="直線接點 52">
                <a:extLst>
                  <a:ext uri="{FF2B5EF4-FFF2-40B4-BE49-F238E27FC236}">
                    <a16:creationId xmlns:a16="http://schemas.microsoft.com/office/drawing/2014/main" id="{0B92318A-1BBC-45B7-ADC4-7BA136286F02}"/>
                  </a:ext>
                </a:extLst>
              </p:cNvPr>
              <p:cNvCxnSpPr>
                <a:cxnSpLocks/>
              </p:cNvCxnSpPr>
              <p:nvPr/>
            </p:nvCxnSpPr>
            <p:spPr>
              <a:xfrm>
                <a:off x="6541727"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cxnSp>
          <p:nvCxnSpPr>
            <p:cNvPr id="47" name="直線接點 46">
              <a:extLst>
                <a:ext uri="{FF2B5EF4-FFF2-40B4-BE49-F238E27FC236}">
                  <a16:creationId xmlns:a16="http://schemas.microsoft.com/office/drawing/2014/main" id="{2FB933BD-4C71-41A5-BF49-BCBB5C68726D}"/>
                </a:ext>
              </a:extLst>
            </p:cNvPr>
            <p:cNvCxnSpPr>
              <a:cxnSpLocks/>
            </p:cNvCxnSpPr>
            <p:nvPr/>
          </p:nvCxnSpPr>
          <p:spPr>
            <a:xfrm>
              <a:off x="671864" y="2746770"/>
              <a:ext cx="7264309" cy="0"/>
            </a:xfrm>
            <a:prstGeom prst="line">
              <a:avLst/>
            </a:prstGeom>
            <a:ln w="98425">
              <a:gradFill>
                <a:gsLst>
                  <a:gs pos="0">
                    <a:schemeClr val="accent1">
                      <a:lumMod val="5000"/>
                      <a:lumOff val="95000"/>
                    </a:schemeClr>
                  </a:gs>
                  <a:gs pos="5000">
                    <a:srgbClr val="00B0F0"/>
                  </a:gs>
                  <a:gs pos="83000">
                    <a:srgbClr val="00B0F0"/>
                  </a:gs>
                  <a:gs pos="100000">
                    <a:srgbClr val="23DBD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48" name="直線接點 47">
              <a:extLst>
                <a:ext uri="{FF2B5EF4-FFF2-40B4-BE49-F238E27FC236}">
                  <a16:creationId xmlns:a16="http://schemas.microsoft.com/office/drawing/2014/main" id="{F1735E6B-333F-4AD1-B07A-D1289C15C760}"/>
                </a:ext>
              </a:extLst>
            </p:cNvPr>
            <p:cNvCxnSpPr>
              <a:cxnSpLocks/>
            </p:cNvCxnSpPr>
            <p:nvPr/>
          </p:nvCxnSpPr>
          <p:spPr>
            <a:xfrm>
              <a:off x="671864" y="3320288"/>
              <a:ext cx="3156333" cy="0"/>
            </a:xfrm>
            <a:prstGeom prst="line">
              <a:avLst/>
            </a:prstGeom>
            <a:ln w="98425">
              <a:gradFill>
                <a:gsLst>
                  <a:gs pos="0">
                    <a:schemeClr val="accent1">
                      <a:lumMod val="5000"/>
                      <a:lumOff val="95000"/>
                    </a:schemeClr>
                  </a:gs>
                  <a:gs pos="5000">
                    <a:srgbClr val="FFC000"/>
                  </a:gs>
                  <a:gs pos="83000">
                    <a:srgbClr val="FFC000"/>
                  </a:gs>
                  <a:gs pos="100000">
                    <a:srgbClr val="FFFF0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49" name="直線接點 48">
              <a:extLst>
                <a:ext uri="{FF2B5EF4-FFF2-40B4-BE49-F238E27FC236}">
                  <a16:creationId xmlns:a16="http://schemas.microsoft.com/office/drawing/2014/main" id="{0419F04A-DC9D-43C3-A208-7CC55FBC6B5D}"/>
                </a:ext>
              </a:extLst>
            </p:cNvPr>
            <p:cNvCxnSpPr>
              <a:cxnSpLocks/>
            </p:cNvCxnSpPr>
            <p:nvPr/>
          </p:nvCxnSpPr>
          <p:spPr>
            <a:xfrm>
              <a:off x="671864" y="2500924"/>
              <a:ext cx="0" cy="1190794"/>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
        <p:nvSpPr>
          <p:cNvPr id="2" name="文字方塊 1">
            <a:extLst>
              <a:ext uri="{FF2B5EF4-FFF2-40B4-BE49-F238E27FC236}">
                <a16:creationId xmlns:a16="http://schemas.microsoft.com/office/drawing/2014/main" id="{B83138DD-44BE-4B1D-B8D5-A060D1151A8C}"/>
              </a:ext>
            </a:extLst>
          </p:cNvPr>
          <p:cNvSpPr txBox="1"/>
          <p:nvPr/>
        </p:nvSpPr>
        <p:spPr>
          <a:xfrm>
            <a:off x="545049" y="53253"/>
            <a:ext cx="10933319" cy="1692771"/>
          </a:xfrm>
          <a:prstGeom prst="rect">
            <a:avLst/>
          </a:prstGeom>
          <a:noFill/>
        </p:spPr>
        <p:txBody>
          <a:bodyPr wrap="square" rtlCol="0">
            <a:spAutoFit/>
          </a:bodyPr>
          <a:lstStyle/>
          <a:p>
            <a:pPr algn="ctr"/>
            <a:r>
              <a:rPr kumimoji="1" lang="en-US" altLang="zh-TW" sz="4800" b="1">
                <a:latin typeface="Arial" panose="020B0604020202020204" pitchFamily="34" charset="0"/>
                <a:ea typeface="微軟正黑體"/>
                <a:cs typeface="Arial" panose="020B0604020202020204" pitchFamily="34" charset="0"/>
              </a:rPr>
              <a:t>TS-h1290FX-7302P-128G</a:t>
            </a:r>
          </a:p>
          <a:p>
            <a:pPr algn="ctr"/>
            <a:r>
              <a:rPr kumimoji="1" lang="en-US" altLang="zh-TW" sz="2800">
                <a:latin typeface="Arial" panose="020B0604020202020204" pitchFamily="34" charset="0"/>
                <a:ea typeface="微軟正黑體"/>
                <a:cs typeface="Arial" panose="020B0604020202020204" pitchFamily="34" charset="0"/>
              </a:rPr>
              <a:t>6 workstations with 25GbE can reach up to</a:t>
            </a:r>
          </a:p>
          <a:p>
            <a:pPr algn="ctr"/>
            <a:r>
              <a:rPr kumimoji="1" lang="en-US" altLang="zh-TW" sz="2800">
                <a:latin typeface="Arial" panose="020B0604020202020204" pitchFamily="34" charset="0"/>
                <a:ea typeface="微軟正黑體"/>
                <a:cs typeface="Arial" panose="020B0604020202020204" pitchFamily="34" charset="0"/>
              </a:rPr>
              <a:t> 14,208 MB/s aggregated NAS network throughput</a:t>
            </a:r>
            <a:endParaRPr lang="zh-TW" altLang="en-US" sz="2800" b="1">
              <a:latin typeface="Arial" panose="020B0604020202020204" pitchFamily="34" charset="0"/>
              <a:ea typeface="微軟正黑體" panose="020B0604030504040204" pitchFamily="34" charset="-120"/>
              <a:cs typeface="Arial" panose="020B0604020202020204" pitchFamily="34" charset="0"/>
            </a:endParaRPr>
          </a:p>
        </p:txBody>
      </p:sp>
      <p:grpSp>
        <p:nvGrpSpPr>
          <p:cNvPr id="3" name="群組 2">
            <a:extLst>
              <a:ext uri="{FF2B5EF4-FFF2-40B4-BE49-F238E27FC236}">
                <a16:creationId xmlns:a16="http://schemas.microsoft.com/office/drawing/2014/main" id="{15AE7556-508B-D840-B7A7-968A902B6C2C}"/>
              </a:ext>
            </a:extLst>
          </p:cNvPr>
          <p:cNvGrpSpPr/>
          <p:nvPr/>
        </p:nvGrpSpPr>
        <p:grpSpPr>
          <a:xfrm>
            <a:off x="8765998" y="4232125"/>
            <a:ext cx="3106472" cy="1113085"/>
            <a:chOff x="6608845" y="2918607"/>
            <a:chExt cx="2504515" cy="914188"/>
          </a:xfrm>
        </p:grpSpPr>
        <p:pic>
          <p:nvPicPr>
            <p:cNvPr id="4" name="圖形 3">
              <a:extLst>
                <a:ext uri="{FF2B5EF4-FFF2-40B4-BE49-F238E27FC236}">
                  <a16:creationId xmlns:a16="http://schemas.microsoft.com/office/drawing/2014/main" id="{6AFD36C8-20E0-B74A-9769-6AFF0A6B02E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608845" y="2918607"/>
              <a:ext cx="2504515" cy="914188"/>
            </a:xfrm>
            <a:prstGeom prst="rect">
              <a:avLst/>
            </a:prstGeom>
          </p:spPr>
        </p:pic>
        <p:sp>
          <p:nvSpPr>
            <p:cNvPr id="6" name="TextBox 27">
              <a:extLst>
                <a:ext uri="{FF2B5EF4-FFF2-40B4-BE49-F238E27FC236}">
                  <a16:creationId xmlns:a16="http://schemas.microsoft.com/office/drawing/2014/main" id="{3EFD8C23-9F66-F840-A240-4A295F4ADD39}"/>
                </a:ext>
              </a:extLst>
            </p:cNvPr>
            <p:cNvSpPr txBox="1"/>
            <p:nvPr/>
          </p:nvSpPr>
          <p:spPr>
            <a:xfrm>
              <a:off x="6793162"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a:t>
              </a:r>
            </a:p>
          </p:txBody>
        </p:sp>
        <p:sp>
          <p:nvSpPr>
            <p:cNvPr id="7" name="TextBox 27">
              <a:extLst>
                <a:ext uri="{FF2B5EF4-FFF2-40B4-BE49-F238E27FC236}">
                  <a16:creationId xmlns:a16="http://schemas.microsoft.com/office/drawing/2014/main" id="{414D692C-1C04-5343-A3E6-8B6FCAD19FE5}"/>
                </a:ext>
              </a:extLst>
            </p:cNvPr>
            <p:cNvSpPr txBox="1"/>
            <p:nvPr/>
          </p:nvSpPr>
          <p:spPr>
            <a:xfrm>
              <a:off x="7196574"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a:t>
              </a:r>
            </a:p>
          </p:txBody>
        </p:sp>
        <p:sp>
          <p:nvSpPr>
            <p:cNvPr id="8" name="TextBox 27">
              <a:extLst>
                <a:ext uri="{FF2B5EF4-FFF2-40B4-BE49-F238E27FC236}">
                  <a16:creationId xmlns:a16="http://schemas.microsoft.com/office/drawing/2014/main" id="{951E60B1-FC0E-CC4D-9E4F-B92B698B2BFA}"/>
                </a:ext>
              </a:extLst>
            </p:cNvPr>
            <p:cNvSpPr txBox="1"/>
            <p:nvPr/>
          </p:nvSpPr>
          <p:spPr>
            <a:xfrm>
              <a:off x="7507805" y="3103659"/>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a:t>
              </a:r>
            </a:p>
          </p:txBody>
        </p:sp>
        <p:sp>
          <p:nvSpPr>
            <p:cNvPr id="9" name="TextBox 27">
              <a:extLst>
                <a:ext uri="{FF2B5EF4-FFF2-40B4-BE49-F238E27FC236}">
                  <a16:creationId xmlns:a16="http://schemas.microsoft.com/office/drawing/2014/main" id="{58983FFC-DE29-7241-A50D-477CF01F9B4B}"/>
                </a:ext>
              </a:extLst>
            </p:cNvPr>
            <p:cNvSpPr txBox="1"/>
            <p:nvPr/>
          </p:nvSpPr>
          <p:spPr>
            <a:xfrm>
              <a:off x="7832816" y="3103659"/>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a:t>
              </a:r>
            </a:p>
          </p:txBody>
        </p:sp>
        <p:sp>
          <p:nvSpPr>
            <p:cNvPr id="10" name="TextBox 27">
              <a:extLst>
                <a:ext uri="{FF2B5EF4-FFF2-40B4-BE49-F238E27FC236}">
                  <a16:creationId xmlns:a16="http://schemas.microsoft.com/office/drawing/2014/main" id="{89FD784D-FDB3-5946-B973-6756B952ED01}"/>
                </a:ext>
              </a:extLst>
            </p:cNvPr>
            <p:cNvSpPr txBox="1"/>
            <p:nvPr/>
          </p:nvSpPr>
          <p:spPr>
            <a:xfrm>
              <a:off x="8175105"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a:t>
              </a:r>
            </a:p>
          </p:txBody>
        </p:sp>
        <p:sp>
          <p:nvSpPr>
            <p:cNvPr id="11" name="TextBox 27">
              <a:extLst>
                <a:ext uri="{FF2B5EF4-FFF2-40B4-BE49-F238E27FC236}">
                  <a16:creationId xmlns:a16="http://schemas.microsoft.com/office/drawing/2014/main" id="{23F77D56-6EA5-1345-AAD6-9AEB512708CF}"/>
                </a:ext>
              </a:extLst>
            </p:cNvPr>
            <p:cNvSpPr txBox="1"/>
            <p:nvPr/>
          </p:nvSpPr>
          <p:spPr>
            <a:xfrm>
              <a:off x="8578517"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a:t>
              </a:r>
            </a:p>
          </p:txBody>
        </p:sp>
      </p:grpSp>
      <p:pic>
        <p:nvPicPr>
          <p:cNvPr id="14" name="圖片 13" descr="一張含有 文字, 電子用品, 電腦 的圖片&#10;&#10;自動產生的描述">
            <a:extLst>
              <a:ext uri="{FF2B5EF4-FFF2-40B4-BE49-F238E27FC236}">
                <a16:creationId xmlns:a16="http://schemas.microsoft.com/office/drawing/2014/main" id="{A2260C14-D08A-BB4A-9FDF-C5F284C2584F}"/>
              </a:ext>
            </a:extLst>
          </p:cNvPr>
          <p:cNvPicPr>
            <a:picLocks noChangeAspect="1"/>
          </p:cNvPicPr>
          <p:nvPr/>
        </p:nvPicPr>
        <p:blipFill>
          <a:blip r:embed="rId4"/>
          <a:stretch>
            <a:fillRect/>
          </a:stretch>
        </p:blipFill>
        <p:spPr>
          <a:xfrm>
            <a:off x="8727741" y="2928025"/>
            <a:ext cx="3112816" cy="1369639"/>
          </a:xfrm>
          <a:prstGeom prst="rect">
            <a:avLst/>
          </a:prstGeom>
        </p:spPr>
      </p:pic>
      <p:sp>
        <p:nvSpPr>
          <p:cNvPr id="17" name="文字方塊 16">
            <a:extLst>
              <a:ext uri="{FF2B5EF4-FFF2-40B4-BE49-F238E27FC236}">
                <a16:creationId xmlns:a16="http://schemas.microsoft.com/office/drawing/2014/main" id="{0CED60DF-35BC-AE4F-AE1C-77D0C3B6823E}"/>
              </a:ext>
            </a:extLst>
          </p:cNvPr>
          <p:cNvSpPr txBox="1"/>
          <p:nvPr/>
        </p:nvSpPr>
        <p:spPr>
          <a:xfrm>
            <a:off x="555413" y="2171523"/>
            <a:ext cx="8094134" cy="307777"/>
          </a:xfrm>
          <a:prstGeom prst="rect">
            <a:avLst/>
          </a:prstGeom>
          <a:noFill/>
        </p:spPr>
        <p:txBody>
          <a:bodyPr wrap="square">
            <a:spAutoFit/>
          </a:bodyPr>
          <a:lstStyle/>
          <a:p>
            <a:r>
              <a:rPr lang="en" altLang="zh-TW" sz="1400" b="0" i="0">
                <a:effectLst/>
                <a:latin typeface="Arial" panose="020B0604020202020204" pitchFamily="34" charset="0"/>
                <a:cs typeface="Arial" panose="020B0604020202020204" pitchFamily="34" charset="0"/>
              </a:rPr>
              <a:t>6 x 25GbE iSCSI, Random IOPS (4KB), Compression On, Dedupe Off</a:t>
            </a:r>
            <a:endParaRPr lang="zh-TW" altLang="en-US" sz="1400">
              <a:latin typeface="Arial" panose="020B0604020202020204" pitchFamily="34" charset="0"/>
              <a:cs typeface="Arial" panose="020B0604020202020204" pitchFamily="34" charset="0"/>
            </a:endParaRPr>
          </a:p>
        </p:txBody>
      </p:sp>
      <p:sp>
        <p:nvSpPr>
          <p:cNvPr id="18" name="文字方塊 17">
            <a:extLst>
              <a:ext uri="{FF2B5EF4-FFF2-40B4-BE49-F238E27FC236}">
                <a16:creationId xmlns:a16="http://schemas.microsoft.com/office/drawing/2014/main" id="{CACCD1EF-74C9-E842-944A-DCD6D5897422}"/>
              </a:ext>
            </a:extLst>
          </p:cNvPr>
          <p:cNvSpPr txBox="1"/>
          <p:nvPr/>
        </p:nvSpPr>
        <p:spPr>
          <a:xfrm>
            <a:off x="555413" y="4170706"/>
            <a:ext cx="8046720" cy="307777"/>
          </a:xfrm>
          <a:prstGeom prst="rect">
            <a:avLst/>
          </a:prstGeom>
          <a:noFill/>
        </p:spPr>
        <p:txBody>
          <a:bodyPr wrap="square">
            <a:spAutoFit/>
          </a:bodyPr>
          <a:lstStyle/>
          <a:p>
            <a:r>
              <a:rPr lang="en" altLang="zh-TW" sz="1400" b="0" i="0">
                <a:effectLst/>
                <a:latin typeface="Arial" panose="020B0604020202020204" pitchFamily="34" charset="0"/>
                <a:cs typeface="Arial" panose="020B0604020202020204" pitchFamily="34" charset="0"/>
              </a:rPr>
              <a:t>6 x 25GbE SAMBA, Sequential Throughout (1MB), Compression On, Dedupe Off</a:t>
            </a:r>
            <a:endParaRPr lang="zh-TW" altLang="en-US" sz="1400">
              <a:latin typeface="Arial" panose="020B0604020202020204" pitchFamily="34" charset="0"/>
              <a:cs typeface="Arial" panose="020B0604020202020204" pitchFamily="34" charset="0"/>
            </a:endParaRPr>
          </a:p>
        </p:txBody>
      </p:sp>
      <p:sp>
        <p:nvSpPr>
          <p:cNvPr id="19" name="文字方塊 18">
            <a:extLst>
              <a:ext uri="{FF2B5EF4-FFF2-40B4-BE49-F238E27FC236}">
                <a16:creationId xmlns:a16="http://schemas.microsoft.com/office/drawing/2014/main" id="{8E2A3B6C-A3E4-2E42-A264-08B3954C58D4}"/>
              </a:ext>
            </a:extLst>
          </p:cNvPr>
          <p:cNvSpPr txBox="1"/>
          <p:nvPr/>
        </p:nvSpPr>
        <p:spPr>
          <a:xfrm>
            <a:off x="6832093" y="2890588"/>
            <a:ext cx="1213953" cy="215444"/>
          </a:xfrm>
          <a:prstGeom prst="rect">
            <a:avLst/>
          </a:prstGeom>
          <a:noFill/>
        </p:spPr>
        <p:txBody>
          <a:bodyPr wrap="square">
            <a:spAutoFit/>
          </a:bodyPr>
          <a:lstStyle/>
          <a:p>
            <a:pPr algn="r" fontAlgn="base"/>
            <a:r>
              <a:rPr lang="en-US" altLang="zh-TW" sz="800" b="1" i="0">
                <a:effectLst/>
                <a:latin typeface="Arial" panose="020B0604020202020204" pitchFamily="34" charset="0"/>
                <a:cs typeface="Arial" panose="020B0604020202020204" pitchFamily="34" charset="0"/>
              </a:rPr>
              <a:t>816,051 IOPS</a:t>
            </a:r>
          </a:p>
        </p:txBody>
      </p:sp>
      <p:sp>
        <p:nvSpPr>
          <p:cNvPr id="20" name="文字方塊 19">
            <a:extLst>
              <a:ext uri="{FF2B5EF4-FFF2-40B4-BE49-F238E27FC236}">
                <a16:creationId xmlns:a16="http://schemas.microsoft.com/office/drawing/2014/main" id="{D52A7D95-E138-A849-9A57-3C902757ACB6}"/>
              </a:ext>
            </a:extLst>
          </p:cNvPr>
          <p:cNvSpPr txBox="1"/>
          <p:nvPr/>
        </p:nvSpPr>
        <p:spPr>
          <a:xfrm>
            <a:off x="6832092" y="4861158"/>
            <a:ext cx="1213953" cy="215444"/>
          </a:xfrm>
          <a:prstGeom prst="rect">
            <a:avLst/>
          </a:prstGeom>
          <a:noFill/>
        </p:spPr>
        <p:txBody>
          <a:bodyPr wrap="square">
            <a:spAutoFit/>
          </a:bodyPr>
          <a:lstStyle/>
          <a:p>
            <a:pPr algn="r" fontAlgn="base"/>
            <a:r>
              <a:rPr lang="en-US" altLang="zh-TW" sz="800" b="1" i="0">
                <a:effectLst/>
                <a:latin typeface="Arial" panose="020B0604020202020204" pitchFamily="34" charset="0"/>
                <a:cs typeface="Arial" panose="020B0604020202020204" pitchFamily="34" charset="0"/>
              </a:rPr>
              <a:t>14,208 MB/s</a:t>
            </a:r>
          </a:p>
        </p:txBody>
      </p:sp>
      <p:sp>
        <p:nvSpPr>
          <p:cNvPr id="21" name="文字方塊 20">
            <a:extLst>
              <a:ext uri="{FF2B5EF4-FFF2-40B4-BE49-F238E27FC236}">
                <a16:creationId xmlns:a16="http://schemas.microsoft.com/office/drawing/2014/main" id="{751F0CD1-0728-C14E-BCE2-1C81DB636476}"/>
              </a:ext>
            </a:extLst>
          </p:cNvPr>
          <p:cNvSpPr txBox="1"/>
          <p:nvPr/>
        </p:nvSpPr>
        <p:spPr>
          <a:xfrm>
            <a:off x="4513037" y="5336576"/>
            <a:ext cx="1213953" cy="215444"/>
          </a:xfrm>
          <a:prstGeom prst="rect">
            <a:avLst/>
          </a:prstGeom>
          <a:noFill/>
        </p:spPr>
        <p:txBody>
          <a:bodyPr wrap="square">
            <a:spAutoFit/>
          </a:bodyPr>
          <a:lstStyle/>
          <a:p>
            <a:pPr algn="r" fontAlgn="base"/>
            <a:r>
              <a:rPr lang="en-US" altLang="zh-TW" sz="800" b="1" i="0">
                <a:effectLst/>
                <a:latin typeface="Arial" panose="020B0604020202020204" pitchFamily="34" charset="0"/>
                <a:cs typeface="Arial" panose="020B0604020202020204" pitchFamily="34" charset="0"/>
              </a:rPr>
              <a:t>8,583 MB/s</a:t>
            </a:r>
          </a:p>
        </p:txBody>
      </p:sp>
      <p:sp>
        <p:nvSpPr>
          <p:cNvPr id="22" name="文字方塊 21">
            <a:extLst>
              <a:ext uri="{FF2B5EF4-FFF2-40B4-BE49-F238E27FC236}">
                <a16:creationId xmlns:a16="http://schemas.microsoft.com/office/drawing/2014/main" id="{94B87537-66C3-6946-A233-D273EABE1880}"/>
              </a:ext>
            </a:extLst>
          </p:cNvPr>
          <p:cNvSpPr txBox="1"/>
          <p:nvPr/>
        </p:nvSpPr>
        <p:spPr>
          <a:xfrm>
            <a:off x="671863" y="4846781"/>
            <a:ext cx="1213953" cy="215444"/>
          </a:xfrm>
          <a:prstGeom prst="rect">
            <a:avLst/>
          </a:prstGeom>
          <a:noFill/>
        </p:spPr>
        <p:txBody>
          <a:bodyPr wrap="square">
            <a:spAutoFit/>
          </a:bodyPr>
          <a:lstStyle/>
          <a:p>
            <a:pPr algn="l" fontAlgn="base"/>
            <a:r>
              <a:rPr lang="en-US" altLang="zh-TW" sz="800" b="0" i="0">
                <a:effectLst/>
                <a:latin typeface="Arial" panose="020B0604020202020204" pitchFamily="34" charset="0"/>
                <a:cs typeface="Arial" panose="020B0604020202020204" pitchFamily="34" charset="0"/>
              </a:rPr>
              <a:t>Sequential read</a:t>
            </a:r>
          </a:p>
        </p:txBody>
      </p:sp>
      <p:sp>
        <p:nvSpPr>
          <p:cNvPr id="23" name="文字方塊 22">
            <a:extLst>
              <a:ext uri="{FF2B5EF4-FFF2-40B4-BE49-F238E27FC236}">
                <a16:creationId xmlns:a16="http://schemas.microsoft.com/office/drawing/2014/main" id="{411E3801-BEDE-2840-954E-63AF03F0493D}"/>
              </a:ext>
            </a:extLst>
          </p:cNvPr>
          <p:cNvSpPr txBox="1"/>
          <p:nvPr/>
        </p:nvSpPr>
        <p:spPr>
          <a:xfrm>
            <a:off x="671863" y="5362618"/>
            <a:ext cx="1213953" cy="215444"/>
          </a:xfrm>
          <a:prstGeom prst="rect">
            <a:avLst/>
          </a:prstGeom>
          <a:noFill/>
        </p:spPr>
        <p:txBody>
          <a:bodyPr wrap="square">
            <a:spAutoFit/>
          </a:bodyPr>
          <a:lstStyle/>
          <a:p>
            <a:pPr fontAlgn="base"/>
            <a:r>
              <a:rPr lang="en-US" altLang="zh-TW" sz="800" b="0" i="0">
                <a:effectLst/>
                <a:latin typeface="Arial" panose="020B0604020202020204" pitchFamily="34" charset="0"/>
                <a:cs typeface="Arial" panose="020B0604020202020204" pitchFamily="34" charset="0"/>
              </a:rPr>
              <a:t>Sequential write</a:t>
            </a:r>
          </a:p>
        </p:txBody>
      </p:sp>
      <p:sp>
        <p:nvSpPr>
          <p:cNvPr id="24" name="文字方塊 23">
            <a:extLst>
              <a:ext uri="{FF2B5EF4-FFF2-40B4-BE49-F238E27FC236}">
                <a16:creationId xmlns:a16="http://schemas.microsoft.com/office/drawing/2014/main" id="{54D1F133-E146-2D4A-9E87-95581C7FB50A}"/>
              </a:ext>
            </a:extLst>
          </p:cNvPr>
          <p:cNvSpPr txBox="1"/>
          <p:nvPr/>
        </p:nvSpPr>
        <p:spPr>
          <a:xfrm>
            <a:off x="671863" y="2882762"/>
            <a:ext cx="1363377" cy="215444"/>
          </a:xfrm>
          <a:prstGeom prst="rect">
            <a:avLst/>
          </a:prstGeom>
          <a:noFill/>
        </p:spPr>
        <p:txBody>
          <a:bodyPr wrap="square">
            <a:spAutoFit/>
          </a:bodyPr>
          <a:lstStyle/>
          <a:p>
            <a:pPr fontAlgn="base"/>
            <a:r>
              <a:rPr lang="en-US" altLang="zh-TW" sz="800" b="0" i="0">
                <a:effectLst/>
                <a:latin typeface="Arial" panose="020B0604020202020204" pitchFamily="34" charset="0"/>
                <a:cs typeface="Arial" panose="020B0604020202020204" pitchFamily="34" charset="0"/>
              </a:rPr>
              <a:t>iSCSI IOPS random read</a:t>
            </a:r>
          </a:p>
        </p:txBody>
      </p:sp>
      <p:sp>
        <p:nvSpPr>
          <p:cNvPr id="25" name="文字方塊 24">
            <a:extLst>
              <a:ext uri="{FF2B5EF4-FFF2-40B4-BE49-F238E27FC236}">
                <a16:creationId xmlns:a16="http://schemas.microsoft.com/office/drawing/2014/main" id="{B85B4FC9-939D-1448-8562-5D6A0E8D61F3}"/>
              </a:ext>
            </a:extLst>
          </p:cNvPr>
          <p:cNvSpPr txBox="1"/>
          <p:nvPr/>
        </p:nvSpPr>
        <p:spPr>
          <a:xfrm>
            <a:off x="112317" y="5865168"/>
            <a:ext cx="10042422" cy="830997"/>
          </a:xfrm>
          <a:prstGeom prst="rect">
            <a:avLst/>
          </a:prstGeom>
          <a:noFill/>
        </p:spPr>
        <p:txBody>
          <a:bodyPr wrap="square">
            <a:spAutoFit/>
          </a:bodyPr>
          <a:lstStyle/>
          <a:p>
            <a:r>
              <a:rPr lang="en" altLang="zh-TW" sz="800">
                <a:latin typeface="Arial" panose="020B0604020202020204" pitchFamily="34" charset="0"/>
                <a:cs typeface="Arial" panose="020B0604020202020204" pitchFamily="34" charset="0"/>
              </a:rPr>
              <a:t>Tested in QNAP Labs. Figures may vary by environment.</a:t>
            </a:r>
            <a:br>
              <a:rPr lang="en" altLang="zh-TW" sz="800">
                <a:latin typeface="Arial" panose="020B0604020202020204" pitchFamily="34" charset="0"/>
                <a:cs typeface="Arial" panose="020B0604020202020204" pitchFamily="34" charset="0"/>
              </a:rPr>
            </a:br>
            <a:r>
              <a:rPr lang="en" altLang="zh-TW" sz="800">
                <a:latin typeface="Arial" panose="020B0604020202020204" pitchFamily="34" charset="0"/>
                <a:cs typeface="Arial" panose="020B0604020202020204" pitchFamily="34" charset="0"/>
              </a:rPr>
              <a:t>Test Environment:</a:t>
            </a:r>
            <a:br>
              <a:rPr lang="zh-TW" altLang="en-US" sz="800">
                <a:latin typeface="Arial" panose="020B0604020202020204" pitchFamily="34" charset="0"/>
                <a:cs typeface="Arial" panose="020B0604020202020204" pitchFamily="34" charset="0"/>
              </a:rPr>
            </a:br>
            <a:r>
              <a:rPr lang="en" altLang="zh-TW" sz="800" b="0" i="0">
                <a:effectLst/>
                <a:latin typeface="Arial" panose="020B0604020202020204" pitchFamily="34" charset="0"/>
                <a:cs typeface="Arial" panose="020B0604020202020204" pitchFamily="34" charset="0"/>
              </a:rPr>
              <a:t>NAS: TS-h1290FX-7302P-128G with </a:t>
            </a:r>
            <a:r>
              <a:rPr lang="en" altLang="zh-TW" sz="800" b="0" i="0" err="1">
                <a:effectLst/>
                <a:latin typeface="Arial" panose="020B0604020202020204" pitchFamily="34" charset="0"/>
                <a:cs typeface="Arial" panose="020B0604020202020204" pitchFamily="34" charset="0"/>
              </a:rPr>
              <a:t>QuTS</a:t>
            </a:r>
            <a:r>
              <a:rPr lang="en" altLang="zh-TW" sz="800" b="0" i="0">
                <a:effectLst/>
                <a:latin typeface="Arial" panose="020B0604020202020204" pitchFamily="34" charset="0"/>
                <a:cs typeface="Arial" panose="020B0604020202020204" pitchFamily="34" charset="0"/>
              </a:rPr>
              <a:t> hero 5.0</a:t>
            </a:r>
            <a:br>
              <a:rPr lang="en" altLang="zh-TW" sz="800">
                <a:latin typeface="Arial" panose="020B0604020202020204" pitchFamily="34" charset="0"/>
                <a:cs typeface="Arial" panose="020B0604020202020204" pitchFamily="34" charset="0"/>
              </a:rPr>
            </a:br>
            <a:r>
              <a:rPr lang="en" altLang="zh-TW" sz="800" b="0" i="0">
                <a:effectLst/>
                <a:latin typeface="Arial" panose="020B0604020202020204" pitchFamily="34" charset="0"/>
                <a:cs typeface="Arial" panose="020B0604020202020204" pitchFamily="34" charset="0"/>
              </a:rPr>
              <a:t>Volume type: Micron 7400 Pro U.3 </a:t>
            </a:r>
            <a:r>
              <a:rPr lang="en" altLang="zh-TW" sz="800" b="0" i="0" err="1">
                <a:effectLst/>
                <a:latin typeface="Arial" panose="020B0604020202020204" pitchFamily="34" charset="0"/>
                <a:cs typeface="Arial" panose="020B0604020202020204" pitchFamily="34" charset="0"/>
              </a:rPr>
              <a:t>NVMe</a:t>
            </a:r>
            <a:r>
              <a:rPr lang="en" altLang="zh-TW" sz="800" b="0" i="0">
                <a:effectLst/>
                <a:latin typeface="Arial" panose="020B0604020202020204" pitchFamily="34" charset="0"/>
                <a:cs typeface="Arial" panose="020B0604020202020204" pitchFamily="34" charset="0"/>
              </a:rPr>
              <a:t> PCIe Gen4 1.92TB SSD x12 (RAID 5); 2 x QNAP QXG-25G2SF-CX4</a:t>
            </a:r>
            <a:br>
              <a:rPr lang="en" altLang="zh-TW" sz="800">
                <a:latin typeface="Arial" panose="020B0604020202020204" pitchFamily="34" charset="0"/>
                <a:cs typeface="Arial" panose="020B0604020202020204" pitchFamily="34" charset="0"/>
              </a:rPr>
            </a:br>
            <a:r>
              <a:rPr lang="en" altLang="zh-TW" sz="800">
                <a:latin typeface="Arial" panose="020B0604020202020204" pitchFamily="34" charset="0"/>
                <a:cs typeface="Arial" panose="020B0604020202020204" pitchFamily="34" charset="0"/>
              </a:rPr>
              <a:t>Client workstations </a:t>
            </a:r>
            <a:r>
              <a:rPr lang="en" altLang="zh-TW" sz="800" b="0" i="0">
                <a:effectLst/>
                <a:latin typeface="Arial" panose="020B0604020202020204" pitchFamily="34" charset="0"/>
                <a:cs typeface="Arial" panose="020B0604020202020204" pitchFamily="34" charset="0"/>
              </a:rPr>
              <a:t>: 6 x Client workstations simultaneously read and write 16GB file (= 96GB totally)</a:t>
            </a:r>
            <a:br>
              <a:rPr lang="en" altLang="zh-TW" sz="800">
                <a:latin typeface="Arial" panose="020B0604020202020204" pitchFamily="34" charset="0"/>
                <a:cs typeface="Arial" panose="020B0604020202020204" pitchFamily="34" charset="0"/>
              </a:rPr>
            </a:br>
            <a:r>
              <a:rPr lang="en" altLang="zh-TW" sz="800" b="0" i="0">
                <a:effectLst/>
                <a:latin typeface="Arial" panose="020B0604020202020204" pitchFamily="34" charset="0"/>
                <a:cs typeface="Arial" panose="020B0604020202020204" pitchFamily="34" charset="0"/>
              </a:rPr>
              <a:t>Intel Core™ i7-7700 4.20GHz CPU, 32GB DDR4 RAM, QXG-25G2SF-CX4, Windows® Server 2016, and Intel Core™ i3-8100 3.60GHz CPU, 4GB DDR4 RAM, QXG-25G2SF-CX4, Windows® Server 2016</a:t>
            </a:r>
            <a:endParaRPr lang="zh-TW" altLang="en-US" sz="800">
              <a:latin typeface="Arial" panose="020B0604020202020204" pitchFamily="34" charset="0"/>
              <a:cs typeface="Arial" panose="020B0604020202020204" pitchFamily="34" charset="0"/>
            </a:endParaRPr>
          </a:p>
        </p:txBody>
      </p:sp>
      <p:sp>
        <p:nvSpPr>
          <p:cNvPr id="28" name="文字方塊 27">
            <a:extLst>
              <a:ext uri="{FF2B5EF4-FFF2-40B4-BE49-F238E27FC236}">
                <a16:creationId xmlns:a16="http://schemas.microsoft.com/office/drawing/2014/main" id="{C6C13325-0ACE-824D-ACDF-B637503D0D70}"/>
              </a:ext>
            </a:extLst>
          </p:cNvPr>
          <p:cNvSpPr txBox="1"/>
          <p:nvPr/>
        </p:nvSpPr>
        <p:spPr>
          <a:xfrm>
            <a:off x="665382" y="3406425"/>
            <a:ext cx="1363377" cy="215444"/>
          </a:xfrm>
          <a:prstGeom prst="rect">
            <a:avLst/>
          </a:prstGeom>
          <a:noFill/>
        </p:spPr>
        <p:txBody>
          <a:bodyPr wrap="square">
            <a:spAutoFit/>
          </a:bodyPr>
          <a:lstStyle/>
          <a:p>
            <a:pPr fontAlgn="base"/>
            <a:r>
              <a:rPr lang="en-US" altLang="zh-TW" sz="800" b="0" i="0">
                <a:effectLst/>
                <a:latin typeface="Arial" panose="020B0604020202020204" pitchFamily="34" charset="0"/>
                <a:cs typeface="Arial" panose="020B0604020202020204" pitchFamily="34" charset="0"/>
              </a:rPr>
              <a:t>iSCSI IOPS random write</a:t>
            </a:r>
          </a:p>
        </p:txBody>
      </p:sp>
      <p:sp>
        <p:nvSpPr>
          <p:cNvPr id="29" name="文字方塊 28">
            <a:extLst>
              <a:ext uri="{FF2B5EF4-FFF2-40B4-BE49-F238E27FC236}">
                <a16:creationId xmlns:a16="http://schemas.microsoft.com/office/drawing/2014/main" id="{8C1332FD-E54E-7B46-9790-F8C466D27F08}"/>
              </a:ext>
            </a:extLst>
          </p:cNvPr>
          <p:cNvSpPr txBox="1"/>
          <p:nvPr/>
        </p:nvSpPr>
        <p:spPr>
          <a:xfrm>
            <a:off x="2696402" y="3397161"/>
            <a:ext cx="1213953" cy="215444"/>
          </a:xfrm>
          <a:prstGeom prst="rect">
            <a:avLst/>
          </a:prstGeom>
          <a:noFill/>
        </p:spPr>
        <p:txBody>
          <a:bodyPr wrap="square">
            <a:spAutoFit/>
          </a:bodyPr>
          <a:lstStyle/>
          <a:p>
            <a:pPr algn="r" fontAlgn="base"/>
            <a:r>
              <a:rPr lang="en-US" altLang="zh-TW" sz="800" b="1" i="0">
                <a:effectLst/>
                <a:latin typeface="Arial" panose="020B0604020202020204" pitchFamily="34" charset="0"/>
                <a:cs typeface="Arial" panose="020B0604020202020204" pitchFamily="34" charset="0"/>
              </a:rPr>
              <a:t>318,011 IOPS</a:t>
            </a:r>
          </a:p>
        </p:txBody>
      </p:sp>
      <p:grpSp>
        <p:nvGrpSpPr>
          <p:cNvPr id="70" name="群組 69">
            <a:extLst>
              <a:ext uri="{FF2B5EF4-FFF2-40B4-BE49-F238E27FC236}">
                <a16:creationId xmlns:a16="http://schemas.microsoft.com/office/drawing/2014/main" id="{D73A57A1-8543-4461-9BA2-D9A8470E950C}"/>
              </a:ext>
            </a:extLst>
          </p:cNvPr>
          <p:cNvGrpSpPr/>
          <p:nvPr/>
        </p:nvGrpSpPr>
        <p:grpSpPr>
          <a:xfrm>
            <a:off x="665381" y="4472286"/>
            <a:ext cx="7374181" cy="1190795"/>
            <a:chOff x="671864" y="2500924"/>
            <a:chExt cx="7374181" cy="1190795"/>
          </a:xfrm>
        </p:grpSpPr>
        <p:grpSp>
          <p:nvGrpSpPr>
            <p:cNvPr id="71" name="群組 70">
              <a:extLst>
                <a:ext uri="{FF2B5EF4-FFF2-40B4-BE49-F238E27FC236}">
                  <a16:creationId xmlns:a16="http://schemas.microsoft.com/office/drawing/2014/main" id="{E5EF60C8-B461-45E6-A599-001ADDAABF00}"/>
                </a:ext>
              </a:extLst>
            </p:cNvPr>
            <p:cNvGrpSpPr/>
            <p:nvPr/>
          </p:nvGrpSpPr>
          <p:grpSpPr>
            <a:xfrm>
              <a:off x="2515409" y="2500925"/>
              <a:ext cx="5530636" cy="1190794"/>
              <a:chOff x="2854637" y="2471644"/>
              <a:chExt cx="5530636" cy="1052848"/>
            </a:xfrm>
          </p:grpSpPr>
          <p:cxnSp>
            <p:nvCxnSpPr>
              <p:cNvPr id="75" name="直線接點 74">
                <a:extLst>
                  <a:ext uri="{FF2B5EF4-FFF2-40B4-BE49-F238E27FC236}">
                    <a16:creationId xmlns:a16="http://schemas.microsoft.com/office/drawing/2014/main" id="{FA6FE915-2C4A-40A2-8973-19D0AC5C10C8}"/>
                  </a:ext>
                </a:extLst>
              </p:cNvPr>
              <p:cNvCxnSpPr>
                <a:cxnSpLocks/>
              </p:cNvCxnSpPr>
              <p:nvPr/>
            </p:nvCxnSpPr>
            <p:spPr>
              <a:xfrm>
                <a:off x="2854637"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76" name="直線接點 75">
                <a:extLst>
                  <a:ext uri="{FF2B5EF4-FFF2-40B4-BE49-F238E27FC236}">
                    <a16:creationId xmlns:a16="http://schemas.microsoft.com/office/drawing/2014/main" id="{37EEADBC-454B-4E53-BC2E-4BE2FAB7CE4A}"/>
                  </a:ext>
                </a:extLst>
              </p:cNvPr>
              <p:cNvCxnSpPr>
                <a:cxnSpLocks/>
              </p:cNvCxnSpPr>
              <p:nvPr/>
            </p:nvCxnSpPr>
            <p:spPr>
              <a:xfrm>
                <a:off x="4698182"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77" name="直線接點 76">
                <a:extLst>
                  <a:ext uri="{FF2B5EF4-FFF2-40B4-BE49-F238E27FC236}">
                    <a16:creationId xmlns:a16="http://schemas.microsoft.com/office/drawing/2014/main" id="{9764FE7B-EE3E-4269-B370-E4CC1AFE0DFA}"/>
                  </a:ext>
                </a:extLst>
              </p:cNvPr>
              <p:cNvCxnSpPr>
                <a:cxnSpLocks/>
              </p:cNvCxnSpPr>
              <p:nvPr/>
            </p:nvCxnSpPr>
            <p:spPr>
              <a:xfrm>
                <a:off x="8385273"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78" name="直線接點 77">
                <a:extLst>
                  <a:ext uri="{FF2B5EF4-FFF2-40B4-BE49-F238E27FC236}">
                    <a16:creationId xmlns:a16="http://schemas.microsoft.com/office/drawing/2014/main" id="{2197719A-8A32-4DA9-8493-69BFC5DA121B}"/>
                  </a:ext>
                </a:extLst>
              </p:cNvPr>
              <p:cNvCxnSpPr>
                <a:cxnSpLocks/>
              </p:cNvCxnSpPr>
              <p:nvPr/>
            </p:nvCxnSpPr>
            <p:spPr>
              <a:xfrm>
                <a:off x="6541727"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cxnSp>
          <p:nvCxnSpPr>
            <p:cNvPr id="72" name="直線接點 71">
              <a:extLst>
                <a:ext uri="{FF2B5EF4-FFF2-40B4-BE49-F238E27FC236}">
                  <a16:creationId xmlns:a16="http://schemas.microsoft.com/office/drawing/2014/main" id="{6FD4C524-229E-4519-BE63-B18EF14F930F}"/>
                </a:ext>
              </a:extLst>
            </p:cNvPr>
            <p:cNvCxnSpPr>
              <a:cxnSpLocks/>
            </p:cNvCxnSpPr>
            <p:nvPr/>
          </p:nvCxnSpPr>
          <p:spPr>
            <a:xfrm>
              <a:off x="671864" y="2746770"/>
              <a:ext cx="7264309" cy="0"/>
            </a:xfrm>
            <a:prstGeom prst="line">
              <a:avLst/>
            </a:prstGeom>
            <a:ln w="98425">
              <a:gradFill>
                <a:gsLst>
                  <a:gs pos="0">
                    <a:schemeClr val="accent1">
                      <a:lumMod val="5000"/>
                      <a:lumOff val="95000"/>
                    </a:schemeClr>
                  </a:gs>
                  <a:gs pos="5000">
                    <a:srgbClr val="00B0F0"/>
                  </a:gs>
                  <a:gs pos="83000">
                    <a:srgbClr val="00B0F0"/>
                  </a:gs>
                  <a:gs pos="100000">
                    <a:srgbClr val="23DBD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73" name="直線接點 72">
              <a:extLst>
                <a:ext uri="{FF2B5EF4-FFF2-40B4-BE49-F238E27FC236}">
                  <a16:creationId xmlns:a16="http://schemas.microsoft.com/office/drawing/2014/main" id="{13D574DA-110D-4FC0-BAB2-90ECD6CCEE9E}"/>
                </a:ext>
              </a:extLst>
            </p:cNvPr>
            <p:cNvCxnSpPr>
              <a:cxnSpLocks/>
            </p:cNvCxnSpPr>
            <p:nvPr/>
          </p:nvCxnSpPr>
          <p:spPr>
            <a:xfrm>
              <a:off x="671864" y="3320288"/>
              <a:ext cx="4991616" cy="0"/>
            </a:xfrm>
            <a:prstGeom prst="line">
              <a:avLst/>
            </a:prstGeom>
            <a:ln w="98425">
              <a:gradFill>
                <a:gsLst>
                  <a:gs pos="0">
                    <a:schemeClr val="accent1">
                      <a:lumMod val="5000"/>
                      <a:lumOff val="95000"/>
                    </a:schemeClr>
                  </a:gs>
                  <a:gs pos="5000">
                    <a:srgbClr val="FFC000"/>
                  </a:gs>
                  <a:gs pos="83000">
                    <a:srgbClr val="FFC000"/>
                  </a:gs>
                  <a:gs pos="100000">
                    <a:srgbClr val="FFFF0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74" name="直線接點 73">
              <a:extLst>
                <a:ext uri="{FF2B5EF4-FFF2-40B4-BE49-F238E27FC236}">
                  <a16:creationId xmlns:a16="http://schemas.microsoft.com/office/drawing/2014/main" id="{7EB8694C-A4D6-4CDD-9C7F-D064A2C66BD3}"/>
                </a:ext>
              </a:extLst>
            </p:cNvPr>
            <p:cNvCxnSpPr>
              <a:cxnSpLocks/>
            </p:cNvCxnSpPr>
            <p:nvPr/>
          </p:nvCxnSpPr>
          <p:spPr>
            <a:xfrm>
              <a:off x="671864" y="2500924"/>
              <a:ext cx="0" cy="1190794"/>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
        <p:nvSpPr>
          <p:cNvPr id="43" name="文字方塊 42">
            <a:extLst>
              <a:ext uri="{FF2B5EF4-FFF2-40B4-BE49-F238E27FC236}">
                <a16:creationId xmlns:a16="http://schemas.microsoft.com/office/drawing/2014/main" id="{5357CDB8-D514-444C-950E-155784654FB3}"/>
              </a:ext>
            </a:extLst>
          </p:cNvPr>
          <p:cNvSpPr txBox="1"/>
          <p:nvPr/>
        </p:nvSpPr>
        <p:spPr>
          <a:xfrm>
            <a:off x="8215261" y="1760673"/>
            <a:ext cx="3625296" cy="1077218"/>
          </a:xfrm>
          <a:prstGeom prst="rect">
            <a:avLst/>
          </a:prstGeom>
          <a:noFill/>
        </p:spPr>
        <p:txBody>
          <a:bodyPr wrap="square">
            <a:spAutoFit/>
          </a:bodyPr>
          <a:lstStyle/>
          <a:p>
            <a:pPr marL="285750" indent="-285750">
              <a:buFont typeface="Arial" panose="020B0604020202020204" pitchFamily="34" charset="0"/>
              <a:buChar char="•"/>
            </a:pPr>
            <a:r>
              <a:rPr kumimoji="1" lang="en-US" altLang="zh-TW" sz="1600" dirty="0">
                <a:latin typeface="Arial" panose="020B0604020202020204" pitchFamily="34" charset="0"/>
                <a:ea typeface="微軟正黑體"/>
                <a:cs typeface="Arial" panose="020B0604020202020204" pitchFamily="34" charset="0"/>
              </a:rPr>
              <a:t>Up to </a:t>
            </a:r>
            <a:r>
              <a:rPr kumimoji="1" lang="en-US" altLang="zh-TW" sz="1600" b="1" dirty="0">
                <a:latin typeface="Arial" panose="020B0604020202020204" pitchFamily="34" charset="0"/>
                <a:ea typeface="微軟正黑體"/>
                <a:cs typeface="Arial" panose="020B0604020202020204" pitchFamily="34" charset="0"/>
              </a:rPr>
              <a:t>816,051</a:t>
            </a:r>
            <a:r>
              <a:rPr kumimoji="1" lang="en-US" altLang="zh-TW" sz="1600" dirty="0">
                <a:latin typeface="Arial" panose="020B0604020202020204" pitchFamily="34" charset="0"/>
                <a:ea typeface="微軟正黑體"/>
                <a:cs typeface="Arial" panose="020B0604020202020204" pitchFamily="34" charset="0"/>
              </a:rPr>
              <a:t> iSCSI random read IOPS!</a:t>
            </a:r>
          </a:p>
          <a:p>
            <a:pPr marL="285750" indent="-285750">
              <a:buFont typeface="Arial" panose="020B0604020202020204" pitchFamily="34" charset="0"/>
              <a:buChar char="•"/>
            </a:pPr>
            <a:r>
              <a:rPr kumimoji="1" lang="en-US" altLang="zh-TW" sz="1600" b="1" dirty="0">
                <a:latin typeface="Arial" panose="020B0604020202020204" pitchFamily="34" charset="0"/>
                <a:ea typeface="微軟正黑體"/>
                <a:cs typeface="Arial" panose="020B0604020202020204" pitchFamily="34" charset="0"/>
              </a:rPr>
              <a:t>14,208 MB/s </a:t>
            </a:r>
            <a:r>
              <a:rPr kumimoji="1" lang="en-US" altLang="zh-TW" sz="1600" dirty="0">
                <a:latin typeface="Arial" panose="020B0604020202020204" pitchFamily="34" charset="0"/>
                <a:ea typeface="微軟正黑體"/>
                <a:cs typeface="Arial" panose="020B0604020202020204" pitchFamily="34" charset="0"/>
              </a:rPr>
              <a:t>SMB seq. read and</a:t>
            </a:r>
          </a:p>
          <a:p>
            <a:r>
              <a:rPr kumimoji="1" lang="zh-TW" altLang="en-US" sz="1600" dirty="0">
                <a:latin typeface="Arial" panose="020B0604020202020204" pitchFamily="34" charset="0"/>
                <a:ea typeface="微軟正黑體"/>
                <a:cs typeface="Arial" panose="020B0604020202020204" pitchFamily="34" charset="0"/>
              </a:rPr>
              <a:t>    </a:t>
            </a:r>
            <a:r>
              <a:rPr kumimoji="1" lang="en-US" altLang="zh-TW" sz="1600" dirty="0">
                <a:latin typeface="Arial" panose="020B0604020202020204" pitchFamily="34" charset="0"/>
                <a:ea typeface="微軟正黑體"/>
                <a:cs typeface="Arial" panose="020B0604020202020204" pitchFamily="34" charset="0"/>
              </a:rPr>
              <a:t> </a:t>
            </a:r>
            <a:r>
              <a:rPr kumimoji="1" lang="en-US" altLang="zh-TW" sz="1600" b="1" dirty="0">
                <a:latin typeface="Arial" panose="020B0604020202020204" pitchFamily="34" charset="0"/>
                <a:ea typeface="微軟正黑體"/>
                <a:cs typeface="Arial" panose="020B0604020202020204" pitchFamily="34" charset="0"/>
              </a:rPr>
              <a:t>8,583 MB/s </a:t>
            </a:r>
            <a:r>
              <a:rPr kumimoji="1" lang="en-US" altLang="zh-TW" sz="1600" dirty="0">
                <a:latin typeface="Arial" panose="020B0604020202020204" pitchFamily="34" charset="0"/>
                <a:ea typeface="微軟正黑體"/>
                <a:cs typeface="Arial" panose="020B0604020202020204" pitchFamily="34" charset="0"/>
              </a:rPr>
              <a:t>SMB seq. write!</a:t>
            </a:r>
            <a:endParaRPr kumimoji="1" lang="zh-TW" altLang="en-US" sz="1600" dirty="0">
              <a:latin typeface="Arial" panose="020B0604020202020204" pitchFamily="34" charset="0"/>
              <a:ea typeface="微軟正黑體"/>
              <a:cs typeface="Arial" panose="020B0604020202020204" pitchFamily="34" charset="0"/>
            </a:endParaRPr>
          </a:p>
        </p:txBody>
      </p:sp>
      <p:sp>
        <p:nvSpPr>
          <p:cNvPr id="44" name="文字版面配置區 1">
            <a:extLst>
              <a:ext uri="{FF2B5EF4-FFF2-40B4-BE49-F238E27FC236}">
                <a16:creationId xmlns:a16="http://schemas.microsoft.com/office/drawing/2014/main" id="{E9550B5F-1722-8E43-B20E-B4ADD755D9D4}"/>
              </a:ext>
            </a:extLst>
          </p:cNvPr>
          <p:cNvSpPr txBox="1">
            <a:spLocks/>
          </p:cNvSpPr>
          <p:nvPr/>
        </p:nvSpPr>
        <p:spPr>
          <a:xfrm>
            <a:off x="9175573" y="5492530"/>
            <a:ext cx="2120038" cy="58285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微軟正黑體" pitchFamily="34" charset="-120"/>
                <a:ea typeface="微軟正黑體" pitchFamily="34" charset="-120"/>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微軟正黑體" pitchFamily="34" charset="-120"/>
                <a:ea typeface="微軟正黑體" pitchFamily="34" charset="-120"/>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微軟正黑體" pitchFamily="34" charset="-120"/>
                <a:ea typeface="微軟正黑體" pitchFamily="34" charset="-120"/>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微軟正黑體" pitchFamily="34" charset="-120"/>
                <a:ea typeface="微軟正黑體" pitchFamily="34" charset="-120"/>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微軟正黑體" pitchFamily="34" charset="-120"/>
                <a:ea typeface="微軟正黑體" pitchFamily="34" charset="-12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Tx/>
              <a:buNone/>
            </a:pPr>
            <a:r>
              <a:rPr kumimoji="1" lang="zh-TW" altLang="en-US" sz="1600">
                <a:latin typeface="Arial" panose="020B0604020202020204" pitchFamily="34" charset="0"/>
                <a:cs typeface="Arial" panose="020B0604020202020204" pitchFamily="34" charset="0"/>
              </a:rPr>
              <a:t>６</a:t>
            </a:r>
            <a:r>
              <a:rPr kumimoji="1" lang="en-US" altLang="zh-TW" sz="1600">
                <a:latin typeface="Arial" panose="020B0604020202020204" pitchFamily="34" charset="0"/>
                <a:cs typeface="Arial" panose="020B0604020202020204" pitchFamily="34" charset="0"/>
              </a:rPr>
              <a:t> x 25GbE clients concurrent access</a:t>
            </a:r>
          </a:p>
        </p:txBody>
      </p:sp>
    </p:spTree>
    <p:extLst>
      <p:ext uri="{BB962C8B-B14F-4D97-AF65-F5344CB8AC3E}">
        <p14:creationId xmlns:p14="http://schemas.microsoft.com/office/powerpoint/2010/main" val="39388660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 name="群組 29">
            <a:extLst>
              <a:ext uri="{FF2B5EF4-FFF2-40B4-BE49-F238E27FC236}">
                <a16:creationId xmlns:a16="http://schemas.microsoft.com/office/drawing/2014/main" id="{129550CB-AF2C-4762-A0E0-5405D61DB375}"/>
              </a:ext>
            </a:extLst>
          </p:cNvPr>
          <p:cNvGrpSpPr/>
          <p:nvPr/>
        </p:nvGrpSpPr>
        <p:grpSpPr>
          <a:xfrm>
            <a:off x="671864" y="2500924"/>
            <a:ext cx="7374181" cy="1190795"/>
            <a:chOff x="671864" y="2500924"/>
            <a:chExt cx="7374181" cy="1190795"/>
          </a:xfrm>
        </p:grpSpPr>
        <p:grpSp>
          <p:nvGrpSpPr>
            <p:cNvPr id="31" name="群組 30">
              <a:extLst>
                <a:ext uri="{FF2B5EF4-FFF2-40B4-BE49-F238E27FC236}">
                  <a16:creationId xmlns:a16="http://schemas.microsoft.com/office/drawing/2014/main" id="{76B40A3B-573B-4363-B099-EA939E96196C}"/>
                </a:ext>
              </a:extLst>
            </p:cNvPr>
            <p:cNvGrpSpPr/>
            <p:nvPr/>
          </p:nvGrpSpPr>
          <p:grpSpPr>
            <a:xfrm>
              <a:off x="2515409" y="2500925"/>
              <a:ext cx="5530636" cy="1190794"/>
              <a:chOff x="2854637" y="2471644"/>
              <a:chExt cx="5530636" cy="1052848"/>
            </a:xfrm>
          </p:grpSpPr>
          <p:cxnSp>
            <p:nvCxnSpPr>
              <p:cNvPr id="35" name="直線接點 34">
                <a:extLst>
                  <a:ext uri="{FF2B5EF4-FFF2-40B4-BE49-F238E27FC236}">
                    <a16:creationId xmlns:a16="http://schemas.microsoft.com/office/drawing/2014/main" id="{C89899CF-929C-415C-A1E9-9B4D354E3426}"/>
                  </a:ext>
                </a:extLst>
              </p:cNvPr>
              <p:cNvCxnSpPr>
                <a:cxnSpLocks/>
              </p:cNvCxnSpPr>
              <p:nvPr/>
            </p:nvCxnSpPr>
            <p:spPr>
              <a:xfrm>
                <a:off x="2854637"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36" name="直線接點 35">
                <a:extLst>
                  <a:ext uri="{FF2B5EF4-FFF2-40B4-BE49-F238E27FC236}">
                    <a16:creationId xmlns:a16="http://schemas.microsoft.com/office/drawing/2014/main" id="{A573E9E0-FB6A-44EC-B119-717B4BF136B7}"/>
                  </a:ext>
                </a:extLst>
              </p:cNvPr>
              <p:cNvCxnSpPr>
                <a:cxnSpLocks/>
              </p:cNvCxnSpPr>
              <p:nvPr/>
            </p:nvCxnSpPr>
            <p:spPr>
              <a:xfrm>
                <a:off x="4698182"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37" name="直線接點 36">
                <a:extLst>
                  <a:ext uri="{FF2B5EF4-FFF2-40B4-BE49-F238E27FC236}">
                    <a16:creationId xmlns:a16="http://schemas.microsoft.com/office/drawing/2014/main" id="{739EC9A8-39E2-4DBA-8427-A63E6475BBD7}"/>
                  </a:ext>
                </a:extLst>
              </p:cNvPr>
              <p:cNvCxnSpPr>
                <a:cxnSpLocks/>
              </p:cNvCxnSpPr>
              <p:nvPr/>
            </p:nvCxnSpPr>
            <p:spPr>
              <a:xfrm>
                <a:off x="8385273"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38" name="直線接點 37">
                <a:extLst>
                  <a:ext uri="{FF2B5EF4-FFF2-40B4-BE49-F238E27FC236}">
                    <a16:creationId xmlns:a16="http://schemas.microsoft.com/office/drawing/2014/main" id="{EA406300-B390-421D-BC0D-069FF6815FBC}"/>
                  </a:ext>
                </a:extLst>
              </p:cNvPr>
              <p:cNvCxnSpPr>
                <a:cxnSpLocks/>
              </p:cNvCxnSpPr>
              <p:nvPr/>
            </p:nvCxnSpPr>
            <p:spPr>
              <a:xfrm>
                <a:off x="6541727"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cxnSp>
          <p:nvCxnSpPr>
            <p:cNvPr id="32" name="直線接點 31">
              <a:extLst>
                <a:ext uri="{FF2B5EF4-FFF2-40B4-BE49-F238E27FC236}">
                  <a16:creationId xmlns:a16="http://schemas.microsoft.com/office/drawing/2014/main" id="{F2663C3A-DF6D-48A6-8C55-CC77F8820C67}"/>
                </a:ext>
              </a:extLst>
            </p:cNvPr>
            <p:cNvCxnSpPr>
              <a:cxnSpLocks/>
            </p:cNvCxnSpPr>
            <p:nvPr/>
          </p:nvCxnSpPr>
          <p:spPr>
            <a:xfrm>
              <a:off x="671864" y="2746770"/>
              <a:ext cx="7264309" cy="0"/>
            </a:xfrm>
            <a:prstGeom prst="line">
              <a:avLst/>
            </a:prstGeom>
            <a:ln w="98425">
              <a:gradFill>
                <a:gsLst>
                  <a:gs pos="0">
                    <a:schemeClr val="accent1">
                      <a:lumMod val="5000"/>
                      <a:lumOff val="95000"/>
                    </a:schemeClr>
                  </a:gs>
                  <a:gs pos="5000">
                    <a:srgbClr val="00B0F0"/>
                  </a:gs>
                  <a:gs pos="83000">
                    <a:srgbClr val="00B0F0"/>
                  </a:gs>
                  <a:gs pos="100000">
                    <a:srgbClr val="23DBD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33" name="直線接點 32">
              <a:extLst>
                <a:ext uri="{FF2B5EF4-FFF2-40B4-BE49-F238E27FC236}">
                  <a16:creationId xmlns:a16="http://schemas.microsoft.com/office/drawing/2014/main" id="{57476E45-D6CB-48F8-BEE4-6F826506CC1B}"/>
                </a:ext>
              </a:extLst>
            </p:cNvPr>
            <p:cNvCxnSpPr>
              <a:cxnSpLocks/>
            </p:cNvCxnSpPr>
            <p:nvPr/>
          </p:nvCxnSpPr>
          <p:spPr>
            <a:xfrm>
              <a:off x="671864" y="3320288"/>
              <a:ext cx="2644542" cy="0"/>
            </a:xfrm>
            <a:prstGeom prst="line">
              <a:avLst/>
            </a:prstGeom>
            <a:ln w="98425">
              <a:gradFill>
                <a:gsLst>
                  <a:gs pos="0">
                    <a:schemeClr val="accent1">
                      <a:lumMod val="5000"/>
                      <a:lumOff val="95000"/>
                    </a:schemeClr>
                  </a:gs>
                  <a:gs pos="5000">
                    <a:srgbClr val="FFC000"/>
                  </a:gs>
                  <a:gs pos="83000">
                    <a:srgbClr val="FFC000"/>
                  </a:gs>
                  <a:gs pos="100000">
                    <a:srgbClr val="FFFF0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34" name="直線接點 33">
              <a:extLst>
                <a:ext uri="{FF2B5EF4-FFF2-40B4-BE49-F238E27FC236}">
                  <a16:creationId xmlns:a16="http://schemas.microsoft.com/office/drawing/2014/main" id="{3105C4A0-B195-4D84-B638-5E2E8E99721E}"/>
                </a:ext>
              </a:extLst>
            </p:cNvPr>
            <p:cNvCxnSpPr>
              <a:cxnSpLocks/>
            </p:cNvCxnSpPr>
            <p:nvPr/>
          </p:nvCxnSpPr>
          <p:spPr>
            <a:xfrm>
              <a:off x="671864" y="2500924"/>
              <a:ext cx="0" cy="1190794"/>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39" name="群組 38">
            <a:extLst>
              <a:ext uri="{FF2B5EF4-FFF2-40B4-BE49-F238E27FC236}">
                <a16:creationId xmlns:a16="http://schemas.microsoft.com/office/drawing/2014/main" id="{0E7D32B1-55D7-4E6B-BD07-7E0BB034D665}"/>
              </a:ext>
            </a:extLst>
          </p:cNvPr>
          <p:cNvGrpSpPr/>
          <p:nvPr/>
        </p:nvGrpSpPr>
        <p:grpSpPr>
          <a:xfrm>
            <a:off x="665381" y="4472286"/>
            <a:ext cx="7374181" cy="1190795"/>
            <a:chOff x="671864" y="2500924"/>
            <a:chExt cx="7374181" cy="1190795"/>
          </a:xfrm>
        </p:grpSpPr>
        <p:grpSp>
          <p:nvGrpSpPr>
            <p:cNvPr id="40" name="群組 39">
              <a:extLst>
                <a:ext uri="{FF2B5EF4-FFF2-40B4-BE49-F238E27FC236}">
                  <a16:creationId xmlns:a16="http://schemas.microsoft.com/office/drawing/2014/main" id="{B3AF51C8-B4B9-4E50-B031-DD4AE920FF43}"/>
                </a:ext>
              </a:extLst>
            </p:cNvPr>
            <p:cNvGrpSpPr/>
            <p:nvPr/>
          </p:nvGrpSpPr>
          <p:grpSpPr>
            <a:xfrm>
              <a:off x="2515409" y="2500925"/>
              <a:ext cx="5530636" cy="1190794"/>
              <a:chOff x="2854637" y="2471644"/>
              <a:chExt cx="5530636" cy="1052848"/>
            </a:xfrm>
          </p:grpSpPr>
          <p:cxnSp>
            <p:nvCxnSpPr>
              <p:cNvPr id="44" name="直線接點 43">
                <a:extLst>
                  <a:ext uri="{FF2B5EF4-FFF2-40B4-BE49-F238E27FC236}">
                    <a16:creationId xmlns:a16="http://schemas.microsoft.com/office/drawing/2014/main" id="{F7AE3793-02AF-499B-A4E9-DBD4FDD4DF75}"/>
                  </a:ext>
                </a:extLst>
              </p:cNvPr>
              <p:cNvCxnSpPr>
                <a:cxnSpLocks/>
              </p:cNvCxnSpPr>
              <p:nvPr/>
            </p:nvCxnSpPr>
            <p:spPr>
              <a:xfrm>
                <a:off x="2854637"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45" name="直線接點 44">
                <a:extLst>
                  <a:ext uri="{FF2B5EF4-FFF2-40B4-BE49-F238E27FC236}">
                    <a16:creationId xmlns:a16="http://schemas.microsoft.com/office/drawing/2014/main" id="{F26D6620-FBAD-4F23-9444-07BAD8034BD2}"/>
                  </a:ext>
                </a:extLst>
              </p:cNvPr>
              <p:cNvCxnSpPr>
                <a:cxnSpLocks/>
              </p:cNvCxnSpPr>
              <p:nvPr/>
            </p:nvCxnSpPr>
            <p:spPr>
              <a:xfrm>
                <a:off x="4698182"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46" name="直線接點 45">
                <a:extLst>
                  <a:ext uri="{FF2B5EF4-FFF2-40B4-BE49-F238E27FC236}">
                    <a16:creationId xmlns:a16="http://schemas.microsoft.com/office/drawing/2014/main" id="{6DC4D633-A9C5-455C-A3D4-D2B03078B4F6}"/>
                  </a:ext>
                </a:extLst>
              </p:cNvPr>
              <p:cNvCxnSpPr>
                <a:cxnSpLocks/>
              </p:cNvCxnSpPr>
              <p:nvPr/>
            </p:nvCxnSpPr>
            <p:spPr>
              <a:xfrm>
                <a:off x="8385273"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47" name="直線接點 46">
                <a:extLst>
                  <a:ext uri="{FF2B5EF4-FFF2-40B4-BE49-F238E27FC236}">
                    <a16:creationId xmlns:a16="http://schemas.microsoft.com/office/drawing/2014/main" id="{6FD327B7-8B08-48C6-AA32-34DED702CE66}"/>
                  </a:ext>
                </a:extLst>
              </p:cNvPr>
              <p:cNvCxnSpPr>
                <a:cxnSpLocks/>
              </p:cNvCxnSpPr>
              <p:nvPr/>
            </p:nvCxnSpPr>
            <p:spPr>
              <a:xfrm>
                <a:off x="6541727" y="2471644"/>
                <a:ext cx="0" cy="105284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cxnSp>
          <p:nvCxnSpPr>
            <p:cNvPr id="41" name="直線接點 40">
              <a:extLst>
                <a:ext uri="{FF2B5EF4-FFF2-40B4-BE49-F238E27FC236}">
                  <a16:creationId xmlns:a16="http://schemas.microsoft.com/office/drawing/2014/main" id="{9516267E-28E3-4BB5-8377-E1F5A557B4FB}"/>
                </a:ext>
              </a:extLst>
            </p:cNvPr>
            <p:cNvCxnSpPr>
              <a:cxnSpLocks/>
            </p:cNvCxnSpPr>
            <p:nvPr/>
          </p:nvCxnSpPr>
          <p:spPr>
            <a:xfrm>
              <a:off x="671864" y="2746770"/>
              <a:ext cx="7264309" cy="0"/>
            </a:xfrm>
            <a:prstGeom prst="line">
              <a:avLst/>
            </a:prstGeom>
            <a:ln w="98425">
              <a:gradFill>
                <a:gsLst>
                  <a:gs pos="0">
                    <a:schemeClr val="accent1">
                      <a:lumMod val="5000"/>
                      <a:lumOff val="95000"/>
                    </a:schemeClr>
                  </a:gs>
                  <a:gs pos="5000">
                    <a:srgbClr val="00B0F0"/>
                  </a:gs>
                  <a:gs pos="83000">
                    <a:srgbClr val="00B0F0"/>
                  </a:gs>
                  <a:gs pos="100000">
                    <a:srgbClr val="23DBD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42" name="直線接點 41">
              <a:extLst>
                <a:ext uri="{FF2B5EF4-FFF2-40B4-BE49-F238E27FC236}">
                  <a16:creationId xmlns:a16="http://schemas.microsoft.com/office/drawing/2014/main" id="{DCB825E9-5358-4346-9454-F67B35C86E87}"/>
                </a:ext>
              </a:extLst>
            </p:cNvPr>
            <p:cNvCxnSpPr>
              <a:cxnSpLocks/>
            </p:cNvCxnSpPr>
            <p:nvPr/>
          </p:nvCxnSpPr>
          <p:spPr>
            <a:xfrm>
              <a:off x="671864" y="3320288"/>
              <a:ext cx="5209980" cy="0"/>
            </a:xfrm>
            <a:prstGeom prst="line">
              <a:avLst/>
            </a:prstGeom>
            <a:ln w="98425">
              <a:gradFill>
                <a:gsLst>
                  <a:gs pos="0">
                    <a:schemeClr val="accent1">
                      <a:lumMod val="5000"/>
                      <a:lumOff val="95000"/>
                    </a:schemeClr>
                  </a:gs>
                  <a:gs pos="5000">
                    <a:srgbClr val="FFC000"/>
                  </a:gs>
                  <a:gs pos="83000">
                    <a:srgbClr val="FFC000"/>
                  </a:gs>
                  <a:gs pos="100000">
                    <a:srgbClr val="FFFF0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43" name="直線接點 42">
              <a:extLst>
                <a:ext uri="{FF2B5EF4-FFF2-40B4-BE49-F238E27FC236}">
                  <a16:creationId xmlns:a16="http://schemas.microsoft.com/office/drawing/2014/main" id="{D7B29164-2D11-4AB3-90E6-118782D87EF0}"/>
                </a:ext>
              </a:extLst>
            </p:cNvPr>
            <p:cNvCxnSpPr>
              <a:cxnSpLocks/>
            </p:cNvCxnSpPr>
            <p:nvPr/>
          </p:nvCxnSpPr>
          <p:spPr>
            <a:xfrm>
              <a:off x="671864" y="2500924"/>
              <a:ext cx="0" cy="1190794"/>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
        <p:nvSpPr>
          <p:cNvPr id="2" name="文字方塊 1">
            <a:extLst>
              <a:ext uri="{FF2B5EF4-FFF2-40B4-BE49-F238E27FC236}">
                <a16:creationId xmlns:a16="http://schemas.microsoft.com/office/drawing/2014/main" id="{B83138DD-44BE-4B1D-B8D5-A060D1151A8C}"/>
              </a:ext>
            </a:extLst>
          </p:cNvPr>
          <p:cNvSpPr txBox="1"/>
          <p:nvPr/>
        </p:nvSpPr>
        <p:spPr>
          <a:xfrm>
            <a:off x="545049" y="53253"/>
            <a:ext cx="10933319" cy="1692771"/>
          </a:xfrm>
          <a:prstGeom prst="rect">
            <a:avLst/>
          </a:prstGeom>
          <a:noFill/>
        </p:spPr>
        <p:txBody>
          <a:bodyPr wrap="square" rtlCol="0">
            <a:spAutoFit/>
          </a:bodyPr>
          <a:lstStyle/>
          <a:p>
            <a:pPr algn="ctr"/>
            <a:r>
              <a:rPr kumimoji="1" lang="en-US" altLang="zh-TW" sz="4800" b="1">
                <a:latin typeface="微軟正黑體"/>
                <a:ea typeface="微軟正黑體"/>
              </a:rPr>
              <a:t>TS-h1290FX-7232P-64G</a:t>
            </a:r>
          </a:p>
          <a:p>
            <a:pPr algn="ctr"/>
            <a:r>
              <a:rPr kumimoji="1" lang="en-US" altLang="zh-TW" sz="2800">
                <a:latin typeface="Arial" panose="020B0604020202020204" pitchFamily="34" charset="0"/>
                <a:ea typeface="微軟正黑體"/>
                <a:cs typeface="Arial" panose="020B0604020202020204" pitchFamily="34" charset="0"/>
              </a:rPr>
              <a:t>6 workstations with 25GbE can reach up to</a:t>
            </a:r>
          </a:p>
          <a:p>
            <a:pPr algn="ctr"/>
            <a:r>
              <a:rPr kumimoji="1" lang="en-US" altLang="zh-TW" sz="2800">
                <a:latin typeface="Arial" panose="020B0604020202020204" pitchFamily="34" charset="0"/>
                <a:ea typeface="微軟正黑體"/>
                <a:cs typeface="Arial" panose="020B0604020202020204" pitchFamily="34" charset="0"/>
              </a:rPr>
              <a:t> 14,485 MB/s aggregated NAS network throughput</a:t>
            </a:r>
            <a:endParaRPr lang="zh-TW" altLang="en-US" sz="2800" b="1">
              <a:latin typeface="Arial" panose="020B0604020202020204" pitchFamily="34" charset="0"/>
              <a:ea typeface="微軟正黑體" panose="020B0604030504040204" pitchFamily="34" charset="-120"/>
              <a:cs typeface="Arial" panose="020B0604020202020204" pitchFamily="34" charset="0"/>
            </a:endParaRPr>
          </a:p>
        </p:txBody>
      </p:sp>
      <p:grpSp>
        <p:nvGrpSpPr>
          <p:cNvPr id="3" name="群組 2">
            <a:extLst>
              <a:ext uri="{FF2B5EF4-FFF2-40B4-BE49-F238E27FC236}">
                <a16:creationId xmlns:a16="http://schemas.microsoft.com/office/drawing/2014/main" id="{15AE7556-508B-D840-B7A7-968A902B6C2C}"/>
              </a:ext>
            </a:extLst>
          </p:cNvPr>
          <p:cNvGrpSpPr/>
          <p:nvPr/>
        </p:nvGrpSpPr>
        <p:grpSpPr>
          <a:xfrm>
            <a:off x="8765998" y="4232125"/>
            <a:ext cx="3106472" cy="1113085"/>
            <a:chOff x="6608845" y="2918607"/>
            <a:chExt cx="2504515" cy="914188"/>
          </a:xfrm>
        </p:grpSpPr>
        <p:pic>
          <p:nvPicPr>
            <p:cNvPr id="4" name="圖形 3">
              <a:extLst>
                <a:ext uri="{FF2B5EF4-FFF2-40B4-BE49-F238E27FC236}">
                  <a16:creationId xmlns:a16="http://schemas.microsoft.com/office/drawing/2014/main" id="{6AFD36C8-20E0-B74A-9769-6AFF0A6B02E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608845" y="2918607"/>
              <a:ext cx="2504515" cy="914188"/>
            </a:xfrm>
            <a:prstGeom prst="rect">
              <a:avLst/>
            </a:prstGeom>
          </p:spPr>
        </p:pic>
        <p:sp>
          <p:nvSpPr>
            <p:cNvPr id="6" name="TextBox 27">
              <a:extLst>
                <a:ext uri="{FF2B5EF4-FFF2-40B4-BE49-F238E27FC236}">
                  <a16:creationId xmlns:a16="http://schemas.microsoft.com/office/drawing/2014/main" id="{3EFD8C23-9F66-F840-A240-4A295F4ADD39}"/>
                </a:ext>
              </a:extLst>
            </p:cNvPr>
            <p:cNvSpPr txBox="1"/>
            <p:nvPr/>
          </p:nvSpPr>
          <p:spPr>
            <a:xfrm>
              <a:off x="6793162"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sp>
          <p:nvSpPr>
            <p:cNvPr id="7" name="TextBox 27">
              <a:extLst>
                <a:ext uri="{FF2B5EF4-FFF2-40B4-BE49-F238E27FC236}">
                  <a16:creationId xmlns:a16="http://schemas.microsoft.com/office/drawing/2014/main" id="{414D692C-1C04-5343-A3E6-8B6FCAD19FE5}"/>
                </a:ext>
              </a:extLst>
            </p:cNvPr>
            <p:cNvSpPr txBox="1"/>
            <p:nvPr/>
          </p:nvSpPr>
          <p:spPr>
            <a:xfrm>
              <a:off x="7196574"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sp>
          <p:nvSpPr>
            <p:cNvPr id="8" name="TextBox 27">
              <a:extLst>
                <a:ext uri="{FF2B5EF4-FFF2-40B4-BE49-F238E27FC236}">
                  <a16:creationId xmlns:a16="http://schemas.microsoft.com/office/drawing/2014/main" id="{951E60B1-FC0E-CC4D-9E4F-B92B698B2BFA}"/>
                </a:ext>
              </a:extLst>
            </p:cNvPr>
            <p:cNvSpPr txBox="1"/>
            <p:nvPr/>
          </p:nvSpPr>
          <p:spPr>
            <a:xfrm>
              <a:off x="7507805" y="3103659"/>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sp>
          <p:nvSpPr>
            <p:cNvPr id="9" name="TextBox 27">
              <a:extLst>
                <a:ext uri="{FF2B5EF4-FFF2-40B4-BE49-F238E27FC236}">
                  <a16:creationId xmlns:a16="http://schemas.microsoft.com/office/drawing/2014/main" id="{58983FFC-DE29-7241-A50D-477CF01F9B4B}"/>
                </a:ext>
              </a:extLst>
            </p:cNvPr>
            <p:cNvSpPr txBox="1"/>
            <p:nvPr/>
          </p:nvSpPr>
          <p:spPr>
            <a:xfrm>
              <a:off x="7832816" y="3103659"/>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sp>
          <p:nvSpPr>
            <p:cNvPr id="10" name="TextBox 27">
              <a:extLst>
                <a:ext uri="{FF2B5EF4-FFF2-40B4-BE49-F238E27FC236}">
                  <a16:creationId xmlns:a16="http://schemas.microsoft.com/office/drawing/2014/main" id="{89FD784D-FDB3-5946-B973-6756B952ED01}"/>
                </a:ext>
              </a:extLst>
            </p:cNvPr>
            <p:cNvSpPr txBox="1"/>
            <p:nvPr/>
          </p:nvSpPr>
          <p:spPr>
            <a:xfrm>
              <a:off x="8175105"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sp>
          <p:nvSpPr>
            <p:cNvPr id="11" name="TextBox 27">
              <a:extLst>
                <a:ext uri="{FF2B5EF4-FFF2-40B4-BE49-F238E27FC236}">
                  <a16:creationId xmlns:a16="http://schemas.microsoft.com/office/drawing/2014/main" id="{23F77D56-6EA5-1345-AAD6-9AEB512708CF}"/>
                </a:ext>
              </a:extLst>
            </p:cNvPr>
            <p:cNvSpPr txBox="1"/>
            <p:nvPr/>
          </p:nvSpPr>
          <p:spPr>
            <a:xfrm>
              <a:off x="8578517"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a:t>
              </a:r>
            </a:p>
          </p:txBody>
        </p:sp>
      </p:grpSp>
      <p:pic>
        <p:nvPicPr>
          <p:cNvPr id="14" name="圖片 13" descr="一張含有 文字, 電子用品, 電腦 的圖片&#10;&#10;自動產生的描述">
            <a:extLst>
              <a:ext uri="{FF2B5EF4-FFF2-40B4-BE49-F238E27FC236}">
                <a16:creationId xmlns:a16="http://schemas.microsoft.com/office/drawing/2014/main" id="{A2260C14-D08A-BB4A-9FDF-C5F284C2584F}"/>
              </a:ext>
            </a:extLst>
          </p:cNvPr>
          <p:cNvPicPr>
            <a:picLocks noChangeAspect="1"/>
          </p:cNvPicPr>
          <p:nvPr/>
        </p:nvPicPr>
        <p:blipFill>
          <a:blip r:embed="rId4"/>
          <a:stretch>
            <a:fillRect/>
          </a:stretch>
        </p:blipFill>
        <p:spPr>
          <a:xfrm>
            <a:off x="8727741" y="2928025"/>
            <a:ext cx="3112816" cy="1369639"/>
          </a:xfrm>
          <a:prstGeom prst="rect">
            <a:avLst/>
          </a:prstGeom>
        </p:spPr>
      </p:pic>
      <p:sp>
        <p:nvSpPr>
          <p:cNvPr id="17" name="文字方塊 16">
            <a:extLst>
              <a:ext uri="{FF2B5EF4-FFF2-40B4-BE49-F238E27FC236}">
                <a16:creationId xmlns:a16="http://schemas.microsoft.com/office/drawing/2014/main" id="{0CED60DF-35BC-AE4F-AE1C-77D0C3B6823E}"/>
              </a:ext>
            </a:extLst>
          </p:cNvPr>
          <p:cNvSpPr txBox="1"/>
          <p:nvPr/>
        </p:nvSpPr>
        <p:spPr>
          <a:xfrm>
            <a:off x="555413" y="2171523"/>
            <a:ext cx="8094134" cy="307777"/>
          </a:xfrm>
          <a:prstGeom prst="rect">
            <a:avLst/>
          </a:prstGeom>
          <a:noFill/>
        </p:spPr>
        <p:txBody>
          <a:bodyPr wrap="square">
            <a:spAutoFit/>
          </a:bodyPr>
          <a:lstStyle/>
          <a:p>
            <a:r>
              <a:rPr lang="en" altLang="zh-TW" sz="1400" b="0" i="0">
                <a:effectLst/>
                <a:latin typeface="Arial" panose="020B0604020202020204" pitchFamily="34" charset="0"/>
                <a:cs typeface="Arial" panose="020B0604020202020204" pitchFamily="34" charset="0"/>
              </a:rPr>
              <a:t>6 x 25GbE iSCSI, Random IOPS (4KB), Compression On, Dedupe Off</a:t>
            </a:r>
            <a:endParaRPr lang="zh-TW" altLang="en-US" sz="1400">
              <a:latin typeface="Arial" panose="020B0604020202020204" pitchFamily="34" charset="0"/>
              <a:cs typeface="Arial" panose="020B0604020202020204" pitchFamily="34" charset="0"/>
            </a:endParaRPr>
          </a:p>
        </p:txBody>
      </p:sp>
      <p:sp>
        <p:nvSpPr>
          <p:cNvPr id="18" name="文字方塊 17">
            <a:extLst>
              <a:ext uri="{FF2B5EF4-FFF2-40B4-BE49-F238E27FC236}">
                <a16:creationId xmlns:a16="http://schemas.microsoft.com/office/drawing/2014/main" id="{CACCD1EF-74C9-E842-944A-DCD6D5897422}"/>
              </a:ext>
            </a:extLst>
          </p:cNvPr>
          <p:cNvSpPr txBox="1"/>
          <p:nvPr/>
        </p:nvSpPr>
        <p:spPr>
          <a:xfrm>
            <a:off x="555413" y="4170706"/>
            <a:ext cx="8046720" cy="307777"/>
          </a:xfrm>
          <a:prstGeom prst="rect">
            <a:avLst/>
          </a:prstGeom>
          <a:noFill/>
        </p:spPr>
        <p:txBody>
          <a:bodyPr wrap="square">
            <a:spAutoFit/>
          </a:bodyPr>
          <a:lstStyle/>
          <a:p>
            <a:r>
              <a:rPr lang="en" altLang="zh-TW" sz="1400" b="0" i="0">
                <a:effectLst/>
                <a:latin typeface="Arial" panose="020B0604020202020204" pitchFamily="34" charset="0"/>
                <a:cs typeface="Arial" panose="020B0604020202020204" pitchFamily="34" charset="0"/>
              </a:rPr>
              <a:t>6 x 25GbE SAMBA, Sequential Throughout (512K), Compression On, Dedupe Off</a:t>
            </a:r>
            <a:endParaRPr lang="zh-TW" altLang="en-US" sz="1400">
              <a:latin typeface="Arial" panose="020B0604020202020204" pitchFamily="34" charset="0"/>
              <a:cs typeface="Arial" panose="020B0604020202020204" pitchFamily="34" charset="0"/>
            </a:endParaRPr>
          </a:p>
        </p:txBody>
      </p:sp>
      <p:sp>
        <p:nvSpPr>
          <p:cNvPr id="19" name="文字方塊 18">
            <a:extLst>
              <a:ext uri="{FF2B5EF4-FFF2-40B4-BE49-F238E27FC236}">
                <a16:creationId xmlns:a16="http://schemas.microsoft.com/office/drawing/2014/main" id="{8E2A3B6C-A3E4-2E42-A264-08B3954C58D4}"/>
              </a:ext>
            </a:extLst>
          </p:cNvPr>
          <p:cNvSpPr txBox="1"/>
          <p:nvPr/>
        </p:nvSpPr>
        <p:spPr>
          <a:xfrm>
            <a:off x="6832093" y="2890588"/>
            <a:ext cx="1213953" cy="215444"/>
          </a:xfrm>
          <a:prstGeom prst="rect">
            <a:avLst/>
          </a:prstGeom>
          <a:noFill/>
        </p:spPr>
        <p:txBody>
          <a:bodyPr wrap="square">
            <a:spAutoFit/>
          </a:bodyPr>
          <a:lstStyle/>
          <a:p>
            <a:pPr algn="r" fontAlgn="base"/>
            <a:r>
              <a:rPr lang="en-US" altLang="zh-TW" sz="800" b="1">
                <a:latin typeface="Arial" panose="020B0604020202020204" pitchFamily="34" charset="0"/>
                <a:cs typeface="Arial" panose="020B0604020202020204" pitchFamily="34" charset="0"/>
              </a:rPr>
              <a:t>355,868 </a:t>
            </a:r>
            <a:r>
              <a:rPr lang="en-US" altLang="zh-TW" sz="800" b="1" i="0">
                <a:effectLst/>
                <a:latin typeface="Arial" panose="020B0604020202020204" pitchFamily="34" charset="0"/>
                <a:cs typeface="Arial" panose="020B0604020202020204" pitchFamily="34" charset="0"/>
              </a:rPr>
              <a:t> IOPS</a:t>
            </a:r>
          </a:p>
        </p:txBody>
      </p:sp>
      <p:sp>
        <p:nvSpPr>
          <p:cNvPr id="20" name="文字方塊 19">
            <a:extLst>
              <a:ext uri="{FF2B5EF4-FFF2-40B4-BE49-F238E27FC236}">
                <a16:creationId xmlns:a16="http://schemas.microsoft.com/office/drawing/2014/main" id="{D52A7D95-E138-A849-9A57-3C902757ACB6}"/>
              </a:ext>
            </a:extLst>
          </p:cNvPr>
          <p:cNvSpPr txBox="1"/>
          <p:nvPr/>
        </p:nvSpPr>
        <p:spPr>
          <a:xfrm>
            <a:off x="6832092" y="4861158"/>
            <a:ext cx="1213953" cy="215444"/>
          </a:xfrm>
          <a:prstGeom prst="rect">
            <a:avLst/>
          </a:prstGeom>
          <a:noFill/>
        </p:spPr>
        <p:txBody>
          <a:bodyPr wrap="square">
            <a:spAutoFit/>
          </a:bodyPr>
          <a:lstStyle/>
          <a:p>
            <a:pPr algn="r" fontAlgn="base"/>
            <a:r>
              <a:rPr lang="en-US" altLang="zh-TW" sz="800" b="1" i="0">
                <a:effectLst/>
                <a:latin typeface="Arial" panose="020B0604020202020204" pitchFamily="34" charset="0"/>
                <a:cs typeface="Arial" panose="020B0604020202020204" pitchFamily="34" charset="0"/>
              </a:rPr>
              <a:t>14,485 MB/s</a:t>
            </a:r>
          </a:p>
        </p:txBody>
      </p:sp>
      <p:sp>
        <p:nvSpPr>
          <p:cNvPr id="21" name="文字方塊 20">
            <a:extLst>
              <a:ext uri="{FF2B5EF4-FFF2-40B4-BE49-F238E27FC236}">
                <a16:creationId xmlns:a16="http://schemas.microsoft.com/office/drawing/2014/main" id="{751F0CD1-0728-C14E-BCE2-1C81DB636476}"/>
              </a:ext>
            </a:extLst>
          </p:cNvPr>
          <p:cNvSpPr txBox="1"/>
          <p:nvPr/>
        </p:nvSpPr>
        <p:spPr>
          <a:xfrm>
            <a:off x="4738305" y="5336576"/>
            <a:ext cx="1213953" cy="215444"/>
          </a:xfrm>
          <a:prstGeom prst="rect">
            <a:avLst/>
          </a:prstGeom>
          <a:noFill/>
        </p:spPr>
        <p:txBody>
          <a:bodyPr wrap="square">
            <a:spAutoFit/>
          </a:bodyPr>
          <a:lstStyle/>
          <a:p>
            <a:pPr algn="r" fontAlgn="base"/>
            <a:r>
              <a:rPr lang="en-US" altLang="zh-TW" sz="800" b="1" i="0">
                <a:effectLst/>
                <a:latin typeface="Arial" panose="020B0604020202020204" pitchFamily="34" charset="0"/>
                <a:cs typeface="Arial" panose="020B0604020202020204" pitchFamily="34" charset="0"/>
              </a:rPr>
              <a:t>9,723 MB/s</a:t>
            </a:r>
          </a:p>
        </p:txBody>
      </p:sp>
      <p:sp>
        <p:nvSpPr>
          <p:cNvPr id="22" name="文字方塊 21">
            <a:extLst>
              <a:ext uri="{FF2B5EF4-FFF2-40B4-BE49-F238E27FC236}">
                <a16:creationId xmlns:a16="http://schemas.microsoft.com/office/drawing/2014/main" id="{94B87537-66C3-6946-A233-D273EABE1880}"/>
              </a:ext>
            </a:extLst>
          </p:cNvPr>
          <p:cNvSpPr txBox="1"/>
          <p:nvPr/>
        </p:nvSpPr>
        <p:spPr>
          <a:xfrm>
            <a:off x="671863" y="4846781"/>
            <a:ext cx="1213953" cy="215444"/>
          </a:xfrm>
          <a:prstGeom prst="rect">
            <a:avLst/>
          </a:prstGeom>
          <a:noFill/>
        </p:spPr>
        <p:txBody>
          <a:bodyPr wrap="square">
            <a:spAutoFit/>
          </a:bodyPr>
          <a:lstStyle/>
          <a:p>
            <a:pPr algn="l" fontAlgn="base"/>
            <a:r>
              <a:rPr lang="en-US" altLang="zh-TW" sz="800" b="0" i="0">
                <a:effectLst/>
                <a:latin typeface="Arial" panose="020B0604020202020204" pitchFamily="34" charset="0"/>
                <a:cs typeface="Arial" panose="020B0604020202020204" pitchFamily="34" charset="0"/>
              </a:rPr>
              <a:t>Sequential read</a:t>
            </a:r>
          </a:p>
        </p:txBody>
      </p:sp>
      <p:sp>
        <p:nvSpPr>
          <p:cNvPr id="23" name="文字方塊 22">
            <a:extLst>
              <a:ext uri="{FF2B5EF4-FFF2-40B4-BE49-F238E27FC236}">
                <a16:creationId xmlns:a16="http://schemas.microsoft.com/office/drawing/2014/main" id="{411E3801-BEDE-2840-954E-63AF03F0493D}"/>
              </a:ext>
            </a:extLst>
          </p:cNvPr>
          <p:cNvSpPr txBox="1"/>
          <p:nvPr/>
        </p:nvSpPr>
        <p:spPr>
          <a:xfrm>
            <a:off x="671863" y="5362618"/>
            <a:ext cx="1213953" cy="215444"/>
          </a:xfrm>
          <a:prstGeom prst="rect">
            <a:avLst/>
          </a:prstGeom>
          <a:noFill/>
        </p:spPr>
        <p:txBody>
          <a:bodyPr wrap="square">
            <a:spAutoFit/>
          </a:bodyPr>
          <a:lstStyle/>
          <a:p>
            <a:pPr fontAlgn="base"/>
            <a:r>
              <a:rPr lang="en-US" altLang="zh-TW" sz="800" b="0" i="0">
                <a:effectLst/>
                <a:latin typeface="Arial" panose="020B0604020202020204" pitchFamily="34" charset="0"/>
                <a:cs typeface="Arial" panose="020B0604020202020204" pitchFamily="34" charset="0"/>
              </a:rPr>
              <a:t>Sequential write</a:t>
            </a:r>
          </a:p>
        </p:txBody>
      </p:sp>
      <p:sp>
        <p:nvSpPr>
          <p:cNvPr id="24" name="文字方塊 23">
            <a:extLst>
              <a:ext uri="{FF2B5EF4-FFF2-40B4-BE49-F238E27FC236}">
                <a16:creationId xmlns:a16="http://schemas.microsoft.com/office/drawing/2014/main" id="{54D1F133-E146-2D4A-9E87-95581C7FB50A}"/>
              </a:ext>
            </a:extLst>
          </p:cNvPr>
          <p:cNvSpPr txBox="1"/>
          <p:nvPr/>
        </p:nvSpPr>
        <p:spPr>
          <a:xfrm>
            <a:off x="671863" y="2890588"/>
            <a:ext cx="1363377" cy="215444"/>
          </a:xfrm>
          <a:prstGeom prst="rect">
            <a:avLst/>
          </a:prstGeom>
          <a:noFill/>
        </p:spPr>
        <p:txBody>
          <a:bodyPr wrap="square">
            <a:spAutoFit/>
          </a:bodyPr>
          <a:lstStyle/>
          <a:p>
            <a:pPr fontAlgn="base"/>
            <a:r>
              <a:rPr lang="en-US" altLang="zh-TW" sz="800" b="0" i="0">
                <a:effectLst/>
                <a:latin typeface="Arial" panose="020B0604020202020204" pitchFamily="34" charset="0"/>
                <a:cs typeface="Arial" panose="020B0604020202020204" pitchFamily="34" charset="0"/>
              </a:rPr>
              <a:t>iSCSI IOPS random read</a:t>
            </a:r>
          </a:p>
        </p:txBody>
      </p:sp>
      <p:sp>
        <p:nvSpPr>
          <p:cNvPr id="25" name="文字方塊 24">
            <a:extLst>
              <a:ext uri="{FF2B5EF4-FFF2-40B4-BE49-F238E27FC236}">
                <a16:creationId xmlns:a16="http://schemas.microsoft.com/office/drawing/2014/main" id="{B85B4FC9-939D-1448-8562-5D6A0E8D61F3}"/>
              </a:ext>
            </a:extLst>
          </p:cNvPr>
          <p:cNvSpPr txBox="1"/>
          <p:nvPr/>
        </p:nvSpPr>
        <p:spPr>
          <a:xfrm>
            <a:off x="112887" y="5808734"/>
            <a:ext cx="10042422" cy="830997"/>
          </a:xfrm>
          <a:prstGeom prst="rect">
            <a:avLst/>
          </a:prstGeom>
          <a:noFill/>
        </p:spPr>
        <p:txBody>
          <a:bodyPr wrap="square">
            <a:spAutoFit/>
          </a:bodyPr>
          <a:lstStyle/>
          <a:p>
            <a:r>
              <a:rPr lang="en" altLang="zh-TW" sz="800">
                <a:latin typeface="Arial" panose="020B0604020202020204" pitchFamily="34" charset="0"/>
                <a:cs typeface="Arial" panose="020B0604020202020204" pitchFamily="34" charset="0"/>
              </a:rPr>
              <a:t>Tested in QNAP Labs. Figures may vary by environment.</a:t>
            </a:r>
            <a:br>
              <a:rPr lang="en" altLang="zh-TW" sz="800">
                <a:latin typeface="Arial" panose="020B0604020202020204" pitchFamily="34" charset="0"/>
                <a:cs typeface="Arial" panose="020B0604020202020204" pitchFamily="34" charset="0"/>
              </a:rPr>
            </a:br>
            <a:r>
              <a:rPr lang="en" altLang="zh-TW" sz="800">
                <a:latin typeface="Arial" panose="020B0604020202020204" pitchFamily="34" charset="0"/>
                <a:cs typeface="Arial" panose="020B0604020202020204" pitchFamily="34" charset="0"/>
              </a:rPr>
              <a:t>Test Environment:</a:t>
            </a:r>
            <a:br>
              <a:rPr lang="zh-TW" altLang="en-US" sz="800">
                <a:latin typeface="Arial" panose="020B0604020202020204" pitchFamily="34" charset="0"/>
                <a:cs typeface="Arial" panose="020B0604020202020204" pitchFamily="34" charset="0"/>
              </a:rPr>
            </a:br>
            <a:r>
              <a:rPr lang="en" altLang="zh-TW" sz="800" b="0" i="0">
                <a:effectLst/>
                <a:latin typeface="Arial" panose="020B0604020202020204" pitchFamily="34" charset="0"/>
                <a:cs typeface="Arial" panose="020B0604020202020204" pitchFamily="34" charset="0"/>
              </a:rPr>
              <a:t>NAS: TS-h1290FX-7232P-64G with </a:t>
            </a:r>
            <a:r>
              <a:rPr lang="en" altLang="zh-TW" sz="800" b="0" i="0" err="1">
                <a:effectLst/>
                <a:latin typeface="Arial" panose="020B0604020202020204" pitchFamily="34" charset="0"/>
                <a:cs typeface="Arial" panose="020B0604020202020204" pitchFamily="34" charset="0"/>
              </a:rPr>
              <a:t>QuTS</a:t>
            </a:r>
            <a:r>
              <a:rPr lang="en" altLang="zh-TW" sz="800" b="0" i="0">
                <a:effectLst/>
                <a:latin typeface="Arial" panose="020B0604020202020204" pitchFamily="34" charset="0"/>
                <a:cs typeface="Arial" panose="020B0604020202020204" pitchFamily="34" charset="0"/>
              </a:rPr>
              <a:t> hero 5.0</a:t>
            </a:r>
            <a:br>
              <a:rPr lang="en" altLang="zh-TW" sz="800">
                <a:latin typeface="Arial" panose="020B0604020202020204" pitchFamily="34" charset="0"/>
                <a:cs typeface="Arial" panose="020B0604020202020204" pitchFamily="34" charset="0"/>
              </a:rPr>
            </a:br>
            <a:r>
              <a:rPr lang="en" altLang="zh-TW" sz="800" b="0" i="0">
                <a:effectLst/>
                <a:latin typeface="Arial" panose="020B0604020202020204" pitchFamily="34" charset="0"/>
                <a:cs typeface="Arial" panose="020B0604020202020204" pitchFamily="34" charset="0"/>
              </a:rPr>
              <a:t>Volume type: Micron 7300 U.2 </a:t>
            </a:r>
            <a:r>
              <a:rPr lang="en" altLang="zh-TW" sz="800" b="0" i="0" err="1">
                <a:effectLst/>
                <a:latin typeface="Arial" panose="020B0604020202020204" pitchFamily="34" charset="0"/>
                <a:cs typeface="Arial" panose="020B0604020202020204" pitchFamily="34" charset="0"/>
              </a:rPr>
              <a:t>NVMe</a:t>
            </a:r>
            <a:r>
              <a:rPr lang="en" altLang="zh-TW" sz="800" b="0" i="0">
                <a:effectLst/>
                <a:latin typeface="Arial" panose="020B0604020202020204" pitchFamily="34" charset="0"/>
                <a:cs typeface="Arial" panose="020B0604020202020204" pitchFamily="34" charset="0"/>
              </a:rPr>
              <a:t> PCIe Gen3 3.84TB SSD x12 (RAID 5); 2 x QNAP QXG-25G2SF-CX4</a:t>
            </a:r>
            <a:br>
              <a:rPr lang="en" altLang="zh-TW" sz="800">
                <a:latin typeface="Arial" panose="020B0604020202020204" pitchFamily="34" charset="0"/>
                <a:cs typeface="Arial" panose="020B0604020202020204" pitchFamily="34" charset="0"/>
              </a:rPr>
            </a:br>
            <a:r>
              <a:rPr lang="en" altLang="zh-TW" sz="800">
                <a:latin typeface="Arial" panose="020B0604020202020204" pitchFamily="34" charset="0"/>
                <a:cs typeface="Arial" panose="020B0604020202020204" pitchFamily="34" charset="0"/>
              </a:rPr>
              <a:t>Client workstations </a:t>
            </a:r>
            <a:r>
              <a:rPr lang="en" altLang="zh-TW" sz="800" b="0" i="0">
                <a:effectLst/>
                <a:latin typeface="Arial" panose="020B0604020202020204" pitchFamily="34" charset="0"/>
                <a:cs typeface="Arial" panose="020B0604020202020204" pitchFamily="34" charset="0"/>
              </a:rPr>
              <a:t>: 6 x Client workstations simultaneously read and write 16GB file (= 96GB totally)</a:t>
            </a:r>
            <a:br>
              <a:rPr lang="en" altLang="zh-TW" sz="800">
                <a:latin typeface="Arial" panose="020B0604020202020204" pitchFamily="34" charset="0"/>
                <a:cs typeface="Arial" panose="020B0604020202020204" pitchFamily="34" charset="0"/>
              </a:rPr>
            </a:br>
            <a:r>
              <a:rPr lang="en" altLang="zh-TW" sz="800" b="0" i="0">
                <a:effectLst/>
                <a:latin typeface="Arial" panose="020B0604020202020204" pitchFamily="34" charset="0"/>
                <a:cs typeface="Arial" panose="020B0604020202020204" pitchFamily="34" charset="0"/>
              </a:rPr>
              <a:t>Intel Core™ i7-7700 4.20GHz CPU, 32GB DDR4 RAM, QXG-25G2SF-CX4, Windows® Server 2016, and Intel Core™ i3-8100 3.60GHz CPU, 4GB DDR4 RAM, QXG-25G2SF-CX4, Windows® Server 2016</a:t>
            </a:r>
            <a:endParaRPr lang="zh-TW" altLang="en-US" sz="800">
              <a:latin typeface="Arial" panose="020B0604020202020204" pitchFamily="34" charset="0"/>
              <a:cs typeface="Arial" panose="020B0604020202020204" pitchFamily="34" charset="0"/>
            </a:endParaRPr>
          </a:p>
        </p:txBody>
      </p:sp>
      <p:sp>
        <p:nvSpPr>
          <p:cNvPr id="28" name="文字方塊 27">
            <a:extLst>
              <a:ext uri="{FF2B5EF4-FFF2-40B4-BE49-F238E27FC236}">
                <a16:creationId xmlns:a16="http://schemas.microsoft.com/office/drawing/2014/main" id="{C6C13325-0ACE-824D-ACDF-B637503D0D70}"/>
              </a:ext>
            </a:extLst>
          </p:cNvPr>
          <p:cNvSpPr txBox="1"/>
          <p:nvPr/>
        </p:nvSpPr>
        <p:spPr>
          <a:xfrm>
            <a:off x="665382" y="3406425"/>
            <a:ext cx="1363377" cy="215444"/>
          </a:xfrm>
          <a:prstGeom prst="rect">
            <a:avLst/>
          </a:prstGeom>
          <a:noFill/>
        </p:spPr>
        <p:txBody>
          <a:bodyPr wrap="square">
            <a:spAutoFit/>
          </a:bodyPr>
          <a:lstStyle/>
          <a:p>
            <a:pPr fontAlgn="base"/>
            <a:r>
              <a:rPr lang="en-US" altLang="zh-TW" sz="800" b="0" i="0">
                <a:effectLst/>
                <a:latin typeface="Arial" panose="020B0604020202020204" pitchFamily="34" charset="0"/>
                <a:cs typeface="Arial" panose="020B0604020202020204" pitchFamily="34" charset="0"/>
              </a:rPr>
              <a:t>iSCSI IOPS random write</a:t>
            </a:r>
          </a:p>
        </p:txBody>
      </p:sp>
      <p:sp>
        <p:nvSpPr>
          <p:cNvPr id="29" name="文字方塊 28">
            <a:extLst>
              <a:ext uri="{FF2B5EF4-FFF2-40B4-BE49-F238E27FC236}">
                <a16:creationId xmlns:a16="http://schemas.microsoft.com/office/drawing/2014/main" id="{8C1332FD-E54E-7B46-9790-F8C466D27F08}"/>
              </a:ext>
            </a:extLst>
          </p:cNvPr>
          <p:cNvSpPr txBox="1"/>
          <p:nvPr/>
        </p:nvSpPr>
        <p:spPr>
          <a:xfrm>
            <a:off x="2138631" y="3397161"/>
            <a:ext cx="1213953" cy="215444"/>
          </a:xfrm>
          <a:prstGeom prst="rect">
            <a:avLst/>
          </a:prstGeom>
          <a:noFill/>
        </p:spPr>
        <p:txBody>
          <a:bodyPr wrap="square">
            <a:spAutoFit/>
          </a:bodyPr>
          <a:lstStyle/>
          <a:p>
            <a:pPr algn="r" fontAlgn="base"/>
            <a:r>
              <a:rPr lang="en-US" altLang="zh-TW" sz="800" b="1">
                <a:latin typeface="Arial" panose="020B0604020202020204" pitchFamily="34" charset="0"/>
                <a:cs typeface="Arial" panose="020B0604020202020204" pitchFamily="34" charset="0"/>
              </a:rPr>
              <a:t>193,661</a:t>
            </a:r>
            <a:r>
              <a:rPr lang="en-US" altLang="zh-TW" sz="800" b="1" i="0">
                <a:effectLst/>
                <a:latin typeface="Arial" panose="020B0604020202020204" pitchFamily="34" charset="0"/>
                <a:cs typeface="Arial" panose="020B0604020202020204" pitchFamily="34" charset="0"/>
              </a:rPr>
              <a:t> IOPS</a:t>
            </a:r>
          </a:p>
        </p:txBody>
      </p:sp>
      <p:sp>
        <p:nvSpPr>
          <p:cNvPr id="48" name="文字方塊 47">
            <a:extLst>
              <a:ext uri="{FF2B5EF4-FFF2-40B4-BE49-F238E27FC236}">
                <a16:creationId xmlns:a16="http://schemas.microsoft.com/office/drawing/2014/main" id="{F2D2F278-F82E-8D4D-B9D0-F21B0D82315B}"/>
              </a:ext>
            </a:extLst>
          </p:cNvPr>
          <p:cNvSpPr txBox="1"/>
          <p:nvPr/>
        </p:nvSpPr>
        <p:spPr>
          <a:xfrm>
            <a:off x="8215260" y="1760673"/>
            <a:ext cx="3790805" cy="1077218"/>
          </a:xfrm>
          <a:prstGeom prst="rect">
            <a:avLst/>
          </a:prstGeom>
          <a:noFill/>
        </p:spPr>
        <p:txBody>
          <a:bodyPr wrap="square">
            <a:spAutoFit/>
          </a:bodyPr>
          <a:lstStyle/>
          <a:p>
            <a:pPr marL="285750" indent="-285750">
              <a:buFont typeface="Arial" panose="020B0604020202020204" pitchFamily="34" charset="0"/>
              <a:buChar char="•"/>
            </a:pPr>
            <a:r>
              <a:rPr kumimoji="1" lang="en-US" altLang="zh-TW" sz="1600" dirty="0">
                <a:latin typeface="Arial" panose="020B0604020202020204" pitchFamily="34" charset="0"/>
                <a:ea typeface="微軟正黑體"/>
                <a:cs typeface="Arial" panose="020B0604020202020204" pitchFamily="34" charset="0"/>
              </a:rPr>
              <a:t>Up to </a:t>
            </a:r>
            <a:r>
              <a:rPr kumimoji="1" lang="en-US" altLang="zh-TW" sz="1600" b="1" dirty="0">
                <a:latin typeface="Arial" panose="020B0604020202020204" pitchFamily="34" charset="0"/>
                <a:ea typeface="微軟正黑體"/>
                <a:cs typeface="Arial" panose="020B0604020202020204" pitchFamily="34" charset="0"/>
              </a:rPr>
              <a:t>355,868</a:t>
            </a:r>
            <a:r>
              <a:rPr kumimoji="1" lang="en-US" altLang="zh-TW" sz="1600" dirty="0">
                <a:latin typeface="Arial" panose="020B0604020202020204" pitchFamily="34" charset="0"/>
                <a:ea typeface="微軟正黑體"/>
                <a:cs typeface="Arial" panose="020B0604020202020204" pitchFamily="34" charset="0"/>
              </a:rPr>
              <a:t> iSCSI random read IOPS!</a:t>
            </a:r>
          </a:p>
          <a:p>
            <a:pPr marL="285750" indent="-285750">
              <a:buFont typeface="Arial" panose="020B0604020202020204" pitchFamily="34" charset="0"/>
              <a:buChar char="•"/>
            </a:pPr>
            <a:r>
              <a:rPr kumimoji="1" lang="en-US" altLang="zh-TW" sz="1600" b="1" dirty="0">
                <a:latin typeface="Arial" panose="020B0604020202020204" pitchFamily="34" charset="0"/>
                <a:ea typeface="微軟正黑體"/>
                <a:cs typeface="Arial" panose="020B0604020202020204" pitchFamily="34" charset="0"/>
              </a:rPr>
              <a:t>14,485 MB/s </a:t>
            </a:r>
            <a:r>
              <a:rPr kumimoji="1" lang="en-US" altLang="zh-TW" sz="1600" dirty="0">
                <a:latin typeface="Arial" panose="020B0604020202020204" pitchFamily="34" charset="0"/>
                <a:ea typeface="微軟正黑體"/>
                <a:cs typeface="Arial" panose="020B0604020202020204" pitchFamily="34" charset="0"/>
              </a:rPr>
              <a:t>SMB seq. read and</a:t>
            </a:r>
          </a:p>
          <a:p>
            <a:r>
              <a:rPr kumimoji="1" lang="zh-TW" altLang="en-US" sz="1600" b="1" dirty="0">
                <a:latin typeface="Arial" panose="020B0604020202020204" pitchFamily="34" charset="0"/>
                <a:ea typeface="微軟正黑體"/>
                <a:cs typeface="Arial" panose="020B0604020202020204" pitchFamily="34" charset="0"/>
              </a:rPr>
              <a:t>    </a:t>
            </a:r>
            <a:r>
              <a:rPr kumimoji="1" lang="en-US" altLang="zh-TW" sz="1600" b="1" dirty="0">
                <a:latin typeface="Arial" panose="020B0604020202020204" pitchFamily="34" charset="0"/>
                <a:ea typeface="微軟正黑體"/>
                <a:cs typeface="Arial" panose="020B0604020202020204" pitchFamily="34" charset="0"/>
              </a:rPr>
              <a:t> 9,723 MB/s </a:t>
            </a:r>
            <a:r>
              <a:rPr kumimoji="1" lang="en-US" altLang="zh-TW" sz="1600" dirty="0">
                <a:latin typeface="Arial" panose="020B0604020202020204" pitchFamily="34" charset="0"/>
                <a:ea typeface="微軟正黑體"/>
                <a:cs typeface="Arial" panose="020B0604020202020204" pitchFamily="34" charset="0"/>
              </a:rPr>
              <a:t>SMB seq. write!</a:t>
            </a:r>
            <a:endParaRPr kumimoji="1" lang="zh-TW" altLang="en-US" sz="1600" dirty="0">
              <a:latin typeface="Arial" panose="020B0604020202020204" pitchFamily="34" charset="0"/>
              <a:ea typeface="微軟正黑體"/>
              <a:cs typeface="Arial" panose="020B0604020202020204" pitchFamily="34" charset="0"/>
            </a:endParaRPr>
          </a:p>
        </p:txBody>
      </p:sp>
      <p:sp>
        <p:nvSpPr>
          <p:cNvPr id="49" name="文字版面配置區 1">
            <a:extLst>
              <a:ext uri="{FF2B5EF4-FFF2-40B4-BE49-F238E27FC236}">
                <a16:creationId xmlns:a16="http://schemas.microsoft.com/office/drawing/2014/main" id="{C9D2EB35-EC88-214B-B75B-34174CCA6DDC}"/>
              </a:ext>
            </a:extLst>
          </p:cNvPr>
          <p:cNvSpPr txBox="1">
            <a:spLocks/>
          </p:cNvSpPr>
          <p:nvPr/>
        </p:nvSpPr>
        <p:spPr>
          <a:xfrm>
            <a:off x="9175573" y="5492530"/>
            <a:ext cx="2120038" cy="58285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微軟正黑體" pitchFamily="34" charset="-120"/>
                <a:ea typeface="微軟正黑體" pitchFamily="34" charset="-120"/>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微軟正黑體" pitchFamily="34" charset="-120"/>
                <a:ea typeface="微軟正黑體" pitchFamily="34" charset="-120"/>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微軟正黑體" pitchFamily="34" charset="-120"/>
                <a:ea typeface="微軟正黑體" pitchFamily="34" charset="-120"/>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微軟正黑體" pitchFamily="34" charset="-120"/>
                <a:ea typeface="微軟正黑體" pitchFamily="34" charset="-120"/>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微軟正黑體" pitchFamily="34" charset="-120"/>
                <a:ea typeface="微軟正黑體" pitchFamily="34" charset="-12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Tx/>
              <a:buNone/>
            </a:pPr>
            <a:r>
              <a:rPr kumimoji="1" lang="zh-TW" altLang="en-US" sz="1600">
                <a:latin typeface="Arial" panose="020B0604020202020204" pitchFamily="34" charset="0"/>
                <a:cs typeface="Arial" panose="020B0604020202020204" pitchFamily="34" charset="0"/>
              </a:rPr>
              <a:t>６</a:t>
            </a:r>
            <a:r>
              <a:rPr kumimoji="1" lang="en-US" altLang="zh-TW" sz="1600">
                <a:latin typeface="Arial" panose="020B0604020202020204" pitchFamily="34" charset="0"/>
                <a:cs typeface="Arial" panose="020B0604020202020204" pitchFamily="34" charset="0"/>
              </a:rPr>
              <a:t> x 25GbE clients concurrent access</a:t>
            </a:r>
          </a:p>
        </p:txBody>
      </p:sp>
    </p:spTree>
    <p:extLst>
      <p:ext uri="{BB962C8B-B14F-4D97-AF65-F5344CB8AC3E}">
        <p14:creationId xmlns:p14="http://schemas.microsoft.com/office/powerpoint/2010/main" val="21922542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直線接點 2">
            <a:extLst>
              <a:ext uri="{FF2B5EF4-FFF2-40B4-BE49-F238E27FC236}">
                <a16:creationId xmlns:a16="http://schemas.microsoft.com/office/drawing/2014/main" id="{6BD1466A-0728-B346-8D23-58A5A24F4F79}"/>
              </a:ext>
            </a:extLst>
          </p:cNvPr>
          <p:cNvCxnSpPr>
            <a:cxnSpLocks/>
          </p:cNvCxnSpPr>
          <p:nvPr/>
        </p:nvCxnSpPr>
        <p:spPr>
          <a:xfrm>
            <a:off x="2671655" y="3081363"/>
            <a:ext cx="3207435" cy="0"/>
          </a:xfrm>
          <a:prstGeom prst="line">
            <a:avLst/>
          </a:prstGeom>
          <a:ln w="76200">
            <a:gradFill>
              <a:gsLst>
                <a:gs pos="0">
                  <a:srgbClr val="1FB3F2"/>
                </a:gs>
                <a:gs pos="100000">
                  <a:srgbClr val="E9E9E9"/>
                </a:gs>
                <a:gs pos="67000">
                  <a:schemeClr val="accent1">
                    <a:lumMod val="30000"/>
                    <a:lumOff val="70000"/>
                    <a:alpha val="78000"/>
                  </a:schemeClr>
                </a:gs>
              </a:gsLst>
              <a:lin ang="5400000" scaled="1"/>
            </a:gradFill>
          </a:ln>
        </p:spPr>
        <p:style>
          <a:lnRef idx="1">
            <a:schemeClr val="accent1"/>
          </a:lnRef>
          <a:fillRef idx="0">
            <a:schemeClr val="accent1"/>
          </a:fillRef>
          <a:effectRef idx="0">
            <a:schemeClr val="accent1"/>
          </a:effectRef>
          <a:fontRef idx="minor">
            <a:schemeClr val="tx1"/>
          </a:fontRef>
        </p:style>
      </p:cxnSp>
      <p:grpSp>
        <p:nvGrpSpPr>
          <p:cNvPr id="4" name="群組 3">
            <a:extLst>
              <a:ext uri="{FF2B5EF4-FFF2-40B4-BE49-F238E27FC236}">
                <a16:creationId xmlns:a16="http://schemas.microsoft.com/office/drawing/2014/main" id="{96AA27EE-3E1B-744F-9E0D-6CF168093C12}"/>
              </a:ext>
            </a:extLst>
          </p:cNvPr>
          <p:cNvGrpSpPr/>
          <p:nvPr/>
        </p:nvGrpSpPr>
        <p:grpSpPr>
          <a:xfrm>
            <a:off x="5472345" y="2230001"/>
            <a:ext cx="4132985" cy="1405352"/>
            <a:chOff x="5281398" y="2130931"/>
            <a:chExt cx="5815446" cy="1873802"/>
          </a:xfrm>
        </p:grpSpPr>
        <p:sp>
          <p:nvSpPr>
            <p:cNvPr id="5" name="矩形: 圓角 15">
              <a:extLst>
                <a:ext uri="{FF2B5EF4-FFF2-40B4-BE49-F238E27FC236}">
                  <a16:creationId xmlns:a16="http://schemas.microsoft.com/office/drawing/2014/main" id="{6CCEDFDF-C8CE-0446-BBA8-91BBC598F1A8}"/>
                </a:ext>
              </a:extLst>
            </p:cNvPr>
            <p:cNvSpPr/>
            <p:nvPr/>
          </p:nvSpPr>
          <p:spPr>
            <a:xfrm>
              <a:off x="5281399" y="2130932"/>
              <a:ext cx="5715152" cy="1873801"/>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cs typeface="Arial" panose="020B0604020202020204" pitchFamily="34" charset="0"/>
              </a:endParaRPr>
            </a:p>
          </p:txBody>
        </p:sp>
        <p:pic>
          <p:nvPicPr>
            <p:cNvPr id="6" name="圖片 5">
              <a:extLst>
                <a:ext uri="{FF2B5EF4-FFF2-40B4-BE49-F238E27FC236}">
                  <a16:creationId xmlns:a16="http://schemas.microsoft.com/office/drawing/2014/main" id="{C7FCB07A-C661-1E40-A74F-7A75FAB55CE1}"/>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brightnessContrast bright="30000"/>
                      </a14:imgEffect>
                    </a14:imgLayer>
                  </a14:imgProps>
                </a:ext>
                <a:ext uri="{28A0092B-C50C-407E-A947-70E740481C1C}">
                  <a14:useLocalDpi xmlns:a14="http://schemas.microsoft.com/office/drawing/2010/main"/>
                </a:ext>
              </a:extLst>
            </a:blip>
            <a:srcRect r="96634"/>
            <a:stretch/>
          </p:blipFill>
          <p:spPr>
            <a:xfrm>
              <a:off x="5281398" y="2130931"/>
              <a:ext cx="200587" cy="1873801"/>
            </a:xfrm>
            <a:prstGeom prst="rect">
              <a:avLst/>
            </a:prstGeom>
            <a:effectLst>
              <a:outerShdw blurRad="50800" dist="38100" dir="2700000" algn="tl" rotWithShape="0">
                <a:prstClr val="black">
                  <a:alpha val="40000"/>
                </a:prstClr>
              </a:outerShdw>
            </a:effectLst>
          </p:spPr>
        </p:pic>
        <p:pic>
          <p:nvPicPr>
            <p:cNvPr id="7" name="圖片 6">
              <a:extLst>
                <a:ext uri="{FF2B5EF4-FFF2-40B4-BE49-F238E27FC236}">
                  <a16:creationId xmlns:a16="http://schemas.microsoft.com/office/drawing/2014/main" id="{29F9AF52-2A6E-2E4D-8AAE-2DF1DA162FCB}"/>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brightnessContrast bright="30000"/>
                      </a14:imgEffect>
                    </a14:imgLayer>
                  </a14:imgProps>
                </a:ext>
                <a:ext uri="{28A0092B-C50C-407E-A947-70E740481C1C}">
                  <a14:useLocalDpi xmlns:a14="http://schemas.microsoft.com/office/drawing/2010/main"/>
                </a:ext>
              </a:extLst>
            </a:blip>
            <a:srcRect r="96634"/>
            <a:stretch/>
          </p:blipFill>
          <p:spPr>
            <a:xfrm flipH="1">
              <a:off x="10896257" y="2130931"/>
              <a:ext cx="200587" cy="1873801"/>
            </a:xfrm>
            <a:prstGeom prst="rect">
              <a:avLst/>
            </a:prstGeom>
            <a:effectLst>
              <a:outerShdw blurRad="50800" dist="38100" dir="2700000" algn="tl" rotWithShape="0">
                <a:prstClr val="black">
                  <a:alpha val="40000"/>
                </a:prstClr>
              </a:outerShdw>
            </a:effectLst>
          </p:spPr>
        </p:pic>
      </p:grpSp>
      <p:cxnSp>
        <p:nvCxnSpPr>
          <p:cNvPr id="8" name="直線接點 7">
            <a:extLst>
              <a:ext uri="{FF2B5EF4-FFF2-40B4-BE49-F238E27FC236}">
                <a16:creationId xmlns:a16="http://schemas.microsoft.com/office/drawing/2014/main" id="{4CC1A21C-C19F-154A-8987-C4B6CB68C8AF}"/>
              </a:ext>
            </a:extLst>
          </p:cNvPr>
          <p:cNvCxnSpPr>
            <a:cxnSpLocks/>
          </p:cNvCxnSpPr>
          <p:nvPr/>
        </p:nvCxnSpPr>
        <p:spPr>
          <a:xfrm>
            <a:off x="3943290" y="5314826"/>
            <a:ext cx="3238904" cy="0"/>
          </a:xfrm>
          <a:prstGeom prst="line">
            <a:avLst/>
          </a:prstGeom>
          <a:ln w="76200">
            <a:gradFill>
              <a:gsLst>
                <a:gs pos="0">
                  <a:srgbClr val="1FB3F2"/>
                </a:gs>
                <a:gs pos="100000">
                  <a:srgbClr val="E9E9E9"/>
                </a:gs>
                <a:gs pos="67000">
                  <a:schemeClr val="accent1">
                    <a:lumMod val="30000"/>
                    <a:lumOff val="70000"/>
                    <a:alpha val="8000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9" name="內容版面配置區 2">
            <a:extLst>
              <a:ext uri="{FF2B5EF4-FFF2-40B4-BE49-F238E27FC236}">
                <a16:creationId xmlns:a16="http://schemas.microsoft.com/office/drawing/2014/main" id="{B716CB79-51A2-3E46-8A7C-D6566A498E0E}"/>
              </a:ext>
            </a:extLst>
          </p:cNvPr>
          <p:cNvSpPr txBox="1">
            <a:spLocks/>
          </p:cNvSpPr>
          <p:nvPr/>
        </p:nvSpPr>
        <p:spPr>
          <a:xfrm>
            <a:off x="1030136" y="1842043"/>
            <a:ext cx="8497887" cy="1239320"/>
          </a:xfrm>
          <a:prstGeom prst="rect">
            <a:avLst/>
          </a:prstGeom>
        </p:spPr>
        <p:txBody>
          <a:bodyPr vert="horz" lIns="91440" tIns="45720" rIns="91440" bIns="45720" rtlCol="0" anchor="t">
            <a:no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79066" indent="-179066">
              <a:lnSpc>
                <a:spcPts val="2400"/>
              </a:lnSpc>
              <a:spcBef>
                <a:spcPts val="900"/>
              </a:spcBef>
              <a:buClr>
                <a:srgbClr val="F70F78"/>
              </a:buClr>
            </a:pPr>
            <a:endParaRPr lang="zh-CN" altLang="en-US" sz="1800" b="1">
              <a:latin typeface="Arial" panose="020B0604020202020204" pitchFamily="34" charset="0"/>
              <a:ea typeface="微軟正黑體" panose="020B0604030504040204" pitchFamily="34" charset="-120"/>
              <a:cs typeface="Arial" panose="020B0604020202020204" pitchFamily="34" charset="0"/>
            </a:endParaRPr>
          </a:p>
        </p:txBody>
      </p:sp>
      <p:sp>
        <p:nvSpPr>
          <p:cNvPr id="10" name="內容版面配置區 2">
            <a:extLst>
              <a:ext uri="{FF2B5EF4-FFF2-40B4-BE49-F238E27FC236}">
                <a16:creationId xmlns:a16="http://schemas.microsoft.com/office/drawing/2014/main" id="{A8CA964A-87A5-8E4E-88C1-64F0A8662214}"/>
              </a:ext>
            </a:extLst>
          </p:cNvPr>
          <p:cNvSpPr txBox="1">
            <a:spLocks/>
          </p:cNvSpPr>
          <p:nvPr/>
        </p:nvSpPr>
        <p:spPr>
          <a:xfrm>
            <a:off x="5708289" y="2397576"/>
            <a:ext cx="3806868" cy="1122617"/>
          </a:xfrm>
          <a:prstGeom prst="rect">
            <a:avLst/>
          </a:prstGeom>
        </p:spPr>
        <p:txBody>
          <a:bodyPr vert="horz" lIns="91440" tIns="45720" rIns="91440" bIns="45720" rtlCol="0" anchor="t">
            <a:no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nSpc>
                <a:spcPts val="2625"/>
              </a:lnSpc>
              <a:spcBef>
                <a:spcPts val="900"/>
              </a:spcBef>
              <a:buClr>
                <a:schemeClr val="bg1"/>
              </a:buClr>
            </a:pPr>
            <a:r>
              <a:rPr lang="en-US" altLang="zh-TW" sz="2000">
                <a:solidFill>
                  <a:srgbClr val="0070C0"/>
                </a:solidFill>
                <a:latin typeface="Arial" panose="020B0604020202020204" pitchFamily="34" charset="0"/>
                <a:ea typeface="微軟正黑體" panose="020B0604030504040204" pitchFamily="34" charset="-120"/>
                <a:cs typeface="Arial" panose="020B0604020202020204" pitchFamily="34" charset="0"/>
              </a:rPr>
              <a:t>Optimized for QNAP NAS , </a:t>
            </a:r>
            <a:r>
              <a:rPr lang="en-US" altLang="zh-TW" sz="2000">
                <a:latin typeface="Arial" panose="020B0604020202020204" pitchFamily="34" charset="0"/>
                <a:ea typeface="微軟正黑體" panose="020B0604030504040204" pitchFamily="34" charset="-120"/>
                <a:cs typeface="Arial" panose="020B0604020202020204" pitchFamily="34" charset="0"/>
              </a:rPr>
              <a:t>high-speed and economical </a:t>
            </a:r>
            <a:r>
              <a:rPr lang="en-US" altLang="zh-TW" sz="2000">
                <a:solidFill>
                  <a:srgbClr val="0070C0"/>
                </a:solidFill>
                <a:latin typeface="Arial" panose="020B0604020202020204" pitchFamily="34" charset="0"/>
                <a:ea typeface="微軟正黑體" panose="020B0604030504040204" pitchFamily="34" charset="-120"/>
                <a:cs typeface="Arial" panose="020B0604020202020204" pitchFamily="34" charset="0"/>
              </a:rPr>
              <a:t>QNAP FC adapters</a:t>
            </a:r>
            <a:endParaRPr lang="en-US" altLang="zh-TW" sz="2000">
              <a:latin typeface="Arial" panose="020B0604020202020204" pitchFamily="34" charset="0"/>
              <a:ea typeface="微軟正黑體" panose="020B0604030504040204" pitchFamily="34" charset="-120"/>
              <a:cs typeface="Arial" panose="020B0604020202020204" pitchFamily="34" charset="0"/>
            </a:endParaRPr>
          </a:p>
        </p:txBody>
      </p:sp>
      <p:sp>
        <p:nvSpPr>
          <p:cNvPr id="11" name="文本框 16">
            <a:extLst>
              <a:ext uri="{FF2B5EF4-FFF2-40B4-BE49-F238E27FC236}">
                <a16:creationId xmlns:a16="http://schemas.microsoft.com/office/drawing/2014/main" id="{EF41CFEB-B697-FB45-B4B8-0A1949C073D9}"/>
              </a:ext>
            </a:extLst>
          </p:cNvPr>
          <p:cNvSpPr txBox="1"/>
          <p:nvPr/>
        </p:nvSpPr>
        <p:spPr>
          <a:xfrm>
            <a:off x="4515318" y="4279311"/>
            <a:ext cx="6142849" cy="4616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buSzPct val="80000"/>
            </a:pPr>
            <a:r>
              <a:rPr lang="en-US" altLang="zh-CN" b="1">
                <a:latin typeface="Arial" panose="020B0604020202020204" pitchFamily="34" charset="0"/>
                <a:ea typeface="微軟正黑體" panose="020B0604030504040204" pitchFamily="34" charset="-120"/>
                <a:cs typeface="Arial" panose="020B0604020202020204" pitchFamily="34" charset="0"/>
              </a:rPr>
              <a:t>Bundled with Optical FC </a:t>
            </a:r>
            <a:r>
              <a:rPr lang="en-US" altLang="zh-TW" sz="2100" b="1">
                <a:latin typeface="Arial" panose="020B0604020202020204" pitchFamily="34" charset="0"/>
                <a:ea typeface="微軟正黑體" panose="020B0604030504040204" pitchFamily="34" charset="-120"/>
                <a:cs typeface="Arial" panose="020B0604020202020204" pitchFamily="34" charset="0"/>
              </a:rPr>
              <a:t>transceivers</a:t>
            </a:r>
            <a:endParaRPr lang="zh-CN" altLang="en-US" b="1">
              <a:latin typeface="Arial" panose="020B0604020202020204" pitchFamily="34" charset="0"/>
              <a:ea typeface="微軟正黑體" panose="020B0604030504040204" pitchFamily="34" charset="-120"/>
              <a:cs typeface="Arial" panose="020B0604020202020204" pitchFamily="34" charset="0"/>
            </a:endParaRPr>
          </a:p>
        </p:txBody>
      </p:sp>
      <p:sp>
        <p:nvSpPr>
          <p:cNvPr id="12" name="文本框 17">
            <a:extLst>
              <a:ext uri="{FF2B5EF4-FFF2-40B4-BE49-F238E27FC236}">
                <a16:creationId xmlns:a16="http://schemas.microsoft.com/office/drawing/2014/main" id="{25ADD1E1-E020-1C43-AF28-AA9B72A2F5FC}"/>
              </a:ext>
            </a:extLst>
          </p:cNvPr>
          <p:cNvSpPr txBox="1"/>
          <p:nvPr/>
        </p:nvSpPr>
        <p:spPr>
          <a:xfrm>
            <a:off x="3358053" y="2322246"/>
            <a:ext cx="2003193" cy="61228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altLang="zh-CN" sz="2000">
                <a:latin typeface="Arial" panose="020B0604020202020204" pitchFamily="34" charset="0"/>
                <a:ea typeface="微軟正黑體" panose="020B0604030504040204" pitchFamily="34" charset="-120"/>
                <a:cs typeface="Arial" panose="020B0604020202020204" pitchFamily="34" charset="0"/>
              </a:rPr>
              <a:t>QXP-32G2FC</a:t>
            </a:r>
          </a:p>
          <a:p>
            <a:pPr>
              <a:lnSpc>
                <a:spcPts val="1875"/>
              </a:lnSpc>
            </a:pPr>
            <a:r>
              <a:rPr lang="en-US" altLang="zh-CN" sz="1000">
                <a:latin typeface="Arial" panose="020B0604020202020204" pitchFamily="34" charset="0"/>
                <a:ea typeface="微軟正黑體" panose="020B0604030504040204" pitchFamily="34" charset="-120"/>
                <a:cs typeface="Arial" panose="020B0604020202020204" pitchFamily="34" charset="0"/>
              </a:rPr>
              <a:t>2-port 32Gbps FC adapter</a:t>
            </a:r>
            <a:endParaRPr lang="zh-CN"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13" name="文本框 17">
            <a:extLst>
              <a:ext uri="{FF2B5EF4-FFF2-40B4-BE49-F238E27FC236}">
                <a16:creationId xmlns:a16="http://schemas.microsoft.com/office/drawing/2014/main" id="{E0D5AD51-8A88-024A-ACB3-B97F81BF09B3}"/>
              </a:ext>
            </a:extLst>
          </p:cNvPr>
          <p:cNvSpPr txBox="1"/>
          <p:nvPr/>
        </p:nvSpPr>
        <p:spPr>
          <a:xfrm>
            <a:off x="3375764" y="3228197"/>
            <a:ext cx="2003193" cy="61228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altLang="zh-CN" sz="2000">
                <a:latin typeface="Arial" panose="020B0604020202020204" pitchFamily="34" charset="0"/>
                <a:ea typeface="微軟正黑體" panose="020B0604030504040204" pitchFamily="34" charset="-120"/>
                <a:cs typeface="Arial" panose="020B0604020202020204" pitchFamily="34" charset="0"/>
              </a:rPr>
              <a:t>QXP-16G2FC</a:t>
            </a:r>
          </a:p>
          <a:p>
            <a:pPr>
              <a:lnSpc>
                <a:spcPts val="1875"/>
              </a:lnSpc>
            </a:pPr>
            <a:r>
              <a:rPr lang="en-US" altLang="zh-CN" sz="1000">
                <a:latin typeface="Arial" panose="020B0604020202020204" pitchFamily="34" charset="0"/>
                <a:ea typeface="微軟正黑體" panose="020B0604030504040204" pitchFamily="34" charset="-120"/>
                <a:cs typeface="Arial" panose="020B0604020202020204" pitchFamily="34" charset="0"/>
              </a:rPr>
              <a:t>2-port 16Gbps FC adapter</a:t>
            </a:r>
            <a:endParaRPr lang="zh-CN"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14" name="文本框 17">
            <a:extLst>
              <a:ext uri="{FF2B5EF4-FFF2-40B4-BE49-F238E27FC236}">
                <a16:creationId xmlns:a16="http://schemas.microsoft.com/office/drawing/2014/main" id="{76F96C76-9CAA-F849-914A-1823BE5595E0}"/>
              </a:ext>
            </a:extLst>
          </p:cNvPr>
          <p:cNvSpPr txBox="1"/>
          <p:nvPr/>
        </p:nvSpPr>
        <p:spPr>
          <a:xfrm>
            <a:off x="4361593" y="4669540"/>
            <a:ext cx="2476527" cy="123110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80975" indent="152400">
              <a:buFont typeface="Arial" panose="020B0604020202020204" pitchFamily="34" charset="0"/>
              <a:buChar char="•"/>
            </a:pPr>
            <a:r>
              <a:rPr lang="en-US" altLang="zh-CN" sz="1600">
                <a:latin typeface="Arial" panose="020B0604020202020204" pitchFamily="34" charset="0"/>
                <a:ea typeface="微軟正黑體" panose="020B0604030504040204" pitchFamily="34" charset="-120"/>
                <a:cs typeface="Arial" panose="020B0604020202020204" pitchFamily="34" charset="0"/>
              </a:rPr>
              <a:t>TRX-32GFCSFP-SR</a:t>
            </a:r>
          </a:p>
          <a:p>
            <a:pPr marL="180975" lvl="1" indent="152400"/>
            <a:r>
              <a:rPr lang="en-US" altLang="zh-CN" sz="1400">
                <a:latin typeface="Arial" panose="020B0604020202020204" pitchFamily="34" charset="0"/>
                <a:ea typeface="微軟正黑體" panose="020B0604030504040204" pitchFamily="34" charset="-120"/>
                <a:cs typeface="Arial" panose="020B0604020202020204" pitchFamily="34" charset="0"/>
              </a:rPr>
              <a:t>32Gb/16Gb/8Gb</a:t>
            </a:r>
            <a:br>
              <a:rPr lang="en-US" altLang="zh-CN" sz="1400">
                <a:latin typeface="Arial" panose="020B0604020202020204" pitchFamily="34" charset="0"/>
                <a:ea typeface="微軟正黑體" panose="020B0604030504040204" pitchFamily="34" charset="-120"/>
                <a:cs typeface="Arial" panose="020B0604020202020204" pitchFamily="34" charset="0"/>
              </a:rPr>
            </a:br>
            <a:endParaRPr lang="en-US" altLang="zh-CN" sz="1400">
              <a:latin typeface="Arial" panose="020B0604020202020204" pitchFamily="34" charset="0"/>
              <a:ea typeface="微軟正黑體" panose="020B0604030504040204" pitchFamily="34" charset="-120"/>
              <a:cs typeface="Arial" panose="020B0604020202020204" pitchFamily="34" charset="0"/>
            </a:endParaRPr>
          </a:p>
          <a:p>
            <a:pPr marL="180975" indent="152400">
              <a:buFont typeface="Arial" panose="020B0604020202020204" pitchFamily="34" charset="0"/>
              <a:buChar char="•"/>
            </a:pPr>
            <a:r>
              <a:rPr lang="en-US" altLang="zh-CN" sz="1600">
                <a:latin typeface="Arial" panose="020B0604020202020204" pitchFamily="34" charset="0"/>
                <a:ea typeface="微軟正黑體" panose="020B0604030504040204" pitchFamily="34" charset="-120"/>
                <a:cs typeface="Arial" panose="020B0604020202020204" pitchFamily="34" charset="0"/>
              </a:rPr>
              <a:t>TRX-16GFCSFP-SR</a:t>
            </a:r>
          </a:p>
          <a:p>
            <a:pPr marL="180975" lvl="1" indent="152400"/>
            <a:r>
              <a:rPr lang="en-US" altLang="zh-CN" sz="1400">
                <a:latin typeface="Arial" panose="020B0604020202020204" pitchFamily="34" charset="0"/>
                <a:ea typeface="微軟正黑體" panose="020B0604030504040204" pitchFamily="34" charset="-120"/>
                <a:cs typeface="Arial" panose="020B0604020202020204" pitchFamily="34" charset="0"/>
              </a:rPr>
              <a:t>16Gb/8Gb/4Gb</a:t>
            </a:r>
            <a:endParaRPr lang="zh-CN" altLang="en-US" sz="1400">
              <a:latin typeface="Arial" panose="020B0604020202020204" pitchFamily="34" charset="0"/>
              <a:ea typeface="微軟正黑體" panose="020B0604030504040204" pitchFamily="34" charset="-120"/>
              <a:cs typeface="Arial" panose="020B0604020202020204" pitchFamily="34" charset="0"/>
            </a:endParaRPr>
          </a:p>
        </p:txBody>
      </p:sp>
      <p:pic>
        <p:nvPicPr>
          <p:cNvPr id="15" name="Picture 26" descr="A close up of a device&#10;&#10;Description automatically generated">
            <a:extLst>
              <a:ext uri="{FF2B5EF4-FFF2-40B4-BE49-F238E27FC236}">
                <a16:creationId xmlns:a16="http://schemas.microsoft.com/office/drawing/2014/main" id="{7AD86B00-9601-DB4B-AEFA-18833EE3C320}"/>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3388514" y="4755272"/>
            <a:ext cx="1126805" cy="986571"/>
          </a:xfrm>
          <a:prstGeom prst="rect">
            <a:avLst/>
          </a:prstGeom>
          <a:effectLst>
            <a:reflection blurRad="6350" stA="52000" endA="300" endPos="35000" dir="5400000" sy="-100000" algn="bl" rotWithShape="0"/>
          </a:effectLst>
        </p:spPr>
      </p:pic>
      <p:pic>
        <p:nvPicPr>
          <p:cNvPr id="17" name="圖片 16">
            <a:extLst>
              <a:ext uri="{FF2B5EF4-FFF2-40B4-BE49-F238E27FC236}">
                <a16:creationId xmlns:a16="http://schemas.microsoft.com/office/drawing/2014/main" id="{A9ADAB75-BCEA-ED4A-85EA-5754A617A388}"/>
              </a:ext>
            </a:extLst>
          </p:cNvPr>
          <p:cNvPicPr>
            <a:picLocks noChangeAspect="1"/>
          </p:cNvPicPr>
          <p:nvPr/>
        </p:nvPicPr>
        <p:blipFill>
          <a:blip r:embed="rId5"/>
          <a:stretch>
            <a:fillRect/>
          </a:stretch>
        </p:blipFill>
        <p:spPr>
          <a:xfrm>
            <a:off x="277674" y="2185270"/>
            <a:ext cx="3553152" cy="2220720"/>
          </a:xfrm>
          <a:prstGeom prst="rect">
            <a:avLst/>
          </a:prstGeom>
        </p:spPr>
      </p:pic>
      <p:sp>
        <p:nvSpPr>
          <p:cNvPr id="18" name="文本框 17">
            <a:extLst>
              <a:ext uri="{FF2B5EF4-FFF2-40B4-BE49-F238E27FC236}">
                <a16:creationId xmlns:a16="http://schemas.microsoft.com/office/drawing/2014/main" id="{37B9C6FA-875F-8245-B486-2EBF32389D33}"/>
              </a:ext>
            </a:extLst>
          </p:cNvPr>
          <p:cNvSpPr txBox="1"/>
          <p:nvPr/>
        </p:nvSpPr>
        <p:spPr>
          <a:xfrm>
            <a:off x="4275372" y="5986378"/>
            <a:ext cx="2325756" cy="43088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80975"/>
            <a:r>
              <a:rPr lang="en-US" altLang="zh-CN" sz="1100">
                <a:latin typeface="Arial" panose="020B0604020202020204" pitchFamily="34" charset="0"/>
                <a:ea typeface="微軟正黑體" panose="020B0604030504040204" pitchFamily="34" charset="-120"/>
                <a:cs typeface="Arial" panose="020B0604020202020204" pitchFamily="34" charset="0"/>
              </a:rPr>
              <a:t>Note: LC cables are not included.</a:t>
            </a:r>
            <a:endParaRPr lang="zh-CN" altLang="en-US" sz="1100">
              <a:latin typeface="Arial" panose="020B0604020202020204" pitchFamily="34" charset="0"/>
              <a:ea typeface="微軟正黑體" panose="020B0604030504040204" pitchFamily="34" charset="-120"/>
              <a:cs typeface="Arial" panose="020B0604020202020204" pitchFamily="34" charset="0"/>
            </a:endParaRPr>
          </a:p>
        </p:txBody>
      </p:sp>
      <p:pic>
        <p:nvPicPr>
          <p:cNvPr id="19" name="圖片 18" descr="一張含有 文字, 電子用品, 控制台 的圖片&#10;&#10;自動產生的描述">
            <a:extLst>
              <a:ext uri="{FF2B5EF4-FFF2-40B4-BE49-F238E27FC236}">
                <a16:creationId xmlns:a16="http://schemas.microsoft.com/office/drawing/2014/main" id="{9EC8475D-EA28-3842-98E3-CFB1175D3C60}"/>
              </a:ext>
            </a:extLst>
          </p:cNvPr>
          <p:cNvPicPr>
            <a:picLocks noChangeAspect="1"/>
          </p:cNvPicPr>
          <p:nvPr/>
        </p:nvPicPr>
        <p:blipFill>
          <a:blip r:embed="rId6"/>
          <a:stretch>
            <a:fillRect/>
          </a:stretch>
        </p:blipFill>
        <p:spPr>
          <a:xfrm>
            <a:off x="6851966" y="4669540"/>
            <a:ext cx="4912262" cy="1991921"/>
          </a:xfrm>
          <a:prstGeom prst="rect">
            <a:avLst/>
          </a:prstGeom>
        </p:spPr>
      </p:pic>
      <p:sp>
        <p:nvSpPr>
          <p:cNvPr id="20" name="文字方塊 19">
            <a:extLst>
              <a:ext uri="{FF2B5EF4-FFF2-40B4-BE49-F238E27FC236}">
                <a16:creationId xmlns:a16="http://schemas.microsoft.com/office/drawing/2014/main" id="{E825E853-CFA5-4FBA-8EC7-58179E950E8A}"/>
              </a:ext>
            </a:extLst>
          </p:cNvPr>
          <p:cNvSpPr txBox="1"/>
          <p:nvPr/>
        </p:nvSpPr>
        <p:spPr>
          <a:xfrm>
            <a:off x="346953" y="68634"/>
            <a:ext cx="11498093" cy="1446550"/>
          </a:xfrm>
          <a:prstGeom prst="rect">
            <a:avLst/>
          </a:prstGeom>
          <a:noFill/>
        </p:spPr>
        <p:txBody>
          <a:bodyPr wrap="square" rtlCol="0">
            <a:spAutoFit/>
          </a:bodyPr>
          <a:lstStyle/>
          <a:p>
            <a:pPr algn="ctr"/>
            <a:r>
              <a:rPr lang="en-US" altLang="zh-TW" sz="4400" b="1" err="1">
                <a:latin typeface="Arial" panose="020B0604020202020204" pitchFamily="34" charset="0"/>
                <a:ea typeface="微軟正黑體" panose="020B0604030504040204" pitchFamily="34" charset="-120"/>
                <a:cs typeface="Arial" panose="020B0604020202020204" pitchFamily="34" charset="0"/>
              </a:rPr>
              <a:t>Fibre</a:t>
            </a:r>
            <a:r>
              <a:rPr lang="en-US" altLang="zh-TW" sz="4400" b="1">
                <a:latin typeface="Arial" panose="020B0604020202020204" pitchFamily="34" charset="0"/>
                <a:ea typeface="微軟正黑體" panose="020B0604030504040204" pitchFamily="34" charset="-120"/>
                <a:cs typeface="Arial" panose="020B0604020202020204" pitchFamily="34" charset="0"/>
              </a:rPr>
              <a:t> Channel SAN</a:t>
            </a:r>
            <a:br>
              <a:rPr lang="en-US" altLang="zh-TW" sz="4400" b="1">
                <a:latin typeface="Arial" panose="020B0604020202020204" pitchFamily="34" charset="0"/>
                <a:ea typeface="微軟正黑體" panose="020B0604030504040204" pitchFamily="34" charset="-120"/>
                <a:cs typeface="Arial" panose="020B0604020202020204" pitchFamily="34" charset="0"/>
              </a:rPr>
            </a:br>
            <a:r>
              <a:rPr lang="en-US" altLang="zh-TW" sz="4400" b="1">
                <a:latin typeface="Arial" panose="020B0604020202020204" pitchFamily="34" charset="0"/>
                <a:ea typeface="微軟正黑體" panose="020B0604030504040204" pitchFamily="34" charset="-120"/>
                <a:cs typeface="Arial" panose="020B0604020202020204" pitchFamily="34" charset="0"/>
              </a:rPr>
              <a:t>32Gb &amp; 16Gb storage solution</a:t>
            </a:r>
            <a:endParaRPr lang="zh-TW" altLang="en-US" sz="4400" b="1">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38529451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B83138DD-44BE-4B1D-B8D5-A060D1151A8C}"/>
              </a:ext>
            </a:extLst>
          </p:cNvPr>
          <p:cNvSpPr txBox="1"/>
          <p:nvPr/>
        </p:nvSpPr>
        <p:spPr>
          <a:xfrm>
            <a:off x="629339" y="136974"/>
            <a:ext cx="10933319" cy="1323439"/>
          </a:xfrm>
          <a:prstGeom prst="rect">
            <a:avLst/>
          </a:prstGeom>
          <a:noFill/>
        </p:spPr>
        <p:txBody>
          <a:bodyPr wrap="square" rtlCol="0" anchor="ctr">
            <a:spAutoFit/>
          </a:bodyPr>
          <a:lstStyle/>
          <a:p>
            <a:pPr algn="ctr"/>
            <a:r>
              <a:rPr lang="en-US" altLang="zh-TW" sz="4000" b="1">
                <a:latin typeface="Arial" panose="020B0604020202020204" pitchFamily="34" charset="0"/>
                <a:ea typeface="微軟正黑體" panose="020B0604030504040204" pitchFamily="34" charset="-120"/>
                <a:cs typeface="Arial" panose="020B0604020202020204" pitchFamily="34" charset="0"/>
              </a:rPr>
              <a:t>TS-h1290FX</a:t>
            </a:r>
            <a:r>
              <a:rPr lang="zh-TW" altLang="en-US" sz="4000" b="1">
                <a:latin typeface="Arial" panose="020B0604020202020204" pitchFamily="34" charset="0"/>
                <a:ea typeface="微軟正黑體" panose="020B0604030504040204" pitchFamily="34" charset="-120"/>
                <a:cs typeface="Arial" panose="020B0604020202020204" pitchFamily="34" charset="0"/>
              </a:rPr>
              <a:t> </a:t>
            </a:r>
            <a:r>
              <a:rPr lang="en-US" altLang="zh-TW" sz="4000" b="1">
                <a:latin typeface="Arial" panose="020B0604020202020204" pitchFamily="34" charset="0"/>
                <a:ea typeface="微軟正黑體" panose="020B0604030504040204" pitchFamily="34" charset="-120"/>
                <a:cs typeface="Arial" panose="020B0604020202020204" pitchFamily="34" charset="0"/>
              </a:rPr>
              <a:t>12-bay SSD elite design</a:t>
            </a:r>
          </a:p>
          <a:p>
            <a:pPr algn="ctr"/>
            <a:r>
              <a:rPr lang="en-US" altLang="zh-TW" sz="4000" b="1">
                <a:latin typeface="Arial" panose="020B0604020202020204" pitchFamily="34" charset="0"/>
                <a:ea typeface="微軟正黑體" panose="020B0604030504040204" pitchFamily="34" charset="-120"/>
                <a:cs typeface="Arial" panose="020B0604020202020204" pitchFamily="34" charset="0"/>
              </a:rPr>
              <a:t>resulted in smaller size and space saving </a:t>
            </a:r>
          </a:p>
        </p:txBody>
      </p:sp>
      <p:sp>
        <p:nvSpPr>
          <p:cNvPr id="7" name="文字方塊 6">
            <a:extLst>
              <a:ext uri="{FF2B5EF4-FFF2-40B4-BE49-F238E27FC236}">
                <a16:creationId xmlns:a16="http://schemas.microsoft.com/office/drawing/2014/main" id="{4F3D50ED-FC62-4148-82C0-94F1FE5389B4}"/>
              </a:ext>
            </a:extLst>
          </p:cNvPr>
          <p:cNvSpPr txBox="1"/>
          <p:nvPr/>
        </p:nvSpPr>
        <p:spPr>
          <a:xfrm>
            <a:off x="1096266" y="3006241"/>
            <a:ext cx="4037473" cy="338554"/>
          </a:xfrm>
          <a:prstGeom prst="rect">
            <a:avLst/>
          </a:prstGeom>
          <a:noFill/>
        </p:spPr>
        <p:txBody>
          <a:bodyPr wrap="square" rtlCol="0">
            <a:spAutoFit/>
          </a:bodyPr>
          <a:lstStyle/>
          <a:p>
            <a:r>
              <a:rPr lang="en-US" altLang="zh-TW" sz="1600" b="1" spc="300">
                <a:latin typeface="Arial" panose="020B0604020202020204" pitchFamily="34" charset="0"/>
                <a:ea typeface="微軟正黑體" panose="020B0604030504040204" pitchFamily="34" charset="-120"/>
                <a:cs typeface="Arial" panose="020B0604020202020204" pitchFamily="34" charset="0"/>
              </a:rPr>
              <a:t>Dimensions:</a:t>
            </a:r>
            <a:endParaRPr lang="zh-TW" altLang="en-US" sz="1600" b="1" spc="300">
              <a:latin typeface="Arial" panose="020B0604020202020204" pitchFamily="34" charset="0"/>
              <a:ea typeface="微軟正黑體" panose="020B0604030504040204" pitchFamily="34" charset="-120"/>
              <a:cs typeface="Arial" panose="020B0604020202020204" pitchFamily="34" charset="0"/>
            </a:endParaRPr>
          </a:p>
        </p:txBody>
      </p:sp>
      <p:sp>
        <p:nvSpPr>
          <p:cNvPr id="10" name="文字方塊 9">
            <a:extLst>
              <a:ext uri="{FF2B5EF4-FFF2-40B4-BE49-F238E27FC236}">
                <a16:creationId xmlns:a16="http://schemas.microsoft.com/office/drawing/2014/main" id="{A2FAAD93-011D-A145-8260-A0C5394576A1}"/>
              </a:ext>
            </a:extLst>
          </p:cNvPr>
          <p:cNvSpPr txBox="1"/>
          <p:nvPr/>
        </p:nvSpPr>
        <p:spPr>
          <a:xfrm>
            <a:off x="1096266" y="3406797"/>
            <a:ext cx="4037473" cy="1155060"/>
          </a:xfrm>
          <a:prstGeom prst="rect">
            <a:avLst/>
          </a:prstGeom>
          <a:noFill/>
        </p:spPr>
        <p:txBody>
          <a:bodyPr wrap="square" rtlCol="0">
            <a:spAutoFit/>
          </a:bodyPr>
          <a:lstStyle/>
          <a:p>
            <a:pPr>
              <a:lnSpc>
                <a:spcPct val="150000"/>
              </a:lnSpc>
            </a:pPr>
            <a:r>
              <a:rPr lang="en-US" altLang="zh-TW" sz="1600">
                <a:latin typeface="Arial" panose="020B0604020202020204" pitchFamily="34" charset="0"/>
                <a:ea typeface="微軟正黑體" panose="020B0604030504040204" pitchFamily="34" charset="-120"/>
                <a:cs typeface="Arial" panose="020B0604020202020204" pitchFamily="34" charset="0"/>
              </a:rPr>
              <a:t>Width: 368 mm / 14.49 inches </a:t>
            </a:r>
            <a:br>
              <a:rPr lang="en-US" altLang="zh-TW" sz="1600">
                <a:latin typeface="Arial" panose="020B0604020202020204" pitchFamily="34" charset="0"/>
                <a:ea typeface="微軟正黑體" panose="020B0604030504040204" pitchFamily="34" charset="-120"/>
                <a:cs typeface="Arial" panose="020B0604020202020204" pitchFamily="34" charset="0"/>
              </a:rPr>
            </a:br>
            <a:r>
              <a:rPr lang="en-US" altLang="zh-TW" sz="1600">
                <a:latin typeface="Arial" panose="020B0604020202020204" pitchFamily="34" charset="0"/>
                <a:ea typeface="微軟正黑體" panose="020B0604030504040204" pitchFamily="34" charset="-120"/>
                <a:cs typeface="Arial" panose="020B0604020202020204" pitchFamily="34" charset="0"/>
              </a:rPr>
              <a:t>Height: 157.2 mm / 6.19 inches</a:t>
            </a:r>
            <a:br>
              <a:rPr lang="en-US" altLang="zh-TW" sz="1600">
                <a:latin typeface="Arial" panose="020B0604020202020204" pitchFamily="34" charset="0"/>
                <a:ea typeface="微軟正黑體" panose="020B0604030504040204" pitchFamily="34" charset="-120"/>
                <a:cs typeface="Arial" panose="020B0604020202020204" pitchFamily="34" charset="0"/>
              </a:rPr>
            </a:br>
            <a:r>
              <a:rPr lang="en-US" altLang="zh-TW" sz="1600">
                <a:latin typeface="Arial" panose="020B0604020202020204" pitchFamily="34" charset="0"/>
                <a:ea typeface="微軟正黑體" panose="020B0604030504040204" pitchFamily="34" charset="-120"/>
                <a:cs typeface="Arial" panose="020B0604020202020204" pitchFamily="34" charset="0"/>
              </a:rPr>
              <a:t>Depth: 362 mm / 14.26 inches</a:t>
            </a:r>
            <a:endParaRPr lang="zh-TW" altLang="en-US" sz="1600">
              <a:latin typeface="Arial" panose="020B0604020202020204" pitchFamily="34" charset="0"/>
              <a:ea typeface="微軟正黑體" panose="020B0604030504040204" pitchFamily="34" charset="-120"/>
              <a:cs typeface="Arial" panose="020B0604020202020204" pitchFamily="34" charset="0"/>
            </a:endParaRPr>
          </a:p>
        </p:txBody>
      </p:sp>
      <p:sp>
        <p:nvSpPr>
          <p:cNvPr id="12" name="文字方塊 11">
            <a:extLst>
              <a:ext uri="{FF2B5EF4-FFF2-40B4-BE49-F238E27FC236}">
                <a16:creationId xmlns:a16="http://schemas.microsoft.com/office/drawing/2014/main" id="{64F8E3DB-7A5B-894F-9F03-7C01EBFA912D}"/>
              </a:ext>
            </a:extLst>
          </p:cNvPr>
          <p:cNvSpPr txBox="1"/>
          <p:nvPr/>
        </p:nvSpPr>
        <p:spPr>
          <a:xfrm>
            <a:off x="1096265" y="4813678"/>
            <a:ext cx="4037473" cy="338554"/>
          </a:xfrm>
          <a:prstGeom prst="rect">
            <a:avLst/>
          </a:prstGeom>
          <a:noFill/>
        </p:spPr>
        <p:txBody>
          <a:bodyPr wrap="square" rtlCol="0">
            <a:spAutoFit/>
          </a:bodyPr>
          <a:lstStyle/>
          <a:p>
            <a:r>
              <a:rPr lang="en-US" altLang="zh-TW" sz="1600" b="1" spc="300">
                <a:latin typeface="Arial" panose="020B0604020202020204" pitchFamily="34" charset="0"/>
                <a:ea typeface="微軟正黑體" panose="020B0604030504040204" pitchFamily="34" charset="-120"/>
                <a:cs typeface="Arial" panose="020B0604020202020204" pitchFamily="34" charset="0"/>
              </a:rPr>
              <a:t>Weight:</a:t>
            </a:r>
            <a:endParaRPr lang="zh-TW" altLang="en-US" sz="1600" b="1" spc="300">
              <a:latin typeface="Arial" panose="020B0604020202020204" pitchFamily="34" charset="0"/>
              <a:ea typeface="微軟正黑體" panose="020B0604030504040204" pitchFamily="34" charset="-120"/>
              <a:cs typeface="Arial" panose="020B0604020202020204" pitchFamily="34" charset="0"/>
            </a:endParaRPr>
          </a:p>
        </p:txBody>
      </p:sp>
      <p:sp>
        <p:nvSpPr>
          <p:cNvPr id="13" name="文字方塊 12">
            <a:extLst>
              <a:ext uri="{FF2B5EF4-FFF2-40B4-BE49-F238E27FC236}">
                <a16:creationId xmlns:a16="http://schemas.microsoft.com/office/drawing/2014/main" id="{76A43F19-5A4B-BD4C-B78E-C7B70F5F75E4}"/>
              </a:ext>
            </a:extLst>
          </p:cNvPr>
          <p:cNvSpPr txBox="1"/>
          <p:nvPr/>
        </p:nvSpPr>
        <p:spPr>
          <a:xfrm>
            <a:off x="1015583" y="5152232"/>
            <a:ext cx="4037473" cy="416396"/>
          </a:xfrm>
          <a:prstGeom prst="rect">
            <a:avLst/>
          </a:prstGeom>
          <a:noFill/>
        </p:spPr>
        <p:txBody>
          <a:bodyPr wrap="square" rtlCol="0">
            <a:spAutoFit/>
          </a:bodyPr>
          <a:lstStyle/>
          <a:p>
            <a:pPr>
              <a:lnSpc>
                <a:spcPct val="150000"/>
              </a:lnSpc>
            </a:pPr>
            <a:r>
              <a:rPr lang="en-US" altLang="zh-TW" sz="1600">
                <a:latin typeface="Arial" panose="020B0604020202020204" pitchFamily="34" charset="0"/>
                <a:ea typeface="微軟正黑體" panose="020B0604030504040204" pitchFamily="34" charset="-120"/>
                <a:cs typeface="Arial" panose="020B0604020202020204" pitchFamily="34" charset="0"/>
              </a:rPr>
              <a:t>Net weight: 8.89 kg / 19.60 </a:t>
            </a:r>
            <a:r>
              <a:rPr lang="en-US" altLang="zh-TW" sz="1600" err="1">
                <a:latin typeface="Arial" panose="020B0604020202020204" pitchFamily="34" charset="0"/>
                <a:ea typeface="微軟正黑體" panose="020B0604030504040204" pitchFamily="34" charset="-120"/>
                <a:cs typeface="Arial" panose="020B0604020202020204" pitchFamily="34" charset="0"/>
              </a:rPr>
              <a:t>lbs</a:t>
            </a:r>
            <a:r>
              <a:rPr lang="en-US" altLang="zh-TW" sz="1600">
                <a:latin typeface="Arial" panose="020B0604020202020204" pitchFamily="34" charset="0"/>
                <a:ea typeface="微軟正黑體" panose="020B0604030504040204" pitchFamily="34" charset="-120"/>
                <a:cs typeface="Arial" panose="020B0604020202020204" pitchFamily="34" charset="0"/>
              </a:rPr>
              <a:t> </a:t>
            </a:r>
            <a:endParaRPr lang="zh-TW" altLang="en-US" sz="1600">
              <a:latin typeface="Arial" panose="020B0604020202020204" pitchFamily="34" charset="0"/>
              <a:ea typeface="微軟正黑體" panose="020B0604030504040204" pitchFamily="34" charset="-120"/>
              <a:cs typeface="Arial" panose="020B0604020202020204" pitchFamily="34" charset="0"/>
            </a:endParaRPr>
          </a:p>
        </p:txBody>
      </p:sp>
      <p:pic>
        <p:nvPicPr>
          <p:cNvPr id="8" name="圖片 7">
            <a:extLst>
              <a:ext uri="{FF2B5EF4-FFF2-40B4-BE49-F238E27FC236}">
                <a16:creationId xmlns:a16="http://schemas.microsoft.com/office/drawing/2014/main" id="{A6FEFACF-F619-4EF4-9639-48ACC8CF709A}"/>
              </a:ext>
            </a:extLst>
          </p:cNvPr>
          <p:cNvPicPr>
            <a:picLocks noChangeAspect="1"/>
          </p:cNvPicPr>
          <p:nvPr/>
        </p:nvPicPr>
        <p:blipFill>
          <a:blip r:embed="rId2"/>
          <a:stretch>
            <a:fillRect/>
          </a:stretch>
        </p:blipFill>
        <p:spPr>
          <a:xfrm>
            <a:off x="5581497" y="5272372"/>
            <a:ext cx="2456693" cy="1438659"/>
          </a:xfrm>
          <a:prstGeom prst="rect">
            <a:avLst/>
          </a:prstGeom>
        </p:spPr>
      </p:pic>
    </p:spTree>
    <p:extLst>
      <p:ext uri="{BB962C8B-B14F-4D97-AF65-F5344CB8AC3E}">
        <p14:creationId xmlns:p14="http://schemas.microsoft.com/office/powerpoint/2010/main" val="11521679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B83138DD-44BE-4B1D-B8D5-A060D1151A8C}"/>
              </a:ext>
            </a:extLst>
          </p:cNvPr>
          <p:cNvSpPr txBox="1"/>
          <p:nvPr/>
        </p:nvSpPr>
        <p:spPr>
          <a:xfrm>
            <a:off x="526808" y="147633"/>
            <a:ext cx="10933319" cy="1323439"/>
          </a:xfrm>
          <a:prstGeom prst="rect">
            <a:avLst/>
          </a:prstGeom>
          <a:noFill/>
        </p:spPr>
        <p:txBody>
          <a:bodyPr wrap="square" rtlCol="0">
            <a:spAutoFit/>
          </a:bodyPr>
          <a:lstStyle/>
          <a:p>
            <a:pPr algn="ctr"/>
            <a:r>
              <a:rPr lang="en-US" altLang="zh-TW" sz="4000" b="1">
                <a:latin typeface="Arial" panose="020B0604020202020204" pitchFamily="34" charset="0"/>
                <a:ea typeface="微軟正黑體" panose="020B0604030504040204" pitchFamily="34" charset="-120"/>
                <a:cs typeface="Arial" panose="020B0604020202020204" pitchFamily="34" charset="0"/>
              </a:rPr>
              <a:t>Professionally crafted to optimize the air flow and keep system and SSD cool</a:t>
            </a:r>
          </a:p>
        </p:txBody>
      </p:sp>
      <p:sp>
        <p:nvSpPr>
          <p:cNvPr id="31" name="文字方塊 30">
            <a:extLst>
              <a:ext uri="{FF2B5EF4-FFF2-40B4-BE49-F238E27FC236}">
                <a16:creationId xmlns:a16="http://schemas.microsoft.com/office/drawing/2014/main" id="{86F27409-3680-47BB-96B1-DBC3F19B3461}"/>
              </a:ext>
            </a:extLst>
          </p:cNvPr>
          <p:cNvSpPr txBox="1"/>
          <p:nvPr/>
        </p:nvSpPr>
        <p:spPr>
          <a:xfrm>
            <a:off x="629339" y="4802153"/>
            <a:ext cx="1515038" cy="830997"/>
          </a:xfrm>
          <a:prstGeom prst="rect">
            <a:avLst/>
          </a:prstGeom>
          <a:noFill/>
        </p:spPr>
        <p:txBody>
          <a:bodyPr wrap="square" rtlCol="0">
            <a:spAutoFit/>
          </a:bodyPr>
          <a:lstStyle/>
          <a:p>
            <a:pPr marL="179388" indent="-179388">
              <a:buFont typeface="Arial" panose="020B0604020202020204" pitchFamily="34" charset="0"/>
              <a:buChar char="•"/>
            </a:pPr>
            <a:r>
              <a:rPr lang="en-US" altLang="zh-TW" sz="1600" b="1">
                <a:latin typeface="Arial" panose="020B0604020202020204" pitchFamily="34" charset="0"/>
                <a:ea typeface="微軟正黑體" panose="020B0604030504040204" pitchFamily="34" charset="-120"/>
                <a:cs typeface="Arial" panose="020B0604020202020204" pitchFamily="34" charset="0"/>
              </a:rPr>
              <a:t>Air duct to cool down the PSU</a:t>
            </a:r>
            <a:endParaRPr lang="zh-TW" altLang="en-US" sz="1600" b="1">
              <a:latin typeface="Arial" panose="020B0604020202020204" pitchFamily="34" charset="0"/>
              <a:ea typeface="微軟正黑體" panose="020B0604030504040204" pitchFamily="34" charset="-120"/>
              <a:cs typeface="Arial" panose="020B0604020202020204" pitchFamily="34" charset="0"/>
            </a:endParaRPr>
          </a:p>
        </p:txBody>
      </p:sp>
      <p:sp>
        <p:nvSpPr>
          <p:cNvPr id="33" name="文字方塊 32">
            <a:extLst>
              <a:ext uri="{FF2B5EF4-FFF2-40B4-BE49-F238E27FC236}">
                <a16:creationId xmlns:a16="http://schemas.microsoft.com/office/drawing/2014/main" id="{092A38F8-98B0-4031-B6CD-AE926292CCE9}"/>
              </a:ext>
            </a:extLst>
          </p:cNvPr>
          <p:cNvSpPr txBox="1"/>
          <p:nvPr/>
        </p:nvSpPr>
        <p:spPr>
          <a:xfrm>
            <a:off x="7627657" y="5217651"/>
            <a:ext cx="2123214" cy="338554"/>
          </a:xfrm>
          <a:prstGeom prst="rect">
            <a:avLst/>
          </a:prstGeom>
          <a:noFill/>
        </p:spPr>
        <p:txBody>
          <a:bodyPr wrap="square" rtlCol="0">
            <a:spAutoFit/>
          </a:bodyPr>
          <a:lstStyle/>
          <a:p>
            <a:pPr marL="179388" indent="-179388">
              <a:buFont typeface="Arial" panose="020B0604020202020204" pitchFamily="34" charset="0"/>
              <a:buChar char="•"/>
            </a:pPr>
            <a:r>
              <a:rPr lang="en-US" altLang="zh-TW" sz="1600" b="1">
                <a:latin typeface="Arial" panose="020B0604020202020204" pitchFamily="34" charset="0"/>
                <a:ea typeface="微軟正黑體" panose="020B0604030504040204" pitchFamily="34" charset="-120"/>
                <a:cs typeface="Arial" panose="020B0604020202020204" pitchFamily="34" charset="0"/>
              </a:rPr>
              <a:t>SSD air flow</a:t>
            </a:r>
            <a:endParaRPr lang="zh-TW" altLang="en-US" sz="1600" b="1">
              <a:latin typeface="Arial" panose="020B0604020202020204" pitchFamily="34" charset="0"/>
              <a:ea typeface="微軟正黑體" panose="020B0604030504040204" pitchFamily="34" charset="-120"/>
              <a:cs typeface="Arial" panose="020B0604020202020204" pitchFamily="34" charset="0"/>
            </a:endParaRPr>
          </a:p>
        </p:txBody>
      </p:sp>
      <p:sp>
        <p:nvSpPr>
          <p:cNvPr id="34" name="文字方塊 33">
            <a:extLst>
              <a:ext uri="{FF2B5EF4-FFF2-40B4-BE49-F238E27FC236}">
                <a16:creationId xmlns:a16="http://schemas.microsoft.com/office/drawing/2014/main" id="{3531449E-5CA2-4E13-AB6F-955B6498E1D3}"/>
              </a:ext>
            </a:extLst>
          </p:cNvPr>
          <p:cNvSpPr txBox="1"/>
          <p:nvPr/>
        </p:nvSpPr>
        <p:spPr>
          <a:xfrm>
            <a:off x="8942184" y="4282006"/>
            <a:ext cx="2517943" cy="584775"/>
          </a:xfrm>
          <a:prstGeom prst="rect">
            <a:avLst/>
          </a:prstGeom>
          <a:noFill/>
        </p:spPr>
        <p:txBody>
          <a:bodyPr wrap="square" rtlCol="0">
            <a:spAutoFit/>
          </a:bodyPr>
          <a:lstStyle/>
          <a:p>
            <a:pPr marL="179388" indent="-179388">
              <a:buFont typeface="Arial" panose="020B0604020202020204" pitchFamily="34" charset="0"/>
              <a:buChar char="•"/>
            </a:pPr>
            <a:r>
              <a:rPr lang="en-US" altLang="zh-TW" sz="1600" b="1">
                <a:latin typeface="Arial" panose="020B0604020202020204" pitchFamily="34" charset="0"/>
                <a:ea typeface="微軟正黑體" panose="020B0604030504040204" pitchFamily="34" charset="-120"/>
                <a:cs typeface="Arial" panose="020B0604020202020204" pitchFamily="34" charset="0"/>
              </a:rPr>
              <a:t>Side air ducts for system cooling</a:t>
            </a:r>
            <a:endParaRPr lang="zh-TW" altLang="en-US" sz="1600" b="1">
              <a:latin typeface="Arial" panose="020B0604020202020204" pitchFamily="34" charset="0"/>
              <a:ea typeface="微軟正黑體" panose="020B0604030504040204" pitchFamily="34" charset="-120"/>
              <a:cs typeface="Arial" panose="020B0604020202020204" pitchFamily="34" charset="0"/>
            </a:endParaRPr>
          </a:p>
        </p:txBody>
      </p:sp>
      <p:sp>
        <p:nvSpPr>
          <p:cNvPr id="35" name="文字方塊 34">
            <a:extLst>
              <a:ext uri="{FF2B5EF4-FFF2-40B4-BE49-F238E27FC236}">
                <a16:creationId xmlns:a16="http://schemas.microsoft.com/office/drawing/2014/main" id="{B52D689D-8B28-4ABE-83F5-22D205DEECE2}"/>
              </a:ext>
            </a:extLst>
          </p:cNvPr>
          <p:cNvSpPr txBox="1"/>
          <p:nvPr/>
        </p:nvSpPr>
        <p:spPr>
          <a:xfrm>
            <a:off x="7949755" y="6016994"/>
            <a:ext cx="2123214" cy="584775"/>
          </a:xfrm>
          <a:prstGeom prst="rect">
            <a:avLst/>
          </a:prstGeom>
          <a:noFill/>
        </p:spPr>
        <p:txBody>
          <a:bodyPr wrap="square" rtlCol="0">
            <a:spAutoFit/>
          </a:bodyPr>
          <a:lstStyle/>
          <a:p>
            <a:pPr marL="179388" indent="-179388">
              <a:buFont typeface="Arial" panose="020B0604020202020204" pitchFamily="34" charset="0"/>
              <a:buChar char="•"/>
            </a:pPr>
            <a:r>
              <a:rPr lang="en-US" altLang="zh-TW" sz="1600" b="1">
                <a:latin typeface="Arial" panose="020B0604020202020204" pitchFamily="34" charset="0"/>
                <a:ea typeface="微軟正黑體" panose="020B0604030504040204" pitchFamily="34" charset="-120"/>
                <a:cs typeface="Arial" panose="020B0604020202020204" pitchFamily="34" charset="0"/>
              </a:rPr>
              <a:t>9 air ducts for the SSD cooling</a:t>
            </a:r>
            <a:endParaRPr lang="zh-TW" altLang="en-US" sz="1600" b="1">
              <a:latin typeface="Arial" panose="020B0604020202020204" pitchFamily="34" charset="0"/>
              <a:ea typeface="微軟正黑體" panose="020B0604030504040204" pitchFamily="34" charset="-120"/>
              <a:cs typeface="Arial" panose="020B0604020202020204" pitchFamily="34" charset="0"/>
            </a:endParaRPr>
          </a:p>
        </p:txBody>
      </p:sp>
      <p:sp>
        <p:nvSpPr>
          <p:cNvPr id="37" name="文字方塊 36">
            <a:extLst>
              <a:ext uri="{FF2B5EF4-FFF2-40B4-BE49-F238E27FC236}">
                <a16:creationId xmlns:a16="http://schemas.microsoft.com/office/drawing/2014/main" id="{D6456E34-36E3-4E51-B381-7074D5D92083}"/>
              </a:ext>
            </a:extLst>
          </p:cNvPr>
          <p:cNvSpPr txBox="1"/>
          <p:nvPr/>
        </p:nvSpPr>
        <p:spPr>
          <a:xfrm>
            <a:off x="629339" y="2626862"/>
            <a:ext cx="2304361" cy="830997"/>
          </a:xfrm>
          <a:prstGeom prst="rect">
            <a:avLst/>
          </a:prstGeom>
          <a:noFill/>
        </p:spPr>
        <p:txBody>
          <a:bodyPr wrap="square" rtlCol="0">
            <a:spAutoFit/>
          </a:bodyPr>
          <a:lstStyle/>
          <a:p>
            <a:pPr marL="179388" indent="-179388">
              <a:buFont typeface="Arial" panose="020B0604020202020204" pitchFamily="34" charset="0"/>
              <a:buChar char="•"/>
            </a:pPr>
            <a:r>
              <a:rPr lang="en-US" altLang="zh-TW" sz="1600" b="1">
                <a:latin typeface="Arial" panose="020B0604020202020204" pitchFamily="34" charset="0"/>
                <a:ea typeface="微軟正黑體" panose="020B0604030504040204" pitchFamily="34" charset="-120"/>
                <a:cs typeface="Arial" panose="020B0604020202020204" pitchFamily="34" charset="0"/>
              </a:rPr>
              <a:t>Dual rear 90mm </a:t>
            </a:r>
            <a:br>
              <a:rPr lang="en-US" altLang="zh-TW" sz="1600" b="1">
                <a:latin typeface="Arial" panose="020B0604020202020204" pitchFamily="34" charset="0"/>
                <a:ea typeface="微軟正黑體" panose="020B0604030504040204" pitchFamily="34" charset="-120"/>
                <a:cs typeface="Arial" panose="020B0604020202020204" pitchFamily="34" charset="0"/>
              </a:rPr>
            </a:br>
            <a:r>
              <a:rPr lang="en-US" altLang="zh-TW" sz="1600" b="1">
                <a:latin typeface="Arial" panose="020B0604020202020204" pitchFamily="34" charset="0"/>
                <a:ea typeface="微軟正黑體" panose="020B0604030504040204" pitchFamily="34" charset="-120"/>
                <a:cs typeface="Arial" panose="020B0604020202020204" pitchFamily="34" charset="0"/>
              </a:rPr>
              <a:t>large &amp; smart system fans</a:t>
            </a:r>
            <a:endParaRPr lang="zh-TW" altLang="en-US" sz="1600" b="1">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32990866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文字方塊 20">
            <a:extLst>
              <a:ext uri="{FF2B5EF4-FFF2-40B4-BE49-F238E27FC236}">
                <a16:creationId xmlns:a16="http://schemas.microsoft.com/office/drawing/2014/main" id="{EEF8BB2E-7DE5-9747-9E8E-0796BF7DC646}"/>
              </a:ext>
            </a:extLst>
          </p:cNvPr>
          <p:cNvSpPr txBox="1"/>
          <p:nvPr/>
        </p:nvSpPr>
        <p:spPr>
          <a:xfrm>
            <a:off x="385073" y="3779143"/>
            <a:ext cx="3770233" cy="600164"/>
          </a:xfrm>
          <a:prstGeom prst="rect">
            <a:avLst/>
          </a:prstGeom>
          <a:noFill/>
        </p:spPr>
        <p:txBody>
          <a:bodyPr wrap="square" rtlCol="0">
            <a:spAutoFit/>
          </a:bodyPr>
          <a:lstStyle/>
          <a:p>
            <a:r>
              <a:rPr kumimoji="1" lang="en-US" altLang="zh-CN" sz="1100">
                <a:latin typeface="Arial" panose="020B0604020202020204" pitchFamily="34" charset="0"/>
                <a:ea typeface="微軟正黑體" panose="020B0604030504040204" pitchFamily="34" charset="-120"/>
                <a:cs typeface="Arial" panose="020B0604020202020204" pitchFamily="34" charset="0"/>
              </a:rPr>
              <a:t>Noise level test:</a:t>
            </a:r>
          </a:p>
          <a:p>
            <a:pPr marL="171450" indent="-171450">
              <a:buFont typeface="Arial" panose="020B0604020202020204" pitchFamily="34" charset="0"/>
              <a:buChar char="•"/>
            </a:pPr>
            <a:r>
              <a:rPr kumimoji="1" lang="en-US" altLang="zh-CN" sz="1100">
                <a:latin typeface="Arial" panose="020B0604020202020204" pitchFamily="34" charset="0"/>
                <a:ea typeface="微軟正黑體" panose="020B0604030504040204" pitchFamily="34" charset="-120"/>
                <a:cs typeface="Arial" panose="020B0604020202020204" pitchFamily="34" charset="0"/>
              </a:rPr>
              <a:t>Sound pressure is measured at the front bystander position with idle and 50% duty cycle.</a:t>
            </a:r>
            <a:endParaRPr kumimoji="1" lang="zh-TW" altLang="en-US" sz="1100">
              <a:latin typeface="Arial" panose="020B0604020202020204" pitchFamily="34" charset="0"/>
              <a:ea typeface="微軟正黑體" panose="020B0604030504040204" pitchFamily="34" charset="-120"/>
              <a:cs typeface="Arial" panose="020B0604020202020204" pitchFamily="34" charset="0"/>
            </a:endParaRPr>
          </a:p>
        </p:txBody>
      </p:sp>
      <p:sp>
        <p:nvSpPr>
          <p:cNvPr id="23" name="文字方塊 22">
            <a:extLst>
              <a:ext uri="{FF2B5EF4-FFF2-40B4-BE49-F238E27FC236}">
                <a16:creationId xmlns:a16="http://schemas.microsoft.com/office/drawing/2014/main" id="{06A28E90-610F-4D48-A357-8678535674C0}"/>
              </a:ext>
            </a:extLst>
          </p:cNvPr>
          <p:cNvSpPr txBox="1"/>
          <p:nvPr/>
        </p:nvSpPr>
        <p:spPr>
          <a:xfrm>
            <a:off x="718932" y="242022"/>
            <a:ext cx="10933319" cy="1323439"/>
          </a:xfrm>
          <a:prstGeom prst="rect">
            <a:avLst/>
          </a:prstGeom>
          <a:noFill/>
        </p:spPr>
        <p:txBody>
          <a:bodyPr wrap="square" rtlCol="0">
            <a:spAutoFit/>
          </a:bodyPr>
          <a:lstStyle/>
          <a:p>
            <a:pPr fontAlgn="base"/>
            <a:r>
              <a:rPr lang="en" altLang="zh-TW" sz="4000" b="1">
                <a:latin typeface="Arial" panose="020B0604020202020204" pitchFamily="34" charset="0"/>
                <a:cs typeface="Arial" panose="020B0604020202020204" pitchFamily="34" charset="0"/>
              </a:rPr>
              <a:t>Quieter in your office, easier to set up and stay powered on all the time and around</a:t>
            </a:r>
          </a:p>
        </p:txBody>
      </p:sp>
      <p:grpSp>
        <p:nvGrpSpPr>
          <p:cNvPr id="28" name="群組 27">
            <a:extLst>
              <a:ext uri="{FF2B5EF4-FFF2-40B4-BE49-F238E27FC236}">
                <a16:creationId xmlns:a16="http://schemas.microsoft.com/office/drawing/2014/main" id="{B0F42DDF-5F19-4F59-89DC-5CAAA5CC44C0}"/>
              </a:ext>
            </a:extLst>
          </p:cNvPr>
          <p:cNvGrpSpPr/>
          <p:nvPr/>
        </p:nvGrpSpPr>
        <p:grpSpPr>
          <a:xfrm>
            <a:off x="6960662" y="2410609"/>
            <a:ext cx="5388993" cy="4137084"/>
            <a:chOff x="6803007" y="1934289"/>
            <a:chExt cx="5388993" cy="4137084"/>
          </a:xfrm>
        </p:grpSpPr>
        <p:pic>
          <p:nvPicPr>
            <p:cNvPr id="4" name="圖形 3">
              <a:extLst>
                <a:ext uri="{FF2B5EF4-FFF2-40B4-BE49-F238E27FC236}">
                  <a16:creationId xmlns:a16="http://schemas.microsoft.com/office/drawing/2014/main" id="{FCEA5ED6-BF55-E94E-B32C-E38B5B643DC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879040" y="2228157"/>
              <a:ext cx="2714257" cy="3645541"/>
            </a:xfrm>
            <a:prstGeom prst="rect">
              <a:avLst/>
            </a:prstGeom>
          </p:spPr>
        </p:pic>
        <p:sp>
          <p:nvSpPr>
            <p:cNvPr id="5" name="文字方塊 4">
              <a:extLst>
                <a:ext uri="{FF2B5EF4-FFF2-40B4-BE49-F238E27FC236}">
                  <a16:creationId xmlns:a16="http://schemas.microsoft.com/office/drawing/2014/main" id="{0D96D77A-4B6C-AD45-B5FB-BBFE94561D03}"/>
                </a:ext>
              </a:extLst>
            </p:cNvPr>
            <p:cNvSpPr txBox="1"/>
            <p:nvPr/>
          </p:nvSpPr>
          <p:spPr>
            <a:xfrm>
              <a:off x="8760228" y="1934289"/>
              <a:ext cx="1260281" cy="261610"/>
            </a:xfrm>
            <a:prstGeom prst="rect">
              <a:avLst/>
            </a:prstGeom>
            <a:noFill/>
          </p:spPr>
          <p:txBody>
            <a:bodyPr wrap="none" rtlCol="0">
              <a:spAutoFit/>
            </a:bodyPr>
            <a:lstStyle/>
            <a:p>
              <a:r>
                <a:rPr kumimoji="1" lang="en-US" altLang="zh-CN" sz="1100">
                  <a:latin typeface="Arial" panose="020B0604020202020204" pitchFamily="34" charset="0"/>
                  <a:ea typeface="微軟正黑體" panose="020B0604030504040204" pitchFamily="34" charset="-120"/>
                  <a:cs typeface="Arial" panose="020B0604020202020204" pitchFamily="34" charset="0"/>
                </a:rPr>
                <a:t>Noise level (</a:t>
              </a:r>
              <a:r>
                <a:rPr kumimoji="1" lang="en-US" altLang="zh-CN" sz="1100" err="1">
                  <a:latin typeface="Arial" panose="020B0604020202020204" pitchFamily="34" charset="0"/>
                  <a:ea typeface="微軟正黑體" panose="020B0604030504040204" pitchFamily="34" charset="-120"/>
                  <a:cs typeface="Arial" panose="020B0604020202020204" pitchFamily="34" charset="0"/>
                </a:rPr>
                <a:t>dbA</a:t>
              </a:r>
              <a:r>
                <a:rPr kumimoji="1" lang="en-US" altLang="zh-CN" sz="1100">
                  <a:latin typeface="Arial" panose="020B0604020202020204" pitchFamily="34" charset="0"/>
                  <a:ea typeface="微軟正黑體" panose="020B0604030504040204" pitchFamily="34" charset="-120"/>
                  <a:cs typeface="Arial" panose="020B0604020202020204" pitchFamily="34" charset="0"/>
                </a:rPr>
                <a:t>)</a:t>
              </a:r>
              <a:endParaRPr kumimoji="1" lang="zh-TW" altLang="en-US" sz="1100">
                <a:latin typeface="Arial" panose="020B0604020202020204" pitchFamily="34" charset="0"/>
                <a:ea typeface="微軟正黑體" panose="020B0604030504040204" pitchFamily="34" charset="-120"/>
                <a:cs typeface="Arial" panose="020B0604020202020204" pitchFamily="34" charset="0"/>
              </a:endParaRPr>
            </a:p>
          </p:txBody>
        </p:sp>
        <p:sp>
          <p:nvSpPr>
            <p:cNvPr id="6" name="文字方塊 5">
              <a:extLst>
                <a:ext uri="{FF2B5EF4-FFF2-40B4-BE49-F238E27FC236}">
                  <a16:creationId xmlns:a16="http://schemas.microsoft.com/office/drawing/2014/main" id="{8C235D11-917E-654B-9D48-352D19F64F83}"/>
                </a:ext>
              </a:extLst>
            </p:cNvPr>
            <p:cNvSpPr txBox="1"/>
            <p:nvPr/>
          </p:nvSpPr>
          <p:spPr>
            <a:xfrm>
              <a:off x="10116634" y="5318471"/>
              <a:ext cx="441146" cy="369332"/>
            </a:xfrm>
            <a:prstGeom prst="rect">
              <a:avLst/>
            </a:prstGeom>
            <a:noFill/>
          </p:spPr>
          <p:txBody>
            <a:bodyPr wrap="none" rtlCol="0">
              <a:spAutoFit/>
            </a:bodyPr>
            <a:lstStyle/>
            <a:p>
              <a:r>
                <a:rPr kumimoji="1" lang="en-US" altLang="zh-TW">
                  <a:latin typeface="Arial" panose="020B0604020202020204" pitchFamily="34" charset="0"/>
                  <a:ea typeface="微軟正黑體" panose="020B0604030504040204" pitchFamily="34" charset="-120"/>
                  <a:cs typeface="Arial" panose="020B0604020202020204" pitchFamily="34" charset="0"/>
                </a:rPr>
                <a:t>20</a:t>
              </a:r>
              <a:endParaRPr kumimoji="1"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7" name="文字方塊 6">
              <a:extLst>
                <a:ext uri="{FF2B5EF4-FFF2-40B4-BE49-F238E27FC236}">
                  <a16:creationId xmlns:a16="http://schemas.microsoft.com/office/drawing/2014/main" id="{163535D2-3DDB-3844-8220-95A98029EF16}"/>
                </a:ext>
              </a:extLst>
            </p:cNvPr>
            <p:cNvSpPr txBox="1"/>
            <p:nvPr/>
          </p:nvSpPr>
          <p:spPr>
            <a:xfrm>
              <a:off x="10135485" y="3350423"/>
              <a:ext cx="441146" cy="369332"/>
            </a:xfrm>
            <a:prstGeom prst="rect">
              <a:avLst/>
            </a:prstGeom>
            <a:noFill/>
          </p:spPr>
          <p:txBody>
            <a:bodyPr wrap="none" rtlCol="0">
              <a:spAutoFit/>
            </a:bodyPr>
            <a:lstStyle/>
            <a:p>
              <a:r>
                <a:rPr kumimoji="1" lang="en-US" altLang="zh-TW">
                  <a:latin typeface="Arial" panose="020B0604020202020204" pitchFamily="34" charset="0"/>
                  <a:ea typeface="微軟正黑體" panose="020B0604030504040204" pitchFamily="34" charset="-120"/>
                  <a:cs typeface="Arial" panose="020B0604020202020204" pitchFamily="34" charset="0"/>
                </a:rPr>
                <a:t>50</a:t>
              </a:r>
              <a:endParaRPr kumimoji="1"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8" name="文字方塊 7">
              <a:extLst>
                <a:ext uri="{FF2B5EF4-FFF2-40B4-BE49-F238E27FC236}">
                  <a16:creationId xmlns:a16="http://schemas.microsoft.com/office/drawing/2014/main" id="{CD6B7509-1059-3142-9C12-0071DC98E356}"/>
                </a:ext>
              </a:extLst>
            </p:cNvPr>
            <p:cNvSpPr txBox="1"/>
            <p:nvPr/>
          </p:nvSpPr>
          <p:spPr>
            <a:xfrm>
              <a:off x="7911250" y="2881569"/>
              <a:ext cx="441146" cy="369332"/>
            </a:xfrm>
            <a:prstGeom prst="rect">
              <a:avLst/>
            </a:prstGeom>
            <a:noFill/>
          </p:spPr>
          <p:txBody>
            <a:bodyPr wrap="none" rtlCol="0">
              <a:spAutoFit/>
            </a:bodyPr>
            <a:lstStyle/>
            <a:p>
              <a:r>
                <a:rPr kumimoji="1" lang="en-US" altLang="zh-TW">
                  <a:latin typeface="Arial" panose="020B0604020202020204" pitchFamily="34" charset="0"/>
                  <a:ea typeface="微軟正黑體" panose="020B0604030504040204" pitchFamily="34" charset="-120"/>
                  <a:cs typeface="Arial" panose="020B0604020202020204" pitchFamily="34" charset="0"/>
                </a:rPr>
                <a:t>60</a:t>
              </a:r>
              <a:endParaRPr kumimoji="1"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9" name="文字方塊 8">
              <a:extLst>
                <a:ext uri="{FF2B5EF4-FFF2-40B4-BE49-F238E27FC236}">
                  <a16:creationId xmlns:a16="http://schemas.microsoft.com/office/drawing/2014/main" id="{98A151D6-3F01-604A-A5B4-68D0BF165DB1}"/>
                </a:ext>
              </a:extLst>
            </p:cNvPr>
            <p:cNvSpPr txBox="1"/>
            <p:nvPr/>
          </p:nvSpPr>
          <p:spPr>
            <a:xfrm>
              <a:off x="10593297" y="5382630"/>
              <a:ext cx="1178528" cy="261610"/>
            </a:xfrm>
            <a:prstGeom prst="rect">
              <a:avLst/>
            </a:prstGeom>
            <a:noFill/>
          </p:spPr>
          <p:txBody>
            <a:bodyPr wrap="none" rtlCol="0">
              <a:spAutoFit/>
            </a:bodyPr>
            <a:lstStyle/>
            <a:p>
              <a:r>
                <a:rPr kumimoji="1" lang="en-US" altLang="zh-TW" sz="1100">
                  <a:latin typeface="Arial" panose="020B0604020202020204" pitchFamily="34" charset="0"/>
                  <a:ea typeface="微軟正黑體" panose="020B0604030504040204" pitchFamily="34" charset="-120"/>
                  <a:cs typeface="Arial" panose="020B0604020202020204" pitchFamily="34" charset="0"/>
                </a:rPr>
                <a:t>Broadcast room</a:t>
              </a:r>
              <a:endParaRPr kumimoji="1" lang="zh-TW" altLang="en-US" sz="1100">
                <a:latin typeface="Arial" panose="020B0604020202020204" pitchFamily="34" charset="0"/>
                <a:ea typeface="微軟正黑體" panose="020B0604030504040204" pitchFamily="34" charset="-120"/>
                <a:cs typeface="Arial" panose="020B0604020202020204" pitchFamily="34" charset="0"/>
              </a:endParaRPr>
            </a:p>
          </p:txBody>
        </p:sp>
        <p:sp>
          <p:nvSpPr>
            <p:cNvPr id="10" name="文字方塊 9">
              <a:extLst>
                <a:ext uri="{FF2B5EF4-FFF2-40B4-BE49-F238E27FC236}">
                  <a16:creationId xmlns:a16="http://schemas.microsoft.com/office/drawing/2014/main" id="{043074FD-F1E5-9D48-A814-99EC29DC19C8}"/>
                </a:ext>
              </a:extLst>
            </p:cNvPr>
            <p:cNvSpPr txBox="1"/>
            <p:nvPr/>
          </p:nvSpPr>
          <p:spPr>
            <a:xfrm>
              <a:off x="10593297" y="3401980"/>
              <a:ext cx="1598703" cy="261610"/>
            </a:xfrm>
            <a:prstGeom prst="rect">
              <a:avLst/>
            </a:prstGeom>
            <a:noFill/>
          </p:spPr>
          <p:txBody>
            <a:bodyPr wrap="square" rtlCol="0">
              <a:spAutoFit/>
            </a:bodyPr>
            <a:lstStyle/>
            <a:p>
              <a:r>
                <a:rPr kumimoji="1" lang="en-US" altLang="zh-TW" sz="1100">
                  <a:latin typeface="Arial" panose="020B0604020202020204" pitchFamily="34" charset="0"/>
                  <a:ea typeface="微軟正黑體" panose="020B0604030504040204" pitchFamily="34" charset="-120"/>
                  <a:cs typeface="Arial" panose="020B0604020202020204" pitchFamily="34" charset="0"/>
                </a:rPr>
                <a:t>Quiet office</a:t>
              </a:r>
              <a:endParaRPr kumimoji="1" lang="zh-TW" altLang="en-US" sz="1100">
                <a:latin typeface="Arial" panose="020B0604020202020204" pitchFamily="34" charset="0"/>
                <a:ea typeface="微軟正黑體" panose="020B0604030504040204" pitchFamily="34" charset="-120"/>
                <a:cs typeface="Arial" panose="020B0604020202020204" pitchFamily="34" charset="0"/>
              </a:endParaRPr>
            </a:p>
          </p:txBody>
        </p:sp>
        <p:sp>
          <p:nvSpPr>
            <p:cNvPr id="11" name="文字方塊 10">
              <a:extLst>
                <a:ext uri="{FF2B5EF4-FFF2-40B4-BE49-F238E27FC236}">
                  <a16:creationId xmlns:a16="http://schemas.microsoft.com/office/drawing/2014/main" id="{8347EA2A-76DA-CC4E-9AD6-D76622AD2A4F}"/>
                </a:ext>
              </a:extLst>
            </p:cNvPr>
            <p:cNvSpPr txBox="1"/>
            <p:nvPr/>
          </p:nvSpPr>
          <p:spPr>
            <a:xfrm>
              <a:off x="7909024" y="3868463"/>
              <a:ext cx="441146" cy="369332"/>
            </a:xfrm>
            <a:prstGeom prst="rect">
              <a:avLst/>
            </a:prstGeom>
            <a:noFill/>
          </p:spPr>
          <p:txBody>
            <a:bodyPr wrap="none" rtlCol="0">
              <a:spAutoFit/>
            </a:bodyPr>
            <a:lstStyle/>
            <a:p>
              <a:r>
                <a:rPr kumimoji="1" lang="en-US" altLang="zh-TW">
                  <a:latin typeface="Arial" panose="020B0604020202020204" pitchFamily="34" charset="0"/>
                  <a:ea typeface="微軟正黑體" panose="020B0604030504040204" pitchFamily="34" charset="-120"/>
                  <a:cs typeface="Arial" panose="020B0604020202020204" pitchFamily="34" charset="0"/>
                </a:rPr>
                <a:t>40</a:t>
              </a:r>
              <a:endParaRPr kumimoji="1"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12" name="文字方塊 11">
              <a:extLst>
                <a:ext uri="{FF2B5EF4-FFF2-40B4-BE49-F238E27FC236}">
                  <a16:creationId xmlns:a16="http://schemas.microsoft.com/office/drawing/2014/main" id="{B4B43A1A-477A-DA4D-9ABB-35661EAFFB85}"/>
                </a:ext>
              </a:extLst>
            </p:cNvPr>
            <p:cNvSpPr txBox="1"/>
            <p:nvPr/>
          </p:nvSpPr>
          <p:spPr>
            <a:xfrm>
              <a:off x="10135486" y="4318905"/>
              <a:ext cx="441146" cy="369332"/>
            </a:xfrm>
            <a:prstGeom prst="rect">
              <a:avLst/>
            </a:prstGeom>
            <a:noFill/>
          </p:spPr>
          <p:txBody>
            <a:bodyPr wrap="none" rtlCol="0">
              <a:spAutoFit/>
            </a:bodyPr>
            <a:lstStyle/>
            <a:p>
              <a:r>
                <a:rPr kumimoji="1" lang="en-US" altLang="zh-TW">
                  <a:latin typeface="Arial" panose="020B0604020202020204" pitchFamily="34" charset="0"/>
                  <a:ea typeface="微軟正黑體" panose="020B0604030504040204" pitchFamily="34" charset="-120"/>
                  <a:cs typeface="Arial" panose="020B0604020202020204" pitchFamily="34" charset="0"/>
                </a:rPr>
                <a:t>30</a:t>
              </a:r>
              <a:endParaRPr kumimoji="1"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13" name="文字方塊 12">
              <a:extLst>
                <a:ext uri="{FF2B5EF4-FFF2-40B4-BE49-F238E27FC236}">
                  <a16:creationId xmlns:a16="http://schemas.microsoft.com/office/drawing/2014/main" id="{262FD2E5-2106-344B-8D68-E207FE3AFD4E}"/>
                </a:ext>
              </a:extLst>
            </p:cNvPr>
            <p:cNvSpPr txBox="1"/>
            <p:nvPr/>
          </p:nvSpPr>
          <p:spPr>
            <a:xfrm>
              <a:off x="10135486" y="2393284"/>
              <a:ext cx="441146" cy="369332"/>
            </a:xfrm>
            <a:prstGeom prst="rect">
              <a:avLst/>
            </a:prstGeom>
            <a:noFill/>
          </p:spPr>
          <p:txBody>
            <a:bodyPr wrap="none" rtlCol="0">
              <a:spAutoFit/>
            </a:bodyPr>
            <a:lstStyle/>
            <a:p>
              <a:r>
                <a:rPr kumimoji="1" lang="en-US" altLang="zh-TW">
                  <a:latin typeface="Arial" panose="020B0604020202020204" pitchFamily="34" charset="0"/>
                  <a:ea typeface="微軟正黑體" panose="020B0604030504040204" pitchFamily="34" charset="-120"/>
                  <a:cs typeface="Arial" panose="020B0604020202020204" pitchFamily="34" charset="0"/>
                </a:rPr>
                <a:t>70</a:t>
              </a:r>
              <a:endParaRPr kumimoji="1"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14" name="文字方塊 13">
              <a:extLst>
                <a:ext uri="{FF2B5EF4-FFF2-40B4-BE49-F238E27FC236}">
                  <a16:creationId xmlns:a16="http://schemas.microsoft.com/office/drawing/2014/main" id="{99EBF3E2-5B78-2244-9BB2-75EA8AB9B892}"/>
                </a:ext>
              </a:extLst>
            </p:cNvPr>
            <p:cNvSpPr txBox="1"/>
            <p:nvPr/>
          </p:nvSpPr>
          <p:spPr>
            <a:xfrm>
              <a:off x="7171159" y="3893767"/>
              <a:ext cx="638316" cy="261610"/>
            </a:xfrm>
            <a:prstGeom prst="rect">
              <a:avLst/>
            </a:prstGeom>
            <a:noFill/>
          </p:spPr>
          <p:txBody>
            <a:bodyPr wrap="none" rtlCol="0">
              <a:spAutoFit/>
            </a:bodyPr>
            <a:lstStyle/>
            <a:p>
              <a:pPr algn="r"/>
              <a:r>
                <a:rPr kumimoji="1" lang="en-US" altLang="zh-CN" sz="1100">
                  <a:latin typeface="Arial" panose="020B0604020202020204" pitchFamily="34" charset="0"/>
                  <a:ea typeface="微軟正黑體" panose="020B0604030504040204" pitchFamily="34" charset="-120"/>
                  <a:cs typeface="Arial" panose="020B0604020202020204" pitchFamily="34" charset="0"/>
                </a:rPr>
                <a:t>Library</a:t>
              </a:r>
              <a:endParaRPr kumimoji="1" lang="zh-TW" altLang="en-US" sz="1100">
                <a:latin typeface="Arial" panose="020B0604020202020204" pitchFamily="34" charset="0"/>
                <a:ea typeface="微軟正黑體" panose="020B0604030504040204" pitchFamily="34" charset="-120"/>
                <a:cs typeface="Arial" panose="020B0604020202020204" pitchFamily="34" charset="0"/>
              </a:endParaRPr>
            </a:p>
          </p:txBody>
        </p:sp>
        <p:sp>
          <p:nvSpPr>
            <p:cNvPr id="15" name="文字方塊 14">
              <a:extLst>
                <a:ext uri="{FF2B5EF4-FFF2-40B4-BE49-F238E27FC236}">
                  <a16:creationId xmlns:a16="http://schemas.microsoft.com/office/drawing/2014/main" id="{DA614027-3ED8-A44A-B5C4-F589855B7BD9}"/>
                </a:ext>
              </a:extLst>
            </p:cNvPr>
            <p:cNvSpPr txBox="1"/>
            <p:nvPr/>
          </p:nvSpPr>
          <p:spPr>
            <a:xfrm>
              <a:off x="10593297" y="4383063"/>
              <a:ext cx="1510930" cy="261610"/>
            </a:xfrm>
            <a:prstGeom prst="rect">
              <a:avLst/>
            </a:prstGeom>
            <a:noFill/>
          </p:spPr>
          <p:txBody>
            <a:bodyPr wrap="square" rtlCol="0">
              <a:spAutoFit/>
            </a:bodyPr>
            <a:lstStyle/>
            <a:p>
              <a:r>
                <a:rPr kumimoji="1" lang="en-US" altLang="zh-CN" sz="1100">
                  <a:latin typeface="Arial" panose="020B0604020202020204" pitchFamily="34" charset="0"/>
                  <a:ea typeface="微軟正黑體" panose="020B0604030504040204" pitchFamily="34" charset="-120"/>
                  <a:cs typeface="Arial" panose="020B0604020202020204" pitchFamily="34" charset="0"/>
                </a:rPr>
                <a:t>Quiet outdoor</a:t>
              </a:r>
              <a:endParaRPr kumimoji="1" lang="zh-TW" altLang="en-US" sz="1100">
                <a:latin typeface="Arial" panose="020B0604020202020204" pitchFamily="34" charset="0"/>
                <a:ea typeface="微軟正黑體" panose="020B0604030504040204" pitchFamily="34" charset="-120"/>
                <a:cs typeface="Arial" panose="020B0604020202020204" pitchFamily="34" charset="0"/>
              </a:endParaRPr>
            </a:p>
          </p:txBody>
        </p:sp>
        <p:sp>
          <p:nvSpPr>
            <p:cNvPr id="16" name="文字方塊 15">
              <a:extLst>
                <a:ext uri="{FF2B5EF4-FFF2-40B4-BE49-F238E27FC236}">
                  <a16:creationId xmlns:a16="http://schemas.microsoft.com/office/drawing/2014/main" id="{6822B688-9C1F-4544-AC88-2E5D8AE902AE}"/>
                </a:ext>
              </a:extLst>
            </p:cNvPr>
            <p:cNvSpPr txBox="1"/>
            <p:nvPr/>
          </p:nvSpPr>
          <p:spPr>
            <a:xfrm>
              <a:off x="10593297" y="2457442"/>
              <a:ext cx="803425" cy="261610"/>
            </a:xfrm>
            <a:prstGeom prst="rect">
              <a:avLst/>
            </a:prstGeom>
            <a:noFill/>
          </p:spPr>
          <p:txBody>
            <a:bodyPr wrap="none" rtlCol="0">
              <a:spAutoFit/>
            </a:bodyPr>
            <a:lstStyle/>
            <a:p>
              <a:r>
                <a:rPr kumimoji="1" lang="en-US" altLang="zh-TW" sz="1100">
                  <a:latin typeface="Arial" panose="020B0604020202020204" pitchFamily="34" charset="0"/>
                  <a:ea typeface="微軟正黑體" panose="020B0604030504040204" pitchFamily="34" charset="-120"/>
                  <a:cs typeface="Arial" panose="020B0604020202020204" pitchFamily="34" charset="0"/>
                </a:rPr>
                <a:t>Roadside</a:t>
              </a:r>
              <a:endParaRPr kumimoji="1" lang="zh-TW" altLang="en-US" sz="1100">
                <a:latin typeface="Arial" panose="020B0604020202020204" pitchFamily="34" charset="0"/>
                <a:ea typeface="微軟正黑體" panose="020B0604030504040204" pitchFamily="34" charset="-120"/>
                <a:cs typeface="Arial" panose="020B0604020202020204" pitchFamily="34" charset="0"/>
              </a:endParaRPr>
            </a:p>
          </p:txBody>
        </p:sp>
        <p:sp>
          <p:nvSpPr>
            <p:cNvPr id="17" name="文字方塊 16">
              <a:extLst>
                <a:ext uri="{FF2B5EF4-FFF2-40B4-BE49-F238E27FC236}">
                  <a16:creationId xmlns:a16="http://schemas.microsoft.com/office/drawing/2014/main" id="{3DE8E294-B3EE-1F42-9A49-BC5F49B32875}"/>
                </a:ext>
              </a:extLst>
            </p:cNvPr>
            <p:cNvSpPr txBox="1"/>
            <p:nvPr/>
          </p:nvSpPr>
          <p:spPr>
            <a:xfrm>
              <a:off x="7230642" y="5702041"/>
              <a:ext cx="1529586" cy="369332"/>
            </a:xfrm>
            <a:prstGeom prst="rect">
              <a:avLst/>
            </a:prstGeom>
            <a:noFill/>
          </p:spPr>
          <p:txBody>
            <a:bodyPr wrap="square" rtlCol="0">
              <a:spAutoFit/>
            </a:bodyPr>
            <a:lstStyle/>
            <a:p>
              <a:r>
                <a:rPr kumimoji="1" lang="en-US" altLang="zh-TW" b="1">
                  <a:latin typeface="Arial" panose="020B0604020202020204" pitchFamily="34" charset="0"/>
                  <a:ea typeface="微軟正黑體" panose="020B0604030504040204" pitchFamily="34" charset="-120"/>
                  <a:cs typeface="Arial" panose="020B0604020202020204" pitchFamily="34" charset="0"/>
                </a:rPr>
                <a:t>TS-h1290FX</a:t>
              </a:r>
              <a:endParaRPr kumimoji="1" lang="zh-TW" altLang="en-US" b="1">
                <a:latin typeface="Arial" panose="020B0604020202020204" pitchFamily="34" charset="0"/>
                <a:ea typeface="微軟正黑體" panose="020B0604030504040204" pitchFamily="34" charset="-120"/>
                <a:cs typeface="Arial" panose="020B0604020202020204" pitchFamily="34" charset="0"/>
              </a:endParaRPr>
            </a:p>
          </p:txBody>
        </p:sp>
        <p:sp>
          <p:nvSpPr>
            <p:cNvPr id="19" name="文字方塊 18">
              <a:extLst>
                <a:ext uri="{FF2B5EF4-FFF2-40B4-BE49-F238E27FC236}">
                  <a16:creationId xmlns:a16="http://schemas.microsoft.com/office/drawing/2014/main" id="{902CBA63-5F96-D940-BA96-A5BDEC26D107}"/>
                </a:ext>
              </a:extLst>
            </p:cNvPr>
            <p:cNvSpPr txBox="1"/>
            <p:nvPr/>
          </p:nvSpPr>
          <p:spPr>
            <a:xfrm>
              <a:off x="6803007" y="2957204"/>
              <a:ext cx="1103187" cy="261610"/>
            </a:xfrm>
            <a:prstGeom prst="rect">
              <a:avLst/>
            </a:prstGeom>
            <a:noFill/>
          </p:spPr>
          <p:txBody>
            <a:bodyPr wrap="none" rtlCol="0">
              <a:spAutoFit/>
            </a:bodyPr>
            <a:lstStyle/>
            <a:p>
              <a:pPr algn="r"/>
              <a:r>
                <a:rPr kumimoji="1" lang="en-US" altLang="zh-TW" sz="1100">
                  <a:latin typeface="Arial" panose="020B0604020202020204" pitchFamily="34" charset="0"/>
                  <a:ea typeface="微軟正黑體" panose="020B0604030504040204" pitchFamily="34" charset="-120"/>
                  <a:cs typeface="Arial" panose="020B0604020202020204" pitchFamily="34" charset="0"/>
                </a:rPr>
                <a:t>Loud speaking</a:t>
              </a:r>
              <a:endParaRPr kumimoji="1" lang="zh-TW" altLang="en-US" sz="1100">
                <a:latin typeface="Arial" panose="020B0604020202020204" pitchFamily="34" charset="0"/>
                <a:ea typeface="微軟正黑體" panose="020B0604030504040204" pitchFamily="34" charset="-120"/>
                <a:cs typeface="Arial" panose="020B0604020202020204" pitchFamily="34" charset="0"/>
              </a:endParaRPr>
            </a:p>
          </p:txBody>
        </p:sp>
        <p:grpSp>
          <p:nvGrpSpPr>
            <p:cNvPr id="27" name="群組 26">
              <a:extLst>
                <a:ext uri="{FF2B5EF4-FFF2-40B4-BE49-F238E27FC236}">
                  <a16:creationId xmlns:a16="http://schemas.microsoft.com/office/drawing/2014/main" id="{D3AD9C0B-EAE1-48FA-B926-26A7AD782B39}"/>
                </a:ext>
              </a:extLst>
            </p:cNvPr>
            <p:cNvGrpSpPr/>
            <p:nvPr/>
          </p:nvGrpSpPr>
          <p:grpSpPr>
            <a:xfrm>
              <a:off x="7146765" y="4414370"/>
              <a:ext cx="1325414" cy="1170373"/>
              <a:chOff x="5991577" y="4014493"/>
              <a:chExt cx="1040766" cy="919022"/>
            </a:xfrm>
          </p:grpSpPr>
          <p:sp>
            <p:nvSpPr>
              <p:cNvPr id="24" name="橢圓 23">
                <a:extLst>
                  <a:ext uri="{FF2B5EF4-FFF2-40B4-BE49-F238E27FC236}">
                    <a16:creationId xmlns:a16="http://schemas.microsoft.com/office/drawing/2014/main" id="{FE71C3E4-BDFF-49D2-AEC8-07592F1F54EF}"/>
                  </a:ext>
                </a:extLst>
              </p:cNvPr>
              <p:cNvSpPr/>
              <p:nvPr/>
            </p:nvSpPr>
            <p:spPr>
              <a:xfrm>
                <a:off x="6029678" y="4014493"/>
                <a:ext cx="923656" cy="919022"/>
              </a:xfrm>
              <a:prstGeom prst="ellipse">
                <a:avLst/>
              </a:prstGeom>
              <a:solidFill>
                <a:schemeClr val="bg1"/>
              </a:solidFill>
              <a:ln w="22225">
                <a:solidFill>
                  <a:srgbClr val="47AD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26" name="文字方塊 25">
                <a:extLst>
                  <a:ext uri="{FF2B5EF4-FFF2-40B4-BE49-F238E27FC236}">
                    <a16:creationId xmlns:a16="http://schemas.microsoft.com/office/drawing/2014/main" id="{2F5EA738-A023-4414-A540-9699663A6491}"/>
                  </a:ext>
                </a:extLst>
              </p:cNvPr>
              <p:cNvSpPr txBox="1"/>
              <p:nvPr/>
            </p:nvSpPr>
            <p:spPr>
              <a:xfrm>
                <a:off x="5991577" y="4257842"/>
                <a:ext cx="1040766" cy="350433"/>
              </a:xfrm>
              <a:prstGeom prst="rect">
                <a:avLst/>
              </a:prstGeom>
              <a:noFill/>
            </p:spPr>
            <p:txBody>
              <a:bodyPr wrap="square">
                <a:spAutoFit/>
              </a:bodyPr>
              <a:lstStyle/>
              <a:p>
                <a:pPr algn="ctr"/>
                <a:r>
                  <a:rPr kumimoji="1" lang="en-US" altLang="zh-TW" sz="1200" b="1">
                    <a:solidFill>
                      <a:srgbClr val="47ADB8"/>
                    </a:solidFill>
                    <a:latin typeface="Arial" panose="020B0604020202020204" pitchFamily="34" charset="0"/>
                    <a:ea typeface="微軟正黑體" panose="020B0604030504040204" pitchFamily="34" charset="-120"/>
                    <a:cs typeface="Arial" panose="020B0604020202020204" pitchFamily="34" charset="0"/>
                  </a:rPr>
                  <a:t>Standby</a:t>
                </a:r>
                <a:r>
                  <a:rPr kumimoji="1" lang="zh-TW" altLang="en-US" sz="1200" b="1">
                    <a:solidFill>
                      <a:srgbClr val="47ADB8"/>
                    </a:solidFill>
                    <a:latin typeface="Arial" panose="020B0604020202020204" pitchFamily="34" charset="0"/>
                    <a:ea typeface="微軟正黑體" panose="020B0604030504040204" pitchFamily="34" charset="-120"/>
                    <a:cs typeface="Arial" panose="020B0604020202020204" pitchFamily="34" charset="0"/>
                  </a:rPr>
                  <a:t>：</a:t>
                </a:r>
                <a:r>
                  <a:rPr kumimoji="1" lang="en-US" altLang="zh-TW" sz="1200" b="1">
                    <a:solidFill>
                      <a:srgbClr val="47ADB8"/>
                    </a:solidFill>
                    <a:latin typeface="Arial" panose="020B0604020202020204" pitchFamily="34" charset="0"/>
                    <a:ea typeface="微軟正黑體" panose="020B0604030504040204" pitchFamily="34" charset="-120"/>
                    <a:cs typeface="Arial" panose="020B0604020202020204" pitchFamily="34" charset="0"/>
                  </a:rPr>
                  <a:t>23.1</a:t>
                </a:r>
              </a:p>
              <a:p>
                <a:pPr algn="ctr"/>
                <a:r>
                  <a:rPr kumimoji="1" lang="en-US" altLang="zh-TW" sz="1050" b="1">
                    <a:solidFill>
                      <a:srgbClr val="47ADB8"/>
                    </a:solidFill>
                    <a:latin typeface="Arial" panose="020B0604020202020204" pitchFamily="34" charset="0"/>
                    <a:ea typeface="微軟正黑體" panose="020B0604030504040204" pitchFamily="34" charset="-120"/>
                    <a:cs typeface="Arial" panose="020B0604020202020204" pitchFamily="34" charset="0"/>
                  </a:rPr>
                  <a:t>Operation</a:t>
                </a:r>
                <a:r>
                  <a:rPr kumimoji="1" lang="zh-TW" altLang="en-US" sz="1050" b="1">
                    <a:solidFill>
                      <a:srgbClr val="47ADB8"/>
                    </a:solidFill>
                    <a:latin typeface="Arial" panose="020B0604020202020204" pitchFamily="34" charset="0"/>
                    <a:ea typeface="微軟正黑體" panose="020B0604030504040204" pitchFamily="34" charset="-120"/>
                    <a:cs typeface="Arial" panose="020B0604020202020204" pitchFamily="34" charset="0"/>
                  </a:rPr>
                  <a:t>：</a:t>
                </a:r>
                <a:r>
                  <a:rPr kumimoji="1" lang="en-US" altLang="zh-TW" sz="1050" b="1">
                    <a:solidFill>
                      <a:srgbClr val="47ADB8"/>
                    </a:solidFill>
                    <a:latin typeface="Arial" panose="020B0604020202020204" pitchFamily="34" charset="0"/>
                    <a:ea typeface="微軟正黑體" panose="020B0604030504040204" pitchFamily="34" charset="-120"/>
                    <a:cs typeface="Arial" panose="020B0604020202020204" pitchFamily="34" charset="0"/>
                  </a:rPr>
                  <a:t>30.5</a:t>
                </a:r>
                <a:endParaRPr kumimoji="1" lang="zh-TW" altLang="en-US" sz="1050" b="1">
                  <a:solidFill>
                    <a:srgbClr val="47ADB8"/>
                  </a:solidFill>
                  <a:latin typeface="Arial" panose="020B0604020202020204" pitchFamily="34" charset="0"/>
                  <a:ea typeface="微軟正黑體" panose="020B0604030504040204" pitchFamily="34" charset="-120"/>
                  <a:cs typeface="Arial" panose="020B0604020202020204" pitchFamily="34" charset="0"/>
                </a:endParaRPr>
              </a:p>
            </p:txBody>
          </p:sp>
        </p:grpSp>
      </p:grpSp>
      <p:sp>
        <p:nvSpPr>
          <p:cNvPr id="25" name="文字方塊 24">
            <a:extLst>
              <a:ext uri="{FF2B5EF4-FFF2-40B4-BE49-F238E27FC236}">
                <a16:creationId xmlns:a16="http://schemas.microsoft.com/office/drawing/2014/main" id="{6A6CE9D3-EAEE-204C-A68F-9ED8A050352B}"/>
              </a:ext>
            </a:extLst>
          </p:cNvPr>
          <p:cNvSpPr txBox="1"/>
          <p:nvPr/>
        </p:nvSpPr>
        <p:spPr>
          <a:xfrm>
            <a:off x="1188061" y="1816376"/>
            <a:ext cx="7164385" cy="1754326"/>
          </a:xfrm>
          <a:prstGeom prst="rect">
            <a:avLst/>
          </a:prstGeom>
          <a:noFill/>
        </p:spPr>
        <p:txBody>
          <a:bodyPr wrap="square" rtlCol="0">
            <a:spAutoFit/>
          </a:bodyPr>
          <a:lstStyle/>
          <a:p>
            <a:r>
              <a:rPr lang="en" altLang="zh-TW" b="1">
                <a:latin typeface="Arial" panose="020B0604020202020204" pitchFamily="34" charset="0"/>
                <a:cs typeface="Arial" panose="020B0604020202020204" pitchFamily="34" charset="0"/>
              </a:rPr>
              <a:t>Silence is golden, especially in small studios and offices where creative minds are at work. The TS-h1290FX all-flash NAS features a high-quality CPU cooler and two 90mm near-silent system fans to provide effective cooling without distracting noises. With a lightweight and stylish design, the TS-h1290FX is a perfect fit for modern work environments.</a:t>
            </a:r>
            <a:endParaRPr lang="zh-TW" altLang="en-US" sz="2000" b="1">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38351775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圖形 4">
            <a:extLst>
              <a:ext uri="{FF2B5EF4-FFF2-40B4-BE49-F238E27FC236}">
                <a16:creationId xmlns:a16="http://schemas.microsoft.com/office/drawing/2014/main" id="{0E58AD6C-D0A6-4F19-804E-EAE5F55680B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820414" y="720763"/>
            <a:ext cx="2192736" cy="1767280"/>
          </a:xfrm>
          <a:prstGeom prst="rect">
            <a:avLst/>
          </a:prstGeom>
        </p:spPr>
      </p:pic>
    </p:spTree>
    <p:extLst>
      <p:ext uri="{BB962C8B-B14F-4D97-AF65-F5344CB8AC3E}">
        <p14:creationId xmlns:p14="http://schemas.microsoft.com/office/powerpoint/2010/main" val="27073230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F5234BB-0D9D-4AB7-B187-96E83420DAF0}"/>
              </a:ext>
            </a:extLst>
          </p:cNvPr>
          <p:cNvSpPr txBox="1"/>
          <p:nvPr/>
        </p:nvSpPr>
        <p:spPr>
          <a:xfrm>
            <a:off x="4295586" y="1211860"/>
            <a:ext cx="6086475" cy="1477328"/>
          </a:xfrm>
          <a:prstGeom prst="rect">
            <a:avLst/>
          </a:prstGeom>
          <a:noFill/>
        </p:spPr>
        <p:txBody>
          <a:bodyPr wrap="square" rtlCol="0">
            <a:spAutoFit/>
          </a:bodyPr>
          <a:lstStyle/>
          <a:p>
            <a:pPr defTabSz="914126">
              <a:defRPr/>
            </a:pPr>
            <a:r>
              <a:rPr lang="en-US" altLang="zh-TW" sz="4500">
                <a:latin typeface="Arial" panose="020B0604020202020204" pitchFamily="34" charset="0"/>
                <a:ea typeface="微軟正黑體" panose="020B0604030504040204" pitchFamily="34" charset="-120"/>
                <a:cs typeface="Arial" panose="020B0604020202020204" pitchFamily="34" charset="0"/>
              </a:rPr>
              <a:t>Versatile capacity and feature expansions </a:t>
            </a:r>
            <a:endParaRPr lang="zh-TW" altLang="en-US" sz="4500">
              <a:latin typeface="Arial" panose="020B0604020202020204" pitchFamily="34" charset="0"/>
              <a:ea typeface="微軟正黑體" panose="020B0604030504040204" pitchFamily="34" charset="-120"/>
              <a:cs typeface="Arial" panose="020B0604020202020204" pitchFamily="34" charset="0"/>
            </a:endParaRPr>
          </a:p>
        </p:txBody>
      </p:sp>
      <p:pic>
        <p:nvPicPr>
          <p:cNvPr id="9" name="圖形 8">
            <a:extLst>
              <a:ext uri="{FF2B5EF4-FFF2-40B4-BE49-F238E27FC236}">
                <a16:creationId xmlns:a16="http://schemas.microsoft.com/office/drawing/2014/main" id="{3F333D33-F6C6-44FB-B467-5F8D85174CE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440292" y="830645"/>
            <a:ext cx="2338880" cy="269326"/>
          </a:xfrm>
          <a:prstGeom prst="rect">
            <a:avLst/>
          </a:prstGeom>
        </p:spPr>
      </p:pic>
    </p:spTree>
    <p:extLst>
      <p:ext uri="{BB962C8B-B14F-4D97-AF65-F5344CB8AC3E}">
        <p14:creationId xmlns:p14="http://schemas.microsoft.com/office/powerpoint/2010/main" val="11540096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圖片 34">
            <a:extLst>
              <a:ext uri="{FF2B5EF4-FFF2-40B4-BE49-F238E27FC236}">
                <a16:creationId xmlns:a16="http://schemas.microsoft.com/office/drawing/2014/main" id="{5B37337C-3672-354E-9418-A421503837E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536444" y="4723056"/>
            <a:ext cx="1612013" cy="1712671"/>
          </a:xfrm>
          <a:prstGeom prst="rect">
            <a:avLst/>
          </a:prstGeom>
        </p:spPr>
      </p:pic>
      <p:pic>
        <p:nvPicPr>
          <p:cNvPr id="36" name="圖片 35">
            <a:extLst>
              <a:ext uri="{FF2B5EF4-FFF2-40B4-BE49-F238E27FC236}">
                <a16:creationId xmlns:a16="http://schemas.microsoft.com/office/drawing/2014/main" id="{1C3C3E49-76F0-104A-9B74-5BC61C9E0FF1}"/>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4113950" y="4723056"/>
            <a:ext cx="2740271" cy="1712669"/>
          </a:xfrm>
          <a:prstGeom prst="rect">
            <a:avLst/>
          </a:prstGeom>
        </p:spPr>
      </p:pic>
      <p:pic>
        <p:nvPicPr>
          <p:cNvPr id="37" name="圖片 36">
            <a:extLst>
              <a:ext uri="{FF2B5EF4-FFF2-40B4-BE49-F238E27FC236}">
                <a16:creationId xmlns:a16="http://schemas.microsoft.com/office/drawing/2014/main" id="{1F16E221-91BB-ED49-BFA5-0DCEBBB0C81A}"/>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7395893" y="4318327"/>
            <a:ext cx="3819532" cy="2387207"/>
          </a:xfrm>
          <a:prstGeom prst="rect">
            <a:avLst/>
          </a:prstGeom>
        </p:spPr>
      </p:pic>
      <p:grpSp>
        <p:nvGrpSpPr>
          <p:cNvPr id="6" name="群組 5">
            <a:extLst>
              <a:ext uri="{FF2B5EF4-FFF2-40B4-BE49-F238E27FC236}">
                <a16:creationId xmlns:a16="http://schemas.microsoft.com/office/drawing/2014/main" id="{7671AB85-0071-405B-A2ED-0D3DA63B8654}"/>
              </a:ext>
            </a:extLst>
          </p:cNvPr>
          <p:cNvGrpSpPr/>
          <p:nvPr/>
        </p:nvGrpSpPr>
        <p:grpSpPr>
          <a:xfrm>
            <a:off x="1536445" y="3453950"/>
            <a:ext cx="9622324" cy="842681"/>
            <a:chOff x="1616232" y="2899633"/>
            <a:chExt cx="3589471" cy="434539"/>
          </a:xfrm>
        </p:grpSpPr>
        <p:sp>
          <p:nvSpPr>
            <p:cNvPr id="20" name="平行四邊形 19">
              <a:extLst>
                <a:ext uri="{FF2B5EF4-FFF2-40B4-BE49-F238E27FC236}">
                  <a16:creationId xmlns:a16="http://schemas.microsoft.com/office/drawing/2014/main" id="{04BA7D68-73A4-4136-8413-B556BE4069FE}"/>
                </a:ext>
              </a:extLst>
            </p:cNvPr>
            <p:cNvSpPr/>
            <p:nvPr/>
          </p:nvSpPr>
          <p:spPr>
            <a:xfrm>
              <a:off x="3797782" y="2899633"/>
              <a:ext cx="1407921" cy="299860"/>
            </a:xfrm>
            <a:prstGeom prst="parallelogram">
              <a:avLst>
                <a:gd name="adj" fmla="val 43486"/>
              </a:avLst>
            </a:prstGeom>
            <a:solidFill>
              <a:srgbClr val="52555C"/>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00" b="1">
                  <a:latin typeface="Arial" panose="020B0604020202020204" pitchFamily="34" charset="0"/>
                  <a:cs typeface="Arial" panose="020B0604020202020204" pitchFamily="34" charset="0"/>
                </a:rPr>
                <a:t>TL-D1600S</a:t>
              </a:r>
              <a:endParaRPr lang="zh-TW" altLang="en-US" sz="2400" b="1">
                <a:latin typeface="Arial" panose="020B0604020202020204" pitchFamily="34" charset="0"/>
                <a:cs typeface="Arial" panose="020B0604020202020204" pitchFamily="34" charset="0"/>
              </a:endParaRPr>
            </a:p>
          </p:txBody>
        </p:sp>
        <p:sp>
          <p:nvSpPr>
            <p:cNvPr id="5" name="平行四邊形 4">
              <a:extLst>
                <a:ext uri="{FF2B5EF4-FFF2-40B4-BE49-F238E27FC236}">
                  <a16:creationId xmlns:a16="http://schemas.microsoft.com/office/drawing/2014/main" id="{89DAE780-C7EF-4455-8BC4-650F94C709F1}"/>
                </a:ext>
              </a:extLst>
            </p:cNvPr>
            <p:cNvSpPr/>
            <p:nvPr/>
          </p:nvSpPr>
          <p:spPr>
            <a:xfrm>
              <a:off x="1616232" y="2903974"/>
              <a:ext cx="1275980" cy="299860"/>
            </a:xfrm>
            <a:prstGeom prst="parallelogram">
              <a:avLst>
                <a:gd name="adj" fmla="val 43486"/>
              </a:avLst>
            </a:prstGeom>
            <a:solidFill>
              <a:srgbClr val="32323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00" b="1">
                  <a:latin typeface="Arial" panose="020B0604020202020204" pitchFamily="34" charset="0"/>
                  <a:cs typeface="Arial" panose="020B0604020202020204" pitchFamily="34" charset="0"/>
                </a:rPr>
                <a:t>TL-D400S</a:t>
              </a:r>
              <a:endParaRPr lang="zh-TW" altLang="en-US" sz="2400" b="1">
                <a:latin typeface="Arial" panose="020B0604020202020204" pitchFamily="34" charset="0"/>
                <a:cs typeface="Arial" panose="020B0604020202020204" pitchFamily="34" charset="0"/>
              </a:endParaRPr>
            </a:p>
          </p:txBody>
        </p:sp>
        <p:sp>
          <p:nvSpPr>
            <p:cNvPr id="19" name="平行四邊形 18">
              <a:extLst>
                <a:ext uri="{FF2B5EF4-FFF2-40B4-BE49-F238E27FC236}">
                  <a16:creationId xmlns:a16="http://schemas.microsoft.com/office/drawing/2014/main" id="{FFEEF73D-0F93-49B3-A2E8-C6E6087C9811}"/>
                </a:ext>
              </a:extLst>
            </p:cNvPr>
            <p:cNvSpPr/>
            <p:nvPr/>
          </p:nvSpPr>
          <p:spPr>
            <a:xfrm>
              <a:off x="2600123" y="3034312"/>
              <a:ext cx="1407921" cy="299860"/>
            </a:xfrm>
            <a:prstGeom prst="parallelogram">
              <a:avLst>
                <a:gd name="adj" fmla="val 43486"/>
              </a:avLst>
            </a:prstGeom>
            <a:solidFill>
              <a:srgbClr val="EE6D2B"/>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00" b="1">
                  <a:latin typeface="Arial" panose="020B0604020202020204" pitchFamily="34" charset="0"/>
                  <a:cs typeface="Arial" panose="020B0604020202020204" pitchFamily="34" charset="0"/>
                </a:rPr>
                <a:t>TL-D800S</a:t>
              </a:r>
              <a:endParaRPr lang="zh-TW" altLang="en-US" sz="2400" b="1">
                <a:latin typeface="Arial" panose="020B0604020202020204" pitchFamily="34" charset="0"/>
                <a:cs typeface="Arial" panose="020B0604020202020204" pitchFamily="34" charset="0"/>
              </a:endParaRPr>
            </a:p>
          </p:txBody>
        </p:sp>
      </p:grpSp>
      <p:cxnSp>
        <p:nvCxnSpPr>
          <p:cNvPr id="8" name="直線接點 7">
            <a:extLst>
              <a:ext uri="{FF2B5EF4-FFF2-40B4-BE49-F238E27FC236}">
                <a16:creationId xmlns:a16="http://schemas.microsoft.com/office/drawing/2014/main" id="{BFEECFF5-BF08-47C1-8FD4-246ECB267780}"/>
              </a:ext>
            </a:extLst>
          </p:cNvPr>
          <p:cNvCxnSpPr/>
          <p:nvPr/>
        </p:nvCxnSpPr>
        <p:spPr>
          <a:xfrm flipH="1">
            <a:off x="3294343" y="4518661"/>
            <a:ext cx="819607" cy="2339339"/>
          </a:xfrm>
          <a:prstGeom prst="line">
            <a:avLst/>
          </a:prstGeom>
        </p:spPr>
        <p:style>
          <a:lnRef idx="1">
            <a:schemeClr val="accent6"/>
          </a:lnRef>
          <a:fillRef idx="0">
            <a:schemeClr val="accent6"/>
          </a:fillRef>
          <a:effectRef idx="0">
            <a:schemeClr val="accent6"/>
          </a:effectRef>
          <a:fontRef idx="minor">
            <a:schemeClr val="tx1"/>
          </a:fontRef>
        </p:style>
      </p:cxnSp>
      <p:cxnSp>
        <p:nvCxnSpPr>
          <p:cNvPr id="24" name="直線接點 23">
            <a:extLst>
              <a:ext uri="{FF2B5EF4-FFF2-40B4-BE49-F238E27FC236}">
                <a16:creationId xmlns:a16="http://schemas.microsoft.com/office/drawing/2014/main" id="{F5935B85-3FDD-40F8-8D77-0D09DF50CBA4}"/>
              </a:ext>
            </a:extLst>
          </p:cNvPr>
          <p:cNvCxnSpPr/>
          <p:nvPr/>
        </p:nvCxnSpPr>
        <p:spPr>
          <a:xfrm flipH="1">
            <a:off x="6918306" y="4518661"/>
            <a:ext cx="819607" cy="2339339"/>
          </a:xfrm>
          <a:prstGeom prst="line">
            <a:avLst/>
          </a:prstGeom>
        </p:spPr>
        <p:style>
          <a:lnRef idx="1">
            <a:schemeClr val="accent6"/>
          </a:lnRef>
          <a:fillRef idx="0">
            <a:schemeClr val="accent6"/>
          </a:fillRef>
          <a:effectRef idx="0">
            <a:schemeClr val="accent6"/>
          </a:effectRef>
          <a:fontRef idx="minor">
            <a:schemeClr val="tx1"/>
          </a:fontRef>
        </p:style>
      </p:cxnSp>
      <p:sp>
        <p:nvSpPr>
          <p:cNvPr id="13" name="TextBox 19">
            <a:extLst>
              <a:ext uri="{FF2B5EF4-FFF2-40B4-BE49-F238E27FC236}">
                <a16:creationId xmlns:a16="http://schemas.microsoft.com/office/drawing/2014/main" id="{7738CC0E-5DD3-40DE-8E32-D5FD7AA57F93}"/>
              </a:ext>
            </a:extLst>
          </p:cNvPr>
          <p:cNvSpPr txBox="1"/>
          <p:nvPr/>
        </p:nvSpPr>
        <p:spPr>
          <a:xfrm>
            <a:off x="633013" y="1950629"/>
            <a:ext cx="11254186" cy="1107996"/>
          </a:xfrm>
          <a:prstGeom prst="rect">
            <a:avLst/>
          </a:prstGeom>
          <a:noFill/>
        </p:spPr>
        <p:txBody>
          <a:bodyPr wrap="square" lIns="121920" tIns="60960" rIns="121920" bIns="60960" rtlCol="0" anchor="t">
            <a:spAutoFit/>
          </a:bodyPr>
          <a:lstStyle/>
          <a:p>
            <a:pPr marL="174625" indent="-174625">
              <a:spcBef>
                <a:spcPts val="1200"/>
              </a:spcBef>
              <a:buClr>
                <a:srgbClr val="89CBD2"/>
              </a:buClr>
              <a:buFont typeface="Arial"/>
              <a:buChar char="•"/>
            </a:pPr>
            <a:r>
              <a:rPr lang="en-US" altLang="zh-TW">
                <a:latin typeface="Arial" panose="020B0604020202020204" pitchFamily="34" charset="0"/>
                <a:ea typeface="微軟正黑體" panose="020B0604030504040204" pitchFamily="34" charset="-120"/>
                <a:cs typeface="Arial" panose="020B0604020202020204" pitchFamily="34" charset="0"/>
              </a:rPr>
              <a:t>TL SATA includes a SATA HBA PCIe card can cables to expand TS-h1290FX NAS capacity</a:t>
            </a:r>
            <a:endParaRPr lang="zh-TW" altLang="en-US">
              <a:latin typeface="Arial" panose="020B0604020202020204" pitchFamily="34" charset="0"/>
              <a:ea typeface="微軟正黑體" panose="020B0604030504040204" pitchFamily="34" charset="-120"/>
              <a:cs typeface="Arial" panose="020B0604020202020204" pitchFamily="34" charset="0"/>
            </a:endParaRPr>
          </a:p>
          <a:p>
            <a:pPr marL="174625" indent="-174625">
              <a:spcBef>
                <a:spcPts val="1200"/>
              </a:spcBef>
              <a:buClr>
                <a:srgbClr val="89CBD2"/>
              </a:buClr>
              <a:buFont typeface="Arial"/>
              <a:buChar char="•"/>
            </a:pPr>
            <a:r>
              <a:rPr lang="en-US" altLang="zh-TW">
                <a:latin typeface="Arial" panose="020B0604020202020204" pitchFamily="34" charset="0"/>
                <a:ea typeface="微軟正黑體" panose="020B0604030504040204" pitchFamily="34" charset="-120"/>
                <a:cs typeface="Arial" panose="020B0604020202020204" pitchFamily="34" charset="0"/>
              </a:rPr>
              <a:t>A single</a:t>
            </a:r>
            <a:r>
              <a:rPr lang="zh-TW" altLang="en-US">
                <a:latin typeface="Arial" panose="020B0604020202020204" pitchFamily="34" charset="0"/>
                <a:ea typeface="微軟正黑體" panose="020B0604030504040204" pitchFamily="34" charset="-120"/>
                <a:cs typeface="Arial" panose="020B0604020202020204" pitchFamily="34" charset="0"/>
              </a:rPr>
              <a:t> </a:t>
            </a:r>
            <a:r>
              <a:rPr lang="en-US" altLang="zh-TW">
                <a:latin typeface="Arial" panose="020B0604020202020204" pitchFamily="34" charset="0"/>
                <a:ea typeface="微軟正黑體" panose="020B0604030504040204" pitchFamily="34" charset="-120"/>
                <a:cs typeface="Arial" panose="020B0604020202020204" pitchFamily="34" charset="0"/>
              </a:rPr>
              <a:t>SFF-8088 can provide up to 4 x SATA 6Gb/s = 24 Gb/s transfer speed. By combining multiple cables to reach up to 64 Gb/s performance between the NAS and JBOD via PCIe interface.</a:t>
            </a: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14" name="文字方塊 13">
            <a:extLst>
              <a:ext uri="{FF2B5EF4-FFF2-40B4-BE49-F238E27FC236}">
                <a16:creationId xmlns:a16="http://schemas.microsoft.com/office/drawing/2014/main" id="{2F38843A-42B9-45C6-920B-8CE1CE13DD89}"/>
              </a:ext>
            </a:extLst>
          </p:cNvPr>
          <p:cNvSpPr txBox="1"/>
          <p:nvPr/>
        </p:nvSpPr>
        <p:spPr>
          <a:xfrm>
            <a:off x="579232" y="114273"/>
            <a:ext cx="10933319" cy="1446550"/>
          </a:xfrm>
          <a:prstGeom prst="rect">
            <a:avLst/>
          </a:prstGeom>
          <a:noFill/>
        </p:spPr>
        <p:txBody>
          <a:bodyPr wrap="square" rtlCol="0">
            <a:spAutoFit/>
          </a:bodyPr>
          <a:lstStyle/>
          <a:p>
            <a:pPr algn="ctr"/>
            <a:r>
              <a:rPr lang="en-US" altLang="zh-TW" sz="4400" b="1">
                <a:latin typeface="Arial" panose="020B0604020202020204" pitchFamily="34" charset="0"/>
                <a:ea typeface="微軟正黑體" panose="020B0604030504040204" pitchFamily="34" charset="-120"/>
                <a:cs typeface="Arial" panose="020B0604020202020204" pitchFamily="34" charset="0"/>
              </a:rPr>
              <a:t>Capacity expansion with TL SATA JBOD for 24Gbps+ high performance transfer</a:t>
            </a:r>
          </a:p>
        </p:txBody>
      </p:sp>
    </p:spTree>
    <p:extLst>
      <p:ext uri="{BB962C8B-B14F-4D97-AF65-F5344CB8AC3E}">
        <p14:creationId xmlns:p14="http://schemas.microsoft.com/office/powerpoint/2010/main" val="10280203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Shape 528">
            <a:extLst>
              <a:ext uri="{FF2B5EF4-FFF2-40B4-BE49-F238E27FC236}">
                <a16:creationId xmlns:a16="http://schemas.microsoft.com/office/drawing/2014/main" id="{BF60B19B-C939-407C-B371-408107615EFB}"/>
              </a:ext>
            </a:extLst>
          </p:cNvPr>
          <p:cNvSpPr/>
          <p:nvPr/>
        </p:nvSpPr>
        <p:spPr>
          <a:xfrm flipH="1">
            <a:off x="343757" y="4392007"/>
            <a:ext cx="11597869" cy="2146254"/>
          </a:xfrm>
          <a:prstGeom prst="snip2DiagRect">
            <a:avLst>
              <a:gd name="adj1" fmla="val 0"/>
              <a:gd name="adj2" fmla="val 14918"/>
            </a:avLst>
          </a:prstGeom>
          <a:gradFill>
            <a:gsLst>
              <a:gs pos="47000">
                <a:schemeClr val="bg1"/>
              </a:gs>
              <a:gs pos="100000">
                <a:schemeClr val="bg1">
                  <a:alpha val="0"/>
                </a:schemeClr>
              </a:gs>
            </a:gsLst>
            <a:lin ang="5400000" scaled="1"/>
          </a:gradFill>
          <a:ln w="12700">
            <a:gradFill>
              <a:gsLst>
                <a:gs pos="100000">
                  <a:srgbClr val="B1B6C3"/>
                </a:gs>
                <a:gs pos="0">
                  <a:srgbClr val="D0CFD7"/>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lang="zh-TW" altLang="en-US" sz="2400">
              <a:solidFill>
                <a:schemeClr val="lt1"/>
              </a:solidFill>
              <a:latin typeface="Arial" panose="020B0604020202020204" pitchFamily="34" charset="0"/>
              <a:ea typeface="Arial"/>
              <a:cs typeface="Arial" panose="020B0604020202020204" pitchFamily="34" charset="0"/>
              <a:sym typeface="Arial"/>
            </a:endParaRPr>
          </a:p>
        </p:txBody>
      </p:sp>
      <p:sp>
        <p:nvSpPr>
          <p:cNvPr id="47" name="Shape 528">
            <a:extLst>
              <a:ext uri="{FF2B5EF4-FFF2-40B4-BE49-F238E27FC236}">
                <a16:creationId xmlns:a16="http://schemas.microsoft.com/office/drawing/2014/main" id="{31AE0C1C-85A6-4F55-9DF6-242721E0C581}"/>
              </a:ext>
            </a:extLst>
          </p:cNvPr>
          <p:cNvSpPr/>
          <p:nvPr/>
        </p:nvSpPr>
        <p:spPr>
          <a:xfrm flipH="1">
            <a:off x="6039108" y="2088417"/>
            <a:ext cx="5902519" cy="2146254"/>
          </a:xfrm>
          <a:prstGeom prst="snip2DiagRect">
            <a:avLst>
              <a:gd name="adj1" fmla="val 0"/>
              <a:gd name="adj2" fmla="val 14918"/>
            </a:avLst>
          </a:prstGeom>
          <a:gradFill>
            <a:gsLst>
              <a:gs pos="47000">
                <a:schemeClr val="bg1"/>
              </a:gs>
              <a:gs pos="100000">
                <a:schemeClr val="bg1">
                  <a:alpha val="0"/>
                </a:schemeClr>
              </a:gs>
            </a:gsLst>
            <a:lin ang="5400000" scaled="1"/>
          </a:gradFill>
          <a:ln w="12700">
            <a:gradFill>
              <a:gsLst>
                <a:gs pos="100000">
                  <a:srgbClr val="B1B6C3"/>
                </a:gs>
                <a:gs pos="0">
                  <a:srgbClr val="D0CFD7"/>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lang="zh-TW" altLang="en-US" sz="2400">
              <a:solidFill>
                <a:schemeClr val="lt1"/>
              </a:solidFill>
              <a:latin typeface="Arial" panose="020B0604020202020204" pitchFamily="34" charset="0"/>
              <a:ea typeface="Arial"/>
              <a:cs typeface="Arial" panose="020B0604020202020204" pitchFamily="34" charset="0"/>
              <a:sym typeface="Arial"/>
            </a:endParaRPr>
          </a:p>
        </p:txBody>
      </p:sp>
      <p:sp>
        <p:nvSpPr>
          <p:cNvPr id="42" name="Shape 528">
            <a:extLst>
              <a:ext uri="{FF2B5EF4-FFF2-40B4-BE49-F238E27FC236}">
                <a16:creationId xmlns:a16="http://schemas.microsoft.com/office/drawing/2014/main" id="{7E453271-1FE7-4B06-BFBF-56659D85EC7C}"/>
              </a:ext>
            </a:extLst>
          </p:cNvPr>
          <p:cNvSpPr/>
          <p:nvPr/>
        </p:nvSpPr>
        <p:spPr>
          <a:xfrm flipH="1">
            <a:off x="319170" y="2088417"/>
            <a:ext cx="5542364" cy="2146254"/>
          </a:xfrm>
          <a:prstGeom prst="snip2DiagRect">
            <a:avLst>
              <a:gd name="adj1" fmla="val 0"/>
              <a:gd name="adj2" fmla="val 14918"/>
            </a:avLst>
          </a:prstGeom>
          <a:gradFill>
            <a:gsLst>
              <a:gs pos="47000">
                <a:schemeClr val="bg1"/>
              </a:gs>
              <a:gs pos="100000">
                <a:schemeClr val="bg1">
                  <a:alpha val="0"/>
                </a:schemeClr>
              </a:gs>
            </a:gsLst>
            <a:lin ang="5400000" scaled="1"/>
          </a:gradFill>
          <a:ln w="12700">
            <a:gradFill>
              <a:gsLst>
                <a:gs pos="100000">
                  <a:srgbClr val="B1B6C3"/>
                </a:gs>
                <a:gs pos="0">
                  <a:srgbClr val="D0CFD7"/>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lang="zh-TW" altLang="en-US" sz="2400">
              <a:solidFill>
                <a:schemeClr val="lt1"/>
              </a:solidFill>
              <a:latin typeface="Arial" panose="020B0604020202020204" pitchFamily="34" charset="0"/>
              <a:ea typeface="Arial"/>
              <a:cs typeface="Arial" panose="020B0604020202020204" pitchFamily="34" charset="0"/>
              <a:sym typeface="Arial"/>
            </a:endParaRPr>
          </a:p>
        </p:txBody>
      </p:sp>
      <p:grpSp>
        <p:nvGrpSpPr>
          <p:cNvPr id="3" name="群組 2" hidden="1">
            <a:extLst>
              <a:ext uri="{FF2B5EF4-FFF2-40B4-BE49-F238E27FC236}">
                <a16:creationId xmlns:a16="http://schemas.microsoft.com/office/drawing/2014/main" id="{29569603-99E0-46DD-80BC-99B50C05AFEA}"/>
              </a:ext>
            </a:extLst>
          </p:cNvPr>
          <p:cNvGrpSpPr/>
          <p:nvPr/>
        </p:nvGrpSpPr>
        <p:grpSpPr>
          <a:xfrm>
            <a:off x="255558" y="1576063"/>
            <a:ext cx="11678223" cy="2658608"/>
            <a:chOff x="255558" y="1576063"/>
            <a:chExt cx="11678222" cy="2658608"/>
          </a:xfrm>
        </p:grpSpPr>
        <p:sp>
          <p:nvSpPr>
            <p:cNvPr id="43" name="Google Shape;584;p33">
              <a:extLst>
                <a:ext uri="{FF2B5EF4-FFF2-40B4-BE49-F238E27FC236}">
                  <a16:creationId xmlns:a16="http://schemas.microsoft.com/office/drawing/2014/main" id="{7C5C801B-BB11-4EA3-9F84-75242441FB1A}"/>
                </a:ext>
              </a:extLst>
            </p:cNvPr>
            <p:cNvSpPr/>
            <p:nvPr/>
          </p:nvSpPr>
          <p:spPr>
            <a:xfrm rot="10800000">
              <a:off x="255558" y="1576063"/>
              <a:ext cx="5485532" cy="2658608"/>
            </a:xfrm>
            <a:prstGeom prst="rect">
              <a:avLst/>
            </a:prstGeom>
            <a:gradFill>
              <a:gsLst>
                <a:gs pos="16000">
                  <a:srgbClr val="D34384">
                    <a:alpha val="60000"/>
                  </a:srgbClr>
                </a:gs>
                <a:gs pos="85000">
                  <a:srgbClr val="FF66FF">
                    <a:alpha val="0"/>
                  </a:srgbClr>
                </a:gs>
              </a:gsLst>
              <a:lin ang="16200000" scaled="0"/>
            </a:gradFill>
            <a:ln>
              <a:noFill/>
            </a:ln>
            <a:effectLst/>
          </p:spPr>
          <p:txBody>
            <a:bodyPr spcFirstLastPara="1" wrap="square" lIns="121900" tIns="60933" rIns="121900" bIns="60933" anchor="ctr" anchorCtr="0">
              <a:noAutofit/>
            </a:bodyPr>
            <a:lstStyle/>
            <a:p>
              <a:pPr algn="ctr"/>
              <a:endParaRPr lang="en-US" sz="2400">
                <a:solidFill>
                  <a:srgbClr val="FFFFFF"/>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sp>
          <p:nvSpPr>
            <p:cNvPr id="44" name="Google Shape;584;p33">
              <a:extLst>
                <a:ext uri="{FF2B5EF4-FFF2-40B4-BE49-F238E27FC236}">
                  <a16:creationId xmlns:a16="http://schemas.microsoft.com/office/drawing/2014/main" id="{87D19077-8D98-4DD6-9D50-F9730D1E1222}"/>
                </a:ext>
              </a:extLst>
            </p:cNvPr>
            <p:cNvSpPr/>
            <p:nvPr/>
          </p:nvSpPr>
          <p:spPr>
            <a:xfrm rot="10800000">
              <a:off x="5811619" y="1576063"/>
              <a:ext cx="6122161" cy="2658608"/>
            </a:xfrm>
            <a:prstGeom prst="rect">
              <a:avLst/>
            </a:prstGeom>
            <a:gradFill>
              <a:gsLst>
                <a:gs pos="16000">
                  <a:srgbClr val="D34384">
                    <a:alpha val="60000"/>
                  </a:srgbClr>
                </a:gs>
                <a:gs pos="85000">
                  <a:srgbClr val="FF66FF">
                    <a:alpha val="0"/>
                  </a:srgbClr>
                </a:gs>
              </a:gsLst>
              <a:lin ang="16200000" scaled="0"/>
            </a:gradFill>
            <a:ln>
              <a:noFill/>
            </a:ln>
            <a:effectLst/>
          </p:spPr>
          <p:txBody>
            <a:bodyPr spcFirstLastPara="1" wrap="square" lIns="121900" tIns="60933" rIns="121900" bIns="60933" anchor="ctr" anchorCtr="0">
              <a:noAutofit/>
            </a:bodyPr>
            <a:lstStyle/>
            <a:p>
              <a:pPr algn="ctr"/>
              <a:endParaRPr lang="en-US" sz="2400">
                <a:solidFill>
                  <a:srgbClr val="FFFFFF"/>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grpSp>
      <p:sp>
        <p:nvSpPr>
          <p:cNvPr id="10" name="TextBox 17">
            <a:extLst>
              <a:ext uri="{FF2B5EF4-FFF2-40B4-BE49-F238E27FC236}">
                <a16:creationId xmlns:a16="http://schemas.microsoft.com/office/drawing/2014/main" id="{DE54DBDD-C30C-DB4C-A11E-8CBAA9E4A1CD}"/>
              </a:ext>
            </a:extLst>
          </p:cNvPr>
          <p:cNvSpPr txBox="1"/>
          <p:nvPr/>
        </p:nvSpPr>
        <p:spPr>
          <a:xfrm>
            <a:off x="525258" y="3618573"/>
            <a:ext cx="1115338" cy="369252"/>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333">
                <a:solidFill>
                  <a:srgbClr val="323231"/>
                </a:solidFill>
                <a:latin typeface="Arial" panose="020B0604020202020204" pitchFamily="34" charset="0"/>
                <a:cs typeface="Arial" panose="020B0604020202020204" pitchFamily="34" charset="0"/>
                <a:sym typeface="Arial" panose="020B0604020202020204" pitchFamily="34" charset="0"/>
              </a:rPr>
              <a:t>TL-D400S</a:t>
            </a:r>
          </a:p>
        </p:txBody>
      </p:sp>
      <p:pic>
        <p:nvPicPr>
          <p:cNvPr id="15" name="圖片 14" descr="一張含有 監視器, 坐, 小, 電腦 的圖片&#10;&#10;自動產生的描述">
            <a:extLst>
              <a:ext uri="{FF2B5EF4-FFF2-40B4-BE49-F238E27FC236}">
                <a16:creationId xmlns:a16="http://schemas.microsoft.com/office/drawing/2014/main" id="{2FA90DA6-D8DE-9A43-B81D-86ECEF22084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68272" y="4492130"/>
            <a:ext cx="2771031" cy="1731895"/>
          </a:xfrm>
          <a:prstGeom prst="rect">
            <a:avLst/>
          </a:prstGeom>
        </p:spPr>
      </p:pic>
      <p:sp>
        <p:nvSpPr>
          <p:cNvPr id="17" name="TextBox 17">
            <a:extLst>
              <a:ext uri="{FF2B5EF4-FFF2-40B4-BE49-F238E27FC236}">
                <a16:creationId xmlns:a16="http://schemas.microsoft.com/office/drawing/2014/main" id="{3E5B1BAD-7333-CC47-AB68-27AB3A5A9126}"/>
              </a:ext>
            </a:extLst>
          </p:cNvPr>
          <p:cNvSpPr txBox="1"/>
          <p:nvPr/>
        </p:nvSpPr>
        <p:spPr>
          <a:xfrm>
            <a:off x="1719480" y="3548349"/>
            <a:ext cx="2141580" cy="574372"/>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333">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 x QXP-400eS-A1164</a:t>
            </a:r>
          </a:p>
          <a:p>
            <a:r>
              <a:rPr lang="en-US" altLang="zh-TW" sz="1333">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PCIe 4-port SATA HBA</a:t>
            </a:r>
            <a:endParaRPr lang="en-US" sz="1333">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18" name="TextBox 17">
            <a:extLst>
              <a:ext uri="{FF2B5EF4-FFF2-40B4-BE49-F238E27FC236}">
                <a16:creationId xmlns:a16="http://schemas.microsoft.com/office/drawing/2014/main" id="{BAF51015-EDC3-A749-89C1-385E187E87EF}"/>
              </a:ext>
            </a:extLst>
          </p:cNvPr>
          <p:cNvSpPr txBox="1"/>
          <p:nvPr/>
        </p:nvSpPr>
        <p:spPr>
          <a:xfrm>
            <a:off x="3799040" y="3622933"/>
            <a:ext cx="2141260" cy="369252"/>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latin typeface="Arial" panose="020B0604020202020204" pitchFamily="34" charset="0"/>
                <a:ea typeface="微軟正黑體" panose="020B0604030504040204" pitchFamily="34" charset="-120"/>
                <a:cs typeface="Arial" panose="020B0604020202020204" pitchFamily="34" charset="0"/>
              </a:defRPr>
            </a:lvl1pPr>
          </a:lstStyle>
          <a:p>
            <a:r>
              <a:rPr lang="en-US" sz="1333">
                <a:solidFill>
                  <a:srgbClr val="323231"/>
                </a:solidFill>
                <a:sym typeface="Arial" panose="020B0604020202020204" pitchFamily="34" charset="0"/>
              </a:rPr>
              <a:t>1 x 1M SFF-8088 </a:t>
            </a:r>
            <a:r>
              <a:rPr lang="en-US" altLang="zh-CN" sz="1333">
                <a:solidFill>
                  <a:srgbClr val="323231"/>
                </a:solidFill>
                <a:sym typeface="Arial" panose="020B0604020202020204" pitchFamily="34" charset="0"/>
              </a:rPr>
              <a:t>cable</a:t>
            </a:r>
            <a:endParaRPr lang="en-US" sz="1333">
              <a:solidFill>
                <a:srgbClr val="323231"/>
              </a:solidFill>
              <a:sym typeface="Arial" panose="020B0604020202020204" pitchFamily="34" charset="0"/>
            </a:endParaRPr>
          </a:p>
        </p:txBody>
      </p:sp>
      <p:sp>
        <p:nvSpPr>
          <p:cNvPr id="19" name="TextBox 17">
            <a:extLst>
              <a:ext uri="{FF2B5EF4-FFF2-40B4-BE49-F238E27FC236}">
                <a16:creationId xmlns:a16="http://schemas.microsoft.com/office/drawing/2014/main" id="{C211E644-5573-DA46-A286-539A396278BF}"/>
              </a:ext>
            </a:extLst>
          </p:cNvPr>
          <p:cNvSpPr txBox="1"/>
          <p:nvPr/>
        </p:nvSpPr>
        <p:spPr>
          <a:xfrm>
            <a:off x="6506938" y="3661200"/>
            <a:ext cx="1115338" cy="369252"/>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latin typeface="Arial" panose="020B0604020202020204" pitchFamily="34" charset="0"/>
                <a:ea typeface="微軟正黑體" panose="020B0604030504040204" pitchFamily="34" charset="-120"/>
                <a:cs typeface="Arial" panose="020B0604020202020204" pitchFamily="34" charset="0"/>
              </a:defRPr>
            </a:lvl1pPr>
          </a:lstStyle>
          <a:p>
            <a:r>
              <a:rPr lang="en-US" sz="1333">
                <a:solidFill>
                  <a:srgbClr val="323231"/>
                </a:solidFill>
                <a:sym typeface="Arial" panose="020B0604020202020204" pitchFamily="34" charset="0"/>
              </a:rPr>
              <a:t>TL-D800S</a:t>
            </a:r>
          </a:p>
        </p:txBody>
      </p:sp>
      <p:sp>
        <p:nvSpPr>
          <p:cNvPr id="20" name="TextBox 17">
            <a:extLst>
              <a:ext uri="{FF2B5EF4-FFF2-40B4-BE49-F238E27FC236}">
                <a16:creationId xmlns:a16="http://schemas.microsoft.com/office/drawing/2014/main" id="{F3D8DE5F-4CBF-DA44-870E-AE7B2178CE3E}"/>
              </a:ext>
            </a:extLst>
          </p:cNvPr>
          <p:cNvSpPr txBox="1"/>
          <p:nvPr/>
        </p:nvSpPr>
        <p:spPr>
          <a:xfrm>
            <a:off x="8014341" y="3663388"/>
            <a:ext cx="1953800" cy="502573"/>
          </a:xfrm>
          <a:prstGeom prst="rect">
            <a:avLst/>
          </a:prstGeom>
          <a:noFill/>
        </p:spPr>
        <p:txBody>
          <a:bodyPr wrap="square" rtlCol="0">
            <a:spAutoFit/>
          </a:bodyPr>
          <a:lstStyle/>
          <a:p>
            <a:r>
              <a:rPr lang="en-US"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 x QXP-800eS-A1164 8-port SATA HBA</a:t>
            </a:r>
            <a:endParaRPr lang="en-US" sz="1333">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1" name="TextBox 17">
            <a:extLst>
              <a:ext uri="{FF2B5EF4-FFF2-40B4-BE49-F238E27FC236}">
                <a16:creationId xmlns:a16="http://schemas.microsoft.com/office/drawing/2014/main" id="{DEF06EE0-AC64-6142-A77B-0B7CF4CF9A19}"/>
              </a:ext>
            </a:extLst>
          </p:cNvPr>
          <p:cNvSpPr txBox="1"/>
          <p:nvPr/>
        </p:nvSpPr>
        <p:spPr>
          <a:xfrm>
            <a:off x="9968141" y="3681710"/>
            <a:ext cx="2092239" cy="297454"/>
          </a:xfrm>
          <a:prstGeom prst="rect">
            <a:avLst/>
          </a:prstGeom>
          <a:noFill/>
        </p:spPr>
        <p:txBody>
          <a:bodyPr wrap="none" rtlCol="0">
            <a:spAutoFit/>
          </a:bodyPr>
          <a:lstStyle/>
          <a:p>
            <a:r>
              <a:rPr lang="en-US"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 x 1M SFF-8088 </a:t>
            </a:r>
            <a:r>
              <a:rPr lang="en-US" altLang="zh-CN"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cables</a:t>
            </a:r>
          </a:p>
        </p:txBody>
      </p:sp>
      <p:sp>
        <p:nvSpPr>
          <p:cNvPr id="22" name="TextBox 17">
            <a:extLst>
              <a:ext uri="{FF2B5EF4-FFF2-40B4-BE49-F238E27FC236}">
                <a16:creationId xmlns:a16="http://schemas.microsoft.com/office/drawing/2014/main" id="{3B1D2AF9-45E7-3148-B4BA-5A8C8630963E}"/>
              </a:ext>
            </a:extLst>
          </p:cNvPr>
          <p:cNvSpPr txBox="1"/>
          <p:nvPr/>
        </p:nvSpPr>
        <p:spPr>
          <a:xfrm>
            <a:off x="1381478" y="6184030"/>
            <a:ext cx="1066318" cy="297454"/>
          </a:xfrm>
          <a:prstGeom prst="rect">
            <a:avLst/>
          </a:prstGeom>
          <a:noFill/>
        </p:spPr>
        <p:txBody>
          <a:bodyPr wrap="none" rtlCol="0">
            <a:spAutoFit/>
          </a:bodyPr>
          <a:lstStyle>
            <a:defPPr marR="0" lvl="0" algn="l" rtl="0">
              <a:lnSpc>
                <a:spcPct val="100000"/>
              </a:lnSpc>
              <a:spcBef>
                <a:spcPts val="0"/>
              </a:spcBef>
              <a:spcAft>
                <a:spcPts val="0"/>
              </a:spcAft>
            </a:defPPr>
            <a:lvl1pPr>
              <a:defRPr sz="1050" b="1">
                <a:solidFill>
                  <a:schemeClr val="bg1"/>
                </a:solidFill>
                <a:latin typeface="Arial" panose="020B0604020202020204" pitchFamily="34" charset="0"/>
                <a:ea typeface="微軟正黑體" panose="020B0604030504040204" pitchFamily="34" charset="-120"/>
              </a:defRPr>
            </a:lvl1pPr>
          </a:lstStyle>
          <a:p>
            <a:r>
              <a:rPr lang="en-US" sz="1333">
                <a:solidFill>
                  <a:srgbClr val="323231"/>
                </a:solidFill>
                <a:cs typeface="Arial" panose="020B0604020202020204" pitchFamily="34" charset="0"/>
                <a:sym typeface="Arial" panose="020B0604020202020204" pitchFamily="34" charset="0"/>
              </a:rPr>
              <a:t>TL-D1600S</a:t>
            </a:r>
          </a:p>
        </p:txBody>
      </p:sp>
      <p:sp>
        <p:nvSpPr>
          <p:cNvPr id="23" name="TextBox 17">
            <a:extLst>
              <a:ext uri="{FF2B5EF4-FFF2-40B4-BE49-F238E27FC236}">
                <a16:creationId xmlns:a16="http://schemas.microsoft.com/office/drawing/2014/main" id="{0DDA5D1E-1AFA-234B-B561-50D6D7BCFA2E}"/>
              </a:ext>
            </a:extLst>
          </p:cNvPr>
          <p:cNvSpPr txBox="1"/>
          <p:nvPr/>
        </p:nvSpPr>
        <p:spPr>
          <a:xfrm>
            <a:off x="3706855" y="6081437"/>
            <a:ext cx="2092561" cy="502573"/>
          </a:xfrm>
          <a:prstGeom prst="rect">
            <a:avLst/>
          </a:prstGeom>
          <a:noFill/>
        </p:spPr>
        <p:txBody>
          <a:bodyPr wrap="none" rtlCol="0">
            <a:spAutoFit/>
          </a:bodyPr>
          <a:lstStyle/>
          <a:p>
            <a:r>
              <a:rPr lang="en-US"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 x QXP-1600eS-A1164</a:t>
            </a:r>
          </a:p>
          <a:p>
            <a:r>
              <a:rPr lang="en-US" altLang="zh-TW"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PCIe 16-port SATA HBA</a:t>
            </a:r>
            <a:endParaRPr lang="en-US"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4" name="TextBox 17">
            <a:extLst>
              <a:ext uri="{FF2B5EF4-FFF2-40B4-BE49-F238E27FC236}">
                <a16:creationId xmlns:a16="http://schemas.microsoft.com/office/drawing/2014/main" id="{656F0AC3-855E-7142-B16E-DE9A4D3CC099}"/>
              </a:ext>
            </a:extLst>
          </p:cNvPr>
          <p:cNvSpPr txBox="1"/>
          <p:nvPr/>
        </p:nvSpPr>
        <p:spPr>
          <a:xfrm>
            <a:off x="6506938" y="6184030"/>
            <a:ext cx="3108543" cy="297454"/>
          </a:xfrm>
          <a:prstGeom prst="rect">
            <a:avLst/>
          </a:prstGeom>
          <a:noFill/>
        </p:spPr>
        <p:txBody>
          <a:bodyPr wrap="none" rtlCol="0">
            <a:spAutoFit/>
          </a:bodyPr>
          <a:lstStyle/>
          <a:p>
            <a:r>
              <a:rPr lang="en-US"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4 x 1M SFF-8088 to</a:t>
            </a:r>
            <a:r>
              <a:rPr lang="en-US" altLang="zh-CN" sz="1333" b="1">
                <a:solidFill>
                  <a:srgbClr val="32323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SFF-8644 cables</a:t>
            </a:r>
          </a:p>
        </p:txBody>
      </p:sp>
      <p:sp>
        <p:nvSpPr>
          <p:cNvPr id="25" name="TextBox 17">
            <a:extLst>
              <a:ext uri="{FF2B5EF4-FFF2-40B4-BE49-F238E27FC236}">
                <a16:creationId xmlns:a16="http://schemas.microsoft.com/office/drawing/2014/main" id="{CAEF4EF8-B596-4045-8ACA-ED750637ACD1}"/>
              </a:ext>
            </a:extLst>
          </p:cNvPr>
          <p:cNvSpPr txBox="1"/>
          <p:nvPr/>
        </p:nvSpPr>
        <p:spPr>
          <a:xfrm>
            <a:off x="1666969" y="2545161"/>
            <a:ext cx="453970" cy="646331"/>
          </a:xfrm>
          <a:prstGeom prst="rect">
            <a:avLst/>
          </a:prstGeom>
          <a:noFill/>
        </p:spPr>
        <p:txBody>
          <a:bodyPr wrap="none" rtlCol="0">
            <a:spAutoFit/>
          </a:bodyPr>
          <a:lstStyle/>
          <a:p>
            <a:r>
              <a:rPr lang="en-US" sz="36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t>
            </a:r>
          </a:p>
        </p:txBody>
      </p:sp>
      <p:sp>
        <p:nvSpPr>
          <p:cNvPr id="26" name="TextBox 17">
            <a:extLst>
              <a:ext uri="{FF2B5EF4-FFF2-40B4-BE49-F238E27FC236}">
                <a16:creationId xmlns:a16="http://schemas.microsoft.com/office/drawing/2014/main" id="{6978E717-66ED-E547-9133-041AB889BCEA}"/>
              </a:ext>
            </a:extLst>
          </p:cNvPr>
          <p:cNvSpPr txBox="1"/>
          <p:nvPr/>
        </p:nvSpPr>
        <p:spPr>
          <a:xfrm>
            <a:off x="3434363" y="2527996"/>
            <a:ext cx="453970" cy="646331"/>
          </a:xfrm>
          <a:prstGeom prst="rect">
            <a:avLst/>
          </a:prstGeom>
          <a:noFill/>
        </p:spPr>
        <p:txBody>
          <a:bodyPr wrap="none" rtlCol="0">
            <a:spAutoFit/>
          </a:bodyPr>
          <a:lstStyle/>
          <a:p>
            <a:r>
              <a:rPr lang="en-US" sz="36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t>
            </a:r>
          </a:p>
        </p:txBody>
      </p:sp>
      <p:sp>
        <p:nvSpPr>
          <p:cNvPr id="27" name="TextBox 17">
            <a:extLst>
              <a:ext uri="{FF2B5EF4-FFF2-40B4-BE49-F238E27FC236}">
                <a16:creationId xmlns:a16="http://schemas.microsoft.com/office/drawing/2014/main" id="{3E10F258-F043-4043-B14B-47BD4F6B0176}"/>
              </a:ext>
            </a:extLst>
          </p:cNvPr>
          <p:cNvSpPr txBox="1"/>
          <p:nvPr/>
        </p:nvSpPr>
        <p:spPr>
          <a:xfrm>
            <a:off x="7876191" y="2650325"/>
            <a:ext cx="453970" cy="646331"/>
          </a:xfrm>
          <a:prstGeom prst="rect">
            <a:avLst/>
          </a:prstGeom>
          <a:noFill/>
        </p:spPr>
        <p:txBody>
          <a:bodyPr wrap="none" rtlCol="0">
            <a:spAutoFit/>
          </a:bodyPr>
          <a:lstStyle/>
          <a:p>
            <a:r>
              <a:rPr lang="en-US" sz="36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t>
            </a:r>
          </a:p>
        </p:txBody>
      </p:sp>
      <p:sp>
        <p:nvSpPr>
          <p:cNvPr id="28" name="TextBox 17">
            <a:extLst>
              <a:ext uri="{FF2B5EF4-FFF2-40B4-BE49-F238E27FC236}">
                <a16:creationId xmlns:a16="http://schemas.microsoft.com/office/drawing/2014/main" id="{265EACAE-EB22-E249-ADCC-EFCE8D3BC595}"/>
              </a:ext>
            </a:extLst>
          </p:cNvPr>
          <p:cNvSpPr txBox="1"/>
          <p:nvPr/>
        </p:nvSpPr>
        <p:spPr>
          <a:xfrm>
            <a:off x="9877759" y="2650325"/>
            <a:ext cx="453970" cy="646331"/>
          </a:xfrm>
          <a:prstGeom prst="rect">
            <a:avLst/>
          </a:prstGeom>
          <a:noFill/>
        </p:spPr>
        <p:txBody>
          <a:bodyPr wrap="none" rtlCol="0">
            <a:spAutoFit/>
          </a:bodyPr>
          <a:lstStyle/>
          <a:p>
            <a:r>
              <a:rPr lang="en-US" sz="36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t>
            </a:r>
          </a:p>
        </p:txBody>
      </p:sp>
      <p:sp>
        <p:nvSpPr>
          <p:cNvPr id="29" name="TextBox 17">
            <a:extLst>
              <a:ext uri="{FF2B5EF4-FFF2-40B4-BE49-F238E27FC236}">
                <a16:creationId xmlns:a16="http://schemas.microsoft.com/office/drawing/2014/main" id="{35A67BD6-B079-A144-A343-A949385699E1}"/>
              </a:ext>
            </a:extLst>
          </p:cNvPr>
          <p:cNvSpPr txBox="1"/>
          <p:nvPr/>
        </p:nvSpPr>
        <p:spPr>
          <a:xfrm>
            <a:off x="3203257" y="5018465"/>
            <a:ext cx="453970" cy="646331"/>
          </a:xfrm>
          <a:prstGeom prst="rect">
            <a:avLst/>
          </a:prstGeom>
          <a:noFill/>
        </p:spPr>
        <p:txBody>
          <a:bodyPr wrap="none" rtlCol="0">
            <a:spAutoFit/>
          </a:bodyPr>
          <a:lstStyle/>
          <a:p>
            <a:r>
              <a:rPr lang="en-US" sz="36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t>
            </a:r>
          </a:p>
        </p:txBody>
      </p:sp>
      <p:sp>
        <p:nvSpPr>
          <p:cNvPr id="30" name="TextBox 17">
            <a:extLst>
              <a:ext uri="{FF2B5EF4-FFF2-40B4-BE49-F238E27FC236}">
                <a16:creationId xmlns:a16="http://schemas.microsoft.com/office/drawing/2014/main" id="{47843439-754B-044C-B2BF-210BA8AEAF12}"/>
              </a:ext>
            </a:extLst>
          </p:cNvPr>
          <p:cNvSpPr txBox="1"/>
          <p:nvPr/>
        </p:nvSpPr>
        <p:spPr>
          <a:xfrm>
            <a:off x="5693689" y="5005745"/>
            <a:ext cx="453970" cy="646331"/>
          </a:xfrm>
          <a:prstGeom prst="rect">
            <a:avLst/>
          </a:prstGeom>
          <a:noFill/>
        </p:spPr>
        <p:txBody>
          <a:bodyPr wrap="none" rtlCol="0">
            <a:spAutoFit/>
          </a:bodyPr>
          <a:lstStyle/>
          <a:p>
            <a:r>
              <a:rPr lang="en-US" sz="36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t>
            </a:r>
          </a:p>
        </p:txBody>
      </p:sp>
      <p:pic>
        <p:nvPicPr>
          <p:cNvPr id="4" name="圖片 3" descr="一張含有 電路 的圖片&#10;&#10;自動產生的描述">
            <a:extLst>
              <a:ext uri="{FF2B5EF4-FFF2-40B4-BE49-F238E27FC236}">
                <a16:creationId xmlns:a16="http://schemas.microsoft.com/office/drawing/2014/main" id="{35F98DAD-3BE0-482F-8875-9DF6AF916B8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184389" y="2247888"/>
            <a:ext cx="995335" cy="1327775"/>
          </a:xfrm>
          <a:prstGeom prst="rect">
            <a:avLst/>
          </a:prstGeom>
        </p:spPr>
      </p:pic>
      <p:pic>
        <p:nvPicPr>
          <p:cNvPr id="6" name="圖片 5" descr="一張含有 電子用品, 電路 的圖片&#10;&#10;自動產生的描述">
            <a:extLst>
              <a:ext uri="{FF2B5EF4-FFF2-40B4-BE49-F238E27FC236}">
                <a16:creationId xmlns:a16="http://schemas.microsoft.com/office/drawing/2014/main" id="{C1FD96F0-7DE2-4354-B1E4-E63C44ADA99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226557" y="2321389"/>
            <a:ext cx="1692567" cy="1327775"/>
          </a:xfrm>
          <a:prstGeom prst="rect">
            <a:avLst/>
          </a:prstGeom>
        </p:spPr>
      </p:pic>
      <p:pic>
        <p:nvPicPr>
          <p:cNvPr id="8" name="圖片 7">
            <a:extLst>
              <a:ext uri="{FF2B5EF4-FFF2-40B4-BE49-F238E27FC236}">
                <a16:creationId xmlns:a16="http://schemas.microsoft.com/office/drawing/2014/main" id="{52B4CCDA-1166-4206-8E8B-617A7BC364B4}"/>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3806238" y="4734833"/>
            <a:ext cx="1657989" cy="1327775"/>
          </a:xfrm>
          <a:prstGeom prst="rect">
            <a:avLst/>
          </a:prstGeom>
        </p:spPr>
      </p:pic>
      <p:pic>
        <p:nvPicPr>
          <p:cNvPr id="31" name="圖片 30" descr="一張含有 自行車, 光, 黑色, 藍色 的圖片&#10;&#10;自動產生的描述">
            <a:extLst>
              <a:ext uri="{FF2B5EF4-FFF2-40B4-BE49-F238E27FC236}">
                <a16:creationId xmlns:a16="http://schemas.microsoft.com/office/drawing/2014/main" id="{D3EC58E6-FC1E-4EF6-86E3-DACECFCE9E69}"/>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186351" y="2342720"/>
            <a:ext cx="1019483" cy="1149351"/>
          </a:xfrm>
          <a:prstGeom prst="rect">
            <a:avLst/>
          </a:prstGeom>
          <a:effectLst>
            <a:outerShdw blurRad="38100" dist="50800" dir="7200000" algn="t" rotWithShape="0">
              <a:prstClr val="black">
                <a:alpha val="41000"/>
              </a:prstClr>
            </a:outerShdw>
          </a:effectLst>
        </p:spPr>
      </p:pic>
      <p:pic>
        <p:nvPicPr>
          <p:cNvPr id="32" name="圖片 31" descr="一張含有 球拍, 自行車, 水, 握住 的圖片&#10;&#10;自動產生的描述">
            <a:extLst>
              <a:ext uri="{FF2B5EF4-FFF2-40B4-BE49-F238E27FC236}">
                <a16:creationId xmlns:a16="http://schemas.microsoft.com/office/drawing/2014/main" id="{2226AF4D-2105-4E1B-A770-137A81760D50}"/>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6444841" y="4683396"/>
            <a:ext cx="1273560" cy="1327775"/>
          </a:xfrm>
          <a:prstGeom prst="rect">
            <a:avLst/>
          </a:prstGeom>
          <a:effectLst>
            <a:outerShdw blurRad="38100" dist="50800" dir="7200000" algn="t" rotWithShape="0">
              <a:prstClr val="black">
                <a:alpha val="41000"/>
              </a:prstClr>
            </a:outerShdw>
          </a:effectLst>
        </p:spPr>
      </p:pic>
      <p:pic>
        <p:nvPicPr>
          <p:cNvPr id="33" name="圖片 32" descr="一張含有 自行車, 光, 黑色, 藍色 的圖片&#10;&#10;自動產生的描述">
            <a:extLst>
              <a:ext uri="{FF2B5EF4-FFF2-40B4-BE49-F238E27FC236}">
                <a16:creationId xmlns:a16="http://schemas.microsoft.com/office/drawing/2014/main" id="{250CB1FE-43A1-4E58-B2EB-8DF7242C68C6}"/>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10333994" y="2371516"/>
            <a:ext cx="1019483" cy="1149351"/>
          </a:xfrm>
          <a:prstGeom prst="rect">
            <a:avLst/>
          </a:prstGeom>
          <a:effectLst>
            <a:outerShdw blurRad="38100" dist="50800" dir="7200000" algn="t" rotWithShape="0">
              <a:prstClr val="black">
                <a:alpha val="41000"/>
              </a:prstClr>
            </a:outerShdw>
          </a:effectLst>
        </p:spPr>
      </p:pic>
      <p:pic>
        <p:nvPicPr>
          <p:cNvPr id="34" name="圖片 33" descr="一張含有 自行車, 光, 黑色, 藍色 的圖片&#10;&#10;自動產生的描述">
            <a:extLst>
              <a:ext uri="{FF2B5EF4-FFF2-40B4-BE49-F238E27FC236}">
                <a16:creationId xmlns:a16="http://schemas.microsoft.com/office/drawing/2014/main" id="{9FD3E550-AA10-44FC-956C-1A1193B2E85D}"/>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10776502" y="2371516"/>
            <a:ext cx="1019483" cy="1149351"/>
          </a:xfrm>
          <a:prstGeom prst="rect">
            <a:avLst/>
          </a:prstGeom>
          <a:effectLst>
            <a:outerShdw blurRad="38100" dist="50800" dir="7200000" algn="t" rotWithShape="0">
              <a:prstClr val="black">
                <a:alpha val="41000"/>
              </a:prstClr>
            </a:outerShdw>
          </a:effectLst>
        </p:spPr>
      </p:pic>
      <p:pic>
        <p:nvPicPr>
          <p:cNvPr id="35" name="圖片 34" descr="一張含有 球拍, 自行車, 水, 握住 的圖片&#10;&#10;自動產生的描述">
            <a:extLst>
              <a:ext uri="{FF2B5EF4-FFF2-40B4-BE49-F238E27FC236}">
                <a16:creationId xmlns:a16="http://schemas.microsoft.com/office/drawing/2014/main" id="{AF58DF71-EC98-47C3-921D-FC1D336FA137}"/>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7187173" y="4683396"/>
            <a:ext cx="1273560" cy="1327775"/>
          </a:xfrm>
          <a:prstGeom prst="rect">
            <a:avLst/>
          </a:prstGeom>
          <a:effectLst>
            <a:outerShdw blurRad="38100" dist="50800" dir="7200000" algn="t" rotWithShape="0">
              <a:prstClr val="black">
                <a:alpha val="41000"/>
              </a:prstClr>
            </a:outerShdw>
          </a:effectLst>
        </p:spPr>
      </p:pic>
      <p:pic>
        <p:nvPicPr>
          <p:cNvPr id="36" name="圖片 35" descr="一張含有 球拍, 自行車, 水, 握住 的圖片&#10;&#10;自動產生的描述">
            <a:extLst>
              <a:ext uri="{FF2B5EF4-FFF2-40B4-BE49-F238E27FC236}">
                <a16:creationId xmlns:a16="http://schemas.microsoft.com/office/drawing/2014/main" id="{BE82C1EB-0904-4C2C-BA3D-C7A896DB4BCA}"/>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7929503" y="4683396"/>
            <a:ext cx="1273560" cy="1327775"/>
          </a:xfrm>
          <a:prstGeom prst="rect">
            <a:avLst/>
          </a:prstGeom>
          <a:effectLst>
            <a:outerShdw blurRad="38100" dist="50800" dir="7200000" algn="t" rotWithShape="0">
              <a:prstClr val="black">
                <a:alpha val="41000"/>
              </a:prstClr>
            </a:outerShdw>
          </a:effectLst>
        </p:spPr>
      </p:pic>
      <p:pic>
        <p:nvPicPr>
          <p:cNvPr id="37" name="圖片 36" descr="一張含有 球拍, 自行車, 水, 握住 的圖片&#10;&#10;自動產生的描述">
            <a:extLst>
              <a:ext uri="{FF2B5EF4-FFF2-40B4-BE49-F238E27FC236}">
                <a16:creationId xmlns:a16="http://schemas.microsoft.com/office/drawing/2014/main" id="{FC4E3F5E-0126-4A58-8A05-ECCDE6E39DD7}"/>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8671834" y="4683396"/>
            <a:ext cx="1273560" cy="1327775"/>
          </a:xfrm>
          <a:prstGeom prst="rect">
            <a:avLst/>
          </a:prstGeom>
          <a:effectLst>
            <a:outerShdw blurRad="38100" dist="50800" dir="7200000" algn="t" rotWithShape="0">
              <a:prstClr val="black">
                <a:alpha val="41000"/>
              </a:prstClr>
            </a:outerShdw>
          </a:effectLst>
        </p:spPr>
      </p:pic>
      <p:pic>
        <p:nvPicPr>
          <p:cNvPr id="38" name="圖片 37">
            <a:extLst>
              <a:ext uri="{FF2B5EF4-FFF2-40B4-BE49-F238E27FC236}">
                <a16:creationId xmlns:a16="http://schemas.microsoft.com/office/drawing/2014/main" id="{6508B28B-AB7F-4540-BE3D-638D3F94040C}"/>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620688" y="2342368"/>
            <a:ext cx="1007299" cy="1138813"/>
          </a:xfrm>
          <a:prstGeom prst="rect">
            <a:avLst/>
          </a:prstGeom>
        </p:spPr>
      </p:pic>
      <p:pic>
        <p:nvPicPr>
          <p:cNvPr id="45" name="圖片 44">
            <a:extLst>
              <a:ext uri="{FF2B5EF4-FFF2-40B4-BE49-F238E27FC236}">
                <a16:creationId xmlns:a16="http://schemas.microsoft.com/office/drawing/2014/main" id="{53B33D1C-9743-49C8-BEC0-6035DA61459C}"/>
              </a:ext>
            </a:extLst>
          </p:cNvPr>
          <p:cNvPicPr>
            <a:picLocks noChangeAspect="1"/>
          </p:cNvPicPr>
          <p:nvPr/>
        </p:nvPicPr>
        <p:blipFill>
          <a:blip r:embed="rId9" cstate="screen">
            <a:extLst>
              <a:ext uri="{28A0092B-C50C-407E-A947-70E740481C1C}">
                <a14:useLocalDpi xmlns:a14="http://schemas.microsoft.com/office/drawing/2010/main"/>
              </a:ext>
            </a:extLst>
          </a:blip>
          <a:srcRect/>
          <a:stretch/>
        </p:blipFill>
        <p:spPr>
          <a:xfrm>
            <a:off x="6183598" y="2477460"/>
            <a:ext cx="1736986" cy="1085616"/>
          </a:xfrm>
          <a:prstGeom prst="rect">
            <a:avLst/>
          </a:prstGeom>
        </p:spPr>
      </p:pic>
      <p:sp>
        <p:nvSpPr>
          <p:cNvPr id="39" name="文字方塊 38">
            <a:extLst>
              <a:ext uri="{FF2B5EF4-FFF2-40B4-BE49-F238E27FC236}">
                <a16:creationId xmlns:a16="http://schemas.microsoft.com/office/drawing/2014/main" id="{B8656857-D4D5-4B61-9088-C318031279B5}"/>
              </a:ext>
            </a:extLst>
          </p:cNvPr>
          <p:cNvSpPr txBox="1"/>
          <p:nvPr/>
        </p:nvSpPr>
        <p:spPr>
          <a:xfrm>
            <a:off x="579232" y="78132"/>
            <a:ext cx="10933319" cy="1446550"/>
          </a:xfrm>
          <a:prstGeom prst="rect">
            <a:avLst/>
          </a:prstGeom>
          <a:noFill/>
        </p:spPr>
        <p:txBody>
          <a:bodyPr wrap="square" rtlCol="0">
            <a:spAutoFit/>
          </a:bodyPr>
          <a:lstStyle/>
          <a:p>
            <a:pPr algn="ctr"/>
            <a:r>
              <a:rPr lang="en-US" altLang="zh-TW" sz="4400" b="1">
                <a:latin typeface="Arial" panose="020B0604020202020204" pitchFamily="34" charset="0"/>
                <a:ea typeface="微軟正黑體" panose="020B0604030504040204" pitchFamily="34" charset="-120"/>
                <a:cs typeface="Arial" panose="020B0604020202020204" pitchFamily="34" charset="0"/>
              </a:rPr>
              <a:t>QXP SATA HBA and cables are included in the TL SATA JBOD enclosures</a:t>
            </a:r>
          </a:p>
        </p:txBody>
      </p:sp>
    </p:spTree>
    <p:extLst>
      <p:ext uri="{BB962C8B-B14F-4D97-AF65-F5344CB8AC3E}">
        <p14:creationId xmlns:p14="http://schemas.microsoft.com/office/powerpoint/2010/main" val="35351456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群組 18">
            <a:extLst>
              <a:ext uri="{FF2B5EF4-FFF2-40B4-BE49-F238E27FC236}">
                <a16:creationId xmlns:a16="http://schemas.microsoft.com/office/drawing/2014/main" id="{88EB0F1B-C284-43EB-A84D-15D4DDEB1AA2}"/>
              </a:ext>
            </a:extLst>
          </p:cNvPr>
          <p:cNvGrpSpPr/>
          <p:nvPr/>
        </p:nvGrpSpPr>
        <p:grpSpPr>
          <a:xfrm>
            <a:off x="8377010" y="3174431"/>
            <a:ext cx="3135541" cy="1244409"/>
            <a:chOff x="614910" y="1960738"/>
            <a:chExt cx="2510335" cy="971523"/>
          </a:xfrm>
        </p:grpSpPr>
        <p:sp>
          <p:nvSpPr>
            <p:cNvPr id="20" name="Shape 528">
              <a:extLst>
                <a:ext uri="{FF2B5EF4-FFF2-40B4-BE49-F238E27FC236}">
                  <a16:creationId xmlns:a16="http://schemas.microsoft.com/office/drawing/2014/main" id="{75AF63EB-E594-42D2-AEAC-B0A8D6F1D366}"/>
                </a:ext>
              </a:extLst>
            </p:cNvPr>
            <p:cNvSpPr/>
            <p:nvPr/>
          </p:nvSpPr>
          <p:spPr>
            <a:xfrm flipH="1">
              <a:off x="614910" y="1960739"/>
              <a:ext cx="2510335" cy="971522"/>
            </a:xfrm>
            <a:prstGeom prst="snip2DiagRect">
              <a:avLst>
                <a:gd name="adj1" fmla="val 0"/>
                <a:gd name="adj2" fmla="val 14918"/>
              </a:avLst>
            </a:prstGeom>
            <a:gradFill>
              <a:gsLst>
                <a:gs pos="47000">
                  <a:schemeClr val="bg1"/>
                </a:gs>
                <a:gs pos="100000">
                  <a:schemeClr val="bg1">
                    <a:alpha val="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Arial"/>
                <a:cs typeface="Arial" panose="020B0604020202020204" pitchFamily="34" charset="0"/>
                <a:sym typeface="Arial"/>
              </a:endParaRPr>
            </a:p>
          </p:txBody>
        </p:sp>
        <p:sp>
          <p:nvSpPr>
            <p:cNvPr id="26" name="圓角化對角線角落矩形 8">
              <a:extLst>
                <a:ext uri="{FF2B5EF4-FFF2-40B4-BE49-F238E27FC236}">
                  <a16:creationId xmlns:a16="http://schemas.microsoft.com/office/drawing/2014/main" id="{0E956D97-5B20-4D53-A5D6-2696D35B94EA}"/>
                </a:ext>
              </a:extLst>
            </p:cNvPr>
            <p:cNvSpPr/>
            <p:nvPr/>
          </p:nvSpPr>
          <p:spPr>
            <a:xfrm flipH="1">
              <a:off x="615993" y="1960738"/>
              <a:ext cx="1308781" cy="278629"/>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lgn="ctr"/>
              <a:r>
                <a:rPr lang="en-US" altLang="zh-TW" b="1" spc="300">
                  <a:solidFill>
                    <a:schemeClr val="bg1"/>
                  </a:solidFill>
                  <a:latin typeface="Arial" panose="020B0604020202020204" pitchFamily="34" charset="0"/>
                  <a:ea typeface="微軟正黑體" pitchFamily="34" charset="-120"/>
                  <a:cs typeface="Arial" panose="020B0604020202020204" pitchFamily="34" charset="0"/>
                </a:rPr>
                <a:t>Included</a:t>
              </a:r>
              <a:endParaRPr lang="zh-TW" altLang="en-US" b="1" spc="300">
                <a:solidFill>
                  <a:schemeClr val="bg1"/>
                </a:solidFill>
                <a:latin typeface="Arial" panose="020B0604020202020204" pitchFamily="34" charset="0"/>
                <a:ea typeface="微軟正黑體" pitchFamily="34" charset="-120"/>
                <a:cs typeface="Arial" panose="020B0604020202020204" pitchFamily="34" charset="0"/>
              </a:endParaRPr>
            </a:p>
          </p:txBody>
        </p:sp>
      </p:grpSp>
      <p:pic>
        <p:nvPicPr>
          <p:cNvPr id="1026" name="Picture 2">
            <a:extLst>
              <a:ext uri="{FF2B5EF4-FFF2-40B4-BE49-F238E27FC236}">
                <a16:creationId xmlns:a16="http://schemas.microsoft.com/office/drawing/2014/main" id="{13421550-DD01-B141-A010-1A468F0472D5}"/>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l="2335" t="11714" r="20199" b="11884"/>
          <a:stretch/>
        </p:blipFill>
        <p:spPr bwMode="auto">
          <a:xfrm>
            <a:off x="835301" y="3048331"/>
            <a:ext cx="5260700" cy="3242784"/>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23">
            <a:extLst>
              <a:ext uri="{FF2B5EF4-FFF2-40B4-BE49-F238E27FC236}">
                <a16:creationId xmlns:a16="http://schemas.microsoft.com/office/drawing/2014/main" id="{B5ED3F0B-3646-E04F-BF7D-F94F8A5F4102}"/>
              </a:ext>
            </a:extLst>
          </p:cNvPr>
          <p:cNvSpPr txBox="1"/>
          <p:nvPr/>
        </p:nvSpPr>
        <p:spPr>
          <a:xfrm>
            <a:off x="855663" y="1964739"/>
            <a:ext cx="7940289" cy="748795"/>
          </a:xfrm>
          <a:prstGeom prst="rect">
            <a:avLst/>
          </a:prstGeom>
          <a:noFill/>
        </p:spPr>
        <p:txBody>
          <a:bodyPr wrap="square" rtlCol="0">
            <a:spAutoFit/>
          </a:bodyPr>
          <a:lstStyle/>
          <a:p>
            <a:pPr marL="174625" indent="-174625">
              <a:buFont typeface="Arial" panose="020B0604020202020204" pitchFamily="34" charset="0"/>
              <a:buChar char="•"/>
            </a:pPr>
            <a:r>
              <a:rPr lang="en-US" altLang="zh-CN" sz="2133">
                <a:latin typeface="Arial" panose="020B0604020202020204" pitchFamily="34" charset="0"/>
                <a:ea typeface="微軟正黑體" panose="020B0604030504040204" pitchFamily="34" charset="-120"/>
                <a:cs typeface="Arial" panose="020B0604020202020204" pitchFamily="34" charset="0"/>
              </a:rPr>
              <a:t>NAS </a:t>
            </a:r>
            <a:r>
              <a:rPr lang="en-US" altLang="zh-TW" sz="2133">
                <a:latin typeface="Arial" panose="020B0604020202020204" pitchFamily="34" charset="0"/>
                <a:ea typeface="微軟正黑體" panose="020B0604030504040204" pitchFamily="34" charset="-120"/>
                <a:cs typeface="Arial" panose="020B0604020202020204" pitchFamily="34" charset="0"/>
              </a:rPr>
              <a:t>through USB port to access </a:t>
            </a:r>
            <a:r>
              <a:rPr lang="en-US" altLang="zh-CN" sz="2133">
                <a:latin typeface="Arial" panose="020B0604020202020204" pitchFamily="34" charset="0"/>
                <a:ea typeface="微軟正黑體" panose="020B0604030504040204" pitchFamily="34" charset="-120"/>
                <a:cs typeface="Arial" panose="020B0604020202020204" pitchFamily="34" charset="0"/>
              </a:rPr>
              <a:t>TL USB JBOD enclosure</a:t>
            </a:r>
          </a:p>
          <a:p>
            <a:pPr marL="174625" indent="-174625">
              <a:buFont typeface="Arial" panose="020B0604020202020204" pitchFamily="34" charset="0"/>
              <a:buChar char="•"/>
            </a:pPr>
            <a:r>
              <a:rPr lang="en-US" altLang="zh-TW" sz="2133">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USB Type-C for up to USB 3.2 Gen2 10Gb/s performance</a:t>
            </a:r>
            <a:endParaRPr lang="en-US" sz="2133">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8" name="文字方塊 7">
            <a:extLst>
              <a:ext uri="{FF2B5EF4-FFF2-40B4-BE49-F238E27FC236}">
                <a16:creationId xmlns:a16="http://schemas.microsoft.com/office/drawing/2014/main" id="{AC3D54C4-A9D5-416F-835D-E4C24C4C91FD}"/>
              </a:ext>
            </a:extLst>
          </p:cNvPr>
          <p:cNvSpPr txBox="1"/>
          <p:nvPr/>
        </p:nvSpPr>
        <p:spPr>
          <a:xfrm>
            <a:off x="2285825" y="6151613"/>
            <a:ext cx="2129934" cy="461665"/>
          </a:xfrm>
          <a:prstGeom prst="rect">
            <a:avLst/>
          </a:prstGeom>
          <a:noFill/>
        </p:spPr>
        <p:txBody>
          <a:bodyPr wrap="square">
            <a:spAutoFit/>
          </a:bodyPr>
          <a:lstStyle/>
          <a:p>
            <a:pPr algn="ctr"/>
            <a:r>
              <a:rPr lang="en-US" altLang="zh-TW" sz="2400" b="1">
                <a:latin typeface="Arial" panose="020B0604020202020204" pitchFamily="34" charset="0"/>
                <a:cs typeface="Arial" panose="020B0604020202020204" pitchFamily="34" charset="0"/>
              </a:rPr>
              <a:t>TL-D800C</a:t>
            </a:r>
            <a:endParaRPr lang="zh-TW" altLang="en-US" sz="2400" b="1">
              <a:latin typeface="Arial" panose="020B0604020202020204" pitchFamily="34" charset="0"/>
              <a:cs typeface="Arial" panose="020B0604020202020204" pitchFamily="34" charset="0"/>
            </a:endParaRPr>
          </a:p>
        </p:txBody>
      </p:sp>
      <p:sp>
        <p:nvSpPr>
          <p:cNvPr id="18" name="文字方塊 17">
            <a:extLst>
              <a:ext uri="{FF2B5EF4-FFF2-40B4-BE49-F238E27FC236}">
                <a16:creationId xmlns:a16="http://schemas.microsoft.com/office/drawing/2014/main" id="{6FC38501-5C79-4AA3-97F5-AC789722EFAD}"/>
              </a:ext>
            </a:extLst>
          </p:cNvPr>
          <p:cNvSpPr txBox="1"/>
          <p:nvPr/>
        </p:nvSpPr>
        <p:spPr>
          <a:xfrm>
            <a:off x="8574946" y="3610942"/>
            <a:ext cx="2739668" cy="666977"/>
          </a:xfrm>
          <a:prstGeom prst="rect">
            <a:avLst/>
          </a:prstGeom>
          <a:noFill/>
        </p:spPr>
        <p:txBody>
          <a:bodyPr wrap="square">
            <a:spAutoFit/>
          </a:bodyPr>
          <a:lstStyle/>
          <a:p>
            <a:r>
              <a:rPr lang="en-US" altLang="zh-TW" sz="1867">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USB 3.2 Gen2 10Gbps Type-C to Type-A cable</a:t>
            </a:r>
            <a:endParaRPr lang="zh-TW" altLang="en-US" sz="2400">
              <a:latin typeface="Arial" panose="020B0604020202020204" pitchFamily="34" charset="0"/>
              <a:cs typeface="Arial" panose="020B0604020202020204" pitchFamily="34" charset="0"/>
            </a:endParaRPr>
          </a:p>
        </p:txBody>
      </p:sp>
      <p:pic>
        <p:nvPicPr>
          <p:cNvPr id="7" name="圖片 6">
            <a:extLst>
              <a:ext uri="{FF2B5EF4-FFF2-40B4-BE49-F238E27FC236}">
                <a16:creationId xmlns:a16="http://schemas.microsoft.com/office/drawing/2014/main" id="{7CB2711A-B010-4241-93F2-B359D76B28AD}"/>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544336" y="3048332"/>
            <a:ext cx="1634737" cy="1766424"/>
          </a:xfrm>
          <a:prstGeom prst="rect">
            <a:avLst/>
          </a:prstGeom>
        </p:spPr>
      </p:pic>
      <p:pic>
        <p:nvPicPr>
          <p:cNvPr id="27" name="圖片 26">
            <a:extLst>
              <a:ext uri="{FF2B5EF4-FFF2-40B4-BE49-F238E27FC236}">
                <a16:creationId xmlns:a16="http://schemas.microsoft.com/office/drawing/2014/main" id="{32914ECE-0B77-40C3-A9A2-27C480CAD166}"/>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535181" y="4814755"/>
            <a:ext cx="1798523" cy="1798523"/>
          </a:xfrm>
          <a:prstGeom prst="rect">
            <a:avLst/>
          </a:prstGeom>
        </p:spPr>
      </p:pic>
      <p:grpSp>
        <p:nvGrpSpPr>
          <p:cNvPr id="28" name="群組 27">
            <a:extLst>
              <a:ext uri="{FF2B5EF4-FFF2-40B4-BE49-F238E27FC236}">
                <a16:creationId xmlns:a16="http://schemas.microsoft.com/office/drawing/2014/main" id="{DFCDCCB3-B5D2-46E4-BEA8-D8A2510E0E14}"/>
              </a:ext>
            </a:extLst>
          </p:cNvPr>
          <p:cNvGrpSpPr/>
          <p:nvPr/>
        </p:nvGrpSpPr>
        <p:grpSpPr>
          <a:xfrm>
            <a:off x="8377009" y="5170900"/>
            <a:ext cx="3135541" cy="1115293"/>
            <a:chOff x="614909" y="1960738"/>
            <a:chExt cx="2510335" cy="870721"/>
          </a:xfrm>
        </p:grpSpPr>
        <p:sp>
          <p:nvSpPr>
            <p:cNvPr id="29" name="Shape 528">
              <a:extLst>
                <a:ext uri="{FF2B5EF4-FFF2-40B4-BE49-F238E27FC236}">
                  <a16:creationId xmlns:a16="http://schemas.microsoft.com/office/drawing/2014/main" id="{A14BFDA9-DC63-4170-BEC8-0CC4C5F6543E}"/>
                </a:ext>
              </a:extLst>
            </p:cNvPr>
            <p:cNvSpPr/>
            <p:nvPr/>
          </p:nvSpPr>
          <p:spPr>
            <a:xfrm flipH="1">
              <a:off x="614909" y="1960739"/>
              <a:ext cx="2510335" cy="870720"/>
            </a:xfrm>
            <a:prstGeom prst="snip2DiagRect">
              <a:avLst>
                <a:gd name="adj1" fmla="val 0"/>
                <a:gd name="adj2" fmla="val 14918"/>
              </a:avLst>
            </a:prstGeom>
            <a:gradFill>
              <a:gsLst>
                <a:gs pos="47000">
                  <a:schemeClr val="bg1"/>
                </a:gs>
                <a:gs pos="100000">
                  <a:schemeClr val="bg1">
                    <a:alpha val="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Arial"/>
                <a:cs typeface="Arial" panose="020B0604020202020204" pitchFamily="34" charset="0"/>
                <a:sym typeface="Arial"/>
              </a:endParaRPr>
            </a:p>
          </p:txBody>
        </p:sp>
        <p:sp>
          <p:nvSpPr>
            <p:cNvPr id="30" name="圓角化對角線角落矩形 8">
              <a:extLst>
                <a:ext uri="{FF2B5EF4-FFF2-40B4-BE49-F238E27FC236}">
                  <a16:creationId xmlns:a16="http://schemas.microsoft.com/office/drawing/2014/main" id="{03B84F48-7E17-4525-B92F-3FBDB67366E0}"/>
                </a:ext>
              </a:extLst>
            </p:cNvPr>
            <p:cNvSpPr/>
            <p:nvPr/>
          </p:nvSpPr>
          <p:spPr>
            <a:xfrm flipH="1">
              <a:off x="615994" y="1960738"/>
              <a:ext cx="1308781" cy="278629"/>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lgn="ctr"/>
              <a:r>
                <a:rPr lang="en-US" altLang="zh-TW" b="1" spc="300">
                  <a:solidFill>
                    <a:schemeClr val="bg1"/>
                  </a:solidFill>
                  <a:latin typeface="Arial" panose="020B0604020202020204" pitchFamily="34" charset="0"/>
                  <a:ea typeface="微軟正黑體" pitchFamily="34" charset="-120"/>
                  <a:cs typeface="Arial" panose="020B0604020202020204" pitchFamily="34" charset="0"/>
                </a:rPr>
                <a:t>Optional</a:t>
              </a:r>
              <a:endParaRPr lang="zh-TW" altLang="en-US" b="1" spc="300">
                <a:solidFill>
                  <a:schemeClr val="bg1"/>
                </a:solidFill>
                <a:latin typeface="Arial" panose="020B0604020202020204" pitchFamily="34" charset="0"/>
                <a:ea typeface="微軟正黑體" pitchFamily="34" charset="-120"/>
                <a:cs typeface="Arial" panose="020B0604020202020204" pitchFamily="34" charset="0"/>
              </a:endParaRPr>
            </a:p>
          </p:txBody>
        </p:sp>
      </p:grpSp>
      <p:sp>
        <p:nvSpPr>
          <p:cNvPr id="32" name="文字方塊 31">
            <a:extLst>
              <a:ext uri="{FF2B5EF4-FFF2-40B4-BE49-F238E27FC236}">
                <a16:creationId xmlns:a16="http://schemas.microsoft.com/office/drawing/2014/main" id="{BD0317C2-CBB9-41F7-9C72-C153523F1EFC}"/>
              </a:ext>
            </a:extLst>
          </p:cNvPr>
          <p:cNvSpPr txBox="1"/>
          <p:nvPr/>
        </p:nvSpPr>
        <p:spPr>
          <a:xfrm>
            <a:off x="8574946" y="5649586"/>
            <a:ext cx="2739668" cy="379656"/>
          </a:xfrm>
          <a:prstGeom prst="rect">
            <a:avLst/>
          </a:prstGeom>
          <a:noFill/>
        </p:spPr>
        <p:txBody>
          <a:bodyPr wrap="square">
            <a:spAutoFit/>
          </a:bodyPr>
          <a:lstStyle/>
          <a:p>
            <a:r>
              <a:rPr lang="en-US" altLang="zh-TW" sz="1867">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Type-C to</a:t>
            </a:r>
            <a:r>
              <a:rPr lang="zh-TW" altLang="en-US" sz="1867">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867">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Type-C cable</a:t>
            </a:r>
            <a:endParaRPr lang="zh-TW" altLang="en-US" sz="1867">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35" name="文字方塊 34">
            <a:extLst>
              <a:ext uri="{FF2B5EF4-FFF2-40B4-BE49-F238E27FC236}">
                <a16:creationId xmlns:a16="http://schemas.microsoft.com/office/drawing/2014/main" id="{B43A41F6-0686-4829-93DB-0161BCB3B57F}"/>
              </a:ext>
            </a:extLst>
          </p:cNvPr>
          <p:cNvSpPr txBox="1"/>
          <p:nvPr/>
        </p:nvSpPr>
        <p:spPr>
          <a:xfrm>
            <a:off x="579232" y="78132"/>
            <a:ext cx="10933319" cy="1508105"/>
          </a:xfrm>
          <a:prstGeom prst="rect">
            <a:avLst/>
          </a:prstGeom>
          <a:noFill/>
        </p:spPr>
        <p:txBody>
          <a:bodyPr wrap="square" rtlCol="0">
            <a:spAutoFit/>
          </a:bodyPr>
          <a:lstStyle/>
          <a:p>
            <a:pPr algn="ctr"/>
            <a:r>
              <a:rPr lang="en-US" altLang="zh-TW" sz="4600" b="1">
                <a:latin typeface="Arial" panose="020B0604020202020204" pitchFamily="34" charset="0"/>
                <a:ea typeface="微軟正黑體" panose="020B0604030504040204" pitchFamily="34" charset="-120"/>
                <a:cs typeface="Arial" panose="020B0604020202020204" pitchFamily="34" charset="0"/>
              </a:rPr>
              <a:t>Affordable capacity expansion with TL-D800C USB JBOD enclosure</a:t>
            </a:r>
          </a:p>
        </p:txBody>
      </p:sp>
    </p:spTree>
    <p:extLst>
      <p:ext uri="{BB962C8B-B14F-4D97-AF65-F5344CB8AC3E}">
        <p14:creationId xmlns:p14="http://schemas.microsoft.com/office/powerpoint/2010/main" val="16991828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27F25206-2E59-8D46-AE1D-32786FBBDDD0}"/>
              </a:ext>
            </a:extLst>
          </p:cNvPr>
          <p:cNvSpPr txBox="1"/>
          <p:nvPr/>
        </p:nvSpPr>
        <p:spPr>
          <a:xfrm>
            <a:off x="6254588" y="1982356"/>
            <a:ext cx="5632611" cy="492443"/>
          </a:xfrm>
          <a:prstGeom prst="rect">
            <a:avLst/>
          </a:prstGeom>
          <a:noFill/>
        </p:spPr>
        <p:txBody>
          <a:bodyPr wrap="square" lIns="121920" tIns="60960" rIns="121920" bIns="60960" rtlCol="0" anchor="t">
            <a:spAutoFit/>
          </a:bodyPr>
          <a:lstStyle/>
          <a:p>
            <a:pPr lvl="1" fontAlgn="base"/>
            <a:r>
              <a:rPr lang="en-US" altLang="zh-CN" sz="2400" b="1">
                <a:latin typeface="Arial" panose="020B0604020202020204" pitchFamily="34" charset="0"/>
                <a:ea typeface="微軟正黑體"/>
                <a:cs typeface="Arial" panose="020B0604020202020204" pitchFamily="34" charset="0"/>
              </a:rPr>
              <a:t> SAS</a:t>
            </a:r>
            <a:r>
              <a:rPr lang="zh-TW" altLang="en-US" sz="2400" b="1">
                <a:latin typeface="Arial" panose="020B0604020202020204" pitchFamily="34" charset="0"/>
                <a:ea typeface="Microsoft JhengHei"/>
                <a:cs typeface="Arial" panose="020B0604020202020204" pitchFamily="34" charset="0"/>
              </a:rPr>
              <a:t> HBA </a:t>
            </a:r>
            <a:r>
              <a:rPr lang="en-US" altLang="zh-CN" sz="2400" b="1">
                <a:latin typeface="Arial" panose="020B0604020202020204" pitchFamily="34" charset="0"/>
                <a:ea typeface="Microsoft JhengHei"/>
                <a:cs typeface="Arial" panose="020B0604020202020204" pitchFamily="34" charset="0"/>
              </a:rPr>
              <a:t>(optional purchase)</a:t>
            </a:r>
            <a:endParaRPr lang="en-US" altLang="zh-CN" sz="2400" b="1">
              <a:latin typeface="Arial" panose="020B0604020202020204" pitchFamily="34" charset="0"/>
              <a:ea typeface="微軟正黑體"/>
              <a:cs typeface="Arial" panose="020B0604020202020204" pitchFamily="34" charset="0"/>
            </a:endParaRPr>
          </a:p>
        </p:txBody>
      </p:sp>
      <p:grpSp>
        <p:nvGrpSpPr>
          <p:cNvPr id="42" name="群組 41">
            <a:extLst>
              <a:ext uri="{FF2B5EF4-FFF2-40B4-BE49-F238E27FC236}">
                <a16:creationId xmlns:a16="http://schemas.microsoft.com/office/drawing/2014/main" id="{3CD1F9F1-FE63-4ADD-8772-8EAB76E50AA5}"/>
              </a:ext>
            </a:extLst>
          </p:cNvPr>
          <p:cNvGrpSpPr/>
          <p:nvPr/>
        </p:nvGrpSpPr>
        <p:grpSpPr>
          <a:xfrm>
            <a:off x="7673895" y="2631751"/>
            <a:ext cx="3919423" cy="1382362"/>
            <a:chOff x="5012337" y="2022513"/>
            <a:chExt cx="3931063" cy="1386467"/>
          </a:xfrm>
        </p:grpSpPr>
        <p:pic>
          <p:nvPicPr>
            <p:cNvPr id="36" name="圖片 35">
              <a:extLst>
                <a:ext uri="{FF2B5EF4-FFF2-40B4-BE49-F238E27FC236}">
                  <a16:creationId xmlns:a16="http://schemas.microsoft.com/office/drawing/2014/main" id="{652084FA-A137-4BE1-A4AA-4E911A6882CF}"/>
                </a:ext>
              </a:extLst>
            </p:cNvPr>
            <p:cNvPicPr>
              <a:picLocks noChangeAspect="1"/>
            </p:cNvPicPr>
            <p:nvPr/>
          </p:nvPicPr>
          <p:blipFill>
            <a:blip r:embed="rId2">
              <a:alphaModFix amt="32000"/>
              <a:extLst>
                <a:ext uri="{28A0092B-C50C-407E-A947-70E740481C1C}">
                  <a14:useLocalDpi xmlns:a14="http://schemas.microsoft.com/office/drawing/2010/main"/>
                </a:ext>
              </a:extLst>
            </a:blip>
            <a:stretch>
              <a:fillRect/>
            </a:stretch>
          </p:blipFill>
          <p:spPr>
            <a:xfrm rot="21354687">
              <a:off x="6657178" y="2631375"/>
              <a:ext cx="2286222" cy="603027"/>
            </a:xfrm>
            <a:prstGeom prst="rect">
              <a:avLst/>
            </a:prstGeom>
          </p:spPr>
        </p:pic>
        <p:pic>
          <p:nvPicPr>
            <p:cNvPr id="22" name="圖片 21">
              <a:extLst>
                <a:ext uri="{FF2B5EF4-FFF2-40B4-BE49-F238E27FC236}">
                  <a16:creationId xmlns:a16="http://schemas.microsoft.com/office/drawing/2014/main" id="{0E6F80A3-DEED-4087-831E-A298690F9181}"/>
                </a:ext>
              </a:extLst>
            </p:cNvPr>
            <p:cNvPicPr>
              <a:picLocks noChangeAspect="1"/>
            </p:cNvPicPr>
            <p:nvPr/>
          </p:nvPicPr>
          <p:blipFill>
            <a:blip r:embed="rId2">
              <a:alphaModFix amt="31000"/>
              <a:extLst>
                <a:ext uri="{28A0092B-C50C-407E-A947-70E740481C1C}">
                  <a14:useLocalDpi xmlns:a14="http://schemas.microsoft.com/office/drawing/2010/main"/>
                </a:ext>
              </a:extLst>
            </a:blip>
            <a:stretch>
              <a:fillRect/>
            </a:stretch>
          </p:blipFill>
          <p:spPr>
            <a:xfrm>
              <a:off x="5012337" y="2805953"/>
              <a:ext cx="2286222" cy="603027"/>
            </a:xfrm>
            <a:prstGeom prst="rect">
              <a:avLst/>
            </a:prstGeom>
          </p:spPr>
        </p:pic>
        <p:grpSp>
          <p:nvGrpSpPr>
            <p:cNvPr id="20" name="群組 19">
              <a:extLst>
                <a:ext uri="{FF2B5EF4-FFF2-40B4-BE49-F238E27FC236}">
                  <a16:creationId xmlns:a16="http://schemas.microsoft.com/office/drawing/2014/main" id="{FB60E271-80A5-4770-BC8F-D2085B185D19}"/>
                </a:ext>
              </a:extLst>
            </p:cNvPr>
            <p:cNvGrpSpPr/>
            <p:nvPr/>
          </p:nvGrpSpPr>
          <p:grpSpPr>
            <a:xfrm>
              <a:off x="5231295" y="2022513"/>
              <a:ext cx="3251161" cy="1084954"/>
              <a:chOff x="-30157" y="905418"/>
              <a:chExt cx="12699792" cy="4238082"/>
            </a:xfrm>
          </p:grpSpPr>
          <p:pic>
            <p:nvPicPr>
              <p:cNvPr id="15" name="圖片 14">
                <a:extLst>
                  <a:ext uri="{FF2B5EF4-FFF2-40B4-BE49-F238E27FC236}">
                    <a16:creationId xmlns:a16="http://schemas.microsoft.com/office/drawing/2014/main" id="{E15735D9-8176-4E07-B81E-59300B9AF514}"/>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0157" y="905418"/>
                <a:ext cx="6777314" cy="4238082"/>
              </a:xfrm>
              <a:prstGeom prst="rect">
                <a:avLst/>
              </a:prstGeom>
            </p:spPr>
          </p:pic>
          <p:pic>
            <p:nvPicPr>
              <p:cNvPr id="19" name="圖片 18" descr="一張含有 電腦 的圖片&#10;&#10;自動產生的描述">
                <a:extLst>
                  <a:ext uri="{FF2B5EF4-FFF2-40B4-BE49-F238E27FC236}">
                    <a16:creationId xmlns:a16="http://schemas.microsoft.com/office/drawing/2014/main" id="{A3D0B147-E499-4E29-B5DF-CD2DFF0C6FCD}"/>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5892321" y="905418"/>
                <a:ext cx="6777314" cy="4238082"/>
              </a:xfrm>
              <a:prstGeom prst="rect">
                <a:avLst/>
              </a:prstGeom>
            </p:spPr>
          </p:pic>
        </p:grpSp>
      </p:grpSp>
      <p:graphicFrame>
        <p:nvGraphicFramePr>
          <p:cNvPr id="3" name="表格 6">
            <a:extLst>
              <a:ext uri="{FF2B5EF4-FFF2-40B4-BE49-F238E27FC236}">
                <a16:creationId xmlns:a16="http://schemas.microsoft.com/office/drawing/2014/main" id="{57AE7A47-5606-4C0F-B3D0-E210FC01397A}"/>
              </a:ext>
            </a:extLst>
          </p:cNvPr>
          <p:cNvGraphicFramePr>
            <a:graphicFrameLocks noGrp="1"/>
          </p:cNvGraphicFramePr>
          <p:nvPr>
            <p:extLst>
              <p:ext uri="{D42A27DB-BD31-4B8C-83A1-F6EECF244321}">
                <p14:modId xmlns:p14="http://schemas.microsoft.com/office/powerpoint/2010/main" val="2284964068"/>
              </p:ext>
            </p:extLst>
          </p:nvPr>
        </p:nvGraphicFramePr>
        <p:xfrm>
          <a:off x="6959937" y="3596680"/>
          <a:ext cx="4207311" cy="2552380"/>
        </p:xfrm>
        <a:graphic>
          <a:graphicData uri="http://schemas.openxmlformats.org/drawingml/2006/table">
            <a:tbl>
              <a:tblPr firstRow="1" bandRow="1">
                <a:tableStyleId>{21E4AEA4-8DFA-4A89-87EB-49C32662AFE0}</a:tableStyleId>
              </a:tblPr>
              <a:tblGrid>
                <a:gridCol w="1007595">
                  <a:extLst>
                    <a:ext uri="{9D8B030D-6E8A-4147-A177-3AD203B41FA5}">
                      <a16:colId xmlns:a16="http://schemas.microsoft.com/office/drawing/2014/main" val="2877333535"/>
                    </a:ext>
                  </a:extLst>
                </a:gridCol>
                <a:gridCol w="1558241">
                  <a:extLst>
                    <a:ext uri="{9D8B030D-6E8A-4147-A177-3AD203B41FA5}">
                      <a16:colId xmlns:a16="http://schemas.microsoft.com/office/drawing/2014/main" val="1583857918"/>
                    </a:ext>
                  </a:extLst>
                </a:gridCol>
                <a:gridCol w="1641475">
                  <a:extLst>
                    <a:ext uri="{9D8B030D-6E8A-4147-A177-3AD203B41FA5}">
                      <a16:colId xmlns:a16="http://schemas.microsoft.com/office/drawing/2014/main" val="4178243829"/>
                    </a:ext>
                  </a:extLst>
                </a:gridCol>
              </a:tblGrid>
              <a:tr h="329628">
                <a:tc>
                  <a:txBody>
                    <a:bodyPr/>
                    <a:lstStyle/>
                    <a:p>
                      <a:pPr algn="ctr"/>
                      <a:endParaRPr lang="zh-TW" altLang="en-US" sz="1100">
                        <a:latin typeface="Arial" panose="020B0604020202020204" pitchFamily="34" charset="0"/>
                        <a:cs typeface="Arial" panose="020B0604020202020204" pitchFamily="34" charset="0"/>
                      </a:endParaRPr>
                    </a:p>
                  </a:txBody>
                  <a:tcPr marL="121920" marR="121920" marT="60960" marB="60960"/>
                </a:tc>
                <a:tc>
                  <a:txBody>
                    <a:bodyPr/>
                    <a:lstStyle/>
                    <a:p>
                      <a:pPr algn="ctr"/>
                      <a:r>
                        <a:rPr lang="zh-TW" altLang="en-US" sz="1100">
                          <a:latin typeface="Arial" panose="020B0604020202020204" pitchFamily="34" charset="0"/>
                          <a:cs typeface="Arial" panose="020B0604020202020204" pitchFamily="34" charset="0"/>
                        </a:rPr>
                        <a:t>QXP-820S-B3408</a:t>
                      </a:r>
                    </a:p>
                  </a:txBody>
                  <a:tcPr marL="121920" marR="121920" marT="60960" marB="60960"/>
                </a:tc>
                <a:tc>
                  <a:txBody>
                    <a:bodyPr/>
                    <a:lstStyle/>
                    <a:p>
                      <a:pPr algn="ctr"/>
                      <a:r>
                        <a:rPr lang="zh-TW" altLang="en-US" sz="1100">
                          <a:latin typeface="Arial" panose="020B0604020202020204" pitchFamily="34" charset="0"/>
                          <a:cs typeface="Arial" panose="020B0604020202020204" pitchFamily="34" charset="0"/>
                        </a:rPr>
                        <a:t>QXP-1620S-B3616W</a:t>
                      </a:r>
                    </a:p>
                  </a:txBody>
                  <a:tcPr marL="121920" marR="121920" marT="60960" marB="60960"/>
                </a:tc>
                <a:extLst>
                  <a:ext uri="{0D108BD9-81ED-4DB2-BD59-A6C34878D82A}">
                    <a16:rowId xmlns:a16="http://schemas.microsoft.com/office/drawing/2014/main" val="3084093980"/>
                  </a:ext>
                </a:extLst>
              </a:tr>
              <a:tr h="447040">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SAS</a:t>
                      </a:r>
                      <a:r>
                        <a:rPr lang="en-US" altLang="zh-TW" sz="1100">
                          <a:latin typeface="Arial" panose="020B0604020202020204" pitchFamily="34" charset="0"/>
                          <a:ea typeface="微軟正黑體" panose="020B0604030504040204" pitchFamily="34" charset="-120"/>
                          <a:cs typeface="Arial" panose="020B0604020202020204" pitchFamily="34" charset="0"/>
                        </a:rPr>
                        <a:t> IC</a:t>
                      </a:r>
                      <a:endParaRPr lang="zh-TW" altLang="en-US" sz="1100">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tc>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Broadcom SAS3408</a:t>
                      </a:r>
                    </a:p>
                  </a:txBody>
                  <a:tcPr marL="121920" marR="121920" marT="60960" marB="60960"/>
                </a:tc>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Broadcom SAS3616W</a:t>
                      </a:r>
                    </a:p>
                  </a:txBody>
                  <a:tcPr marL="121920" marR="121920" marT="60960" marB="60960"/>
                </a:tc>
                <a:extLst>
                  <a:ext uri="{0D108BD9-81ED-4DB2-BD59-A6C34878D82A}">
                    <a16:rowId xmlns:a16="http://schemas.microsoft.com/office/drawing/2014/main" val="3375784983"/>
                  </a:ext>
                </a:extLst>
              </a:tr>
              <a:tr h="329628">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PCI</a:t>
                      </a:r>
                      <a:r>
                        <a:rPr lang="en-US" altLang="zh-TW" sz="1100">
                          <a:latin typeface="Arial" panose="020B0604020202020204" pitchFamily="34" charset="0"/>
                          <a:ea typeface="微軟正黑體" panose="020B0604030504040204" pitchFamily="34" charset="-120"/>
                          <a:cs typeface="Arial" panose="020B0604020202020204" pitchFamily="34" charset="0"/>
                        </a:rPr>
                        <a:t>e bus</a:t>
                      </a:r>
                      <a:endParaRPr lang="zh-TW" altLang="en-US" sz="1100">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tc>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PCIe3 x8</a:t>
                      </a:r>
                    </a:p>
                  </a:txBody>
                  <a:tcPr marL="121920" marR="121920" marT="60960" marB="60960"/>
                </a:tc>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PCIe3 x16</a:t>
                      </a:r>
                    </a:p>
                  </a:txBody>
                  <a:tcPr marL="121920" marR="121920" marT="60960" marB="60960"/>
                </a:tc>
                <a:extLst>
                  <a:ext uri="{0D108BD9-81ED-4DB2-BD59-A6C34878D82A}">
                    <a16:rowId xmlns:a16="http://schemas.microsoft.com/office/drawing/2014/main" val="934413174"/>
                  </a:ext>
                </a:extLst>
              </a:tr>
              <a:tr h="329628">
                <a:tc>
                  <a:txBody>
                    <a:bodyPr/>
                    <a:lstStyle/>
                    <a:p>
                      <a:pPr lvl="0" algn="ctr">
                        <a:buNone/>
                      </a:pPr>
                      <a:r>
                        <a:rPr lang="zh-TW" altLang="en-US" sz="1100">
                          <a:latin typeface="Arial" panose="020B0604020202020204" pitchFamily="34" charset="0"/>
                          <a:ea typeface="微軟正黑體" panose="020B0604030504040204" pitchFamily="34" charset="-120"/>
                          <a:cs typeface="Arial" panose="020B0604020202020204" pitchFamily="34" charset="0"/>
                        </a:rPr>
                        <a:t>IOPS</a:t>
                      </a:r>
                    </a:p>
                  </a:txBody>
                  <a:tcPr marL="121920" marR="121920" marT="60960" marB="60960"/>
                </a:tc>
                <a:tc>
                  <a:txBody>
                    <a:bodyPr/>
                    <a:lstStyle/>
                    <a:p>
                      <a:pPr lvl="0" algn="ctr">
                        <a:buNone/>
                      </a:pPr>
                      <a:r>
                        <a:rPr lang="zh-TW" altLang="en-US" sz="1100">
                          <a:latin typeface="Arial" panose="020B0604020202020204" pitchFamily="34" charset="0"/>
                          <a:ea typeface="微軟正黑體" panose="020B0604030504040204" pitchFamily="34" charset="-120"/>
                          <a:cs typeface="Arial" panose="020B0604020202020204" pitchFamily="34" charset="0"/>
                        </a:rPr>
                        <a:t>1.2X</a:t>
                      </a:r>
                      <a:endParaRPr lang="zh-TW" sz="2400">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tc>
                <a:tc>
                  <a:txBody>
                    <a:bodyPr/>
                    <a:lstStyle/>
                    <a:p>
                      <a:pPr lvl="0" algn="ctr">
                        <a:buNone/>
                      </a:pPr>
                      <a:r>
                        <a:rPr lang="zh-TW" altLang="en-US" sz="1100">
                          <a:latin typeface="Arial" panose="020B0604020202020204" pitchFamily="34" charset="0"/>
                          <a:ea typeface="微軟正黑體" panose="020B0604030504040204" pitchFamily="34" charset="-120"/>
                          <a:cs typeface="Arial" panose="020B0604020202020204" pitchFamily="34" charset="0"/>
                        </a:rPr>
                        <a:t>1.8X</a:t>
                      </a:r>
                      <a:endParaRPr lang="zh-TW" sz="2400">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tc>
                <a:extLst>
                  <a:ext uri="{0D108BD9-81ED-4DB2-BD59-A6C34878D82A}">
                    <a16:rowId xmlns:a16="http://schemas.microsoft.com/office/drawing/2014/main" val="3158572183"/>
                  </a:ext>
                </a:extLst>
              </a:tr>
              <a:tr h="329628">
                <a:tc>
                  <a:txBody>
                    <a:bodyPr/>
                    <a:lstStyle/>
                    <a:p>
                      <a:pPr lvl="0" algn="ctr">
                        <a:buNone/>
                      </a:pPr>
                      <a:r>
                        <a:rPr lang="zh-TW" altLang="en-US" sz="1100">
                          <a:latin typeface="Arial" panose="020B0604020202020204" pitchFamily="34" charset="0"/>
                          <a:ea typeface="微軟正黑體" panose="020B0604030504040204" pitchFamily="34" charset="-120"/>
                          <a:cs typeface="Arial" panose="020B0604020202020204" pitchFamily="34" charset="0"/>
                        </a:rPr>
                        <a:t>Bandwidth</a:t>
                      </a:r>
                    </a:p>
                  </a:txBody>
                  <a:tcPr marL="121920" marR="121920" marT="60960" marB="60960"/>
                </a:tc>
                <a:tc>
                  <a:txBody>
                    <a:bodyPr/>
                    <a:lstStyle/>
                    <a:p>
                      <a:pPr lvl="0" algn="ctr">
                        <a:buNone/>
                      </a:pPr>
                      <a:r>
                        <a:rPr lang="zh-TW" altLang="en-US" sz="1100">
                          <a:latin typeface="Arial" panose="020B0604020202020204" pitchFamily="34" charset="0"/>
                          <a:ea typeface="微軟正黑體" panose="020B0604030504040204" pitchFamily="34" charset="-120"/>
                          <a:cs typeface="Arial" panose="020B0604020202020204" pitchFamily="34" charset="0"/>
                        </a:rPr>
                        <a:t>6,850 MBs</a:t>
                      </a:r>
                    </a:p>
                  </a:txBody>
                  <a:tcPr marL="121920" marR="121920" marT="60960" marB="60960"/>
                </a:tc>
                <a:tc>
                  <a:txBody>
                    <a:bodyPr/>
                    <a:lstStyle/>
                    <a:p>
                      <a:pPr lvl="0" algn="ctr">
                        <a:buNone/>
                      </a:pPr>
                      <a:r>
                        <a:rPr lang="zh-TW" altLang="en-US" sz="1100">
                          <a:latin typeface="Arial" panose="020B0604020202020204" pitchFamily="34" charset="0"/>
                          <a:ea typeface="微軟正黑體" panose="020B0604030504040204" pitchFamily="34" charset="-120"/>
                          <a:cs typeface="Arial" panose="020B0604020202020204" pitchFamily="34" charset="0"/>
                        </a:rPr>
                        <a:t>13,700 MBs</a:t>
                      </a:r>
                    </a:p>
                  </a:txBody>
                  <a:tcPr marL="121920" marR="121920" marT="60960" marB="60960"/>
                </a:tc>
                <a:extLst>
                  <a:ext uri="{0D108BD9-81ED-4DB2-BD59-A6C34878D82A}">
                    <a16:rowId xmlns:a16="http://schemas.microsoft.com/office/drawing/2014/main" val="4222810260"/>
                  </a:ext>
                </a:extLst>
              </a:tr>
              <a:tr h="447040">
                <a:tc>
                  <a:txBody>
                    <a:bodyPr/>
                    <a:lstStyle/>
                    <a:p>
                      <a:pPr algn="ctr"/>
                      <a:r>
                        <a:rPr lang="en-US" altLang="zh-TW" sz="1100">
                          <a:latin typeface="Arial" panose="020B0604020202020204" pitchFamily="34" charset="0"/>
                          <a:ea typeface="微軟正黑體" panose="020B0604030504040204" pitchFamily="34" charset="-120"/>
                          <a:cs typeface="Arial" panose="020B0604020202020204" pitchFamily="34" charset="0"/>
                        </a:rPr>
                        <a:t>Ports</a:t>
                      </a:r>
                      <a:endParaRPr lang="zh-TW" altLang="en-US" sz="1100">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tc>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External 8 port</a:t>
                      </a:r>
                      <a:r>
                        <a:rPr lang="en-US" altLang="zh-TW" sz="1100">
                          <a:latin typeface="Arial" panose="020B0604020202020204" pitchFamily="34" charset="0"/>
                          <a:ea typeface="微軟正黑體" panose="020B0604030504040204" pitchFamily="34" charset="-120"/>
                          <a:cs typeface="Arial" panose="020B0604020202020204" pitchFamily="34" charset="0"/>
                        </a:rPr>
                        <a:t>s</a:t>
                      </a:r>
                      <a:endParaRPr lang="zh-TW" altLang="en-US" sz="1100">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tc>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External 16 port</a:t>
                      </a:r>
                      <a:r>
                        <a:rPr lang="en-US" altLang="zh-TW" sz="1100">
                          <a:latin typeface="Arial" panose="020B0604020202020204" pitchFamily="34" charset="0"/>
                          <a:ea typeface="微軟正黑體" panose="020B0604030504040204" pitchFamily="34" charset="-120"/>
                          <a:cs typeface="Arial" panose="020B0604020202020204" pitchFamily="34" charset="0"/>
                        </a:rPr>
                        <a:t>s</a:t>
                      </a:r>
                      <a:endParaRPr lang="zh-TW" altLang="en-US" sz="1100">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tc>
                <a:extLst>
                  <a:ext uri="{0D108BD9-81ED-4DB2-BD59-A6C34878D82A}">
                    <a16:rowId xmlns:a16="http://schemas.microsoft.com/office/drawing/2014/main" val="1776245412"/>
                  </a:ext>
                </a:extLst>
              </a:tr>
              <a:tr h="329628">
                <a:tc>
                  <a:txBody>
                    <a:bodyPr/>
                    <a:lstStyle/>
                    <a:p>
                      <a:pPr algn="ctr"/>
                      <a:r>
                        <a:rPr lang="en-US" altLang="zh-TW" sz="1100">
                          <a:latin typeface="Arial" panose="020B0604020202020204" pitchFamily="34" charset="0"/>
                          <a:ea typeface="微軟正黑體" panose="020B0604030504040204" pitchFamily="34" charset="-120"/>
                          <a:cs typeface="Arial" panose="020B0604020202020204" pitchFamily="34" charset="0"/>
                        </a:rPr>
                        <a:t>Connectors</a:t>
                      </a:r>
                      <a:endParaRPr lang="zh-TW" altLang="en-US" sz="1100">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tc>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2 x SFF8644</a:t>
                      </a:r>
                    </a:p>
                  </a:txBody>
                  <a:tcPr marL="121920" marR="121920" marT="60960" marB="60960"/>
                </a:tc>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4  x SFF8644</a:t>
                      </a:r>
                    </a:p>
                  </a:txBody>
                  <a:tcPr marL="121920" marR="121920" marT="60960" marB="60960"/>
                </a:tc>
                <a:extLst>
                  <a:ext uri="{0D108BD9-81ED-4DB2-BD59-A6C34878D82A}">
                    <a16:rowId xmlns:a16="http://schemas.microsoft.com/office/drawing/2014/main" val="417990189"/>
                  </a:ext>
                </a:extLst>
              </a:tr>
            </a:tbl>
          </a:graphicData>
        </a:graphic>
      </p:graphicFrame>
      <p:grpSp>
        <p:nvGrpSpPr>
          <p:cNvPr id="5" name="群組 4">
            <a:extLst>
              <a:ext uri="{FF2B5EF4-FFF2-40B4-BE49-F238E27FC236}">
                <a16:creationId xmlns:a16="http://schemas.microsoft.com/office/drawing/2014/main" id="{4BF9B2CC-F1DB-4C8B-B0B4-6C1E1124C2DC}"/>
              </a:ext>
            </a:extLst>
          </p:cNvPr>
          <p:cNvGrpSpPr/>
          <p:nvPr/>
        </p:nvGrpSpPr>
        <p:grpSpPr>
          <a:xfrm>
            <a:off x="628315" y="1732492"/>
            <a:ext cx="6041435" cy="4862363"/>
            <a:chOff x="321466" y="1554806"/>
            <a:chExt cx="6359441" cy="5118306"/>
          </a:xfrm>
        </p:grpSpPr>
        <p:grpSp>
          <p:nvGrpSpPr>
            <p:cNvPr id="34" name="群組 33">
              <a:extLst>
                <a:ext uri="{FF2B5EF4-FFF2-40B4-BE49-F238E27FC236}">
                  <a16:creationId xmlns:a16="http://schemas.microsoft.com/office/drawing/2014/main" id="{C01476AC-A0AF-4690-9EA0-C4B2CA16CF3B}"/>
                </a:ext>
              </a:extLst>
            </p:cNvPr>
            <p:cNvGrpSpPr/>
            <p:nvPr/>
          </p:nvGrpSpPr>
          <p:grpSpPr>
            <a:xfrm>
              <a:off x="446578" y="1567398"/>
              <a:ext cx="4737599" cy="4006130"/>
              <a:chOff x="183104" y="1745928"/>
              <a:chExt cx="4737599" cy="3141813"/>
            </a:xfrm>
          </p:grpSpPr>
          <p:cxnSp>
            <p:nvCxnSpPr>
              <p:cNvPr id="30" name="直線接點 29">
                <a:extLst>
                  <a:ext uri="{FF2B5EF4-FFF2-40B4-BE49-F238E27FC236}">
                    <a16:creationId xmlns:a16="http://schemas.microsoft.com/office/drawing/2014/main" id="{6367D44A-A8D3-4C6D-9731-70B87E955827}"/>
                  </a:ext>
                </a:extLst>
              </p:cNvPr>
              <p:cNvCxnSpPr>
                <a:cxnSpLocks/>
              </p:cNvCxnSpPr>
              <p:nvPr/>
            </p:nvCxnSpPr>
            <p:spPr>
              <a:xfrm>
                <a:off x="1379801" y="3197289"/>
                <a:ext cx="0" cy="844629"/>
              </a:xfrm>
              <a:prstGeom prst="line">
                <a:avLst/>
              </a:prstGeom>
              <a:ln w="25400" cap="rnd">
                <a:gradFill>
                  <a:gsLst>
                    <a:gs pos="0">
                      <a:srgbClr val="FF6600"/>
                    </a:gs>
                    <a:gs pos="100000">
                      <a:srgbClr val="FF0000"/>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直線接點 30">
                <a:extLst>
                  <a:ext uri="{FF2B5EF4-FFF2-40B4-BE49-F238E27FC236}">
                    <a16:creationId xmlns:a16="http://schemas.microsoft.com/office/drawing/2014/main" id="{E1DBDCB0-8B13-4901-93C1-8AE1FFD7CFFE}"/>
                  </a:ext>
                </a:extLst>
              </p:cNvPr>
              <p:cNvCxnSpPr>
                <a:cxnSpLocks/>
              </p:cNvCxnSpPr>
              <p:nvPr/>
            </p:nvCxnSpPr>
            <p:spPr>
              <a:xfrm>
                <a:off x="3651561" y="3215096"/>
                <a:ext cx="0" cy="848847"/>
              </a:xfrm>
              <a:prstGeom prst="line">
                <a:avLst/>
              </a:prstGeom>
              <a:ln w="25400" cap="rnd">
                <a:gradFill>
                  <a:gsLst>
                    <a:gs pos="0">
                      <a:srgbClr val="FF6600"/>
                    </a:gs>
                    <a:gs pos="100000">
                      <a:srgbClr val="FF0000"/>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直線接點 23">
                <a:extLst>
                  <a:ext uri="{FF2B5EF4-FFF2-40B4-BE49-F238E27FC236}">
                    <a16:creationId xmlns:a16="http://schemas.microsoft.com/office/drawing/2014/main" id="{C253AD0F-AC61-422D-8393-52C324B0B25D}"/>
                  </a:ext>
                </a:extLst>
              </p:cNvPr>
              <p:cNvCxnSpPr>
                <a:cxnSpLocks/>
              </p:cNvCxnSpPr>
              <p:nvPr/>
            </p:nvCxnSpPr>
            <p:spPr>
              <a:xfrm>
                <a:off x="1775117" y="2235075"/>
                <a:ext cx="0" cy="844629"/>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6" name="直線接點 25">
                <a:extLst>
                  <a:ext uri="{FF2B5EF4-FFF2-40B4-BE49-F238E27FC236}">
                    <a16:creationId xmlns:a16="http://schemas.microsoft.com/office/drawing/2014/main" id="{BD8A31D8-84E1-4BE6-B39C-28669D94B28B}"/>
                  </a:ext>
                </a:extLst>
              </p:cNvPr>
              <p:cNvCxnSpPr>
                <a:cxnSpLocks/>
              </p:cNvCxnSpPr>
              <p:nvPr/>
            </p:nvCxnSpPr>
            <p:spPr>
              <a:xfrm>
                <a:off x="1894901" y="2230857"/>
                <a:ext cx="0" cy="848847"/>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7" name="直線接點 26">
                <a:extLst>
                  <a:ext uri="{FF2B5EF4-FFF2-40B4-BE49-F238E27FC236}">
                    <a16:creationId xmlns:a16="http://schemas.microsoft.com/office/drawing/2014/main" id="{4720C94E-C086-4033-8CFD-5635893B5E24}"/>
                  </a:ext>
                </a:extLst>
              </p:cNvPr>
              <p:cNvCxnSpPr>
                <a:cxnSpLocks/>
              </p:cNvCxnSpPr>
              <p:nvPr/>
            </p:nvCxnSpPr>
            <p:spPr>
              <a:xfrm>
                <a:off x="3171283" y="2235075"/>
                <a:ext cx="0" cy="844629"/>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9" name="直線接點 28">
                <a:extLst>
                  <a:ext uri="{FF2B5EF4-FFF2-40B4-BE49-F238E27FC236}">
                    <a16:creationId xmlns:a16="http://schemas.microsoft.com/office/drawing/2014/main" id="{85756209-9586-45DE-9AD8-1110D128038E}"/>
                  </a:ext>
                </a:extLst>
              </p:cNvPr>
              <p:cNvCxnSpPr>
                <a:cxnSpLocks/>
              </p:cNvCxnSpPr>
              <p:nvPr/>
            </p:nvCxnSpPr>
            <p:spPr>
              <a:xfrm>
                <a:off x="3291068" y="2230856"/>
                <a:ext cx="0" cy="848847"/>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grpSp>
            <p:nvGrpSpPr>
              <p:cNvPr id="17" name="群組 16">
                <a:extLst>
                  <a:ext uri="{FF2B5EF4-FFF2-40B4-BE49-F238E27FC236}">
                    <a16:creationId xmlns:a16="http://schemas.microsoft.com/office/drawing/2014/main" id="{8F1FB67F-CEFF-4197-B0ED-E12A3336A661}"/>
                  </a:ext>
                </a:extLst>
              </p:cNvPr>
              <p:cNvGrpSpPr/>
              <p:nvPr/>
            </p:nvGrpSpPr>
            <p:grpSpPr>
              <a:xfrm>
                <a:off x="341212" y="2672206"/>
                <a:ext cx="4348938" cy="1680022"/>
                <a:chOff x="341212" y="2672206"/>
                <a:chExt cx="4348938" cy="1680022"/>
              </a:xfrm>
            </p:grpSpPr>
            <p:pic>
              <p:nvPicPr>
                <p:cNvPr id="8" name="圖片 7">
                  <a:extLst>
                    <a:ext uri="{FF2B5EF4-FFF2-40B4-BE49-F238E27FC236}">
                      <a16:creationId xmlns:a16="http://schemas.microsoft.com/office/drawing/2014/main" id="{C590D684-3806-DC44-81A0-43C21D992F59}"/>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41212" y="3781150"/>
                  <a:ext cx="2077177" cy="571078"/>
                </a:xfrm>
                <a:prstGeom prst="rect">
                  <a:avLst/>
                </a:prstGeom>
              </p:spPr>
            </p:pic>
            <p:pic>
              <p:nvPicPr>
                <p:cNvPr id="12" name="圖片 11">
                  <a:extLst>
                    <a:ext uri="{FF2B5EF4-FFF2-40B4-BE49-F238E27FC236}">
                      <a16:creationId xmlns:a16="http://schemas.microsoft.com/office/drawing/2014/main" id="{EF725FA3-9FCA-BC4E-87E0-1E9E5CE5E0D9}"/>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2612973" y="3781150"/>
                  <a:ext cx="2077177" cy="571078"/>
                </a:xfrm>
                <a:prstGeom prst="rect">
                  <a:avLst/>
                </a:prstGeom>
              </p:spPr>
            </p:pic>
            <p:pic>
              <p:nvPicPr>
                <p:cNvPr id="9" name="圖片 8">
                  <a:extLst>
                    <a:ext uri="{FF2B5EF4-FFF2-40B4-BE49-F238E27FC236}">
                      <a16:creationId xmlns:a16="http://schemas.microsoft.com/office/drawing/2014/main" id="{85CDA1A0-BD5B-C741-84CF-0ED9E3754516}"/>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41212" y="3079704"/>
                  <a:ext cx="2077177" cy="571078"/>
                </a:xfrm>
                <a:prstGeom prst="rect">
                  <a:avLst/>
                </a:prstGeom>
              </p:spPr>
            </p:pic>
            <p:pic>
              <p:nvPicPr>
                <p:cNvPr id="10" name="圖片 9">
                  <a:extLst>
                    <a:ext uri="{FF2B5EF4-FFF2-40B4-BE49-F238E27FC236}">
                      <a16:creationId xmlns:a16="http://schemas.microsoft.com/office/drawing/2014/main" id="{F47C7A99-95C0-D340-8830-BEF8CB619F30}"/>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41212" y="2672206"/>
                  <a:ext cx="2077177" cy="571078"/>
                </a:xfrm>
                <a:prstGeom prst="rect">
                  <a:avLst/>
                </a:prstGeom>
              </p:spPr>
            </p:pic>
            <p:pic>
              <p:nvPicPr>
                <p:cNvPr id="13" name="圖片 12">
                  <a:extLst>
                    <a:ext uri="{FF2B5EF4-FFF2-40B4-BE49-F238E27FC236}">
                      <a16:creationId xmlns:a16="http://schemas.microsoft.com/office/drawing/2014/main" id="{15427581-77E9-4746-BC2C-C0F5828E73E9}"/>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2612973" y="3079704"/>
                  <a:ext cx="2077177" cy="571078"/>
                </a:xfrm>
                <a:prstGeom prst="rect">
                  <a:avLst/>
                </a:prstGeom>
              </p:spPr>
            </p:pic>
            <p:pic>
              <p:nvPicPr>
                <p:cNvPr id="14" name="圖片 13">
                  <a:extLst>
                    <a:ext uri="{FF2B5EF4-FFF2-40B4-BE49-F238E27FC236}">
                      <a16:creationId xmlns:a16="http://schemas.microsoft.com/office/drawing/2014/main" id="{3733CD16-A37C-D24E-B8E4-1EA3C24C828A}"/>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2612973" y="2672206"/>
                  <a:ext cx="2077177" cy="571078"/>
                </a:xfrm>
                <a:prstGeom prst="rect">
                  <a:avLst/>
                </a:prstGeom>
              </p:spPr>
            </p:pic>
          </p:grpSp>
          <p:pic>
            <p:nvPicPr>
              <p:cNvPr id="4" name="圖片 3">
                <a:extLst>
                  <a:ext uri="{FF2B5EF4-FFF2-40B4-BE49-F238E27FC236}">
                    <a16:creationId xmlns:a16="http://schemas.microsoft.com/office/drawing/2014/main" id="{57BBD8D7-9E83-4713-98AC-375D192034B0}"/>
                  </a:ext>
                </a:extLst>
              </p:cNvPr>
              <p:cNvPicPr>
                <a:picLocks noChangeAspect="1"/>
              </p:cNvPicPr>
              <p:nvPr/>
            </p:nvPicPr>
            <p:blipFill>
              <a:blip r:embed="rId2">
                <a:alphaModFix amt="41000"/>
                <a:extLst>
                  <a:ext uri="{28A0092B-C50C-407E-A947-70E740481C1C}">
                    <a14:useLocalDpi xmlns:a14="http://schemas.microsoft.com/office/drawing/2010/main"/>
                  </a:ext>
                </a:extLst>
              </a:blip>
              <a:stretch>
                <a:fillRect/>
              </a:stretch>
            </p:blipFill>
            <p:spPr>
              <a:xfrm>
                <a:off x="183104" y="4445464"/>
                <a:ext cx="2354017" cy="399284"/>
              </a:xfrm>
              <a:prstGeom prst="rect">
                <a:avLst/>
              </a:prstGeom>
            </p:spPr>
          </p:pic>
          <p:pic>
            <p:nvPicPr>
              <p:cNvPr id="21" name="圖片 20">
                <a:extLst>
                  <a:ext uri="{FF2B5EF4-FFF2-40B4-BE49-F238E27FC236}">
                    <a16:creationId xmlns:a16="http://schemas.microsoft.com/office/drawing/2014/main" id="{3CC10625-43F7-4CA6-B75A-A9EBF54A4DAF}"/>
                  </a:ext>
                </a:extLst>
              </p:cNvPr>
              <p:cNvPicPr>
                <a:picLocks noChangeAspect="1"/>
              </p:cNvPicPr>
              <p:nvPr/>
            </p:nvPicPr>
            <p:blipFill>
              <a:blip r:embed="rId2">
                <a:alphaModFix amt="44000"/>
                <a:extLst>
                  <a:ext uri="{28A0092B-C50C-407E-A947-70E740481C1C}">
                    <a14:useLocalDpi xmlns:a14="http://schemas.microsoft.com/office/drawing/2010/main"/>
                  </a:ext>
                </a:extLst>
              </a:blip>
              <a:stretch>
                <a:fillRect/>
              </a:stretch>
            </p:blipFill>
            <p:spPr>
              <a:xfrm>
                <a:off x="557143" y="1745928"/>
                <a:ext cx="3940228" cy="1039297"/>
              </a:xfrm>
              <a:prstGeom prst="rect">
                <a:avLst/>
              </a:prstGeom>
            </p:spPr>
          </p:pic>
          <p:sp>
            <p:nvSpPr>
              <p:cNvPr id="25" name="TextBox 17">
                <a:extLst>
                  <a:ext uri="{FF2B5EF4-FFF2-40B4-BE49-F238E27FC236}">
                    <a16:creationId xmlns:a16="http://schemas.microsoft.com/office/drawing/2014/main" id="{99C7F6B9-4E57-9443-8031-8D14011E5195}"/>
                  </a:ext>
                </a:extLst>
              </p:cNvPr>
              <p:cNvSpPr txBox="1"/>
              <p:nvPr/>
            </p:nvSpPr>
            <p:spPr>
              <a:xfrm>
                <a:off x="896092" y="4340595"/>
                <a:ext cx="1287865" cy="245558"/>
              </a:xfrm>
              <a:prstGeom prst="rect">
                <a:avLst/>
              </a:prstGeom>
              <a:noFill/>
            </p:spPr>
            <p:txBody>
              <a:bodyPr wrap="none" rtlCol="0">
                <a:spAutoFit/>
              </a:bodyPr>
              <a:lstStyle/>
              <a:p>
                <a:r>
                  <a:rPr lang="en-US" sz="1333"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TL-R1620Sep-RP</a:t>
                </a:r>
              </a:p>
            </p:txBody>
          </p:sp>
          <p:sp>
            <p:nvSpPr>
              <p:cNvPr id="28" name="TextBox 17">
                <a:extLst>
                  <a:ext uri="{FF2B5EF4-FFF2-40B4-BE49-F238E27FC236}">
                    <a16:creationId xmlns:a16="http://schemas.microsoft.com/office/drawing/2014/main" id="{34B68AD5-8EDC-DC42-967F-90E4C9066B34}"/>
                  </a:ext>
                </a:extLst>
              </p:cNvPr>
              <p:cNvSpPr txBox="1"/>
              <p:nvPr/>
            </p:nvSpPr>
            <p:spPr>
              <a:xfrm>
                <a:off x="3060838" y="4340594"/>
                <a:ext cx="1544189" cy="245558"/>
              </a:xfrm>
              <a:prstGeom prst="rect">
                <a:avLst/>
              </a:prstGeom>
              <a:noFill/>
            </p:spPr>
            <p:txBody>
              <a:bodyPr wrap="square" rtlCol="0">
                <a:spAutoFit/>
              </a:bodyPr>
              <a:lstStyle/>
              <a:p>
                <a:r>
                  <a:rPr lang="en-US" altLang="zh-TW" sz="1333"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TL-R1620Sep-RP</a:t>
                </a:r>
              </a:p>
            </p:txBody>
          </p:sp>
          <p:pic>
            <p:nvPicPr>
              <p:cNvPr id="16" name="圖片 15">
                <a:extLst>
                  <a:ext uri="{FF2B5EF4-FFF2-40B4-BE49-F238E27FC236}">
                    <a16:creationId xmlns:a16="http://schemas.microsoft.com/office/drawing/2014/main" id="{320C7C3D-BEFD-4A06-8D37-891623FB0221}"/>
                  </a:ext>
                </a:extLst>
              </p:cNvPr>
              <p:cNvPicPr>
                <a:picLocks noChangeAspect="1"/>
              </p:cNvPicPr>
              <p:nvPr/>
            </p:nvPicPr>
            <p:blipFill>
              <a:blip r:embed="rId2">
                <a:alphaModFix amt="41000"/>
                <a:extLst>
                  <a:ext uri="{28A0092B-C50C-407E-A947-70E740481C1C}">
                    <a14:useLocalDpi xmlns:a14="http://schemas.microsoft.com/office/drawing/2010/main"/>
                  </a:ext>
                </a:extLst>
              </a:blip>
              <a:stretch>
                <a:fillRect/>
              </a:stretch>
            </p:blipFill>
            <p:spPr>
              <a:xfrm>
                <a:off x="2566686" y="4488457"/>
                <a:ext cx="2354017" cy="399284"/>
              </a:xfrm>
              <a:prstGeom prst="rect">
                <a:avLst/>
              </a:prstGeom>
            </p:spPr>
          </p:pic>
        </p:grpSp>
        <p:sp>
          <p:nvSpPr>
            <p:cNvPr id="23" name="矩形: 圓角 22">
              <a:extLst>
                <a:ext uri="{FF2B5EF4-FFF2-40B4-BE49-F238E27FC236}">
                  <a16:creationId xmlns:a16="http://schemas.microsoft.com/office/drawing/2014/main" id="{8F752D94-F8AE-4D9E-B357-906646063CF2}"/>
                </a:ext>
              </a:extLst>
            </p:cNvPr>
            <p:cNvSpPr/>
            <p:nvPr/>
          </p:nvSpPr>
          <p:spPr>
            <a:xfrm>
              <a:off x="678074" y="5182372"/>
              <a:ext cx="5537471" cy="1490740"/>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33">
                <a:solidFill>
                  <a:srgbClr val="FF6600"/>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2" name="文字方塊 31">
              <a:extLst>
                <a:ext uri="{FF2B5EF4-FFF2-40B4-BE49-F238E27FC236}">
                  <a16:creationId xmlns:a16="http://schemas.microsoft.com/office/drawing/2014/main" id="{2FF7DECD-8817-45FC-BC76-F9240EF37F0A}"/>
                </a:ext>
              </a:extLst>
            </p:cNvPr>
            <p:cNvSpPr txBox="1"/>
            <p:nvPr/>
          </p:nvSpPr>
          <p:spPr>
            <a:xfrm>
              <a:off x="321466" y="5253325"/>
              <a:ext cx="6359441" cy="1333507"/>
            </a:xfrm>
            <a:prstGeom prst="rect">
              <a:avLst/>
            </a:prstGeom>
            <a:noFill/>
          </p:spPr>
          <p:txBody>
            <a:bodyPr wrap="square" lIns="121920" tIns="60960" rIns="121920" bIns="60960" rtlCol="0" anchor="t">
              <a:spAutoFit/>
            </a:bodyPr>
            <a:lstStyle/>
            <a:p>
              <a:pPr marL="457188" lvl="1" fontAlgn="base">
                <a:lnSpc>
                  <a:spcPct val="150000"/>
                </a:lnSpc>
                <a:spcBef>
                  <a:spcPts val="800"/>
                </a:spcBef>
                <a:buClr>
                  <a:srgbClr val="FA7100"/>
                </a:buClr>
                <a:buSzPct val="80000"/>
              </a:pPr>
              <a:r>
                <a:rPr lang="en-US" altLang="zh-CN" sz="1200">
                  <a:solidFill>
                    <a:schemeClr val="bg1"/>
                  </a:solidFill>
                  <a:latin typeface="Arial" panose="020B0604020202020204" pitchFamily="34" charset="0"/>
                  <a:ea typeface="微軟正黑體"/>
                  <a:cs typeface="Arial" panose="020B0604020202020204" pitchFamily="34" charset="0"/>
                </a:rPr>
                <a:t>NAS supports up to </a:t>
              </a:r>
              <a:r>
                <a:rPr lang="en-US" altLang="zh-TW" sz="1200" b="1">
                  <a:solidFill>
                    <a:srgbClr val="FA7100"/>
                  </a:solidFill>
                  <a:latin typeface="Arial" panose="020B0604020202020204" pitchFamily="34" charset="0"/>
                  <a:ea typeface="微軟正黑體"/>
                  <a:cs typeface="Arial" panose="020B0604020202020204" pitchFamily="34" charset="0"/>
                </a:rPr>
                <a:t>16 </a:t>
              </a:r>
              <a:r>
                <a:rPr lang="en-US" altLang="zh-TW" sz="1200">
                  <a:solidFill>
                    <a:schemeClr val="bg1"/>
                  </a:solidFill>
                  <a:latin typeface="Arial" panose="020B0604020202020204" pitchFamily="34" charset="0"/>
                  <a:ea typeface="微軟正黑體"/>
                  <a:cs typeface="Arial" panose="020B0604020202020204" pitchFamily="34" charset="0"/>
                </a:rPr>
                <a:t>QNAP SAS JBOD enclosures </a:t>
              </a:r>
              <a:endParaRPr lang="zh-TW" altLang="en-US" sz="1200">
                <a:solidFill>
                  <a:schemeClr val="bg1"/>
                </a:solidFill>
                <a:latin typeface="Arial" panose="020B0604020202020204" pitchFamily="34" charset="0"/>
                <a:ea typeface="微軟正黑體"/>
                <a:cs typeface="Arial" panose="020B0604020202020204" pitchFamily="34" charset="0"/>
              </a:endParaRPr>
            </a:p>
            <a:p>
              <a:pPr marL="749270" lvl="1" indent="-139697">
                <a:spcBef>
                  <a:spcPts val="800"/>
                </a:spcBef>
                <a:buClr>
                  <a:srgbClr val="FA7100"/>
                </a:buClr>
                <a:buSzPct val="80000"/>
                <a:buFont typeface="Arial" panose="020B0604020202020204" pitchFamily="34" charset="0"/>
                <a:buChar char="•"/>
              </a:pPr>
              <a:r>
                <a:rPr lang="en-US" altLang="zh-TW" sz="1200">
                  <a:solidFill>
                    <a:schemeClr val="bg1"/>
                  </a:solidFill>
                  <a:latin typeface="Arial" panose="020B0604020202020204" pitchFamily="34" charset="0"/>
                  <a:ea typeface="微軟正黑體"/>
                  <a:cs typeface="Arial" panose="020B0604020202020204" pitchFamily="34" charset="0"/>
                </a:rPr>
                <a:t>12-bay TL-R1220Sep-RP or 16-bay TL-R1620Sep-RP</a:t>
              </a:r>
            </a:p>
            <a:p>
              <a:pPr marL="749270" lvl="1" indent="-139697">
                <a:spcBef>
                  <a:spcPts val="800"/>
                </a:spcBef>
                <a:buClr>
                  <a:srgbClr val="FA7100"/>
                </a:buClr>
                <a:buSzPct val="80000"/>
                <a:buFont typeface="Arial" panose="020B0604020202020204" pitchFamily="34" charset="0"/>
                <a:buChar char="•"/>
              </a:pPr>
              <a:r>
                <a:rPr lang="en-US" altLang="zh-CN" sz="1200">
                  <a:solidFill>
                    <a:schemeClr val="bg1"/>
                  </a:solidFill>
                  <a:latin typeface="Arial" panose="020B0604020202020204" pitchFamily="34" charset="0"/>
                  <a:ea typeface="微軟正黑體"/>
                  <a:cs typeface="Arial" panose="020B0604020202020204" pitchFamily="34" charset="0"/>
                </a:rPr>
                <a:t>Each NAS with </a:t>
              </a:r>
              <a:r>
                <a:rPr lang="en-US" altLang="zh-CN" sz="1200" b="1">
                  <a:solidFill>
                    <a:srgbClr val="FA7100"/>
                  </a:solidFill>
                  <a:latin typeface="Arial" panose="020B0604020202020204" pitchFamily="34" charset="0"/>
                  <a:ea typeface="微軟正黑體"/>
                  <a:cs typeface="Arial" panose="020B0604020202020204" pitchFamily="34" charset="0"/>
                </a:rPr>
                <a:t>hundreds of HDDs</a:t>
              </a:r>
              <a:r>
                <a:rPr lang="zh-CN" altLang="en-US" sz="1200" b="1">
                  <a:solidFill>
                    <a:srgbClr val="FA7100"/>
                  </a:solidFill>
                  <a:latin typeface="Arial" panose="020B0604020202020204" pitchFamily="34" charset="0"/>
                  <a:ea typeface="微軟正黑體"/>
                  <a:cs typeface="Arial" panose="020B0604020202020204" pitchFamily="34" charset="0"/>
                </a:rPr>
                <a:t>，</a:t>
              </a:r>
              <a:r>
                <a:rPr lang="en-US" altLang="zh-CN" sz="1200" b="1">
                  <a:solidFill>
                    <a:srgbClr val="FA7100"/>
                  </a:solidFill>
                  <a:latin typeface="Arial" panose="020B0604020202020204" pitchFamily="34" charset="0"/>
                  <a:ea typeface="微軟正黑體"/>
                  <a:cs typeface="Arial" panose="020B0604020202020204" pitchFamily="34" charset="0"/>
                </a:rPr>
                <a:t>1~3PB </a:t>
              </a:r>
              <a:r>
                <a:rPr lang="en-US" altLang="zh-CN" sz="1200">
                  <a:solidFill>
                    <a:schemeClr val="bg1"/>
                  </a:solidFill>
                  <a:latin typeface="Arial" panose="020B0604020202020204" pitchFamily="34" charset="0"/>
                  <a:ea typeface="微軟正黑體"/>
                  <a:cs typeface="Arial" panose="020B0604020202020204" pitchFamily="34" charset="0"/>
                </a:rPr>
                <a:t>raw HDD capacity</a:t>
              </a:r>
            </a:p>
            <a:p>
              <a:pPr marL="749270" lvl="1" indent="-139697">
                <a:spcBef>
                  <a:spcPts val="800"/>
                </a:spcBef>
                <a:buClr>
                  <a:srgbClr val="FA7100"/>
                </a:buClr>
                <a:buSzPct val="80000"/>
                <a:buFont typeface="Arial" panose="020B0604020202020204" pitchFamily="34" charset="0"/>
                <a:buChar char="•"/>
              </a:pPr>
              <a:r>
                <a:rPr lang="en-US" altLang="zh-CN" sz="1200">
                  <a:solidFill>
                    <a:schemeClr val="bg1"/>
                  </a:solidFill>
                  <a:latin typeface="Arial" panose="020B0604020202020204" pitchFamily="34" charset="0"/>
                  <a:ea typeface="微軟正黑體"/>
                  <a:cs typeface="Arial" panose="020B0604020202020204" pitchFamily="34" charset="0"/>
                </a:rPr>
                <a:t>SAS JBOD can expand NAS existing storage pools</a:t>
              </a:r>
            </a:p>
          </p:txBody>
        </p:sp>
        <p:pic>
          <p:nvPicPr>
            <p:cNvPr id="35" name="圖片 34" descr="一張含有 文字, 電子用品, 電腦 的圖片&#10;&#10;自動產生的描述">
              <a:extLst>
                <a:ext uri="{FF2B5EF4-FFF2-40B4-BE49-F238E27FC236}">
                  <a16:creationId xmlns:a16="http://schemas.microsoft.com/office/drawing/2014/main" id="{D8222ADC-AC67-2149-8665-FC164FA832F4}"/>
                </a:ext>
              </a:extLst>
            </p:cNvPr>
            <p:cNvPicPr>
              <a:picLocks noChangeAspect="1"/>
            </p:cNvPicPr>
            <p:nvPr/>
          </p:nvPicPr>
          <p:blipFill>
            <a:blip r:embed="rId6"/>
            <a:stretch>
              <a:fillRect/>
            </a:stretch>
          </p:blipFill>
          <p:spPr>
            <a:xfrm>
              <a:off x="1650653" y="1554806"/>
              <a:ext cx="2280155" cy="1003269"/>
            </a:xfrm>
            <a:prstGeom prst="rect">
              <a:avLst/>
            </a:prstGeom>
          </p:spPr>
        </p:pic>
      </p:grpSp>
      <p:sp>
        <p:nvSpPr>
          <p:cNvPr id="37" name="文字方塊 36">
            <a:extLst>
              <a:ext uri="{FF2B5EF4-FFF2-40B4-BE49-F238E27FC236}">
                <a16:creationId xmlns:a16="http://schemas.microsoft.com/office/drawing/2014/main" id="{416918FD-C6C7-44F5-9B5D-CB0353654837}"/>
              </a:ext>
            </a:extLst>
          </p:cNvPr>
          <p:cNvSpPr txBox="1"/>
          <p:nvPr/>
        </p:nvSpPr>
        <p:spPr>
          <a:xfrm>
            <a:off x="579232" y="78132"/>
            <a:ext cx="10933319" cy="1323439"/>
          </a:xfrm>
          <a:prstGeom prst="rect">
            <a:avLst/>
          </a:prstGeom>
          <a:noFill/>
        </p:spPr>
        <p:txBody>
          <a:bodyPr wrap="square" rtlCol="0">
            <a:spAutoFit/>
          </a:bodyPr>
          <a:lstStyle/>
          <a:p>
            <a:r>
              <a:rPr lang="en-US" altLang="zh-TW" sz="4000" b="1">
                <a:latin typeface="Arial" panose="020B0604020202020204" pitchFamily="34" charset="0"/>
                <a:ea typeface="微軟正黑體" panose="020B0604030504040204" pitchFamily="34" charset="-120"/>
                <a:cs typeface="Arial" panose="020B0604020202020204" pitchFamily="34" charset="0"/>
              </a:rPr>
              <a:t>Reach PB storage capacity with QNAP</a:t>
            </a:r>
            <a:r>
              <a:rPr lang="zh-TW" altLang="en-US" sz="4000" b="1">
                <a:latin typeface="Arial" panose="020B0604020202020204" pitchFamily="34" charset="0"/>
                <a:ea typeface="微軟正黑體" panose="020B0604030504040204" pitchFamily="34" charset="-120"/>
                <a:cs typeface="Arial" panose="020B0604020202020204" pitchFamily="34" charset="0"/>
              </a:rPr>
              <a:t> </a:t>
            </a:r>
            <a:r>
              <a:rPr lang="en-US" altLang="zh-TW" sz="4000" b="1">
                <a:latin typeface="Arial" panose="020B0604020202020204" pitchFamily="34" charset="0"/>
                <a:ea typeface="微軟正黑體" panose="020B0604030504040204" pitchFamily="34" charset="-120"/>
                <a:cs typeface="Arial" panose="020B0604020202020204" pitchFamily="34" charset="0"/>
              </a:rPr>
              <a:t>SAS 12Gb/s 12-bay &amp; 16-bay JBOD units</a:t>
            </a:r>
          </a:p>
        </p:txBody>
      </p:sp>
      <p:sp>
        <p:nvSpPr>
          <p:cNvPr id="38" name="文字方塊 37">
            <a:extLst>
              <a:ext uri="{FF2B5EF4-FFF2-40B4-BE49-F238E27FC236}">
                <a16:creationId xmlns:a16="http://schemas.microsoft.com/office/drawing/2014/main" id="{329851E8-DC6E-F744-8B78-264622C64B5B}"/>
              </a:ext>
            </a:extLst>
          </p:cNvPr>
          <p:cNvSpPr txBox="1"/>
          <p:nvPr/>
        </p:nvSpPr>
        <p:spPr>
          <a:xfrm>
            <a:off x="7084879" y="6256303"/>
            <a:ext cx="4802320"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sz="1050">
                <a:latin typeface="Arial" panose="020B0604020202020204" pitchFamily="34" charset="0"/>
                <a:ea typeface="+mn-lt"/>
                <a:cs typeface="Arial" panose="020B0604020202020204" pitchFamily="34" charset="0"/>
              </a:rPr>
              <a:t>*</a:t>
            </a:r>
            <a:r>
              <a:rPr lang="en" altLang="zh-TW" sz="1050">
                <a:latin typeface="Arial" panose="020B0604020202020204" pitchFamily="34" charset="0"/>
                <a:ea typeface="+mn-lt"/>
                <a:cs typeface="Arial" panose="020B0604020202020204" pitchFamily="34" charset="0"/>
              </a:rPr>
              <a:t>The above data is for reference only based on IC vendor’s data sheets. Actual performance could be different due to host, expansion unit or drives.</a:t>
            </a:r>
            <a:endParaRPr lang="zh-TW" sz="105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9370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圓角化對角線角落矩形 8">
            <a:extLst>
              <a:ext uri="{FF2B5EF4-FFF2-40B4-BE49-F238E27FC236}">
                <a16:creationId xmlns:a16="http://schemas.microsoft.com/office/drawing/2014/main" id="{A38478E2-1D52-4915-98B2-C709C8A0E3F2}"/>
              </a:ext>
            </a:extLst>
          </p:cNvPr>
          <p:cNvSpPr/>
          <p:nvPr/>
        </p:nvSpPr>
        <p:spPr>
          <a:xfrm flipH="1">
            <a:off x="1340225" y="2040942"/>
            <a:ext cx="8612390" cy="712527"/>
          </a:xfrm>
          <a:prstGeom prst="snip2DiagRect">
            <a:avLst>
              <a:gd name="adj1" fmla="val 0"/>
              <a:gd name="adj2" fmla="val 28051"/>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endParaRPr lang="en-US" altLang="zh-TW" sz="2133" b="1">
              <a:solidFill>
                <a:schemeClr val="bg1"/>
              </a:solidFill>
              <a:latin typeface="Arial" panose="020B0604020202020204" pitchFamily="34" charset="0"/>
              <a:ea typeface="微軟正黑體" pitchFamily="34" charset="-120"/>
              <a:cs typeface="Arial" panose="020B0604020202020204" pitchFamily="34" charset="0"/>
            </a:endParaRPr>
          </a:p>
        </p:txBody>
      </p:sp>
      <p:sp>
        <p:nvSpPr>
          <p:cNvPr id="5" name="Shape 316">
            <a:extLst>
              <a:ext uri="{FF2B5EF4-FFF2-40B4-BE49-F238E27FC236}">
                <a16:creationId xmlns:a16="http://schemas.microsoft.com/office/drawing/2014/main" id="{3A9BFEA9-45C5-2541-9515-06DF258EEA4C}"/>
              </a:ext>
            </a:extLst>
          </p:cNvPr>
          <p:cNvSpPr>
            <a:spLocks noChangeArrowheads="1"/>
          </p:cNvSpPr>
          <p:nvPr/>
        </p:nvSpPr>
        <p:spPr bwMode="auto">
          <a:xfrm>
            <a:off x="1215153" y="4693738"/>
            <a:ext cx="1408313" cy="1376493"/>
          </a:xfrm>
          <a:prstGeom prst="ellipse">
            <a:avLst/>
          </a:prstGeom>
          <a:solidFill>
            <a:srgbClr val="AFB5C5"/>
          </a:solidFill>
          <a:ln w="9525">
            <a:noFill/>
            <a:round/>
            <a:headEnd/>
            <a:tailEnd/>
          </a:ln>
        </p:spPr>
        <p:txBody>
          <a:bodyPr lIns="162533" tIns="81267" rIns="162533" bIns="81267" anchor="ctr"/>
          <a:lstStyle/>
          <a:p>
            <a:pPr indent="-156629" algn="ctr">
              <a:buClr>
                <a:srgbClr val="000000"/>
              </a:buClr>
              <a:buSzPts val="1400"/>
              <a:defRPr/>
            </a:pPr>
            <a:endParaRPr lang="zh-TW" altLang="zh-TW" sz="2533">
              <a:solidFill>
                <a:srgbClr val="FFFFFF"/>
              </a:solidFill>
              <a:latin typeface="Arial" panose="020B0604020202020204" pitchFamily="34" charset="0"/>
              <a:ea typeface="新細明體" pitchFamily="18" charset="-120"/>
              <a:cs typeface="Arial" panose="020B0604020202020204" pitchFamily="34" charset="0"/>
              <a:sym typeface="Arial" charset="0"/>
            </a:endParaRPr>
          </a:p>
        </p:txBody>
      </p:sp>
      <p:pic>
        <p:nvPicPr>
          <p:cNvPr id="6" name="圖片 10" descr="QM2-2S-220A_Front_left-angle.png">
            <a:extLst>
              <a:ext uri="{FF2B5EF4-FFF2-40B4-BE49-F238E27FC236}">
                <a16:creationId xmlns:a16="http://schemas.microsoft.com/office/drawing/2014/main" id="{1BFD7739-A94D-6E4D-9E7E-CFDA28BBC307}"/>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04586" y="4754577"/>
            <a:ext cx="2202837" cy="1377004"/>
          </a:xfrm>
          <a:prstGeom prst="rect">
            <a:avLst/>
          </a:prstGeom>
        </p:spPr>
      </p:pic>
      <p:sp>
        <p:nvSpPr>
          <p:cNvPr id="8" name="Shape 316">
            <a:extLst>
              <a:ext uri="{FF2B5EF4-FFF2-40B4-BE49-F238E27FC236}">
                <a16:creationId xmlns:a16="http://schemas.microsoft.com/office/drawing/2014/main" id="{D7B7168B-C9F1-3946-B553-0EB0EEDCBD95}"/>
              </a:ext>
            </a:extLst>
          </p:cNvPr>
          <p:cNvSpPr>
            <a:spLocks noChangeArrowheads="1"/>
          </p:cNvSpPr>
          <p:nvPr/>
        </p:nvSpPr>
        <p:spPr bwMode="auto">
          <a:xfrm>
            <a:off x="1221875" y="3110709"/>
            <a:ext cx="1401591" cy="1388675"/>
          </a:xfrm>
          <a:prstGeom prst="ellipse">
            <a:avLst/>
          </a:prstGeom>
          <a:solidFill>
            <a:srgbClr val="AFB5C5"/>
          </a:solidFill>
          <a:ln>
            <a:noFill/>
          </a:ln>
        </p:spPr>
        <p:txBody>
          <a:bodyPr lIns="162533" tIns="81267" rIns="162533" bIns="81267" anchor="ctr"/>
          <a:lstStyle>
            <a:lvl1pPr indent="-117475">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algn="ctr">
              <a:buClr>
                <a:srgbClr val="000000"/>
              </a:buClr>
              <a:buSzPts val="1400"/>
            </a:pPr>
            <a:endParaRPr lang="zh-TW" altLang="zh-TW" sz="2533">
              <a:solidFill>
                <a:srgbClr val="FFFFFF"/>
              </a:solidFill>
              <a:latin typeface="Arial" panose="020B0604020202020204" pitchFamily="34" charset="0"/>
              <a:cs typeface="Arial" panose="020B0604020202020204" pitchFamily="34" charset="0"/>
              <a:sym typeface="Arial" charset="0"/>
            </a:endParaRPr>
          </a:p>
        </p:txBody>
      </p:sp>
      <p:pic>
        <p:nvPicPr>
          <p:cNvPr id="9" name="圖片 11">
            <a:extLst>
              <a:ext uri="{FF2B5EF4-FFF2-40B4-BE49-F238E27FC236}">
                <a16:creationId xmlns:a16="http://schemas.microsoft.com/office/drawing/2014/main" id="{1233EDDE-3C9A-294D-9758-514B812D1773}"/>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871820" y="3186305"/>
            <a:ext cx="2275096" cy="1313080"/>
          </a:xfrm>
          <a:prstGeom prst="rect">
            <a:avLst/>
          </a:prstGeom>
        </p:spPr>
      </p:pic>
      <p:sp>
        <p:nvSpPr>
          <p:cNvPr id="26" name="Shape 258">
            <a:extLst>
              <a:ext uri="{FF2B5EF4-FFF2-40B4-BE49-F238E27FC236}">
                <a16:creationId xmlns:a16="http://schemas.microsoft.com/office/drawing/2014/main" id="{3785CD9C-5718-A54C-9AFB-5FED4D68859E}"/>
              </a:ext>
            </a:extLst>
          </p:cNvPr>
          <p:cNvSpPr>
            <a:spLocks noChangeArrowheads="1"/>
          </p:cNvSpPr>
          <p:nvPr/>
        </p:nvSpPr>
        <p:spPr bwMode="auto">
          <a:xfrm>
            <a:off x="3039702" y="3820860"/>
            <a:ext cx="8202929" cy="729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8" tIns="60932" rIns="121908" bIns="60932" anchor="t"/>
          <a:lstStyle>
            <a:lvl1pPr marL="341313" indent="-341313">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marL="454649" indent="-454649">
              <a:buClr>
                <a:srgbClr val="000000"/>
              </a:buClr>
              <a:buSzPct val="100000"/>
            </a:pPr>
            <a:r>
              <a:rPr lang="en-US" altLang="zh-TW" sz="2667" b="1">
                <a:latin typeface="Arial" panose="020B0604020202020204" pitchFamily="34" charset="0"/>
                <a:ea typeface="微軟正黑體" charset="-120"/>
                <a:cs typeface="Arial" panose="020B0604020202020204" pitchFamily="34" charset="0"/>
                <a:sym typeface="微軟正黑體" charset="-120"/>
              </a:rPr>
              <a:t>4 x M.2 2280 PCIe Gen</a:t>
            </a:r>
            <a:r>
              <a:rPr lang="zh-TW" altLang="en-US" sz="2667" b="1">
                <a:latin typeface="Arial" panose="020B0604020202020204" pitchFamily="34" charset="0"/>
                <a:ea typeface="微軟正黑體" charset="-120"/>
                <a:cs typeface="Arial" panose="020B0604020202020204" pitchFamily="34" charset="0"/>
                <a:sym typeface="微軟正黑體" charset="-120"/>
              </a:rPr>
              <a:t> </a:t>
            </a:r>
            <a:r>
              <a:rPr lang="en-US" altLang="zh-TW" sz="2667" b="1">
                <a:latin typeface="Arial" panose="020B0604020202020204" pitchFamily="34" charset="0"/>
                <a:ea typeface="微軟正黑體" charset="-120"/>
                <a:cs typeface="Arial" panose="020B0604020202020204" pitchFamily="34" charset="0"/>
                <a:sym typeface="微軟正黑體" charset="-120"/>
              </a:rPr>
              <a:t>3</a:t>
            </a:r>
            <a:r>
              <a:rPr lang="zh-TW" altLang="en-US" sz="2667" b="1">
                <a:latin typeface="Arial" panose="020B0604020202020204" pitchFamily="34" charset="0"/>
                <a:ea typeface="微軟正黑體" charset="-120"/>
                <a:cs typeface="Arial" panose="020B0604020202020204" pitchFamily="34" charset="0"/>
                <a:sym typeface="微軟正黑體" charset="-120"/>
              </a:rPr>
              <a:t> </a:t>
            </a:r>
            <a:r>
              <a:rPr lang="en-US" altLang="zh-TW" sz="2667" b="1">
                <a:latin typeface="Arial" panose="020B0604020202020204" pitchFamily="34" charset="0"/>
                <a:ea typeface="微軟正黑體" charset="-120"/>
                <a:cs typeface="Arial" panose="020B0604020202020204" pitchFamily="34" charset="0"/>
                <a:sym typeface="微軟正黑體" charset="-120"/>
              </a:rPr>
              <a:t>x4</a:t>
            </a:r>
            <a:r>
              <a:rPr lang="zh-TW" altLang="en-US" sz="2667" b="1">
                <a:latin typeface="Arial" panose="020B0604020202020204" pitchFamily="34" charset="0"/>
                <a:ea typeface="微軟正黑體" charset="-120"/>
                <a:cs typeface="Arial" panose="020B0604020202020204" pitchFamily="34" charset="0"/>
                <a:sym typeface="微軟正黑體" charset="-120"/>
              </a:rPr>
              <a:t> </a:t>
            </a:r>
            <a:r>
              <a:rPr lang="en-US" altLang="zh-TW" sz="2667" b="1" err="1">
                <a:latin typeface="Arial" panose="020B0604020202020204" pitchFamily="34" charset="0"/>
                <a:ea typeface="微軟正黑體" charset="-120"/>
                <a:cs typeface="Arial" panose="020B0604020202020204" pitchFamily="34" charset="0"/>
                <a:sym typeface="微軟正黑體" charset="-120"/>
              </a:rPr>
              <a:t>NVMe</a:t>
            </a:r>
            <a:r>
              <a:rPr lang="en-US" altLang="zh-TW" sz="2667" b="1">
                <a:latin typeface="Arial" panose="020B0604020202020204" pitchFamily="34" charset="0"/>
                <a:ea typeface="微軟正黑體" charset="-120"/>
                <a:cs typeface="Arial" panose="020B0604020202020204" pitchFamily="34" charset="0"/>
                <a:sym typeface="微軟正黑體" charset="-120"/>
              </a:rPr>
              <a:t> SSD </a:t>
            </a:r>
            <a:r>
              <a:rPr lang="en-US" altLang="zh-Hant" sz="2667" b="1">
                <a:latin typeface="Arial" panose="020B0604020202020204" pitchFamily="34" charset="0"/>
                <a:ea typeface="微軟正黑體" charset="-120"/>
                <a:cs typeface="Arial" panose="020B0604020202020204" pitchFamily="34" charset="0"/>
                <a:sym typeface="微軟正黑體" charset="-120"/>
              </a:rPr>
              <a:t>port</a:t>
            </a:r>
            <a:endParaRPr lang="en-US" altLang="en-US" sz="2667" b="1">
              <a:latin typeface="Arial" panose="020B0604020202020204" pitchFamily="34" charset="0"/>
              <a:ea typeface="微軟正黑體" charset="-120"/>
              <a:cs typeface="Arial" panose="020B0604020202020204" pitchFamily="34" charset="0"/>
            </a:endParaRPr>
          </a:p>
        </p:txBody>
      </p:sp>
      <p:sp>
        <p:nvSpPr>
          <p:cNvPr id="27" name="文字方塊 16">
            <a:extLst>
              <a:ext uri="{FF2B5EF4-FFF2-40B4-BE49-F238E27FC236}">
                <a16:creationId xmlns:a16="http://schemas.microsoft.com/office/drawing/2014/main" id="{07E58397-8BBE-C54F-A012-4AC527B44067}"/>
              </a:ext>
            </a:extLst>
          </p:cNvPr>
          <p:cNvSpPr txBox="1"/>
          <p:nvPr/>
        </p:nvSpPr>
        <p:spPr>
          <a:xfrm>
            <a:off x="2973520" y="3062162"/>
            <a:ext cx="3981853" cy="789896"/>
          </a:xfrm>
          <a:prstGeom prst="rect">
            <a:avLst/>
          </a:prstGeom>
          <a:noFill/>
        </p:spPr>
        <p:txBody>
          <a:bodyPr wrap="square" rtlCol="0" anchor="t">
            <a:spAutoFit/>
          </a:bodyPr>
          <a:lstStyle/>
          <a:p>
            <a:r>
              <a:rPr kumimoji="1" lang="en-US" altLang="zh-TW" sz="4533" b="1">
                <a:latin typeface="Arial" panose="020B0604020202020204" pitchFamily="34" charset="0"/>
                <a:cs typeface="Arial" panose="020B0604020202020204" pitchFamily="34" charset="0"/>
              </a:rPr>
              <a:t>QM2-</a:t>
            </a:r>
            <a:r>
              <a:rPr kumimoji="1" lang="en-US" altLang="zh-TW" sz="4533" b="1">
                <a:solidFill>
                  <a:srgbClr val="FF0000"/>
                </a:solidFill>
                <a:latin typeface="Arial" panose="020B0604020202020204" pitchFamily="34" charset="0"/>
                <a:cs typeface="Arial" panose="020B0604020202020204" pitchFamily="34" charset="0"/>
              </a:rPr>
              <a:t>4P</a:t>
            </a:r>
            <a:r>
              <a:rPr kumimoji="1" lang="en-US" altLang="zh-TW" sz="4533" b="1">
                <a:latin typeface="Arial" panose="020B0604020202020204" pitchFamily="34" charset="0"/>
                <a:cs typeface="Arial" panose="020B0604020202020204" pitchFamily="34" charset="0"/>
              </a:rPr>
              <a:t>-384</a:t>
            </a:r>
            <a:endParaRPr kumimoji="1" lang="zh-TW" altLang="en-US" sz="4533" b="1">
              <a:latin typeface="Arial" panose="020B0604020202020204" pitchFamily="34" charset="0"/>
              <a:cs typeface="Arial" panose="020B0604020202020204" pitchFamily="34" charset="0"/>
            </a:endParaRPr>
          </a:p>
        </p:txBody>
      </p:sp>
      <p:sp>
        <p:nvSpPr>
          <p:cNvPr id="28" name="矩形 17">
            <a:extLst>
              <a:ext uri="{FF2B5EF4-FFF2-40B4-BE49-F238E27FC236}">
                <a16:creationId xmlns:a16="http://schemas.microsoft.com/office/drawing/2014/main" id="{F052A504-76CD-9D4D-ACD3-290056093690}"/>
              </a:ext>
            </a:extLst>
          </p:cNvPr>
          <p:cNvSpPr/>
          <p:nvPr/>
        </p:nvSpPr>
        <p:spPr>
          <a:xfrm>
            <a:off x="6589100" y="3130163"/>
            <a:ext cx="3143809" cy="584775"/>
          </a:xfrm>
          <a:prstGeom prst="rect">
            <a:avLst/>
          </a:prstGeom>
        </p:spPr>
        <p:txBody>
          <a:bodyPr wrap="none" anchor="t">
            <a:spAutoFit/>
          </a:bodyPr>
          <a:lstStyle/>
          <a:p>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(Gen</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3</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x8</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Microsoft YaHei"/>
                <a:cs typeface="Arial" panose="020B0604020202020204" pitchFamily="34" charset="0"/>
                <a:sym typeface="微軟正黑體" charset="-120"/>
              </a:rPr>
              <a:t>card</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a:t>
            </a:r>
            <a:endParaRPr lang="zh-TW" altLang="en-US" sz="3200" b="1">
              <a:solidFill>
                <a:srgbClr val="EE6D2B"/>
              </a:solidFill>
              <a:latin typeface="Arial" panose="020B0604020202020204" pitchFamily="34" charset="0"/>
              <a:ea typeface="微軟正黑體" charset="-120"/>
              <a:cs typeface="Arial" panose="020B0604020202020204" pitchFamily="34" charset="0"/>
            </a:endParaRPr>
          </a:p>
        </p:txBody>
      </p:sp>
      <p:sp>
        <p:nvSpPr>
          <p:cNvPr id="31" name="Shape 258">
            <a:extLst>
              <a:ext uri="{FF2B5EF4-FFF2-40B4-BE49-F238E27FC236}">
                <a16:creationId xmlns:a16="http://schemas.microsoft.com/office/drawing/2014/main" id="{882DBE91-3A05-AE43-8AAF-39D7519C74C9}"/>
              </a:ext>
            </a:extLst>
          </p:cNvPr>
          <p:cNvSpPr>
            <a:spLocks noChangeArrowheads="1"/>
          </p:cNvSpPr>
          <p:nvPr/>
        </p:nvSpPr>
        <p:spPr bwMode="auto">
          <a:xfrm>
            <a:off x="3090752" y="5402356"/>
            <a:ext cx="8202929" cy="729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8" tIns="60932" rIns="121908" bIns="60932" anchor="t"/>
          <a:lstStyle>
            <a:lvl1pPr marL="341313" indent="-341313">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marL="454649" indent="-454649">
              <a:buClr>
                <a:srgbClr val="000000"/>
              </a:buClr>
              <a:buSzPct val="100000"/>
            </a:pPr>
            <a:r>
              <a:rPr lang="en-US" altLang="zh-TW" sz="2667" b="1">
                <a:latin typeface="Arial" panose="020B0604020202020204" pitchFamily="34" charset="0"/>
                <a:ea typeface="微軟正黑體" charset="-120"/>
                <a:cs typeface="Arial" panose="020B0604020202020204" pitchFamily="34" charset="0"/>
                <a:sym typeface="微軟正黑體" charset="-120"/>
              </a:rPr>
              <a:t>2 x M.2 22110/2280 PCIe Gen 3 x4 </a:t>
            </a:r>
            <a:r>
              <a:rPr lang="en-US" altLang="zh-TW" sz="2667" b="1" err="1">
                <a:latin typeface="Arial" panose="020B0604020202020204" pitchFamily="34" charset="0"/>
                <a:ea typeface="微軟正黑體" charset="-120"/>
                <a:cs typeface="Arial" panose="020B0604020202020204" pitchFamily="34" charset="0"/>
                <a:sym typeface="微軟正黑體" charset="-120"/>
              </a:rPr>
              <a:t>NVMe</a:t>
            </a:r>
            <a:r>
              <a:rPr lang="en-US" altLang="zh-TW" sz="2667" b="1">
                <a:latin typeface="Arial" panose="020B0604020202020204" pitchFamily="34" charset="0"/>
                <a:ea typeface="微軟正黑體" charset="-120"/>
                <a:cs typeface="Arial" panose="020B0604020202020204" pitchFamily="34" charset="0"/>
                <a:sym typeface="微軟正黑體" charset="-120"/>
              </a:rPr>
              <a:t> SSD port</a:t>
            </a:r>
            <a:endParaRPr lang="en-US" altLang="en-US" sz="2667" b="1">
              <a:latin typeface="Arial" panose="020B0604020202020204" pitchFamily="34" charset="0"/>
              <a:ea typeface="微軟正黑體" charset="-120"/>
              <a:cs typeface="Arial" panose="020B0604020202020204" pitchFamily="34" charset="0"/>
            </a:endParaRPr>
          </a:p>
        </p:txBody>
      </p:sp>
      <p:sp>
        <p:nvSpPr>
          <p:cNvPr id="32" name="文字方塊 21">
            <a:extLst>
              <a:ext uri="{FF2B5EF4-FFF2-40B4-BE49-F238E27FC236}">
                <a16:creationId xmlns:a16="http://schemas.microsoft.com/office/drawing/2014/main" id="{FF2CD4A5-0300-F54C-929D-827BC8FC0450}"/>
              </a:ext>
            </a:extLst>
          </p:cNvPr>
          <p:cNvSpPr txBox="1"/>
          <p:nvPr/>
        </p:nvSpPr>
        <p:spPr>
          <a:xfrm>
            <a:off x="3024567" y="4643657"/>
            <a:ext cx="3515706" cy="789896"/>
          </a:xfrm>
          <a:prstGeom prst="rect">
            <a:avLst/>
          </a:prstGeom>
          <a:noFill/>
        </p:spPr>
        <p:txBody>
          <a:bodyPr wrap="none" rtlCol="0" anchor="t">
            <a:spAutoFit/>
          </a:bodyPr>
          <a:lstStyle/>
          <a:p>
            <a:r>
              <a:rPr kumimoji="1" lang="en-US" altLang="zh-TW" sz="4533" b="1">
                <a:latin typeface="Arial" panose="020B0604020202020204" pitchFamily="34" charset="0"/>
                <a:cs typeface="Arial" panose="020B0604020202020204" pitchFamily="34" charset="0"/>
              </a:rPr>
              <a:t>QM2-</a:t>
            </a:r>
            <a:r>
              <a:rPr kumimoji="1" lang="en-US" altLang="zh-TW" sz="4533" b="1">
                <a:solidFill>
                  <a:srgbClr val="FF0000"/>
                </a:solidFill>
                <a:latin typeface="Arial" panose="020B0604020202020204" pitchFamily="34" charset="0"/>
                <a:cs typeface="Arial" panose="020B0604020202020204" pitchFamily="34" charset="0"/>
              </a:rPr>
              <a:t>2P</a:t>
            </a:r>
            <a:r>
              <a:rPr kumimoji="1" lang="en-US" altLang="zh-TW" sz="4533" b="1">
                <a:latin typeface="Arial" panose="020B0604020202020204" pitchFamily="34" charset="0"/>
                <a:cs typeface="Arial" panose="020B0604020202020204" pitchFamily="34" charset="0"/>
              </a:rPr>
              <a:t>-384</a:t>
            </a:r>
            <a:endParaRPr kumimoji="1" lang="zh-TW" altLang="en-US" sz="4533" b="1">
              <a:latin typeface="Arial" panose="020B0604020202020204" pitchFamily="34" charset="0"/>
              <a:cs typeface="Arial" panose="020B0604020202020204" pitchFamily="34" charset="0"/>
            </a:endParaRPr>
          </a:p>
        </p:txBody>
      </p:sp>
      <p:sp>
        <p:nvSpPr>
          <p:cNvPr id="33" name="矩形 22">
            <a:extLst>
              <a:ext uri="{FF2B5EF4-FFF2-40B4-BE49-F238E27FC236}">
                <a16:creationId xmlns:a16="http://schemas.microsoft.com/office/drawing/2014/main" id="{CF062247-F961-B74A-88B9-B6F965D27301}"/>
              </a:ext>
            </a:extLst>
          </p:cNvPr>
          <p:cNvSpPr/>
          <p:nvPr/>
        </p:nvSpPr>
        <p:spPr>
          <a:xfrm>
            <a:off x="6553260" y="4741286"/>
            <a:ext cx="3143809" cy="584775"/>
          </a:xfrm>
          <a:prstGeom prst="rect">
            <a:avLst/>
          </a:prstGeom>
        </p:spPr>
        <p:txBody>
          <a:bodyPr wrap="none" anchor="t">
            <a:spAutoFit/>
          </a:bodyPr>
          <a:lstStyle/>
          <a:p>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(Gen</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3</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x8</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card)</a:t>
            </a:r>
            <a:endPar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endParaRPr>
          </a:p>
        </p:txBody>
      </p:sp>
      <p:sp>
        <p:nvSpPr>
          <p:cNvPr id="39" name="矩形 38">
            <a:extLst>
              <a:ext uri="{FF2B5EF4-FFF2-40B4-BE49-F238E27FC236}">
                <a16:creationId xmlns:a16="http://schemas.microsoft.com/office/drawing/2014/main" id="{BC6CC6FC-4BE7-294D-966A-244A3E6EF400}"/>
              </a:ext>
            </a:extLst>
          </p:cNvPr>
          <p:cNvSpPr/>
          <p:nvPr/>
        </p:nvSpPr>
        <p:spPr>
          <a:xfrm>
            <a:off x="1749686" y="2126556"/>
            <a:ext cx="8202929" cy="584775"/>
          </a:xfrm>
          <a:prstGeom prst="rect">
            <a:avLst/>
          </a:prstGeom>
        </p:spPr>
        <p:txBody>
          <a:bodyPr wrap="square" anchor="t">
            <a:spAutoFit/>
          </a:bodyPr>
          <a:lstStyle/>
          <a:p>
            <a:pPr algn="ctr"/>
            <a:r>
              <a:rPr lang="en-US" altLang="zh-TW" sz="3200" b="1">
                <a:solidFill>
                  <a:srgbClr val="EE6D2B"/>
                </a:solidFill>
                <a:latin typeface="Arial" panose="020B0604020202020204" pitchFamily="34" charset="0"/>
                <a:ea typeface="微軟正黑體"/>
                <a:cs typeface="Arial" panose="020B0604020202020204" pitchFamily="34" charset="0"/>
              </a:rPr>
              <a:t>Keep </a:t>
            </a:r>
            <a:r>
              <a:rPr lang="en-US" altLang="zh-TW" sz="3200" b="1">
                <a:latin typeface="Arial" panose="020B0604020202020204" pitchFamily="34" charset="0"/>
                <a:ea typeface="微軟正黑體"/>
                <a:cs typeface="Arial" panose="020B0604020202020204" pitchFamily="34" charset="0"/>
              </a:rPr>
              <a:t>your original storage </a:t>
            </a:r>
            <a:r>
              <a:rPr lang="en" altLang="zh-TW" sz="3200" b="1">
                <a:latin typeface="Arial" panose="020B0604020202020204" pitchFamily="34" charset="0"/>
                <a:ea typeface="微軟正黑體"/>
                <a:cs typeface="Arial" panose="020B0604020202020204" pitchFamily="34" charset="0"/>
              </a:rPr>
              <a:t>architecture</a:t>
            </a:r>
            <a:endParaRPr lang="en-US" altLang="zh-TW" sz="3200" b="1">
              <a:latin typeface="Arial" panose="020B0604020202020204" pitchFamily="34" charset="0"/>
              <a:ea typeface="微軟正黑體"/>
              <a:cs typeface="Arial" panose="020B0604020202020204" pitchFamily="34" charset="0"/>
              <a:sym typeface="Verdana"/>
            </a:endParaRPr>
          </a:p>
        </p:txBody>
      </p:sp>
      <p:grpSp>
        <p:nvGrpSpPr>
          <p:cNvPr id="16" name="群組 15">
            <a:extLst>
              <a:ext uri="{FF2B5EF4-FFF2-40B4-BE49-F238E27FC236}">
                <a16:creationId xmlns:a16="http://schemas.microsoft.com/office/drawing/2014/main" id="{62D765EA-E5BC-4CD3-ADF7-62B109B33EB0}"/>
              </a:ext>
            </a:extLst>
          </p:cNvPr>
          <p:cNvGrpSpPr/>
          <p:nvPr/>
        </p:nvGrpSpPr>
        <p:grpSpPr>
          <a:xfrm>
            <a:off x="1017417" y="1944683"/>
            <a:ext cx="885408" cy="885408"/>
            <a:chOff x="2699439" y="1405217"/>
            <a:chExt cx="664056" cy="664056"/>
          </a:xfrm>
        </p:grpSpPr>
        <p:sp>
          <p:nvSpPr>
            <p:cNvPr id="7" name="手繪多邊形: 圖案 6">
              <a:extLst>
                <a:ext uri="{FF2B5EF4-FFF2-40B4-BE49-F238E27FC236}">
                  <a16:creationId xmlns:a16="http://schemas.microsoft.com/office/drawing/2014/main" id="{90ADF16A-5A47-4C25-B588-AD4DB8FE89DB}"/>
                </a:ext>
              </a:extLst>
            </p:cNvPr>
            <p:cNvSpPr/>
            <p:nvPr/>
          </p:nvSpPr>
          <p:spPr>
            <a:xfrm>
              <a:off x="2699439" y="1405217"/>
              <a:ext cx="664056" cy="664056"/>
            </a:xfrm>
            <a:custGeom>
              <a:avLst/>
              <a:gdLst>
                <a:gd name="connsiteX0" fmla="*/ 296007 w 591986"/>
                <a:gd name="connsiteY0" fmla="*/ 0 h 591986"/>
                <a:gd name="connsiteX1" fmla="*/ 86784 w 591986"/>
                <a:gd name="connsiteY1" fmla="*/ 86784 h 591986"/>
                <a:gd name="connsiteX2" fmla="*/ 0 w 591986"/>
                <a:gd name="connsiteY2" fmla="*/ 295979 h 591986"/>
                <a:gd name="connsiteX3" fmla="*/ 86784 w 591986"/>
                <a:gd name="connsiteY3" fmla="*/ 505202 h 591986"/>
                <a:gd name="connsiteX4" fmla="*/ 296007 w 591986"/>
                <a:gd name="connsiteY4" fmla="*/ 591986 h 591986"/>
                <a:gd name="connsiteX5" fmla="*/ 505202 w 591986"/>
                <a:gd name="connsiteY5" fmla="*/ 505202 h 591986"/>
                <a:gd name="connsiteX6" fmla="*/ 591986 w 591986"/>
                <a:gd name="connsiteY6" fmla="*/ 295979 h 591986"/>
                <a:gd name="connsiteX7" fmla="*/ 505202 w 591986"/>
                <a:gd name="connsiteY7" fmla="*/ 86784 h 591986"/>
                <a:gd name="connsiteX8" fmla="*/ 296007 w 591986"/>
                <a:gd name="connsiteY8" fmla="*/ 0 h 591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1986" h="591986">
                  <a:moveTo>
                    <a:pt x="296007" y="0"/>
                  </a:moveTo>
                  <a:cubicBezTo>
                    <a:pt x="214417" y="0"/>
                    <a:pt x="140361" y="33207"/>
                    <a:pt x="86784" y="86784"/>
                  </a:cubicBezTo>
                  <a:cubicBezTo>
                    <a:pt x="33207" y="140334"/>
                    <a:pt x="0" y="214390"/>
                    <a:pt x="0" y="295979"/>
                  </a:cubicBezTo>
                  <a:cubicBezTo>
                    <a:pt x="0" y="377569"/>
                    <a:pt x="33207" y="451625"/>
                    <a:pt x="86784" y="505202"/>
                  </a:cubicBezTo>
                  <a:cubicBezTo>
                    <a:pt x="140334" y="558779"/>
                    <a:pt x="214417" y="591986"/>
                    <a:pt x="296007" y="591986"/>
                  </a:cubicBezTo>
                  <a:cubicBezTo>
                    <a:pt x="377596" y="591986"/>
                    <a:pt x="451652" y="558779"/>
                    <a:pt x="505202" y="505202"/>
                  </a:cubicBezTo>
                  <a:cubicBezTo>
                    <a:pt x="558779" y="451652"/>
                    <a:pt x="591986" y="377596"/>
                    <a:pt x="591986" y="295979"/>
                  </a:cubicBezTo>
                  <a:cubicBezTo>
                    <a:pt x="591986" y="214390"/>
                    <a:pt x="558779" y="140334"/>
                    <a:pt x="505202" y="86784"/>
                  </a:cubicBezTo>
                  <a:cubicBezTo>
                    <a:pt x="451652" y="33207"/>
                    <a:pt x="377596" y="0"/>
                    <a:pt x="296007" y="0"/>
                  </a:cubicBezTo>
                  <a:close/>
                </a:path>
              </a:pathLst>
            </a:custGeom>
            <a:solidFill>
              <a:srgbClr val="333333"/>
            </a:solidFill>
            <a:ln w="2699" cap="flat">
              <a:no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grpSp>
          <p:nvGrpSpPr>
            <p:cNvPr id="10" name="圖形 3">
              <a:extLst>
                <a:ext uri="{FF2B5EF4-FFF2-40B4-BE49-F238E27FC236}">
                  <a16:creationId xmlns:a16="http://schemas.microsoft.com/office/drawing/2014/main" id="{188B5D3D-AC08-483C-8262-FA634A70D08C}"/>
                </a:ext>
              </a:extLst>
            </p:cNvPr>
            <p:cNvGrpSpPr/>
            <p:nvPr/>
          </p:nvGrpSpPr>
          <p:grpSpPr>
            <a:xfrm>
              <a:off x="2735474" y="1441252"/>
              <a:ext cx="591986" cy="591986"/>
              <a:chOff x="2733879" y="1443340"/>
              <a:chExt cx="591986" cy="591986"/>
            </a:xfrm>
          </p:grpSpPr>
          <p:sp>
            <p:nvSpPr>
              <p:cNvPr id="11" name="手繪多邊形: 圖案 10">
                <a:extLst>
                  <a:ext uri="{FF2B5EF4-FFF2-40B4-BE49-F238E27FC236}">
                    <a16:creationId xmlns:a16="http://schemas.microsoft.com/office/drawing/2014/main" id="{2222ECDD-8290-4FD6-AAF0-18D13045808A}"/>
                  </a:ext>
                </a:extLst>
              </p:cNvPr>
              <p:cNvSpPr/>
              <p:nvPr/>
            </p:nvSpPr>
            <p:spPr>
              <a:xfrm>
                <a:off x="2733879" y="1443340"/>
                <a:ext cx="591986" cy="591986"/>
              </a:xfrm>
              <a:custGeom>
                <a:avLst/>
                <a:gdLst>
                  <a:gd name="connsiteX0" fmla="*/ 296007 w 591986"/>
                  <a:gd name="connsiteY0" fmla="*/ 0 h 591986"/>
                  <a:gd name="connsiteX1" fmla="*/ 86784 w 591986"/>
                  <a:gd name="connsiteY1" fmla="*/ 86784 h 591986"/>
                  <a:gd name="connsiteX2" fmla="*/ 0 w 591986"/>
                  <a:gd name="connsiteY2" fmla="*/ 295979 h 591986"/>
                  <a:gd name="connsiteX3" fmla="*/ 86784 w 591986"/>
                  <a:gd name="connsiteY3" fmla="*/ 505202 h 591986"/>
                  <a:gd name="connsiteX4" fmla="*/ 296007 w 591986"/>
                  <a:gd name="connsiteY4" fmla="*/ 591986 h 591986"/>
                  <a:gd name="connsiteX5" fmla="*/ 505202 w 591986"/>
                  <a:gd name="connsiteY5" fmla="*/ 505202 h 591986"/>
                  <a:gd name="connsiteX6" fmla="*/ 591986 w 591986"/>
                  <a:gd name="connsiteY6" fmla="*/ 295979 h 591986"/>
                  <a:gd name="connsiteX7" fmla="*/ 505202 w 591986"/>
                  <a:gd name="connsiteY7" fmla="*/ 86784 h 591986"/>
                  <a:gd name="connsiteX8" fmla="*/ 296007 w 591986"/>
                  <a:gd name="connsiteY8" fmla="*/ 0 h 591986"/>
                  <a:gd name="connsiteX9" fmla="*/ 296007 w 591986"/>
                  <a:gd name="connsiteY9" fmla="*/ 563620 h 591986"/>
                  <a:gd name="connsiteX10" fmla="*/ 106828 w 591986"/>
                  <a:gd name="connsiteY10" fmla="*/ 485131 h 591986"/>
                  <a:gd name="connsiteX11" fmla="*/ 28339 w 591986"/>
                  <a:gd name="connsiteY11" fmla="*/ 295979 h 591986"/>
                  <a:gd name="connsiteX12" fmla="*/ 106828 w 591986"/>
                  <a:gd name="connsiteY12" fmla="*/ 106828 h 591986"/>
                  <a:gd name="connsiteX13" fmla="*/ 296007 w 591986"/>
                  <a:gd name="connsiteY13" fmla="*/ 28339 h 591986"/>
                  <a:gd name="connsiteX14" fmla="*/ 485158 w 591986"/>
                  <a:gd name="connsiteY14" fmla="*/ 106801 h 591986"/>
                  <a:gd name="connsiteX15" fmla="*/ 563620 w 591986"/>
                  <a:gd name="connsiteY15" fmla="*/ 295952 h 591986"/>
                  <a:gd name="connsiteX16" fmla="*/ 485158 w 591986"/>
                  <a:gd name="connsiteY16" fmla="*/ 485104 h 591986"/>
                  <a:gd name="connsiteX17" fmla="*/ 296007 w 591986"/>
                  <a:gd name="connsiteY17" fmla="*/ 563620 h 591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1986" h="591986">
                    <a:moveTo>
                      <a:pt x="296007" y="0"/>
                    </a:moveTo>
                    <a:cubicBezTo>
                      <a:pt x="214417" y="0"/>
                      <a:pt x="140361" y="33207"/>
                      <a:pt x="86784" y="86784"/>
                    </a:cubicBezTo>
                    <a:cubicBezTo>
                      <a:pt x="33207" y="140334"/>
                      <a:pt x="0" y="214390"/>
                      <a:pt x="0" y="295979"/>
                    </a:cubicBezTo>
                    <a:cubicBezTo>
                      <a:pt x="0" y="377569"/>
                      <a:pt x="33207" y="451625"/>
                      <a:pt x="86784" y="505202"/>
                    </a:cubicBezTo>
                    <a:cubicBezTo>
                      <a:pt x="140334" y="558779"/>
                      <a:pt x="214417" y="591986"/>
                      <a:pt x="296007" y="591986"/>
                    </a:cubicBezTo>
                    <a:cubicBezTo>
                      <a:pt x="377596" y="591986"/>
                      <a:pt x="451652" y="558779"/>
                      <a:pt x="505202" y="505202"/>
                    </a:cubicBezTo>
                    <a:cubicBezTo>
                      <a:pt x="558779" y="451652"/>
                      <a:pt x="591986" y="377596"/>
                      <a:pt x="591986" y="295979"/>
                    </a:cubicBezTo>
                    <a:cubicBezTo>
                      <a:pt x="591986" y="214390"/>
                      <a:pt x="558779" y="140334"/>
                      <a:pt x="505202" y="86784"/>
                    </a:cubicBezTo>
                    <a:cubicBezTo>
                      <a:pt x="451652" y="33207"/>
                      <a:pt x="377596" y="0"/>
                      <a:pt x="296007" y="0"/>
                    </a:cubicBezTo>
                    <a:close/>
                    <a:moveTo>
                      <a:pt x="296007" y="563620"/>
                    </a:moveTo>
                    <a:cubicBezTo>
                      <a:pt x="222195" y="563620"/>
                      <a:pt x="155346" y="533622"/>
                      <a:pt x="106828" y="485131"/>
                    </a:cubicBezTo>
                    <a:cubicBezTo>
                      <a:pt x="58336" y="436613"/>
                      <a:pt x="28339" y="369791"/>
                      <a:pt x="28339" y="295979"/>
                    </a:cubicBezTo>
                    <a:cubicBezTo>
                      <a:pt x="28339" y="222168"/>
                      <a:pt x="58336" y="155319"/>
                      <a:pt x="106828" y="106828"/>
                    </a:cubicBezTo>
                    <a:cubicBezTo>
                      <a:pt x="155346" y="58336"/>
                      <a:pt x="222195" y="28366"/>
                      <a:pt x="296007" y="28339"/>
                    </a:cubicBezTo>
                    <a:cubicBezTo>
                      <a:pt x="369818" y="28339"/>
                      <a:pt x="436640" y="58336"/>
                      <a:pt x="485158" y="106801"/>
                    </a:cubicBezTo>
                    <a:cubicBezTo>
                      <a:pt x="533650" y="155292"/>
                      <a:pt x="563620" y="222141"/>
                      <a:pt x="563620" y="295952"/>
                    </a:cubicBezTo>
                    <a:cubicBezTo>
                      <a:pt x="563620" y="369764"/>
                      <a:pt x="533623" y="436613"/>
                      <a:pt x="485158" y="485104"/>
                    </a:cubicBezTo>
                    <a:cubicBezTo>
                      <a:pt x="436640" y="533622"/>
                      <a:pt x="369818" y="563620"/>
                      <a:pt x="296007" y="563620"/>
                    </a:cubicBezTo>
                    <a:close/>
                  </a:path>
                </a:pathLst>
              </a:custGeom>
              <a:solidFill>
                <a:schemeClr val="bg1"/>
              </a:solidFill>
              <a:ln w="2699" cap="flat">
                <a:no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12" name="手繪多邊形: 圖案 11">
                <a:extLst>
                  <a:ext uri="{FF2B5EF4-FFF2-40B4-BE49-F238E27FC236}">
                    <a16:creationId xmlns:a16="http://schemas.microsoft.com/office/drawing/2014/main" id="{B88CECCB-A815-49A8-97B7-2AB9F384117E}"/>
                  </a:ext>
                </a:extLst>
              </p:cNvPr>
              <p:cNvSpPr/>
              <p:nvPr/>
            </p:nvSpPr>
            <p:spPr>
              <a:xfrm>
                <a:off x="3174625" y="1612828"/>
                <a:ext cx="2719" cy="2719"/>
              </a:xfrm>
              <a:custGeom>
                <a:avLst/>
                <a:gdLst>
                  <a:gd name="connsiteX0" fmla="*/ 0 w 2719"/>
                  <a:gd name="connsiteY0" fmla="*/ 0 h 2719"/>
                  <a:gd name="connsiteX1" fmla="*/ 0 w 2719"/>
                  <a:gd name="connsiteY1" fmla="*/ 0 h 2719"/>
                  <a:gd name="connsiteX2" fmla="*/ 0 w 2719"/>
                  <a:gd name="connsiteY2" fmla="*/ 0 h 2719"/>
                </a:gdLst>
                <a:ahLst/>
                <a:cxnLst>
                  <a:cxn ang="0">
                    <a:pos x="connsiteX0" y="connsiteY0"/>
                  </a:cxn>
                  <a:cxn ang="0">
                    <a:pos x="connsiteX1" y="connsiteY1"/>
                  </a:cxn>
                  <a:cxn ang="0">
                    <a:pos x="connsiteX2" y="connsiteY2"/>
                  </a:cxn>
                </a:cxnLst>
                <a:rect l="l" t="t" r="r" b="b"/>
                <a:pathLst>
                  <a:path w="2719" h="2719">
                    <a:moveTo>
                      <a:pt x="0" y="0"/>
                    </a:moveTo>
                    <a:lnTo>
                      <a:pt x="0" y="0"/>
                    </a:lnTo>
                    <a:lnTo>
                      <a:pt x="0" y="0"/>
                    </a:lnTo>
                    <a:close/>
                  </a:path>
                </a:pathLst>
              </a:custGeom>
              <a:solidFill>
                <a:srgbClr val="3C3636"/>
              </a:solidFill>
              <a:ln w="2699" cap="flat">
                <a:no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grpSp>
        <p:grpSp>
          <p:nvGrpSpPr>
            <p:cNvPr id="13" name="圖形 3">
              <a:extLst>
                <a:ext uri="{FF2B5EF4-FFF2-40B4-BE49-F238E27FC236}">
                  <a16:creationId xmlns:a16="http://schemas.microsoft.com/office/drawing/2014/main" id="{188B5D3D-AC08-483C-8262-FA634A70D08C}"/>
                </a:ext>
              </a:extLst>
            </p:cNvPr>
            <p:cNvGrpSpPr/>
            <p:nvPr/>
          </p:nvGrpSpPr>
          <p:grpSpPr>
            <a:xfrm>
              <a:off x="2869467" y="1555073"/>
              <a:ext cx="324000" cy="324000"/>
              <a:chOff x="2883459" y="1589053"/>
              <a:chExt cx="296009" cy="268090"/>
            </a:xfrm>
            <a:noFill/>
          </p:grpSpPr>
          <p:sp>
            <p:nvSpPr>
              <p:cNvPr id="14" name="手繪多邊形: 圖案 13">
                <a:extLst>
                  <a:ext uri="{FF2B5EF4-FFF2-40B4-BE49-F238E27FC236}">
                    <a16:creationId xmlns:a16="http://schemas.microsoft.com/office/drawing/2014/main" id="{6F505050-3536-41A5-B816-FED818530437}"/>
                  </a:ext>
                </a:extLst>
              </p:cNvPr>
              <p:cNvSpPr/>
              <p:nvPr/>
            </p:nvSpPr>
            <p:spPr>
              <a:xfrm>
                <a:off x="2965266" y="1589053"/>
                <a:ext cx="214202" cy="268090"/>
              </a:xfrm>
              <a:custGeom>
                <a:avLst/>
                <a:gdLst>
                  <a:gd name="connsiteX0" fmla="*/ 435 w 214202"/>
                  <a:gd name="connsiteY0" fmla="*/ 135009 h 268090"/>
                  <a:gd name="connsiteX1" fmla="*/ 65897 w 214202"/>
                  <a:gd name="connsiteY1" fmla="*/ 57254 h 268090"/>
                  <a:gd name="connsiteX2" fmla="*/ 69134 w 214202"/>
                  <a:gd name="connsiteY2" fmla="*/ 31227 h 268090"/>
                  <a:gd name="connsiteX3" fmla="*/ 78625 w 214202"/>
                  <a:gd name="connsiteY3" fmla="*/ 2208 h 268090"/>
                  <a:gd name="connsiteX4" fmla="*/ 103455 w 214202"/>
                  <a:gd name="connsiteY4" fmla="*/ 11972 h 268090"/>
                  <a:gd name="connsiteX5" fmla="*/ 98315 w 214202"/>
                  <a:gd name="connsiteY5" fmla="*/ 104413 h 268090"/>
                  <a:gd name="connsiteX6" fmla="*/ 182217 w 214202"/>
                  <a:gd name="connsiteY6" fmla="*/ 104413 h 268090"/>
                  <a:gd name="connsiteX7" fmla="*/ 212214 w 214202"/>
                  <a:gd name="connsiteY7" fmla="*/ 116842 h 268090"/>
                  <a:gd name="connsiteX8" fmla="*/ 192660 w 214202"/>
                  <a:gd name="connsiteY8" fmla="*/ 147383 h 268090"/>
                  <a:gd name="connsiteX9" fmla="*/ 209304 w 214202"/>
                  <a:gd name="connsiteY9" fmla="*/ 158724 h 268090"/>
                  <a:gd name="connsiteX10" fmla="*/ 190049 w 214202"/>
                  <a:gd name="connsiteY10" fmla="*/ 188423 h 268090"/>
                  <a:gd name="connsiteX11" fmla="*/ 206476 w 214202"/>
                  <a:gd name="connsiteY11" fmla="*/ 199465 h 268090"/>
                  <a:gd name="connsiteX12" fmla="*/ 187520 w 214202"/>
                  <a:gd name="connsiteY12" fmla="*/ 228374 h 268090"/>
                  <a:gd name="connsiteX13" fmla="*/ 203729 w 214202"/>
                  <a:gd name="connsiteY13" fmla="*/ 239117 h 268090"/>
                  <a:gd name="connsiteX14" fmla="*/ 180422 w 214202"/>
                  <a:gd name="connsiteY14" fmla="*/ 267619 h 268090"/>
                  <a:gd name="connsiteX15" fmla="*/ 111614 w 214202"/>
                  <a:gd name="connsiteY15" fmla="*/ 267619 h 268090"/>
                  <a:gd name="connsiteX16" fmla="*/ 69106 w 214202"/>
                  <a:gd name="connsiteY16" fmla="*/ 267619 h 268090"/>
                  <a:gd name="connsiteX17" fmla="*/ 49280 w 214202"/>
                  <a:gd name="connsiteY17" fmla="*/ 267619 h 268090"/>
                  <a:gd name="connsiteX18" fmla="*/ 23688 w 214202"/>
                  <a:gd name="connsiteY18" fmla="*/ 248989 h 268090"/>
                  <a:gd name="connsiteX19" fmla="*/ 0 w 214202"/>
                  <a:gd name="connsiteY19" fmla="*/ 239688 h 26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4202" h="268090">
                    <a:moveTo>
                      <a:pt x="435" y="135009"/>
                    </a:moveTo>
                    <a:cubicBezTo>
                      <a:pt x="435" y="135009"/>
                      <a:pt x="58336" y="107350"/>
                      <a:pt x="65897" y="57254"/>
                    </a:cubicBezTo>
                    <a:cubicBezTo>
                      <a:pt x="67203" y="48633"/>
                      <a:pt x="68562" y="39930"/>
                      <a:pt x="69134" y="31227"/>
                    </a:cubicBezTo>
                    <a:cubicBezTo>
                      <a:pt x="69841" y="20212"/>
                      <a:pt x="66278" y="8110"/>
                      <a:pt x="78625" y="2208"/>
                    </a:cubicBezTo>
                    <a:cubicBezTo>
                      <a:pt x="89476" y="-2959"/>
                      <a:pt x="98370" y="1202"/>
                      <a:pt x="103455" y="11972"/>
                    </a:cubicBezTo>
                    <a:cubicBezTo>
                      <a:pt x="115476" y="37346"/>
                      <a:pt x="112104" y="85430"/>
                      <a:pt x="98315" y="104413"/>
                    </a:cubicBezTo>
                    <a:cubicBezTo>
                      <a:pt x="98315" y="104413"/>
                      <a:pt x="181999" y="104413"/>
                      <a:pt x="182217" y="104413"/>
                    </a:cubicBezTo>
                    <a:cubicBezTo>
                      <a:pt x="193748" y="104413"/>
                      <a:pt x="206884" y="104821"/>
                      <a:pt x="212214" y="116842"/>
                    </a:cubicBezTo>
                    <a:cubicBezTo>
                      <a:pt x="219204" y="132561"/>
                      <a:pt x="206585" y="144990"/>
                      <a:pt x="192660" y="147383"/>
                    </a:cubicBezTo>
                    <a:cubicBezTo>
                      <a:pt x="199704" y="148526"/>
                      <a:pt x="205986" y="151408"/>
                      <a:pt x="209304" y="158724"/>
                    </a:cubicBezTo>
                    <a:cubicBezTo>
                      <a:pt x="216212" y="174009"/>
                      <a:pt x="203783" y="186111"/>
                      <a:pt x="190049" y="188423"/>
                    </a:cubicBezTo>
                    <a:cubicBezTo>
                      <a:pt x="196984" y="189538"/>
                      <a:pt x="203212" y="192339"/>
                      <a:pt x="206476" y="199465"/>
                    </a:cubicBezTo>
                    <a:cubicBezTo>
                      <a:pt x="213302" y="214341"/>
                      <a:pt x="201064" y="226117"/>
                      <a:pt x="187520" y="228374"/>
                    </a:cubicBezTo>
                    <a:cubicBezTo>
                      <a:pt x="194373" y="229462"/>
                      <a:pt x="200493" y="232182"/>
                      <a:pt x="203729" y="239117"/>
                    </a:cubicBezTo>
                    <a:cubicBezTo>
                      <a:pt x="211235" y="255245"/>
                      <a:pt x="195407" y="267619"/>
                      <a:pt x="180422" y="267619"/>
                    </a:cubicBezTo>
                    <a:cubicBezTo>
                      <a:pt x="157495" y="267619"/>
                      <a:pt x="134568" y="267619"/>
                      <a:pt x="111614" y="267619"/>
                    </a:cubicBezTo>
                    <a:cubicBezTo>
                      <a:pt x="95106" y="267619"/>
                      <a:pt x="85615" y="267619"/>
                      <a:pt x="69106" y="267619"/>
                    </a:cubicBezTo>
                    <a:cubicBezTo>
                      <a:pt x="62797" y="267619"/>
                      <a:pt x="55481" y="268680"/>
                      <a:pt x="49280" y="267619"/>
                    </a:cubicBezTo>
                    <a:cubicBezTo>
                      <a:pt x="38129" y="265715"/>
                      <a:pt x="29671" y="257203"/>
                      <a:pt x="23688" y="248989"/>
                    </a:cubicBezTo>
                    <a:cubicBezTo>
                      <a:pt x="19119" y="242761"/>
                      <a:pt x="6065" y="238845"/>
                      <a:pt x="0" y="239688"/>
                    </a:cubicBezTo>
                  </a:path>
                </a:pathLst>
              </a:custGeom>
              <a:noFill/>
              <a:ln w="25937" cap="rnd">
                <a:solidFill>
                  <a:schemeClr val="bg1"/>
                </a:solidFill>
                <a:prstDash val="solid"/>
                <a:round/>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15" name="手繪多邊形: 圖案 14">
                <a:extLst>
                  <a:ext uri="{FF2B5EF4-FFF2-40B4-BE49-F238E27FC236}">
                    <a16:creationId xmlns:a16="http://schemas.microsoft.com/office/drawing/2014/main" id="{88B13829-BC17-4F96-B8EE-257C962B60B5}"/>
                  </a:ext>
                </a:extLst>
              </p:cNvPr>
              <p:cNvSpPr/>
              <p:nvPr/>
            </p:nvSpPr>
            <p:spPr>
              <a:xfrm>
                <a:off x="2883459" y="1710219"/>
                <a:ext cx="81834" cy="145746"/>
              </a:xfrm>
              <a:custGeom>
                <a:avLst/>
                <a:gdLst>
                  <a:gd name="connsiteX0" fmla="*/ 0 w 81834"/>
                  <a:gd name="connsiteY0" fmla="*/ 0 h 145746"/>
                  <a:gd name="connsiteX1" fmla="*/ 81834 w 81834"/>
                  <a:gd name="connsiteY1" fmla="*/ 0 h 145746"/>
                  <a:gd name="connsiteX2" fmla="*/ 81834 w 81834"/>
                  <a:gd name="connsiteY2" fmla="*/ 145746 h 145746"/>
                  <a:gd name="connsiteX3" fmla="*/ 0 w 81834"/>
                  <a:gd name="connsiteY3" fmla="*/ 145746 h 145746"/>
                </a:gdLst>
                <a:ahLst/>
                <a:cxnLst>
                  <a:cxn ang="0">
                    <a:pos x="connsiteX0" y="connsiteY0"/>
                  </a:cxn>
                  <a:cxn ang="0">
                    <a:pos x="connsiteX1" y="connsiteY1"/>
                  </a:cxn>
                  <a:cxn ang="0">
                    <a:pos x="connsiteX2" y="connsiteY2"/>
                  </a:cxn>
                  <a:cxn ang="0">
                    <a:pos x="connsiteX3" y="connsiteY3"/>
                  </a:cxn>
                </a:cxnLst>
                <a:rect l="l" t="t" r="r" b="b"/>
                <a:pathLst>
                  <a:path w="81834" h="145746">
                    <a:moveTo>
                      <a:pt x="0" y="0"/>
                    </a:moveTo>
                    <a:lnTo>
                      <a:pt x="81834" y="0"/>
                    </a:lnTo>
                    <a:lnTo>
                      <a:pt x="81834" y="145746"/>
                    </a:lnTo>
                    <a:lnTo>
                      <a:pt x="0" y="145746"/>
                    </a:lnTo>
                    <a:close/>
                  </a:path>
                </a:pathLst>
              </a:custGeom>
              <a:noFill/>
              <a:ln w="25937" cap="rnd">
                <a:solidFill>
                  <a:schemeClr val="bg1"/>
                </a:solidFill>
                <a:prstDash val="solid"/>
                <a:round/>
              </a:ln>
            </p:spPr>
            <p:txBody>
              <a:bodyPr rtlCol="0" anchor="ctr"/>
              <a:lstStyle/>
              <a:p>
                <a:endParaRPr lang="zh-TW" altLang="en-US" sz="2400">
                  <a:latin typeface="Arial" panose="020B0604020202020204" pitchFamily="34" charset="0"/>
                  <a:cs typeface="Arial" panose="020B0604020202020204" pitchFamily="34" charset="0"/>
                </a:endParaRPr>
              </a:p>
            </p:txBody>
          </p:sp>
        </p:grpSp>
      </p:grpSp>
      <p:sp>
        <p:nvSpPr>
          <p:cNvPr id="29" name="TextBox 23">
            <a:extLst>
              <a:ext uri="{FF2B5EF4-FFF2-40B4-BE49-F238E27FC236}">
                <a16:creationId xmlns:a16="http://schemas.microsoft.com/office/drawing/2014/main" id="{853A2408-41B0-D747-BA0B-F51CE584569F}"/>
              </a:ext>
            </a:extLst>
          </p:cNvPr>
          <p:cNvSpPr txBox="1"/>
          <p:nvPr/>
        </p:nvSpPr>
        <p:spPr>
          <a:xfrm>
            <a:off x="1017417" y="1066902"/>
            <a:ext cx="10645588" cy="420564"/>
          </a:xfrm>
          <a:prstGeom prst="rect">
            <a:avLst/>
          </a:prstGeom>
          <a:noFill/>
        </p:spPr>
        <p:txBody>
          <a:bodyPr wrap="square" rtlCol="0">
            <a:spAutoFit/>
          </a:bodyPr>
          <a:lstStyle/>
          <a:p>
            <a:r>
              <a:rPr lang="en-US" altLang="zh-CN" sz="2133">
                <a:latin typeface="Arial" panose="020B0604020202020204" pitchFamily="34" charset="0"/>
                <a:cs typeface="Arial" panose="020B0604020202020204" pitchFamily="34" charset="0"/>
              </a:rPr>
              <a:t>A QM2 card can add more M.2 </a:t>
            </a:r>
            <a:r>
              <a:rPr lang="en-US" altLang="zh-CN" sz="2133" err="1">
                <a:latin typeface="Arial" panose="020B0604020202020204" pitchFamily="34" charset="0"/>
                <a:cs typeface="Arial" panose="020B0604020202020204" pitchFamily="34" charset="0"/>
              </a:rPr>
              <a:t>NVMe</a:t>
            </a:r>
            <a:r>
              <a:rPr lang="en-US" altLang="zh-CN" sz="2133">
                <a:latin typeface="Arial" panose="020B0604020202020204" pitchFamily="34" charset="0"/>
                <a:cs typeface="Arial" panose="020B0604020202020204" pitchFamily="34" charset="0"/>
              </a:rPr>
              <a:t> SSD slots via PCIe </a:t>
            </a:r>
            <a:endParaRPr lang="zh-CN" altLang="en-US" sz="2133">
              <a:latin typeface="Arial" panose="020B0604020202020204" pitchFamily="34" charset="0"/>
              <a:cs typeface="Arial" panose="020B0604020202020204" pitchFamily="34" charset="0"/>
            </a:endParaRPr>
          </a:p>
        </p:txBody>
      </p:sp>
      <p:sp>
        <p:nvSpPr>
          <p:cNvPr id="30" name="文字方塊 29">
            <a:extLst>
              <a:ext uri="{FF2B5EF4-FFF2-40B4-BE49-F238E27FC236}">
                <a16:creationId xmlns:a16="http://schemas.microsoft.com/office/drawing/2014/main" id="{2F436F16-DFF1-8F40-8A05-C5F4BFB8B7D0}"/>
              </a:ext>
            </a:extLst>
          </p:cNvPr>
          <p:cNvSpPr txBox="1"/>
          <p:nvPr/>
        </p:nvSpPr>
        <p:spPr>
          <a:xfrm>
            <a:off x="898811" y="272814"/>
            <a:ext cx="11356975" cy="769441"/>
          </a:xfrm>
          <a:prstGeom prst="rect">
            <a:avLst/>
          </a:prstGeom>
          <a:noFill/>
        </p:spPr>
        <p:txBody>
          <a:bodyPr wrap="square" rtlCol="0">
            <a:spAutoFit/>
          </a:bodyPr>
          <a:lstStyle/>
          <a:p>
            <a:r>
              <a:rPr lang="en-US" altLang="zh-TW" sz="4400" b="1">
                <a:latin typeface="Arial" panose="020B0604020202020204" pitchFamily="34" charset="0"/>
                <a:ea typeface="微軟正黑體" panose="020B0604030504040204" pitchFamily="34" charset="-120"/>
                <a:cs typeface="Arial" panose="020B0604020202020204" pitchFamily="34" charset="0"/>
              </a:rPr>
              <a:t>Expand M.2 </a:t>
            </a:r>
            <a:r>
              <a:rPr lang="en-US" altLang="zh-TW" sz="4400" b="1" err="1">
                <a:latin typeface="Arial" panose="020B0604020202020204" pitchFamily="34" charset="0"/>
                <a:ea typeface="微軟正黑體" panose="020B0604030504040204" pitchFamily="34" charset="-120"/>
                <a:cs typeface="Arial" panose="020B0604020202020204" pitchFamily="34" charset="0"/>
              </a:rPr>
              <a:t>NVMe</a:t>
            </a:r>
            <a:r>
              <a:rPr lang="en-US" altLang="zh-TW" sz="4400" b="1">
                <a:latin typeface="Arial" panose="020B0604020202020204" pitchFamily="34" charset="0"/>
                <a:ea typeface="微軟正黑體" panose="020B0604030504040204" pitchFamily="34" charset="-120"/>
                <a:cs typeface="Arial" panose="020B0604020202020204" pitchFamily="34" charset="0"/>
              </a:rPr>
              <a:t> SSD slots with QM2</a:t>
            </a:r>
          </a:p>
        </p:txBody>
      </p:sp>
    </p:spTree>
    <p:extLst>
      <p:ext uri="{BB962C8B-B14F-4D97-AF65-F5344CB8AC3E}">
        <p14:creationId xmlns:p14="http://schemas.microsoft.com/office/powerpoint/2010/main" val="34754390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圓角化對角線角落矩形 8">
            <a:extLst>
              <a:ext uri="{FF2B5EF4-FFF2-40B4-BE49-F238E27FC236}">
                <a16:creationId xmlns:a16="http://schemas.microsoft.com/office/drawing/2014/main" id="{D10B2C8A-85FF-B04E-8E54-8E1BF3968710}"/>
              </a:ext>
            </a:extLst>
          </p:cNvPr>
          <p:cNvSpPr/>
          <p:nvPr/>
        </p:nvSpPr>
        <p:spPr>
          <a:xfrm flipH="1">
            <a:off x="1340224" y="2040942"/>
            <a:ext cx="7143375" cy="712527"/>
          </a:xfrm>
          <a:prstGeom prst="snip2DiagRect">
            <a:avLst>
              <a:gd name="adj1" fmla="val 0"/>
              <a:gd name="adj2" fmla="val 28051"/>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endParaRPr lang="en-US" altLang="zh-TW" sz="2133" b="1">
              <a:solidFill>
                <a:schemeClr val="bg1"/>
              </a:solidFill>
              <a:latin typeface="Arial" panose="020B0604020202020204" pitchFamily="34" charset="0"/>
              <a:ea typeface="微軟正黑體" pitchFamily="34" charset="-120"/>
              <a:cs typeface="Arial" panose="020B0604020202020204" pitchFamily="34" charset="0"/>
            </a:endParaRPr>
          </a:p>
        </p:txBody>
      </p:sp>
      <p:sp>
        <p:nvSpPr>
          <p:cNvPr id="5" name="Shape 316">
            <a:extLst>
              <a:ext uri="{FF2B5EF4-FFF2-40B4-BE49-F238E27FC236}">
                <a16:creationId xmlns:a16="http://schemas.microsoft.com/office/drawing/2014/main" id="{F931F688-CEA3-9F4A-9325-32FE9D70AC6A}"/>
              </a:ext>
            </a:extLst>
          </p:cNvPr>
          <p:cNvSpPr>
            <a:spLocks noChangeArrowheads="1"/>
          </p:cNvSpPr>
          <p:nvPr/>
        </p:nvSpPr>
        <p:spPr bwMode="auto">
          <a:xfrm>
            <a:off x="1215153" y="4887184"/>
            <a:ext cx="1408313" cy="1376493"/>
          </a:xfrm>
          <a:prstGeom prst="ellipse">
            <a:avLst/>
          </a:prstGeom>
          <a:solidFill>
            <a:srgbClr val="AFB5C5"/>
          </a:solidFill>
          <a:ln w="9525">
            <a:noFill/>
            <a:round/>
            <a:headEnd/>
            <a:tailEnd/>
          </a:ln>
        </p:spPr>
        <p:txBody>
          <a:bodyPr lIns="162533" tIns="81267" rIns="162533" bIns="81267" anchor="ctr"/>
          <a:lstStyle/>
          <a:p>
            <a:pPr indent="-156629" algn="ctr">
              <a:buClr>
                <a:srgbClr val="000000"/>
              </a:buClr>
              <a:buSzPts val="1400"/>
              <a:defRPr/>
            </a:pPr>
            <a:endParaRPr lang="zh-TW" altLang="zh-TW" sz="2533">
              <a:solidFill>
                <a:srgbClr val="FFFFFF"/>
              </a:solidFill>
              <a:latin typeface="Arial" panose="020B0604020202020204" pitchFamily="34" charset="0"/>
              <a:ea typeface="新細明體" pitchFamily="18" charset="-120"/>
              <a:cs typeface="Arial" panose="020B0604020202020204" pitchFamily="34" charset="0"/>
              <a:sym typeface="Arial" charset="0"/>
            </a:endParaRPr>
          </a:p>
        </p:txBody>
      </p:sp>
      <p:sp>
        <p:nvSpPr>
          <p:cNvPr id="7" name="Shape 316">
            <a:extLst>
              <a:ext uri="{FF2B5EF4-FFF2-40B4-BE49-F238E27FC236}">
                <a16:creationId xmlns:a16="http://schemas.microsoft.com/office/drawing/2014/main" id="{0159639B-8B22-124C-806D-DBAB1C401A36}"/>
              </a:ext>
            </a:extLst>
          </p:cNvPr>
          <p:cNvSpPr>
            <a:spLocks noChangeArrowheads="1"/>
          </p:cNvSpPr>
          <p:nvPr/>
        </p:nvSpPr>
        <p:spPr bwMode="auto">
          <a:xfrm>
            <a:off x="1221875" y="3110709"/>
            <a:ext cx="1401591" cy="1388675"/>
          </a:xfrm>
          <a:prstGeom prst="ellipse">
            <a:avLst/>
          </a:prstGeom>
          <a:solidFill>
            <a:srgbClr val="AFB5C5"/>
          </a:solidFill>
          <a:ln>
            <a:noFill/>
          </a:ln>
        </p:spPr>
        <p:txBody>
          <a:bodyPr lIns="162533" tIns="81267" rIns="162533" bIns="81267" anchor="ctr"/>
          <a:lstStyle>
            <a:lvl1pPr indent="-117475">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algn="ctr">
              <a:buClr>
                <a:srgbClr val="000000"/>
              </a:buClr>
              <a:buSzPts val="1400"/>
            </a:pPr>
            <a:endParaRPr lang="zh-TW" altLang="zh-TW" sz="2533">
              <a:solidFill>
                <a:srgbClr val="FFFFFF"/>
              </a:solidFill>
              <a:latin typeface="Arial" panose="020B0604020202020204" pitchFamily="34" charset="0"/>
              <a:cs typeface="Arial" panose="020B0604020202020204" pitchFamily="34" charset="0"/>
              <a:sym typeface="Arial" charset="0"/>
            </a:endParaRPr>
          </a:p>
        </p:txBody>
      </p:sp>
      <p:sp>
        <p:nvSpPr>
          <p:cNvPr id="9" name="Shape 258">
            <a:extLst>
              <a:ext uri="{FF2B5EF4-FFF2-40B4-BE49-F238E27FC236}">
                <a16:creationId xmlns:a16="http://schemas.microsoft.com/office/drawing/2014/main" id="{9E700065-CFB1-554F-92A6-75FFCB27922B}"/>
              </a:ext>
            </a:extLst>
          </p:cNvPr>
          <p:cNvSpPr>
            <a:spLocks noChangeArrowheads="1"/>
          </p:cNvSpPr>
          <p:nvPr/>
        </p:nvSpPr>
        <p:spPr bwMode="auto">
          <a:xfrm>
            <a:off x="3039702" y="3638837"/>
            <a:ext cx="8202929" cy="1004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8" tIns="60932" rIns="121908" bIns="60932" anchor="t"/>
          <a:lstStyle>
            <a:lvl1pPr marL="341313" indent="-341313">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marL="454649" indent="-454649">
              <a:buClr>
                <a:srgbClr val="000000"/>
              </a:buClr>
              <a:buSzPct val="100000"/>
            </a:pPr>
            <a:r>
              <a:rPr lang="en-US" altLang="zh-TW" sz="2667" b="1">
                <a:latin typeface="Arial" panose="020B0604020202020204" pitchFamily="34" charset="0"/>
                <a:ea typeface="微軟正黑體" charset="-120"/>
                <a:cs typeface="Arial" panose="020B0604020202020204" pitchFamily="34" charset="0"/>
                <a:sym typeface="微軟正黑體" charset="-120"/>
              </a:rPr>
              <a:t>2 x M.2 2280 PCIe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Gen</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4</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x4</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2667" b="1" err="1">
                <a:latin typeface="Arial" panose="020B0604020202020204" pitchFamily="34" charset="0"/>
                <a:ea typeface="微軟正黑體" charset="-120"/>
                <a:cs typeface="Arial" panose="020B0604020202020204" pitchFamily="34" charset="0"/>
                <a:sym typeface="微軟正黑體" charset="-120"/>
              </a:rPr>
              <a:t>NVMe</a:t>
            </a:r>
            <a:r>
              <a:rPr lang="en-US" altLang="zh-TW" sz="2667" b="1">
                <a:latin typeface="Arial" panose="020B0604020202020204" pitchFamily="34" charset="0"/>
                <a:ea typeface="微軟正黑體" charset="-120"/>
                <a:cs typeface="Arial" panose="020B0604020202020204" pitchFamily="34" charset="0"/>
                <a:sym typeface="微軟正黑體" charset="-120"/>
              </a:rPr>
              <a:t> SSD </a:t>
            </a:r>
            <a:r>
              <a:rPr lang="en-US" altLang="zh-Hant" sz="2667" b="1">
                <a:latin typeface="Arial" panose="020B0604020202020204" pitchFamily="34" charset="0"/>
                <a:ea typeface="微軟正黑體" charset="-120"/>
                <a:cs typeface="Arial" panose="020B0604020202020204" pitchFamily="34" charset="0"/>
                <a:sym typeface="微軟正黑體" charset="-120"/>
              </a:rPr>
              <a:t>slots</a:t>
            </a:r>
          </a:p>
          <a:p>
            <a:pPr marL="454649" indent="-454649">
              <a:buClr>
                <a:srgbClr val="000000"/>
              </a:buClr>
              <a:buSzPct val="100000"/>
            </a:pPr>
            <a:r>
              <a:rPr lang="en-US" altLang="en-US" sz="2667" b="1">
                <a:latin typeface="Arial" panose="020B0604020202020204" pitchFamily="34" charset="0"/>
                <a:ea typeface="微軟正黑體" charset="-120"/>
                <a:cs typeface="Arial" panose="020B0604020202020204" pitchFamily="34" charset="0"/>
                <a:sym typeface="微軟正黑體" charset="-120"/>
              </a:rPr>
              <a:t>+ </a:t>
            </a:r>
            <a:r>
              <a:rPr lang="en-US" altLang="zh-TW" sz="2667" b="1">
                <a:latin typeface="Arial" panose="020B0604020202020204" pitchFamily="34" charset="0"/>
                <a:ea typeface="微軟正黑體" charset="-120"/>
                <a:cs typeface="Arial" panose="020B0604020202020204" pitchFamily="34" charset="0"/>
                <a:sym typeface="微軟正黑體" charset="-120"/>
              </a:rPr>
              <a:t>2</a:t>
            </a:r>
            <a:r>
              <a:rPr lang="en-US" altLang="en-US" sz="2667" b="1">
                <a:latin typeface="Arial" panose="020B0604020202020204" pitchFamily="34" charset="0"/>
                <a:ea typeface="微軟正黑體" charset="-120"/>
                <a:cs typeface="Arial" panose="020B0604020202020204" pitchFamily="34" charset="0"/>
                <a:sym typeface="微軟正黑體" charset="-120"/>
              </a:rPr>
              <a:t> x 10GbE RJ45 LAN ports</a:t>
            </a:r>
            <a:endParaRPr lang="en-US" altLang="en-US" sz="2667" b="1">
              <a:latin typeface="Arial" panose="020B0604020202020204" pitchFamily="34" charset="0"/>
              <a:ea typeface="微軟正黑體" charset="-120"/>
              <a:cs typeface="Arial" panose="020B0604020202020204" pitchFamily="34" charset="0"/>
            </a:endParaRPr>
          </a:p>
        </p:txBody>
      </p:sp>
      <p:sp>
        <p:nvSpPr>
          <p:cNvPr id="10" name="文字方塊 16">
            <a:extLst>
              <a:ext uri="{FF2B5EF4-FFF2-40B4-BE49-F238E27FC236}">
                <a16:creationId xmlns:a16="http://schemas.microsoft.com/office/drawing/2014/main" id="{016F013E-E8E6-EE4A-A765-349F1933A9D9}"/>
              </a:ext>
            </a:extLst>
          </p:cNvPr>
          <p:cNvSpPr txBox="1"/>
          <p:nvPr/>
        </p:nvSpPr>
        <p:spPr>
          <a:xfrm>
            <a:off x="2973520" y="3062162"/>
            <a:ext cx="5381340" cy="789896"/>
          </a:xfrm>
          <a:prstGeom prst="rect">
            <a:avLst/>
          </a:prstGeom>
          <a:noFill/>
        </p:spPr>
        <p:txBody>
          <a:bodyPr wrap="square" rtlCol="0" anchor="t">
            <a:spAutoFit/>
          </a:bodyPr>
          <a:lstStyle/>
          <a:p>
            <a:r>
              <a:rPr kumimoji="1" lang="en-US" altLang="zh-TW" sz="4533" b="1">
                <a:latin typeface="Arial" panose="020B0604020202020204" pitchFamily="34" charset="0"/>
                <a:cs typeface="Arial" panose="020B0604020202020204" pitchFamily="34" charset="0"/>
              </a:rPr>
              <a:t>QM2-2P410G2T</a:t>
            </a:r>
            <a:endParaRPr kumimoji="1" lang="zh-TW" altLang="en-US" sz="4533" b="1">
              <a:latin typeface="Arial" panose="020B0604020202020204" pitchFamily="34" charset="0"/>
              <a:cs typeface="Arial" panose="020B0604020202020204" pitchFamily="34" charset="0"/>
            </a:endParaRPr>
          </a:p>
        </p:txBody>
      </p:sp>
      <p:sp>
        <p:nvSpPr>
          <p:cNvPr id="11" name="矩形 17">
            <a:extLst>
              <a:ext uri="{FF2B5EF4-FFF2-40B4-BE49-F238E27FC236}">
                <a16:creationId xmlns:a16="http://schemas.microsoft.com/office/drawing/2014/main" id="{D9F35793-5558-034B-AD6E-FB26C92915B1}"/>
              </a:ext>
            </a:extLst>
          </p:cNvPr>
          <p:cNvSpPr/>
          <p:nvPr/>
        </p:nvSpPr>
        <p:spPr>
          <a:xfrm>
            <a:off x="7428342" y="3130163"/>
            <a:ext cx="3143809" cy="584775"/>
          </a:xfrm>
          <a:prstGeom prst="rect">
            <a:avLst/>
          </a:prstGeom>
        </p:spPr>
        <p:txBody>
          <a:bodyPr wrap="none" anchor="t">
            <a:spAutoFit/>
          </a:bodyPr>
          <a:lstStyle/>
          <a:p>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(Gen</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4</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x8</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Microsoft YaHei"/>
                <a:cs typeface="Arial" panose="020B0604020202020204" pitchFamily="34" charset="0"/>
                <a:sym typeface="微軟正黑體" charset="-120"/>
              </a:rPr>
              <a:t>card</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a:t>
            </a:r>
            <a:endParaRPr lang="zh-TW" altLang="en-US" sz="3200" b="1">
              <a:solidFill>
                <a:srgbClr val="EE6D2B"/>
              </a:solidFill>
              <a:latin typeface="Arial" panose="020B0604020202020204" pitchFamily="34" charset="0"/>
              <a:ea typeface="微軟正黑體" charset="-120"/>
              <a:cs typeface="Arial" panose="020B0604020202020204" pitchFamily="34" charset="0"/>
            </a:endParaRPr>
          </a:p>
        </p:txBody>
      </p:sp>
      <p:sp>
        <p:nvSpPr>
          <p:cNvPr id="12" name="Shape 258">
            <a:extLst>
              <a:ext uri="{FF2B5EF4-FFF2-40B4-BE49-F238E27FC236}">
                <a16:creationId xmlns:a16="http://schemas.microsoft.com/office/drawing/2014/main" id="{E407FFE5-1CEF-F34B-88F2-2F188BF48467}"/>
              </a:ext>
            </a:extLst>
          </p:cNvPr>
          <p:cNvSpPr>
            <a:spLocks noChangeArrowheads="1"/>
          </p:cNvSpPr>
          <p:nvPr/>
        </p:nvSpPr>
        <p:spPr bwMode="auto">
          <a:xfrm>
            <a:off x="3090752" y="5413778"/>
            <a:ext cx="8202929" cy="1004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8" tIns="60932" rIns="121908" bIns="60932" anchor="t"/>
          <a:lstStyle>
            <a:lvl1pPr marL="341313" indent="-341313">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marL="454649" indent="-454649">
              <a:buClr>
                <a:srgbClr val="000000"/>
              </a:buClr>
              <a:buSzPct val="100000"/>
            </a:pPr>
            <a:r>
              <a:rPr lang="en-US" altLang="zh-TW" sz="2667" b="1">
                <a:latin typeface="Arial" panose="020B0604020202020204" pitchFamily="34" charset="0"/>
                <a:ea typeface="微軟正黑體" charset="-120"/>
                <a:cs typeface="Arial" panose="020B0604020202020204" pitchFamily="34" charset="0"/>
                <a:sym typeface="微軟正黑體" charset="-120"/>
              </a:rPr>
              <a:t>2 x M.2 2280 PCIe </a:t>
            </a:r>
            <a:r>
              <a:rPr lang="en-US" altLang="zh-TW" sz="2800" b="1">
                <a:solidFill>
                  <a:srgbClr val="EE6D2B"/>
                </a:solidFill>
                <a:latin typeface="Arial" panose="020B0604020202020204" pitchFamily="34" charset="0"/>
                <a:ea typeface="微軟正黑體" charset="-120"/>
                <a:cs typeface="Arial" panose="020B0604020202020204" pitchFamily="34" charset="0"/>
                <a:sym typeface="微軟正黑體" charset="-120"/>
              </a:rPr>
              <a:t>Gen</a:t>
            </a:r>
            <a:r>
              <a:rPr lang="zh-TW" altLang="en-US" sz="28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2800" b="1">
                <a:solidFill>
                  <a:srgbClr val="EE6D2B"/>
                </a:solidFill>
                <a:latin typeface="Arial" panose="020B0604020202020204" pitchFamily="34" charset="0"/>
                <a:ea typeface="微軟正黑體" charset="-120"/>
                <a:cs typeface="Arial" panose="020B0604020202020204" pitchFamily="34" charset="0"/>
                <a:sym typeface="微軟正黑體" charset="-120"/>
              </a:rPr>
              <a:t>4</a:t>
            </a:r>
            <a:r>
              <a:rPr lang="zh-TW" altLang="en-US" sz="28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2800" b="1">
                <a:solidFill>
                  <a:srgbClr val="EE6D2B"/>
                </a:solidFill>
                <a:latin typeface="Arial" panose="020B0604020202020204" pitchFamily="34" charset="0"/>
                <a:ea typeface="微軟正黑體" charset="-120"/>
                <a:cs typeface="Arial" panose="020B0604020202020204" pitchFamily="34" charset="0"/>
                <a:sym typeface="微軟正黑體" charset="-120"/>
              </a:rPr>
              <a:t>x4</a:t>
            </a:r>
            <a:r>
              <a:rPr lang="zh-TW" altLang="en-US" sz="28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2667" b="1" err="1">
                <a:latin typeface="Arial" panose="020B0604020202020204" pitchFamily="34" charset="0"/>
                <a:ea typeface="微軟正黑體" charset="-120"/>
                <a:cs typeface="Arial" panose="020B0604020202020204" pitchFamily="34" charset="0"/>
                <a:sym typeface="微軟正黑體" charset="-120"/>
              </a:rPr>
              <a:t>NVMe</a:t>
            </a:r>
            <a:r>
              <a:rPr lang="en-US" altLang="zh-TW" sz="2667" b="1">
                <a:latin typeface="Arial" panose="020B0604020202020204" pitchFamily="34" charset="0"/>
                <a:ea typeface="微軟正黑體" charset="-120"/>
                <a:cs typeface="Arial" panose="020B0604020202020204" pitchFamily="34" charset="0"/>
                <a:sym typeface="微軟正黑體" charset="-120"/>
              </a:rPr>
              <a:t> SSD </a:t>
            </a:r>
            <a:r>
              <a:rPr lang="en-US" altLang="zh-Hant" sz="2667" b="1">
                <a:latin typeface="Arial" panose="020B0604020202020204" pitchFamily="34" charset="0"/>
                <a:ea typeface="微軟正黑體" charset="-120"/>
                <a:cs typeface="Arial" panose="020B0604020202020204" pitchFamily="34" charset="0"/>
                <a:sym typeface="微軟正黑體" charset="-120"/>
              </a:rPr>
              <a:t>slots</a:t>
            </a:r>
          </a:p>
          <a:p>
            <a:pPr marL="454649" indent="-454649">
              <a:buClr>
                <a:srgbClr val="000000"/>
              </a:buClr>
              <a:buSzPct val="100000"/>
            </a:pPr>
            <a:r>
              <a:rPr lang="en-US" altLang="en-US" sz="2667" b="1">
                <a:latin typeface="Arial" panose="020B0604020202020204" pitchFamily="34" charset="0"/>
                <a:ea typeface="微軟正黑體" charset="-120"/>
                <a:cs typeface="Arial" panose="020B0604020202020204" pitchFamily="34" charset="0"/>
                <a:sym typeface="微軟正黑體" charset="-120"/>
              </a:rPr>
              <a:t>+ 1 x 10GbE RJ45 LAN ports</a:t>
            </a:r>
            <a:endParaRPr lang="en-US" altLang="en-US" sz="2667" b="1">
              <a:latin typeface="Arial" panose="020B0604020202020204" pitchFamily="34" charset="0"/>
              <a:ea typeface="微軟正黑體" charset="-120"/>
              <a:cs typeface="Arial" panose="020B0604020202020204" pitchFamily="34" charset="0"/>
            </a:endParaRPr>
          </a:p>
        </p:txBody>
      </p:sp>
      <p:sp>
        <p:nvSpPr>
          <p:cNvPr id="13" name="文字方塊 21">
            <a:extLst>
              <a:ext uri="{FF2B5EF4-FFF2-40B4-BE49-F238E27FC236}">
                <a16:creationId xmlns:a16="http://schemas.microsoft.com/office/drawing/2014/main" id="{FF5D7D81-340C-4F47-A45E-99FEF17EB594}"/>
              </a:ext>
            </a:extLst>
          </p:cNvPr>
          <p:cNvSpPr txBox="1"/>
          <p:nvPr/>
        </p:nvSpPr>
        <p:spPr>
          <a:xfrm>
            <a:off x="3024567" y="4837103"/>
            <a:ext cx="4453463" cy="789896"/>
          </a:xfrm>
          <a:prstGeom prst="rect">
            <a:avLst/>
          </a:prstGeom>
          <a:noFill/>
        </p:spPr>
        <p:txBody>
          <a:bodyPr wrap="none" rtlCol="0" anchor="t">
            <a:spAutoFit/>
          </a:bodyPr>
          <a:lstStyle/>
          <a:p>
            <a:r>
              <a:rPr kumimoji="1" lang="en-US" altLang="zh-TW" sz="4533" b="1">
                <a:latin typeface="Arial" panose="020B0604020202020204" pitchFamily="34" charset="0"/>
                <a:cs typeface="Arial" panose="020B0604020202020204" pitchFamily="34" charset="0"/>
              </a:rPr>
              <a:t>QM2-2P410G1T</a:t>
            </a:r>
            <a:endParaRPr kumimoji="1" lang="zh-TW" altLang="en-US" sz="4533" b="1">
              <a:latin typeface="Arial" panose="020B0604020202020204" pitchFamily="34" charset="0"/>
              <a:cs typeface="Arial" panose="020B0604020202020204" pitchFamily="34" charset="0"/>
            </a:endParaRPr>
          </a:p>
        </p:txBody>
      </p:sp>
      <p:sp>
        <p:nvSpPr>
          <p:cNvPr id="14" name="矩形 22">
            <a:extLst>
              <a:ext uri="{FF2B5EF4-FFF2-40B4-BE49-F238E27FC236}">
                <a16:creationId xmlns:a16="http://schemas.microsoft.com/office/drawing/2014/main" id="{BA93FAB6-2CBD-6942-BAA8-7E26A700C50E}"/>
              </a:ext>
            </a:extLst>
          </p:cNvPr>
          <p:cNvSpPr/>
          <p:nvPr/>
        </p:nvSpPr>
        <p:spPr>
          <a:xfrm>
            <a:off x="7428342" y="4907615"/>
            <a:ext cx="3143809" cy="584775"/>
          </a:xfrm>
          <a:prstGeom prst="rect">
            <a:avLst/>
          </a:prstGeom>
        </p:spPr>
        <p:txBody>
          <a:bodyPr wrap="none" anchor="t">
            <a:spAutoFit/>
          </a:bodyPr>
          <a:lstStyle/>
          <a:p>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(Gen</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4</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x8</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card)</a:t>
            </a:r>
            <a:endPar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endParaRPr>
          </a:p>
        </p:txBody>
      </p:sp>
      <p:sp>
        <p:nvSpPr>
          <p:cNvPr id="15" name="矩形 14">
            <a:extLst>
              <a:ext uri="{FF2B5EF4-FFF2-40B4-BE49-F238E27FC236}">
                <a16:creationId xmlns:a16="http://schemas.microsoft.com/office/drawing/2014/main" id="{F177D6B7-34B8-5B40-ABCF-D825D6B58AD6}"/>
              </a:ext>
            </a:extLst>
          </p:cNvPr>
          <p:cNvSpPr/>
          <p:nvPr/>
        </p:nvSpPr>
        <p:spPr>
          <a:xfrm>
            <a:off x="2104612" y="2104817"/>
            <a:ext cx="5821009" cy="584775"/>
          </a:xfrm>
          <a:prstGeom prst="rect">
            <a:avLst/>
          </a:prstGeom>
        </p:spPr>
        <p:txBody>
          <a:bodyPr wrap="square" anchor="t">
            <a:spAutoFit/>
          </a:bodyPr>
          <a:lstStyle/>
          <a:p>
            <a:pPr algn="ctr"/>
            <a:r>
              <a:rPr lang="en-US" altLang="zh-TW" sz="3200" b="1">
                <a:solidFill>
                  <a:srgbClr val="EE6D2B"/>
                </a:solidFill>
                <a:latin typeface="Arial" panose="020B0604020202020204" pitchFamily="34" charset="0"/>
                <a:ea typeface="微軟正黑體"/>
                <a:cs typeface="Arial" panose="020B0604020202020204" pitchFamily="34" charset="0"/>
              </a:rPr>
              <a:t>PCIe 4.0</a:t>
            </a:r>
            <a:r>
              <a:rPr lang="zh-TW" altLang="en-US" sz="3200" b="1">
                <a:solidFill>
                  <a:srgbClr val="EE6D2B"/>
                </a:solidFill>
                <a:latin typeface="Arial" panose="020B0604020202020204" pitchFamily="34" charset="0"/>
                <a:ea typeface="微軟正黑體"/>
                <a:cs typeface="Arial" panose="020B0604020202020204" pitchFamily="34" charset="0"/>
              </a:rPr>
              <a:t> </a:t>
            </a:r>
            <a:r>
              <a:rPr lang="en-US" altLang="zh-TW" sz="3200" b="1">
                <a:latin typeface="Arial" panose="020B0604020202020204" pitchFamily="34" charset="0"/>
                <a:ea typeface="微軟正黑體"/>
                <a:cs typeface="Arial" panose="020B0604020202020204" pitchFamily="34" charset="0"/>
              </a:rPr>
              <a:t>high speed interface</a:t>
            </a:r>
            <a:endParaRPr lang="en-US" altLang="zh-TW" sz="3200" b="1" kern="0">
              <a:latin typeface="Arial" panose="020B0604020202020204" pitchFamily="34" charset="0"/>
              <a:ea typeface="微軟正黑體"/>
              <a:cs typeface="Arial" panose="020B0604020202020204" pitchFamily="34" charset="0"/>
              <a:sym typeface="Verdana"/>
            </a:endParaRPr>
          </a:p>
        </p:txBody>
      </p:sp>
      <p:grpSp>
        <p:nvGrpSpPr>
          <p:cNvPr id="16" name="群組 15">
            <a:extLst>
              <a:ext uri="{FF2B5EF4-FFF2-40B4-BE49-F238E27FC236}">
                <a16:creationId xmlns:a16="http://schemas.microsoft.com/office/drawing/2014/main" id="{7F834FBC-CFAF-A843-AD86-69D032553EE8}"/>
              </a:ext>
            </a:extLst>
          </p:cNvPr>
          <p:cNvGrpSpPr/>
          <p:nvPr/>
        </p:nvGrpSpPr>
        <p:grpSpPr>
          <a:xfrm>
            <a:off x="1017417" y="1944683"/>
            <a:ext cx="885408" cy="885408"/>
            <a:chOff x="2699439" y="1405217"/>
            <a:chExt cx="664056" cy="664056"/>
          </a:xfrm>
        </p:grpSpPr>
        <p:sp>
          <p:nvSpPr>
            <p:cNvPr id="17" name="手繪多邊形: 圖案 6">
              <a:extLst>
                <a:ext uri="{FF2B5EF4-FFF2-40B4-BE49-F238E27FC236}">
                  <a16:creationId xmlns:a16="http://schemas.microsoft.com/office/drawing/2014/main" id="{F49F32E3-19CA-CB43-B8DE-4F674251FFC7}"/>
                </a:ext>
              </a:extLst>
            </p:cNvPr>
            <p:cNvSpPr/>
            <p:nvPr/>
          </p:nvSpPr>
          <p:spPr>
            <a:xfrm>
              <a:off x="2699439" y="1405217"/>
              <a:ext cx="664056" cy="664056"/>
            </a:xfrm>
            <a:custGeom>
              <a:avLst/>
              <a:gdLst>
                <a:gd name="connsiteX0" fmla="*/ 296007 w 591986"/>
                <a:gd name="connsiteY0" fmla="*/ 0 h 591986"/>
                <a:gd name="connsiteX1" fmla="*/ 86784 w 591986"/>
                <a:gd name="connsiteY1" fmla="*/ 86784 h 591986"/>
                <a:gd name="connsiteX2" fmla="*/ 0 w 591986"/>
                <a:gd name="connsiteY2" fmla="*/ 295979 h 591986"/>
                <a:gd name="connsiteX3" fmla="*/ 86784 w 591986"/>
                <a:gd name="connsiteY3" fmla="*/ 505202 h 591986"/>
                <a:gd name="connsiteX4" fmla="*/ 296007 w 591986"/>
                <a:gd name="connsiteY4" fmla="*/ 591986 h 591986"/>
                <a:gd name="connsiteX5" fmla="*/ 505202 w 591986"/>
                <a:gd name="connsiteY5" fmla="*/ 505202 h 591986"/>
                <a:gd name="connsiteX6" fmla="*/ 591986 w 591986"/>
                <a:gd name="connsiteY6" fmla="*/ 295979 h 591986"/>
                <a:gd name="connsiteX7" fmla="*/ 505202 w 591986"/>
                <a:gd name="connsiteY7" fmla="*/ 86784 h 591986"/>
                <a:gd name="connsiteX8" fmla="*/ 296007 w 591986"/>
                <a:gd name="connsiteY8" fmla="*/ 0 h 591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1986" h="591986">
                  <a:moveTo>
                    <a:pt x="296007" y="0"/>
                  </a:moveTo>
                  <a:cubicBezTo>
                    <a:pt x="214417" y="0"/>
                    <a:pt x="140361" y="33207"/>
                    <a:pt x="86784" y="86784"/>
                  </a:cubicBezTo>
                  <a:cubicBezTo>
                    <a:pt x="33207" y="140334"/>
                    <a:pt x="0" y="214390"/>
                    <a:pt x="0" y="295979"/>
                  </a:cubicBezTo>
                  <a:cubicBezTo>
                    <a:pt x="0" y="377569"/>
                    <a:pt x="33207" y="451625"/>
                    <a:pt x="86784" y="505202"/>
                  </a:cubicBezTo>
                  <a:cubicBezTo>
                    <a:pt x="140334" y="558779"/>
                    <a:pt x="214417" y="591986"/>
                    <a:pt x="296007" y="591986"/>
                  </a:cubicBezTo>
                  <a:cubicBezTo>
                    <a:pt x="377596" y="591986"/>
                    <a:pt x="451652" y="558779"/>
                    <a:pt x="505202" y="505202"/>
                  </a:cubicBezTo>
                  <a:cubicBezTo>
                    <a:pt x="558779" y="451652"/>
                    <a:pt x="591986" y="377596"/>
                    <a:pt x="591986" y="295979"/>
                  </a:cubicBezTo>
                  <a:cubicBezTo>
                    <a:pt x="591986" y="214390"/>
                    <a:pt x="558779" y="140334"/>
                    <a:pt x="505202" y="86784"/>
                  </a:cubicBezTo>
                  <a:cubicBezTo>
                    <a:pt x="451652" y="33207"/>
                    <a:pt x="377596" y="0"/>
                    <a:pt x="296007" y="0"/>
                  </a:cubicBezTo>
                  <a:close/>
                </a:path>
              </a:pathLst>
            </a:custGeom>
            <a:solidFill>
              <a:srgbClr val="333333"/>
            </a:solidFill>
            <a:ln w="2699" cap="flat">
              <a:no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grpSp>
          <p:nvGrpSpPr>
            <p:cNvPr id="18" name="圖形 3">
              <a:extLst>
                <a:ext uri="{FF2B5EF4-FFF2-40B4-BE49-F238E27FC236}">
                  <a16:creationId xmlns:a16="http://schemas.microsoft.com/office/drawing/2014/main" id="{6433D8B5-FB17-4F46-A0FC-495479D7A337}"/>
                </a:ext>
              </a:extLst>
            </p:cNvPr>
            <p:cNvGrpSpPr/>
            <p:nvPr/>
          </p:nvGrpSpPr>
          <p:grpSpPr>
            <a:xfrm>
              <a:off x="2735474" y="1441252"/>
              <a:ext cx="591986" cy="591986"/>
              <a:chOff x="2733879" y="1443340"/>
              <a:chExt cx="591986" cy="591986"/>
            </a:xfrm>
          </p:grpSpPr>
          <p:sp>
            <p:nvSpPr>
              <p:cNvPr id="22" name="手繪多邊形: 圖案 10">
                <a:extLst>
                  <a:ext uri="{FF2B5EF4-FFF2-40B4-BE49-F238E27FC236}">
                    <a16:creationId xmlns:a16="http://schemas.microsoft.com/office/drawing/2014/main" id="{86B311C3-6428-9449-88D9-08AF32673B50}"/>
                  </a:ext>
                </a:extLst>
              </p:cNvPr>
              <p:cNvSpPr/>
              <p:nvPr/>
            </p:nvSpPr>
            <p:spPr>
              <a:xfrm>
                <a:off x="2733879" y="1443340"/>
                <a:ext cx="591986" cy="591986"/>
              </a:xfrm>
              <a:custGeom>
                <a:avLst/>
                <a:gdLst>
                  <a:gd name="connsiteX0" fmla="*/ 296007 w 591986"/>
                  <a:gd name="connsiteY0" fmla="*/ 0 h 591986"/>
                  <a:gd name="connsiteX1" fmla="*/ 86784 w 591986"/>
                  <a:gd name="connsiteY1" fmla="*/ 86784 h 591986"/>
                  <a:gd name="connsiteX2" fmla="*/ 0 w 591986"/>
                  <a:gd name="connsiteY2" fmla="*/ 295979 h 591986"/>
                  <a:gd name="connsiteX3" fmla="*/ 86784 w 591986"/>
                  <a:gd name="connsiteY3" fmla="*/ 505202 h 591986"/>
                  <a:gd name="connsiteX4" fmla="*/ 296007 w 591986"/>
                  <a:gd name="connsiteY4" fmla="*/ 591986 h 591986"/>
                  <a:gd name="connsiteX5" fmla="*/ 505202 w 591986"/>
                  <a:gd name="connsiteY5" fmla="*/ 505202 h 591986"/>
                  <a:gd name="connsiteX6" fmla="*/ 591986 w 591986"/>
                  <a:gd name="connsiteY6" fmla="*/ 295979 h 591986"/>
                  <a:gd name="connsiteX7" fmla="*/ 505202 w 591986"/>
                  <a:gd name="connsiteY7" fmla="*/ 86784 h 591986"/>
                  <a:gd name="connsiteX8" fmla="*/ 296007 w 591986"/>
                  <a:gd name="connsiteY8" fmla="*/ 0 h 591986"/>
                  <a:gd name="connsiteX9" fmla="*/ 296007 w 591986"/>
                  <a:gd name="connsiteY9" fmla="*/ 563620 h 591986"/>
                  <a:gd name="connsiteX10" fmla="*/ 106828 w 591986"/>
                  <a:gd name="connsiteY10" fmla="*/ 485131 h 591986"/>
                  <a:gd name="connsiteX11" fmla="*/ 28339 w 591986"/>
                  <a:gd name="connsiteY11" fmla="*/ 295979 h 591986"/>
                  <a:gd name="connsiteX12" fmla="*/ 106828 w 591986"/>
                  <a:gd name="connsiteY12" fmla="*/ 106828 h 591986"/>
                  <a:gd name="connsiteX13" fmla="*/ 296007 w 591986"/>
                  <a:gd name="connsiteY13" fmla="*/ 28339 h 591986"/>
                  <a:gd name="connsiteX14" fmla="*/ 485158 w 591986"/>
                  <a:gd name="connsiteY14" fmla="*/ 106801 h 591986"/>
                  <a:gd name="connsiteX15" fmla="*/ 563620 w 591986"/>
                  <a:gd name="connsiteY15" fmla="*/ 295952 h 591986"/>
                  <a:gd name="connsiteX16" fmla="*/ 485158 w 591986"/>
                  <a:gd name="connsiteY16" fmla="*/ 485104 h 591986"/>
                  <a:gd name="connsiteX17" fmla="*/ 296007 w 591986"/>
                  <a:gd name="connsiteY17" fmla="*/ 563620 h 591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1986" h="591986">
                    <a:moveTo>
                      <a:pt x="296007" y="0"/>
                    </a:moveTo>
                    <a:cubicBezTo>
                      <a:pt x="214417" y="0"/>
                      <a:pt x="140361" y="33207"/>
                      <a:pt x="86784" y="86784"/>
                    </a:cubicBezTo>
                    <a:cubicBezTo>
                      <a:pt x="33207" y="140334"/>
                      <a:pt x="0" y="214390"/>
                      <a:pt x="0" y="295979"/>
                    </a:cubicBezTo>
                    <a:cubicBezTo>
                      <a:pt x="0" y="377569"/>
                      <a:pt x="33207" y="451625"/>
                      <a:pt x="86784" y="505202"/>
                    </a:cubicBezTo>
                    <a:cubicBezTo>
                      <a:pt x="140334" y="558779"/>
                      <a:pt x="214417" y="591986"/>
                      <a:pt x="296007" y="591986"/>
                    </a:cubicBezTo>
                    <a:cubicBezTo>
                      <a:pt x="377596" y="591986"/>
                      <a:pt x="451652" y="558779"/>
                      <a:pt x="505202" y="505202"/>
                    </a:cubicBezTo>
                    <a:cubicBezTo>
                      <a:pt x="558779" y="451652"/>
                      <a:pt x="591986" y="377596"/>
                      <a:pt x="591986" y="295979"/>
                    </a:cubicBezTo>
                    <a:cubicBezTo>
                      <a:pt x="591986" y="214390"/>
                      <a:pt x="558779" y="140334"/>
                      <a:pt x="505202" y="86784"/>
                    </a:cubicBezTo>
                    <a:cubicBezTo>
                      <a:pt x="451652" y="33207"/>
                      <a:pt x="377596" y="0"/>
                      <a:pt x="296007" y="0"/>
                    </a:cubicBezTo>
                    <a:close/>
                    <a:moveTo>
                      <a:pt x="296007" y="563620"/>
                    </a:moveTo>
                    <a:cubicBezTo>
                      <a:pt x="222195" y="563620"/>
                      <a:pt x="155346" y="533622"/>
                      <a:pt x="106828" y="485131"/>
                    </a:cubicBezTo>
                    <a:cubicBezTo>
                      <a:pt x="58336" y="436613"/>
                      <a:pt x="28339" y="369791"/>
                      <a:pt x="28339" y="295979"/>
                    </a:cubicBezTo>
                    <a:cubicBezTo>
                      <a:pt x="28339" y="222168"/>
                      <a:pt x="58336" y="155319"/>
                      <a:pt x="106828" y="106828"/>
                    </a:cubicBezTo>
                    <a:cubicBezTo>
                      <a:pt x="155346" y="58336"/>
                      <a:pt x="222195" y="28366"/>
                      <a:pt x="296007" y="28339"/>
                    </a:cubicBezTo>
                    <a:cubicBezTo>
                      <a:pt x="369818" y="28339"/>
                      <a:pt x="436640" y="58336"/>
                      <a:pt x="485158" y="106801"/>
                    </a:cubicBezTo>
                    <a:cubicBezTo>
                      <a:pt x="533650" y="155292"/>
                      <a:pt x="563620" y="222141"/>
                      <a:pt x="563620" y="295952"/>
                    </a:cubicBezTo>
                    <a:cubicBezTo>
                      <a:pt x="563620" y="369764"/>
                      <a:pt x="533623" y="436613"/>
                      <a:pt x="485158" y="485104"/>
                    </a:cubicBezTo>
                    <a:cubicBezTo>
                      <a:pt x="436640" y="533622"/>
                      <a:pt x="369818" y="563620"/>
                      <a:pt x="296007" y="563620"/>
                    </a:cubicBezTo>
                    <a:close/>
                  </a:path>
                </a:pathLst>
              </a:custGeom>
              <a:solidFill>
                <a:schemeClr val="bg1"/>
              </a:solidFill>
              <a:ln w="2699" cap="flat">
                <a:no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23" name="手繪多邊形: 圖案 11">
                <a:extLst>
                  <a:ext uri="{FF2B5EF4-FFF2-40B4-BE49-F238E27FC236}">
                    <a16:creationId xmlns:a16="http://schemas.microsoft.com/office/drawing/2014/main" id="{2DDB1C55-8D4E-C141-8C9C-64DEF781D619}"/>
                  </a:ext>
                </a:extLst>
              </p:cNvPr>
              <p:cNvSpPr/>
              <p:nvPr/>
            </p:nvSpPr>
            <p:spPr>
              <a:xfrm>
                <a:off x="3174625" y="1612828"/>
                <a:ext cx="2719" cy="2719"/>
              </a:xfrm>
              <a:custGeom>
                <a:avLst/>
                <a:gdLst>
                  <a:gd name="connsiteX0" fmla="*/ 0 w 2719"/>
                  <a:gd name="connsiteY0" fmla="*/ 0 h 2719"/>
                  <a:gd name="connsiteX1" fmla="*/ 0 w 2719"/>
                  <a:gd name="connsiteY1" fmla="*/ 0 h 2719"/>
                  <a:gd name="connsiteX2" fmla="*/ 0 w 2719"/>
                  <a:gd name="connsiteY2" fmla="*/ 0 h 2719"/>
                </a:gdLst>
                <a:ahLst/>
                <a:cxnLst>
                  <a:cxn ang="0">
                    <a:pos x="connsiteX0" y="connsiteY0"/>
                  </a:cxn>
                  <a:cxn ang="0">
                    <a:pos x="connsiteX1" y="connsiteY1"/>
                  </a:cxn>
                  <a:cxn ang="0">
                    <a:pos x="connsiteX2" y="connsiteY2"/>
                  </a:cxn>
                </a:cxnLst>
                <a:rect l="l" t="t" r="r" b="b"/>
                <a:pathLst>
                  <a:path w="2719" h="2719">
                    <a:moveTo>
                      <a:pt x="0" y="0"/>
                    </a:moveTo>
                    <a:lnTo>
                      <a:pt x="0" y="0"/>
                    </a:lnTo>
                    <a:lnTo>
                      <a:pt x="0" y="0"/>
                    </a:lnTo>
                    <a:close/>
                  </a:path>
                </a:pathLst>
              </a:custGeom>
              <a:solidFill>
                <a:srgbClr val="3C3636"/>
              </a:solidFill>
              <a:ln w="2699" cap="flat">
                <a:no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grpSp>
        <p:grpSp>
          <p:nvGrpSpPr>
            <p:cNvPr id="19" name="圖形 3">
              <a:extLst>
                <a:ext uri="{FF2B5EF4-FFF2-40B4-BE49-F238E27FC236}">
                  <a16:creationId xmlns:a16="http://schemas.microsoft.com/office/drawing/2014/main" id="{C52ECCA0-64FC-0245-B88C-DBE13240F8B3}"/>
                </a:ext>
              </a:extLst>
            </p:cNvPr>
            <p:cNvGrpSpPr/>
            <p:nvPr/>
          </p:nvGrpSpPr>
          <p:grpSpPr>
            <a:xfrm>
              <a:off x="2869467" y="1555073"/>
              <a:ext cx="324000" cy="324000"/>
              <a:chOff x="2883459" y="1589053"/>
              <a:chExt cx="296009" cy="268090"/>
            </a:xfrm>
            <a:noFill/>
          </p:grpSpPr>
          <p:sp>
            <p:nvSpPr>
              <p:cNvPr id="20" name="手繪多邊形: 圖案 13">
                <a:extLst>
                  <a:ext uri="{FF2B5EF4-FFF2-40B4-BE49-F238E27FC236}">
                    <a16:creationId xmlns:a16="http://schemas.microsoft.com/office/drawing/2014/main" id="{C391A129-E1AF-4041-A1A6-E593EA1B5735}"/>
                  </a:ext>
                </a:extLst>
              </p:cNvPr>
              <p:cNvSpPr/>
              <p:nvPr/>
            </p:nvSpPr>
            <p:spPr>
              <a:xfrm>
                <a:off x="2965266" y="1589053"/>
                <a:ext cx="214202" cy="268090"/>
              </a:xfrm>
              <a:custGeom>
                <a:avLst/>
                <a:gdLst>
                  <a:gd name="connsiteX0" fmla="*/ 435 w 214202"/>
                  <a:gd name="connsiteY0" fmla="*/ 135009 h 268090"/>
                  <a:gd name="connsiteX1" fmla="*/ 65897 w 214202"/>
                  <a:gd name="connsiteY1" fmla="*/ 57254 h 268090"/>
                  <a:gd name="connsiteX2" fmla="*/ 69134 w 214202"/>
                  <a:gd name="connsiteY2" fmla="*/ 31227 h 268090"/>
                  <a:gd name="connsiteX3" fmla="*/ 78625 w 214202"/>
                  <a:gd name="connsiteY3" fmla="*/ 2208 h 268090"/>
                  <a:gd name="connsiteX4" fmla="*/ 103455 w 214202"/>
                  <a:gd name="connsiteY4" fmla="*/ 11972 h 268090"/>
                  <a:gd name="connsiteX5" fmla="*/ 98315 w 214202"/>
                  <a:gd name="connsiteY5" fmla="*/ 104413 h 268090"/>
                  <a:gd name="connsiteX6" fmla="*/ 182217 w 214202"/>
                  <a:gd name="connsiteY6" fmla="*/ 104413 h 268090"/>
                  <a:gd name="connsiteX7" fmla="*/ 212214 w 214202"/>
                  <a:gd name="connsiteY7" fmla="*/ 116842 h 268090"/>
                  <a:gd name="connsiteX8" fmla="*/ 192660 w 214202"/>
                  <a:gd name="connsiteY8" fmla="*/ 147383 h 268090"/>
                  <a:gd name="connsiteX9" fmla="*/ 209304 w 214202"/>
                  <a:gd name="connsiteY9" fmla="*/ 158724 h 268090"/>
                  <a:gd name="connsiteX10" fmla="*/ 190049 w 214202"/>
                  <a:gd name="connsiteY10" fmla="*/ 188423 h 268090"/>
                  <a:gd name="connsiteX11" fmla="*/ 206476 w 214202"/>
                  <a:gd name="connsiteY11" fmla="*/ 199465 h 268090"/>
                  <a:gd name="connsiteX12" fmla="*/ 187520 w 214202"/>
                  <a:gd name="connsiteY12" fmla="*/ 228374 h 268090"/>
                  <a:gd name="connsiteX13" fmla="*/ 203729 w 214202"/>
                  <a:gd name="connsiteY13" fmla="*/ 239117 h 268090"/>
                  <a:gd name="connsiteX14" fmla="*/ 180422 w 214202"/>
                  <a:gd name="connsiteY14" fmla="*/ 267619 h 268090"/>
                  <a:gd name="connsiteX15" fmla="*/ 111614 w 214202"/>
                  <a:gd name="connsiteY15" fmla="*/ 267619 h 268090"/>
                  <a:gd name="connsiteX16" fmla="*/ 69106 w 214202"/>
                  <a:gd name="connsiteY16" fmla="*/ 267619 h 268090"/>
                  <a:gd name="connsiteX17" fmla="*/ 49280 w 214202"/>
                  <a:gd name="connsiteY17" fmla="*/ 267619 h 268090"/>
                  <a:gd name="connsiteX18" fmla="*/ 23688 w 214202"/>
                  <a:gd name="connsiteY18" fmla="*/ 248989 h 268090"/>
                  <a:gd name="connsiteX19" fmla="*/ 0 w 214202"/>
                  <a:gd name="connsiteY19" fmla="*/ 239688 h 26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4202" h="268090">
                    <a:moveTo>
                      <a:pt x="435" y="135009"/>
                    </a:moveTo>
                    <a:cubicBezTo>
                      <a:pt x="435" y="135009"/>
                      <a:pt x="58336" y="107350"/>
                      <a:pt x="65897" y="57254"/>
                    </a:cubicBezTo>
                    <a:cubicBezTo>
                      <a:pt x="67203" y="48633"/>
                      <a:pt x="68562" y="39930"/>
                      <a:pt x="69134" y="31227"/>
                    </a:cubicBezTo>
                    <a:cubicBezTo>
                      <a:pt x="69841" y="20212"/>
                      <a:pt x="66278" y="8110"/>
                      <a:pt x="78625" y="2208"/>
                    </a:cubicBezTo>
                    <a:cubicBezTo>
                      <a:pt x="89476" y="-2959"/>
                      <a:pt x="98370" y="1202"/>
                      <a:pt x="103455" y="11972"/>
                    </a:cubicBezTo>
                    <a:cubicBezTo>
                      <a:pt x="115476" y="37346"/>
                      <a:pt x="112104" y="85430"/>
                      <a:pt x="98315" y="104413"/>
                    </a:cubicBezTo>
                    <a:cubicBezTo>
                      <a:pt x="98315" y="104413"/>
                      <a:pt x="181999" y="104413"/>
                      <a:pt x="182217" y="104413"/>
                    </a:cubicBezTo>
                    <a:cubicBezTo>
                      <a:pt x="193748" y="104413"/>
                      <a:pt x="206884" y="104821"/>
                      <a:pt x="212214" y="116842"/>
                    </a:cubicBezTo>
                    <a:cubicBezTo>
                      <a:pt x="219204" y="132561"/>
                      <a:pt x="206585" y="144990"/>
                      <a:pt x="192660" y="147383"/>
                    </a:cubicBezTo>
                    <a:cubicBezTo>
                      <a:pt x="199704" y="148526"/>
                      <a:pt x="205986" y="151408"/>
                      <a:pt x="209304" y="158724"/>
                    </a:cubicBezTo>
                    <a:cubicBezTo>
                      <a:pt x="216212" y="174009"/>
                      <a:pt x="203783" y="186111"/>
                      <a:pt x="190049" y="188423"/>
                    </a:cubicBezTo>
                    <a:cubicBezTo>
                      <a:pt x="196984" y="189538"/>
                      <a:pt x="203212" y="192339"/>
                      <a:pt x="206476" y="199465"/>
                    </a:cubicBezTo>
                    <a:cubicBezTo>
                      <a:pt x="213302" y="214341"/>
                      <a:pt x="201064" y="226117"/>
                      <a:pt x="187520" y="228374"/>
                    </a:cubicBezTo>
                    <a:cubicBezTo>
                      <a:pt x="194373" y="229462"/>
                      <a:pt x="200493" y="232182"/>
                      <a:pt x="203729" y="239117"/>
                    </a:cubicBezTo>
                    <a:cubicBezTo>
                      <a:pt x="211235" y="255245"/>
                      <a:pt x="195407" y="267619"/>
                      <a:pt x="180422" y="267619"/>
                    </a:cubicBezTo>
                    <a:cubicBezTo>
                      <a:pt x="157495" y="267619"/>
                      <a:pt x="134568" y="267619"/>
                      <a:pt x="111614" y="267619"/>
                    </a:cubicBezTo>
                    <a:cubicBezTo>
                      <a:pt x="95106" y="267619"/>
                      <a:pt x="85615" y="267619"/>
                      <a:pt x="69106" y="267619"/>
                    </a:cubicBezTo>
                    <a:cubicBezTo>
                      <a:pt x="62797" y="267619"/>
                      <a:pt x="55481" y="268680"/>
                      <a:pt x="49280" y="267619"/>
                    </a:cubicBezTo>
                    <a:cubicBezTo>
                      <a:pt x="38129" y="265715"/>
                      <a:pt x="29671" y="257203"/>
                      <a:pt x="23688" y="248989"/>
                    </a:cubicBezTo>
                    <a:cubicBezTo>
                      <a:pt x="19119" y="242761"/>
                      <a:pt x="6065" y="238845"/>
                      <a:pt x="0" y="239688"/>
                    </a:cubicBezTo>
                  </a:path>
                </a:pathLst>
              </a:custGeom>
              <a:noFill/>
              <a:ln w="25937" cap="rnd">
                <a:solidFill>
                  <a:schemeClr val="bg1"/>
                </a:solidFill>
                <a:prstDash val="solid"/>
                <a:round/>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21" name="手繪多邊形: 圖案 14">
                <a:extLst>
                  <a:ext uri="{FF2B5EF4-FFF2-40B4-BE49-F238E27FC236}">
                    <a16:creationId xmlns:a16="http://schemas.microsoft.com/office/drawing/2014/main" id="{71F25F0A-C91A-594A-99EB-E863E4C4643E}"/>
                  </a:ext>
                </a:extLst>
              </p:cNvPr>
              <p:cNvSpPr/>
              <p:nvPr/>
            </p:nvSpPr>
            <p:spPr>
              <a:xfrm>
                <a:off x="2883459" y="1710219"/>
                <a:ext cx="81834" cy="145746"/>
              </a:xfrm>
              <a:custGeom>
                <a:avLst/>
                <a:gdLst>
                  <a:gd name="connsiteX0" fmla="*/ 0 w 81834"/>
                  <a:gd name="connsiteY0" fmla="*/ 0 h 145746"/>
                  <a:gd name="connsiteX1" fmla="*/ 81834 w 81834"/>
                  <a:gd name="connsiteY1" fmla="*/ 0 h 145746"/>
                  <a:gd name="connsiteX2" fmla="*/ 81834 w 81834"/>
                  <a:gd name="connsiteY2" fmla="*/ 145746 h 145746"/>
                  <a:gd name="connsiteX3" fmla="*/ 0 w 81834"/>
                  <a:gd name="connsiteY3" fmla="*/ 145746 h 145746"/>
                </a:gdLst>
                <a:ahLst/>
                <a:cxnLst>
                  <a:cxn ang="0">
                    <a:pos x="connsiteX0" y="connsiteY0"/>
                  </a:cxn>
                  <a:cxn ang="0">
                    <a:pos x="connsiteX1" y="connsiteY1"/>
                  </a:cxn>
                  <a:cxn ang="0">
                    <a:pos x="connsiteX2" y="connsiteY2"/>
                  </a:cxn>
                  <a:cxn ang="0">
                    <a:pos x="connsiteX3" y="connsiteY3"/>
                  </a:cxn>
                </a:cxnLst>
                <a:rect l="l" t="t" r="r" b="b"/>
                <a:pathLst>
                  <a:path w="81834" h="145746">
                    <a:moveTo>
                      <a:pt x="0" y="0"/>
                    </a:moveTo>
                    <a:lnTo>
                      <a:pt x="81834" y="0"/>
                    </a:lnTo>
                    <a:lnTo>
                      <a:pt x="81834" y="145746"/>
                    </a:lnTo>
                    <a:lnTo>
                      <a:pt x="0" y="145746"/>
                    </a:lnTo>
                    <a:close/>
                  </a:path>
                </a:pathLst>
              </a:custGeom>
              <a:noFill/>
              <a:ln w="25937" cap="rnd">
                <a:solidFill>
                  <a:schemeClr val="bg1"/>
                </a:solidFill>
                <a:prstDash val="solid"/>
                <a:round/>
              </a:ln>
            </p:spPr>
            <p:txBody>
              <a:bodyPr rtlCol="0" anchor="ctr"/>
              <a:lstStyle/>
              <a:p>
                <a:endParaRPr lang="zh-TW" altLang="en-US" sz="2400">
                  <a:latin typeface="Arial" panose="020B0604020202020204" pitchFamily="34" charset="0"/>
                  <a:cs typeface="Arial" panose="020B0604020202020204" pitchFamily="34" charset="0"/>
                </a:endParaRPr>
              </a:p>
            </p:txBody>
          </p:sp>
        </p:grpSp>
      </p:grpSp>
      <p:pic>
        <p:nvPicPr>
          <p:cNvPr id="25" name="圖片 24" descr="一張含有 文字 的圖片&#10;&#10;自動產生的描述">
            <a:extLst>
              <a:ext uri="{FF2B5EF4-FFF2-40B4-BE49-F238E27FC236}">
                <a16:creationId xmlns:a16="http://schemas.microsoft.com/office/drawing/2014/main" id="{488FB2E9-C253-BD4D-9C08-7189394D1E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4782" y="3187331"/>
            <a:ext cx="2330635" cy="1456388"/>
          </a:xfrm>
          <a:prstGeom prst="rect">
            <a:avLst/>
          </a:prstGeom>
        </p:spPr>
      </p:pic>
      <p:pic>
        <p:nvPicPr>
          <p:cNvPr id="27" name="圖片 26" descr="一張含有 文字 的圖片&#10;&#10;自動產生的描述">
            <a:extLst>
              <a:ext uri="{FF2B5EF4-FFF2-40B4-BE49-F238E27FC236}">
                <a16:creationId xmlns:a16="http://schemas.microsoft.com/office/drawing/2014/main" id="{24341895-43D9-6846-B4A5-538700BD0F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4782" y="4847235"/>
            <a:ext cx="2330637" cy="1456389"/>
          </a:xfrm>
          <a:prstGeom prst="rect">
            <a:avLst/>
          </a:prstGeom>
        </p:spPr>
      </p:pic>
      <p:sp>
        <p:nvSpPr>
          <p:cNvPr id="24" name="文字方塊 23">
            <a:extLst>
              <a:ext uri="{FF2B5EF4-FFF2-40B4-BE49-F238E27FC236}">
                <a16:creationId xmlns:a16="http://schemas.microsoft.com/office/drawing/2014/main" id="{CD8D3E4B-E0A6-1D42-B59A-89AAAA60E555}"/>
              </a:ext>
            </a:extLst>
          </p:cNvPr>
          <p:cNvSpPr txBox="1"/>
          <p:nvPr/>
        </p:nvSpPr>
        <p:spPr>
          <a:xfrm>
            <a:off x="543117" y="207183"/>
            <a:ext cx="11356975" cy="738664"/>
          </a:xfrm>
          <a:prstGeom prst="rect">
            <a:avLst/>
          </a:prstGeom>
          <a:noFill/>
        </p:spPr>
        <p:txBody>
          <a:bodyPr wrap="square" rtlCol="0">
            <a:spAutoFit/>
          </a:bodyPr>
          <a:lstStyle/>
          <a:p>
            <a:r>
              <a:rPr lang="en-US" altLang="zh-TW" sz="4200" b="1">
                <a:latin typeface="Arial" panose="020B0604020202020204" pitchFamily="34" charset="0"/>
                <a:ea typeface="微軟正黑體" panose="020B0604030504040204" pitchFamily="34" charset="-120"/>
                <a:cs typeface="Arial" panose="020B0604020202020204" pitchFamily="34" charset="0"/>
              </a:rPr>
              <a:t>Expand 10GbE and M.2 SSD slots with QM2</a:t>
            </a:r>
          </a:p>
        </p:txBody>
      </p:sp>
      <p:sp>
        <p:nvSpPr>
          <p:cNvPr id="26" name="TextBox 23">
            <a:extLst>
              <a:ext uri="{FF2B5EF4-FFF2-40B4-BE49-F238E27FC236}">
                <a16:creationId xmlns:a16="http://schemas.microsoft.com/office/drawing/2014/main" id="{8C273FCA-662A-464C-84CA-B9B19B3DC4CA}"/>
              </a:ext>
            </a:extLst>
          </p:cNvPr>
          <p:cNvSpPr txBox="1"/>
          <p:nvPr/>
        </p:nvSpPr>
        <p:spPr>
          <a:xfrm>
            <a:off x="773206" y="1001260"/>
            <a:ext cx="11025094" cy="420564"/>
          </a:xfrm>
          <a:prstGeom prst="rect">
            <a:avLst/>
          </a:prstGeom>
          <a:noFill/>
        </p:spPr>
        <p:txBody>
          <a:bodyPr wrap="square" rtlCol="0">
            <a:spAutoFit/>
          </a:bodyPr>
          <a:lstStyle/>
          <a:p>
            <a:r>
              <a:rPr lang="en-US" altLang="zh-CN" sz="2133">
                <a:latin typeface="Arial" panose="020B0604020202020204" pitchFamily="34" charset="0"/>
                <a:cs typeface="Arial" panose="020B0604020202020204" pitchFamily="34" charset="0"/>
              </a:rPr>
              <a:t>Add both 10GbE and M.2 PCIe Gen4 </a:t>
            </a:r>
            <a:r>
              <a:rPr lang="en-US" altLang="zh-CN" sz="2133" err="1">
                <a:latin typeface="Arial" panose="020B0604020202020204" pitchFamily="34" charset="0"/>
                <a:cs typeface="Arial" panose="020B0604020202020204" pitchFamily="34" charset="0"/>
              </a:rPr>
              <a:t>NVMe</a:t>
            </a:r>
            <a:r>
              <a:rPr lang="en-US" altLang="zh-CN" sz="2133">
                <a:latin typeface="Arial" panose="020B0604020202020204" pitchFamily="34" charset="0"/>
                <a:cs typeface="Arial" panose="020B0604020202020204" pitchFamily="34" charset="0"/>
              </a:rPr>
              <a:t> SSD slots with the new PCIe 4.0 QM2 series</a:t>
            </a:r>
            <a:endParaRPr lang="zh-CN" altLang="en-US" sz="2133">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59563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D472A1B-5776-4EC6-9D17-E833F6E76035}"/>
              </a:ext>
            </a:extLst>
          </p:cNvPr>
          <p:cNvSpPr txBox="1"/>
          <p:nvPr/>
        </p:nvSpPr>
        <p:spPr>
          <a:xfrm>
            <a:off x="4295586" y="1211860"/>
            <a:ext cx="7312214" cy="1477328"/>
          </a:xfrm>
          <a:prstGeom prst="rect">
            <a:avLst/>
          </a:prstGeom>
          <a:noFill/>
        </p:spPr>
        <p:txBody>
          <a:bodyPr wrap="square" rtlCol="0">
            <a:spAutoFit/>
          </a:bodyPr>
          <a:lstStyle/>
          <a:p>
            <a:pPr defTabSz="914126">
              <a:defRPr/>
            </a:pPr>
            <a:r>
              <a:rPr lang="en-US" altLang="zh-TW" sz="4500" err="1">
                <a:latin typeface="Arial" panose="020B0604020202020204" pitchFamily="34" charset="0"/>
                <a:ea typeface="微軟正黑體" panose="020B0604030504040204" pitchFamily="34" charset="-120"/>
                <a:cs typeface="Arial" panose="020B0604020202020204" pitchFamily="34" charset="0"/>
              </a:rPr>
              <a:t>QuTS</a:t>
            </a:r>
            <a:r>
              <a:rPr lang="en-US" altLang="zh-TW" sz="4500">
                <a:latin typeface="Arial" panose="020B0604020202020204" pitchFamily="34" charset="0"/>
                <a:ea typeface="微軟正黑體" panose="020B0604030504040204" pitchFamily="34" charset="-120"/>
                <a:cs typeface="Arial" panose="020B0604020202020204" pitchFamily="34" charset="0"/>
              </a:rPr>
              <a:t> hero h5.0</a:t>
            </a:r>
          </a:p>
          <a:p>
            <a:pPr defTabSz="914126">
              <a:defRPr/>
            </a:pPr>
            <a:r>
              <a:rPr lang="en-US" altLang="zh-TW" sz="4500">
                <a:latin typeface="Arial" panose="020B0604020202020204" pitchFamily="34" charset="0"/>
                <a:ea typeface="微軟正黑體" panose="020B0604030504040204" pitchFamily="34" charset="-120"/>
                <a:cs typeface="Arial" panose="020B0604020202020204" pitchFamily="34" charset="0"/>
              </a:rPr>
              <a:t>The Enterprise</a:t>
            </a:r>
            <a:r>
              <a:rPr lang="zh-TW" altLang="en-US" sz="4500">
                <a:latin typeface="Arial" panose="020B0604020202020204" pitchFamily="34" charset="0"/>
                <a:ea typeface="微軟正黑體" panose="020B0604030504040204" pitchFamily="34" charset="-120"/>
                <a:cs typeface="Arial" panose="020B0604020202020204" pitchFamily="34" charset="0"/>
              </a:rPr>
              <a:t> </a:t>
            </a:r>
            <a:r>
              <a:rPr lang="en-US" altLang="zh-TW" sz="4500">
                <a:latin typeface="Arial" panose="020B0604020202020204" pitchFamily="34" charset="0"/>
                <a:ea typeface="微軟正黑體" panose="020B0604030504040204" pitchFamily="34" charset="-120"/>
                <a:cs typeface="Arial" panose="020B0604020202020204" pitchFamily="34" charset="0"/>
              </a:rPr>
              <a:t>NAS O.S.</a:t>
            </a:r>
          </a:p>
        </p:txBody>
      </p:sp>
      <p:pic>
        <p:nvPicPr>
          <p:cNvPr id="5" name="圖形 4">
            <a:extLst>
              <a:ext uri="{FF2B5EF4-FFF2-40B4-BE49-F238E27FC236}">
                <a16:creationId xmlns:a16="http://schemas.microsoft.com/office/drawing/2014/main" id="{4E64E738-98AC-4BE9-9D1C-C9747B1946D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440292" y="830645"/>
            <a:ext cx="2338880" cy="269326"/>
          </a:xfrm>
          <a:prstGeom prst="rect">
            <a:avLst/>
          </a:prstGeom>
        </p:spPr>
      </p:pic>
    </p:spTree>
    <p:extLst>
      <p:ext uri="{BB962C8B-B14F-4D97-AF65-F5344CB8AC3E}">
        <p14:creationId xmlns:p14="http://schemas.microsoft.com/office/powerpoint/2010/main" val="37666620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pic>
        <p:nvPicPr>
          <p:cNvPr id="8" name="Google Shape;100;p19">
            <a:extLst>
              <a:ext uri="{FF2B5EF4-FFF2-40B4-BE49-F238E27FC236}">
                <a16:creationId xmlns:a16="http://schemas.microsoft.com/office/drawing/2014/main" id="{553F454B-0ED1-3A40-8BD5-FB59CA4CD6B4}"/>
              </a:ext>
            </a:extLst>
          </p:cNvPr>
          <p:cNvPicPr preferRelativeResize="0"/>
          <p:nvPr/>
        </p:nvPicPr>
        <p:blipFill rotWithShape="1">
          <a:blip r:embed="rId3">
            <a:alphaModFix/>
          </a:blip>
          <a:srcRect b="32103"/>
          <a:stretch/>
        </p:blipFill>
        <p:spPr>
          <a:xfrm>
            <a:off x="6602253" y="5100670"/>
            <a:ext cx="4287141" cy="1757330"/>
          </a:xfrm>
          <a:prstGeom prst="rect">
            <a:avLst/>
          </a:prstGeom>
          <a:noFill/>
          <a:ln>
            <a:noFill/>
          </a:ln>
        </p:spPr>
      </p:pic>
      <p:cxnSp>
        <p:nvCxnSpPr>
          <p:cNvPr id="3" name="直線接點 2">
            <a:extLst>
              <a:ext uri="{FF2B5EF4-FFF2-40B4-BE49-F238E27FC236}">
                <a16:creationId xmlns:a16="http://schemas.microsoft.com/office/drawing/2014/main" id="{820B12DB-006F-4075-BC64-F2BD6E247C3B}"/>
              </a:ext>
            </a:extLst>
          </p:cNvPr>
          <p:cNvCxnSpPr>
            <a:cxnSpLocks/>
          </p:cNvCxnSpPr>
          <p:nvPr/>
        </p:nvCxnSpPr>
        <p:spPr>
          <a:xfrm>
            <a:off x="6027692" y="1315865"/>
            <a:ext cx="5045799" cy="0"/>
          </a:xfrm>
          <a:prstGeom prst="line">
            <a:avLst/>
          </a:prstGeom>
          <a:ln w="25400">
            <a:solidFill>
              <a:srgbClr val="00AA79"/>
            </a:solidFill>
          </a:ln>
        </p:spPr>
        <p:style>
          <a:lnRef idx="1">
            <a:schemeClr val="accent1"/>
          </a:lnRef>
          <a:fillRef idx="0">
            <a:schemeClr val="accent1"/>
          </a:fillRef>
          <a:effectRef idx="0">
            <a:schemeClr val="accent1"/>
          </a:effectRef>
          <a:fontRef idx="minor">
            <a:schemeClr val="tx1"/>
          </a:fontRef>
        </p:style>
      </p:cxnSp>
      <p:cxnSp>
        <p:nvCxnSpPr>
          <p:cNvPr id="7" name="直線接點 6">
            <a:extLst>
              <a:ext uri="{FF2B5EF4-FFF2-40B4-BE49-F238E27FC236}">
                <a16:creationId xmlns:a16="http://schemas.microsoft.com/office/drawing/2014/main" id="{78E8E570-8E5F-544D-9657-DC5870ECC9E5}"/>
              </a:ext>
            </a:extLst>
          </p:cNvPr>
          <p:cNvCxnSpPr>
            <a:cxnSpLocks/>
          </p:cNvCxnSpPr>
          <p:nvPr/>
        </p:nvCxnSpPr>
        <p:spPr>
          <a:xfrm>
            <a:off x="6027691" y="3727032"/>
            <a:ext cx="5045799" cy="0"/>
          </a:xfrm>
          <a:prstGeom prst="line">
            <a:avLst/>
          </a:prstGeom>
          <a:ln w="25400">
            <a:solidFill>
              <a:srgbClr val="00AA79"/>
            </a:solidFill>
          </a:ln>
        </p:spPr>
        <p:style>
          <a:lnRef idx="1">
            <a:schemeClr val="accent1"/>
          </a:lnRef>
          <a:fillRef idx="0">
            <a:schemeClr val="accent1"/>
          </a:fillRef>
          <a:effectRef idx="0">
            <a:schemeClr val="accent1"/>
          </a:effectRef>
          <a:fontRef idx="minor">
            <a:schemeClr val="tx1"/>
          </a:fontRef>
        </p:style>
      </p:cxnSp>
      <p:pic>
        <p:nvPicPr>
          <p:cNvPr id="10" name="Google Shape;116;p21">
            <a:extLst>
              <a:ext uri="{FF2B5EF4-FFF2-40B4-BE49-F238E27FC236}">
                <a16:creationId xmlns:a16="http://schemas.microsoft.com/office/drawing/2014/main" id="{899F9116-C85B-8F43-A322-B81016ECE589}"/>
              </a:ext>
            </a:extLst>
          </p:cNvPr>
          <p:cNvPicPr preferRelativeResize="0"/>
          <p:nvPr/>
        </p:nvPicPr>
        <p:blipFill>
          <a:blip r:embed="rId4">
            <a:alphaModFix/>
          </a:blip>
          <a:stretch>
            <a:fillRect/>
          </a:stretch>
        </p:blipFill>
        <p:spPr>
          <a:xfrm>
            <a:off x="3579041" y="4163500"/>
            <a:ext cx="2198467" cy="2694500"/>
          </a:xfrm>
          <a:prstGeom prst="rect">
            <a:avLst/>
          </a:prstGeom>
          <a:noFill/>
          <a:ln>
            <a:noFill/>
          </a:ln>
        </p:spPr>
      </p:pic>
      <p:sp>
        <p:nvSpPr>
          <p:cNvPr id="11" name="Google Shape;79;p16">
            <a:extLst>
              <a:ext uri="{FF2B5EF4-FFF2-40B4-BE49-F238E27FC236}">
                <a16:creationId xmlns:a16="http://schemas.microsoft.com/office/drawing/2014/main" id="{2D0F9EF3-0BA6-9149-AE9A-183BB5B1799B}"/>
              </a:ext>
            </a:extLst>
          </p:cNvPr>
          <p:cNvSpPr txBox="1">
            <a:spLocks/>
          </p:cNvSpPr>
          <p:nvPr/>
        </p:nvSpPr>
        <p:spPr>
          <a:xfrm>
            <a:off x="5930452" y="416837"/>
            <a:ext cx="5384463" cy="764117"/>
          </a:xfrm>
          <a:prstGeom prst="rect">
            <a:avLst/>
          </a:prstGeom>
        </p:spPr>
        <p:txBody>
          <a:bodyPr spcFirstLastPara="1" vert="horz" wrap="square" lIns="121900" tIns="121900" rIns="121900" bIns="121900" rtlCol="0"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0"/>
              </a:spcBef>
            </a:pPr>
            <a:r>
              <a:rPr lang="en-US" sz="4267" b="1">
                <a:latin typeface="Arial" panose="020B0604020202020204" pitchFamily="34" charset="0"/>
                <a:ea typeface="微軟正黑體" panose="020B0604030504040204" pitchFamily="34" charset="-120"/>
                <a:cs typeface="Arial" panose="020B0604020202020204" pitchFamily="34" charset="0"/>
              </a:rPr>
              <a:t>Kernel 5.10 LTS</a:t>
            </a:r>
          </a:p>
        </p:txBody>
      </p:sp>
      <p:sp>
        <p:nvSpPr>
          <p:cNvPr id="12" name="Google Shape;61;p14">
            <a:extLst>
              <a:ext uri="{FF2B5EF4-FFF2-40B4-BE49-F238E27FC236}">
                <a16:creationId xmlns:a16="http://schemas.microsoft.com/office/drawing/2014/main" id="{C6BEE747-A0CF-D646-BB56-A3E223567A26}"/>
              </a:ext>
            </a:extLst>
          </p:cNvPr>
          <p:cNvSpPr txBox="1">
            <a:spLocks/>
          </p:cNvSpPr>
          <p:nvPr/>
        </p:nvSpPr>
        <p:spPr>
          <a:xfrm>
            <a:off x="5930451" y="1315866"/>
            <a:ext cx="5630744" cy="918890"/>
          </a:xfrm>
          <a:prstGeom prst="rect">
            <a:avLst/>
          </a:prstGeom>
          <a:noFill/>
          <a:ln>
            <a:noFill/>
          </a:ln>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114300" indent="0" fontAlgn="base">
              <a:buNone/>
            </a:pPr>
            <a:r>
              <a:rPr lang="en" altLang="zh-TW">
                <a:latin typeface="Arial" panose="020B0604020202020204" pitchFamily="34" charset="0"/>
                <a:cs typeface="Arial" panose="020B0604020202020204" pitchFamily="34" charset="0"/>
              </a:rPr>
              <a:t>ZFS-based </a:t>
            </a:r>
            <a:r>
              <a:rPr lang="en" altLang="zh-TW" err="1">
                <a:latin typeface="Arial" panose="020B0604020202020204" pitchFamily="34" charset="0"/>
                <a:cs typeface="Arial" panose="020B0604020202020204" pitchFamily="34" charset="0"/>
              </a:rPr>
              <a:t>QuTS</a:t>
            </a:r>
            <a:r>
              <a:rPr lang="en" altLang="zh-TW">
                <a:latin typeface="Arial" panose="020B0604020202020204" pitchFamily="34" charset="0"/>
                <a:cs typeface="Arial" panose="020B0604020202020204" pitchFamily="34" charset="0"/>
              </a:rPr>
              <a:t> hero ensures performance, security, and data integrity</a:t>
            </a:r>
          </a:p>
        </p:txBody>
      </p:sp>
      <p:sp>
        <p:nvSpPr>
          <p:cNvPr id="13" name="Google Shape;79;p16">
            <a:extLst>
              <a:ext uri="{FF2B5EF4-FFF2-40B4-BE49-F238E27FC236}">
                <a16:creationId xmlns:a16="http://schemas.microsoft.com/office/drawing/2014/main" id="{03CF445E-5047-2C45-9A21-61E19435E40F}"/>
              </a:ext>
            </a:extLst>
          </p:cNvPr>
          <p:cNvSpPr txBox="1">
            <a:spLocks/>
          </p:cNvSpPr>
          <p:nvPr/>
        </p:nvSpPr>
        <p:spPr>
          <a:xfrm>
            <a:off x="5930451" y="2369668"/>
            <a:ext cx="6155532" cy="764117"/>
          </a:xfrm>
          <a:prstGeom prst="rect">
            <a:avLst/>
          </a:prstGeom>
        </p:spPr>
        <p:txBody>
          <a:bodyPr spcFirstLastPara="1" vert="horz" wrap="square" lIns="121900" tIns="121900" rIns="121900" bIns="121900" rtlCol="0"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0"/>
              </a:spcBef>
            </a:pPr>
            <a:r>
              <a:rPr lang="en" sz="4267" b="1">
                <a:latin typeface="Arial" panose="020B0604020202020204" pitchFamily="34" charset="0"/>
                <a:ea typeface="微軟正黑體" panose="020B0604030504040204" pitchFamily="34" charset="-120"/>
                <a:cs typeface="Arial" panose="020B0604020202020204" pitchFamily="34" charset="0"/>
              </a:rPr>
              <a:t>Fast, smooth, and easy-to-use!</a:t>
            </a:r>
          </a:p>
        </p:txBody>
      </p:sp>
      <p:sp>
        <p:nvSpPr>
          <p:cNvPr id="14" name="Google Shape;61;p14">
            <a:extLst>
              <a:ext uri="{FF2B5EF4-FFF2-40B4-BE49-F238E27FC236}">
                <a16:creationId xmlns:a16="http://schemas.microsoft.com/office/drawing/2014/main" id="{A40A5A9D-1C1F-E74C-8BB3-F1F5639291E7}"/>
              </a:ext>
            </a:extLst>
          </p:cNvPr>
          <p:cNvSpPr txBox="1">
            <a:spLocks/>
          </p:cNvSpPr>
          <p:nvPr/>
        </p:nvSpPr>
        <p:spPr>
          <a:xfrm>
            <a:off x="5930452" y="3724215"/>
            <a:ext cx="5630744" cy="1379273"/>
          </a:xfrm>
          <a:prstGeom prst="rect">
            <a:avLst/>
          </a:prstGeom>
          <a:noFill/>
          <a:ln>
            <a:noFill/>
          </a:ln>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0" indent="0">
              <a:lnSpc>
                <a:spcPct val="100000"/>
              </a:lnSpc>
              <a:buClr>
                <a:schemeClr val="dk1"/>
              </a:buClr>
              <a:buSzPts val="1100"/>
              <a:buNone/>
            </a:pPr>
            <a:r>
              <a:rPr lang="en" altLang="zh-TW">
                <a:latin typeface="Arial" panose="020B0604020202020204" pitchFamily="34" charset="0"/>
                <a:cs typeface="Arial" panose="020B0604020202020204" pitchFamily="34" charset="0"/>
              </a:rPr>
              <a:t>Whether clicking buttons, switching between apps, expanding/collapsing windows – every action is much smoother. The search bar in the main menu also assists in quickly finding desired apps.</a:t>
            </a:r>
            <a:endParaRPr lang="zh-TW" altLang="en-US" sz="2400">
              <a:solidFill>
                <a:schemeClr val="dk1"/>
              </a:solidFill>
              <a:latin typeface="Arial" panose="020B0604020202020204" pitchFamily="34" charset="0"/>
              <a:ea typeface="微軟正黑體" panose="020B0604030504040204" pitchFamily="34" charset="-120"/>
              <a:cs typeface="Arial" panose="020B0604020202020204" pitchFamily="34" charset="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pic>
        <p:nvPicPr>
          <p:cNvPr id="5" name="圖形 4">
            <a:extLst>
              <a:ext uri="{FF2B5EF4-FFF2-40B4-BE49-F238E27FC236}">
                <a16:creationId xmlns:a16="http://schemas.microsoft.com/office/drawing/2014/main" id="{347FF8C2-33FB-42BC-BDDA-2480C4AA020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57436" y="1952321"/>
            <a:ext cx="2256191" cy="2410901"/>
          </a:xfrm>
          <a:prstGeom prst="rect">
            <a:avLst/>
          </a:prstGeom>
          <a:effectLst>
            <a:outerShdw blurRad="152400" dist="190500" dir="8100000" algn="tr" rotWithShape="0">
              <a:prstClr val="black">
                <a:alpha val="13000"/>
              </a:prstClr>
            </a:outerShdw>
          </a:effectLst>
        </p:spPr>
      </p:pic>
      <p:sp>
        <p:nvSpPr>
          <p:cNvPr id="6" name="Google Shape;79;p16">
            <a:extLst>
              <a:ext uri="{FF2B5EF4-FFF2-40B4-BE49-F238E27FC236}">
                <a16:creationId xmlns:a16="http://schemas.microsoft.com/office/drawing/2014/main" id="{F1626936-909C-BE42-9D60-1E8521F554D9}"/>
              </a:ext>
            </a:extLst>
          </p:cNvPr>
          <p:cNvSpPr txBox="1">
            <a:spLocks/>
          </p:cNvSpPr>
          <p:nvPr/>
        </p:nvSpPr>
        <p:spPr>
          <a:xfrm>
            <a:off x="5051107" y="335819"/>
            <a:ext cx="6559630" cy="1138113"/>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fontAlgn="base"/>
            <a:r>
              <a:rPr lang="en" altLang="zh-TW" sz="4000" b="1">
                <a:latin typeface="Arial" panose="020B0604020202020204" pitchFamily="34" charset="0"/>
                <a:cs typeface="Arial" panose="020B0604020202020204" pitchFamily="34" charset="0"/>
              </a:rPr>
              <a:t>Big Data Storage</a:t>
            </a:r>
          </a:p>
          <a:p>
            <a:pPr fontAlgn="base"/>
            <a:r>
              <a:rPr lang="en" altLang="zh-TW">
                <a:latin typeface="Arial" panose="020B0604020202020204" pitchFamily="34" charset="0"/>
                <a:cs typeface="Arial" panose="020B0604020202020204" pitchFamily="34" charset="0"/>
              </a:rPr>
              <a:t>Security and performance are priority</a:t>
            </a:r>
          </a:p>
        </p:txBody>
      </p:sp>
      <p:sp>
        <p:nvSpPr>
          <p:cNvPr id="7" name="Google Shape;61;p14">
            <a:extLst>
              <a:ext uri="{FF2B5EF4-FFF2-40B4-BE49-F238E27FC236}">
                <a16:creationId xmlns:a16="http://schemas.microsoft.com/office/drawing/2014/main" id="{524B8DF5-C05A-5943-97B4-76406BF63292}"/>
              </a:ext>
            </a:extLst>
          </p:cNvPr>
          <p:cNvSpPr txBox="1">
            <a:spLocks/>
          </p:cNvSpPr>
          <p:nvPr/>
        </p:nvSpPr>
        <p:spPr>
          <a:xfrm>
            <a:off x="5252305" y="1569415"/>
            <a:ext cx="4242033" cy="4952766"/>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241294" indent="-241294">
              <a:lnSpc>
                <a:spcPts val="2400"/>
              </a:lnSpc>
              <a:spcBef>
                <a:spcPts val="1600"/>
              </a:spcBef>
              <a:buClr>
                <a:srgbClr val="E9613B"/>
              </a:buClr>
              <a:buSzPts val="1100"/>
              <a:buFont typeface="Wingdings" panose="05000000000000000000" pitchFamily="2" charset="2"/>
              <a:buChar char="l"/>
            </a:pPr>
            <a:r>
              <a:rPr lang="en" altLang="zh-TW" sz="2400">
                <a:latin typeface="Arial" panose="020B0604020202020204" pitchFamily="34" charset="0"/>
                <a:cs typeface="Arial" panose="020B0604020202020204" pitchFamily="34" charset="0"/>
              </a:rPr>
              <a:t>Supports TLS 1.3 to improve security and performance. </a:t>
            </a:r>
          </a:p>
          <a:p>
            <a:pPr marL="241294" indent="-241294">
              <a:lnSpc>
                <a:spcPts val="2400"/>
              </a:lnSpc>
              <a:spcBef>
                <a:spcPts val="1600"/>
              </a:spcBef>
              <a:buClr>
                <a:srgbClr val="E9613B"/>
              </a:buClr>
              <a:buSzPts val="1100"/>
              <a:buFont typeface="Wingdings" panose="05000000000000000000" pitchFamily="2" charset="2"/>
              <a:buChar char="l"/>
            </a:pPr>
            <a:r>
              <a:rPr lang="en" altLang="zh-TW" sz="2400">
                <a:latin typeface="Arial" panose="020B0604020202020204" pitchFamily="34" charset="0"/>
                <a:cs typeface="Arial" panose="020B0604020202020204" pitchFamily="34" charset="0"/>
              </a:rPr>
              <a:t>You can also use SSH keys for authentication to secure access to your NAS, preventing password breaches or similar potential attacks.</a:t>
            </a:r>
          </a:p>
          <a:p>
            <a:pPr marL="241294" indent="-241294">
              <a:lnSpc>
                <a:spcPts val="2400"/>
              </a:lnSpc>
              <a:spcBef>
                <a:spcPts val="1600"/>
              </a:spcBef>
              <a:buClr>
                <a:srgbClr val="E9613B"/>
              </a:buClr>
              <a:buSzPts val="1100"/>
              <a:buFont typeface="Wingdings" panose="05000000000000000000" pitchFamily="2" charset="2"/>
              <a:buChar char="l"/>
            </a:pPr>
            <a:r>
              <a:rPr lang="en" altLang="zh-TW" sz="2400">
                <a:latin typeface="Arial" panose="020B0604020202020204" pitchFamily="34" charset="0"/>
                <a:cs typeface="Arial" panose="020B0604020202020204" pitchFamily="34" charset="0"/>
              </a:rPr>
              <a:t>The new kernel improves PCIe performance, which enhances </a:t>
            </a:r>
            <a:r>
              <a:rPr lang="en" altLang="zh-TW" sz="2400" err="1">
                <a:latin typeface="Arial" panose="020B0604020202020204" pitchFamily="34" charset="0"/>
                <a:cs typeface="Arial" panose="020B0604020202020204" pitchFamily="34" charset="0"/>
              </a:rPr>
              <a:t>NVMe</a:t>
            </a:r>
            <a:r>
              <a:rPr lang="en" altLang="zh-TW" sz="2400">
                <a:latin typeface="Arial" panose="020B0604020202020204" pitchFamily="34" charset="0"/>
                <a:cs typeface="Arial" panose="020B0604020202020204" pitchFamily="34" charset="0"/>
              </a:rPr>
              <a:t> SSD performance and utilization. </a:t>
            </a:r>
            <a:endParaRPr lang="en-US" altLang="zh-TW" sz="2800">
              <a:solidFill>
                <a:schemeClr val="dk1"/>
              </a:solidFill>
              <a:latin typeface="Arial" panose="020B0604020202020204" pitchFamily="34" charset="0"/>
              <a:ea typeface="微軟正黑體" panose="020B0604030504040204" pitchFamily="34" charset="-120"/>
              <a:cs typeface="Arial" panose="020B0604020202020204" pitchFamily="34" charset="0"/>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 name="圖形 49">
            <a:extLst>
              <a:ext uri="{FF2B5EF4-FFF2-40B4-BE49-F238E27FC236}">
                <a16:creationId xmlns:a16="http://schemas.microsoft.com/office/drawing/2014/main" id="{9B618E09-8CDD-4F26-9E4D-FFA13EE3012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279576" y="1875332"/>
            <a:ext cx="9271142" cy="3199552"/>
          </a:xfrm>
          <a:prstGeom prst="rect">
            <a:avLst/>
          </a:prstGeom>
          <a:effectLst>
            <a:outerShdw blurRad="50800" dist="38100" dir="2700000" algn="tl" rotWithShape="0">
              <a:prstClr val="black">
                <a:alpha val="40000"/>
              </a:prstClr>
            </a:outerShdw>
          </a:effectLst>
        </p:spPr>
      </p:pic>
      <p:pic>
        <p:nvPicPr>
          <p:cNvPr id="51" name="圖片 50">
            <a:extLst>
              <a:ext uri="{FF2B5EF4-FFF2-40B4-BE49-F238E27FC236}">
                <a16:creationId xmlns:a16="http://schemas.microsoft.com/office/drawing/2014/main" id="{7D017CB4-4791-4387-9FFE-FEF144C8172C}"/>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2303883" y="5013564"/>
            <a:ext cx="2747593" cy="1070411"/>
          </a:xfrm>
          <a:prstGeom prst="rect">
            <a:avLst/>
          </a:prstGeom>
          <a:effectLst>
            <a:outerShdw blurRad="50800" dist="38100" dir="2700000" algn="tl" rotWithShape="0">
              <a:prstClr val="black">
                <a:alpha val="40000"/>
              </a:prstClr>
            </a:outerShdw>
          </a:effectLst>
        </p:spPr>
      </p:pic>
      <p:pic>
        <p:nvPicPr>
          <p:cNvPr id="53" name="圖片 52">
            <a:extLst>
              <a:ext uri="{FF2B5EF4-FFF2-40B4-BE49-F238E27FC236}">
                <a16:creationId xmlns:a16="http://schemas.microsoft.com/office/drawing/2014/main" id="{E52F1026-A2BA-4749-B2DF-1E0586C677F3}"/>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5549342" y="5013564"/>
            <a:ext cx="2747593" cy="1070411"/>
          </a:xfrm>
          <a:prstGeom prst="rect">
            <a:avLst/>
          </a:prstGeom>
          <a:effectLst>
            <a:outerShdw blurRad="50800" dist="38100" dir="2700000" algn="tl" rotWithShape="0">
              <a:prstClr val="black">
                <a:alpha val="40000"/>
              </a:prstClr>
            </a:outerShdw>
          </a:effectLst>
        </p:spPr>
      </p:pic>
      <p:pic>
        <p:nvPicPr>
          <p:cNvPr id="55" name="圖片 54">
            <a:extLst>
              <a:ext uri="{FF2B5EF4-FFF2-40B4-BE49-F238E27FC236}">
                <a16:creationId xmlns:a16="http://schemas.microsoft.com/office/drawing/2014/main" id="{FB030C2C-6D1A-4826-8A02-6038011D862C}"/>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8794802" y="5013564"/>
            <a:ext cx="2747593" cy="1070411"/>
          </a:xfrm>
          <a:prstGeom prst="rect">
            <a:avLst/>
          </a:prstGeom>
          <a:effectLst>
            <a:outerShdw blurRad="50800" dist="38100" dir="2700000" algn="tl" rotWithShape="0">
              <a:prstClr val="black">
                <a:alpha val="40000"/>
              </a:prstClr>
            </a:outerShdw>
          </a:effectLst>
        </p:spPr>
      </p:pic>
      <p:pic>
        <p:nvPicPr>
          <p:cNvPr id="13" name="圖片 12" descr="一張含有 火車, 電腦 的圖片&#10;&#10;自動產生的描述">
            <a:extLst>
              <a:ext uri="{FF2B5EF4-FFF2-40B4-BE49-F238E27FC236}">
                <a16:creationId xmlns:a16="http://schemas.microsoft.com/office/drawing/2014/main" id="{B6A15020-E0A8-46D5-9AD3-DF81DFF0024A}"/>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89922" y="3918687"/>
            <a:ext cx="2038474" cy="2754487"/>
          </a:xfrm>
          <a:prstGeom prst="rect">
            <a:avLst/>
          </a:prstGeom>
        </p:spPr>
      </p:pic>
      <p:sp>
        <p:nvSpPr>
          <p:cNvPr id="14" name="文字方塊 13">
            <a:extLst>
              <a:ext uri="{FF2B5EF4-FFF2-40B4-BE49-F238E27FC236}">
                <a16:creationId xmlns:a16="http://schemas.microsoft.com/office/drawing/2014/main" id="{EC9D3D99-BF9F-4645-A4AC-F0AFBAF0DE02}"/>
              </a:ext>
            </a:extLst>
          </p:cNvPr>
          <p:cNvSpPr txBox="1"/>
          <p:nvPr/>
        </p:nvSpPr>
        <p:spPr>
          <a:xfrm>
            <a:off x="571351" y="92206"/>
            <a:ext cx="10933319" cy="1446550"/>
          </a:xfrm>
          <a:prstGeom prst="rect">
            <a:avLst/>
          </a:prstGeom>
          <a:noFill/>
        </p:spPr>
        <p:txBody>
          <a:bodyPr wrap="square" rtlCol="0">
            <a:spAutoFit/>
          </a:bodyPr>
          <a:lstStyle/>
          <a:p>
            <a:r>
              <a:rPr lang="en-US" altLang="zh-TW" sz="4400" b="1">
                <a:latin typeface="Arial" panose="020B0604020202020204" pitchFamily="34" charset="0"/>
                <a:ea typeface="微軟正黑體" panose="020B0604030504040204" pitchFamily="34" charset="-120"/>
                <a:cs typeface="Arial" panose="020B0604020202020204" pitchFamily="34" charset="0"/>
              </a:rPr>
              <a:t>Silent data corruption &amp; self-healing with the advanced </a:t>
            </a:r>
            <a:r>
              <a:rPr lang="en-US" altLang="zh-TW" sz="4400" b="1" err="1">
                <a:latin typeface="Arial" panose="020B0604020202020204" pitchFamily="34" charset="0"/>
                <a:ea typeface="微軟正黑體" panose="020B0604030504040204" pitchFamily="34" charset="-120"/>
                <a:cs typeface="Arial" panose="020B0604020202020204" pitchFamily="34" charset="0"/>
              </a:rPr>
              <a:t>QuTS</a:t>
            </a:r>
            <a:r>
              <a:rPr lang="en-US" altLang="zh-TW" sz="4400" b="1">
                <a:latin typeface="Arial" panose="020B0604020202020204" pitchFamily="34" charset="0"/>
                <a:ea typeface="微軟正黑體" panose="020B0604030504040204" pitchFamily="34" charset="-120"/>
                <a:cs typeface="Arial" panose="020B0604020202020204" pitchFamily="34" charset="0"/>
              </a:rPr>
              <a:t> hero NAS O.S.</a:t>
            </a:r>
          </a:p>
        </p:txBody>
      </p:sp>
      <p:sp>
        <p:nvSpPr>
          <p:cNvPr id="12" name="TextBox 4">
            <a:extLst>
              <a:ext uri="{FF2B5EF4-FFF2-40B4-BE49-F238E27FC236}">
                <a16:creationId xmlns:a16="http://schemas.microsoft.com/office/drawing/2014/main" id="{21AB0789-675A-BB41-B26C-3DB06473F70D}"/>
              </a:ext>
            </a:extLst>
          </p:cNvPr>
          <p:cNvSpPr txBox="1"/>
          <p:nvPr/>
        </p:nvSpPr>
        <p:spPr>
          <a:xfrm>
            <a:off x="3453188" y="6247926"/>
            <a:ext cx="67154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CN">
                <a:latin typeface="Arial" panose="020B0604020202020204" pitchFamily="34" charset="0"/>
                <a:cs typeface="Arial" panose="020B0604020202020204" pitchFamily="34" charset="0"/>
                <a:sym typeface="Arial" panose="020B0604020202020204" pitchFamily="34" charset="0"/>
              </a:rPr>
              <a:t>Avoid silent data corruption that occurred on the running system.</a:t>
            </a:r>
            <a:endParaRPr lang="zh-TW" altLang="en-US">
              <a:latin typeface="Arial" panose="020B0604020202020204" pitchFamily="34" charset="0"/>
              <a:cs typeface="Arial" panose="020B0604020202020204" pitchFamily="34" charset="0"/>
              <a:sym typeface="Arial" panose="020B0604020202020204" pitchFamily="34" charset="0"/>
            </a:endParaRPr>
          </a:p>
        </p:txBody>
      </p:sp>
      <p:sp>
        <p:nvSpPr>
          <p:cNvPr id="15" name="文字方塊 14">
            <a:extLst>
              <a:ext uri="{FF2B5EF4-FFF2-40B4-BE49-F238E27FC236}">
                <a16:creationId xmlns:a16="http://schemas.microsoft.com/office/drawing/2014/main" id="{5DDB16EC-AFF1-544C-A6A9-09AD910E1426}"/>
              </a:ext>
            </a:extLst>
          </p:cNvPr>
          <p:cNvSpPr txBox="1"/>
          <p:nvPr/>
        </p:nvSpPr>
        <p:spPr>
          <a:xfrm>
            <a:off x="2303883" y="5115506"/>
            <a:ext cx="2672145" cy="912301"/>
          </a:xfrm>
          <a:prstGeom prst="rect">
            <a:avLst/>
          </a:prstGeom>
          <a:noFill/>
        </p:spPr>
        <p:txBody>
          <a:bodyPr wrap="square" rtlCol="0">
            <a:spAutoFit/>
          </a:bodyPr>
          <a:lstStyle/>
          <a:p>
            <a:pPr algn="ctr">
              <a:lnSpc>
                <a:spcPts val="2200"/>
              </a:lnSpc>
            </a:pPr>
            <a:r>
              <a:rPr lang="en-US" altLang="zh-TW" sz="1500" b="1">
                <a:latin typeface="Arial" panose="020B0604020202020204" pitchFamily="34" charset="0"/>
                <a:ea typeface="微軟正黑體" panose="020B0604030504040204" pitchFamily="34" charset="-120"/>
                <a:cs typeface="Arial" panose="020B0604020202020204" pitchFamily="34" charset="0"/>
              </a:rPr>
              <a:t>Checksum comparison is wrong, discover the data corruption</a:t>
            </a:r>
            <a:endParaRPr lang="zh-TW" altLang="en-US" sz="1500" b="1">
              <a:latin typeface="Arial" panose="020B0604020202020204" pitchFamily="34" charset="0"/>
              <a:ea typeface="微軟正黑體" panose="020B0604030504040204" pitchFamily="34" charset="-120"/>
              <a:cs typeface="Arial" panose="020B0604020202020204" pitchFamily="34" charset="0"/>
            </a:endParaRPr>
          </a:p>
        </p:txBody>
      </p:sp>
      <p:sp>
        <p:nvSpPr>
          <p:cNvPr id="16" name="文字方塊 15">
            <a:extLst>
              <a:ext uri="{FF2B5EF4-FFF2-40B4-BE49-F238E27FC236}">
                <a16:creationId xmlns:a16="http://schemas.microsoft.com/office/drawing/2014/main" id="{8C90A807-A79B-F644-B5B9-5F183607C5BA}"/>
              </a:ext>
            </a:extLst>
          </p:cNvPr>
          <p:cNvSpPr txBox="1"/>
          <p:nvPr/>
        </p:nvSpPr>
        <p:spPr>
          <a:xfrm>
            <a:off x="5662552" y="5115533"/>
            <a:ext cx="2521172" cy="630173"/>
          </a:xfrm>
          <a:prstGeom prst="rect">
            <a:avLst/>
          </a:prstGeom>
          <a:noFill/>
        </p:spPr>
        <p:txBody>
          <a:bodyPr wrap="square" rtlCol="0">
            <a:spAutoFit/>
          </a:bodyPr>
          <a:lstStyle/>
          <a:p>
            <a:pPr algn="ctr">
              <a:lnSpc>
                <a:spcPts val="2200"/>
              </a:lnSpc>
            </a:pPr>
            <a:r>
              <a:rPr lang="en-US" altLang="zh-TW" sz="1500" b="1">
                <a:latin typeface="Arial" panose="020B0604020202020204" pitchFamily="34" charset="0"/>
                <a:ea typeface="微軟正黑體" panose="020B0604030504040204" pitchFamily="34" charset="-120"/>
                <a:cs typeface="Arial" panose="020B0604020202020204" pitchFamily="34" charset="0"/>
              </a:rPr>
              <a:t>Get the correct data from the Data Copy</a:t>
            </a:r>
            <a:endParaRPr lang="zh-TW" altLang="en-US" sz="1500" b="1">
              <a:latin typeface="Arial" panose="020B0604020202020204" pitchFamily="34" charset="0"/>
              <a:ea typeface="微軟正黑體" panose="020B0604030504040204" pitchFamily="34" charset="-120"/>
              <a:cs typeface="Arial" panose="020B0604020202020204" pitchFamily="34" charset="0"/>
            </a:endParaRPr>
          </a:p>
        </p:txBody>
      </p:sp>
      <p:sp>
        <p:nvSpPr>
          <p:cNvPr id="17" name="文字方塊 16">
            <a:extLst>
              <a:ext uri="{FF2B5EF4-FFF2-40B4-BE49-F238E27FC236}">
                <a16:creationId xmlns:a16="http://schemas.microsoft.com/office/drawing/2014/main" id="{404D9C0D-3CFB-104C-A0FD-19490E00D318}"/>
              </a:ext>
            </a:extLst>
          </p:cNvPr>
          <p:cNvSpPr txBox="1"/>
          <p:nvPr/>
        </p:nvSpPr>
        <p:spPr>
          <a:xfrm>
            <a:off x="8832525" y="5068569"/>
            <a:ext cx="2672145" cy="912301"/>
          </a:xfrm>
          <a:prstGeom prst="rect">
            <a:avLst/>
          </a:prstGeom>
          <a:noFill/>
        </p:spPr>
        <p:txBody>
          <a:bodyPr wrap="square" rtlCol="0">
            <a:spAutoFit/>
          </a:bodyPr>
          <a:lstStyle/>
          <a:p>
            <a:pPr algn="ctr">
              <a:lnSpc>
                <a:spcPts val="2200"/>
              </a:lnSpc>
            </a:pPr>
            <a:r>
              <a:rPr lang="en-US" altLang="zh-TW" sz="1500" b="1">
                <a:latin typeface="Arial" panose="020B0604020202020204" pitchFamily="34" charset="0"/>
                <a:ea typeface="微軟正黑體" panose="020B0604030504040204" pitchFamily="34" charset="-120"/>
                <a:cs typeface="Arial" panose="020B0604020202020204" pitchFamily="34" charset="0"/>
              </a:rPr>
              <a:t>Provide the correct data to applications and repair the damaged data.</a:t>
            </a:r>
            <a:endParaRPr lang="zh-TW" altLang="en-US" sz="1500" b="1">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15629207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5" name="直線單箭頭接點 34">
            <a:extLst>
              <a:ext uri="{FF2B5EF4-FFF2-40B4-BE49-F238E27FC236}">
                <a16:creationId xmlns:a16="http://schemas.microsoft.com/office/drawing/2014/main" id="{23AF9DE6-F9EE-4475-89F7-47EDC4D3FEF0}"/>
              </a:ext>
            </a:extLst>
          </p:cNvPr>
          <p:cNvCxnSpPr/>
          <p:nvPr/>
        </p:nvCxnSpPr>
        <p:spPr>
          <a:xfrm>
            <a:off x="1726468" y="2510320"/>
            <a:ext cx="4489850" cy="0"/>
          </a:xfrm>
          <a:prstGeom prst="straightConnector1">
            <a:avLst/>
          </a:prstGeom>
          <a:ln w="50800">
            <a:solidFill>
              <a:srgbClr val="32323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直線單箭頭接點 55">
            <a:extLst>
              <a:ext uri="{FF2B5EF4-FFF2-40B4-BE49-F238E27FC236}">
                <a16:creationId xmlns:a16="http://schemas.microsoft.com/office/drawing/2014/main" id="{4FB73504-DC5C-43FB-917D-871764347EEA}"/>
              </a:ext>
            </a:extLst>
          </p:cNvPr>
          <p:cNvCxnSpPr/>
          <p:nvPr/>
        </p:nvCxnSpPr>
        <p:spPr>
          <a:xfrm>
            <a:off x="1726468" y="3827091"/>
            <a:ext cx="4489850" cy="0"/>
          </a:xfrm>
          <a:prstGeom prst="straightConnector1">
            <a:avLst/>
          </a:prstGeom>
          <a:ln w="50800">
            <a:solidFill>
              <a:srgbClr val="323231"/>
            </a:solidFill>
            <a:tailEnd type="triangle"/>
          </a:ln>
        </p:spPr>
        <p:style>
          <a:lnRef idx="1">
            <a:schemeClr val="accent1"/>
          </a:lnRef>
          <a:fillRef idx="0">
            <a:schemeClr val="accent1"/>
          </a:fillRef>
          <a:effectRef idx="0">
            <a:schemeClr val="accent1"/>
          </a:effectRef>
          <a:fontRef idx="minor">
            <a:schemeClr val="tx1"/>
          </a:fontRef>
        </p:style>
      </p:cxnSp>
      <p:cxnSp>
        <p:nvCxnSpPr>
          <p:cNvPr id="57" name="直線單箭頭接點 56">
            <a:extLst>
              <a:ext uri="{FF2B5EF4-FFF2-40B4-BE49-F238E27FC236}">
                <a16:creationId xmlns:a16="http://schemas.microsoft.com/office/drawing/2014/main" id="{AA3AC9D3-1827-459A-8182-7C146DAD9685}"/>
              </a:ext>
            </a:extLst>
          </p:cNvPr>
          <p:cNvCxnSpPr/>
          <p:nvPr/>
        </p:nvCxnSpPr>
        <p:spPr>
          <a:xfrm>
            <a:off x="1726468" y="5108184"/>
            <a:ext cx="4489850" cy="0"/>
          </a:xfrm>
          <a:prstGeom prst="straightConnector1">
            <a:avLst/>
          </a:prstGeom>
          <a:ln w="50800">
            <a:solidFill>
              <a:srgbClr val="323231"/>
            </a:solidFill>
            <a:tailEnd type="triangle"/>
          </a:ln>
        </p:spPr>
        <p:style>
          <a:lnRef idx="1">
            <a:schemeClr val="accent1"/>
          </a:lnRef>
          <a:fillRef idx="0">
            <a:schemeClr val="accent1"/>
          </a:fillRef>
          <a:effectRef idx="0">
            <a:schemeClr val="accent1"/>
          </a:effectRef>
          <a:fontRef idx="minor">
            <a:schemeClr val="tx1"/>
          </a:fontRef>
        </p:style>
      </p:cxnSp>
      <p:sp>
        <p:nvSpPr>
          <p:cNvPr id="76" name="Rectangle 3">
            <a:extLst>
              <a:ext uri="{FF2B5EF4-FFF2-40B4-BE49-F238E27FC236}">
                <a16:creationId xmlns:a16="http://schemas.microsoft.com/office/drawing/2014/main" id="{3D014A53-D7F4-4EA4-8F6A-760D47949697}"/>
              </a:ext>
            </a:extLst>
          </p:cNvPr>
          <p:cNvSpPr/>
          <p:nvPr/>
        </p:nvSpPr>
        <p:spPr>
          <a:xfrm flipH="1">
            <a:off x="6701323" y="3326091"/>
            <a:ext cx="4447794" cy="930396"/>
          </a:xfrm>
          <a:prstGeom prst="snip2DiagRect">
            <a:avLst>
              <a:gd name="adj1" fmla="val 0"/>
              <a:gd name="adj2" fmla="val 17253"/>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3400" b="1">
              <a:solidFill>
                <a:srgbClr val="333333"/>
              </a:solidFill>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77" name="Rectangle 3">
            <a:extLst>
              <a:ext uri="{FF2B5EF4-FFF2-40B4-BE49-F238E27FC236}">
                <a16:creationId xmlns:a16="http://schemas.microsoft.com/office/drawing/2014/main" id="{48933AE7-E537-4F75-9C6B-28FD113F34F5}"/>
              </a:ext>
            </a:extLst>
          </p:cNvPr>
          <p:cNvSpPr/>
          <p:nvPr/>
        </p:nvSpPr>
        <p:spPr>
          <a:xfrm flipH="1">
            <a:off x="6701323" y="4625898"/>
            <a:ext cx="4447794" cy="930396"/>
          </a:xfrm>
          <a:prstGeom prst="snip2DiagRect">
            <a:avLst>
              <a:gd name="adj1" fmla="val 0"/>
              <a:gd name="adj2" fmla="val 17253"/>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3400" b="1">
              <a:solidFill>
                <a:srgbClr val="333333"/>
              </a:solidFill>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16" name="Rectangle 3">
            <a:extLst>
              <a:ext uri="{FF2B5EF4-FFF2-40B4-BE49-F238E27FC236}">
                <a16:creationId xmlns:a16="http://schemas.microsoft.com/office/drawing/2014/main" id="{AFBD5C64-72FB-4098-8075-4EC76B58BAE6}"/>
              </a:ext>
            </a:extLst>
          </p:cNvPr>
          <p:cNvSpPr/>
          <p:nvPr/>
        </p:nvSpPr>
        <p:spPr>
          <a:xfrm flipH="1">
            <a:off x="6701325" y="2034570"/>
            <a:ext cx="4447794" cy="930396"/>
          </a:xfrm>
          <a:prstGeom prst="snip2DiagRect">
            <a:avLst>
              <a:gd name="adj1" fmla="val 0"/>
              <a:gd name="adj2" fmla="val 17253"/>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3400" b="1">
              <a:solidFill>
                <a:srgbClr val="333333"/>
              </a:solidFill>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121" name="矩形: 圓角 120">
            <a:extLst>
              <a:ext uri="{FF2B5EF4-FFF2-40B4-BE49-F238E27FC236}">
                <a16:creationId xmlns:a16="http://schemas.microsoft.com/office/drawing/2014/main" id="{45CA3BF5-C221-452B-9ECE-4B4BD9B1FB03}"/>
              </a:ext>
            </a:extLst>
          </p:cNvPr>
          <p:cNvSpPr/>
          <p:nvPr/>
        </p:nvSpPr>
        <p:spPr>
          <a:xfrm>
            <a:off x="2424768" y="4844257"/>
            <a:ext cx="3435996" cy="493685"/>
          </a:xfrm>
          <a:prstGeom prst="roundRect">
            <a:avLst>
              <a:gd name="adj" fmla="val 50000"/>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49" name="矩形: 圓角 48">
            <a:extLst>
              <a:ext uri="{FF2B5EF4-FFF2-40B4-BE49-F238E27FC236}">
                <a16:creationId xmlns:a16="http://schemas.microsoft.com/office/drawing/2014/main" id="{3532D6AA-D9A0-4030-A6E9-4A7B6820251D}"/>
              </a:ext>
            </a:extLst>
          </p:cNvPr>
          <p:cNvSpPr/>
          <p:nvPr/>
        </p:nvSpPr>
        <p:spPr>
          <a:xfrm>
            <a:off x="2424768" y="3553569"/>
            <a:ext cx="3435996" cy="493685"/>
          </a:xfrm>
          <a:prstGeom prst="roundRect">
            <a:avLst>
              <a:gd name="adj" fmla="val 50000"/>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51" name="矩形: 圓角 50">
            <a:extLst>
              <a:ext uri="{FF2B5EF4-FFF2-40B4-BE49-F238E27FC236}">
                <a16:creationId xmlns:a16="http://schemas.microsoft.com/office/drawing/2014/main" id="{041B400F-68C5-4B87-B9EC-AEBE4FF8C4E9}"/>
              </a:ext>
            </a:extLst>
          </p:cNvPr>
          <p:cNvSpPr/>
          <p:nvPr/>
        </p:nvSpPr>
        <p:spPr>
          <a:xfrm>
            <a:off x="2424768" y="2263477"/>
            <a:ext cx="3435996" cy="493685"/>
          </a:xfrm>
          <a:prstGeom prst="roundRect">
            <a:avLst>
              <a:gd name="adj" fmla="val 50000"/>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pic>
        <p:nvPicPr>
          <p:cNvPr id="41" name="圖形 40">
            <a:extLst>
              <a:ext uri="{FF2B5EF4-FFF2-40B4-BE49-F238E27FC236}">
                <a16:creationId xmlns:a16="http://schemas.microsoft.com/office/drawing/2014/main" id="{64DF9B46-3135-485D-95B2-E6DA2C1E9AD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5025" y="2019373"/>
            <a:ext cx="964434" cy="964434"/>
          </a:xfrm>
          <a:prstGeom prst="rect">
            <a:avLst/>
          </a:prstGeom>
          <a:effectLst>
            <a:glow rad="101600">
              <a:schemeClr val="bg1">
                <a:alpha val="20000"/>
              </a:schemeClr>
            </a:glow>
          </a:effectLst>
        </p:spPr>
      </p:pic>
      <p:pic>
        <p:nvPicPr>
          <p:cNvPr id="43" name="圖形 42">
            <a:extLst>
              <a:ext uri="{FF2B5EF4-FFF2-40B4-BE49-F238E27FC236}">
                <a16:creationId xmlns:a16="http://schemas.microsoft.com/office/drawing/2014/main" id="{5C046A85-2375-4EC7-BA1F-03460CB7C22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52042" y="3287176"/>
            <a:ext cx="930395" cy="930395"/>
          </a:xfrm>
          <a:prstGeom prst="rect">
            <a:avLst/>
          </a:prstGeom>
          <a:effectLst>
            <a:glow rad="101600">
              <a:schemeClr val="bg1">
                <a:alpha val="20000"/>
              </a:schemeClr>
            </a:glow>
          </a:effectLst>
        </p:spPr>
      </p:pic>
      <p:pic>
        <p:nvPicPr>
          <p:cNvPr id="45" name="圖形 44">
            <a:extLst>
              <a:ext uri="{FF2B5EF4-FFF2-40B4-BE49-F238E27FC236}">
                <a16:creationId xmlns:a16="http://schemas.microsoft.com/office/drawing/2014/main" id="{327EAF71-3F41-4283-9BB7-3D7978072B8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52042" y="4708589"/>
            <a:ext cx="930395" cy="930395"/>
          </a:xfrm>
          <a:prstGeom prst="rect">
            <a:avLst/>
          </a:prstGeom>
          <a:effectLst>
            <a:glow rad="101600">
              <a:schemeClr val="bg1">
                <a:alpha val="20000"/>
              </a:schemeClr>
            </a:glow>
          </a:effectLst>
        </p:spPr>
      </p:pic>
      <p:pic>
        <p:nvPicPr>
          <p:cNvPr id="67" name="圖形 66">
            <a:extLst>
              <a:ext uri="{FF2B5EF4-FFF2-40B4-BE49-F238E27FC236}">
                <a16:creationId xmlns:a16="http://schemas.microsoft.com/office/drawing/2014/main" id="{48BE8F6F-8321-4375-9922-E8E2CE2DC08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37719" y="2019373"/>
            <a:ext cx="964434" cy="964434"/>
          </a:xfrm>
          <a:prstGeom prst="rect">
            <a:avLst/>
          </a:prstGeom>
          <a:effectLst>
            <a:glow rad="101600">
              <a:schemeClr val="bg1">
                <a:alpha val="20000"/>
              </a:schemeClr>
            </a:glow>
          </a:effectLst>
        </p:spPr>
      </p:pic>
      <p:pic>
        <p:nvPicPr>
          <p:cNvPr id="68" name="圖形 67">
            <a:extLst>
              <a:ext uri="{FF2B5EF4-FFF2-40B4-BE49-F238E27FC236}">
                <a16:creationId xmlns:a16="http://schemas.microsoft.com/office/drawing/2014/main" id="{D6AB12AE-7193-4E47-9B3A-165B53AAD58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354736" y="3326094"/>
            <a:ext cx="930395" cy="930395"/>
          </a:xfrm>
          <a:prstGeom prst="rect">
            <a:avLst/>
          </a:prstGeom>
          <a:effectLst>
            <a:glow rad="101600">
              <a:schemeClr val="bg1">
                <a:alpha val="20000"/>
              </a:schemeClr>
            </a:glow>
          </a:effectLst>
        </p:spPr>
      </p:pic>
      <p:pic>
        <p:nvPicPr>
          <p:cNvPr id="69" name="圖形 68">
            <a:extLst>
              <a:ext uri="{FF2B5EF4-FFF2-40B4-BE49-F238E27FC236}">
                <a16:creationId xmlns:a16="http://schemas.microsoft.com/office/drawing/2014/main" id="{D15250F5-1D5F-43DE-8801-856E0B92DD8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354736" y="4625901"/>
            <a:ext cx="930395" cy="930395"/>
          </a:xfrm>
          <a:prstGeom prst="rect">
            <a:avLst/>
          </a:prstGeom>
          <a:effectLst>
            <a:glow rad="101600">
              <a:schemeClr val="bg1">
                <a:alpha val="20000"/>
              </a:schemeClr>
            </a:glow>
          </a:effectLst>
        </p:spPr>
      </p:pic>
      <p:pic>
        <p:nvPicPr>
          <p:cNvPr id="12" name="圖片 11">
            <a:extLst>
              <a:ext uri="{FF2B5EF4-FFF2-40B4-BE49-F238E27FC236}">
                <a16:creationId xmlns:a16="http://schemas.microsoft.com/office/drawing/2014/main" id="{A6B4D233-7901-408E-972F-EB175A093978}"/>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7353452" y="5638984"/>
            <a:ext cx="2790331" cy="1065379"/>
          </a:xfrm>
          <a:prstGeom prst="rect">
            <a:avLst/>
          </a:prstGeom>
          <a:effectLst>
            <a:outerShdw blurRad="101600" dist="38100" dir="2700000" algn="tl" rotWithShape="0">
              <a:prstClr val="black">
                <a:alpha val="40000"/>
              </a:prstClr>
            </a:outerShdw>
          </a:effectLst>
        </p:spPr>
      </p:pic>
      <p:cxnSp>
        <p:nvCxnSpPr>
          <p:cNvPr id="4" name="直線單箭頭接點 3">
            <a:extLst>
              <a:ext uri="{FF2B5EF4-FFF2-40B4-BE49-F238E27FC236}">
                <a16:creationId xmlns:a16="http://schemas.microsoft.com/office/drawing/2014/main" id="{161D2E05-3F23-4F5E-A88C-FA4FF2D10EBF}"/>
              </a:ext>
            </a:extLst>
          </p:cNvPr>
          <p:cNvCxnSpPr>
            <a:cxnSpLocks/>
          </p:cNvCxnSpPr>
          <p:nvPr/>
        </p:nvCxnSpPr>
        <p:spPr>
          <a:xfrm flipV="1">
            <a:off x="2821021" y="6222326"/>
            <a:ext cx="4464110" cy="18268"/>
          </a:xfrm>
          <a:prstGeom prst="straightConnector1">
            <a:avLst/>
          </a:prstGeom>
          <a:ln w="38100">
            <a:solidFill>
              <a:srgbClr val="323231"/>
            </a:solidFill>
            <a:headEnd type="triangle"/>
            <a:tailEnd type="triangle"/>
          </a:ln>
        </p:spPr>
        <p:style>
          <a:lnRef idx="1">
            <a:schemeClr val="accent1"/>
          </a:lnRef>
          <a:fillRef idx="0">
            <a:schemeClr val="accent1"/>
          </a:fillRef>
          <a:effectRef idx="0">
            <a:schemeClr val="accent1"/>
          </a:effectRef>
          <a:fontRef idx="minor">
            <a:schemeClr val="tx1"/>
          </a:fontRef>
        </p:style>
      </p:cxnSp>
      <p:pic>
        <p:nvPicPr>
          <p:cNvPr id="5" name="圖片 5" descr="一張含有 電腦 的圖片&#10;&#10;自動產生的描述">
            <a:extLst>
              <a:ext uri="{FF2B5EF4-FFF2-40B4-BE49-F238E27FC236}">
                <a16:creationId xmlns:a16="http://schemas.microsoft.com/office/drawing/2014/main" id="{41A002FA-3588-4699-889B-AD5577E5029C}"/>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3916338" y="5689895"/>
            <a:ext cx="1854517" cy="1168105"/>
          </a:xfrm>
          <a:prstGeom prst="rect">
            <a:avLst/>
          </a:prstGeom>
        </p:spPr>
      </p:pic>
      <p:pic>
        <p:nvPicPr>
          <p:cNvPr id="32" name="圖片 31" descr="一張含有 文字, 電子用品 的圖片&#10;&#10;自動產生的描述">
            <a:extLst>
              <a:ext uri="{FF2B5EF4-FFF2-40B4-BE49-F238E27FC236}">
                <a16:creationId xmlns:a16="http://schemas.microsoft.com/office/drawing/2014/main" id="{C8A8E49F-B57D-EB49-BB77-4788F4D0C8B2}"/>
              </a:ext>
            </a:extLst>
          </p:cNvPr>
          <p:cNvPicPr>
            <a:picLocks noChangeAspect="1"/>
          </p:cNvPicPr>
          <p:nvPr/>
        </p:nvPicPr>
        <p:blipFill>
          <a:blip r:embed="rId10"/>
          <a:stretch>
            <a:fillRect/>
          </a:stretch>
        </p:blipFill>
        <p:spPr>
          <a:xfrm>
            <a:off x="561699" y="5802873"/>
            <a:ext cx="2149303" cy="871542"/>
          </a:xfrm>
          <a:prstGeom prst="rect">
            <a:avLst/>
          </a:prstGeom>
        </p:spPr>
      </p:pic>
      <p:sp>
        <p:nvSpPr>
          <p:cNvPr id="28" name="標題 1">
            <a:extLst>
              <a:ext uri="{FF2B5EF4-FFF2-40B4-BE49-F238E27FC236}">
                <a16:creationId xmlns:a16="http://schemas.microsoft.com/office/drawing/2014/main" id="{E626F94D-212E-6F48-AC04-4E56B6D01C3F}"/>
              </a:ext>
            </a:extLst>
          </p:cNvPr>
          <p:cNvSpPr txBox="1">
            <a:spLocks/>
          </p:cNvSpPr>
          <p:nvPr/>
        </p:nvSpPr>
        <p:spPr>
          <a:xfrm>
            <a:off x="686867" y="328823"/>
            <a:ext cx="11058901" cy="9826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ts val="5100"/>
              </a:lnSpc>
            </a:pPr>
            <a:r>
              <a:rPr lang="en-US" altLang="zh-TW" sz="4000" b="1">
                <a:latin typeface="Arial" panose="020B0604020202020204" pitchFamily="34" charset="0"/>
                <a:cs typeface="Arial" panose="020B0604020202020204" pitchFamily="34" charset="0"/>
              </a:rPr>
              <a:t>License-free </a:t>
            </a:r>
            <a:r>
              <a:rPr lang="zh-TW" altLang="zh-TW" sz="4000" b="1">
                <a:latin typeface="Arial" panose="020B0604020202020204" pitchFamily="34" charset="0"/>
                <a:cs typeface="Arial" panose="020B0604020202020204" pitchFamily="34" charset="0"/>
              </a:rPr>
              <a:t>backup solution</a:t>
            </a:r>
            <a:r>
              <a:rPr lang="en-US" altLang="zh-TW" sz="4000" b="1">
                <a:latin typeface="Arial" panose="020B0604020202020204" pitchFamily="34" charset="0"/>
                <a:cs typeface="Arial" panose="020B0604020202020204" pitchFamily="34" charset="0"/>
              </a:rPr>
              <a:t>s to p</a:t>
            </a:r>
            <a:r>
              <a:rPr lang="zh-TW" altLang="zh-TW" sz="4000" b="1">
                <a:latin typeface="Arial" panose="020B0604020202020204" pitchFamily="34" charset="0"/>
                <a:cs typeface="Arial" panose="020B0604020202020204" pitchFamily="34" charset="0"/>
              </a:rPr>
              <a:t>rovide </a:t>
            </a:r>
            <a:endParaRPr lang="en-US" altLang="zh-TW" sz="4000" b="1">
              <a:latin typeface="Arial" panose="020B0604020202020204" pitchFamily="34" charset="0"/>
              <a:cs typeface="Arial" panose="020B0604020202020204" pitchFamily="34" charset="0"/>
            </a:endParaRPr>
          </a:p>
          <a:p>
            <a:pPr>
              <a:lnSpc>
                <a:spcPts val="5100"/>
              </a:lnSpc>
            </a:pPr>
            <a:r>
              <a:rPr lang="zh-TW" altLang="zh-TW" sz="4000" b="1">
                <a:latin typeface="Arial" panose="020B0604020202020204" pitchFamily="34" charset="0"/>
                <a:cs typeface="Arial" panose="020B0604020202020204" pitchFamily="34" charset="0"/>
              </a:rPr>
              <a:t>the most complete data backup protection</a:t>
            </a:r>
            <a:endParaRPr lang="zh-TW" altLang="en-US" sz="4000" b="1">
              <a:latin typeface="Arial" panose="020B0604020202020204" pitchFamily="34" charset="0"/>
              <a:cs typeface="Arial" panose="020B0604020202020204" pitchFamily="34" charset="0"/>
            </a:endParaRPr>
          </a:p>
        </p:txBody>
      </p:sp>
      <p:sp>
        <p:nvSpPr>
          <p:cNvPr id="29" name="文字方塊 28">
            <a:extLst>
              <a:ext uri="{FF2B5EF4-FFF2-40B4-BE49-F238E27FC236}">
                <a16:creationId xmlns:a16="http://schemas.microsoft.com/office/drawing/2014/main" id="{1D1313B7-4846-1549-AE44-75A4B2BB7BB7}"/>
              </a:ext>
            </a:extLst>
          </p:cNvPr>
          <p:cNvSpPr txBox="1"/>
          <p:nvPr/>
        </p:nvSpPr>
        <p:spPr>
          <a:xfrm>
            <a:off x="7385874" y="3374810"/>
            <a:ext cx="3954084" cy="759182"/>
          </a:xfrm>
          <a:prstGeom prst="rect">
            <a:avLst/>
          </a:prstGeom>
          <a:noFill/>
        </p:spPr>
        <p:txBody>
          <a:bodyPr wrap="square" rtlCol="0" anchor="t">
            <a:spAutoFit/>
          </a:bodyPr>
          <a:lstStyle>
            <a:defPPr marR="0" lvl="0" algn="l" rtl="0">
              <a:lnSpc>
                <a:spcPct val="100000"/>
              </a:lnSpc>
              <a:spcBef>
                <a:spcPts val="0"/>
              </a:spcBef>
              <a:spcAft>
                <a:spcPts val="0"/>
              </a:spcAft>
            </a:defPPr>
            <a:lvl1pPr>
              <a:lnSpc>
                <a:spcPts val="1575"/>
              </a:lnSpc>
              <a:spcBef>
                <a:spcPts val="150"/>
              </a:spcBef>
              <a:defRPr sz="1200">
                <a:latin typeface="微軟正黑體" panose="020B0604030504040204" pitchFamily="34" charset="-120"/>
                <a:ea typeface="微軟正黑體" panose="020B0604030504040204" pitchFamily="34" charset="-120"/>
              </a:defRPr>
            </a:lvl1pPr>
          </a:lstStyle>
          <a:p>
            <a:r>
              <a:rPr lang="en-US" altLang="zh-TW" sz="1600" b="1">
                <a:latin typeface="Arial" panose="020B0604020202020204" pitchFamily="34" charset="0"/>
                <a:cs typeface="Arial" panose="020B0604020202020204" pitchFamily="34" charset="0"/>
              </a:rPr>
              <a:t>Snapshot &amp; Replica: </a:t>
            </a:r>
          </a:p>
          <a:p>
            <a:r>
              <a:rPr lang="en-US" altLang="zh-TW" sz="1400">
                <a:latin typeface="Arial" panose="020B0604020202020204" pitchFamily="34" charset="0"/>
                <a:ea typeface="+mn-lt"/>
                <a:cs typeface="Arial" panose="020B0604020202020204" pitchFamily="34" charset="0"/>
              </a:rPr>
              <a:t>File</a:t>
            </a:r>
            <a:r>
              <a:rPr lang="zh-TW" altLang="en-US" sz="1400">
                <a:latin typeface="Arial" panose="020B0604020202020204" pitchFamily="34" charset="0"/>
                <a:ea typeface="Microsoft JhengHei"/>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level, multi-version management.</a:t>
            </a:r>
          </a:p>
          <a:p>
            <a:r>
              <a:rPr lang="en-US" altLang="zh-TW" sz="1400">
                <a:latin typeface="Arial" panose="020B0604020202020204" pitchFamily="34" charset="0"/>
                <a:ea typeface="+mn-lt"/>
                <a:cs typeface="Arial" panose="020B0604020202020204" pitchFamily="34" charset="0"/>
              </a:rPr>
              <a:t>Lightweight</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snapshot w/o performance impact.</a:t>
            </a:r>
            <a:endParaRPr lang="zh-TW" altLang="en-US" sz="1400">
              <a:latin typeface="Arial" panose="020B0604020202020204" pitchFamily="34" charset="0"/>
              <a:ea typeface="+mn-lt"/>
              <a:cs typeface="Arial" panose="020B0604020202020204" pitchFamily="34" charset="0"/>
            </a:endParaRPr>
          </a:p>
        </p:txBody>
      </p:sp>
      <p:sp>
        <p:nvSpPr>
          <p:cNvPr id="30" name="文字方塊 29">
            <a:extLst>
              <a:ext uri="{FF2B5EF4-FFF2-40B4-BE49-F238E27FC236}">
                <a16:creationId xmlns:a16="http://schemas.microsoft.com/office/drawing/2014/main" id="{AC3F33D7-D4C4-1549-9486-50FCEA396899}"/>
              </a:ext>
            </a:extLst>
          </p:cNvPr>
          <p:cNvSpPr txBox="1"/>
          <p:nvPr/>
        </p:nvSpPr>
        <p:spPr>
          <a:xfrm>
            <a:off x="7415729" y="4730797"/>
            <a:ext cx="3541216" cy="707886"/>
          </a:xfrm>
          <a:prstGeom prst="rect">
            <a:avLst/>
          </a:prstGeom>
          <a:noFill/>
        </p:spPr>
        <p:txBody>
          <a:bodyPr wrap="square" lIns="91440" tIns="45720" rIns="91440" bIns="45720" rtlCol="0" anchor="t">
            <a:spAutoFit/>
          </a:bodyPr>
          <a:lstStyle>
            <a:defPPr marR="0" lvl="0" algn="l" rtl="0">
              <a:lnSpc>
                <a:spcPct val="100000"/>
              </a:lnSpc>
              <a:spcBef>
                <a:spcPts val="0"/>
              </a:spcBef>
              <a:spcAft>
                <a:spcPts val="0"/>
              </a:spcAft>
              <a:defRPr/>
            </a:defPPr>
            <a:lvl1pPr>
              <a:lnSpc>
                <a:spcPts val="1575"/>
              </a:lnSpc>
              <a:spcBef>
                <a:spcPts val="150"/>
              </a:spcBef>
              <a:defRPr sz="1200">
                <a:latin typeface="微軟正黑體" panose="020B0604030504040204" pitchFamily="34" charset="-120"/>
                <a:ea typeface="微軟正黑體" panose="020B0604030504040204" pitchFamily="34" charset="-120"/>
              </a:defRPr>
            </a:lvl1pPr>
          </a:lstStyle>
          <a:p>
            <a:r>
              <a:rPr lang="en-US" altLang="zh-TW" sz="1800" b="1" err="1">
                <a:latin typeface="Arial" panose="020B0604020202020204" pitchFamily="34" charset="0"/>
                <a:ea typeface="微軟正黑體"/>
                <a:cs typeface="Arial" panose="020B0604020202020204" pitchFamily="34" charset="0"/>
              </a:rPr>
              <a:t>SnapSync</a:t>
            </a:r>
            <a:r>
              <a:rPr lang="en-US" altLang="zh-TW" sz="1800" b="1">
                <a:latin typeface="Arial" panose="020B0604020202020204" pitchFamily="34" charset="0"/>
                <a:ea typeface="微軟正黑體"/>
                <a:cs typeface="Arial" panose="020B0604020202020204" pitchFamily="34" charset="0"/>
              </a:rPr>
              <a:t>:</a:t>
            </a:r>
            <a:br>
              <a:rPr lang="en-US" altLang="zh-TW" sz="1800">
                <a:latin typeface="Arial" panose="020B0604020202020204" pitchFamily="34" charset="0"/>
                <a:cs typeface="Arial" panose="020B0604020202020204" pitchFamily="34" charset="0"/>
              </a:rPr>
            </a:br>
            <a:r>
              <a:rPr lang="en-US" altLang="zh-TW" sz="1400">
                <a:latin typeface="Arial" panose="020B0604020202020204" pitchFamily="34" charset="0"/>
                <a:ea typeface="+mn-lt"/>
                <a:cs typeface="Arial" panose="020B0604020202020204" pitchFamily="34" charset="0"/>
              </a:rPr>
              <a:t>Block</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level, Mirror</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the</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data</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copy</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and</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always</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kept</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up</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to</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date.</a:t>
            </a:r>
            <a:endParaRPr lang="en-US" altLang="zh-TW" sz="1600">
              <a:latin typeface="Arial" panose="020B0604020202020204" pitchFamily="34" charset="0"/>
              <a:ea typeface="微軟正黑體"/>
              <a:cs typeface="Arial" panose="020B0604020202020204" pitchFamily="34" charset="0"/>
            </a:endParaRPr>
          </a:p>
        </p:txBody>
      </p:sp>
      <p:sp>
        <p:nvSpPr>
          <p:cNvPr id="33" name="矩形 32">
            <a:extLst>
              <a:ext uri="{FF2B5EF4-FFF2-40B4-BE49-F238E27FC236}">
                <a16:creationId xmlns:a16="http://schemas.microsoft.com/office/drawing/2014/main" id="{34C8F329-1EEA-5942-9798-777CF70E0B92}"/>
              </a:ext>
            </a:extLst>
          </p:cNvPr>
          <p:cNvSpPr/>
          <p:nvPr/>
        </p:nvSpPr>
        <p:spPr>
          <a:xfrm>
            <a:off x="2801715" y="4931638"/>
            <a:ext cx="2682102" cy="361637"/>
          </a:xfrm>
          <a:prstGeom prst="rect">
            <a:avLst/>
          </a:prstGeom>
          <a:noFill/>
        </p:spPr>
        <p:txBody>
          <a:bodyPr wrap="square" rtlCol="0" anchor="t">
            <a:spAutoFit/>
          </a:bodyPr>
          <a:lstStyle/>
          <a:p>
            <a:pPr algn="ctr">
              <a:lnSpc>
                <a:spcPts val="2100"/>
              </a:lnSpc>
              <a:spcBef>
                <a:spcPts val="200"/>
              </a:spcBef>
            </a:pPr>
            <a:r>
              <a:rPr lang="en-US" altLang="zh-TW" b="1">
                <a:latin typeface="Arial" panose="020B0604020202020204" pitchFamily="34" charset="0"/>
                <a:ea typeface="微軟正黑體" panose="020B0604030504040204" pitchFamily="34" charset="-120"/>
                <a:cs typeface="Arial" panose="020B0604020202020204" pitchFamily="34" charset="0"/>
              </a:rPr>
              <a:t>RPO : </a:t>
            </a:r>
            <a:r>
              <a:rPr lang="en-US" altLang="zh-TW"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real-time</a:t>
            </a:r>
            <a:endParaRPr lang="en-US" altLang="zh-TW" b="1">
              <a:latin typeface="Arial" panose="020B0604020202020204" pitchFamily="34" charset="0"/>
              <a:ea typeface="微軟正黑體" panose="020B0604030504040204" pitchFamily="34" charset="-120"/>
              <a:cs typeface="Arial" panose="020B0604020202020204" pitchFamily="34" charset="0"/>
            </a:endParaRPr>
          </a:p>
        </p:txBody>
      </p:sp>
      <p:sp>
        <p:nvSpPr>
          <p:cNvPr id="34" name="矩形 33">
            <a:extLst>
              <a:ext uri="{FF2B5EF4-FFF2-40B4-BE49-F238E27FC236}">
                <a16:creationId xmlns:a16="http://schemas.microsoft.com/office/drawing/2014/main" id="{600336AA-D8DC-0648-B203-C931AC2CAFDB}"/>
              </a:ext>
            </a:extLst>
          </p:cNvPr>
          <p:cNvSpPr/>
          <p:nvPr/>
        </p:nvSpPr>
        <p:spPr>
          <a:xfrm>
            <a:off x="2590522" y="3611201"/>
            <a:ext cx="3217891" cy="361637"/>
          </a:xfrm>
          <a:prstGeom prst="rect">
            <a:avLst/>
          </a:prstGeom>
          <a:noFill/>
        </p:spPr>
        <p:txBody>
          <a:bodyPr wrap="square" rtlCol="0" anchor="t">
            <a:spAutoFit/>
          </a:bodyPr>
          <a:lstStyle/>
          <a:p>
            <a:pPr algn="ctr">
              <a:lnSpc>
                <a:spcPts val="2100"/>
              </a:lnSpc>
              <a:spcBef>
                <a:spcPts val="200"/>
              </a:spcBef>
            </a:pPr>
            <a:r>
              <a:rPr lang="en-US" altLang="zh-TW" b="1">
                <a:latin typeface="Arial" panose="020B0604020202020204" pitchFamily="34" charset="0"/>
                <a:ea typeface="微軟正黑體" panose="020B0604030504040204" pitchFamily="34" charset="-120"/>
                <a:cs typeface="Arial" panose="020B0604020202020204" pitchFamily="34" charset="0"/>
              </a:rPr>
              <a:t>RPO : </a:t>
            </a:r>
            <a:r>
              <a:rPr lang="en-US" altLang="zh-TW"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hourly</a:t>
            </a:r>
            <a:r>
              <a:rPr lang="zh-TW" altLang="en-US"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daily / yearly</a:t>
            </a:r>
            <a:endParaRPr lang="en-US" altLang="zh-TW" b="1">
              <a:latin typeface="Arial" panose="020B0604020202020204" pitchFamily="34" charset="0"/>
              <a:ea typeface="微軟正黑體" panose="020B0604030504040204" pitchFamily="34" charset="-120"/>
              <a:cs typeface="Arial" panose="020B0604020202020204" pitchFamily="34" charset="0"/>
            </a:endParaRPr>
          </a:p>
        </p:txBody>
      </p:sp>
      <p:sp>
        <p:nvSpPr>
          <p:cNvPr id="36" name="矩形 35">
            <a:extLst>
              <a:ext uri="{FF2B5EF4-FFF2-40B4-BE49-F238E27FC236}">
                <a16:creationId xmlns:a16="http://schemas.microsoft.com/office/drawing/2014/main" id="{47A7541E-BD1E-4644-BB4A-2F7D881BD372}"/>
              </a:ext>
            </a:extLst>
          </p:cNvPr>
          <p:cNvSpPr/>
          <p:nvPr/>
        </p:nvSpPr>
        <p:spPr>
          <a:xfrm>
            <a:off x="2690902" y="2313344"/>
            <a:ext cx="2735828" cy="361637"/>
          </a:xfrm>
          <a:prstGeom prst="rect">
            <a:avLst/>
          </a:prstGeom>
          <a:noFill/>
        </p:spPr>
        <p:txBody>
          <a:bodyPr wrap="square" rtlCol="0" anchor="t">
            <a:spAutoFit/>
          </a:bodyPr>
          <a:lstStyle/>
          <a:p>
            <a:pPr algn="ctr">
              <a:lnSpc>
                <a:spcPts val="2100"/>
              </a:lnSpc>
              <a:spcBef>
                <a:spcPts val="200"/>
              </a:spcBef>
            </a:pPr>
            <a:r>
              <a:rPr lang="en-US" altLang="zh-TW" b="1">
                <a:latin typeface="Arial" panose="020B0604020202020204" pitchFamily="34" charset="0"/>
                <a:ea typeface="微軟正黑體" panose="020B0604030504040204" pitchFamily="34" charset="-120"/>
                <a:cs typeface="Arial" panose="020B0604020202020204" pitchFamily="34" charset="0"/>
              </a:rPr>
              <a:t>RPO : </a:t>
            </a:r>
            <a:r>
              <a:rPr lang="en-US" altLang="zh-TW"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daily / scheduled</a:t>
            </a:r>
          </a:p>
        </p:txBody>
      </p:sp>
      <p:sp>
        <p:nvSpPr>
          <p:cNvPr id="37" name="文字方塊 36">
            <a:extLst>
              <a:ext uri="{FF2B5EF4-FFF2-40B4-BE49-F238E27FC236}">
                <a16:creationId xmlns:a16="http://schemas.microsoft.com/office/drawing/2014/main" id="{F4CD2FCA-9434-0B4B-B7BE-CF31221BD58E}"/>
              </a:ext>
            </a:extLst>
          </p:cNvPr>
          <p:cNvSpPr txBox="1"/>
          <p:nvPr/>
        </p:nvSpPr>
        <p:spPr>
          <a:xfrm>
            <a:off x="7349935" y="2108346"/>
            <a:ext cx="3672804" cy="913070"/>
          </a:xfrm>
          <a:prstGeom prst="rect">
            <a:avLst/>
          </a:prstGeom>
          <a:noFill/>
        </p:spPr>
        <p:txBody>
          <a:bodyPr wrap="square" rtlCol="0" anchor="t">
            <a:spAutoFit/>
          </a:bodyPr>
          <a:lstStyle>
            <a:defPPr marR="0" lvl="0" algn="l" rtl="0">
              <a:lnSpc>
                <a:spcPct val="100000"/>
              </a:lnSpc>
              <a:spcBef>
                <a:spcPts val="0"/>
              </a:spcBef>
              <a:spcAft>
                <a:spcPts val="0"/>
              </a:spcAft>
            </a:defPPr>
            <a:lvl1pPr>
              <a:lnSpc>
                <a:spcPts val="1575"/>
              </a:lnSpc>
              <a:spcBef>
                <a:spcPts val="150"/>
              </a:spcBef>
              <a:defRPr sz="1200">
                <a:latin typeface="微軟正黑體" panose="020B0604030504040204" pitchFamily="34" charset="-120"/>
                <a:ea typeface="微軟正黑體" panose="020B0604030504040204" pitchFamily="34" charset="-120"/>
              </a:defRPr>
            </a:lvl1pPr>
          </a:lstStyle>
          <a:p>
            <a:r>
              <a:rPr lang="en-US" altLang="zh-TW" sz="1600" b="1">
                <a:latin typeface="Arial" panose="020B0604020202020204" pitchFamily="34" charset="0"/>
                <a:cs typeface="Arial" panose="020B0604020202020204" pitchFamily="34" charset="0"/>
              </a:rPr>
              <a:t>HBS 3 (Hybrid Backup Sync 3):</a:t>
            </a:r>
            <a:br>
              <a:rPr lang="en-US" altLang="zh-TW" sz="1600" b="1">
                <a:latin typeface="Arial" panose="020B0604020202020204" pitchFamily="34" charset="0"/>
                <a:cs typeface="Arial" panose="020B0604020202020204" pitchFamily="34" charset="0"/>
              </a:rPr>
            </a:br>
            <a:r>
              <a:rPr lang="en-US" altLang="zh-TW" sz="1400">
                <a:latin typeface="Arial" panose="020B0604020202020204" pitchFamily="34" charset="0"/>
                <a:ea typeface="Microsoft JhengHei"/>
                <a:cs typeface="Arial" panose="020B0604020202020204" pitchFamily="34" charset="0"/>
              </a:rPr>
              <a:t>File</a:t>
            </a:r>
            <a:r>
              <a:rPr lang="zh-TW" altLang="zh-TW" sz="1400">
                <a:latin typeface="Arial" panose="020B0604020202020204" pitchFamily="34" charset="0"/>
                <a:ea typeface="Microsoft JhengHei"/>
                <a:cs typeface="Arial" panose="020B0604020202020204" pitchFamily="34" charset="0"/>
              </a:rPr>
              <a:t> </a:t>
            </a:r>
            <a:r>
              <a:rPr lang="en-US" altLang="zh-TW" sz="1400">
                <a:latin typeface="Arial" panose="020B0604020202020204" pitchFamily="34" charset="0"/>
                <a:ea typeface="Microsoft JhengHei"/>
                <a:cs typeface="Arial" panose="020B0604020202020204" pitchFamily="34" charset="0"/>
              </a:rPr>
              <a:t>level, multi-version management: </a:t>
            </a:r>
            <a:r>
              <a:rPr lang="en" altLang="zh-TW" sz="1400">
                <a:latin typeface="Arial" panose="020B0604020202020204" pitchFamily="34" charset="0"/>
                <a:cs typeface="Arial" panose="020B0604020202020204" pitchFamily="34" charset="0"/>
              </a:rPr>
              <a:t>RTRR, </a:t>
            </a:r>
            <a:r>
              <a:rPr lang="en" altLang="zh-TW" sz="1400" err="1">
                <a:latin typeface="Arial" panose="020B0604020202020204" pitchFamily="34" charset="0"/>
                <a:cs typeface="Arial" panose="020B0604020202020204" pitchFamily="34" charset="0"/>
              </a:rPr>
              <a:t>Rsync</a:t>
            </a:r>
            <a:r>
              <a:rPr lang="en" altLang="zh-TW" sz="1400">
                <a:latin typeface="Arial" panose="020B0604020202020204" pitchFamily="34" charset="0"/>
                <a:cs typeface="Arial" panose="020B0604020202020204" pitchFamily="34" charset="0"/>
              </a:rPr>
              <a:t>, FTP, WebDAV, and CIFS/SMB protocols</a:t>
            </a:r>
            <a:r>
              <a:rPr lang="en" altLang="zh-TW" sz="1400"/>
              <a:t>.</a:t>
            </a:r>
            <a:endParaRPr lang="en-US" altLang="zh-TW"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63721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E7A61FB-0746-4080-8E54-5CFF8D8B26FC}"/>
              </a:ext>
            </a:extLst>
          </p:cNvPr>
          <p:cNvSpPr>
            <a:spLocks noGrp="1"/>
          </p:cNvSpPr>
          <p:nvPr>
            <p:ph type="title" idx="4294967295"/>
          </p:nvPr>
        </p:nvSpPr>
        <p:spPr>
          <a:xfrm>
            <a:off x="1247775" y="349250"/>
            <a:ext cx="10944225" cy="898525"/>
          </a:xfrm>
        </p:spPr>
        <p:txBody>
          <a:bodyPr>
            <a:normAutofit fontScale="90000"/>
          </a:bodyPr>
          <a:lstStyle/>
          <a:p>
            <a:r>
              <a:rPr lang="en-US" altLang="zh-TW" b="1">
                <a:latin typeface="Arial" panose="020B0604020202020204" pitchFamily="34" charset="0"/>
                <a:ea typeface="微軟正黑體" panose="020B0604030504040204" pitchFamily="34" charset="-120"/>
                <a:cs typeface="Arial" panose="020B0604020202020204" pitchFamily="34" charset="0"/>
              </a:rPr>
              <a:t>Easy to use HBS 3.0 app fulfilling </a:t>
            </a:r>
            <a:r>
              <a:rPr lang="en-US" altLang="zh-CN" b="1">
                <a:latin typeface="Arial" panose="020B0604020202020204" pitchFamily="34" charset="0"/>
                <a:ea typeface="微軟正黑體" panose="020B0604030504040204" pitchFamily="34" charset="-120"/>
                <a:cs typeface="Arial" panose="020B0604020202020204" pitchFamily="34" charset="0"/>
              </a:rPr>
              <a:t>backup </a:t>
            </a:r>
            <a:br>
              <a:rPr lang="en-US" altLang="zh-CN" b="1">
                <a:latin typeface="Arial" panose="020B0604020202020204" pitchFamily="34" charset="0"/>
                <a:ea typeface="微軟正黑體" panose="020B0604030504040204" pitchFamily="34" charset="-120"/>
                <a:cs typeface="Arial" panose="020B0604020202020204" pitchFamily="34" charset="0"/>
              </a:rPr>
            </a:br>
            <a:r>
              <a:rPr lang="en-US" altLang="zh-CN" b="1">
                <a:latin typeface="Arial" panose="020B0604020202020204" pitchFamily="34" charset="0"/>
                <a:ea typeface="微軟正黑體" panose="020B0604030504040204" pitchFamily="34" charset="-120"/>
                <a:cs typeface="Arial" panose="020B0604020202020204" pitchFamily="34" charset="0"/>
              </a:rPr>
              <a:t>3-2-1</a:t>
            </a:r>
            <a:r>
              <a:rPr lang="zh-TW" altLang="en-US" b="1">
                <a:latin typeface="Arial" panose="020B0604020202020204" pitchFamily="34" charset="0"/>
                <a:ea typeface="微軟正黑體" panose="020B0604030504040204" pitchFamily="34" charset="-120"/>
                <a:cs typeface="Arial" panose="020B0604020202020204" pitchFamily="34" charset="0"/>
              </a:rPr>
              <a:t> </a:t>
            </a:r>
            <a:r>
              <a:rPr lang="en-US" altLang="zh-CN" b="1">
                <a:latin typeface="Arial" panose="020B0604020202020204" pitchFamily="34" charset="0"/>
                <a:ea typeface="微軟正黑體" panose="020B0604030504040204" pitchFamily="34" charset="-120"/>
                <a:cs typeface="Arial" panose="020B0604020202020204" pitchFamily="34" charset="0"/>
              </a:rPr>
              <a:t>practice with deduplication</a:t>
            </a:r>
            <a:endParaRPr lang="zh-TW" altLang="en-US" b="1">
              <a:latin typeface="Arial" panose="020B0604020202020204" pitchFamily="34" charset="0"/>
              <a:ea typeface="微軟正黑體" panose="020B0604030504040204" pitchFamily="34" charset="-120"/>
              <a:cs typeface="Arial" panose="020B0604020202020204" pitchFamily="34" charset="0"/>
            </a:endParaRPr>
          </a:p>
        </p:txBody>
      </p:sp>
      <p:grpSp>
        <p:nvGrpSpPr>
          <p:cNvPr id="8" name="群組 7">
            <a:extLst>
              <a:ext uri="{FF2B5EF4-FFF2-40B4-BE49-F238E27FC236}">
                <a16:creationId xmlns:a16="http://schemas.microsoft.com/office/drawing/2014/main" id="{8D0A2FEC-D629-4F87-B925-954FF85465D3}"/>
              </a:ext>
            </a:extLst>
          </p:cNvPr>
          <p:cNvGrpSpPr/>
          <p:nvPr/>
        </p:nvGrpSpPr>
        <p:grpSpPr>
          <a:xfrm>
            <a:off x="590049" y="1774448"/>
            <a:ext cx="10287218" cy="5016338"/>
            <a:chOff x="590048" y="1595650"/>
            <a:chExt cx="10653887" cy="5195136"/>
          </a:xfrm>
        </p:grpSpPr>
        <p:sp>
          <p:nvSpPr>
            <p:cNvPr id="35" name="矩形: 圓角 34">
              <a:extLst>
                <a:ext uri="{FF2B5EF4-FFF2-40B4-BE49-F238E27FC236}">
                  <a16:creationId xmlns:a16="http://schemas.microsoft.com/office/drawing/2014/main" id="{A3ABB146-378A-4E0D-A053-F59E77AE43D4}"/>
                </a:ext>
              </a:extLst>
            </p:cNvPr>
            <p:cNvSpPr/>
            <p:nvPr/>
          </p:nvSpPr>
          <p:spPr>
            <a:xfrm>
              <a:off x="4406312" y="2563883"/>
              <a:ext cx="3193135" cy="4217564"/>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67" name="矩形: 圓角 166">
              <a:extLst>
                <a:ext uri="{FF2B5EF4-FFF2-40B4-BE49-F238E27FC236}">
                  <a16:creationId xmlns:a16="http://schemas.microsoft.com/office/drawing/2014/main" id="{07094414-DE19-4177-94AD-5191EFA9EA8F}"/>
                </a:ext>
              </a:extLst>
            </p:cNvPr>
            <p:cNvSpPr/>
            <p:nvPr/>
          </p:nvSpPr>
          <p:spPr>
            <a:xfrm>
              <a:off x="1033839" y="2573222"/>
              <a:ext cx="3193135" cy="4217564"/>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9" name="圖形 18">
              <a:extLst>
                <a:ext uri="{FF2B5EF4-FFF2-40B4-BE49-F238E27FC236}">
                  <a16:creationId xmlns:a16="http://schemas.microsoft.com/office/drawing/2014/main" id="{C73BA58C-4ECA-406C-836A-271AD0C3DFE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248112" y="3264955"/>
              <a:ext cx="1603889" cy="389179"/>
            </a:xfrm>
            <a:prstGeom prst="rect">
              <a:avLst/>
            </a:prstGeom>
          </p:spPr>
        </p:pic>
        <p:pic>
          <p:nvPicPr>
            <p:cNvPr id="166" name="圖形 165">
              <a:extLst>
                <a:ext uri="{FF2B5EF4-FFF2-40B4-BE49-F238E27FC236}">
                  <a16:creationId xmlns:a16="http://schemas.microsoft.com/office/drawing/2014/main" id="{3C426DD1-292A-451F-938A-7D17D18558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248112" y="5311157"/>
              <a:ext cx="1603889" cy="389179"/>
            </a:xfrm>
            <a:prstGeom prst="rect">
              <a:avLst/>
            </a:prstGeom>
          </p:spPr>
        </p:pic>
        <p:pic>
          <p:nvPicPr>
            <p:cNvPr id="168" name="圖形 167">
              <a:extLst>
                <a:ext uri="{FF2B5EF4-FFF2-40B4-BE49-F238E27FC236}">
                  <a16:creationId xmlns:a16="http://schemas.microsoft.com/office/drawing/2014/main" id="{09198C2A-966F-4183-8932-572CA8F4473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093351" y="3217990"/>
              <a:ext cx="1271703" cy="308575"/>
            </a:xfrm>
            <a:prstGeom prst="rect">
              <a:avLst/>
            </a:prstGeom>
          </p:spPr>
        </p:pic>
        <p:sp>
          <p:nvSpPr>
            <p:cNvPr id="34" name="矩形: 圓角 33">
              <a:extLst>
                <a:ext uri="{FF2B5EF4-FFF2-40B4-BE49-F238E27FC236}">
                  <a16:creationId xmlns:a16="http://schemas.microsoft.com/office/drawing/2014/main" id="{26331DD1-18DD-4546-A651-D303F95E84C0}"/>
                </a:ext>
              </a:extLst>
            </p:cNvPr>
            <p:cNvSpPr/>
            <p:nvPr/>
          </p:nvSpPr>
          <p:spPr>
            <a:xfrm>
              <a:off x="7778785" y="2563883"/>
              <a:ext cx="3446719" cy="4217564"/>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7" name="Google Shape;1476;p83">
              <a:extLst>
                <a:ext uri="{FF2B5EF4-FFF2-40B4-BE49-F238E27FC236}">
                  <a16:creationId xmlns:a16="http://schemas.microsoft.com/office/drawing/2014/main" id="{2B2F6E34-101B-464C-93D9-1B4303404AD5}"/>
                </a:ext>
              </a:extLst>
            </p:cNvPr>
            <p:cNvSpPr/>
            <p:nvPr/>
          </p:nvSpPr>
          <p:spPr>
            <a:xfrm>
              <a:off x="1023421" y="2051112"/>
              <a:ext cx="3213008" cy="757423"/>
            </a:xfrm>
            <a:prstGeom prst="snip2DiagRect">
              <a:avLst/>
            </a:prstGeom>
            <a:solidFill>
              <a:srgbClr val="EE6D2B"/>
            </a:solidFill>
            <a:ln>
              <a:noFill/>
            </a:ln>
            <a:effectLst>
              <a:outerShdw blurRad="40000" dist="20000" dir="5400000" rotWithShape="0">
                <a:srgbClr val="000000">
                  <a:alpha val="37647"/>
                </a:srgbClr>
              </a:outerShdw>
            </a:effectLst>
          </p:spPr>
          <p:txBody>
            <a:bodyPr spcFirstLastPara="1" wrap="square" lIns="121900" tIns="60933" rIns="121900" bIns="60933" anchor="ctr" anchorCtr="0">
              <a:noAutofit/>
            </a:bodyPr>
            <a:lstStyle/>
            <a:p>
              <a:pPr algn="ctr">
                <a:lnSpc>
                  <a:spcPct val="115000"/>
                </a:lnSpc>
              </a:pPr>
              <a:endParaRPr lang="en-US" sz="1600">
                <a:latin typeface="Arial" panose="020B0604020202020204" pitchFamily="34" charset="0"/>
                <a:ea typeface="微軟正黑體" panose="020B0604030504040204" pitchFamily="34" charset="-120"/>
                <a:cs typeface="Arial" panose="020B0604020202020204" pitchFamily="34" charset="0"/>
              </a:endParaRPr>
            </a:p>
          </p:txBody>
        </p:sp>
        <p:sp>
          <p:nvSpPr>
            <p:cNvPr id="38" name="Google Shape;1476;p83">
              <a:extLst>
                <a:ext uri="{FF2B5EF4-FFF2-40B4-BE49-F238E27FC236}">
                  <a16:creationId xmlns:a16="http://schemas.microsoft.com/office/drawing/2014/main" id="{ACF01A1B-2FF5-4B1A-BA14-DBA8C70E4AFE}"/>
                </a:ext>
              </a:extLst>
            </p:cNvPr>
            <p:cNvSpPr/>
            <p:nvPr/>
          </p:nvSpPr>
          <p:spPr>
            <a:xfrm>
              <a:off x="7783924" y="2039347"/>
              <a:ext cx="3446719" cy="757423"/>
            </a:xfrm>
            <a:prstGeom prst="snip2DiagRect">
              <a:avLst/>
            </a:prstGeom>
            <a:solidFill>
              <a:srgbClr val="EE6D2B"/>
            </a:solidFill>
            <a:ln>
              <a:noFill/>
            </a:ln>
            <a:effectLst>
              <a:outerShdw blurRad="40000" dist="20000" dir="5400000" rotWithShape="0">
                <a:srgbClr val="000000">
                  <a:alpha val="37647"/>
                </a:srgbClr>
              </a:outerShdw>
            </a:effectLst>
          </p:spPr>
          <p:txBody>
            <a:bodyPr spcFirstLastPara="1" wrap="square" lIns="121900" tIns="60933" rIns="121900" bIns="60933" anchor="ctr" anchorCtr="0">
              <a:noAutofit/>
            </a:bodyPr>
            <a:lstStyle/>
            <a:p>
              <a:pPr algn="ctr">
                <a:lnSpc>
                  <a:spcPct val="115000"/>
                </a:lnSpc>
              </a:pPr>
              <a:endParaRPr lang="en-US" sz="1600">
                <a:latin typeface="Arial" panose="020B0604020202020204" pitchFamily="34" charset="0"/>
                <a:ea typeface="微軟正黑體" panose="020B0604030504040204" pitchFamily="34" charset="-120"/>
                <a:cs typeface="Arial" panose="020B0604020202020204" pitchFamily="34" charset="0"/>
              </a:endParaRPr>
            </a:p>
          </p:txBody>
        </p:sp>
        <p:sp>
          <p:nvSpPr>
            <p:cNvPr id="39" name="Google Shape;1476;p83">
              <a:extLst>
                <a:ext uri="{FF2B5EF4-FFF2-40B4-BE49-F238E27FC236}">
                  <a16:creationId xmlns:a16="http://schemas.microsoft.com/office/drawing/2014/main" id="{51A3BED6-8A67-41A5-9BA1-8BF0EF1E2D40}"/>
                </a:ext>
              </a:extLst>
            </p:cNvPr>
            <p:cNvSpPr/>
            <p:nvPr/>
          </p:nvSpPr>
          <p:spPr>
            <a:xfrm>
              <a:off x="4398943" y="2039347"/>
              <a:ext cx="3213008" cy="757423"/>
            </a:xfrm>
            <a:prstGeom prst="snip2DiagRect">
              <a:avLst/>
            </a:prstGeom>
            <a:solidFill>
              <a:srgbClr val="EE6D2B"/>
            </a:solidFill>
            <a:ln>
              <a:noFill/>
            </a:ln>
            <a:effectLst>
              <a:outerShdw blurRad="40000" dist="20000" dir="5400000" rotWithShape="0">
                <a:srgbClr val="000000">
                  <a:alpha val="37647"/>
                </a:srgbClr>
              </a:outerShdw>
            </a:effectLst>
          </p:spPr>
          <p:txBody>
            <a:bodyPr spcFirstLastPara="1" wrap="square" lIns="121900" tIns="60933" rIns="121900" bIns="60933" anchor="ctr" anchorCtr="0">
              <a:noAutofit/>
            </a:bodyPr>
            <a:lstStyle/>
            <a:p>
              <a:pPr algn="ctr">
                <a:lnSpc>
                  <a:spcPct val="115000"/>
                </a:lnSpc>
              </a:pPr>
              <a:endParaRPr lang="en-US" sz="1600">
                <a:latin typeface="Arial" panose="020B0604020202020204" pitchFamily="34" charset="0"/>
                <a:ea typeface="微軟正黑體" panose="020B0604030504040204" pitchFamily="34" charset="-120"/>
                <a:cs typeface="Arial" panose="020B0604020202020204" pitchFamily="34" charset="0"/>
              </a:endParaRPr>
            </a:p>
          </p:txBody>
        </p:sp>
        <p:pic>
          <p:nvPicPr>
            <p:cNvPr id="40" name="Picture 6" descr="ãwindowsãçåçæå°çµæ">
              <a:extLst>
                <a:ext uri="{FF2B5EF4-FFF2-40B4-BE49-F238E27FC236}">
                  <a16:creationId xmlns:a16="http://schemas.microsoft.com/office/drawing/2014/main" id="{F6205F42-E70E-4B0F-BAA1-1994A57573EE}"/>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10378200" y="2700457"/>
              <a:ext cx="822345" cy="822345"/>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8" descr="ç¸éåç">
              <a:extLst>
                <a:ext uri="{FF2B5EF4-FFF2-40B4-BE49-F238E27FC236}">
                  <a16:creationId xmlns:a16="http://schemas.microsoft.com/office/drawing/2014/main" id="{8AD7EB05-2D38-4FC7-BA06-E15E736E900A}"/>
                </a:ext>
              </a:extLst>
            </p:cNvPr>
            <p:cNvPicPr>
              <a:picLocks noChangeAspect="1" noChangeArrowheads="1"/>
            </p:cNvPicPr>
            <p:nvPr/>
          </p:nvPicPr>
          <p:blipFill>
            <a:blip r:embed="rId6" cstate="print">
              <a:extLst>
                <a:ext uri="{28A0092B-C50C-407E-A947-70E740481C1C}">
                  <a14:useLocalDpi xmlns:a14="http://schemas.microsoft.com/office/drawing/2010/main"/>
                </a:ext>
              </a:extLst>
            </a:blip>
            <a:srcRect/>
            <a:stretch>
              <a:fillRect/>
            </a:stretch>
          </p:blipFill>
          <p:spPr bwMode="auto">
            <a:xfrm>
              <a:off x="10343612" y="4206024"/>
              <a:ext cx="822345" cy="613603"/>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10" descr="ãubuntuãçåçæå°çµæ">
              <a:extLst>
                <a:ext uri="{FF2B5EF4-FFF2-40B4-BE49-F238E27FC236}">
                  <a16:creationId xmlns:a16="http://schemas.microsoft.com/office/drawing/2014/main" id="{CADAA71E-72FA-4AE7-B704-0B27351D9F86}"/>
                </a:ext>
              </a:extLst>
            </p:cNvPr>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10417705" y="5381321"/>
              <a:ext cx="715652" cy="740171"/>
            </a:xfrm>
            <a:prstGeom prst="rect">
              <a:avLst/>
            </a:prstGeom>
            <a:noFill/>
            <a:extLst>
              <a:ext uri="{909E8E84-426E-40DD-AFC4-6F175D3DCCD1}">
                <a14:hiddenFill xmlns:a14="http://schemas.microsoft.com/office/drawing/2010/main">
                  <a:solidFill>
                    <a:srgbClr val="FFFFFF"/>
                  </a:solidFill>
                </a14:hiddenFill>
              </a:ext>
            </a:extLst>
          </p:spPr>
        </p:pic>
        <p:sp>
          <p:nvSpPr>
            <p:cNvPr id="43" name="文字方塊 42">
              <a:extLst>
                <a:ext uri="{FF2B5EF4-FFF2-40B4-BE49-F238E27FC236}">
                  <a16:creationId xmlns:a16="http://schemas.microsoft.com/office/drawing/2014/main" id="{C32694A7-8170-4EAB-9ED3-F9FE76B893F7}"/>
                </a:ext>
              </a:extLst>
            </p:cNvPr>
            <p:cNvSpPr txBox="1"/>
            <p:nvPr/>
          </p:nvSpPr>
          <p:spPr>
            <a:xfrm>
              <a:off x="4577880" y="2038065"/>
              <a:ext cx="2855411" cy="733117"/>
            </a:xfrm>
            <a:prstGeom prst="rect">
              <a:avLst/>
            </a:prstGeom>
            <a:noFill/>
          </p:spPr>
          <p:txBody>
            <a:bodyPr wrap="square" rtlCol="0" anchor="t">
              <a:spAutoFit/>
            </a:bodyPr>
            <a:lstStyle/>
            <a:p>
              <a:pPr algn="ctr"/>
              <a:r>
                <a:rPr lang="en-US" altLang="zh-TW" sz="2000" b="1">
                  <a:latin typeface="Arial" panose="020B0604020202020204" pitchFamily="34" charset="0"/>
                  <a:ea typeface="微軟正黑體" panose="020B0604030504040204" pitchFamily="34" charset="-120"/>
                  <a:cs typeface="Arial" panose="020B0604020202020204" pitchFamily="34" charset="0"/>
                </a:rPr>
                <a:t>Remote</a:t>
              </a:r>
              <a:r>
                <a:rPr lang="zh-TW" altLang="en-US" sz="2000" b="1">
                  <a:latin typeface="Arial" panose="020B0604020202020204" pitchFamily="34" charset="0"/>
                  <a:ea typeface="微軟正黑體" panose="020B0604030504040204" pitchFamily="34" charset="-120"/>
                  <a:cs typeface="Arial" panose="020B0604020202020204" pitchFamily="34" charset="0"/>
                </a:rPr>
                <a:t> </a:t>
              </a:r>
              <a:r>
                <a:rPr lang="en-US" altLang="zh-TW" sz="2000" b="1">
                  <a:latin typeface="Arial" panose="020B0604020202020204" pitchFamily="34" charset="0"/>
                  <a:ea typeface="微軟正黑體" panose="020B0604030504040204" pitchFamily="34" charset="-120"/>
                  <a:cs typeface="Arial" panose="020B0604020202020204" pitchFamily="34" charset="0"/>
                </a:rPr>
                <a:t>NAS access</a:t>
              </a:r>
              <a:r>
                <a:rPr lang="zh-TW" altLang="en-US" sz="2000" b="1">
                  <a:latin typeface="Arial" panose="020B0604020202020204" pitchFamily="34" charset="0"/>
                  <a:ea typeface="微軟正黑體" panose="020B0604030504040204" pitchFamily="34" charset="-120"/>
                  <a:cs typeface="Arial" panose="020B0604020202020204" pitchFamily="34" charset="0"/>
                </a:rPr>
                <a:t>
</a:t>
              </a:r>
              <a:r>
                <a:rPr lang="en-US" altLang="zh-TW" sz="2000" b="1">
                  <a:latin typeface="Arial" panose="020B0604020202020204" pitchFamily="34" charset="0"/>
                  <a:ea typeface="微軟正黑體" panose="020B0604030504040204" pitchFamily="34" charset="-120"/>
                  <a:cs typeface="Arial" panose="020B0604020202020204" pitchFamily="34" charset="0"/>
                </a:rPr>
                <a:t>( via</a:t>
              </a:r>
              <a:r>
                <a:rPr lang="zh-TW" altLang="en-US" sz="2000" b="1">
                  <a:latin typeface="Arial" panose="020B0604020202020204" pitchFamily="34" charset="0"/>
                  <a:ea typeface="微軟正黑體" panose="020B0604030504040204" pitchFamily="34" charset="-120"/>
                  <a:cs typeface="Arial" panose="020B0604020202020204" pitchFamily="34" charset="0"/>
                </a:rPr>
                <a:t> </a:t>
              </a:r>
              <a:r>
                <a:rPr lang="en-US" altLang="zh-TW" sz="2000" b="1">
                  <a:latin typeface="Arial" panose="020B0604020202020204" pitchFamily="34" charset="0"/>
                  <a:ea typeface="微軟正黑體" panose="020B0604030504040204" pitchFamily="34" charset="-120"/>
                  <a:cs typeface="Arial" panose="020B0604020202020204" pitchFamily="34" charset="0"/>
                </a:rPr>
                <a:t>File Station )</a:t>
              </a:r>
              <a:endParaRPr lang="en-US" altLang="zh-TW" sz="1600" b="1">
                <a:latin typeface="Arial" panose="020B0604020202020204" pitchFamily="34" charset="0"/>
                <a:ea typeface="微軟正黑體" panose="020B0604030504040204" pitchFamily="34" charset="-120"/>
                <a:cs typeface="Arial" panose="020B0604020202020204" pitchFamily="34" charset="0"/>
              </a:endParaRPr>
            </a:p>
          </p:txBody>
        </p:sp>
        <p:sp>
          <p:nvSpPr>
            <p:cNvPr id="44" name="文字方塊 43">
              <a:extLst>
                <a:ext uri="{FF2B5EF4-FFF2-40B4-BE49-F238E27FC236}">
                  <a16:creationId xmlns:a16="http://schemas.microsoft.com/office/drawing/2014/main" id="{E4D37D65-8ABD-474E-B3A1-958482530881}"/>
                </a:ext>
              </a:extLst>
            </p:cNvPr>
            <p:cNvSpPr txBox="1"/>
            <p:nvPr/>
          </p:nvSpPr>
          <p:spPr>
            <a:xfrm>
              <a:off x="7845252" y="2068843"/>
              <a:ext cx="3372813" cy="646331"/>
            </a:xfrm>
            <a:prstGeom prst="rect">
              <a:avLst/>
            </a:prstGeom>
            <a:noFill/>
          </p:spPr>
          <p:txBody>
            <a:bodyPr wrap="square" rtlCol="0" anchor="t">
              <a:spAutoFit/>
            </a:bodyPr>
            <a:lstStyle/>
            <a:p>
              <a:pPr algn="ctr"/>
              <a:r>
                <a:rPr lang="en-US" altLang="zh-TW" sz="2000" b="1">
                  <a:latin typeface="Arial" panose="020B0604020202020204" pitchFamily="34" charset="0"/>
                  <a:ea typeface="微軟正黑體" panose="020B0604030504040204" pitchFamily="34" charset="-120"/>
                  <a:cs typeface="Arial" panose="020B0604020202020204" pitchFamily="34" charset="0"/>
                </a:rPr>
                <a:t>Portable use</a:t>
              </a:r>
              <a:r>
                <a:rPr lang="zh-TW" altLang="en-US" sz="2000" b="1">
                  <a:latin typeface="Arial" panose="020B0604020202020204" pitchFamily="34" charset="0"/>
                  <a:ea typeface="微軟正黑體" panose="020B0604030504040204" pitchFamily="34" charset="-120"/>
                  <a:cs typeface="Arial" panose="020B0604020202020204" pitchFamily="34" charset="0"/>
                </a:rPr>
                <a:t>
</a:t>
              </a:r>
              <a:r>
                <a:rPr lang="en-US" altLang="zh-TW" sz="1600" b="1">
                  <a:latin typeface="Arial" panose="020B0604020202020204" pitchFamily="34" charset="0"/>
                  <a:ea typeface="微軟正黑體" panose="020B0604030504040204" pitchFamily="34" charset="-120"/>
                  <a:cs typeface="Arial" panose="020B0604020202020204" pitchFamily="34" charset="0"/>
                </a:rPr>
                <a:t>(</a:t>
              </a:r>
              <a:r>
                <a:rPr lang="en-US" altLang="zh-TW" sz="1600" b="1" err="1">
                  <a:latin typeface="Arial" panose="020B0604020202020204" pitchFamily="34" charset="0"/>
                  <a:ea typeface="微軟正黑體" panose="020B0604030504040204" pitchFamily="34" charset="-120"/>
                  <a:cs typeface="Arial" panose="020B0604020202020204" pitchFamily="34" charset="0"/>
                </a:rPr>
                <a:t>QuDedup</a:t>
              </a:r>
              <a:r>
                <a:rPr lang="en-US" altLang="zh-TW" sz="1600" b="1">
                  <a:latin typeface="Arial" panose="020B0604020202020204" pitchFamily="34" charset="0"/>
                  <a:ea typeface="微軟正黑體" panose="020B0604030504040204" pitchFamily="34" charset="-120"/>
                  <a:cs typeface="Arial" panose="020B0604020202020204" pitchFamily="34" charset="0"/>
                </a:rPr>
                <a:t> Extract Tool)</a:t>
              </a:r>
            </a:p>
          </p:txBody>
        </p:sp>
        <p:sp>
          <p:nvSpPr>
            <p:cNvPr id="45" name="文字方塊 44">
              <a:extLst>
                <a:ext uri="{FF2B5EF4-FFF2-40B4-BE49-F238E27FC236}">
                  <a16:creationId xmlns:a16="http://schemas.microsoft.com/office/drawing/2014/main" id="{8BEC99C7-C344-4460-A14A-01D6C80CEF7E}"/>
                </a:ext>
              </a:extLst>
            </p:cNvPr>
            <p:cNvSpPr txBox="1"/>
            <p:nvPr/>
          </p:nvSpPr>
          <p:spPr>
            <a:xfrm>
              <a:off x="5853035" y="6281449"/>
              <a:ext cx="1891111" cy="338554"/>
            </a:xfrm>
            <a:prstGeom prst="rect">
              <a:avLst/>
            </a:prstGeom>
            <a:noFill/>
          </p:spPr>
          <p:txBody>
            <a:bodyPr wrap="square" rtlCol="0" anchor="t">
              <a:spAutoFit/>
            </a:bodyPr>
            <a:lstStyle/>
            <a:p>
              <a:pPr algn="ctr"/>
              <a:r>
                <a:rPr lang="en-US" altLang="zh-TW" sz="1600" b="1">
                  <a:latin typeface="Arial" panose="020B0604020202020204" pitchFamily="34" charset="0"/>
                  <a:ea typeface="微軟正黑體" panose="020B0604030504040204" pitchFamily="34" charset="-120"/>
                  <a:cs typeface="Arial" panose="020B0604020202020204" pitchFamily="34" charset="0"/>
                </a:rPr>
                <a:t>Cloud access</a:t>
              </a:r>
              <a:endParaRPr lang="zh-TW" altLang="en-US" sz="1600" b="1">
                <a:latin typeface="Arial" panose="020B0604020202020204" pitchFamily="34" charset="0"/>
                <a:ea typeface="微軟正黑體" panose="020B0604030504040204" pitchFamily="34" charset="-120"/>
                <a:cs typeface="Arial" panose="020B0604020202020204" pitchFamily="34" charset="0"/>
              </a:endParaRPr>
            </a:p>
          </p:txBody>
        </p:sp>
        <p:sp>
          <p:nvSpPr>
            <p:cNvPr id="46" name="文字方塊 45">
              <a:extLst>
                <a:ext uri="{FF2B5EF4-FFF2-40B4-BE49-F238E27FC236}">
                  <a16:creationId xmlns:a16="http://schemas.microsoft.com/office/drawing/2014/main" id="{84C922F8-F264-42AB-9FCB-034EE1D477BF}"/>
                </a:ext>
              </a:extLst>
            </p:cNvPr>
            <p:cNvSpPr txBox="1"/>
            <p:nvPr/>
          </p:nvSpPr>
          <p:spPr>
            <a:xfrm>
              <a:off x="4595790" y="4239458"/>
              <a:ext cx="2732732"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200" b="1">
                  <a:latin typeface="Arial" panose="020B0604020202020204" pitchFamily="34" charset="0"/>
                  <a:ea typeface="微軟正黑體"/>
                  <a:cs typeface="Arial" panose="020B0604020202020204" pitchFamily="34" charset="0"/>
                </a:rPr>
                <a:t>File Station with</a:t>
              </a:r>
              <a:r>
                <a:rPr lang="zh-TW" altLang="en-US" sz="1200" b="1">
                  <a:latin typeface="Arial" panose="020B0604020202020204" pitchFamily="34" charset="0"/>
                  <a:ea typeface="微軟正黑體"/>
                  <a:cs typeface="Arial" panose="020B0604020202020204" pitchFamily="34" charset="0"/>
                </a:rPr>
                <a:t> </a:t>
              </a:r>
              <a:r>
                <a:rPr lang="en-US" altLang="zh-TW" sz="1200" b="1" err="1">
                  <a:latin typeface="Arial" panose="020B0604020202020204" pitchFamily="34" charset="0"/>
                  <a:ea typeface="微軟正黑體"/>
                  <a:cs typeface="Arial" panose="020B0604020202020204" pitchFamily="34" charset="0"/>
                </a:rPr>
                <a:t>QuDedup</a:t>
              </a:r>
              <a:endParaRPr lang="zh-TW" altLang="en-US" sz="1200" b="1">
                <a:latin typeface="Arial" panose="020B0604020202020204" pitchFamily="34" charset="0"/>
                <a:ea typeface="微軟正黑體"/>
                <a:cs typeface="Arial" panose="020B0604020202020204" pitchFamily="34" charset="0"/>
              </a:endParaRPr>
            </a:p>
          </p:txBody>
        </p:sp>
        <p:sp>
          <p:nvSpPr>
            <p:cNvPr id="47" name="文字方塊 46">
              <a:extLst>
                <a:ext uri="{FF2B5EF4-FFF2-40B4-BE49-F238E27FC236}">
                  <a16:creationId xmlns:a16="http://schemas.microsoft.com/office/drawing/2014/main" id="{D0583521-1935-425D-AF73-52FD2B25C5F5}"/>
                </a:ext>
              </a:extLst>
            </p:cNvPr>
            <p:cNvSpPr txBox="1"/>
            <p:nvPr/>
          </p:nvSpPr>
          <p:spPr>
            <a:xfrm>
              <a:off x="1224008" y="6264221"/>
              <a:ext cx="2723622"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200" b="1">
                  <a:latin typeface="Arial" panose="020B0604020202020204" pitchFamily="34" charset="0"/>
                  <a:ea typeface="微軟正黑體"/>
                  <a:cs typeface="Arial" panose="020B0604020202020204" pitchFamily="34" charset="0"/>
                </a:rPr>
                <a:t>File Station with</a:t>
              </a:r>
              <a:r>
                <a:rPr lang="zh-TW" altLang="en-US" sz="1200" b="1">
                  <a:latin typeface="Arial" panose="020B0604020202020204" pitchFamily="34" charset="0"/>
                  <a:ea typeface="微軟正黑體"/>
                  <a:cs typeface="Arial" panose="020B0604020202020204" pitchFamily="34" charset="0"/>
                </a:rPr>
                <a:t> </a:t>
              </a:r>
              <a:r>
                <a:rPr lang="en-US" altLang="zh-TW" sz="1200" b="1" err="1">
                  <a:latin typeface="Arial" panose="020B0604020202020204" pitchFamily="34" charset="0"/>
                  <a:ea typeface="微軟正黑體"/>
                  <a:cs typeface="Arial" panose="020B0604020202020204" pitchFamily="34" charset="0"/>
                </a:rPr>
                <a:t>QuDedup</a:t>
              </a:r>
              <a:endParaRPr lang="zh-TW" altLang="en-US" sz="1200" b="1">
                <a:latin typeface="Arial" panose="020B0604020202020204" pitchFamily="34" charset="0"/>
                <a:ea typeface="微軟正黑體"/>
                <a:cs typeface="Arial" panose="020B0604020202020204" pitchFamily="34" charset="0"/>
              </a:endParaRPr>
            </a:p>
          </p:txBody>
        </p:sp>
        <p:sp>
          <p:nvSpPr>
            <p:cNvPr id="50" name="矩形 34">
              <a:extLst>
                <a:ext uri="{FF2B5EF4-FFF2-40B4-BE49-F238E27FC236}">
                  <a16:creationId xmlns:a16="http://schemas.microsoft.com/office/drawing/2014/main" id="{B0CCADA3-8145-4B5F-878C-519BCBED6514}"/>
                </a:ext>
              </a:extLst>
            </p:cNvPr>
            <p:cNvSpPr/>
            <p:nvPr/>
          </p:nvSpPr>
          <p:spPr>
            <a:xfrm>
              <a:off x="1398680" y="1684477"/>
              <a:ext cx="3384933" cy="348878"/>
            </a:xfrm>
            <a:prstGeom prst="rect">
              <a:avLst/>
            </a:prstGeom>
          </p:spPr>
          <p:txBody>
            <a:bodyPr wrap="square">
              <a:spAutoFit/>
            </a:bodyPr>
            <a:lstStyle/>
            <a:p>
              <a:pPr algn="ctr"/>
              <a:r>
                <a:rPr lang="en-US" altLang="zh-TW" sz="1667" b="1">
                  <a:latin typeface="Arial" panose="020B0604020202020204" pitchFamily="34" charset="0"/>
                  <a:ea typeface="微軟正黑體" panose="020B0604030504040204" pitchFamily="34" charset="-120"/>
                  <a:cs typeface="Arial" panose="020B0604020202020204" pitchFamily="34" charset="0"/>
                </a:rPr>
                <a:t>HBS 3 (Hybrid Backup Sync 3)</a:t>
              </a:r>
              <a:endParaRPr lang="zh-TW" altLang="en-US" sz="1667" b="1">
                <a:latin typeface="Arial" panose="020B0604020202020204" pitchFamily="34" charset="0"/>
                <a:ea typeface="微軟正黑體" panose="020B0604030504040204" pitchFamily="34" charset="-120"/>
                <a:cs typeface="Arial" panose="020B0604020202020204" pitchFamily="34" charset="0"/>
              </a:endParaRPr>
            </a:p>
          </p:txBody>
        </p:sp>
        <p:sp>
          <p:nvSpPr>
            <p:cNvPr id="51" name="文字方塊 50">
              <a:extLst>
                <a:ext uri="{FF2B5EF4-FFF2-40B4-BE49-F238E27FC236}">
                  <a16:creationId xmlns:a16="http://schemas.microsoft.com/office/drawing/2014/main" id="{58766382-DA36-4A47-A838-D3FFEA6579E5}"/>
                </a:ext>
              </a:extLst>
            </p:cNvPr>
            <p:cNvSpPr txBox="1"/>
            <p:nvPr/>
          </p:nvSpPr>
          <p:spPr>
            <a:xfrm>
              <a:off x="1378532" y="2038064"/>
              <a:ext cx="2534993" cy="707886"/>
            </a:xfrm>
            <a:prstGeom prst="rect">
              <a:avLst/>
            </a:prstGeom>
            <a:noFill/>
          </p:spPr>
          <p:txBody>
            <a:bodyPr wrap="square" rtlCol="0" anchor="t">
              <a:spAutoFit/>
            </a:bodyPr>
            <a:lstStyle/>
            <a:p>
              <a:pPr algn="ctr"/>
              <a:r>
                <a:rPr lang="en-US" altLang="zh-TW" sz="2000" b="1">
                  <a:latin typeface="Arial" panose="020B0604020202020204" pitchFamily="34" charset="0"/>
                  <a:ea typeface="微軟正黑體" panose="020B0604030504040204" pitchFamily="34" charset="-120"/>
                  <a:cs typeface="Arial" panose="020B0604020202020204" pitchFamily="34" charset="0"/>
                </a:rPr>
                <a:t>Local NAS access</a:t>
              </a:r>
            </a:p>
            <a:p>
              <a:pPr algn="ctr"/>
              <a:r>
                <a:rPr lang="en-US" altLang="zh-TW" sz="2000" b="1">
                  <a:latin typeface="Arial" panose="020B0604020202020204" pitchFamily="34" charset="0"/>
                  <a:ea typeface="微軟正黑體" panose="020B0604030504040204" pitchFamily="34" charset="-120"/>
                  <a:cs typeface="Arial" panose="020B0604020202020204" pitchFamily="34" charset="0"/>
                </a:rPr>
                <a:t>(via</a:t>
              </a:r>
              <a:r>
                <a:rPr lang="zh-TW" altLang="en-US" sz="2000" b="1">
                  <a:latin typeface="Arial" panose="020B0604020202020204" pitchFamily="34" charset="0"/>
                  <a:ea typeface="微軟正黑體" panose="020B0604030504040204" pitchFamily="34" charset="-120"/>
                  <a:cs typeface="Arial" panose="020B0604020202020204" pitchFamily="34" charset="0"/>
                </a:rPr>
                <a:t> </a:t>
              </a:r>
              <a:r>
                <a:rPr lang="en-US" altLang="zh-TW" sz="2000" b="1">
                  <a:latin typeface="Arial" panose="020B0604020202020204" pitchFamily="34" charset="0"/>
                  <a:ea typeface="微軟正黑體" panose="020B0604030504040204" pitchFamily="34" charset="-120"/>
                  <a:cs typeface="Arial" panose="020B0604020202020204" pitchFamily="34" charset="0"/>
                </a:rPr>
                <a:t>HBS 3)</a:t>
              </a:r>
              <a:endParaRPr lang="en-US" altLang="zh-TW" sz="1500" b="1">
                <a:latin typeface="Arial" panose="020B0604020202020204" pitchFamily="34" charset="0"/>
                <a:ea typeface="微軟正黑體" panose="020B0604030504040204" pitchFamily="34" charset="-120"/>
                <a:cs typeface="Arial" panose="020B0604020202020204" pitchFamily="34" charset="0"/>
              </a:endParaRPr>
            </a:p>
          </p:txBody>
        </p:sp>
        <p:cxnSp>
          <p:nvCxnSpPr>
            <p:cNvPr id="56" name="直線單箭頭接點 55">
              <a:extLst>
                <a:ext uri="{FF2B5EF4-FFF2-40B4-BE49-F238E27FC236}">
                  <a16:creationId xmlns:a16="http://schemas.microsoft.com/office/drawing/2014/main" id="{8AE9E2D1-80BA-4EEC-A967-D151C89476FF}"/>
                </a:ext>
              </a:extLst>
            </p:cNvPr>
            <p:cNvCxnSpPr>
              <a:cxnSpLocks/>
            </p:cNvCxnSpPr>
            <p:nvPr/>
          </p:nvCxnSpPr>
          <p:spPr>
            <a:xfrm>
              <a:off x="3849974" y="3322766"/>
              <a:ext cx="927185" cy="0"/>
            </a:xfrm>
            <a:prstGeom prst="straightConnector1">
              <a:avLst/>
            </a:prstGeom>
            <a:ln w="63500" cap="rnd">
              <a:gradFill flip="none" rotWithShape="1">
                <a:gsLst>
                  <a:gs pos="11000">
                    <a:srgbClr val="3333FF"/>
                  </a:gs>
                  <a:gs pos="83000">
                    <a:srgbClr val="0CE6C2"/>
                  </a:gs>
                </a:gsLst>
                <a:lin ang="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57" name="圖形 56">
              <a:extLst>
                <a:ext uri="{FF2B5EF4-FFF2-40B4-BE49-F238E27FC236}">
                  <a16:creationId xmlns:a16="http://schemas.microsoft.com/office/drawing/2014/main" id="{2AE83B03-8F00-423F-9322-6F5BDD71E0B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759600" y="2980191"/>
              <a:ext cx="269372" cy="838047"/>
            </a:xfrm>
            <a:prstGeom prst="rect">
              <a:avLst/>
            </a:prstGeom>
            <a:effectLst>
              <a:outerShdw blurRad="50800" dist="38100" dir="2700000" algn="tl" rotWithShape="0">
                <a:prstClr val="black">
                  <a:alpha val="40000"/>
                </a:prstClr>
              </a:outerShdw>
            </a:effectLst>
          </p:spPr>
        </p:pic>
        <p:sp>
          <p:nvSpPr>
            <p:cNvPr id="63" name="矩形: 圓角 62">
              <a:extLst>
                <a:ext uri="{FF2B5EF4-FFF2-40B4-BE49-F238E27FC236}">
                  <a16:creationId xmlns:a16="http://schemas.microsoft.com/office/drawing/2014/main" id="{5553B719-44B2-4680-86A3-7234D376B2B6}"/>
                </a:ext>
              </a:extLst>
            </p:cNvPr>
            <p:cNvSpPr/>
            <p:nvPr/>
          </p:nvSpPr>
          <p:spPr>
            <a:xfrm>
              <a:off x="3532915" y="2898090"/>
              <a:ext cx="1097632" cy="247508"/>
            </a:xfrm>
            <a:prstGeom prst="roundRect">
              <a:avLst>
                <a:gd name="adj" fmla="val 33459"/>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4" name="文字方塊 63">
              <a:extLst>
                <a:ext uri="{FF2B5EF4-FFF2-40B4-BE49-F238E27FC236}">
                  <a16:creationId xmlns:a16="http://schemas.microsoft.com/office/drawing/2014/main" id="{6279F4BD-4A61-4343-B303-585F626FC3AE}"/>
                </a:ext>
              </a:extLst>
            </p:cNvPr>
            <p:cNvSpPr txBox="1"/>
            <p:nvPr/>
          </p:nvSpPr>
          <p:spPr>
            <a:xfrm>
              <a:off x="3214651" y="2869060"/>
              <a:ext cx="1722923" cy="256545"/>
            </a:xfrm>
            <a:prstGeom prst="rect">
              <a:avLst/>
            </a:prstGeom>
            <a:noFill/>
          </p:spPr>
          <p:txBody>
            <a:bodyPr wrap="square" rtlCol="0">
              <a:spAutoFit/>
            </a:bodyPr>
            <a:lstStyle/>
            <a:p>
              <a:pPr algn="ctr"/>
              <a:r>
                <a:rPr lang="en-US" altLang="zh-TW" sz="1067" b="1">
                  <a:solidFill>
                    <a:schemeClr val="bg1"/>
                  </a:solidFill>
                  <a:latin typeface="Arial" panose="020B0604020202020204" pitchFamily="34" charset="0"/>
                  <a:ea typeface="微軟正黑體" panose="020B0604030504040204" pitchFamily="34" charset="-120"/>
                  <a:cs typeface="Arial" panose="020B0604020202020204" pitchFamily="34" charset="0"/>
                </a:rPr>
                <a:t>Backup/Restore</a:t>
              </a:r>
              <a:endParaRPr lang="zh-TW" altLang="en-US" sz="1067"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69" name="直線單箭頭接點 68">
              <a:extLst>
                <a:ext uri="{FF2B5EF4-FFF2-40B4-BE49-F238E27FC236}">
                  <a16:creationId xmlns:a16="http://schemas.microsoft.com/office/drawing/2014/main" id="{1847BE53-998C-42BA-94D1-B444A76D9E18}"/>
                </a:ext>
              </a:extLst>
            </p:cNvPr>
            <p:cNvCxnSpPr>
              <a:cxnSpLocks/>
            </p:cNvCxnSpPr>
            <p:nvPr/>
          </p:nvCxnSpPr>
          <p:spPr>
            <a:xfrm>
              <a:off x="6309806" y="3367106"/>
              <a:ext cx="589048" cy="0"/>
            </a:xfrm>
            <a:prstGeom prst="straightConnector1">
              <a:avLst/>
            </a:prstGeom>
            <a:ln w="63500" cap="rnd">
              <a:gradFill flip="none" rotWithShape="1">
                <a:gsLst>
                  <a:gs pos="11000">
                    <a:srgbClr val="3333FF"/>
                  </a:gs>
                  <a:gs pos="83000">
                    <a:srgbClr val="0CE6C2"/>
                  </a:gs>
                </a:gsLst>
                <a:lin ang="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70" name="圖形 69">
              <a:extLst>
                <a:ext uri="{FF2B5EF4-FFF2-40B4-BE49-F238E27FC236}">
                  <a16:creationId xmlns:a16="http://schemas.microsoft.com/office/drawing/2014/main" id="{45D5ED61-E706-4F47-A35C-9884BDD56D0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903149" y="2968594"/>
              <a:ext cx="600072" cy="600072"/>
            </a:xfrm>
            <a:prstGeom prst="rect">
              <a:avLst/>
            </a:prstGeom>
            <a:effectLst>
              <a:outerShdw blurRad="50800" dist="38100" dir="2700000" algn="tl" rotWithShape="0">
                <a:prstClr val="black">
                  <a:alpha val="40000"/>
                </a:prstClr>
              </a:outerShdw>
            </a:effectLst>
          </p:spPr>
        </p:pic>
        <p:pic>
          <p:nvPicPr>
            <p:cNvPr id="71" name="圖形 70">
              <a:extLst>
                <a:ext uri="{FF2B5EF4-FFF2-40B4-BE49-F238E27FC236}">
                  <a16:creationId xmlns:a16="http://schemas.microsoft.com/office/drawing/2014/main" id="{AC5C5CE0-94B0-4C4F-854E-1AACF5D935DC}"/>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4568400" y="4697698"/>
              <a:ext cx="2079639" cy="900559"/>
            </a:xfrm>
            <a:prstGeom prst="rect">
              <a:avLst/>
            </a:prstGeom>
            <a:effectLst>
              <a:outerShdw blurRad="50800" dist="38100" dir="2700000" algn="tl" rotWithShape="0">
                <a:prstClr val="black">
                  <a:alpha val="40000"/>
                </a:prstClr>
              </a:outerShdw>
            </a:effectLst>
          </p:spPr>
        </p:pic>
        <p:pic>
          <p:nvPicPr>
            <p:cNvPr id="72" name="圖片 71">
              <a:extLst>
                <a:ext uri="{FF2B5EF4-FFF2-40B4-BE49-F238E27FC236}">
                  <a16:creationId xmlns:a16="http://schemas.microsoft.com/office/drawing/2014/main" id="{E697732A-6E4A-4CFB-B02A-F53FEF46BD4D}"/>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5257596" y="4947248"/>
              <a:ext cx="509677" cy="509677"/>
            </a:xfrm>
            <a:prstGeom prst="rect">
              <a:avLst/>
            </a:prstGeom>
          </p:spPr>
        </p:pic>
        <p:pic>
          <p:nvPicPr>
            <p:cNvPr id="73" name="圖形 72">
              <a:extLst>
                <a:ext uri="{FF2B5EF4-FFF2-40B4-BE49-F238E27FC236}">
                  <a16:creationId xmlns:a16="http://schemas.microsoft.com/office/drawing/2014/main" id="{50C8DEBA-D96E-489B-990B-23D36A93692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783613" y="4753431"/>
              <a:ext cx="269372" cy="838047"/>
            </a:xfrm>
            <a:prstGeom prst="rect">
              <a:avLst/>
            </a:prstGeom>
            <a:effectLst>
              <a:outerShdw blurRad="50800" dist="38100" dir="2700000" algn="tl" rotWithShape="0">
                <a:prstClr val="black">
                  <a:alpha val="40000"/>
                </a:prstClr>
              </a:outerShdw>
            </a:effectLst>
          </p:spPr>
        </p:pic>
        <p:sp>
          <p:nvSpPr>
            <p:cNvPr id="74" name="矩形: 圓角 73">
              <a:extLst>
                <a:ext uri="{FF2B5EF4-FFF2-40B4-BE49-F238E27FC236}">
                  <a16:creationId xmlns:a16="http://schemas.microsoft.com/office/drawing/2014/main" id="{D5B8828E-3661-45A3-B97A-52FBCED72525}"/>
                </a:ext>
              </a:extLst>
            </p:cNvPr>
            <p:cNvSpPr/>
            <p:nvPr/>
          </p:nvSpPr>
          <p:spPr>
            <a:xfrm>
              <a:off x="6153924" y="5103050"/>
              <a:ext cx="726687" cy="320688"/>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75" name="文字方塊 74">
              <a:extLst>
                <a:ext uri="{FF2B5EF4-FFF2-40B4-BE49-F238E27FC236}">
                  <a16:creationId xmlns:a16="http://schemas.microsoft.com/office/drawing/2014/main" id="{7A541569-9CC4-4AB3-A351-112B985F17B0}"/>
                </a:ext>
              </a:extLst>
            </p:cNvPr>
            <p:cNvSpPr txBox="1"/>
            <p:nvPr/>
          </p:nvSpPr>
          <p:spPr>
            <a:xfrm>
              <a:off x="6141116" y="5075326"/>
              <a:ext cx="702233" cy="338554"/>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76" name="圖形 75">
              <a:extLst>
                <a:ext uri="{FF2B5EF4-FFF2-40B4-BE49-F238E27FC236}">
                  <a16:creationId xmlns:a16="http://schemas.microsoft.com/office/drawing/2014/main" id="{43673905-4F31-4762-BB99-3BE2EED47ED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212669" y="6124398"/>
              <a:ext cx="600072" cy="600072"/>
            </a:xfrm>
            <a:prstGeom prst="rect">
              <a:avLst/>
            </a:prstGeom>
            <a:effectLst>
              <a:outerShdw blurRad="50800" dist="38100" dir="2700000" algn="tl" rotWithShape="0">
                <a:prstClr val="black">
                  <a:alpha val="40000"/>
                </a:prstClr>
              </a:outerShdw>
            </a:effectLst>
          </p:spPr>
        </p:pic>
        <p:cxnSp>
          <p:nvCxnSpPr>
            <p:cNvPr id="78" name="直線單箭頭接點 77">
              <a:extLst>
                <a:ext uri="{FF2B5EF4-FFF2-40B4-BE49-F238E27FC236}">
                  <a16:creationId xmlns:a16="http://schemas.microsoft.com/office/drawing/2014/main" id="{D2613E25-6D74-452D-870C-799E12213B08}"/>
                </a:ext>
              </a:extLst>
            </p:cNvPr>
            <p:cNvCxnSpPr>
              <a:cxnSpLocks/>
            </p:cNvCxnSpPr>
            <p:nvPr/>
          </p:nvCxnSpPr>
          <p:spPr>
            <a:xfrm>
              <a:off x="5499371" y="5620301"/>
              <a:ext cx="0" cy="411776"/>
            </a:xfrm>
            <a:prstGeom prst="straightConnector1">
              <a:avLst/>
            </a:prstGeom>
            <a:ln w="63500" cap="rnd">
              <a:gradFill flip="none" rotWithShape="1">
                <a:gsLst>
                  <a:gs pos="11000">
                    <a:srgbClr val="2C50F5"/>
                  </a:gs>
                  <a:gs pos="83000">
                    <a:srgbClr val="0CE6C2"/>
                  </a:gs>
                </a:gsLst>
                <a:lin ang="1620000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79" name="圖形 78">
              <a:extLst>
                <a:ext uri="{FF2B5EF4-FFF2-40B4-BE49-F238E27FC236}">
                  <a16:creationId xmlns:a16="http://schemas.microsoft.com/office/drawing/2014/main" id="{DD9DCB33-F77D-4F6C-B04D-6AF916002753}"/>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8569515" y="5624214"/>
              <a:ext cx="1785404" cy="1004291"/>
            </a:xfrm>
            <a:prstGeom prst="rect">
              <a:avLst/>
            </a:prstGeom>
            <a:effectLst>
              <a:outerShdw blurRad="50800" dist="38100" dir="2700000" algn="tl" rotWithShape="0">
                <a:prstClr val="black">
                  <a:alpha val="40000"/>
                </a:prstClr>
              </a:outerShdw>
            </a:effectLst>
          </p:spPr>
        </p:pic>
        <p:sp>
          <p:nvSpPr>
            <p:cNvPr id="84" name="矩形: 圓角 83">
              <a:extLst>
                <a:ext uri="{FF2B5EF4-FFF2-40B4-BE49-F238E27FC236}">
                  <a16:creationId xmlns:a16="http://schemas.microsoft.com/office/drawing/2014/main" id="{CAD81311-83ED-47AA-A487-3F9C95EDB157}"/>
                </a:ext>
              </a:extLst>
            </p:cNvPr>
            <p:cNvSpPr/>
            <p:nvPr/>
          </p:nvSpPr>
          <p:spPr>
            <a:xfrm>
              <a:off x="9657861" y="5459332"/>
              <a:ext cx="726687" cy="320688"/>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98" name="文字方塊 97">
              <a:extLst>
                <a:ext uri="{FF2B5EF4-FFF2-40B4-BE49-F238E27FC236}">
                  <a16:creationId xmlns:a16="http://schemas.microsoft.com/office/drawing/2014/main" id="{04F31CEA-C992-42B8-A611-F24141FA1D1C}"/>
                </a:ext>
              </a:extLst>
            </p:cNvPr>
            <p:cNvSpPr txBox="1"/>
            <p:nvPr/>
          </p:nvSpPr>
          <p:spPr>
            <a:xfrm>
              <a:off x="9645052" y="5431606"/>
              <a:ext cx="702233" cy="338554"/>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99" name="矩形: 圓角 98">
              <a:extLst>
                <a:ext uri="{FF2B5EF4-FFF2-40B4-BE49-F238E27FC236}">
                  <a16:creationId xmlns:a16="http://schemas.microsoft.com/office/drawing/2014/main" id="{0B501B59-CE2B-49EA-A285-910F45082213}"/>
                </a:ext>
              </a:extLst>
            </p:cNvPr>
            <p:cNvSpPr/>
            <p:nvPr/>
          </p:nvSpPr>
          <p:spPr>
            <a:xfrm>
              <a:off x="9940275" y="3498638"/>
              <a:ext cx="1198208" cy="283271"/>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sp>
          <p:nvSpPr>
            <p:cNvPr id="100" name="文字方塊 99">
              <a:extLst>
                <a:ext uri="{FF2B5EF4-FFF2-40B4-BE49-F238E27FC236}">
                  <a16:creationId xmlns:a16="http://schemas.microsoft.com/office/drawing/2014/main" id="{22E8BF5B-3166-47C8-AF13-5F25BFB6AA52}"/>
                </a:ext>
              </a:extLst>
            </p:cNvPr>
            <p:cNvSpPr txBox="1"/>
            <p:nvPr/>
          </p:nvSpPr>
          <p:spPr>
            <a:xfrm>
              <a:off x="10373279" y="3498388"/>
              <a:ext cx="702233" cy="276999"/>
            </a:xfrm>
            <a:prstGeom prst="rect">
              <a:avLst/>
            </a:prstGeom>
            <a:noFill/>
            <a:effectLst>
              <a:outerShdw blurRad="50800" dist="38100" dir="2700000" algn="tl" rotWithShape="0">
                <a:prstClr val="black">
                  <a:alpha val="40000"/>
                </a:prstClr>
              </a:outerShdw>
            </a:effectLst>
          </p:spPr>
          <p:txBody>
            <a:bodyPr wrap="square" rtlCol="0" anchor="t">
              <a:spAutoFit/>
            </a:bodyPr>
            <a:lstStyle/>
            <a:p>
              <a:pPr algn="ctr"/>
              <a:r>
                <a:rPr lang="en-US" altLang="zh-TW" sz="1200" b="1">
                  <a:latin typeface="Arial" panose="020B0604020202020204" pitchFamily="34" charset="0"/>
                  <a:ea typeface="微軟正黑體" panose="020B0604030504040204" pitchFamily="34" charset="-120"/>
                  <a:cs typeface="Arial" panose="020B0604020202020204" pitchFamily="34" charset="0"/>
                </a:rPr>
                <a:t>Tokyo</a:t>
              </a:r>
              <a:endParaRPr lang="zh-TW" altLang="en-US" sz="1200" b="1">
                <a:latin typeface="Arial" panose="020B0604020202020204" pitchFamily="34" charset="0"/>
                <a:ea typeface="微軟正黑體" panose="020B0604030504040204" pitchFamily="34" charset="-120"/>
                <a:cs typeface="Arial" panose="020B0604020202020204" pitchFamily="34" charset="0"/>
              </a:endParaRPr>
            </a:p>
          </p:txBody>
        </p:sp>
        <p:pic>
          <p:nvPicPr>
            <p:cNvPr id="101" name="圖形 100">
              <a:extLst>
                <a:ext uri="{FF2B5EF4-FFF2-40B4-BE49-F238E27FC236}">
                  <a16:creationId xmlns:a16="http://schemas.microsoft.com/office/drawing/2014/main" id="{A4596CB6-D13C-4FDE-95F7-B55752095611}"/>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8538207" y="3020841"/>
              <a:ext cx="1785404" cy="1004291"/>
            </a:xfrm>
            <a:prstGeom prst="rect">
              <a:avLst/>
            </a:prstGeom>
            <a:effectLst>
              <a:outerShdw blurRad="50800" dist="38100" dir="2700000" algn="tl" rotWithShape="0">
                <a:prstClr val="black">
                  <a:alpha val="40000"/>
                </a:prstClr>
              </a:outerShdw>
            </a:effectLst>
          </p:spPr>
        </p:pic>
        <p:pic>
          <p:nvPicPr>
            <p:cNvPr id="102" name="圖片 101">
              <a:extLst>
                <a:ext uri="{FF2B5EF4-FFF2-40B4-BE49-F238E27FC236}">
                  <a16:creationId xmlns:a16="http://schemas.microsoft.com/office/drawing/2014/main" id="{6BF95859-D162-4F9D-A075-EFBD297633A7}"/>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9804365" y="3358792"/>
              <a:ext cx="509677" cy="509677"/>
            </a:xfrm>
            <a:prstGeom prst="rect">
              <a:avLst/>
            </a:prstGeom>
            <a:effectLst>
              <a:outerShdw blurRad="50800" dist="38100" dir="2700000" algn="tl" rotWithShape="0">
                <a:prstClr val="black">
                  <a:alpha val="40000"/>
                </a:prstClr>
              </a:outerShdw>
            </a:effectLst>
          </p:spPr>
        </p:pic>
        <p:sp>
          <p:nvSpPr>
            <p:cNvPr id="103" name="矩形: 圓角 102">
              <a:extLst>
                <a:ext uri="{FF2B5EF4-FFF2-40B4-BE49-F238E27FC236}">
                  <a16:creationId xmlns:a16="http://schemas.microsoft.com/office/drawing/2014/main" id="{902582E7-677C-4064-A743-33A65D9BC0B8}"/>
                </a:ext>
              </a:extLst>
            </p:cNvPr>
            <p:cNvSpPr/>
            <p:nvPr/>
          </p:nvSpPr>
          <p:spPr>
            <a:xfrm>
              <a:off x="9626553" y="2855958"/>
              <a:ext cx="726687" cy="320688"/>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04" name="文字方塊 103">
              <a:extLst>
                <a:ext uri="{FF2B5EF4-FFF2-40B4-BE49-F238E27FC236}">
                  <a16:creationId xmlns:a16="http://schemas.microsoft.com/office/drawing/2014/main" id="{A2975AB3-671D-4D74-8390-5A6B01D1E217}"/>
                </a:ext>
              </a:extLst>
            </p:cNvPr>
            <p:cNvSpPr txBox="1"/>
            <p:nvPr/>
          </p:nvSpPr>
          <p:spPr>
            <a:xfrm>
              <a:off x="9613746" y="2828234"/>
              <a:ext cx="702233" cy="338554"/>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06" name="圖形 105">
              <a:extLst>
                <a:ext uri="{FF2B5EF4-FFF2-40B4-BE49-F238E27FC236}">
                  <a16:creationId xmlns:a16="http://schemas.microsoft.com/office/drawing/2014/main" id="{57CC8DB6-718C-4EE9-B138-A9F70AC4EF44}"/>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8508488" y="4341925"/>
              <a:ext cx="1785404" cy="1004291"/>
            </a:xfrm>
            <a:prstGeom prst="rect">
              <a:avLst/>
            </a:prstGeom>
            <a:effectLst>
              <a:outerShdw blurRad="50800" dist="38100" dir="2700000" algn="tl" rotWithShape="0">
                <a:prstClr val="black">
                  <a:alpha val="40000"/>
                </a:prstClr>
              </a:outerShdw>
            </a:effectLst>
          </p:spPr>
        </p:pic>
        <p:sp>
          <p:nvSpPr>
            <p:cNvPr id="108" name="矩形: 圓角 107">
              <a:extLst>
                <a:ext uri="{FF2B5EF4-FFF2-40B4-BE49-F238E27FC236}">
                  <a16:creationId xmlns:a16="http://schemas.microsoft.com/office/drawing/2014/main" id="{1FB8E6C0-803C-4B97-9A63-980AFE7E153C}"/>
                </a:ext>
              </a:extLst>
            </p:cNvPr>
            <p:cNvSpPr/>
            <p:nvPr/>
          </p:nvSpPr>
          <p:spPr>
            <a:xfrm>
              <a:off x="9596836" y="4177041"/>
              <a:ext cx="726687" cy="320688"/>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09" name="文字方塊 108">
              <a:extLst>
                <a:ext uri="{FF2B5EF4-FFF2-40B4-BE49-F238E27FC236}">
                  <a16:creationId xmlns:a16="http://schemas.microsoft.com/office/drawing/2014/main" id="{46DAF8C1-B2C7-4BDB-A60B-DFFADD79A17E}"/>
                </a:ext>
              </a:extLst>
            </p:cNvPr>
            <p:cNvSpPr txBox="1"/>
            <p:nvPr/>
          </p:nvSpPr>
          <p:spPr>
            <a:xfrm>
              <a:off x="9584028" y="4149316"/>
              <a:ext cx="702233" cy="338554"/>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62" name="直線單箭頭接點 61">
              <a:extLst>
                <a:ext uri="{FF2B5EF4-FFF2-40B4-BE49-F238E27FC236}">
                  <a16:creationId xmlns:a16="http://schemas.microsoft.com/office/drawing/2014/main" id="{FDE02164-B0ED-422D-9317-82FD8FCE5FA5}"/>
                </a:ext>
              </a:extLst>
            </p:cNvPr>
            <p:cNvCxnSpPr>
              <a:cxnSpLocks/>
            </p:cNvCxnSpPr>
            <p:nvPr/>
          </p:nvCxnSpPr>
          <p:spPr>
            <a:xfrm>
              <a:off x="2971054" y="4126912"/>
              <a:ext cx="0" cy="1135610"/>
            </a:xfrm>
            <a:prstGeom prst="straightConnector1">
              <a:avLst/>
            </a:prstGeom>
            <a:ln w="63500" cap="rnd">
              <a:gradFill flip="none" rotWithShape="1">
                <a:gsLst>
                  <a:gs pos="11000">
                    <a:srgbClr val="3333FF"/>
                  </a:gs>
                  <a:gs pos="83000">
                    <a:srgbClr val="0CE6C2"/>
                  </a:gs>
                </a:gsLst>
                <a:lin ang="1620000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cxnSp>
          <p:nvCxnSpPr>
            <p:cNvPr id="114" name="接點: 肘形 113">
              <a:extLst>
                <a:ext uri="{FF2B5EF4-FFF2-40B4-BE49-F238E27FC236}">
                  <a16:creationId xmlns:a16="http://schemas.microsoft.com/office/drawing/2014/main" id="{11B1E204-2DDF-489A-88FD-F5B2238834E3}"/>
                </a:ext>
              </a:extLst>
            </p:cNvPr>
            <p:cNvCxnSpPr>
              <a:cxnSpLocks/>
            </p:cNvCxnSpPr>
            <p:nvPr/>
          </p:nvCxnSpPr>
          <p:spPr>
            <a:xfrm>
              <a:off x="3836158" y="3633789"/>
              <a:ext cx="952035" cy="1264092"/>
            </a:xfrm>
            <a:prstGeom prst="bentConnector3">
              <a:avLst>
                <a:gd name="adj1" fmla="val 50000"/>
              </a:avLst>
            </a:prstGeom>
            <a:ln w="63500">
              <a:gradFill>
                <a:gsLst>
                  <a:gs pos="0">
                    <a:srgbClr val="3333FF"/>
                  </a:gs>
                  <a:gs pos="100000">
                    <a:srgbClr val="0CE6C2"/>
                  </a:gs>
                </a:gsLst>
                <a:lin ang="5400000" scaled="1"/>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sp>
          <p:nvSpPr>
            <p:cNvPr id="115" name="矩形: 圓角 114">
              <a:extLst>
                <a:ext uri="{FF2B5EF4-FFF2-40B4-BE49-F238E27FC236}">
                  <a16:creationId xmlns:a16="http://schemas.microsoft.com/office/drawing/2014/main" id="{9C49BB45-F74D-4E59-B6BC-8A5893E2D477}"/>
                </a:ext>
              </a:extLst>
            </p:cNvPr>
            <p:cNvSpPr/>
            <p:nvPr/>
          </p:nvSpPr>
          <p:spPr>
            <a:xfrm>
              <a:off x="3704080" y="3978868"/>
              <a:ext cx="702233" cy="241012"/>
            </a:xfrm>
            <a:prstGeom prst="roundRect">
              <a:avLst>
                <a:gd name="adj" fmla="val 33459"/>
              </a:avLst>
            </a:prstGeom>
            <a:gradFill flip="none" rotWithShape="1">
              <a:gsLst>
                <a:gs pos="0">
                  <a:srgbClr val="9A0000"/>
                </a:gs>
                <a:gs pos="100000">
                  <a:srgbClr val="D00000"/>
                </a:gs>
              </a:gsLst>
              <a:lin ang="135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6" name="文字方塊 115">
              <a:extLst>
                <a:ext uri="{FF2B5EF4-FFF2-40B4-BE49-F238E27FC236}">
                  <a16:creationId xmlns:a16="http://schemas.microsoft.com/office/drawing/2014/main" id="{ED6220CC-4430-4ADC-85DB-9973D2DA1281}"/>
                </a:ext>
              </a:extLst>
            </p:cNvPr>
            <p:cNvSpPr txBox="1"/>
            <p:nvPr/>
          </p:nvSpPr>
          <p:spPr>
            <a:xfrm>
              <a:off x="3639283" y="3965227"/>
              <a:ext cx="925841" cy="256545"/>
            </a:xfrm>
            <a:prstGeom prst="rect">
              <a:avLst/>
            </a:prstGeom>
            <a:noFill/>
          </p:spPr>
          <p:txBody>
            <a:bodyPr wrap="square" rtlCol="0">
              <a:spAutoFit/>
            </a:bodyPr>
            <a:lstStyle/>
            <a:p>
              <a:r>
                <a:rPr lang="en-US" altLang="zh-TW" sz="1067" b="1">
                  <a:solidFill>
                    <a:schemeClr val="bg1"/>
                  </a:solidFill>
                  <a:latin typeface="Arial" panose="020B0604020202020204" pitchFamily="34" charset="0"/>
                  <a:ea typeface="微軟正黑體" panose="020B0604030504040204" pitchFamily="34" charset="-120"/>
                  <a:cs typeface="Arial" panose="020B0604020202020204" pitchFamily="34" charset="0"/>
                </a:rPr>
                <a:t>TCP BBR</a:t>
              </a:r>
              <a:endParaRPr lang="zh-TW" altLang="en-US" sz="1067" b="1" spc="-15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7" name="橢圓 116">
              <a:extLst>
                <a:ext uri="{FF2B5EF4-FFF2-40B4-BE49-F238E27FC236}">
                  <a16:creationId xmlns:a16="http://schemas.microsoft.com/office/drawing/2014/main" id="{288B34C5-885B-4D52-84DE-E0AD7EE9F71A}"/>
                </a:ext>
              </a:extLst>
            </p:cNvPr>
            <p:cNvSpPr/>
            <p:nvPr/>
          </p:nvSpPr>
          <p:spPr>
            <a:xfrm>
              <a:off x="7355548" y="3467469"/>
              <a:ext cx="841869" cy="841869"/>
            </a:xfrm>
            <a:prstGeom prst="ellipse">
              <a:avLst/>
            </a:prstGeom>
            <a:gradFill>
              <a:gsLst>
                <a:gs pos="0">
                  <a:schemeClr val="accent1">
                    <a:lumMod val="50000"/>
                  </a:schemeClr>
                </a:gs>
                <a:gs pos="100000">
                  <a:srgbClr val="1FACF3"/>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18" name="圖形 107">
              <a:extLst>
                <a:ext uri="{FF2B5EF4-FFF2-40B4-BE49-F238E27FC236}">
                  <a16:creationId xmlns:a16="http://schemas.microsoft.com/office/drawing/2014/main" id="{84E88FD0-DA04-4797-9747-CFE2F70C4357}"/>
                </a:ext>
              </a:extLst>
            </p:cNvPr>
            <p:cNvGrpSpPr/>
            <p:nvPr/>
          </p:nvGrpSpPr>
          <p:grpSpPr>
            <a:xfrm>
              <a:off x="7566558" y="3581763"/>
              <a:ext cx="432993" cy="622972"/>
              <a:chOff x="5681591" y="3996458"/>
              <a:chExt cx="353664" cy="508836"/>
            </a:xfrm>
            <a:solidFill>
              <a:schemeClr val="bg1"/>
            </a:solidFill>
          </p:grpSpPr>
          <p:sp>
            <p:nvSpPr>
              <p:cNvPr id="119" name="手繪多邊形: 圖案 118">
                <a:extLst>
                  <a:ext uri="{FF2B5EF4-FFF2-40B4-BE49-F238E27FC236}">
                    <a16:creationId xmlns:a16="http://schemas.microsoft.com/office/drawing/2014/main" id="{D63AD719-8ADE-48AC-8A89-753562A54EB5}"/>
                  </a:ext>
                </a:extLst>
              </p:cNvPr>
              <p:cNvSpPr/>
              <p:nvPr/>
            </p:nvSpPr>
            <p:spPr>
              <a:xfrm>
                <a:off x="5681591" y="3996458"/>
                <a:ext cx="353664" cy="508836"/>
              </a:xfrm>
              <a:custGeom>
                <a:avLst/>
                <a:gdLst>
                  <a:gd name="connsiteX0" fmla="*/ 0 w 353664"/>
                  <a:gd name="connsiteY0" fmla="*/ 0 h 508836"/>
                  <a:gd name="connsiteX1" fmla="*/ 0 w 353664"/>
                  <a:gd name="connsiteY1" fmla="*/ 508837 h 508836"/>
                  <a:gd name="connsiteX2" fmla="*/ 353664 w 353664"/>
                  <a:gd name="connsiteY2" fmla="*/ 508837 h 508836"/>
                  <a:gd name="connsiteX3" fmla="*/ 353664 w 353664"/>
                  <a:gd name="connsiteY3" fmla="*/ 0 h 508836"/>
                  <a:gd name="connsiteX4" fmla="*/ 0 w 353664"/>
                  <a:gd name="connsiteY4" fmla="*/ 0 h 508836"/>
                  <a:gd name="connsiteX5" fmla="*/ 328714 w 353664"/>
                  <a:gd name="connsiteY5" fmla="*/ 10684 h 508836"/>
                  <a:gd name="connsiteX6" fmla="*/ 341873 w 353664"/>
                  <a:gd name="connsiteY6" fmla="*/ 23843 h 508836"/>
                  <a:gd name="connsiteX7" fmla="*/ 328714 w 353664"/>
                  <a:gd name="connsiteY7" fmla="*/ 37002 h 508836"/>
                  <a:gd name="connsiteX8" fmla="*/ 315555 w 353664"/>
                  <a:gd name="connsiteY8" fmla="*/ 23843 h 508836"/>
                  <a:gd name="connsiteX9" fmla="*/ 328714 w 353664"/>
                  <a:gd name="connsiteY9" fmla="*/ 10684 h 508836"/>
                  <a:gd name="connsiteX10" fmla="*/ 25080 w 353664"/>
                  <a:gd name="connsiteY10" fmla="*/ 10684 h 508836"/>
                  <a:gd name="connsiteX11" fmla="*/ 38239 w 353664"/>
                  <a:gd name="connsiteY11" fmla="*/ 23843 h 508836"/>
                  <a:gd name="connsiteX12" fmla="*/ 25080 w 353664"/>
                  <a:gd name="connsiteY12" fmla="*/ 37002 h 508836"/>
                  <a:gd name="connsiteX13" fmla="*/ 11921 w 353664"/>
                  <a:gd name="connsiteY13" fmla="*/ 23843 h 508836"/>
                  <a:gd name="connsiteX14" fmla="*/ 25080 w 353664"/>
                  <a:gd name="connsiteY14" fmla="*/ 10684 h 508836"/>
                  <a:gd name="connsiteX15" fmla="*/ 25080 w 353664"/>
                  <a:gd name="connsiteY15" fmla="*/ 498088 h 508836"/>
                  <a:gd name="connsiteX16" fmla="*/ 11921 w 353664"/>
                  <a:gd name="connsiteY16" fmla="*/ 484929 h 508836"/>
                  <a:gd name="connsiteX17" fmla="*/ 25080 w 353664"/>
                  <a:gd name="connsiteY17" fmla="*/ 471770 h 508836"/>
                  <a:gd name="connsiteX18" fmla="*/ 38239 w 353664"/>
                  <a:gd name="connsiteY18" fmla="*/ 484929 h 508836"/>
                  <a:gd name="connsiteX19" fmla="*/ 25080 w 353664"/>
                  <a:gd name="connsiteY19" fmla="*/ 498088 h 508836"/>
                  <a:gd name="connsiteX20" fmla="*/ 74329 w 353664"/>
                  <a:gd name="connsiteY20" fmla="*/ 491052 h 508836"/>
                  <a:gd name="connsiteX21" fmla="*/ 65795 w 353664"/>
                  <a:gd name="connsiteY21" fmla="*/ 487535 h 508836"/>
                  <a:gd name="connsiteX22" fmla="*/ 18370 w 353664"/>
                  <a:gd name="connsiteY22" fmla="*/ 440110 h 508836"/>
                  <a:gd name="connsiteX23" fmla="*/ 14853 w 353664"/>
                  <a:gd name="connsiteY23" fmla="*/ 431576 h 508836"/>
                  <a:gd name="connsiteX24" fmla="*/ 14853 w 353664"/>
                  <a:gd name="connsiteY24" fmla="*/ 315034 h 508836"/>
                  <a:gd name="connsiteX25" fmla="*/ 23582 w 353664"/>
                  <a:gd name="connsiteY25" fmla="*/ 303439 h 508836"/>
                  <a:gd name="connsiteX26" fmla="*/ 44558 w 353664"/>
                  <a:gd name="connsiteY26" fmla="*/ 268326 h 508836"/>
                  <a:gd name="connsiteX27" fmla="*/ 14853 w 353664"/>
                  <a:gd name="connsiteY27" fmla="*/ 174845 h 508836"/>
                  <a:gd name="connsiteX28" fmla="*/ 15895 w 353664"/>
                  <a:gd name="connsiteY28" fmla="*/ 156410 h 508836"/>
                  <a:gd name="connsiteX29" fmla="*/ 29705 w 353664"/>
                  <a:gd name="connsiteY29" fmla="*/ 107096 h 508836"/>
                  <a:gd name="connsiteX30" fmla="*/ 24038 w 353664"/>
                  <a:gd name="connsiteY30" fmla="*/ 69508 h 508836"/>
                  <a:gd name="connsiteX31" fmla="*/ 34656 w 353664"/>
                  <a:gd name="connsiteY31" fmla="*/ 46057 h 508836"/>
                  <a:gd name="connsiteX32" fmla="*/ 60779 w 353664"/>
                  <a:gd name="connsiteY32" fmla="*/ 29315 h 508836"/>
                  <a:gd name="connsiteX33" fmla="*/ 88400 w 353664"/>
                  <a:gd name="connsiteY33" fmla="*/ 30813 h 508836"/>
                  <a:gd name="connsiteX34" fmla="*/ 94263 w 353664"/>
                  <a:gd name="connsiteY34" fmla="*/ 35503 h 508836"/>
                  <a:gd name="connsiteX35" fmla="*/ 176865 w 353664"/>
                  <a:gd name="connsiteY35" fmla="*/ 12833 h 508836"/>
                  <a:gd name="connsiteX36" fmla="*/ 337835 w 353664"/>
                  <a:gd name="connsiteY36" fmla="*/ 156410 h 508836"/>
                  <a:gd name="connsiteX37" fmla="*/ 338942 w 353664"/>
                  <a:gd name="connsiteY37" fmla="*/ 174845 h 508836"/>
                  <a:gd name="connsiteX38" fmla="*/ 288130 w 353664"/>
                  <a:gd name="connsiteY38" fmla="*/ 292625 h 508836"/>
                  <a:gd name="connsiteX39" fmla="*/ 284547 w 353664"/>
                  <a:gd name="connsiteY39" fmla="*/ 303439 h 508836"/>
                  <a:gd name="connsiteX40" fmla="*/ 324350 w 353664"/>
                  <a:gd name="connsiteY40" fmla="*/ 336857 h 508836"/>
                  <a:gd name="connsiteX41" fmla="*/ 326890 w 353664"/>
                  <a:gd name="connsiteY41" fmla="*/ 336857 h 508836"/>
                  <a:gd name="connsiteX42" fmla="*/ 338942 w 353664"/>
                  <a:gd name="connsiteY42" fmla="*/ 348909 h 508836"/>
                  <a:gd name="connsiteX43" fmla="*/ 338942 w 353664"/>
                  <a:gd name="connsiteY43" fmla="*/ 431511 h 508836"/>
                  <a:gd name="connsiteX44" fmla="*/ 335424 w 353664"/>
                  <a:gd name="connsiteY44" fmla="*/ 440045 h 508836"/>
                  <a:gd name="connsiteX45" fmla="*/ 288000 w 353664"/>
                  <a:gd name="connsiteY45" fmla="*/ 487469 h 508836"/>
                  <a:gd name="connsiteX46" fmla="*/ 279466 w 353664"/>
                  <a:gd name="connsiteY46" fmla="*/ 490987 h 508836"/>
                  <a:gd name="connsiteX47" fmla="*/ 74329 w 353664"/>
                  <a:gd name="connsiteY47" fmla="*/ 490987 h 508836"/>
                  <a:gd name="connsiteX48" fmla="*/ 328714 w 353664"/>
                  <a:gd name="connsiteY48" fmla="*/ 498088 h 508836"/>
                  <a:gd name="connsiteX49" fmla="*/ 315555 w 353664"/>
                  <a:gd name="connsiteY49" fmla="*/ 484929 h 508836"/>
                  <a:gd name="connsiteX50" fmla="*/ 328714 w 353664"/>
                  <a:gd name="connsiteY50" fmla="*/ 471770 h 508836"/>
                  <a:gd name="connsiteX51" fmla="*/ 341873 w 353664"/>
                  <a:gd name="connsiteY51" fmla="*/ 484929 h 508836"/>
                  <a:gd name="connsiteX52" fmla="*/ 328714 w 353664"/>
                  <a:gd name="connsiteY52" fmla="*/ 498088 h 508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53664" h="508836">
                    <a:moveTo>
                      <a:pt x="0" y="0"/>
                    </a:moveTo>
                    <a:lnTo>
                      <a:pt x="0" y="508837"/>
                    </a:lnTo>
                    <a:lnTo>
                      <a:pt x="353664" y="508837"/>
                    </a:lnTo>
                    <a:lnTo>
                      <a:pt x="353664" y="0"/>
                    </a:lnTo>
                    <a:lnTo>
                      <a:pt x="0" y="0"/>
                    </a:lnTo>
                    <a:close/>
                    <a:moveTo>
                      <a:pt x="328714" y="10684"/>
                    </a:moveTo>
                    <a:cubicBezTo>
                      <a:pt x="336011" y="10684"/>
                      <a:pt x="341873" y="16612"/>
                      <a:pt x="341873" y="23843"/>
                    </a:cubicBezTo>
                    <a:cubicBezTo>
                      <a:pt x="341873" y="31139"/>
                      <a:pt x="335945" y="37002"/>
                      <a:pt x="328714" y="37002"/>
                    </a:cubicBezTo>
                    <a:cubicBezTo>
                      <a:pt x="321418" y="37002"/>
                      <a:pt x="315555" y="31073"/>
                      <a:pt x="315555" y="23843"/>
                    </a:cubicBezTo>
                    <a:cubicBezTo>
                      <a:pt x="315490" y="16612"/>
                      <a:pt x="321418" y="10684"/>
                      <a:pt x="328714" y="10684"/>
                    </a:cubicBezTo>
                    <a:close/>
                    <a:moveTo>
                      <a:pt x="25080" y="10684"/>
                    </a:moveTo>
                    <a:cubicBezTo>
                      <a:pt x="32376" y="10684"/>
                      <a:pt x="38239" y="16612"/>
                      <a:pt x="38239" y="23843"/>
                    </a:cubicBezTo>
                    <a:cubicBezTo>
                      <a:pt x="38239" y="31139"/>
                      <a:pt x="32311" y="37002"/>
                      <a:pt x="25080" y="37002"/>
                    </a:cubicBezTo>
                    <a:cubicBezTo>
                      <a:pt x="17784" y="37002"/>
                      <a:pt x="11921" y="31073"/>
                      <a:pt x="11921" y="23843"/>
                    </a:cubicBezTo>
                    <a:cubicBezTo>
                      <a:pt x="11856" y="16612"/>
                      <a:pt x="17784" y="10684"/>
                      <a:pt x="25080" y="10684"/>
                    </a:cubicBezTo>
                    <a:close/>
                    <a:moveTo>
                      <a:pt x="25080" y="498088"/>
                    </a:moveTo>
                    <a:cubicBezTo>
                      <a:pt x="17784" y="498088"/>
                      <a:pt x="11921" y="492160"/>
                      <a:pt x="11921" y="484929"/>
                    </a:cubicBezTo>
                    <a:cubicBezTo>
                      <a:pt x="11921" y="477633"/>
                      <a:pt x="17849" y="471770"/>
                      <a:pt x="25080" y="471770"/>
                    </a:cubicBezTo>
                    <a:cubicBezTo>
                      <a:pt x="32376" y="471770"/>
                      <a:pt x="38239" y="477698"/>
                      <a:pt x="38239" y="484929"/>
                    </a:cubicBezTo>
                    <a:cubicBezTo>
                      <a:pt x="38239" y="492225"/>
                      <a:pt x="32311" y="498088"/>
                      <a:pt x="25080" y="498088"/>
                    </a:cubicBezTo>
                    <a:close/>
                    <a:moveTo>
                      <a:pt x="74329" y="491052"/>
                    </a:moveTo>
                    <a:cubicBezTo>
                      <a:pt x="71137" y="491052"/>
                      <a:pt x="68075" y="489815"/>
                      <a:pt x="65795" y="487535"/>
                    </a:cubicBezTo>
                    <a:lnTo>
                      <a:pt x="18370" y="440110"/>
                    </a:lnTo>
                    <a:cubicBezTo>
                      <a:pt x="16090" y="437830"/>
                      <a:pt x="14853" y="434768"/>
                      <a:pt x="14853" y="431576"/>
                    </a:cubicBezTo>
                    <a:lnTo>
                      <a:pt x="14853" y="315034"/>
                    </a:lnTo>
                    <a:cubicBezTo>
                      <a:pt x="14853" y="309627"/>
                      <a:pt x="18436" y="304937"/>
                      <a:pt x="23582" y="303439"/>
                    </a:cubicBezTo>
                    <a:cubicBezTo>
                      <a:pt x="42604" y="298032"/>
                      <a:pt x="49705" y="275688"/>
                      <a:pt x="44558" y="268326"/>
                    </a:cubicBezTo>
                    <a:cubicBezTo>
                      <a:pt x="25862" y="241943"/>
                      <a:pt x="14853" y="209697"/>
                      <a:pt x="14853" y="174845"/>
                    </a:cubicBezTo>
                    <a:cubicBezTo>
                      <a:pt x="14853" y="168592"/>
                      <a:pt x="15244" y="162468"/>
                      <a:pt x="15895" y="156410"/>
                    </a:cubicBezTo>
                    <a:cubicBezTo>
                      <a:pt x="17849" y="138951"/>
                      <a:pt x="22605" y="122405"/>
                      <a:pt x="29705" y="107096"/>
                    </a:cubicBezTo>
                    <a:lnTo>
                      <a:pt x="24038" y="69508"/>
                    </a:lnTo>
                    <a:cubicBezTo>
                      <a:pt x="22670" y="60258"/>
                      <a:pt x="26839" y="51073"/>
                      <a:pt x="34656" y="46057"/>
                    </a:cubicBezTo>
                    <a:lnTo>
                      <a:pt x="60779" y="29315"/>
                    </a:lnTo>
                    <a:cubicBezTo>
                      <a:pt x="69378" y="23843"/>
                      <a:pt x="80452" y="24429"/>
                      <a:pt x="88400" y="30813"/>
                    </a:cubicBezTo>
                    <a:lnTo>
                      <a:pt x="94263" y="35503"/>
                    </a:lnTo>
                    <a:cubicBezTo>
                      <a:pt x="118431" y="21107"/>
                      <a:pt x="146703" y="12833"/>
                      <a:pt x="176865" y="12833"/>
                    </a:cubicBezTo>
                    <a:cubicBezTo>
                      <a:pt x="260118" y="12833"/>
                      <a:pt x="328649" y="75632"/>
                      <a:pt x="337835" y="156410"/>
                    </a:cubicBezTo>
                    <a:cubicBezTo>
                      <a:pt x="338551" y="162468"/>
                      <a:pt x="338942" y="168592"/>
                      <a:pt x="338942" y="174845"/>
                    </a:cubicBezTo>
                    <a:cubicBezTo>
                      <a:pt x="338942" y="221228"/>
                      <a:pt x="319399" y="263050"/>
                      <a:pt x="288130" y="292625"/>
                    </a:cubicBezTo>
                    <a:cubicBezTo>
                      <a:pt x="285199" y="295426"/>
                      <a:pt x="283831" y="299465"/>
                      <a:pt x="284547" y="303439"/>
                    </a:cubicBezTo>
                    <a:cubicBezTo>
                      <a:pt x="287869" y="322461"/>
                      <a:pt x="304416" y="336857"/>
                      <a:pt x="324350" y="336857"/>
                    </a:cubicBezTo>
                    <a:lnTo>
                      <a:pt x="326890" y="336857"/>
                    </a:lnTo>
                    <a:cubicBezTo>
                      <a:pt x="333535" y="336857"/>
                      <a:pt x="338942" y="342264"/>
                      <a:pt x="338942" y="348909"/>
                    </a:cubicBezTo>
                    <a:lnTo>
                      <a:pt x="338942" y="431511"/>
                    </a:lnTo>
                    <a:cubicBezTo>
                      <a:pt x="338942" y="434703"/>
                      <a:pt x="337704" y="437765"/>
                      <a:pt x="335424" y="440045"/>
                    </a:cubicBezTo>
                    <a:lnTo>
                      <a:pt x="288000" y="487469"/>
                    </a:lnTo>
                    <a:cubicBezTo>
                      <a:pt x="285720" y="489749"/>
                      <a:pt x="282658" y="490987"/>
                      <a:pt x="279466" y="490987"/>
                    </a:cubicBezTo>
                    <a:lnTo>
                      <a:pt x="74329" y="490987"/>
                    </a:lnTo>
                    <a:close/>
                    <a:moveTo>
                      <a:pt x="328714" y="498088"/>
                    </a:moveTo>
                    <a:cubicBezTo>
                      <a:pt x="321418" y="498088"/>
                      <a:pt x="315555" y="492160"/>
                      <a:pt x="315555" y="484929"/>
                    </a:cubicBezTo>
                    <a:cubicBezTo>
                      <a:pt x="315555" y="477633"/>
                      <a:pt x="321484" y="471770"/>
                      <a:pt x="328714" y="471770"/>
                    </a:cubicBezTo>
                    <a:cubicBezTo>
                      <a:pt x="336011" y="471770"/>
                      <a:pt x="341873" y="477698"/>
                      <a:pt x="341873" y="484929"/>
                    </a:cubicBezTo>
                    <a:cubicBezTo>
                      <a:pt x="341873" y="492225"/>
                      <a:pt x="335945" y="498088"/>
                      <a:pt x="328714" y="498088"/>
                    </a:cubicBez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20" name="手繪多邊形: 圖案 119">
                <a:extLst>
                  <a:ext uri="{FF2B5EF4-FFF2-40B4-BE49-F238E27FC236}">
                    <a16:creationId xmlns:a16="http://schemas.microsoft.com/office/drawing/2014/main" id="{98724CBA-B085-4EBA-9517-67848B7B1E75}"/>
                  </a:ext>
                </a:extLst>
              </p:cNvPr>
              <p:cNvSpPr/>
              <p:nvPr/>
            </p:nvSpPr>
            <p:spPr>
              <a:xfrm>
                <a:off x="5716182" y="4029029"/>
                <a:ext cx="284547" cy="280638"/>
              </a:xfrm>
              <a:custGeom>
                <a:avLst/>
                <a:gdLst>
                  <a:gd name="connsiteX0" fmla="*/ 284547 w 284547"/>
                  <a:gd name="connsiteY0" fmla="*/ 142274 h 280638"/>
                  <a:gd name="connsiteX1" fmla="*/ 142274 w 284547"/>
                  <a:gd name="connsiteY1" fmla="*/ 0 h 280638"/>
                  <a:gd name="connsiteX2" fmla="*/ 0 w 284547"/>
                  <a:gd name="connsiteY2" fmla="*/ 142274 h 280638"/>
                  <a:gd name="connsiteX3" fmla="*/ 93220 w 284547"/>
                  <a:gd name="connsiteY3" fmla="*/ 275818 h 280638"/>
                  <a:gd name="connsiteX4" fmla="*/ 158494 w 284547"/>
                  <a:gd name="connsiteY4" fmla="*/ 212433 h 280638"/>
                  <a:gd name="connsiteX5" fmla="*/ 174194 w 284547"/>
                  <a:gd name="connsiteY5" fmla="*/ 206049 h 280638"/>
                  <a:gd name="connsiteX6" fmla="*/ 187157 w 284547"/>
                  <a:gd name="connsiteY6" fmla="*/ 210153 h 280638"/>
                  <a:gd name="connsiteX7" fmla="*/ 194649 w 284547"/>
                  <a:gd name="connsiteY7" fmla="*/ 237904 h 280638"/>
                  <a:gd name="connsiteX8" fmla="*/ 175041 w 284547"/>
                  <a:gd name="connsiteY8" fmla="*/ 280639 h 280638"/>
                  <a:gd name="connsiteX9" fmla="*/ 284547 w 284547"/>
                  <a:gd name="connsiteY9" fmla="*/ 142274 h 280638"/>
                  <a:gd name="connsiteX10" fmla="*/ 142274 w 284547"/>
                  <a:gd name="connsiteY10" fmla="*/ 192695 h 280638"/>
                  <a:gd name="connsiteX11" fmla="*/ 91918 w 284547"/>
                  <a:gd name="connsiteY11" fmla="*/ 142339 h 280638"/>
                  <a:gd name="connsiteX12" fmla="*/ 142274 w 284547"/>
                  <a:gd name="connsiteY12" fmla="*/ 91983 h 280638"/>
                  <a:gd name="connsiteX13" fmla="*/ 192630 w 284547"/>
                  <a:gd name="connsiteY13" fmla="*/ 142339 h 280638"/>
                  <a:gd name="connsiteX14" fmla="*/ 142274 w 284547"/>
                  <a:gd name="connsiteY14" fmla="*/ 192695 h 280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547" h="280638">
                    <a:moveTo>
                      <a:pt x="284547" y="142274"/>
                    </a:moveTo>
                    <a:cubicBezTo>
                      <a:pt x="284547" y="63841"/>
                      <a:pt x="220706" y="0"/>
                      <a:pt x="142274" y="0"/>
                    </a:cubicBezTo>
                    <a:cubicBezTo>
                      <a:pt x="63841" y="0"/>
                      <a:pt x="0" y="63841"/>
                      <a:pt x="0" y="142274"/>
                    </a:cubicBezTo>
                    <a:cubicBezTo>
                      <a:pt x="0" y="203509"/>
                      <a:pt x="38826" y="255754"/>
                      <a:pt x="93220" y="275818"/>
                    </a:cubicBezTo>
                    <a:lnTo>
                      <a:pt x="158494" y="212433"/>
                    </a:lnTo>
                    <a:cubicBezTo>
                      <a:pt x="162729" y="208329"/>
                      <a:pt x="168266" y="206049"/>
                      <a:pt x="174194" y="206049"/>
                    </a:cubicBezTo>
                    <a:cubicBezTo>
                      <a:pt x="178884" y="206049"/>
                      <a:pt x="183379" y="207482"/>
                      <a:pt x="187157" y="210153"/>
                    </a:cubicBezTo>
                    <a:cubicBezTo>
                      <a:pt x="196017" y="216407"/>
                      <a:pt x="199144" y="228068"/>
                      <a:pt x="194649" y="237904"/>
                    </a:cubicBezTo>
                    <a:lnTo>
                      <a:pt x="175041" y="280639"/>
                    </a:lnTo>
                    <a:cubicBezTo>
                      <a:pt x="237709" y="265851"/>
                      <a:pt x="284547" y="209437"/>
                      <a:pt x="284547" y="142274"/>
                    </a:cubicBezTo>
                    <a:close/>
                    <a:moveTo>
                      <a:pt x="142274" y="192695"/>
                    </a:moveTo>
                    <a:cubicBezTo>
                      <a:pt x="114457" y="192695"/>
                      <a:pt x="91918" y="170155"/>
                      <a:pt x="91918" y="142339"/>
                    </a:cubicBezTo>
                    <a:cubicBezTo>
                      <a:pt x="91918" y="114522"/>
                      <a:pt x="114457" y="91983"/>
                      <a:pt x="142274" y="91983"/>
                    </a:cubicBezTo>
                    <a:cubicBezTo>
                      <a:pt x="170090" y="91983"/>
                      <a:pt x="192630" y="114522"/>
                      <a:pt x="192630" y="142339"/>
                    </a:cubicBezTo>
                    <a:cubicBezTo>
                      <a:pt x="192630" y="170155"/>
                      <a:pt x="170090" y="192695"/>
                      <a:pt x="142274" y="192695"/>
                    </a:cubicBez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21" name="手繪多邊形: 圖案 120">
                <a:extLst>
                  <a:ext uri="{FF2B5EF4-FFF2-40B4-BE49-F238E27FC236}">
                    <a16:creationId xmlns:a16="http://schemas.microsoft.com/office/drawing/2014/main" id="{C2F1F38D-1A35-4303-BD2F-BBA8364BD366}"/>
                  </a:ext>
                </a:extLst>
              </p:cNvPr>
              <p:cNvSpPr/>
              <p:nvPr/>
            </p:nvSpPr>
            <p:spPr>
              <a:xfrm>
                <a:off x="5893177" y="4356180"/>
                <a:ext cx="101689" cy="92764"/>
              </a:xfrm>
              <a:custGeom>
                <a:avLst/>
                <a:gdLst>
                  <a:gd name="connsiteX0" fmla="*/ 3518 w 101689"/>
                  <a:gd name="connsiteY0" fmla="*/ 18305 h 92764"/>
                  <a:gd name="connsiteX1" fmla="*/ 0 w 101689"/>
                  <a:gd name="connsiteY1" fmla="*/ 26839 h 92764"/>
                  <a:gd name="connsiteX2" fmla="*/ 0 w 101689"/>
                  <a:gd name="connsiteY2" fmla="*/ 80713 h 92764"/>
                  <a:gd name="connsiteX3" fmla="*/ 12052 w 101689"/>
                  <a:gd name="connsiteY3" fmla="*/ 92764 h 92764"/>
                  <a:gd name="connsiteX4" fmla="*/ 74850 w 101689"/>
                  <a:gd name="connsiteY4" fmla="*/ 92764 h 92764"/>
                  <a:gd name="connsiteX5" fmla="*/ 83384 w 101689"/>
                  <a:gd name="connsiteY5" fmla="*/ 89247 h 92764"/>
                  <a:gd name="connsiteX6" fmla="*/ 98171 w 101689"/>
                  <a:gd name="connsiteY6" fmla="*/ 74459 h 92764"/>
                  <a:gd name="connsiteX7" fmla="*/ 101689 w 101689"/>
                  <a:gd name="connsiteY7" fmla="*/ 65925 h 92764"/>
                  <a:gd name="connsiteX8" fmla="*/ 101689 w 101689"/>
                  <a:gd name="connsiteY8" fmla="*/ 12052 h 92764"/>
                  <a:gd name="connsiteX9" fmla="*/ 89638 w 101689"/>
                  <a:gd name="connsiteY9" fmla="*/ 0 h 92764"/>
                  <a:gd name="connsiteX10" fmla="*/ 26839 w 101689"/>
                  <a:gd name="connsiteY10" fmla="*/ 0 h 92764"/>
                  <a:gd name="connsiteX11" fmla="*/ 18305 w 101689"/>
                  <a:gd name="connsiteY11" fmla="*/ 3518 h 92764"/>
                  <a:gd name="connsiteX12" fmla="*/ 3518 w 101689"/>
                  <a:gd name="connsiteY12" fmla="*/ 18305 h 92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1689" h="92764">
                    <a:moveTo>
                      <a:pt x="3518" y="18305"/>
                    </a:moveTo>
                    <a:cubicBezTo>
                      <a:pt x="1238" y="20585"/>
                      <a:pt x="0" y="23647"/>
                      <a:pt x="0" y="26839"/>
                    </a:cubicBezTo>
                    <a:lnTo>
                      <a:pt x="0" y="80713"/>
                    </a:lnTo>
                    <a:cubicBezTo>
                      <a:pt x="0" y="87358"/>
                      <a:pt x="5407" y="92764"/>
                      <a:pt x="12052" y="92764"/>
                    </a:cubicBezTo>
                    <a:lnTo>
                      <a:pt x="74850" y="92764"/>
                    </a:lnTo>
                    <a:cubicBezTo>
                      <a:pt x="78042" y="92764"/>
                      <a:pt x="81104" y="91527"/>
                      <a:pt x="83384" y="89247"/>
                    </a:cubicBezTo>
                    <a:lnTo>
                      <a:pt x="98171" y="74459"/>
                    </a:lnTo>
                    <a:cubicBezTo>
                      <a:pt x="100451" y="72179"/>
                      <a:pt x="101689" y="69117"/>
                      <a:pt x="101689" y="65925"/>
                    </a:cubicBezTo>
                    <a:lnTo>
                      <a:pt x="101689" y="12052"/>
                    </a:lnTo>
                    <a:cubicBezTo>
                      <a:pt x="101689" y="5407"/>
                      <a:pt x="96282" y="0"/>
                      <a:pt x="89638" y="0"/>
                    </a:cubicBezTo>
                    <a:lnTo>
                      <a:pt x="26839" y="0"/>
                    </a:lnTo>
                    <a:cubicBezTo>
                      <a:pt x="23647" y="0"/>
                      <a:pt x="20585" y="1238"/>
                      <a:pt x="18305" y="3518"/>
                    </a:cubicBezTo>
                    <a:lnTo>
                      <a:pt x="3518" y="18305"/>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22" name="手繪多邊形: 圖案 121">
                <a:extLst>
                  <a:ext uri="{FF2B5EF4-FFF2-40B4-BE49-F238E27FC236}">
                    <a16:creationId xmlns:a16="http://schemas.microsoft.com/office/drawing/2014/main" id="{74ED14CB-A1C6-49BD-92BB-FD780AED0B52}"/>
                  </a:ext>
                </a:extLst>
              </p:cNvPr>
              <p:cNvSpPr/>
              <p:nvPr/>
            </p:nvSpPr>
            <p:spPr>
              <a:xfrm>
                <a:off x="5718201" y="4318462"/>
                <a:ext cx="149178" cy="152305"/>
              </a:xfrm>
              <a:custGeom>
                <a:avLst/>
                <a:gdLst>
                  <a:gd name="connsiteX0" fmla="*/ 107096 w 149178"/>
                  <a:gd name="connsiteY0" fmla="*/ 100191 h 152305"/>
                  <a:gd name="connsiteX1" fmla="*/ 93025 w 149178"/>
                  <a:gd name="connsiteY1" fmla="*/ 102471 h 152305"/>
                  <a:gd name="connsiteX2" fmla="*/ 70941 w 149178"/>
                  <a:gd name="connsiteY2" fmla="*/ 96738 h 152305"/>
                  <a:gd name="connsiteX3" fmla="*/ 45470 w 149178"/>
                  <a:gd name="connsiteY3" fmla="*/ 59216 h 152305"/>
                  <a:gd name="connsiteX4" fmla="*/ 50617 w 149178"/>
                  <a:gd name="connsiteY4" fmla="*/ 29771 h 152305"/>
                  <a:gd name="connsiteX5" fmla="*/ 51985 w 149178"/>
                  <a:gd name="connsiteY5" fmla="*/ 20846 h 152305"/>
                  <a:gd name="connsiteX6" fmla="*/ 29510 w 149178"/>
                  <a:gd name="connsiteY6" fmla="*/ 0 h 152305"/>
                  <a:gd name="connsiteX7" fmla="*/ 26839 w 149178"/>
                  <a:gd name="connsiteY7" fmla="*/ 0 h 152305"/>
                  <a:gd name="connsiteX8" fmla="*/ 18305 w 149178"/>
                  <a:gd name="connsiteY8" fmla="*/ 3518 h 152305"/>
                  <a:gd name="connsiteX9" fmla="*/ 3518 w 149178"/>
                  <a:gd name="connsiteY9" fmla="*/ 18305 h 152305"/>
                  <a:gd name="connsiteX10" fmla="*/ 0 w 149178"/>
                  <a:gd name="connsiteY10" fmla="*/ 26839 h 152305"/>
                  <a:gd name="connsiteX11" fmla="*/ 0 w 149178"/>
                  <a:gd name="connsiteY11" fmla="*/ 91006 h 152305"/>
                  <a:gd name="connsiteX12" fmla="*/ 3518 w 149178"/>
                  <a:gd name="connsiteY12" fmla="*/ 99539 h 152305"/>
                  <a:gd name="connsiteX13" fmla="*/ 52766 w 149178"/>
                  <a:gd name="connsiteY13" fmla="*/ 148788 h 152305"/>
                  <a:gd name="connsiteX14" fmla="*/ 61300 w 149178"/>
                  <a:gd name="connsiteY14" fmla="*/ 152306 h 152305"/>
                  <a:gd name="connsiteX15" fmla="*/ 117258 w 149178"/>
                  <a:gd name="connsiteY15" fmla="*/ 152306 h 152305"/>
                  <a:gd name="connsiteX16" fmla="*/ 125792 w 149178"/>
                  <a:gd name="connsiteY16" fmla="*/ 148788 h 152305"/>
                  <a:gd name="connsiteX17" fmla="*/ 145661 w 149178"/>
                  <a:gd name="connsiteY17" fmla="*/ 128919 h 152305"/>
                  <a:gd name="connsiteX18" fmla="*/ 149179 w 149178"/>
                  <a:gd name="connsiteY18" fmla="*/ 120385 h 152305"/>
                  <a:gd name="connsiteX19" fmla="*/ 149179 w 149178"/>
                  <a:gd name="connsiteY19" fmla="*/ 102471 h 152305"/>
                  <a:gd name="connsiteX20" fmla="*/ 141427 w 149178"/>
                  <a:gd name="connsiteY20" fmla="*/ 91201 h 152305"/>
                  <a:gd name="connsiteX21" fmla="*/ 119343 w 149178"/>
                  <a:gd name="connsiteY21" fmla="*/ 94067 h 152305"/>
                  <a:gd name="connsiteX22" fmla="*/ 107096 w 149178"/>
                  <a:gd name="connsiteY22" fmla="*/ 100191 h 152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9178" h="152305">
                    <a:moveTo>
                      <a:pt x="107096" y="100191"/>
                    </a:moveTo>
                    <a:cubicBezTo>
                      <a:pt x="102536" y="101689"/>
                      <a:pt x="97780" y="102471"/>
                      <a:pt x="93025" y="102471"/>
                    </a:cubicBezTo>
                    <a:cubicBezTo>
                      <a:pt x="85338" y="102471"/>
                      <a:pt x="77716" y="100517"/>
                      <a:pt x="70941" y="96738"/>
                    </a:cubicBezTo>
                    <a:cubicBezTo>
                      <a:pt x="57066" y="88986"/>
                      <a:pt x="47555" y="74980"/>
                      <a:pt x="45470" y="59216"/>
                    </a:cubicBezTo>
                    <a:cubicBezTo>
                      <a:pt x="44167" y="49183"/>
                      <a:pt x="45731" y="39151"/>
                      <a:pt x="50617" y="29771"/>
                    </a:cubicBezTo>
                    <a:cubicBezTo>
                      <a:pt x="51919" y="27230"/>
                      <a:pt x="52245" y="24103"/>
                      <a:pt x="51985" y="20846"/>
                    </a:cubicBezTo>
                    <a:cubicBezTo>
                      <a:pt x="51073" y="9055"/>
                      <a:pt x="41301" y="0"/>
                      <a:pt x="29510" y="0"/>
                    </a:cubicBezTo>
                    <a:cubicBezTo>
                      <a:pt x="28533" y="0"/>
                      <a:pt x="27621" y="0"/>
                      <a:pt x="26839" y="0"/>
                    </a:cubicBezTo>
                    <a:cubicBezTo>
                      <a:pt x="23647" y="0"/>
                      <a:pt x="20585" y="1238"/>
                      <a:pt x="18305" y="3518"/>
                    </a:cubicBezTo>
                    <a:lnTo>
                      <a:pt x="3518" y="18305"/>
                    </a:lnTo>
                    <a:cubicBezTo>
                      <a:pt x="1238" y="20585"/>
                      <a:pt x="0" y="23647"/>
                      <a:pt x="0" y="26839"/>
                    </a:cubicBezTo>
                    <a:lnTo>
                      <a:pt x="0" y="91006"/>
                    </a:lnTo>
                    <a:cubicBezTo>
                      <a:pt x="0" y="94198"/>
                      <a:pt x="1238" y="97259"/>
                      <a:pt x="3518" y="99539"/>
                    </a:cubicBezTo>
                    <a:lnTo>
                      <a:pt x="52766" y="148788"/>
                    </a:lnTo>
                    <a:cubicBezTo>
                      <a:pt x="55046" y="151068"/>
                      <a:pt x="58108" y="152306"/>
                      <a:pt x="61300" y="152306"/>
                    </a:cubicBezTo>
                    <a:lnTo>
                      <a:pt x="117258" y="152306"/>
                    </a:lnTo>
                    <a:cubicBezTo>
                      <a:pt x="120450" y="152306"/>
                      <a:pt x="123512" y="151068"/>
                      <a:pt x="125792" y="148788"/>
                    </a:cubicBezTo>
                    <a:lnTo>
                      <a:pt x="145661" y="128919"/>
                    </a:lnTo>
                    <a:cubicBezTo>
                      <a:pt x="147941" y="126639"/>
                      <a:pt x="149179" y="123577"/>
                      <a:pt x="149179" y="120385"/>
                    </a:cubicBezTo>
                    <a:lnTo>
                      <a:pt x="149179" y="102471"/>
                    </a:lnTo>
                    <a:cubicBezTo>
                      <a:pt x="149179" y="97455"/>
                      <a:pt x="146117" y="92960"/>
                      <a:pt x="141427" y="91201"/>
                    </a:cubicBezTo>
                    <a:cubicBezTo>
                      <a:pt x="133935" y="88335"/>
                      <a:pt x="125727" y="89572"/>
                      <a:pt x="119343" y="94067"/>
                    </a:cubicBezTo>
                    <a:cubicBezTo>
                      <a:pt x="115565" y="96673"/>
                      <a:pt x="111461" y="98758"/>
                      <a:pt x="107096" y="100191"/>
                    </a:cubicBez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23" name="手繪多邊形: 圖案 122">
                <a:extLst>
                  <a:ext uri="{FF2B5EF4-FFF2-40B4-BE49-F238E27FC236}">
                    <a16:creationId xmlns:a16="http://schemas.microsoft.com/office/drawing/2014/main" id="{66C036A8-25FB-4AA5-B046-35C298809FC3}"/>
                  </a:ext>
                </a:extLst>
              </p:cNvPr>
              <p:cNvSpPr/>
              <p:nvPr/>
            </p:nvSpPr>
            <p:spPr>
              <a:xfrm>
                <a:off x="5840020" y="4152867"/>
                <a:ext cx="36871" cy="36871"/>
              </a:xfrm>
              <a:custGeom>
                <a:avLst/>
                <a:gdLst>
                  <a:gd name="connsiteX0" fmla="*/ 18436 w 36871"/>
                  <a:gd name="connsiteY0" fmla="*/ 0 h 36871"/>
                  <a:gd name="connsiteX1" fmla="*/ 0 w 36871"/>
                  <a:gd name="connsiteY1" fmla="*/ 18436 h 36871"/>
                  <a:gd name="connsiteX2" fmla="*/ 18436 w 36871"/>
                  <a:gd name="connsiteY2" fmla="*/ 36871 h 36871"/>
                  <a:gd name="connsiteX3" fmla="*/ 36871 w 36871"/>
                  <a:gd name="connsiteY3" fmla="*/ 18436 h 36871"/>
                  <a:gd name="connsiteX4" fmla="*/ 18436 w 36871"/>
                  <a:gd name="connsiteY4" fmla="*/ 0 h 36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71" h="36871">
                    <a:moveTo>
                      <a:pt x="18436" y="0"/>
                    </a:moveTo>
                    <a:cubicBezTo>
                      <a:pt x="8273" y="0"/>
                      <a:pt x="0" y="8273"/>
                      <a:pt x="0" y="18436"/>
                    </a:cubicBezTo>
                    <a:cubicBezTo>
                      <a:pt x="0" y="28598"/>
                      <a:pt x="8273" y="36871"/>
                      <a:pt x="18436" y="36871"/>
                    </a:cubicBezTo>
                    <a:cubicBezTo>
                      <a:pt x="28598" y="36871"/>
                      <a:pt x="36871" y="28598"/>
                      <a:pt x="36871" y="18436"/>
                    </a:cubicBezTo>
                    <a:cubicBezTo>
                      <a:pt x="36871" y="8273"/>
                      <a:pt x="28598" y="0"/>
                      <a:pt x="18436" y="0"/>
                    </a:cubicBez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24" name="手繪多邊形: 圖案 123">
                <a:extLst>
                  <a:ext uri="{FF2B5EF4-FFF2-40B4-BE49-F238E27FC236}">
                    <a16:creationId xmlns:a16="http://schemas.microsoft.com/office/drawing/2014/main" id="{1BDE4CE2-97AD-4C47-BC14-F22F9FBDCEA8}"/>
                  </a:ext>
                </a:extLst>
              </p:cNvPr>
              <p:cNvSpPr/>
              <p:nvPr/>
            </p:nvSpPr>
            <p:spPr>
              <a:xfrm>
                <a:off x="5782940" y="4254947"/>
                <a:ext cx="110153" cy="146247"/>
              </a:xfrm>
              <a:custGeom>
                <a:avLst/>
                <a:gdLst>
                  <a:gd name="connsiteX0" fmla="*/ 15779 w 110153"/>
                  <a:gd name="connsiteY0" fmla="*/ 142990 h 146247"/>
                  <a:gd name="connsiteX1" fmla="*/ 28221 w 110153"/>
                  <a:gd name="connsiteY1" fmla="*/ 146247 h 146247"/>
                  <a:gd name="connsiteX2" fmla="*/ 36169 w 110153"/>
                  <a:gd name="connsiteY2" fmla="*/ 145010 h 146247"/>
                  <a:gd name="connsiteX3" fmla="*/ 51477 w 110153"/>
                  <a:gd name="connsiteY3" fmla="*/ 131395 h 146247"/>
                  <a:gd name="connsiteX4" fmla="*/ 109911 w 110153"/>
                  <a:gd name="connsiteY4" fmla="*/ 3909 h 146247"/>
                  <a:gd name="connsiteX5" fmla="*/ 108999 w 110153"/>
                  <a:gd name="connsiteY5" fmla="*/ 521 h 146247"/>
                  <a:gd name="connsiteX6" fmla="*/ 107436 w 110153"/>
                  <a:gd name="connsiteY6" fmla="*/ 0 h 146247"/>
                  <a:gd name="connsiteX7" fmla="*/ 105546 w 110153"/>
                  <a:gd name="connsiteY7" fmla="*/ 782 h 146247"/>
                  <a:gd name="connsiteX8" fmla="*/ 9329 w 110153"/>
                  <a:gd name="connsiteY8" fmla="*/ 94067 h 146247"/>
                  <a:gd name="connsiteX9" fmla="*/ 274 w 110153"/>
                  <a:gd name="connsiteY9" fmla="*/ 120125 h 146247"/>
                  <a:gd name="connsiteX10" fmla="*/ 15779 w 110153"/>
                  <a:gd name="connsiteY10" fmla="*/ 142990 h 146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3" h="146247">
                    <a:moveTo>
                      <a:pt x="15779" y="142990"/>
                    </a:moveTo>
                    <a:cubicBezTo>
                      <a:pt x="19622" y="145140"/>
                      <a:pt x="23922" y="146247"/>
                      <a:pt x="28221" y="146247"/>
                    </a:cubicBezTo>
                    <a:cubicBezTo>
                      <a:pt x="30892" y="146247"/>
                      <a:pt x="33563" y="145856"/>
                      <a:pt x="36169" y="145010"/>
                    </a:cubicBezTo>
                    <a:cubicBezTo>
                      <a:pt x="42944" y="142795"/>
                      <a:pt x="48481" y="137844"/>
                      <a:pt x="51477" y="131395"/>
                    </a:cubicBezTo>
                    <a:lnTo>
                      <a:pt x="109911" y="3909"/>
                    </a:lnTo>
                    <a:cubicBezTo>
                      <a:pt x="110432" y="2736"/>
                      <a:pt x="110107" y="1303"/>
                      <a:pt x="108999" y="521"/>
                    </a:cubicBezTo>
                    <a:cubicBezTo>
                      <a:pt x="108543" y="195"/>
                      <a:pt x="107957" y="0"/>
                      <a:pt x="107436" y="0"/>
                    </a:cubicBezTo>
                    <a:cubicBezTo>
                      <a:pt x="106719" y="0"/>
                      <a:pt x="106068" y="261"/>
                      <a:pt x="105546" y="782"/>
                    </a:cubicBezTo>
                    <a:lnTo>
                      <a:pt x="9329" y="94067"/>
                    </a:lnTo>
                    <a:cubicBezTo>
                      <a:pt x="2359" y="100842"/>
                      <a:pt x="-1028" y="110484"/>
                      <a:pt x="274" y="120125"/>
                    </a:cubicBezTo>
                    <a:cubicBezTo>
                      <a:pt x="1577" y="129766"/>
                      <a:pt x="7310" y="138235"/>
                      <a:pt x="15779" y="142990"/>
                    </a:cubicBez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sp>
          <p:nvSpPr>
            <p:cNvPr id="125" name="橢圓 124">
              <a:extLst>
                <a:ext uri="{FF2B5EF4-FFF2-40B4-BE49-F238E27FC236}">
                  <a16:creationId xmlns:a16="http://schemas.microsoft.com/office/drawing/2014/main" id="{89AA1B4E-F865-47AF-AEC1-349FD65A36C9}"/>
                </a:ext>
              </a:extLst>
            </p:cNvPr>
            <p:cNvSpPr/>
            <p:nvPr/>
          </p:nvSpPr>
          <p:spPr>
            <a:xfrm>
              <a:off x="7373085" y="5666104"/>
              <a:ext cx="841869" cy="841869"/>
            </a:xfrm>
            <a:prstGeom prst="ellipse">
              <a:avLst/>
            </a:prstGeom>
            <a:gradFill>
              <a:gsLst>
                <a:gs pos="0">
                  <a:schemeClr val="accent1">
                    <a:lumMod val="50000"/>
                  </a:schemeClr>
                </a:gs>
                <a:gs pos="100000">
                  <a:srgbClr val="1FACF3"/>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26" name="圖形 107">
              <a:extLst>
                <a:ext uri="{FF2B5EF4-FFF2-40B4-BE49-F238E27FC236}">
                  <a16:creationId xmlns:a16="http://schemas.microsoft.com/office/drawing/2014/main" id="{5D5790E6-8F63-4B35-AD5E-A48F888313DF}"/>
                </a:ext>
              </a:extLst>
            </p:cNvPr>
            <p:cNvGrpSpPr/>
            <p:nvPr/>
          </p:nvGrpSpPr>
          <p:grpSpPr>
            <a:xfrm>
              <a:off x="7548075" y="5895281"/>
              <a:ext cx="506668" cy="426757"/>
              <a:chOff x="5683805" y="5518573"/>
              <a:chExt cx="371586" cy="312979"/>
            </a:xfrm>
            <a:solidFill>
              <a:schemeClr val="bg1"/>
            </a:solidFill>
          </p:grpSpPr>
          <p:sp>
            <p:nvSpPr>
              <p:cNvPr id="127" name="手繪多邊形: 圖案 126">
                <a:extLst>
                  <a:ext uri="{FF2B5EF4-FFF2-40B4-BE49-F238E27FC236}">
                    <a16:creationId xmlns:a16="http://schemas.microsoft.com/office/drawing/2014/main" id="{7EC99E53-E092-4E08-BBA2-DC5FDB67C893}"/>
                  </a:ext>
                </a:extLst>
              </p:cNvPr>
              <p:cNvSpPr/>
              <p:nvPr/>
            </p:nvSpPr>
            <p:spPr>
              <a:xfrm>
                <a:off x="5688578" y="5618924"/>
                <a:ext cx="315913" cy="121737"/>
              </a:xfrm>
              <a:custGeom>
                <a:avLst/>
                <a:gdLst>
                  <a:gd name="connsiteX0" fmla="*/ 147208 w 315913"/>
                  <a:gd name="connsiteY0" fmla="*/ 118366 h 121737"/>
                  <a:gd name="connsiteX1" fmla="*/ 9169 w 315913"/>
                  <a:gd name="connsiteY1" fmla="*/ 20325 h 121737"/>
                  <a:gd name="connsiteX2" fmla="*/ 9234 w 315913"/>
                  <a:gd name="connsiteY2" fmla="*/ 0 h 121737"/>
                  <a:gd name="connsiteX3" fmla="*/ 306679 w 315913"/>
                  <a:gd name="connsiteY3" fmla="*/ 0 h 121737"/>
                  <a:gd name="connsiteX4" fmla="*/ 306745 w 315913"/>
                  <a:gd name="connsiteY4" fmla="*/ 20325 h 121737"/>
                  <a:gd name="connsiteX5" fmla="*/ 168705 w 315913"/>
                  <a:gd name="connsiteY5" fmla="*/ 118366 h 121737"/>
                  <a:gd name="connsiteX6" fmla="*/ 147208 w 315913"/>
                  <a:gd name="connsiteY6" fmla="*/ 118366 h 121737"/>
                  <a:gd name="connsiteX7" fmla="*/ 147208 w 315913"/>
                  <a:gd name="connsiteY7" fmla="*/ 118366 h 12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913" h="121737">
                    <a:moveTo>
                      <a:pt x="147208" y="118366"/>
                    </a:moveTo>
                    <a:lnTo>
                      <a:pt x="9169" y="20325"/>
                    </a:lnTo>
                    <a:cubicBezTo>
                      <a:pt x="179" y="13941"/>
                      <a:pt x="-5945" y="0"/>
                      <a:pt x="9234" y="0"/>
                    </a:cubicBezTo>
                    <a:lnTo>
                      <a:pt x="306679" y="0"/>
                    </a:lnTo>
                    <a:cubicBezTo>
                      <a:pt x="321858" y="0"/>
                      <a:pt x="315734" y="13941"/>
                      <a:pt x="306745" y="20325"/>
                    </a:cubicBezTo>
                    <a:lnTo>
                      <a:pt x="168705" y="118366"/>
                    </a:lnTo>
                    <a:cubicBezTo>
                      <a:pt x="162386" y="122861"/>
                      <a:pt x="153462" y="122861"/>
                      <a:pt x="147208" y="118366"/>
                    </a:cubicBezTo>
                    <a:lnTo>
                      <a:pt x="147208" y="118366"/>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28" name="手繪多邊形: 圖案 127">
                <a:extLst>
                  <a:ext uri="{FF2B5EF4-FFF2-40B4-BE49-F238E27FC236}">
                    <a16:creationId xmlns:a16="http://schemas.microsoft.com/office/drawing/2014/main" id="{83FE204B-EB18-4F27-A7F4-69D94CE00A4F}"/>
                  </a:ext>
                </a:extLst>
              </p:cNvPr>
              <p:cNvSpPr/>
              <p:nvPr/>
            </p:nvSpPr>
            <p:spPr>
              <a:xfrm>
                <a:off x="5693920" y="5741260"/>
                <a:ext cx="305167" cy="90292"/>
              </a:xfrm>
              <a:custGeom>
                <a:avLst/>
                <a:gdLst>
                  <a:gd name="connsiteX0" fmla="*/ 297558 w 305167"/>
                  <a:gd name="connsiteY0" fmla="*/ 90292 h 90292"/>
                  <a:gd name="connsiteX1" fmla="*/ 299057 w 305167"/>
                  <a:gd name="connsiteY1" fmla="*/ 73876 h 90292"/>
                  <a:gd name="connsiteX2" fmla="*/ 201081 w 305167"/>
                  <a:gd name="connsiteY2" fmla="*/ 6192 h 90292"/>
                  <a:gd name="connsiteX3" fmla="*/ 186489 w 305167"/>
                  <a:gd name="connsiteY3" fmla="*/ 133 h 90292"/>
                  <a:gd name="connsiteX4" fmla="*/ 167792 w 305167"/>
                  <a:gd name="connsiteY4" fmla="*/ 13488 h 90292"/>
                  <a:gd name="connsiteX5" fmla="*/ 152549 w 305167"/>
                  <a:gd name="connsiteY5" fmla="*/ 17917 h 90292"/>
                  <a:gd name="connsiteX6" fmla="*/ 137305 w 305167"/>
                  <a:gd name="connsiteY6" fmla="*/ 13488 h 90292"/>
                  <a:gd name="connsiteX7" fmla="*/ 118609 w 305167"/>
                  <a:gd name="connsiteY7" fmla="*/ 133 h 90292"/>
                  <a:gd name="connsiteX8" fmla="*/ 104017 w 305167"/>
                  <a:gd name="connsiteY8" fmla="*/ 6192 h 90292"/>
                  <a:gd name="connsiteX9" fmla="*/ 6041 w 305167"/>
                  <a:gd name="connsiteY9" fmla="*/ 73876 h 90292"/>
                  <a:gd name="connsiteX10" fmla="*/ 6497 w 305167"/>
                  <a:gd name="connsiteY10" fmla="*/ 89575 h 90292"/>
                  <a:gd name="connsiteX11" fmla="*/ 297558 w 305167"/>
                  <a:gd name="connsiteY11" fmla="*/ 90292 h 90292"/>
                  <a:gd name="connsiteX12" fmla="*/ 297558 w 305167"/>
                  <a:gd name="connsiteY12" fmla="*/ 90292 h 90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05167" h="90292">
                    <a:moveTo>
                      <a:pt x="297558" y="90292"/>
                    </a:moveTo>
                    <a:cubicBezTo>
                      <a:pt x="304659" y="85276"/>
                      <a:pt x="309675" y="81498"/>
                      <a:pt x="299057" y="73876"/>
                    </a:cubicBezTo>
                    <a:lnTo>
                      <a:pt x="201081" y="6192"/>
                    </a:lnTo>
                    <a:cubicBezTo>
                      <a:pt x="194175" y="1175"/>
                      <a:pt x="190137" y="-453"/>
                      <a:pt x="186489" y="133"/>
                    </a:cubicBezTo>
                    <a:cubicBezTo>
                      <a:pt x="181733" y="1827"/>
                      <a:pt x="177173" y="7104"/>
                      <a:pt x="167792" y="13488"/>
                    </a:cubicBezTo>
                    <a:cubicBezTo>
                      <a:pt x="163037" y="16745"/>
                      <a:pt x="157760" y="18178"/>
                      <a:pt x="152549" y="17917"/>
                    </a:cubicBezTo>
                    <a:cubicBezTo>
                      <a:pt x="147337" y="18113"/>
                      <a:pt x="142061" y="16680"/>
                      <a:pt x="137305" y="13488"/>
                    </a:cubicBezTo>
                    <a:cubicBezTo>
                      <a:pt x="127859" y="7104"/>
                      <a:pt x="123364" y="1827"/>
                      <a:pt x="118609" y="133"/>
                    </a:cubicBezTo>
                    <a:cubicBezTo>
                      <a:pt x="114961" y="-518"/>
                      <a:pt x="110987" y="1175"/>
                      <a:pt x="104017" y="6192"/>
                    </a:cubicBezTo>
                    <a:lnTo>
                      <a:pt x="6041" y="73876"/>
                    </a:lnTo>
                    <a:cubicBezTo>
                      <a:pt x="-3470" y="80781"/>
                      <a:pt x="-539" y="84624"/>
                      <a:pt x="6497" y="89575"/>
                    </a:cubicBezTo>
                    <a:lnTo>
                      <a:pt x="297558" y="90292"/>
                    </a:lnTo>
                    <a:lnTo>
                      <a:pt x="297558" y="90292"/>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29" name="手繪多邊形: 圖案 128">
                <a:extLst>
                  <a:ext uri="{FF2B5EF4-FFF2-40B4-BE49-F238E27FC236}">
                    <a16:creationId xmlns:a16="http://schemas.microsoft.com/office/drawing/2014/main" id="{A02E207A-518D-4441-A0C4-F96B73D4939B}"/>
                  </a:ext>
                </a:extLst>
              </p:cNvPr>
              <p:cNvSpPr/>
              <p:nvPr/>
            </p:nvSpPr>
            <p:spPr>
              <a:xfrm>
                <a:off x="5683805" y="5652330"/>
                <a:ext cx="114245" cy="150998"/>
              </a:xfrm>
              <a:custGeom>
                <a:avLst/>
                <a:gdLst>
                  <a:gd name="connsiteX0" fmla="*/ 111070 w 114245"/>
                  <a:gd name="connsiteY0" fmla="*/ 71279 h 150998"/>
                  <a:gd name="connsiteX1" fmla="*/ 111070 w 114245"/>
                  <a:gd name="connsiteY1" fmla="*/ 82028 h 150998"/>
                  <a:gd name="connsiteX2" fmla="*/ 13615 w 114245"/>
                  <a:gd name="connsiteY2" fmla="*/ 148344 h 150998"/>
                  <a:gd name="connsiteX3" fmla="*/ 0 w 114245"/>
                  <a:gd name="connsiteY3" fmla="*/ 145152 h 150998"/>
                  <a:gd name="connsiteX4" fmla="*/ 0 w 114245"/>
                  <a:gd name="connsiteY4" fmla="*/ 5614 h 150998"/>
                  <a:gd name="connsiteX5" fmla="*/ 13615 w 114245"/>
                  <a:gd name="connsiteY5" fmla="*/ 2943 h 150998"/>
                  <a:gd name="connsiteX6" fmla="*/ 111070 w 114245"/>
                  <a:gd name="connsiteY6" fmla="*/ 71279 h 150998"/>
                  <a:gd name="connsiteX7" fmla="*/ 111070 w 114245"/>
                  <a:gd name="connsiteY7" fmla="*/ 71279 h 150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45" h="150998">
                    <a:moveTo>
                      <a:pt x="111070" y="71279"/>
                    </a:moveTo>
                    <a:cubicBezTo>
                      <a:pt x="115304" y="74276"/>
                      <a:pt x="115304" y="79031"/>
                      <a:pt x="111070" y="82028"/>
                    </a:cubicBezTo>
                    <a:lnTo>
                      <a:pt x="13615" y="148344"/>
                    </a:lnTo>
                    <a:cubicBezTo>
                      <a:pt x="6514" y="153165"/>
                      <a:pt x="0" y="151015"/>
                      <a:pt x="0" y="145152"/>
                    </a:cubicBezTo>
                    <a:lnTo>
                      <a:pt x="0" y="5614"/>
                    </a:lnTo>
                    <a:cubicBezTo>
                      <a:pt x="0" y="-249"/>
                      <a:pt x="7101" y="-2138"/>
                      <a:pt x="13615" y="2943"/>
                    </a:cubicBezTo>
                    <a:lnTo>
                      <a:pt x="111070" y="71279"/>
                    </a:lnTo>
                    <a:lnTo>
                      <a:pt x="111070" y="71279"/>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30" name="手繪多邊形: 圖案 129">
                <a:extLst>
                  <a:ext uri="{FF2B5EF4-FFF2-40B4-BE49-F238E27FC236}">
                    <a16:creationId xmlns:a16="http://schemas.microsoft.com/office/drawing/2014/main" id="{577AC6E7-E9C1-492E-B7C4-9CE79EB05484}"/>
                  </a:ext>
                </a:extLst>
              </p:cNvPr>
              <p:cNvSpPr/>
              <p:nvPr/>
            </p:nvSpPr>
            <p:spPr>
              <a:xfrm>
                <a:off x="5894952" y="5652330"/>
                <a:ext cx="114245" cy="150998"/>
              </a:xfrm>
              <a:custGeom>
                <a:avLst/>
                <a:gdLst>
                  <a:gd name="connsiteX0" fmla="*/ 3176 w 114245"/>
                  <a:gd name="connsiteY0" fmla="*/ 71279 h 150998"/>
                  <a:gd name="connsiteX1" fmla="*/ 3176 w 114245"/>
                  <a:gd name="connsiteY1" fmla="*/ 82028 h 150998"/>
                  <a:gd name="connsiteX2" fmla="*/ 100630 w 114245"/>
                  <a:gd name="connsiteY2" fmla="*/ 148344 h 150998"/>
                  <a:gd name="connsiteX3" fmla="*/ 114246 w 114245"/>
                  <a:gd name="connsiteY3" fmla="*/ 145152 h 150998"/>
                  <a:gd name="connsiteX4" fmla="*/ 114246 w 114245"/>
                  <a:gd name="connsiteY4" fmla="*/ 5614 h 150998"/>
                  <a:gd name="connsiteX5" fmla="*/ 100630 w 114245"/>
                  <a:gd name="connsiteY5" fmla="*/ 2943 h 150998"/>
                  <a:gd name="connsiteX6" fmla="*/ 3176 w 114245"/>
                  <a:gd name="connsiteY6" fmla="*/ 71279 h 150998"/>
                  <a:gd name="connsiteX7" fmla="*/ 3176 w 114245"/>
                  <a:gd name="connsiteY7" fmla="*/ 71279 h 150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45" h="150998">
                    <a:moveTo>
                      <a:pt x="3176" y="71279"/>
                    </a:moveTo>
                    <a:cubicBezTo>
                      <a:pt x="-1059" y="74276"/>
                      <a:pt x="-1059" y="79031"/>
                      <a:pt x="3176" y="82028"/>
                    </a:cubicBezTo>
                    <a:lnTo>
                      <a:pt x="100630" y="148344"/>
                    </a:lnTo>
                    <a:cubicBezTo>
                      <a:pt x="107731" y="153165"/>
                      <a:pt x="114246" y="151015"/>
                      <a:pt x="114246" y="145152"/>
                    </a:cubicBezTo>
                    <a:lnTo>
                      <a:pt x="114246" y="5614"/>
                    </a:lnTo>
                    <a:cubicBezTo>
                      <a:pt x="114246" y="-249"/>
                      <a:pt x="107145" y="-2138"/>
                      <a:pt x="100630" y="2943"/>
                    </a:cubicBezTo>
                    <a:lnTo>
                      <a:pt x="3176" y="71279"/>
                    </a:lnTo>
                    <a:lnTo>
                      <a:pt x="3176" y="71279"/>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31" name="手繪多邊形: 圖案 130">
                <a:extLst>
                  <a:ext uri="{FF2B5EF4-FFF2-40B4-BE49-F238E27FC236}">
                    <a16:creationId xmlns:a16="http://schemas.microsoft.com/office/drawing/2014/main" id="{A928931C-E0FF-481A-8A8E-110745E44679}"/>
                  </a:ext>
                </a:extLst>
              </p:cNvPr>
              <p:cNvSpPr/>
              <p:nvPr/>
            </p:nvSpPr>
            <p:spPr>
              <a:xfrm>
                <a:off x="5742666" y="5518573"/>
                <a:ext cx="312723" cy="85367"/>
              </a:xfrm>
              <a:custGeom>
                <a:avLst/>
                <a:gdLst>
                  <a:gd name="connsiteX0" fmla="*/ 75205 w 312723"/>
                  <a:gd name="connsiteY0" fmla="*/ 85303 h 85367"/>
                  <a:gd name="connsiteX1" fmla="*/ 7130 w 312723"/>
                  <a:gd name="connsiteY1" fmla="*/ 20290 h 85367"/>
                  <a:gd name="connsiteX2" fmla="*/ 10127 w 312723"/>
                  <a:gd name="connsiteY2" fmla="*/ 225 h 85367"/>
                  <a:gd name="connsiteX3" fmla="*/ 304445 w 312723"/>
                  <a:gd name="connsiteY3" fmla="*/ 43155 h 85367"/>
                  <a:gd name="connsiteX4" fmla="*/ 301579 w 312723"/>
                  <a:gd name="connsiteY4" fmla="*/ 63284 h 85367"/>
                  <a:gd name="connsiteX5" fmla="*/ 258454 w 312723"/>
                  <a:gd name="connsiteY5" fmla="*/ 85368 h 85367"/>
                  <a:gd name="connsiteX6" fmla="*/ 75205 w 312723"/>
                  <a:gd name="connsiteY6" fmla="*/ 85368 h 85367"/>
                  <a:gd name="connsiteX7" fmla="*/ 75205 w 312723"/>
                  <a:gd name="connsiteY7" fmla="*/ 85303 h 8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723" h="85367">
                    <a:moveTo>
                      <a:pt x="75205" y="85303"/>
                    </a:moveTo>
                    <a:lnTo>
                      <a:pt x="7130" y="20290"/>
                    </a:lnTo>
                    <a:cubicBezTo>
                      <a:pt x="-817" y="12668"/>
                      <a:pt x="-4922" y="-1990"/>
                      <a:pt x="10127" y="225"/>
                    </a:cubicBezTo>
                    <a:lnTo>
                      <a:pt x="304445" y="43155"/>
                    </a:lnTo>
                    <a:cubicBezTo>
                      <a:pt x="319428" y="45370"/>
                      <a:pt x="311351" y="58268"/>
                      <a:pt x="301579" y="63284"/>
                    </a:cubicBezTo>
                    <a:lnTo>
                      <a:pt x="258454" y="85368"/>
                    </a:lnTo>
                    <a:lnTo>
                      <a:pt x="75205" y="85368"/>
                    </a:lnTo>
                    <a:lnTo>
                      <a:pt x="75205" y="85303"/>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32" name="手繪多邊形: 圖案 131">
                <a:extLst>
                  <a:ext uri="{FF2B5EF4-FFF2-40B4-BE49-F238E27FC236}">
                    <a16:creationId xmlns:a16="http://schemas.microsoft.com/office/drawing/2014/main" id="{442B8C23-1096-4D54-93D5-5DBAE9ECFD45}"/>
                  </a:ext>
                </a:extLst>
              </p:cNvPr>
              <p:cNvSpPr/>
              <p:nvPr/>
            </p:nvSpPr>
            <p:spPr>
              <a:xfrm>
                <a:off x="6020663" y="5760481"/>
                <a:ext cx="880" cy="5667"/>
              </a:xfrm>
              <a:custGeom>
                <a:avLst/>
                <a:gdLst>
                  <a:gd name="connsiteX0" fmla="*/ 0 w 880"/>
                  <a:gd name="connsiteY0" fmla="*/ 5667 h 5667"/>
                  <a:gd name="connsiteX1" fmla="*/ 0 w 880"/>
                  <a:gd name="connsiteY1" fmla="*/ 0 h 5667"/>
                  <a:gd name="connsiteX2" fmla="*/ 0 w 880"/>
                  <a:gd name="connsiteY2" fmla="*/ 5667 h 5667"/>
                  <a:gd name="connsiteX3" fmla="*/ 0 w 880"/>
                  <a:gd name="connsiteY3" fmla="*/ 5667 h 5667"/>
                </a:gdLst>
                <a:ahLst/>
                <a:cxnLst>
                  <a:cxn ang="0">
                    <a:pos x="connsiteX0" y="connsiteY0"/>
                  </a:cxn>
                  <a:cxn ang="0">
                    <a:pos x="connsiteX1" y="connsiteY1"/>
                  </a:cxn>
                  <a:cxn ang="0">
                    <a:pos x="connsiteX2" y="connsiteY2"/>
                  </a:cxn>
                  <a:cxn ang="0">
                    <a:pos x="connsiteX3" y="connsiteY3"/>
                  </a:cxn>
                </a:cxnLst>
                <a:rect l="l" t="t" r="r" b="b"/>
                <a:pathLst>
                  <a:path w="880" h="5667">
                    <a:moveTo>
                      <a:pt x="0" y="5667"/>
                    </a:moveTo>
                    <a:cubicBezTo>
                      <a:pt x="1107" y="4169"/>
                      <a:pt x="1238" y="2345"/>
                      <a:pt x="0" y="0"/>
                    </a:cubicBezTo>
                    <a:lnTo>
                      <a:pt x="0" y="5667"/>
                    </a:lnTo>
                    <a:lnTo>
                      <a:pt x="0" y="5667"/>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33" name="手繪多邊形: 圖案 132">
                <a:extLst>
                  <a:ext uri="{FF2B5EF4-FFF2-40B4-BE49-F238E27FC236}">
                    <a16:creationId xmlns:a16="http://schemas.microsoft.com/office/drawing/2014/main" id="{8829E31A-DB1A-455A-AAB8-150A50F1AC30}"/>
                  </a:ext>
                </a:extLst>
              </p:cNvPr>
              <p:cNvSpPr/>
              <p:nvPr/>
            </p:nvSpPr>
            <p:spPr>
              <a:xfrm>
                <a:off x="5726214" y="5550578"/>
                <a:ext cx="73091" cy="53297"/>
              </a:xfrm>
              <a:custGeom>
                <a:avLst/>
                <a:gdLst>
                  <a:gd name="connsiteX0" fmla="*/ 0 w 73091"/>
                  <a:gd name="connsiteY0" fmla="*/ 53297 h 53297"/>
                  <a:gd name="connsiteX1" fmla="*/ 7101 w 73091"/>
                  <a:gd name="connsiteY1" fmla="*/ 4765 h 53297"/>
                  <a:gd name="connsiteX2" fmla="*/ 20911 w 73091"/>
                  <a:gd name="connsiteY2" fmla="*/ 4114 h 53297"/>
                  <a:gd name="connsiteX3" fmla="*/ 73091 w 73091"/>
                  <a:gd name="connsiteY3" fmla="*/ 53297 h 53297"/>
                  <a:gd name="connsiteX4" fmla="*/ 0 w 73091"/>
                  <a:gd name="connsiteY4" fmla="*/ 53297 h 53297"/>
                  <a:gd name="connsiteX5" fmla="*/ 0 w 73091"/>
                  <a:gd name="connsiteY5" fmla="*/ 53297 h 5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091" h="53297">
                    <a:moveTo>
                      <a:pt x="0" y="53297"/>
                    </a:moveTo>
                    <a:lnTo>
                      <a:pt x="7101" y="4765"/>
                    </a:lnTo>
                    <a:cubicBezTo>
                      <a:pt x="7947" y="-1033"/>
                      <a:pt x="15244" y="-1880"/>
                      <a:pt x="20911" y="4114"/>
                    </a:cubicBezTo>
                    <a:lnTo>
                      <a:pt x="73091" y="53297"/>
                    </a:lnTo>
                    <a:lnTo>
                      <a:pt x="0" y="53297"/>
                    </a:lnTo>
                    <a:lnTo>
                      <a:pt x="0" y="53297"/>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34" name="手繪多邊形: 圖案 133">
                <a:extLst>
                  <a:ext uri="{FF2B5EF4-FFF2-40B4-BE49-F238E27FC236}">
                    <a16:creationId xmlns:a16="http://schemas.microsoft.com/office/drawing/2014/main" id="{1902DD71-A616-4207-8B32-E854C48EDE45}"/>
                  </a:ext>
                </a:extLst>
              </p:cNvPr>
              <p:cNvSpPr/>
              <p:nvPr/>
            </p:nvSpPr>
            <p:spPr>
              <a:xfrm>
                <a:off x="6020598" y="5595866"/>
                <a:ext cx="34793" cy="149529"/>
              </a:xfrm>
              <a:custGeom>
                <a:avLst/>
                <a:gdLst>
                  <a:gd name="connsiteX0" fmla="*/ 65 w 34793"/>
                  <a:gd name="connsiteY0" fmla="*/ 145137 h 149529"/>
                  <a:gd name="connsiteX1" fmla="*/ 651 w 34793"/>
                  <a:gd name="connsiteY1" fmla="*/ 145723 h 149529"/>
                  <a:gd name="connsiteX2" fmla="*/ 14592 w 34793"/>
                  <a:gd name="connsiteY2" fmla="*/ 144551 h 149529"/>
                  <a:gd name="connsiteX3" fmla="*/ 34722 w 34793"/>
                  <a:gd name="connsiteY3" fmla="*/ 6512 h 149529"/>
                  <a:gd name="connsiteX4" fmla="*/ 21628 w 34793"/>
                  <a:gd name="connsiteY4" fmla="*/ 1886 h 149529"/>
                  <a:gd name="connsiteX5" fmla="*/ 0 w 34793"/>
                  <a:gd name="connsiteY5" fmla="*/ 12765 h 149529"/>
                  <a:gd name="connsiteX6" fmla="*/ 0 w 34793"/>
                  <a:gd name="connsiteY6" fmla="*/ 145137 h 149529"/>
                  <a:gd name="connsiteX7" fmla="*/ 65 w 34793"/>
                  <a:gd name="connsiteY7" fmla="*/ 145137 h 149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93" h="149529">
                    <a:moveTo>
                      <a:pt x="65" y="145137"/>
                    </a:moveTo>
                    <a:lnTo>
                      <a:pt x="651" y="145723"/>
                    </a:lnTo>
                    <a:cubicBezTo>
                      <a:pt x="6970" y="151521"/>
                      <a:pt x="13745" y="150349"/>
                      <a:pt x="14592" y="144551"/>
                    </a:cubicBezTo>
                    <a:lnTo>
                      <a:pt x="34722" y="6512"/>
                    </a:lnTo>
                    <a:cubicBezTo>
                      <a:pt x="35568" y="714"/>
                      <a:pt x="28793" y="-2153"/>
                      <a:pt x="21628" y="1886"/>
                    </a:cubicBezTo>
                    <a:lnTo>
                      <a:pt x="0" y="12765"/>
                    </a:lnTo>
                    <a:lnTo>
                      <a:pt x="0" y="145137"/>
                    </a:lnTo>
                    <a:lnTo>
                      <a:pt x="65" y="145137"/>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grpSp>
          <p:nvGrpSpPr>
            <p:cNvPr id="135" name="群組 134">
              <a:extLst>
                <a:ext uri="{FF2B5EF4-FFF2-40B4-BE49-F238E27FC236}">
                  <a16:creationId xmlns:a16="http://schemas.microsoft.com/office/drawing/2014/main" id="{99CD2D8E-3CF2-4FE9-8FC5-F85A17ABAF9A}"/>
                </a:ext>
              </a:extLst>
            </p:cNvPr>
            <p:cNvGrpSpPr/>
            <p:nvPr/>
          </p:nvGrpSpPr>
          <p:grpSpPr>
            <a:xfrm>
              <a:off x="7115618" y="4561807"/>
              <a:ext cx="1272149" cy="700805"/>
              <a:chOff x="5382236" y="3152426"/>
              <a:chExt cx="932985" cy="513965"/>
            </a:xfrm>
            <a:effectLst>
              <a:outerShdw blurRad="50800" dist="38100" dir="2700000" algn="tl" rotWithShape="0">
                <a:prstClr val="black">
                  <a:alpha val="40000"/>
                </a:prstClr>
              </a:outerShdw>
            </a:effectLst>
          </p:grpSpPr>
          <p:grpSp>
            <p:nvGrpSpPr>
              <p:cNvPr id="136" name="圖形 106">
                <a:extLst>
                  <a:ext uri="{FF2B5EF4-FFF2-40B4-BE49-F238E27FC236}">
                    <a16:creationId xmlns:a16="http://schemas.microsoft.com/office/drawing/2014/main" id="{76544BAA-0990-4237-BD66-BD8C1CFE36AB}"/>
                  </a:ext>
                </a:extLst>
              </p:cNvPr>
              <p:cNvGrpSpPr/>
              <p:nvPr/>
            </p:nvGrpSpPr>
            <p:grpSpPr>
              <a:xfrm>
                <a:off x="5382236" y="3398651"/>
                <a:ext cx="366236" cy="267740"/>
                <a:chOff x="9637509" y="2915693"/>
                <a:chExt cx="366236" cy="267740"/>
              </a:xfrm>
              <a:solidFill>
                <a:schemeClr val="accent1"/>
              </a:solidFill>
            </p:grpSpPr>
            <p:sp>
              <p:nvSpPr>
                <p:cNvPr id="151" name="手繪多邊形: 圖案 150">
                  <a:extLst>
                    <a:ext uri="{FF2B5EF4-FFF2-40B4-BE49-F238E27FC236}">
                      <a16:creationId xmlns:a16="http://schemas.microsoft.com/office/drawing/2014/main" id="{FE9E76D6-78F3-49FB-82C0-06BCA46B400B}"/>
                    </a:ext>
                  </a:extLst>
                </p:cNvPr>
                <p:cNvSpPr/>
                <p:nvPr/>
              </p:nvSpPr>
              <p:spPr>
                <a:xfrm>
                  <a:off x="9637509" y="2915693"/>
                  <a:ext cx="327932" cy="267674"/>
                </a:xfrm>
                <a:custGeom>
                  <a:avLst/>
                  <a:gdLst>
                    <a:gd name="connsiteX0" fmla="*/ 327933 w 327932"/>
                    <a:gd name="connsiteY0" fmla="*/ 34722 h 267674"/>
                    <a:gd name="connsiteX1" fmla="*/ 327933 w 327932"/>
                    <a:gd name="connsiteY1" fmla="*/ 267675 h 267674"/>
                    <a:gd name="connsiteX2" fmla="*/ 19152 w 327932"/>
                    <a:gd name="connsiteY2" fmla="*/ 267675 h 267674"/>
                    <a:gd name="connsiteX3" fmla="*/ 0 w 327932"/>
                    <a:gd name="connsiteY3" fmla="*/ 248523 h 267674"/>
                    <a:gd name="connsiteX4" fmla="*/ 0 w 327932"/>
                    <a:gd name="connsiteY4" fmla="*/ 34656 h 267674"/>
                    <a:gd name="connsiteX5" fmla="*/ 2541 w 327932"/>
                    <a:gd name="connsiteY5" fmla="*/ 28533 h 267674"/>
                    <a:gd name="connsiteX6" fmla="*/ 8664 w 327932"/>
                    <a:gd name="connsiteY6" fmla="*/ 25992 h 267674"/>
                    <a:gd name="connsiteX7" fmla="*/ 13029 w 327932"/>
                    <a:gd name="connsiteY7" fmla="*/ 25992 h 267674"/>
                    <a:gd name="connsiteX8" fmla="*/ 13029 w 327932"/>
                    <a:gd name="connsiteY8" fmla="*/ 8664 h 267674"/>
                    <a:gd name="connsiteX9" fmla="*/ 15569 w 327932"/>
                    <a:gd name="connsiteY9" fmla="*/ 2541 h 267674"/>
                    <a:gd name="connsiteX10" fmla="*/ 21693 w 327932"/>
                    <a:gd name="connsiteY10" fmla="*/ 0 h 267674"/>
                    <a:gd name="connsiteX11" fmla="*/ 104165 w 327932"/>
                    <a:gd name="connsiteY11" fmla="*/ 0 h 267674"/>
                    <a:gd name="connsiteX12" fmla="*/ 110288 w 327932"/>
                    <a:gd name="connsiteY12" fmla="*/ 2541 h 267674"/>
                    <a:gd name="connsiteX13" fmla="*/ 112829 w 327932"/>
                    <a:gd name="connsiteY13" fmla="*/ 8664 h 267674"/>
                    <a:gd name="connsiteX14" fmla="*/ 112829 w 327932"/>
                    <a:gd name="connsiteY14" fmla="*/ 25992 h 267674"/>
                    <a:gd name="connsiteX15" fmla="*/ 319203 w 327932"/>
                    <a:gd name="connsiteY15" fmla="*/ 25992 h 267674"/>
                    <a:gd name="connsiteX16" fmla="*/ 325327 w 327932"/>
                    <a:gd name="connsiteY16" fmla="*/ 28533 h 267674"/>
                    <a:gd name="connsiteX17" fmla="*/ 327933 w 327932"/>
                    <a:gd name="connsiteY17" fmla="*/ 34722 h 267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7932" h="267674">
                      <a:moveTo>
                        <a:pt x="327933" y="34722"/>
                      </a:moveTo>
                      <a:lnTo>
                        <a:pt x="327933" y="267675"/>
                      </a:lnTo>
                      <a:lnTo>
                        <a:pt x="19152" y="267675"/>
                      </a:lnTo>
                      <a:cubicBezTo>
                        <a:pt x="8599" y="267675"/>
                        <a:pt x="0" y="259141"/>
                        <a:pt x="0" y="248523"/>
                      </a:cubicBezTo>
                      <a:lnTo>
                        <a:pt x="0" y="34656"/>
                      </a:lnTo>
                      <a:cubicBezTo>
                        <a:pt x="0" y="32441"/>
                        <a:pt x="847" y="30227"/>
                        <a:pt x="2541" y="28533"/>
                      </a:cubicBezTo>
                      <a:cubicBezTo>
                        <a:pt x="4234" y="26839"/>
                        <a:pt x="6449" y="25992"/>
                        <a:pt x="8664" y="25992"/>
                      </a:cubicBezTo>
                      <a:lnTo>
                        <a:pt x="13029" y="25992"/>
                      </a:lnTo>
                      <a:lnTo>
                        <a:pt x="13029" y="8664"/>
                      </a:lnTo>
                      <a:cubicBezTo>
                        <a:pt x="13029" y="6449"/>
                        <a:pt x="13876" y="4234"/>
                        <a:pt x="15569" y="2541"/>
                      </a:cubicBezTo>
                      <a:cubicBezTo>
                        <a:pt x="17263" y="847"/>
                        <a:pt x="19478" y="0"/>
                        <a:pt x="21693" y="0"/>
                      </a:cubicBezTo>
                      <a:lnTo>
                        <a:pt x="104165" y="0"/>
                      </a:lnTo>
                      <a:cubicBezTo>
                        <a:pt x="106379" y="0"/>
                        <a:pt x="108594" y="847"/>
                        <a:pt x="110288" y="2541"/>
                      </a:cubicBezTo>
                      <a:cubicBezTo>
                        <a:pt x="111982" y="4234"/>
                        <a:pt x="112829" y="6449"/>
                        <a:pt x="112829" y="8664"/>
                      </a:cubicBezTo>
                      <a:lnTo>
                        <a:pt x="112829" y="25992"/>
                      </a:lnTo>
                      <a:lnTo>
                        <a:pt x="319203" y="25992"/>
                      </a:lnTo>
                      <a:cubicBezTo>
                        <a:pt x="321418" y="25992"/>
                        <a:pt x="323633" y="26839"/>
                        <a:pt x="325327" y="28533"/>
                      </a:cubicBezTo>
                      <a:cubicBezTo>
                        <a:pt x="327086" y="30227"/>
                        <a:pt x="327933" y="32441"/>
                        <a:pt x="327933" y="34722"/>
                      </a:cubicBezTo>
                      <a:close/>
                    </a:path>
                  </a:pathLst>
                </a:custGeom>
                <a:solidFill>
                  <a:srgbClr val="ECAF4E"/>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nvGrpSpPr>
                <p:cNvPr id="152" name="圖形 106">
                  <a:extLst>
                    <a:ext uri="{FF2B5EF4-FFF2-40B4-BE49-F238E27FC236}">
                      <a16:creationId xmlns:a16="http://schemas.microsoft.com/office/drawing/2014/main" id="{52795A39-2F1B-4DD3-A1F9-F628FE235C31}"/>
                    </a:ext>
                  </a:extLst>
                </p:cNvPr>
                <p:cNvGrpSpPr/>
                <p:nvPr/>
              </p:nvGrpSpPr>
              <p:grpSpPr>
                <a:xfrm>
                  <a:off x="9647019" y="2961685"/>
                  <a:ext cx="306045" cy="221748"/>
                  <a:chOff x="9647019" y="2961685"/>
                  <a:chExt cx="306045" cy="221748"/>
                </a:xfrm>
                <a:solidFill>
                  <a:schemeClr val="accent1"/>
                </a:solidFill>
              </p:grpSpPr>
              <p:sp>
                <p:nvSpPr>
                  <p:cNvPr id="154" name="手繪多邊形: 圖案 153">
                    <a:extLst>
                      <a:ext uri="{FF2B5EF4-FFF2-40B4-BE49-F238E27FC236}">
                        <a16:creationId xmlns:a16="http://schemas.microsoft.com/office/drawing/2014/main" id="{F1C41560-0DD6-4EF0-852D-257B61F39A89}"/>
                      </a:ext>
                    </a:extLst>
                  </p:cNvPr>
                  <p:cNvSpPr/>
                  <p:nvPr/>
                </p:nvSpPr>
                <p:spPr>
                  <a:xfrm>
                    <a:off x="9647019" y="2961685"/>
                    <a:ext cx="291387" cy="221748"/>
                  </a:xfrm>
                  <a:custGeom>
                    <a:avLst/>
                    <a:gdLst>
                      <a:gd name="connsiteX0" fmla="*/ 0 w 291387"/>
                      <a:gd name="connsiteY0" fmla="*/ 0 h 221748"/>
                      <a:gd name="connsiteX1" fmla="*/ 291387 w 291387"/>
                      <a:gd name="connsiteY1" fmla="*/ 0 h 221748"/>
                      <a:gd name="connsiteX2" fmla="*/ 291387 w 291387"/>
                      <a:gd name="connsiteY2" fmla="*/ 221749 h 221748"/>
                      <a:gd name="connsiteX3" fmla="*/ 0 w 291387"/>
                      <a:gd name="connsiteY3" fmla="*/ 221749 h 221748"/>
                    </a:gdLst>
                    <a:ahLst/>
                    <a:cxnLst>
                      <a:cxn ang="0">
                        <a:pos x="connsiteX0" y="connsiteY0"/>
                      </a:cxn>
                      <a:cxn ang="0">
                        <a:pos x="connsiteX1" y="connsiteY1"/>
                      </a:cxn>
                      <a:cxn ang="0">
                        <a:pos x="connsiteX2" y="connsiteY2"/>
                      </a:cxn>
                      <a:cxn ang="0">
                        <a:pos x="connsiteX3" y="connsiteY3"/>
                      </a:cxn>
                    </a:cxnLst>
                    <a:rect l="l" t="t" r="r" b="b"/>
                    <a:pathLst>
                      <a:path w="291387" h="221748">
                        <a:moveTo>
                          <a:pt x="0" y="0"/>
                        </a:moveTo>
                        <a:lnTo>
                          <a:pt x="291387" y="0"/>
                        </a:lnTo>
                        <a:lnTo>
                          <a:pt x="291387" y="221749"/>
                        </a:lnTo>
                        <a:lnTo>
                          <a:pt x="0" y="221749"/>
                        </a:lnTo>
                        <a:close/>
                      </a:path>
                    </a:pathLst>
                  </a:custGeom>
                  <a:solidFill>
                    <a:srgbClr val="CAD0D7"/>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55" name="手繪多邊形: 圖案 154">
                    <a:extLst>
                      <a:ext uri="{FF2B5EF4-FFF2-40B4-BE49-F238E27FC236}">
                        <a16:creationId xmlns:a16="http://schemas.microsoft.com/office/drawing/2014/main" id="{E98117C0-8451-488E-B8CA-EBEBBFB64A06}"/>
                      </a:ext>
                    </a:extLst>
                  </p:cNvPr>
                  <p:cNvSpPr/>
                  <p:nvPr/>
                </p:nvSpPr>
                <p:spPr>
                  <a:xfrm>
                    <a:off x="9657052" y="2971717"/>
                    <a:ext cx="296012" cy="211716"/>
                  </a:xfrm>
                  <a:custGeom>
                    <a:avLst/>
                    <a:gdLst>
                      <a:gd name="connsiteX0" fmla="*/ 0 w 296012"/>
                      <a:gd name="connsiteY0" fmla="*/ 0 h 211716"/>
                      <a:gd name="connsiteX1" fmla="*/ 296012 w 296012"/>
                      <a:gd name="connsiteY1" fmla="*/ 0 h 211716"/>
                      <a:gd name="connsiteX2" fmla="*/ 296012 w 296012"/>
                      <a:gd name="connsiteY2" fmla="*/ 211717 h 211716"/>
                      <a:gd name="connsiteX3" fmla="*/ 0 w 296012"/>
                      <a:gd name="connsiteY3" fmla="*/ 211717 h 211716"/>
                    </a:gdLst>
                    <a:ahLst/>
                    <a:cxnLst>
                      <a:cxn ang="0">
                        <a:pos x="connsiteX0" y="connsiteY0"/>
                      </a:cxn>
                      <a:cxn ang="0">
                        <a:pos x="connsiteX1" y="connsiteY1"/>
                      </a:cxn>
                      <a:cxn ang="0">
                        <a:pos x="connsiteX2" y="connsiteY2"/>
                      </a:cxn>
                      <a:cxn ang="0">
                        <a:pos x="connsiteX3" y="connsiteY3"/>
                      </a:cxn>
                    </a:cxnLst>
                    <a:rect l="l" t="t" r="r" b="b"/>
                    <a:pathLst>
                      <a:path w="296012" h="211716">
                        <a:moveTo>
                          <a:pt x="0" y="0"/>
                        </a:moveTo>
                        <a:lnTo>
                          <a:pt x="296012" y="0"/>
                        </a:lnTo>
                        <a:lnTo>
                          <a:pt x="296012" y="211717"/>
                        </a:lnTo>
                        <a:lnTo>
                          <a:pt x="0" y="211717"/>
                        </a:lnTo>
                        <a:close/>
                      </a:path>
                    </a:pathLst>
                  </a:custGeom>
                  <a:solidFill>
                    <a:srgbClr val="FFFFFF"/>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sp>
              <p:nvSpPr>
                <p:cNvPr id="153" name="手繪多邊形: 圖案 152">
                  <a:extLst>
                    <a:ext uri="{FF2B5EF4-FFF2-40B4-BE49-F238E27FC236}">
                      <a16:creationId xmlns:a16="http://schemas.microsoft.com/office/drawing/2014/main" id="{656FCF60-52C5-4CAD-BFEF-B1ECD87B1820}"/>
                    </a:ext>
                  </a:extLst>
                </p:cNvPr>
                <p:cNvSpPr/>
                <p:nvPr/>
              </p:nvSpPr>
              <p:spPr>
                <a:xfrm>
                  <a:off x="9656661" y="2953346"/>
                  <a:ext cx="347084" cy="230021"/>
                </a:xfrm>
                <a:custGeom>
                  <a:avLst/>
                  <a:gdLst>
                    <a:gd name="connsiteX0" fmla="*/ 347085 w 347084"/>
                    <a:gd name="connsiteY0" fmla="*/ 34656 h 230021"/>
                    <a:gd name="connsiteX1" fmla="*/ 347085 w 347084"/>
                    <a:gd name="connsiteY1" fmla="*/ 210870 h 230021"/>
                    <a:gd name="connsiteX2" fmla="*/ 327933 w 347084"/>
                    <a:gd name="connsiteY2" fmla="*/ 230022 h 230021"/>
                    <a:gd name="connsiteX3" fmla="*/ 0 w 347084"/>
                    <a:gd name="connsiteY3" fmla="*/ 230022 h 230021"/>
                    <a:gd name="connsiteX4" fmla="*/ 19152 w 347084"/>
                    <a:gd name="connsiteY4" fmla="*/ 210870 h 230021"/>
                    <a:gd name="connsiteX5" fmla="*/ 19152 w 347084"/>
                    <a:gd name="connsiteY5" fmla="*/ 34656 h 230021"/>
                    <a:gd name="connsiteX6" fmla="*/ 21693 w 347084"/>
                    <a:gd name="connsiteY6" fmla="*/ 28533 h 230021"/>
                    <a:gd name="connsiteX7" fmla="*/ 27816 w 347084"/>
                    <a:gd name="connsiteY7" fmla="*/ 25992 h 230021"/>
                    <a:gd name="connsiteX8" fmla="*/ 234191 w 347084"/>
                    <a:gd name="connsiteY8" fmla="*/ 25992 h 230021"/>
                    <a:gd name="connsiteX9" fmla="*/ 234191 w 347084"/>
                    <a:gd name="connsiteY9" fmla="*/ 8664 h 230021"/>
                    <a:gd name="connsiteX10" fmla="*/ 236732 w 347084"/>
                    <a:gd name="connsiteY10" fmla="*/ 2541 h 230021"/>
                    <a:gd name="connsiteX11" fmla="*/ 242855 w 347084"/>
                    <a:gd name="connsiteY11" fmla="*/ 0 h 230021"/>
                    <a:gd name="connsiteX12" fmla="*/ 325327 w 347084"/>
                    <a:gd name="connsiteY12" fmla="*/ 0 h 230021"/>
                    <a:gd name="connsiteX13" fmla="*/ 331450 w 347084"/>
                    <a:gd name="connsiteY13" fmla="*/ 2541 h 230021"/>
                    <a:gd name="connsiteX14" fmla="*/ 333991 w 347084"/>
                    <a:gd name="connsiteY14" fmla="*/ 8664 h 230021"/>
                    <a:gd name="connsiteX15" fmla="*/ 333991 w 347084"/>
                    <a:gd name="connsiteY15" fmla="*/ 25992 h 230021"/>
                    <a:gd name="connsiteX16" fmla="*/ 338291 w 347084"/>
                    <a:gd name="connsiteY16" fmla="*/ 25992 h 230021"/>
                    <a:gd name="connsiteX17" fmla="*/ 344414 w 347084"/>
                    <a:gd name="connsiteY17" fmla="*/ 28533 h 230021"/>
                    <a:gd name="connsiteX18" fmla="*/ 347085 w 347084"/>
                    <a:gd name="connsiteY18" fmla="*/ 34656 h 230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7084" h="230021">
                      <a:moveTo>
                        <a:pt x="347085" y="34656"/>
                      </a:moveTo>
                      <a:lnTo>
                        <a:pt x="347085" y="210870"/>
                      </a:lnTo>
                      <a:cubicBezTo>
                        <a:pt x="347085" y="221488"/>
                        <a:pt x="338551" y="230022"/>
                        <a:pt x="327933" y="230022"/>
                      </a:cubicBezTo>
                      <a:lnTo>
                        <a:pt x="0" y="230022"/>
                      </a:lnTo>
                      <a:cubicBezTo>
                        <a:pt x="10553" y="230022"/>
                        <a:pt x="19152" y="221488"/>
                        <a:pt x="19152" y="210870"/>
                      </a:cubicBezTo>
                      <a:lnTo>
                        <a:pt x="19152" y="34656"/>
                      </a:lnTo>
                      <a:cubicBezTo>
                        <a:pt x="19152" y="32441"/>
                        <a:pt x="19999" y="30227"/>
                        <a:pt x="21693" y="28533"/>
                      </a:cubicBezTo>
                      <a:cubicBezTo>
                        <a:pt x="23387" y="26839"/>
                        <a:pt x="25601" y="25992"/>
                        <a:pt x="27816" y="25992"/>
                      </a:cubicBezTo>
                      <a:lnTo>
                        <a:pt x="234191" y="25992"/>
                      </a:lnTo>
                      <a:lnTo>
                        <a:pt x="234191" y="8664"/>
                      </a:lnTo>
                      <a:cubicBezTo>
                        <a:pt x="234191" y="6449"/>
                        <a:pt x="235038" y="4234"/>
                        <a:pt x="236732" y="2541"/>
                      </a:cubicBezTo>
                      <a:cubicBezTo>
                        <a:pt x="238425" y="847"/>
                        <a:pt x="240640" y="0"/>
                        <a:pt x="242855" y="0"/>
                      </a:cubicBezTo>
                      <a:lnTo>
                        <a:pt x="325327" y="0"/>
                      </a:lnTo>
                      <a:cubicBezTo>
                        <a:pt x="327542" y="0"/>
                        <a:pt x="329757" y="847"/>
                        <a:pt x="331450" y="2541"/>
                      </a:cubicBezTo>
                      <a:cubicBezTo>
                        <a:pt x="333144" y="4234"/>
                        <a:pt x="333991" y="6449"/>
                        <a:pt x="333991" y="8664"/>
                      </a:cubicBezTo>
                      <a:lnTo>
                        <a:pt x="333991" y="25992"/>
                      </a:lnTo>
                      <a:lnTo>
                        <a:pt x="338291" y="25992"/>
                      </a:lnTo>
                      <a:cubicBezTo>
                        <a:pt x="340505" y="25992"/>
                        <a:pt x="342720" y="26839"/>
                        <a:pt x="344414" y="28533"/>
                      </a:cubicBezTo>
                      <a:cubicBezTo>
                        <a:pt x="346238" y="30227"/>
                        <a:pt x="347085" y="32441"/>
                        <a:pt x="347085" y="34656"/>
                      </a:cubicBezTo>
                      <a:close/>
                    </a:path>
                  </a:pathLst>
                </a:custGeom>
                <a:solidFill>
                  <a:srgbClr val="F5CA61"/>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grpSp>
            <p:nvGrpSpPr>
              <p:cNvPr id="137" name="圖形 106">
                <a:extLst>
                  <a:ext uri="{FF2B5EF4-FFF2-40B4-BE49-F238E27FC236}">
                    <a16:creationId xmlns:a16="http://schemas.microsoft.com/office/drawing/2014/main" id="{92761C02-CF44-434C-A230-CB1A5394266A}"/>
                  </a:ext>
                </a:extLst>
              </p:cNvPr>
              <p:cNvGrpSpPr/>
              <p:nvPr/>
            </p:nvGrpSpPr>
            <p:grpSpPr>
              <a:xfrm>
                <a:off x="5948985" y="3398651"/>
                <a:ext cx="366236" cy="267740"/>
                <a:chOff x="10204258" y="2915693"/>
                <a:chExt cx="366236" cy="267740"/>
              </a:xfrm>
              <a:solidFill>
                <a:schemeClr val="accent1"/>
              </a:solidFill>
            </p:grpSpPr>
            <p:sp>
              <p:nvSpPr>
                <p:cNvPr id="146" name="手繪多邊形: 圖案 145">
                  <a:extLst>
                    <a:ext uri="{FF2B5EF4-FFF2-40B4-BE49-F238E27FC236}">
                      <a16:creationId xmlns:a16="http://schemas.microsoft.com/office/drawing/2014/main" id="{7AB52530-8F01-4451-9382-C433C5ADFD68}"/>
                    </a:ext>
                  </a:extLst>
                </p:cNvPr>
                <p:cNvSpPr/>
                <p:nvPr/>
              </p:nvSpPr>
              <p:spPr>
                <a:xfrm>
                  <a:off x="10204258" y="2915693"/>
                  <a:ext cx="327932" cy="267674"/>
                </a:xfrm>
                <a:custGeom>
                  <a:avLst/>
                  <a:gdLst>
                    <a:gd name="connsiteX0" fmla="*/ 327933 w 327932"/>
                    <a:gd name="connsiteY0" fmla="*/ 34722 h 267674"/>
                    <a:gd name="connsiteX1" fmla="*/ 327933 w 327932"/>
                    <a:gd name="connsiteY1" fmla="*/ 267675 h 267674"/>
                    <a:gd name="connsiteX2" fmla="*/ 19152 w 327932"/>
                    <a:gd name="connsiteY2" fmla="*/ 267675 h 267674"/>
                    <a:gd name="connsiteX3" fmla="*/ 0 w 327932"/>
                    <a:gd name="connsiteY3" fmla="*/ 248523 h 267674"/>
                    <a:gd name="connsiteX4" fmla="*/ 0 w 327932"/>
                    <a:gd name="connsiteY4" fmla="*/ 34656 h 267674"/>
                    <a:gd name="connsiteX5" fmla="*/ 2541 w 327932"/>
                    <a:gd name="connsiteY5" fmla="*/ 28533 h 267674"/>
                    <a:gd name="connsiteX6" fmla="*/ 8664 w 327932"/>
                    <a:gd name="connsiteY6" fmla="*/ 25992 h 267674"/>
                    <a:gd name="connsiteX7" fmla="*/ 13029 w 327932"/>
                    <a:gd name="connsiteY7" fmla="*/ 25992 h 267674"/>
                    <a:gd name="connsiteX8" fmla="*/ 13029 w 327932"/>
                    <a:gd name="connsiteY8" fmla="*/ 8664 h 267674"/>
                    <a:gd name="connsiteX9" fmla="*/ 15569 w 327932"/>
                    <a:gd name="connsiteY9" fmla="*/ 2541 h 267674"/>
                    <a:gd name="connsiteX10" fmla="*/ 21693 w 327932"/>
                    <a:gd name="connsiteY10" fmla="*/ 0 h 267674"/>
                    <a:gd name="connsiteX11" fmla="*/ 104165 w 327932"/>
                    <a:gd name="connsiteY11" fmla="*/ 0 h 267674"/>
                    <a:gd name="connsiteX12" fmla="*/ 110288 w 327932"/>
                    <a:gd name="connsiteY12" fmla="*/ 2541 h 267674"/>
                    <a:gd name="connsiteX13" fmla="*/ 112829 w 327932"/>
                    <a:gd name="connsiteY13" fmla="*/ 8664 h 267674"/>
                    <a:gd name="connsiteX14" fmla="*/ 112829 w 327932"/>
                    <a:gd name="connsiteY14" fmla="*/ 25992 h 267674"/>
                    <a:gd name="connsiteX15" fmla="*/ 319203 w 327932"/>
                    <a:gd name="connsiteY15" fmla="*/ 25992 h 267674"/>
                    <a:gd name="connsiteX16" fmla="*/ 325327 w 327932"/>
                    <a:gd name="connsiteY16" fmla="*/ 28533 h 267674"/>
                    <a:gd name="connsiteX17" fmla="*/ 327933 w 327932"/>
                    <a:gd name="connsiteY17" fmla="*/ 34722 h 267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7932" h="267674">
                      <a:moveTo>
                        <a:pt x="327933" y="34722"/>
                      </a:moveTo>
                      <a:lnTo>
                        <a:pt x="327933" y="267675"/>
                      </a:lnTo>
                      <a:lnTo>
                        <a:pt x="19152" y="267675"/>
                      </a:lnTo>
                      <a:cubicBezTo>
                        <a:pt x="8599" y="267675"/>
                        <a:pt x="0" y="259141"/>
                        <a:pt x="0" y="248523"/>
                      </a:cubicBezTo>
                      <a:lnTo>
                        <a:pt x="0" y="34656"/>
                      </a:lnTo>
                      <a:cubicBezTo>
                        <a:pt x="0" y="32441"/>
                        <a:pt x="847" y="30227"/>
                        <a:pt x="2541" y="28533"/>
                      </a:cubicBezTo>
                      <a:cubicBezTo>
                        <a:pt x="4234" y="26839"/>
                        <a:pt x="6449" y="25992"/>
                        <a:pt x="8664" y="25992"/>
                      </a:cubicBezTo>
                      <a:lnTo>
                        <a:pt x="13029" y="25992"/>
                      </a:lnTo>
                      <a:lnTo>
                        <a:pt x="13029" y="8664"/>
                      </a:lnTo>
                      <a:cubicBezTo>
                        <a:pt x="13029" y="6449"/>
                        <a:pt x="13876" y="4234"/>
                        <a:pt x="15569" y="2541"/>
                      </a:cubicBezTo>
                      <a:cubicBezTo>
                        <a:pt x="17263" y="847"/>
                        <a:pt x="19478" y="0"/>
                        <a:pt x="21693" y="0"/>
                      </a:cubicBezTo>
                      <a:lnTo>
                        <a:pt x="104165" y="0"/>
                      </a:lnTo>
                      <a:cubicBezTo>
                        <a:pt x="106379" y="0"/>
                        <a:pt x="108594" y="847"/>
                        <a:pt x="110288" y="2541"/>
                      </a:cubicBezTo>
                      <a:cubicBezTo>
                        <a:pt x="111982" y="4234"/>
                        <a:pt x="112829" y="6449"/>
                        <a:pt x="112829" y="8664"/>
                      </a:cubicBezTo>
                      <a:lnTo>
                        <a:pt x="112829" y="25992"/>
                      </a:lnTo>
                      <a:lnTo>
                        <a:pt x="319203" y="25992"/>
                      </a:lnTo>
                      <a:cubicBezTo>
                        <a:pt x="321418" y="25992"/>
                        <a:pt x="323633" y="26839"/>
                        <a:pt x="325327" y="28533"/>
                      </a:cubicBezTo>
                      <a:cubicBezTo>
                        <a:pt x="327086" y="30227"/>
                        <a:pt x="327933" y="32441"/>
                        <a:pt x="327933" y="34722"/>
                      </a:cubicBezTo>
                      <a:close/>
                    </a:path>
                  </a:pathLst>
                </a:custGeom>
                <a:solidFill>
                  <a:srgbClr val="ECAF4E"/>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nvGrpSpPr>
                <p:cNvPr id="147" name="圖形 106">
                  <a:extLst>
                    <a:ext uri="{FF2B5EF4-FFF2-40B4-BE49-F238E27FC236}">
                      <a16:creationId xmlns:a16="http://schemas.microsoft.com/office/drawing/2014/main" id="{27BD9274-0D49-48EA-9B1B-168228E25CD4}"/>
                    </a:ext>
                  </a:extLst>
                </p:cNvPr>
                <p:cNvGrpSpPr/>
                <p:nvPr/>
              </p:nvGrpSpPr>
              <p:grpSpPr>
                <a:xfrm>
                  <a:off x="10213768" y="2961685"/>
                  <a:ext cx="306045" cy="221748"/>
                  <a:chOff x="10213768" y="2961685"/>
                  <a:chExt cx="306045" cy="221748"/>
                </a:xfrm>
                <a:solidFill>
                  <a:schemeClr val="accent1"/>
                </a:solidFill>
              </p:grpSpPr>
              <p:sp>
                <p:nvSpPr>
                  <p:cNvPr id="149" name="手繪多邊形: 圖案 148">
                    <a:extLst>
                      <a:ext uri="{FF2B5EF4-FFF2-40B4-BE49-F238E27FC236}">
                        <a16:creationId xmlns:a16="http://schemas.microsoft.com/office/drawing/2014/main" id="{B48BDB31-4C04-4EE7-8A1C-BE1B57E7D2C9}"/>
                      </a:ext>
                    </a:extLst>
                  </p:cNvPr>
                  <p:cNvSpPr/>
                  <p:nvPr/>
                </p:nvSpPr>
                <p:spPr>
                  <a:xfrm>
                    <a:off x="10213768" y="2961685"/>
                    <a:ext cx="291387" cy="221748"/>
                  </a:xfrm>
                  <a:custGeom>
                    <a:avLst/>
                    <a:gdLst>
                      <a:gd name="connsiteX0" fmla="*/ 0 w 291387"/>
                      <a:gd name="connsiteY0" fmla="*/ 0 h 221748"/>
                      <a:gd name="connsiteX1" fmla="*/ 291387 w 291387"/>
                      <a:gd name="connsiteY1" fmla="*/ 0 h 221748"/>
                      <a:gd name="connsiteX2" fmla="*/ 291387 w 291387"/>
                      <a:gd name="connsiteY2" fmla="*/ 221749 h 221748"/>
                      <a:gd name="connsiteX3" fmla="*/ 0 w 291387"/>
                      <a:gd name="connsiteY3" fmla="*/ 221749 h 221748"/>
                    </a:gdLst>
                    <a:ahLst/>
                    <a:cxnLst>
                      <a:cxn ang="0">
                        <a:pos x="connsiteX0" y="connsiteY0"/>
                      </a:cxn>
                      <a:cxn ang="0">
                        <a:pos x="connsiteX1" y="connsiteY1"/>
                      </a:cxn>
                      <a:cxn ang="0">
                        <a:pos x="connsiteX2" y="connsiteY2"/>
                      </a:cxn>
                      <a:cxn ang="0">
                        <a:pos x="connsiteX3" y="connsiteY3"/>
                      </a:cxn>
                    </a:cxnLst>
                    <a:rect l="l" t="t" r="r" b="b"/>
                    <a:pathLst>
                      <a:path w="291387" h="221748">
                        <a:moveTo>
                          <a:pt x="0" y="0"/>
                        </a:moveTo>
                        <a:lnTo>
                          <a:pt x="291387" y="0"/>
                        </a:lnTo>
                        <a:lnTo>
                          <a:pt x="291387" y="221749"/>
                        </a:lnTo>
                        <a:lnTo>
                          <a:pt x="0" y="221749"/>
                        </a:lnTo>
                        <a:close/>
                      </a:path>
                    </a:pathLst>
                  </a:custGeom>
                  <a:solidFill>
                    <a:srgbClr val="CAD0D7"/>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50" name="手繪多邊形: 圖案 149">
                    <a:extLst>
                      <a:ext uri="{FF2B5EF4-FFF2-40B4-BE49-F238E27FC236}">
                        <a16:creationId xmlns:a16="http://schemas.microsoft.com/office/drawing/2014/main" id="{D83BBC39-C73B-46B4-89D6-D12F104BAFFF}"/>
                      </a:ext>
                    </a:extLst>
                  </p:cNvPr>
                  <p:cNvSpPr/>
                  <p:nvPr/>
                </p:nvSpPr>
                <p:spPr>
                  <a:xfrm>
                    <a:off x="10223801" y="2971717"/>
                    <a:ext cx="296012" cy="211716"/>
                  </a:xfrm>
                  <a:custGeom>
                    <a:avLst/>
                    <a:gdLst>
                      <a:gd name="connsiteX0" fmla="*/ 0 w 296012"/>
                      <a:gd name="connsiteY0" fmla="*/ 0 h 211716"/>
                      <a:gd name="connsiteX1" fmla="*/ 296012 w 296012"/>
                      <a:gd name="connsiteY1" fmla="*/ 0 h 211716"/>
                      <a:gd name="connsiteX2" fmla="*/ 296012 w 296012"/>
                      <a:gd name="connsiteY2" fmla="*/ 211717 h 211716"/>
                      <a:gd name="connsiteX3" fmla="*/ 0 w 296012"/>
                      <a:gd name="connsiteY3" fmla="*/ 211717 h 211716"/>
                    </a:gdLst>
                    <a:ahLst/>
                    <a:cxnLst>
                      <a:cxn ang="0">
                        <a:pos x="connsiteX0" y="connsiteY0"/>
                      </a:cxn>
                      <a:cxn ang="0">
                        <a:pos x="connsiteX1" y="connsiteY1"/>
                      </a:cxn>
                      <a:cxn ang="0">
                        <a:pos x="connsiteX2" y="connsiteY2"/>
                      </a:cxn>
                      <a:cxn ang="0">
                        <a:pos x="connsiteX3" y="connsiteY3"/>
                      </a:cxn>
                    </a:cxnLst>
                    <a:rect l="l" t="t" r="r" b="b"/>
                    <a:pathLst>
                      <a:path w="296012" h="211716">
                        <a:moveTo>
                          <a:pt x="0" y="0"/>
                        </a:moveTo>
                        <a:lnTo>
                          <a:pt x="296012" y="0"/>
                        </a:lnTo>
                        <a:lnTo>
                          <a:pt x="296012" y="211717"/>
                        </a:lnTo>
                        <a:lnTo>
                          <a:pt x="0" y="211717"/>
                        </a:lnTo>
                        <a:close/>
                      </a:path>
                    </a:pathLst>
                  </a:custGeom>
                  <a:solidFill>
                    <a:srgbClr val="FFFFFF"/>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sp>
              <p:nvSpPr>
                <p:cNvPr id="148" name="手繪多邊形: 圖案 147">
                  <a:extLst>
                    <a:ext uri="{FF2B5EF4-FFF2-40B4-BE49-F238E27FC236}">
                      <a16:creationId xmlns:a16="http://schemas.microsoft.com/office/drawing/2014/main" id="{AAC11411-3B75-4D07-8BE3-1250C2C26A2F}"/>
                    </a:ext>
                  </a:extLst>
                </p:cNvPr>
                <p:cNvSpPr/>
                <p:nvPr/>
              </p:nvSpPr>
              <p:spPr>
                <a:xfrm>
                  <a:off x="10223410" y="2953346"/>
                  <a:ext cx="347084" cy="230021"/>
                </a:xfrm>
                <a:custGeom>
                  <a:avLst/>
                  <a:gdLst>
                    <a:gd name="connsiteX0" fmla="*/ 347085 w 347084"/>
                    <a:gd name="connsiteY0" fmla="*/ 34656 h 230021"/>
                    <a:gd name="connsiteX1" fmla="*/ 347085 w 347084"/>
                    <a:gd name="connsiteY1" fmla="*/ 210870 h 230021"/>
                    <a:gd name="connsiteX2" fmla="*/ 327933 w 347084"/>
                    <a:gd name="connsiteY2" fmla="*/ 230022 h 230021"/>
                    <a:gd name="connsiteX3" fmla="*/ 0 w 347084"/>
                    <a:gd name="connsiteY3" fmla="*/ 230022 h 230021"/>
                    <a:gd name="connsiteX4" fmla="*/ 19152 w 347084"/>
                    <a:gd name="connsiteY4" fmla="*/ 210870 h 230021"/>
                    <a:gd name="connsiteX5" fmla="*/ 19152 w 347084"/>
                    <a:gd name="connsiteY5" fmla="*/ 34656 h 230021"/>
                    <a:gd name="connsiteX6" fmla="*/ 21693 w 347084"/>
                    <a:gd name="connsiteY6" fmla="*/ 28533 h 230021"/>
                    <a:gd name="connsiteX7" fmla="*/ 27816 w 347084"/>
                    <a:gd name="connsiteY7" fmla="*/ 25992 h 230021"/>
                    <a:gd name="connsiteX8" fmla="*/ 234191 w 347084"/>
                    <a:gd name="connsiteY8" fmla="*/ 25992 h 230021"/>
                    <a:gd name="connsiteX9" fmla="*/ 234191 w 347084"/>
                    <a:gd name="connsiteY9" fmla="*/ 8664 h 230021"/>
                    <a:gd name="connsiteX10" fmla="*/ 236732 w 347084"/>
                    <a:gd name="connsiteY10" fmla="*/ 2541 h 230021"/>
                    <a:gd name="connsiteX11" fmla="*/ 242855 w 347084"/>
                    <a:gd name="connsiteY11" fmla="*/ 0 h 230021"/>
                    <a:gd name="connsiteX12" fmla="*/ 325327 w 347084"/>
                    <a:gd name="connsiteY12" fmla="*/ 0 h 230021"/>
                    <a:gd name="connsiteX13" fmla="*/ 331451 w 347084"/>
                    <a:gd name="connsiteY13" fmla="*/ 2541 h 230021"/>
                    <a:gd name="connsiteX14" fmla="*/ 333991 w 347084"/>
                    <a:gd name="connsiteY14" fmla="*/ 8664 h 230021"/>
                    <a:gd name="connsiteX15" fmla="*/ 333991 w 347084"/>
                    <a:gd name="connsiteY15" fmla="*/ 25992 h 230021"/>
                    <a:gd name="connsiteX16" fmla="*/ 338291 w 347084"/>
                    <a:gd name="connsiteY16" fmla="*/ 25992 h 230021"/>
                    <a:gd name="connsiteX17" fmla="*/ 344414 w 347084"/>
                    <a:gd name="connsiteY17" fmla="*/ 28533 h 230021"/>
                    <a:gd name="connsiteX18" fmla="*/ 347085 w 347084"/>
                    <a:gd name="connsiteY18" fmla="*/ 34656 h 230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7084" h="230021">
                      <a:moveTo>
                        <a:pt x="347085" y="34656"/>
                      </a:moveTo>
                      <a:lnTo>
                        <a:pt x="347085" y="210870"/>
                      </a:lnTo>
                      <a:cubicBezTo>
                        <a:pt x="347085" y="221488"/>
                        <a:pt x="338551" y="230022"/>
                        <a:pt x="327933" y="230022"/>
                      </a:cubicBezTo>
                      <a:lnTo>
                        <a:pt x="0" y="230022"/>
                      </a:lnTo>
                      <a:cubicBezTo>
                        <a:pt x="10553" y="230022"/>
                        <a:pt x="19152" y="221488"/>
                        <a:pt x="19152" y="210870"/>
                      </a:cubicBezTo>
                      <a:lnTo>
                        <a:pt x="19152" y="34656"/>
                      </a:lnTo>
                      <a:cubicBezTo>
                        <a:pt x="19152" y="32441"/>
                        <a:pt x="19999" y="30227"/>
                        <a:pt x="21693" y="28533"/>
                      </a:cubicBezTo>
                      <a:cubicBezTo>
                        <a:pt x="23387" y="26839"/>
                        <a:pt x="25601" y="25992"/>
                        <a:pt x="27816" y="25992"/>
                      </a:cubicBezTo>
                      <a:lnTo>
                        <a:pt x="234191" y="25992"/>
                      </a:lnTo>
                      <a:lnTo>
                        <a:pt x="234191" y="8664"/>
                      </a:lnTo>
                      <a:cubicBezTo>
                        <a:pt x="234191" y="6449"/>
                        <a:pt x="235038" y="4234"/>
                        <a:pt x="236732" y="2541"/>
                      </a:cubicBezTo>
                      <a:cubicBezTo>
                        <a:pt x="238425" y="847"/>
                        <a:pt x="240640" y="0"/>
                        <a:pt x="242855" y="0"/>
                      </a:cubicBezTo>
                      <a:lnTo>
                        <a:pt x="325327" y="0"/>
                      </a:lnTo>
                      <a:cubicBezTo>
                        <a:pt x="327542" y="0"/>
                        <a:pt x="329757" y="847"/>
                        <a:pt x="331451" y="2541"/>
                      </a:cubicBezTo>
                      <a:cubicBezTo>
                        <a:pt x="333144" y="4234"/>
                        <a:pt x="333991" y="6449"/>
                        <a:pt x="333991" y="8664"/>
                      </a:cubicBezTo>
                      <a:lnTo>
                        <a:pt x="333991" y="25992"/>
                      </a:lnTo>
                      <a:lnTo>
                        <a:pt x="338291" y="25992"/>
                      </a:lnTo>
                      <a:cubicBezTo>
                        <a:pt x="340505" y="25992"/>
                        <a:pt x="342720" y="26839"/>
                        <a:pt x="344414" y="28533"/>
                      </a:cubicBezTo>
                      <a:cubicBezTo>
                        <a:pt x="346238" y="30227"/>
                        <a:pt x="347085" y="32441"/>
                        <a:pt x="347085" y="34656"/>
                      </a:cubicBezTo>
                      <a:close/>
                    </a:path>
                  </a:pathLst>
                </a:custGeom>
                <a:solidFill>
                  <a:srgbClr val="F5CA61"/>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grpSp>
            <p:nvGrpSpPr>
              <p:cNvPr id="138" name="圖形 106">
                <a:extLst>
                  <a:ext uri="{FF2B5EF4-FFF2-40B4-BE49-F238E27FC236}">
                    <a16:creationId xmlns:a16="http://schemas.microsoft.com/office/drawing/2014/main" id="{9C621A73-D219-4EB2-897B-8BAA0DB689C6}"/>
                  </a:ext>
                </a:extLst>
              </p:cNvPr>
              <p:cNvGrpSpPr/>
              <p:nvPr/>
            </p:nvGrpSpPr>
            <p:grpSpPr>
              <a:xfrm>
                <a:off x="5413635" y="3228366"/>
                <a:ext cx="538932" cy="172109"/>
                <a:chOff x="9668908" y="2745408"/>
                <a:chExt cx="538932" cy="172109"/>
              </a:xfrm>
              <a:solidFill>
                <a:schemeClr val="accent1"/>
              </a:solidFill>
            </p:grpSpPr>
            <p:sp>
              <p:nvSpPr>
                <p:cNvPr id="140" name="手繪多邊形: 圖案 139">
                  <a:extLst>
                    <a:ext uri="{FF2B5EF4-FFF2-40B4-BE49-F238E27FC236}">
                      <a16:creationId xmlns:a16="http://schemas.microsoft.com/office/drawing/2014/main" id="{A5AD4B8E-8390-4611-B7AD-BFE536244BE4}"/>
                    </a:ext>
                  </a:extLst>
                </p:cNvPr>
                <p:cNvSpPr/>
                <p:nvPr/>
              </p:nvSpPr>
              <p:spPr>
                <a:xfrm>
                  <a:off x="9668908" y="2745408"/>
                  <a:ext cx="538932" cy="172109"/>
                </a:xfrm>
                <a:custGeom>
                  <a:avLst/>
                  <a:gdLst>
                    <a:gd name="connsiteX0" fmla="*/ 538933 w 538932"/>
                    <a:gd name="connsiteY0" fmla="*/ 12638 h 172109"/>
                    <a:gd name="connsiteX1" fmla="*/ 538933 w 538932"/>
                    <a:gd name="connsiteY1" fmla="*/ 159472 h 172109"/>
                    <a:gd name="connsiteX2" fmla="*/ 526295 w 538932"/>
                    <a:gd name="connsiteY2" fmla="*/ 172109 h 172109"/>
                    <a:gd name="connsiteX3" fmla="*/ 12638 w 538932"/>
                    <a:gd name="connsiteY3" fmla="*/ 172109 h 172109"/>
                    <a:gd name="connsiteX4" fmla="*/ 0 w 538932"/>
                    <a:gd name="connsiteY4" fmla="*/ 159472 h 172109"/>
                    <a:gd name="connsiteX5" fmla="*/ 0 w 538932"/>
                    <a:gd name="connsiteY5" fmla="*/ 12638 h 172109"/>
                    <a:gd name="connsiteX6" fmla="*/ 12638 w 538932"/>
                    <a:gd name="connsiteY6" fmla="*/ 0 h 172109"/>
                    <a:gd name="connsiteX7" fmla="*/ 526295 w 538932"/>
                    <a:gd name="connsiteY7" fmla="*/ 0 h 172109"/>
                    <a:gd name="connsiteX8" fmla="*/ 538933 w 538932"/>
                    <a:gd name="connsiteY8" fmla="*/ 12638 h 172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32" h="172109">
                      <a:moveTo>
                        <a:pt x="538933" y="12638"/>
                      </a:moveTo>
                      <a:lnTo>
                        <a:pt x="538933" y="159472"/>
                      </a:lnTo>
                      <a:cubicBezTo>
                        <a:pt x="538933" y="166442"/>
                        <a:pt x="533265" y="172109"/>
                        <a:pt x="526295" y="172109"/>
                      </a:cubicBezTo>
                      <a:lnTo>
                        <a:pt x="12638" y="172109"/>
                      </a:lnTo>
                      <a:cubicBezTo>
                        <a:pt x="5667" y="172109"/>
                        <a:pt x="0" y="166442"/>
                        <a:pt x="0" y="159472"/>
                      </a:cubicBezTo>
                      <a:lnTo>
                        <a:pt x="0" y="12638"/>
                      </a:lnTo>
                      <a:cubicBezTo>
                        <a:pt x="0" y="5668"/>
                        <a:pt x="5667" y="0"/>
                        <a:pt x="12638" y="0"/>
                      </a:cubicBezTo>
                      <a:lnTo>
                        <a:pt x="526295" y="0"/>
                      </a:lnTo>
                      <a:cubicBezTo>
                        <a:pt x="533265" y="65"/>
                        <a:pt x="538933" y="5668"/>
                        <a:pt x="538933" y="12638"/>
                      </a:cubicBezTo>
                      <a:close/>
                    </a:path>
                  </a:pathLst>
                </a:custGeom>
                <a:solidFill>
                  <a:srgbClr val="F2F2F2"/>
                </a:solidFill>
                <a:ln w="6461" cap="flat">
                  <a:solidFill>
                    <a:srgbClr val="BEBEBE"/>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nvGrpSpPr>
                <p:cNvPr id="141" name="圖形 106">
                  <a:extLst>
                    <a:ext uri="{FF2B5EF4-FFF2-40B4-BE49-F238E27FC236}">
                      <a16:creationId xmlns:a16="http://schemas.microsoft.com/office/drawing/2014/main" id="{33CC4CA4-AE73-471F-A096-B6370FF426F7}"/>
                    </a:ext>
                  </a:extLst>
                </p:cNvPr>
                <p:cNvGrpSpPr/>
                <p:nvPr/>
              </p:nvGrpSpPr>
              <p:grpSpPr>
                <a:xfrm>
                  <a:off x="9696177" y="2803301"/>
                  <a:ext cx="277610" cy="56382"/>
                  <a:chOff x="9696177" y="2803301"/>
                  <a:chExt cx="277610" cy="56382"/>
                </a:xfrm>
                <a:solidFill>
                  <a:schemeClr val="accent1"/>
                </a:solidFill>
              </p:grpSpPr>
              <p:sp>
                <p:nvSpPr>
                  <p:cNvPr id="142" name="手繪多邊形: 圖案 141">
                    <a:extLst>
                      <a:ext uri="{FF2B5EF4-FFF2-40B4-BE49-F238E27FC236}">
                        <a16:creationId xmlns:a16="http://schemas.microsoft.com/office/drawing/2014/main" id="{DC953ADF-6F64-49F5-BF59-A77D0DB0065F}"/>
                      </a:ext>
                    </a:extLst>
                  </p:cNvPr>
                  <p:cNvSpPr/>
                  <p:nvPr/>
                </p:nvSpPr>
                <p:spPr>
                  <a:xfrm rot="-5400000">
                    <a:off x="9696177" y="2803301"/>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41A5FF"/>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43" name="手繪多邊形: 圖案 142">
                    <a:extLst>
                      <a:ext uri="{FF2B5EF4-FFF2-40B4-BE49-F238E27FC236}">
                        <a16:creationId xmlns:a16="http://schemas.microsoft.com/office/drawing/2014/main" id="{CF38A666-379A-4300-89DA-A47DE44DF06A}"/>
                      </a:ext>
                    </a:extLst>
                  </p:cNvPr>
                  <p:cNvSpPr/>
                  <p:nvPr/>
                </p:nvSpPr>
                <p:spPr>
                  <a:xfrm rot="-5400000">
                    <a:off x="9769932" y="2803314"/>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FF7D00"/>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44" name="手繪多邊形: 圖案 143">
                    <a:extLst>
                      <a:ext uri="{FF2B5EF4-FFF2-40B4-BE49-F238E27FC236}">
                        <a16:creationId xmlns:a16="http://schemas.microsoft.com/office/drawing/2014/main" id="{49EAE718-998D-4D46-9C8E-C66BE5C6EBD2}"/>
                      </a:ext>
                    </a:extLst>
                  </p:cNvPr>
                  <p:cNvSpPr/>
                  <p:nvPr/>
                </p:nvSpPr>
                <p:spPr>
                  <a:xfrm rot="-5400000">
                    <a:off x="9843685" y="2803321"/>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5F4387"/>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45" name="手繪多邊形: 圖案 144">
                    <a:extLst>
                      <a:ext uri="{FF2B5EF4-FFF2-40B4-BE49-F238E27FC236}">
                        <a16:creationId xmlns:a16="http://schemas.microsoft.com/office/drawing/2014/main" id="{3B8BC2A9-FC8A-4599-B4DE-D49777EDA0BD}"/>
                      </a:ext>
                    </a:extLst>
                  </p:cNvPr>
                  <p:cNvSpPr/>
                  <p:nvPr/>
                </p:nvSpPr>
                <p:spPr>
                  <a:xfrm rot="-5400000">
                    <a:off x="9917438" y="2803334"/>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565656"/>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grpSp>
          <p:sp>
            <p:nvSpPr>
              <p:cNvPr id="139" name="手繪多邊形: 圖案 138">
                <a:extLst>
                  <a:ext uri="{FF2B5EF4-FFF2-40B4-BE49-F238E27FC236}">
                    <a16:creationId xmlns:a16="http://schemas.microsoft.com/office/drawing/2014/main" id="{D44DBDA9-4A6E-44A4-AA9C-486337791C1C}"/>
                  </a:ext>
                </a:extLst>
              </p:cNvPr>
              <p:cNvSpPr/>
              <p:nvPr/>
            </p:nvSpPr>
            <p:spPr>
              <a:xfrm>
                <a:off x="5612713" y="3152426"/>
                <a:ext cx="672542" cy="357686"/>
              </a:xfrm>
              <a:custGeom>
                <a:avLst/>
                <a:gdLst>
                  <a:gd name="connsiteX0" fmla="*/ 593914 w 672542"/>
                  <a:gd name="connsiteY0" fmla="*/ 203296 h 357686"/>
                  <a:gd name="connsiteX1" fmla="*/ 332037 w 672542"/>
                  <a:gd name="connsiteY1" fmla="*/ 3044 h 357686"/>
                  <a:gd name="connsiteX2" fmla="*/ 0 w 672542"/>
                  <a:gd name="connsiteY2" fmla="*/ 164861 h 357686"/>
                  <a:gd name="connsiteX3" fmla="*/ 254646 w 672542"/>
                  <a:gd name="connsiteY3" fmla="*/ 73074 h 357686"/>
                  <a:gd name="connsiteX4" fmla="*/ 473463 w 672542"/>
                  <a:gd name="connsiteY4" fmla="*/ 225054 h 357686"/>
                  <a:gd name="connsiteX5" fmla="*/ 386953 w 672542"/>
                  <a:gd name="connsiteY5" fmla="*/ 240688 h 357686"/>
                  <a:gd name="connsiteX6" fmla="*/ 555544 w 672542"/>
                  <a:gd name="connsiteY6" fmla="*/ 357686 h 357686"/>
                  <a:gd name="connsiteX7" fmla="*/ 672542 w 672542"/>
                  <a:gd name="connsiteY7" fmla="*/ 189095 h 357686"/>
                  <a:gd name="connsiteX8" fmla="*/ 593914 w 672542"/>
                  <a:gd name="connsiteY8" fmla="*/ 203296 h 357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542" h="357686">
                    <a:moveTo>
                      <a:pt x="593914" y="203296"/>
                    </a:moveTo>
                    <a:cubicBezTo>
                      <a:pt x="549616" y="98675"/>
                      <a:pt x="452813" y="19395"/>
                      <a:pt x="332037" y="3044"/>
                    </a:cubicBezTo>
                    <a:cubicBezTo>
                      <a:pt x="194779" y="-15521"/>
                      <a:pt x="65860" y="52358"/>
                      <a:pt x="0" y="164861"/>
                    </a:cubicBezTo>
                    <a:cubicBezTo>
                      <a:pt x="62668" y="97047"/>
                      <a:pt x="156214" y="59785"/>
                      <a:pt x="254646" y="73074"/>
                    </a:cubicBezTo>
                    <a:cubicBezTo>
                      <a:pt x="351384" y="86168"/>
                      <a:pt x="430534" y="145123"/>
                      <a:pt x="473463" y="225054"/>
                    </a:cubicBezTo>
                    <a:lnTo>
                      <a:pt x="386953" y="240688"/>
                    </a:lnTo>
                    <a:lnTo>
                      <a:pt x="555544" y="357686"/>
                    </a:lnTo>
                    <a:lnTo>
                      <a:pt x="672542" y="189095"/>
                    </a:lnTo>
                    <a:lnTo>
                      <a:pt x="593914" y="203296"/>
                    </a:lnTo>
                    <a:close/>
                  </a:path>
                </a:pathLst>
              </a:custGeom>
              <a:solidFill>
                <a:srgbClr val="000000"/>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sp>
          <p:nvSpPr>
            <p:cNvPr id="156" name="矩形: 圓角 155">
              <a:extLst>
                <a:ext uri="{FF2B5EF4-FFF2-40B4-BE49-F238E27FC236}">
                  <a16:creationId xmlns:a16="http://schemas.microsoft.com/office/drawing/2014/main" id="{B0D194DC-6238-42C1-8F96-032C4AD589FF}"/>
                </a:ext>
              </a:extLst>
            </p:cNvPr>
            <p:cNvSpPr/>
            <p:nvPr/>
          </p:nvSpPr>
          <p:spPr>
            <a:xfrm>
              <a:off x="7095235" y="5320890"/>
              <a:ext cx="1319339" cy="286919"/>
            </a:xfrm>
            <a:prstGeom prst="roundRect">
              <a:avLst>
                <a:gd name="adj" fmla="val 33459"/>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57" name="文字方塊 156">
              <a:extLst>
                <a:ext uri="{FF2B5EF4-FFF2-40B4-BE49-F238E27FC236}">
                  <a16:creationId xmlns:a16="http://schemas.microsoft.com/office/drawing/2014/main" id="{73916558-DA67-4F6F-8A8E-AF3B7F879897}"/>
                </a:ext>
              </a:extLst>
            </p:cNvPr>
            <p:cNvSpPr txBox="1"/>
            <p:nvPr/>
          </p:nvSpPr>
          <p:spPr>
            <a:xfrm>
              <a:off x="6898854" y="5314983"/>
              <a:ext cx="1687629" cy="261610"/>
            </a:xfrm>
            <a:prstGeom prst="rect">
              <a:avLst/>
            </a:prstGeom>
            <a:noFill/>
          </p:spPr>
          <p:txBody>
            <a:bodyPr wrap="square" lIns="91440" tIns="45720" rIns="91440" bIns="45720" rtlCol="0" anchor="t">
              <a:spAutoFit/>
            </a:bodyPr>
            <a:lstStyle/>
            <a:p>
              <a:pPr algn="ctr"/>
              <a:r>
                <a:rPr lang="en-US" altLang="zh-TW" sz="1100" b="1">
                  <a:solidFill>
                    <a:schemeClr val="bg1"/>
                  </a:solidFill>
                  <a:latin typeface="Arial" panose="020B0604020202020204" pitchFamily="34" charset="0"/>
                  <a:ea typeface="微軟正黑體"/>
                  <a:cs typeface="Arial" panose="020B0604020202020204" pitchFamily="34" charset="0"/>
                </a:rPr>
                <a:t>SMB / Rsync / FTP</a:t>
              </a:r>
            </a:p>
          </p:txBody>
        </p:sp>
        <p:pic>
          <p:nvPicPr>
            <p:cNvPr id="169" name="圖形 168">
              <a:extLst>
                <a:ext uri="{FF2B5EF4-FFF2-40B4-BE49-F238E27FC236}">
                  <a16:creationId xmlns:a16="http://schemas.microsoft.com/office/drawing/2014/main" id="{879E94D5-EEF2-48AA-A9B0-E2595339CDC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99651" y="5067878"/>
              <a:ext cx="269372" cy="838047"/>
            </a:xfrm>
            <a:prstGeom prst="rect">
              <a:avLst/>
            </a:prstGeom>
            <a:effectLst>
              <a:outerShdw blurRad="50800" dist="38100" dir="2700000" algn="tl" rotWithShape="0">
                <a:prstClr val="black">
                  <a:alpha val="40000"/>
                </a:prstClr>
              </a:outerShdw>
            </a:effectLst>
          </p:spPr>
        </p:pic>
        <p:sp>
          <p:nvSpPr>
            <p:cNvPr id="172" name="矩形: 圓角 171">
              <a:extLst>
                <a:ext uri="{FF2B5EF4-FFF2-40B4-BE49-F238E27FC236}">
                  <a16:creationId xmlns:a16="http://schemas.microsoft.com/office/drawing/2014/main" id="{8AF8D4AD-6B45-4088-B525-01D0537B3FA6}"/>
                </a:ext>
              </a:extLst>
            </p:cNvPr>
            <p:cNvSpPr/>
            <p:nvPr/>
          </p:nvSpPr>
          <p:spPr>
            <a:xfrm>
              <a:off x="9950851" y="4821123"/>
              <a:ext cx="1198208" cy="283271"/>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pic>
          <p:nvPicPr>
            <p:cNvPr id="107" name="圖片 106">
              <a:extLst>
                <a:ext uri="{FF2B5EF4-FFF2-40B4-BE49-F238E27FC236}">
                  <a16:creationId xmlns:a16="http://schemas.microsoft.com/office/drawing/2014/main" id="{8782B0F8-14F6-4B1F-8C05-15A40312BE8A}"/>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9774648" y="4706236"/>
              <a:ext cx="509677" cy="509677"/>
            </a:xfrm>
            <a:prstGeom prst="rect">
              <a:avLst/>
            </a:prstGeom>
            <a:effectLst>
              <a:outerShdw blurRad="50800" dist="38100" dir="2700000" algn="tl" rotWithShape="0">
                <a:prstClr val="black">
                  <a:alpha val="40000"/>
                </a:prstClr>
              </a:outerShdw>
            </a:effectLst>
          </p:spPr>
        </p:pic>
        <p:sp>
          <p:nvSpPr>
            <p:cNvPr id="110" name="文字方塊 109">
              <a:extLst>
                <a:ext uri="{FF2B5EF4-FFF2-40B4-BE49-F238E27FC236}">
                  <a16:creationId xmlns:a16="http://schemas.microsoft.com/office/drawing/2014/main" id="{0483D82A-9977-4327-9585-90A2B0E6497E}"/>
                </a:ext>
              </a:extLst>
            </p:cNvPr>
            <p:cNvSpPr txBox="1"/>
            <p:nvPr/>
          </p:nvSpPr>
          <p:spPr>
            <a:xfrm>
              <a:off x="10227955" y="4825419"/>
              <a:ext cx="1015980" cy="276999"/>
            </a:xfrm>
            <a:prstGeom prst="rect">
              <a:avLst/>
            </a:prstGeom>
            <a:noFill/>
            <a:effectLst>
              <a:outerShdw blurRad="50800" dist="38100" dir="2700000" algn="tl" rotWithShape="0">
                <a:prstClr val="black">
                  <a:alpha val="40000"/>
                </a:prstClr>
              </a:outerShdw>
            </a:effectLst>
          </p:spPr>
          <p:txBody>
            <a:bodyPr wrap="square" rtlCol="0" anchor="t">
              <a:spAutoFit/>
            </a:bodyPr>
            <a:lstStyle/>
            <a:p>
              <a:pPr algn="ctr"/>
              <a:r>
                <a:rPr lang="en-US" altLang="zh-TW" sz="1200" b="1">
                  <a:latin typeface="Arial" panose="020B0604020202020204" pitchFamily="34" charset="0"/>
                  <a:ea typeface="微軟正黑體" panose="020B0604030504040204" pitchFamily="34" charset="-120"/>
                  <a:cs typeface="Arial" panose="020B0604020202020204" pitchFamily="34" charset="0"/>
                </a:rPr>
                <a:t>NYC</a:t>
              </a:r>
            </a:p>
          </p:txBody>
        </p:sp>
        <p:sp>
          <p:nvSpPr>
            <p:cNvPr id="173" name="矩形: 圓角 172">
              <a:extLst>
                <a:ext uri="{FF2B5EF4-FFF2-40B4-BE49-F238E27FC236}">
                  <a16:creationId xmlns:a16="http://schemas.microsoft.com/office/drawing/2014/main" id="{F7640708-0A46-4B1D-B3B7-189AFFC8C3B5}"/>
                </a:ext>
              </a:extLst>
            </p:cNvPr>
            <p:cNvSpPr/>
            <p:nvPr/>
          </p:nvSpPr>
          <p:spPr>
            <a:xfrm>
              <a:off x="9950851" y="6194142"/>
              <a:ext cx="1198208" cy="283271"/>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pic>
          <p:nvPicPr>
            <p:cNvPr id="112" name="圖片 111">
              <a:extLst>
                <a:ext uri="{FF2B5EF4-FFF2-40B4-BE49-F238E27FC236}">
                  <a16:creationId xmlns:a16="http://schemas.microsoft.com/office/drawing/2014/main" id="{64658C66-A75B-42E5-90E7-025B2EF6EC29}"/>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9835673" y="6011016"/>
              <a:ext cx="509677" cy="509677"/>
            </a:xfrm>
            <a:prstGeom prst="rect">
              <a:avLst/>
            </a:prstGeom>
            <a:effectLst>
              <a:outerShdw blurRad="50800" dist="38100" dir="2700000" algn="tl" rotWithShape="0">
                <a:prstClr val="black">
                  <a:alpha val="40000"/>
                </a:prstClr>
              </a:outerShdw>
            </a:effectLst>
          </p:spPr>
        </p:pic>
        <p:sp>
          <p:nvSpPr>
            <p:cNvPr id="113" name="文字方塊 112">
              <a:extLst>
                <a:ext uri="{FF2B5EF4-FFF2-40B4-BE49-F238E27FC236}">
                  <a16:creationId xmlns:a16="http://schemas.microsoft.com/office/drawing/2014/main" id="{06CD4A67-BD52-494F-AD01-073DA4597ABA}"/>
                </a:ext>
              </a:extLst>
            </p:cNvPr>
            <p:cNvSpPr txBox="1"/>
            <p:nvPr/>
          </p:nvSpPr>
          <p:spPr>
            <a:xfrm>
              <a:off x="10360043" y="6192911"/>
              <a:ext cx="797135" cy="276999"/>
            </a:xfrm>
            <a:prstGeom prst="rect">
              <a:avLst/>
            </a:prstGeom>
            <a:noFill/>
            <a:effectLst>
              <a:outerShdw blurRad="50800" dist="38100" dir="2700000" algn="tl" rotWithShape="0">
                <a:prstClr val="black">
                  <a:alpha val="40000"/>
                </a:prstClr>
              </a:outerShdw>
            </a:effectLst>
          </p:spPr>
          <p:txBody>
            <a:bodyPr wrap="square" rtlCol="0" anchor="t">
              <a:spAutoFit/>
            </a:bodyPr>
            <a:lstStyle/>
            <a:p>
              <a:pPr algn="ctr"/>
              <a:r>
                <a:rPr lang="en-US" altLang="zh-TW" sz="1200" b="1">
                  <a:latin typeface="Arial" panose="020B0604020202020204" pitchFamily="34" charset="0"/>
                  <a:ea typeface="微軟正黑體" panose="020B0604030504040204" pitchFamily="34" charset="-120"/>
                  <a:cs typeface="Arial" panose="020B0604020202020204" pitchFamily="34" charset="0"/>
                </a:rPr>
                <a:t>Paris</a:t>
              </a:r>
              <a:endParaRPr lang="zh-TW" altLang="en-US" sz="1200" b="1">
                <a:latin typeface="Arial" panose="020B0604020202020204" pitchFamily="34" charset="0"/>
                <a:ea typeface="微軟正黑體" panose="020B0604030504040204" pitchFamily="34" charset="-120"/>
                <a:cs typeface="Arial" panose="020B0604020202020204" pitchFamily="34" charset="0"/>
              </a:endParaRPr>
            </a:p>
          </p:txBody>
        </p:sp>
        <p:sp>
          <p:nvSpPr>
            <p:cNvPr id="66" name="矩形: 圓角 65">
              <a:extLst>
                <a:ext uri="{FF2B5EF4-FFF2-40B4-BE49-F238E27FC236}">
                  <a16:creationId xmlns:a16="http://schemas.microsoft.com/office/drawing/2014/main" id="{702585BE-951E-4A64-A5EA-9C149C5490E0}"/>
                </a:ext>
              </a:extLst>
            </p:cNvPr>
            <p:cNvSpPr/>
            <p:nvPr/>
          </p:nvSpPr>
          <p:spPr>
            <a:xfrm>
              <a:off x="5515517" y="3853134"/>
              <a:ext cx="726687" cy="320688"/>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7" name="文字方塊 66">
              <a:extLst>
                <a:ext uri="{FF2B5EF4-FFF2-40B4-BE49-F238E27FC236}">
                  <a16:creationId xmlns:a16="http://schemas.microsoft.com/office/drawing/2014/main" id="{4A7BB382-7579-4F50-A8F2-9AEA6116A655}"/>
                </a:ext>
              </a:extLst>
            </p:cNvPr>
            <p:cNvSpPr txBox="1"/>
            <p:nvPr/>
          </p:nvSpPr>
          <p:spPr>
            <a:xfrm>
              <a:off x="5502708" y="3825408"/>
              <a:ext cx="702233" cy="338554"/>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77" name="矩形: 圓角 176">
              <a:extLst>
                <a:ext uri="{FF2B5EF4-FFF2-40B4-BE49-F238E27FC236}">
                  <a16:creationId xmlns:a16="http://schemas.microsoft.com/office/drawing/2014/main" id="{716FB2CA-9B68-4C92-A012-68619A2C0558}"/>
                </a:ext>
              </a:extLst>
            </p:cNvPr>
            <p:cNvSpPr/>
            <p:nvPr/>
          </p:nvSpPr>
          <p:spPr>
            <a:xfrm>
              <a:off x="2547302" y="5779042"/>
              <a:ext cx="912643" cy="283271"/>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sp>
          <p:nvSpPr>
            <p:cNvPr id="178" name="文字方塊 177">
              <a:extLst>
                <a:ext uri="{FF2B5EF4-FFF2-40B4-BE49-F238E27FC236}">
                  <a16:creationId xmlns:a16="http://schemas.microsoft.com/office/drawing/2014/main" id="{487F2695-3BF2-468B-934F-B9CCE374F27D}"/>
                </a:ext>
              </a:extLst>
            </p:cNvPr>
            <p:cNvSpPr txBox="1"/>
            <p:nvPr/>
          </p:nvSpPr>
          <p:spPr>
            <a:xfrm>
              <a:off x="2676496" y="5786291"/>
              <a:ext cx="717666" cy="276999"/>
            </a:xfrm>
            <a:prstGeom prst="rect">
              <a:avLst/>
            </a:prstGeom>
            <a:noFill/>
            <a:effectLst>
              <a:outerShdw blurRad="50800" dist="38100" dir="2700000" algn="tl" rotWithShape="0">
                <a:prstClr val="black">
                  <a:alpha val="40000"/>
                </a:prstClr>
              </a:outerShdw>
            </a:effectLst>
          </p:spPr>
          <p:txBody>
            <a:bodyPr wrap="square" rtlCol="0" anchor="t">
              <a:spAutoFit/>
            </a:bodyPr>
            <a:lstStyle>
              <a:defPPr>
                <a:defRPr lang="zh-TW"/>
              </a:defPPr>
              <a:lvl1pPr algn="ctr">
                <a:defRPr sz="1200" b="1">
                  <a:solidFill>
                    <a:schemeClr val="bg1"/>
                  </a:solidFill>
                  <a:latin typeface="微軟正黑體" panose="020B0604030504040204" pitchFamily="34" charset="-120"/>
                  <a:ea typeface="微軟正黑體" panose="020B0604030504040204" pitchFamily="34" charset="-120"/>
                </a:defRPr>
              </a:lvl1pPr>
            </a:lstStyle>
            <a:p>
              <a:r>
                <a:rPr lang="en-US" altLang="zh-TW">
                  <a:solidFill>
                    <a:schemeClr val="tx1"/>
                  </a:solidFill>
                  <a:latin typeface="Arial" panose="020B0604020202020204" pitchFamily="34" charset="0"/>
                  <a:cs typeface="Arial" panose="020B0604020202020204" pitchFamily="34" charset="0"/>
                </a:rPr>
                <a:t>Taipei</a:t>
              </a:r>
              <a:endParaRPr lang="zh-TW" altLang="en-US">
                <a:solidFill>
                  <a:schemeClr val="tx1"/>
                </a:solidFill>
                <a:latin typeface="Arial" panose="020B0604020202020204" pitchFamily="34" charset="0"/>
                <a:cs typeface="Arial" panose="020B0604020202020204" pitchFamily="34" charset="0"/>
              </a:endParaRPr>
            </a:p>
          </p:txBody>
        </p:sp>
        <p:pic>
          <p:nvPicPr>
            <p:cNvPr id="68" name="圖片 67" descr="一張含有 畫畫 的圖片&#10;&#10;自動產生的描述">
              <a:extLst>
                <a:ext uri="{FF2B5EF4-FFF2-40B4-BE49-F238E27FC236}">
                  <a16:creationId xmlns:a16="http://schemas.microsoft.com/office/drawing/2014/main" id="{CF9DE27D-31B4-4B41-8F5A-437C5EB926D7}"/>
                </a:ext>
              </a:extLst>
            </p:cNvPr>
            <p:cNvPicPr>
              <a:picLocks noChangeAspect="1"/>
            </p:cNvPicPr>
            <p:nvPr/>
          </p:nvPicPr>
          <p:blipFill>
            <a:blip r:embed="rId17" cstate="print">
              <a:extLst>
                <a:ext uri="{28A0092B-C50C-407E-A947-70E740481C1C}">
                  <a14:useLocalDpi xmlns:a14="http://schemas.microsoft.com/office/drawing/2010/main"/>
                </a:ext>
              </a:extLst>
            </a:blip>
            <a:stretch>
              <a:fillRect/>
            </a:stretch>
          </p:blipFill>
          <p:spPr>
            <a:xfrm>
              <a:off x="3486309" y="5438744"/>
              <a:ext cx="374067" cy="374067"/>
            </a:xfrm>
            <a:prstGeom prst="rect">
              <a:avLst/>
            </a:prstGeom>
            <a:effectLst>
              <a:outerShdw blurRad="50800" dist="38100" dir="2700000" algn="tl" rotWithShape="0">
                <a:prstClr val="black">
                  <a:alpha val="40000"/>
                </a:prstClr>
              </a:outerShdw>
            </a:effectLst>
          </p:spPr>
        </p:pic>
        <p:pic>
          <p:nvPicPr>
            <p:cNvPr id="65" name="圖片 64" descr="一張含有 畫畫 的圖片&#10;&#10;自動產生的描述">
              <a:extLst>
                <a:ext uri="{FF2B5EF4-FFF2-40B4-BE49-F238E27FC236}">
                  <a16:creationId xmlns:a16="http://schemas.microsoft.com/office/drawing/2014/main" id="{9A435CC0-BE76-4F11-9B77-EB0C460FFBFB}"/>
                </a:ext>
              </a:extLst>
            </p:cNvPr>
            <p:cNvPicPr>
              <a:picLocks noChangeAspect="1"/>
            </p:cNvPicPr>
            <p:nvPr/>
          </p:nvPicPr>
          <p:blipFill>
            <a:blip r:embed="rId17" cstate="print">
              <a:extLst>
                <a:ext uri="{28A0092B-C50C-407E-A947-70E740481C1C}">
                  <a14:useLocalDpi xmlns:a14="http://schemas.microsoft.com/office/drawing/2010/main"/>
                </a:ext>
              </a:extLst>
            </a:blip>
            <a:stretch>
              <a:fillRect/>
            </a:stretch>
          </p:blipFill>
          <p:spPr>
            <a:xfrm>
              <a:off x="5843967" y="3510413"/>
              <a:ext cx="374067" cy="374067"/>
            </a:xfrm>
            <a:prstGeom prst="rect">
              <a:avLst/>
            </a:prstGeom>
            <a:effectLst>
              <a:outerShdw blurRad="50800" dist="38100" dir="2700000" algn="tl" rotWithShape="0">
                <a:prstClr val="black">
                  <a:alpha val="40000"/>
                </a:prstClr>
              </a:outerShdw>
            </a:effectLst>
          </p:spPr>
        </p:pic>
        <p:pic>
          <p:nvPicPr>
            <p:cNvPr id="53" name="圖形 52">
              <a:extLst>
                <a:ext uri="{FF2B5EF4-FFF2-40B4-BE49-F238E27FC236}">
                  <a16:creationId xmlns:a16="http://schemas.microsoft.com/office/drawing/2014/main" id="{76BE999A-D544-4BBB-B211-2E4FB74F4793}"/>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1137983" y="2983176"/>
              <a:ext cx="1073727" cy="850877"/>
            </a:xfrm>
            <a:prstGeom prst="rect">
              <a:avLst/>
            </a:prstGeom>
            <a:effectLst>
              <a:outerShdw blurRad="50800" dist="38100" dir="2700000" algn="tl" rotWithShape="0">
                <a:prstClr val="black">
                  <a:alpha val="40000"/>
                </a:prstClr>
              </a:outerShdw>
            </a:effectLst>
          </p:spPr>
        </p:pic>
        <p:sp>
          <p:nvSpPr>
            <p:cNvPr id="174" name="矩形: 圓角 173">
              <a:extLst>
                <a:ext uri="{FF2B5EF4-FFF2-40B4-BE49-F238E27FC236}">
                  <a16:creationId xmlns:a16="http://schemas.microsoft.com/office/drawing/2014/main" id="{BA6442C9-8728-4F38-BBE9-4647D79E9300}"/>
                </a:ext>
              </a:extLst>
            </p:cNvPr>
            <p:cNvSpPr/>
            <p:nvPr/>
          </p:nvSpPr>
          <p:spPr>
            <a:xfrm>
              <a:off x="2547302" y="3766250"/>
              <a:ext cx="912643" cy="283271"/>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sp>
          <p:nvSpPr>
            <p:cNvPr id="55" name="文字方塊 54">
              <a:extLst>
                <a:ext uri="{FF2B5EF4-FFF2-40B4-BE49-F238E27FC236}">
                  <a16:creationId xmlns:a16="http://schemas.microsoft.com/office/drawing/2014/main" id="{B6BF5107-C096-48A0-968B-0B58B907FD6F}"/>
                </a:ext>
              </a:extLst>
            </p:cNvPr>
            <p:cNvSpPr txBox="1"/>
            <p:nvPr/>
          </p:nvSpPr>
          <p:spPr>
            <a:xfrm>
              <a:off x="2676495" y="3773499"/>
              <a:ext cx="722005" cy="276999"/>
            </a:xfrm>
            <a:prstGeom prst="rect">
              <a:avLst/>
            </a:prstGeom>
            <a:noFill/>
            <a:effectLst>
              <a:outerShdw blurRad="50800" dist="38100" dir="2700000" algn="tl" rotWithShape="0">
                <a:prstClr val="black">
                  <a:alpha val="40000"/>
                </a:prstClr>
              </a:outerShdw>
            </a:effectLst>
          </p:spPr>
          <p:txBody>
            <a:bodyPr wrap="square" rtlCol="0" anchor="t">
              <a:spAutoFit/>
            </a:bodyPr>
            <a:lstStyle>
              <a:defPPr>
                <a:defRPr lang="zh-TW"/>
              </a:defPPr>
              <a:lvl1pPr algn="ctr">
                <a:defRPr sz="1200" b="1">
                  <a:solidFill>
                    <a:schemeClr val="bg1"/>
                  </a:solidFill>
                  <a:latin typeface="微軟正黑體" panose="020B0604030504040204" pitchFamily="34" charset="-120"/>
                  <a:ea typeface="微軟正黑體" panose="020B0604030504040204" pitchFamily="34" charset="-120"/>
                </a:defRPr>
              </a:lvl1pPr>
            </a:lstStyle>
            <a:p>
              <a:r>
                <a:rPr lang="en-US" altLang="zh-TW">
                  <a:solidFill>
                    <a:schemeClr val="tx1"/>
                  </a:solidFill>
                  <a:latin typeface="Arial" panose="020B0604020202020204" pitchFamily="34" charset="0"/>
                  <a:cs typeface="Arial" panose="020B0604020202020204" pitchFamily="34" charset="0"/>
                </a:rPr>
                <a:t>Taipei</a:t>
              </a:r>
              <a:endParaRPr lang="zh-TW" altLang="en-US">
                <a:solidFill>
                  <a:schemeClr val="tx1"/>
                </a:solidFill>
                <a:latin typeface="Arial" panose="020B0604020202020204" pitchFamily="34" charset="0"/>
                <a:cs typeface="Arial" panose="020B0604020202020204" pitchFamily="34" charset="0"/>
              </a:endParaRPr>
            </a:p>
          </p:txBody>
        </p:sp>
        <p:pic>
          <p:nvPicPr>
            <p:cNvPr id="3" name="Picture 3" descr="A picture containing text, pool ball&#10;&#10;Description automatically generated">
              <a:extLst>
                <a:ext uri="{FF2B5EF4-FFF2-40B4-BE49-F238E27FC236}">
                  <a16:creationId xmlns:a16="http://schemas.microsoft.com/office/drawing/2014/main" id="{9D1BF6AE-8108-4E37-8679-1C9F37805845}"/>
                </a:ext>
              </a:extLst>
            </p:cNvPr>
            <p:cNvPicPr>
              <a:picLocks noChangeAspect="1"/>
            </p:cNvPicPr>
            <p:nvPr/>
          </p:nvPicPr>
          <p:blipFill>
            <a:blip r:embed="rId20"/>
            <a:stretch>
              <a:fillRect/>
            </a:stretch>
          </p:blipFill>
          <p:spPr>
            <a:xfrm>
              <a:off x="590048" y="1712996"/>
              <a:ext cx="885323" cy="875298"/>
            </a:xfrm>
            <a:prstGeom prst="rect">
              <a:avLst/>
            </a:prstGeom>
          </p:spPr>
        </p:pic>
        <p:grpSp>
          <p:nvGrpSpPr>
            <p:cNvPr id="7" name="群組 6">
              <a:extLst>
                <a:ext uri="{FF2B5EF4-FFF2-40B4-BE49-F238E27FC236}">
                  <a16:creationId xmlns:a16="http://schemas.microsoft.com/office/drawing/2014/main" id="{18DD973E-A8D9-4EF7-A36D-7A0E0865A8F5}"/>
                </a:ext>
              </a:extLst>
            </p:cNvPr>
            <p:cNvGrpSpPr/>
            <p:nvPr/>
          </p:nvGrpSpPr>
          <p:grpSpPr>
            <a:xfrm>
              <a:off x="7056050" y="1595650"/>
              <a:ext cx="3858002" cy="450169"/>
              <a:chOff x="7056050" y="1595650"/>
              <a:chExt cx="3858002" cy="450169"/>
            </a:xfrm>
          </p:grpSpPr>
          <p:grpSp>
            <p:nvGrpSpPr>
              <p:cNvPr id="4" name="群組 3">
                <a:extLst>
                  <a:ext uri="{FF2B5EF4-FFF2-40B4-BE49-F238E27FC236}">
                    <a16:creationId xmlns:a16="http://schemas.microsoft.com/office/drawing/2014/main" id="{9F7CABA9-F9BF-40A7-B0A8-6627CFE9F819}"/>
                  </a:ext>
                </a:extLst>
              </p:cNvPr>
              <p:cNvGrpSpPr/>
              <p:nvPr/>
            </p:nvGrpSpPr>
            <p:grpSpPr>
              <a:xfrm>
                <a:off x="7056050" y="1636698"/>
                <a:ext cx="1858577" cy="409121"/>
                <a:chOff x="6987961" y="1893412"/>
                <a:chExt cx="1858577" cy="409121"/>
              </a:xfrm>
            </p:grpSpPr>
            <p:pic>
              <p:nvPicPr>
                <p:cNvPr id="163" name="Shape 834">
                  <a:extLst>
                    <a:ext uri="{FF2B5EF4-FFF2-40B4-BE49-F238E27FC236}">
                      <a16:creationId xmlns:a16="http://schemas.microsoft.com/office/drawing/2014/main" id="{6E2B8E3F-DE88-44DA-AF83-FCFFCF457C5C}"/>
                    </a:ext>
                  </a:extLst>
                </p:cNvPr>
                <p:cNvPicPr preferRelativeResize="0"/>
                <p:nvPr/>
              </p:nvPicPr>
              <p:blipFill rotWithShape="1">
                <a:blip r:embed="rId21" cstate="screen">
                  <a:alphaModFix/>
                  <a:extLst>
                    <a:ext uri="{28A0092B-C50C-407E-A947-70E740481C1C}">
                      <a14:useLocalDpi xmlns:a14="http://schemas.microsoft.com/office/drawing/2010/main"/>
                    </a:ext>
                  </a:extLst>
                </a:blip>
                <a:srcRect/>
                <a:stretch/>
              </p:blipFill>
              <p:spPr>
                <a:xfrm>
                  <a:off x="7448996" y="1893412"/>
                  <a:ext cx="409123" cy="409121"/>
                </a:xfrm>
                <a:prstGeom prst="rect">
                  <a:avLst/>
                </a:prstGeom>
                <a:noFill/>
                <a:ln>
                  <a:noFill/>
                </a:ln>
              </p:spPr>
            </p:pic>
            <p:pic>
              <p:nvPicPr>
                <p:cNvPr id="164" name="Shape 835">
                  <a:extLst>
                    <a:ext uri="{FF2B5EF4-FFF2-40B4-BE49-F238E27FC236}">
                      <a16:creationId xmlns:a16="http://schemas.microsoft.com/office/drawing/2014/main" id="{D5985948-55FA-4A34-902A-C546D25827BF}"/>
                    </a:ext>
                  </a:extLst>
                </p:cNvPr>
                <p:cNvPicPr preferRelativeResize="0"/>
                <p:nvPr/>
              </p:nvPicPr>
              <p:blipFill rotWithShape="1">
                <a:blip r:embed="rId22" cstate="print">
                  <a:alphaModFix/>
                  <a:extLst>
                    <a:ext uri="{28A0092B-C50C-407E-A947-70E740481C1C}">
                      <a14:useLocalDpi xmlns:a14="http://schemas.microsoft.com/office/drawing/2010/main"/>
                    </a:ext>
                  </a:extLst>
                </a:blip>
                <a:srcRect/>
                <a:stretch/>
              </p:blipFill>
              <p:spPr>
                <a:xfrm>
                  <a:off x="6987961" y="1893412"/>
                  <a:ext cx="409123" cy="409121"/>
                </a:xfrm>
                <a:prstGeom prst="rect">
                  <a:avLst/>
                </a:prstGeom>
                <a:noFill/>
                <a:ln>
                  <a:noFill/>
                </a:ln>
              </p:spPr>
            </p:pic>
            <p:pic>
              <p:nvPicPr>
                <p:cNvPr id="165" name="Shape 836">
                  <a:extLst>
                    <a:ext uri="{FF2B5EF4-FFF2-40B4-BE49-F238E27FC236}">
                      <a16:creationId xmlns:a16="http://schemas.microsoft.com/office/drawing/2014/main" id="{6B48AA31-6937-4653-BF20-1C752934656C}"/>
                    </a:ext>
                  </a:extLst>
                </p:cNvPr>
                <p:cNvPicPr preferRelativeResize="0"/>
                <p:nvPr/>
              </p:nvPicPr>
              <p:blipFill rotWithShape="1">
                <a:blip r:embed="rId23" cstate="screen">
                  <a:alphaModFix/>
                  <a:extLst>
                    <a:ext uri="{28A0092B-C50C-407E-A947-70E740481C1C}">
                      <a14:useLocalDpi xmlns:a14="http://schemas.microsoft.com/office/drawing/2010/main"/>
                    </a:ext>
                  </a:extLst>
                </a:blip>
                <a:srcRect/>
                <a:stretch/>
              </p:blipFill>
              <p:spPr>
                <a:xfrm>
                  <a:off x="7910032" y="1893412"/>
                  <a:ext cx="409123" cy="409121"/>
                </a:xfrm>
                <a:prstGeom prst="rect">
                  <a:avLst/>
                </a:prstGeom>
                <a:noFill/>
                <a:ln>
                  <a:noFill/>
                </a:ln>
              </p:spPr>
            </p:pic>
            <p:pic>
              <p:nvPicPr>
                <p:cNvPr id="5" name="圖片 4">
                  <a:extLst>
                    <a:ext uri="{FF2B5EF4-FFF2-40B4-BE49-F238E27FC236}">
                      <a16:creationId xmlns:a16="http://schemas.microsoft.com/office/drawing/2014/main" id="{F392A390-13A0-4FDF-8DDF-5865F17A55C8}"/>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8406465" y="1920022"/>
                  <a:ext cx="440073" cy="318938"/>
                </a:xfrm>
                <a:prstGeom prst="rect">
                  <a:avLst/>
                </a:prstGeom>
              </p:spPr>
            </p:pic>
          </p:grpSp>
          <p:grpSp>
            <p:nvGrpSpPr>
              <p:cNvPr id="6" name="群組 5">
                <a:extLst>
                  <a:ext uri="{FF2B5EF4-FFF2-40B4-BE49-F238E27FC236}">
                    <a16:creationId xmlns:a16="http://schemas.microsoft.com/office/drawing/2014/main" id="{358D33DD-0DAC-466C-BED0-E7DBD095221E}"/>
                  </a:ext>
                </a:extLst>
              </p:cNvPr>
              <p:cNvGrpSpPr/>
              <p:nvPr/>
            </p:nvGrpSpPr>
            <p:grpSpPr>
              <a:xfrm>
                <a:off x="9046836" y="1595650"/>
                <a:ext cx="1867216" cy="409121"/>
                <a:chOff x="7119686" y="1432378"/>
                <a:chExt cx="1867216" cy="409121"/>
              </a:xfrm>
            </p:grpSpPr>
            <p:pic>
              <p:nvPicPr>
                <p:cNvPr id="159" name="Shape 830">
                  <a:extLst>
                    <a:ext uri="{FF2B5EF4-FFF2-40B4-BE49-F238E27FC236}">
                      <a16:creationId xmlns:a16="http://schemas.microsoft.com/office/drawing/2014/main" id="{8EA26885-E25E-42EF-9CAF-2BFFED5E233C}"/>
                    </a:ext>
                  </a:extLst>
                </p:cNvPr>
                <p:cNvPicPr preferRelativeResize="0"/>
                <p:nvPr/>
              </p:nvPicPr>
              <p:blipFill rotWithShape="1">
                <a:blip r:embed="rId25" cstate="print">
                  <a:alphaModFix/>
                  <a:extLst>
                    <a:ext uri="{28A0092B-C50C-407E-A947-70E740481C1C}">
                      <a14:useLocalDpi xmlns:a14="http://schemas.microsoft.com/office/drawing/2010/main"/>
                    </a:ext>
                  </a:extLst>
                </a:blip>
                <a:srcRect/>
                <a:stretch/>
              </p:blipFill>
              <p:spPr>
                <a:xfrm>
                  <a:off x="7119686" y="1432378"/>
                  <a:ext cx="409123" cy="409121"/>
                </a:xfrm>
                <a:prstGeom prst="rect">
                  <a:avLst/>
                </a:prstGeom>
                <a:noFill/>
                <a:ln>
                  <a:noFill/>
                </a:ln>
              </p:spPr>
            </p:pic>
            <p:pic>
              <p:nvPicPr>
                <p:cNvPr id="160" name="Shape 831">
                  <a:extLst>
                    <a:ext uri="{FF2B5EF4-FFF2-40B4-BE49-F238E27FC236}">
                      <a16:creationId xmlns:a16="http://schemas.microsoft.com/office/drawing/2014/main" id="{2AC81ACD-79F2-4062-BE2F-A635BBF71D6A}"/>
                    </a:ext>
                  </a:extLst>
                </p:cNvPr>
                <p:cNvPicPr preferRelativeResize="0"/>
                <p:nvPr/>
              </p:nvPicPr>
              <p:blipFill rotWithShape="1">
                <a:blip r:embed="rId26" cstate="screen">
                  <a:alphaModFix/>
                  <a:extLst>
                    <a:ext uri="{28A0092B-C50C-407E-A947-70E740481C1C}">
                      <a14:useLocalDpi xmlns:a14="http://schemas.microsoft.com/office/drawing/2010/main"/>
                    </a:ext>
                  </a:extLst>
                </a:blip>
                <a:srcRect/>
                <a:stretch/>
              </p:blipFill>
              <p:spPr>
                <a:xfrm>
                  <a:off x="7580720" y="1432378"/>
                  <a:ext cx="409123" cy="409121"/>
                </a:xfrm>
                <a:prstGeom prst="rect">
                  <a:avLst/>
                </a:prstGeom>
                <a:noFill/>
                <a:ln>
                  <a:noFill/>
                </a:ln>
              </p:spPr>
            </p:pic>
            <p:pic>
              <p:nvPicPr>
                <p:cNvPr id="1052" name="Picture 28" descr="Alibaba Cloud">
                  <a:extLst>
                    <a:ext uri="{FF2B5EF4-FFF2-40B4-BE49-F238E27FC236}">
                      <a16:creationId xmlns:a16="http://schemas.microsoft.com/office/drawing/2014/main" id="{76F92F75-DEEF-467B-BA83-30D0B94AA585}"/>
                    </a:ext>
                  </a:extLst>
                </p:cNvPr>
                <p:cNvPicPr>
                  <a:picLocks noChangeAspect="1" noChangeArrowheads="1"/>
                </p:cNvPicPr>
                <p:nvPr/>
              </p:nvPicPr>
              <p:blipFill rotWithShape="1">
                <a:blip r:embed="rId27">
                  <a:extLst>
                    <a:ext uri="{28A0092B-C50C-407E-A947-70E740481C1C}">
                      <a14:useLocalDpi xmlns:a14="http://schemas.microsoft.com/office/drawing/2010/main" val="0"/>
                    </a:ext>
                  </a:extLst>
                </a:blip>
                <a:srcRect r="49553" b="-4110"/>
                <a:stretch/>
              </p:blipFill>
              <p:spPr bwMode="auto">
                <a:xfrm>
                  <a:off x="8017690" y="1493509"/>
                  <a:ext cx="470560" cy="286482"/>
                </a:xfrm>
                <a:prstGeom prst="rect">
                  <a:avLst/>
                </a:prstGeom>
                <a:noFill/>
                <a:extLst>
                  <a:ext uri="{909E8E84-426E-40DD-AFC4-6F175D3DCCD1}">
                    <a14:hiddenFill xmlns:a14="http://schemas.microsoft.com/office/drawing/2010/main">
                      <a:solidFill>
                        <a:srgbClr val="FFFFFF"/>
                      </a:solidFill>
                    </a14:hiddenFill>
                  </a:ext>
                </a:extLst>
              </p:spPr>
            </p:pic>
            <p:pic>
              <p:nvPicPr>
                <p:cNvPr id="1056" name="Picture 32" descr="百度網盤- 維基百科，自由的百科全書">
                  <a:extLst>
                    <a:ext uri="{FF2B5EF4-FFF2-40B4-BE49-F238E27FC236}">
                      <a16:creationId xmlns:a16="http://schemas.microsoft.com/office/drawing/2014/main" id="{E1C5A24A-CE09-4F31-A7C9-A0289A296D1A}"/>
                    </a:ext>
                  </a:extLst>
                </p:cNvPr>
                <p:cNvPicPr>
                  <a:picLocks noChangeAspect="1" noChangeArrowheads="1"/>
                </p:cNvPicPr>
                <p:nvPr/>
              </p:nvPicPr>
              <p:blipFill rotWithShape="1">
                <a:blip r:embed="rId28">
                  <a:extLst>
                    <a:ext uri="{BEBA8EAE-BF5A-486C-A8C5-ECC9F3942E4B}">
                      <a14:imgProps xmlns:a14="http://schemas.microsoft.com/office/drawing/2010/main">
                        <a14:imgLayer r:embed="rId29">
                          <a14:imgEffect>
                            <a14:backgroundRemoval t="7732" b="89691" l="9317" r="89441">
                              <a14:foregroundMark x1="50932" y1="8247" x2="37267" y2="9794"/>
                              <a14:foregroundMark x1="13043" y1="38660" x2="11180" y2="43814"/>
                              <a14:foregroundMark x1="11180" y1="37113" x2="9317" y2="45876"/>
                            </a14:backgroundRemoval>
                          </a14:imgEffect>
                        </a14:imgLayer>
                      </a14:imgProps>
                    </a:ext>
                    <a:ext uri="{28A0092B-C50C-407E-A947-70E740481C1C}">
                      <a14:useLocalDpi xmlns:a14="http://schemas.microsoft.com/office/drawing/2010/main" val="0"/>
                    </a:ext>
                  </a:extLst>
                </a:blip>
                <a:srcRect b="39575"/>
                <a:stretch/>
              </p:blipFill>
              <p:spPr bwMode="auto">
                <a:xfrm>
                  <a:off x="8453236" y="1432534"/>
                  <a:ext cx="533666" cy="388564"/>
                </a:xfrm>
                <a:prstGeom prst="rect">
                  <a:avLst/>
                </a:prstGeom>
                <a:noFill/>
                <a:extLst>
                  <a:ext uri="{909E8E84-426E-40DD-AFC4-6F175D3DCCD1}">
                    <a14:hiddenFill xmlns:a14="http://schemas.microsoft.com/office/drawing/2010/main">
                      <a:solidFill>
                        <a:srgbClr val="FFFFFF"/>
                      </a:solidFill>
                    </a14:hiddenFill>
                  </a:ext>
                </a:extLst>
              </p:spPr>
            </p:pic>
          </p:grpSp>
        </p:grpSp>
      </p:grpSp>
    </p:spTree>
    <p:extLst>
      <p:ext uri="{BB962C8B-B14F-4D97-AF65-F5344CB8AC3E}">
        <p14:creationId xmlns:p14="http://schemas.microsoft.com/office/powerpoint/2010/main" val="22319084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圓角 4">
            <a:extLst>
              <a:ext uri="{FF2B5EF4-FFF2-40B4-BE49-F238E27FC236}">
                <a16:creationId xmlns:a16="http://schemas.microsoft.com/office/drawing/2014/main" id="{300C7A39-8FCD-4D71-99BF-D7077F7877EA}"/>
              </a:ext>
            </a:extLst>
          </p:cNvPr>
          <p:cNvSpPr/>
          <p:nvPr/>
        </p:nvSpPr>
        <p:spPr>
          <a:xfrm rot="10800000">
            <a:off x="6231118" y="1992567"/>
            <a:ext cx="5329581" cy="4215769"/>
          </a:xfrm>
          <a:prstGeom prst="roundRect">
            <a:avLst>
              <a:gd name="adj" fmla="val 5128"/>
            </a:avLst>
          </a:prstGeom>
          <a:gradFill>
            <a:gsLst>
              <a:gs pos="0">
                <a:srgbClr val="AEEFFC">
                  <a:alpha val="0"/>
                </a:srgbClr>
              </a:gs>
              <a:gs pos="100000">
                <a:srgbClr val="9BEBFB">
                  <a:alpha val="49804"/>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4533"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6" name="矩形: 圓角 53">
            <a:extLst>
              <a:ext uri="{FF2B5EF4-FFF2-40B4-BE49-F238E27FC236}">
                <a16:creationId xmlns:a16="http://schemas.microsoft.com/office/drawing/2014/main" id="{C28B5EA4-5AC9-46D0-9BC1-9C00286F8A7F}"/>
              </a:ext>
            </a:extLst>
          </p:cNvPr>
          <p:cNvSpPr/>
          <p:nvPr/>
        </p:nvSpPr>
        <p:spPr>
          <a:xfrm>
            <a:off x="6238255" y="1992207"/>
            <a:ext cx="5313871" cy="3090568"/>
          </a:xfrm>
          <a:prstGeom prst="roundRect">
            <a:avLst>
              <a:gd name="adj" fmla="val 5085"/>
            </a:avLst>
          </a:prstGeom>
          <a:noFill/>
          <a:ln w="28575" cap="flat">
            <a:gradFill>
              <a:gsLst>
                <a:gs pos="0">
                  <a:srgbClr val="1563DD"/>
                </a:gs>
                <a:gs pos="77000">
                  <a:srgbClr val="0E9CF4">
                    <a:alpha val="0"/>
                  </a:srgbClr>
                </a:gs>
              </a:gsLst>
              <a:lin ang="5400000" scaled="1"/>
            </a:gradFill>
            <a:prstDash val="solid"/>
            <a:miter/>
          </a:ln>
          <a:effectLst>
            <a:outerShdw blurRad="50800" dist="38100" dir="2700000" algn="tl" rotWithShape="0">
              <a:prstClr val="black">
                <a:alpha val="40000"/>
              </a:prstClr>
            </a:outerShdw>
          </a:effectLst>
        </p:spPr>
        <p:txBody>
          <a:bodyPr rtlCol="0" anchor="ctr"/>
          <a:lstStyle/>
          <a:p>
            <a:endParaRPr lang="zh-TW" altLang="en-US" sz="3200" b="1"/>
          </a:p>
        </p:txBody>
      </p:sp>
      <p:sp>
        <p:nvSpPr>
          <p:cNvPr id="7" name="矩形: 圓角 6">
            <a:extLst>
              <a:ext uri="{FF2B5EF4-FFF2-40B4-BE49-F238E27FC236}">
                <a16:creationId xmlns:a16="http://schemas.microsoft.com/office/drawing/2014/main" id="{DE4072E7-17FC-4A6C-A848-473E4CE90D7C}"/>
              </a:ext>
            </a:extLst>
          </p:cNvPr>
          <p:cNvSpPr/>
          <p:nvPr/>
        </p:nvSpPr>
        <p:spPr>
          <a:xfrm rot="10800000">
            <a:off x="737019" y="1992206"/>
            <a:ext cx="5329581" cy="4215768"/>
          </a:xfrm>
          <a:prstGeom prst="roundRect">
            <a:avLst>
              <a:gd name="adj" fmla="val 5128"/>
            </a:avLst>
          </a:prstGeom>
          <a:gradFill>
            <a:gsLst>
              <a:gs pos="0">
                <a:srgbClr val="73E3F9">
                  <a:alpha val="0"/>
                </a:srgbClr>
              </a:gs>
              <a:gs pos="100000">
                <a:srgbClr val="73E3F9">
                  <a:alpha val="50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4533"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8" name="文字方塊 7">
            <a:extLst>
              <a:ext uri="{FF2B5EF4-FFF2-40B4-BE49-F238E27FC236}">
                <a16:creationId xmlns:a16="http://schemas.microsoft.com/office/drawing/2014/main" id="{4C207531-2253-4E3E-9F12-B49519C21C12}"/>
              </a:ext>
            </a:extLst>
          </p:cNvPr>
          <p:cNvSpPr txBox="1"/>
          <p:nvPr/>
        </p:nvSpPr>
        <p:spPr>
          <a:xfrm>
            <a:off x="6350867" y="2501404"/>
            <a:ext cx="2257349" cy="379656"/>
          </a:xfrm>
          <a:prstGeom prst="rect">
            <a:avLst/>
          </a:prstGeom>
          <a:noFill/>
        </p:spPr>
        <p:txBody>
          <a:bodyPr wrap="none" rtlCol="0">
            <a:spAutoFit/>
          </a:bodyPr>
          <a:lstStyle/>
          <a:p>
            <a:r>
              <a:rPr lang="en-US" altLang="zh-TW" sz="1867" b="1">
                <a:solidFill>
                  <a:srgbClr val="C00000"/>
                </a:solidFill>
                <a:latin typeface="Arial" panose="020B0604020202020204" pitchFamily="34" charset="0"/>
                <a:cs typeface="Arial" panose="020B0604020202020204" pitchFamily="34" charset="0"/>
              </a:rPr>
              <a:t>Production Server</a:t>
            </a:r>
            <a:endParaRPr lang="zh-TW" altLang="en-US" sz="1867" b="1">
              <a:solidFill>
                <a:srgbClr val="C00000"/>
              </a:solidFill>
              <a:latin typeface="Arial" panose="020B0604020202020204" pitchFamily="34" charset="0"/>
              <a:cs typeface="Arial" panose="020B0604020202020204" pitchFamily="34" charset="0"/>
            </a:endParaRPr>
          </a:p>
        </p:txBody>
      </p:sp>
      <p:grpSp>
        <p:nvGrpSpPr>
          <p:cNvPr id="9" name="群組 8">
            <a:extLst>
              <a:ext uri="{FF2B5EF4-FFF2-40B4-BE49-F238E27FC236}">
                <a16:creationId xmlns:a16="http://schemas.microsoft.com/office/drawing/2014/main" id="{4D5DB653-2266-4022-B7BB-B3A8071B0FBD}"/>
              </a:ext>
            </a:extLst>
          </p:cNvPr>
          <p:cNvGrpSpPr/>
          <p:nvPr/>
        </p:nvGrpSpPr>
        <p:grpSpPr>
          <a:xfrm>
            <a:off x="4060618" y="5118342"/>
            <a:ext cx="1782020" cy="341541"/>
            <a:chOff x="4388896" y="4191428"/>
            <a:chExt cx="1165610" cy="223402"/>
          </a:xfrm>
          <a:gradFill>
            <a:gsLst>
              <a:gs pos="100000">
                <a:srgbClr val="3965B5"/>
              </a:gs>
              <a:gs pos="0">
                <a:srgbClr val="274DA5"/>
              </a:gs>
            </a:gsLst>
            <a:lin ang="0" scaled="0"/>
          </a:gradFill>
          <a:effectLst>
            <a:outerShdw blurRad="50800" dist="38100" dir="2700000" algn="tl" rotWithShape="0">
              <a:prstClr val="black">
                <a:alpha val="40000"/>
              </a:prstClr>
            </a:outerShdw>
          </a:effectLst>
        </p:grpSpPr>
        <p:sp>
          <p:nvSpPr>
            <p:cNvPr id="10" name="手繪多邊形: 圖案 9">
              <a:extLst>
                <a:ext uri="{FF2B5EF4-FFF2-40B4-BE49-F238E27FC236}">
                  <a16:creationId xmlns:a16="http://schemas.microsoft.com/office/drawing/2014/main" id="{F02DF4E0-3378-43D9-92EC-B2D3A201BF92}"/>
                </a:ext>
              </a:extLst>
            </p:cNvPr>
            <p:cNvSpPr/>
            <p:nvPr/>
          </p:nvSpPr>
          <p:spPr>
            <a:xfrm>
              <a:off x="4390688" y="4193220"/>
              <a:ext cx="1162024" cy="218776"/>
            </a:xfrm>
            <a:custGeom>
              <a:avLst/>
              <a:gdLst>
                <a:gd name="connsiteX0" fmla="*/ 79058 w 3086100"/>
                <a:gd name="connsiteY0" fmla="*/ 590169 h 581025"/>
                <a:gd name="connsiteX1" fmla="*/ 0 w 3086100"/>
                <a:gd name="connsiteY1" fmla="*/ 511112 h 581025"/>
                <a:gd name="connsiteX2" fmla="*/ 0 w 3086100"/>
                <a:gd name="connsiteY2" fmla="*/ 79058 h 581025"/>
                <a:gd name="connsiteX3" fmla="*/ 79058 w 3086100"/>
                <a:gd name="connsiteY3" fmla="*/ 0 h 581025"/>
                <a:gd name="connsiteX4" fmla="*/ 3009329 w 3086100"/>
                <a:gd name="connsiteY4" fmla="*/ 0 h 581025"/>
                <a:gd name="connsiteX5" fmla="*/ 3088291 w 3086100"/>
                <a:gd name="connsiteY5" fmla="*/ 79058 h 581025"/>
                <a:gd name="connsiteX6" fmla="*/ 3088291 w 3086100"/>
                <a:gd name="connsiteY6" fmla="*/ 511112 h 581025"/>
                <a:gd name="connsiteX7" fmla="*/ 3009329 w 3086100"/>
                <a:gd name="connsiteY7" fmla="*/ 590169 h 581025"/>
                <a:gd name="connsiteX8" fmla="*/ 79058 w 3086100"/>
                <a:gd name="connsiteY8" fmla="*/ 590169 h 581025"/>
                <a:gd name="connsiteX9" fmla="*/ 2995517 w 3086100"/>
                <a:gd name="connsiteY9" fmla="*/ 143637 h 581025"/>
                <a:gd name="connsiteX10" fmla="*/ 2967038 w 3086100"/>
                <a:gd name="connsiteY10" fmla="*/ 172117 h 581025"/>
                <a:gd name="connsiteX11" fmla="*/ 2967038 w 3086100"/>
                <a:gd name="connsiteY11" fmla="*/ 350806 h 581025"/>
                <a:gd name="connsiteX12" fmla="*/ 2995517 w 3086100"/>
                <a:gd name="connsiteY12" fmla="*/ 379286 h 581025"/>
                <a:gd name="connsiteX13" fmla="*/ 3023997 w 3086100"/>
                <a:gd name="connsiteY13" fmla="*/ 350806 h 581025"/>
                <a:gd name="connsiteX14" fmla="*/ 3023997 w 3086100"/>
                <a:gd name="connsiteY14" fmla="*/ 172117 h 581025"/>
                <a:gd name="connsiteX15" fmla="*/ 2995517 w 3086100"/>
                <a:gd name="connsiteY15" fmla="*/ 143637 h 581025"/>
                <a:gd name="connsiteX16" fmla="*/ 92774 w 3086100"/>
                <a:gd name="connsiteY16" fmla="*/ 143637 h 581025"/>
                <a:gd name="connsiteX17" fmla="*/ 64294 w 3086100"/>
                <a:gd name="connsiteY17" fmla="*/ 172117 h 581025"/>
                <a:gd name="connsiteX18" fmla="*/ 64294 w 3086100"/>
                <a:gd name="connsiteY18" fmla="*/ 350806 h 581025"/>
                <a:gd name="connsiteX19" fmla="*/ 92774 w 3086100"/>
                <a:gd name="connsiteY19" fmla="*/ 379286 h 581025"/>
                <a:gd name="connsiteX20" fmla="*/ 121253 w 3086100"/>
                <a:gd name="connsiteY20" fmla="*/ 350806 h 581025"/>
                <a:gd name="connsiteX21" fmla="*/ 121253 w 3086100"/>
                <a:gd name="connsiteY21" fmla="*/ 172117 h 581025"/>
                <a:gd name="connsiteX22" fmla="*/ 92774 w 3086100"/>
                <a:gd name="connsiteY22" fmla="*/ 143637 h 581025"/>
                <a:gd name="connsiteX23" fmla="*/ 92774 w 3086100"/>
                <a:gd name="connsiteY23" fmla="*/ 143637 h 58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86100" h="581025">
                  <a:moveTo>
                    <a:pt x="79058" y="590169"/>
                  </a:moveTo>
                  <a:cubicBezTo>
                    <a:pt x="35528" y="590169"/>
                    <a:pt x="0" y="554736"/>
                    <a:pt x="0" y="511112"/>
                  </a:cubicBezTo>
                  <a:lnTo>
                    <a:pt x="0" y="79058"/>
                  </a:lnTo>
                  <a:cubicBezTo>
                    <a:pt x="0" y="35528"/>
                    <a:pt x="35433" y="0"/>
                    <a:pt x="79058" y="0"/>
                  </a:cubicBezTo>
                  <a:lnTo>
                    <a:pt x="3009329" y="0"/>
                  </a:lnTo>
                  <a:cubicBezTo>
                    <a:pt x="3052858" y="0"/>
                    <a:pt x="3088291" y="35433"/>
                    <a:pt x="3088291" y="79058"/>
                  </a:cubicBezTo>
                  <a:lnTo>
                    <a:pt x="3088291" y="511112"/>
                  </a:lnTo>
                  <a:cubicBezTo>
                    <a:pt x="3088291" y="554641"/>
                    <a:pt x="3052858" y="590169"/>
                    <a:pt x="3009329" y="590169"/>
                  </a:cubicBezTo>
                  <a:lnTo>
                    <a:pt x="79058" y="590169"/>
                  </a:lnTo>
                  <a:close/>
                  <a:moveTo>
                    <a:pt x="2995517" y="143637"/>
                  </a:moveTo>
                  <a:cubicBezTo>
                    <a:pt x="2979801" y="143637"/>
                    <a:pt x="2967038" y="156401"/>
                    <a:pt x="2967038" y="172117"/>
                  </a:cubicBezTo>
                  <a:lnTo>
                    <a:pt x="2967038" y="350806"/>
                  </a:lnTo>
                  <a:cubicBezTo>
                    <a:pt x="2967038" y="366522"/>
                    <a:pt x="2979801" y="379286"/>
                    <a:pt x="2995517" y="379286"/>
                  </a:cubicBezTo>
                  <a:cubicBezTo>
                    <a:pt x="3011234" y="379286"/>
                    <a:pt x="3023997" y="366522"/>
                    <a:pt x="3023997" y="350806"/>
                  </a:cubicBezTo>
                  <a:lnTo>
                    <a:pt x="3023997" y="172117"/>
                  </a:lnTo>
                  <a:cubicBezTo>
                    <a:pt x="3023997" y="156401"/>
                    <a:pt x="3011138" y="143637"/>
                    <a:pt x="2995517" y="143637"/>
                  </a:cubicBezTo>
                  <a:close/>
                  <a:moveTo>
                    <a:pt x="92774" y="143637"/>
                  </a:moveTo>
                  <a:cubicBezTo>
                    <a:pt x="77057" y="143637"/>
                    <a:pt x="64294" y="156401"/>
                    <a:pt x="64294" y="172117"/>
                  </a:cubicBezTo>
                  <a:lnTo>
                    <a:pt x="64294" y="350806"/>
                  </a:lnTo>
                  <a:cubicBezTo>
                    <a:pt x="64294" y="366522"/>
                    <a:pt x="77057" y="379286"/>
                    <a:pt x="92774" y="379286"/>
                  </a:cubicBezTo>
                  <a:cubicBezTo>
                    <a:pt x="108490" y="379286"/>
                    <a:pt x="121253" y="366522"/>
                    <a:pt x="121253" y="350806"/>
                  </a:cubicBezTo>
                  <a:lnTo>
                    <a:pt x="121253" y="172117"/>
                  </a:lnTo>
                  <a:cubicBezTo>
                    <a:pt x="121253" y="156401"/>
                    <a:pt x="108490" y="143637"/>
                    <a:pt x="92774" y="143637"/>
                  </a:cubicBezTo>
                  <a:lnTo>
                    <a:pt x="92774" y="143637"/>
                  </a:lnTo>
                  <a:close/>
                </a:path>
              </a:pathLst>
            </a:custGeom>
            <a:grpFill/>
            <a:ln w="6350" cap="flat">
              <a:solidFill>
                <a:schemeClr val="bg1"/>
              </a:solidFill>
              <a:prstDash val="solid"/>
              <a:miter/>
            </a:ln>
          </p:spPr>
          <p:txBody>
            <a:bodyPr rtlCol="0" anchor="ctr"/>
            <a:lstStyle/>
            <a:p>
              <a:endParaRPr lang="zh-TW" altLang="en-US" sz="2400"/>
            </a:p>
          </p:txBody>
        </p:sp>
        <p:sp>
          <p:nvSpPr>
            <p:cNvPr id="11" name="手繪多邊形: 圖案 10">
              <a:extLst>
                <a:ext uri="{FF2B5EF4-FFF2-40B4-BE49-F238E27FC236}">
                  <a16:creationId xmlns:a16="http://schemas.microsoft.com/office/drawing/2014/main" id="{4034FE09-2A6E-43FB-ADFF-1B24B760EC28}"/>
                </a:ext>
              </a:extLst>
            </p:cNvPr>
            <p:cNvSpPr/>
            <p:nvPr/>
          </p:nvSpPr>
          <p:spPr>
            <a:xfrm>
              <a:off x="4388896" y="4191428"/>
              <a:ext cx="1165610" cy="222362"/>
            </a:xfrm>
            <a:custGeom>
              <a:avLst/>
              <a:gdLst>
                <a:gd name="connsiteX0" fmla="*/ 3013996 w 3095625"/>
                <a:gd name="connsiteY0" fmla="*/ 9525 h 590550"/>
                <a:gd name="connsiteX1" fmla="*/ 3088291 w 3095625"/>
                <a:gd name="connsiteY1" fmla="*/ 83820 h 590550"/>
                <a:gd name="connsiteX2" fmla="*/ 3088291 w 3095625"/>
                <a:gd name="connsiteY2" fmla="*/ 515874 h 590550"/>
                <a:gd name="connsiteX3" fmla="*/ 3013996 w 3095625"/>
                <a:gd name="connsiteY3" fmla="*/ 590169 h 590550"/>
                <a:gd name="connsiteX4" fmla="*/ 83820 w 3095625"/>
                <a:gd name="connsiteY4" fmla="*/ 590169 h 590550"/>
                <a:gd name="connsiteX5" fmla="*/ 9525 w 3095625"/>
                <a:gd name="connsiteY5" fmla="*/ 515874 h 590550"/>
                <a:gd name="connsiteX6" fmla="*/ 9525 w 3095625"/>
                <a:gd name="connsiteY6" fmla="*/ 83820 h 590550"/>
                <a:gd name="connsiteX7" fmla="*/ 83820 w 3095625"/>
                <a:gd name="connsiteY7" fmla="*/ 9525 h 590550"/>
                <a:gd name="connsiteX8" fmla="*/ 3013996 w 3095625"/>
                <a:gd name="connsiteY8" fmla="*/ 9525 h 590550"/>
                <a:gd name="connsiteX9" fmla="*/ 3000280 w 3095625"/>
                <a:gd name="connsiteY9" fmla="*/ 388906 h 590550"/>
                <a:gd name="connsiteX10" fmla="*/ 3000280 w 3095625"/>
                <a:gd name="connsiteY10" fmla="*/ 388906 h 590550"/>
                <a:gd name="connsiteX11" fmla="*/ 3033522 w 3095625"/>
                <a:gd name="connsiteY11" fmla="*/ 355664 h 590550"/>
                <a:gd name="connsiteX12" fmla="*/ 3033522 w 3095625"/>
                <a:gd name="connsiteY12" fmla="*/ 176879 h 590550"/>
                <a:gd name="connsiteX13" fmla="*/ 3000280 w 3095625"/>
                <a:gd name="connsiteY13" fmla="*/ 143637 h 590550"/>
                <a:gd name="connsiteX14" fmla="*/ 2967038 w 3095625"/>
                <a:gd name="connsiteY14" fmla="*/ 176879 h 590550"/>
                <a:gd name="connsiteX15" fmla="*/ 2967038 w 3095625"/>
                <a:gd name="connsiteY15" fmla="*/ 355568 h 590550"/>
                <a:gd name="connsiteX16" fmla="*/ 3000280 w 3095625"/>
                <a:gd name="connsiteY16" fmla="*/ 388906 h 590550"/>
                <a:gd name="connsiteX17" fmla="*/ 97536 w 3095625"/>
                <a:gd name="connsiteY17" fmla="*/ 388906 h 590550"/>
                <a:gd name="connsiteX18" fmla="*/ 97536 w 3095625"/>
                <a:gd name="connsiteY18" fmla="*/ 388906 h 590550"/>
                <a:gd name="connsiteX19" fmla="*/ 130778 w 3095625"/>
                <a:gd name="connsiteY19" fmla="*/ 355664 h 590550"/>
                <a:gd name="connsiteX20" fmla="*/ 130778 w 3095625"/>
                <a:gd name="connsiteY20" fmla="*/ 176879 h 590550"/>
                <a:gd name="connsiteX21" fmla="*/ 97536 w 3095625"/>
                <a:gd name="connsiteY21" fmla="*/ 143637 h 590550"/>
                <a:gd name="connsiteX22" fmla="*/ 64294 w 3095625"/>
                <a:gd name="connsiteY22" fmla="*/ 176879 h 590550"/>
                <a:gd name="connsiteX23" fmla="*/ 64294 w 3095625"/>
                <a:gd name="connsiteY23" fmla="*/ 355568 h 590550"/>
                <a:gd name="connsiteX24" fmla="*/ 97536 w 3095625"/>
                <a:gd name="connsiteY24" fmla="*/ 388906 h 590550"/>
                <a:gd name="connsiteX25" fmla="*/ 3013996 w 3095625"/>
                <a:gd name="connsiteY25" fmla="*/ 0 h 590550"/>
                <a:gd name="connsiteX26" fmla="*/ 83820 w 3095625"/>
                <a:gd name="connsiteY26" fmla="*/ 0 h 590550"/>
                <a:gd name="connsiteX27" fmla="*/ 0 w 3095625"/>
                <a:gd name="connsiteY27" fmla="*/ 83820 h 590550"/>
                <a:gd name="connsiteX28" fmla="*/ 0 w 3095625"/>
                <a:gd name="connsiteY28" fmla="*/ 515874 h 590550"/>
                <a:gd name="connsiteX29" fmla="*/ 83820 w 3095625"/>
                <a:gd name="connsiteY29" fmla="*/ 599694 h 590550"/>
                <a:gd name="connsiteX30" fmla="*/ 3014091 w 3095625"/>
                <a:gd name="connsiteY30" fmla="*/ 599694 h 590550"/>
                <a:gd name="connsiteX31" fmla="*/ 3097911 w 3095625"/>
                <a:gd name="connsiteY31" fmla="*/ 515874 h 590550"/>
                <a:gd name="connsiteX32" fmla="*/ 3097911 w 3095625"/>
                <a:gd name="connsiteY32" fmla="*/ 83820 h 590550"/>
                <a:gd name="connsiteX33" fmla="*/ 3013996 w 3095625"/>
                <a:gd name="connsiteY33" fmla="*/ 0 h 590550"/>
                <a:gd name="connsiteX34" fmla="*/ 3013996 w 3095625"/>
                <a:gd name="connsiteY34" fmla="*/ 0 h 590550"/>
                <a:gd name="connsiteX35" fmla="*/ 3000280 w 3095625"/>
                <a:gd name="connsiteY35" fmla="*/ 379381 h 590550"/>
                <a:gd name="connsiteX36" fmla="*/ 2976563 w 3095625"/>
                <a:gd name="connsiteY36" fmla="*/ 355664 h 590550"/>
                <a:gd name="connsiteX37" fmla="*/ 2976563 w 3095625"/>
                <a:gd name="connsiteY37" fmla="*/ 176879 h 590550"/>
                <a:gd name="connsiteX38" fmla="*/ 3000280 w 3095625"/>
                <a:gd name="connsiteY38" fmla="*/ 153162 h 590550"/>
                <a:gd name="connsiteX39" fmla="*/ 3000280 w 3095625"/>
                <a:gd name="connsiteY39" fmla="*/ 153162 h 590550"/>
                <a:gd name="connsiteX40" fmla="*/ 3023997 w 3095625"/>
                <a:gd name="connsiteY40" fmla="*/ 176879 h 590550"/>
                <a:gd name="connsiteX41" fmla="*/ 3023997 w 3095625"/>
                <a:gd name="connsiteY41" fmla="*/ 355568 h 590550"/>
                <a:gd name="connsiteX42" fmla="*/ 3000280 w 3095625"/>
                <a:gd name="connsiteY42" fmla="*/ 379381 h 590550"/>
                <a:gd name="connsiteX43" fmla="*/ 3000280 w 3095625"/>
                <a:gd name="connsiteY43" fmla="*/ 379381 h 590550"/>
                <a:gd name="connsiteX44" fmla="*/ 3000280 w 3095625"/>
                <a:gd name="connsiteY44" fmla="*/ 379381 h 590550"/>
                <a:gd name="connsiteX45" fmla="*/ 97536 w 3095625"/>
                <a:gd name="connsiteY45" fmla="*/ 379381 h 590550"/>
                <a:gd name="connsiteX46" fmla="*/ 73819 w 3095625"/>
                <a:gd name="connsiteY46" fmla="*/ 355664 h 590550"/>
                <a:gd name="connsiteX47" fmla="*/ 73819 w 3095625"/>
                <a:gd name="connsiteY47" fmla="*/ 176879 h 590550"/>
                <a:gd name="connsiteX48" fmla="*/ 97536 w 3095625"/>
                <a:gd name="connsiteY48" fmla="*/ 153162 h 590550"/>
                <a:gd name="connsiteX49" fmla="*/ 97536 w 3095625"/>
                <a:gd name="connsiteY49" fmla="*/ 153162 h 590550"/>
                <a:gd name="connsiteX50" fmla="*/ 121253 w 3095625"/>
                <a:gd name="connsiteY50" fmla="*/ 176879 h 590550"/>
                <a:gd name="connsiteX51" fmla="*/ 121253 w 3095625"/>
                <a:gd name="connsiteY51" fmla="*/ 355568 h 590550"/>
                <a:gd name="connsiteX52" fmla="*/ 97536 w 3095625"/>
                <a:gd name="connsiteY52" fmla="*/ 379381 h 590550"/>
                <a:gd name="connsiteX53" fmla="*/ 97536 w 3095625"/>
                <a:gd name="connsiteY53" fmla="*/ 379381 h 590550"/>
                <a:gd name="connsiteX54" fmla="*/ 97536 w 3095625"/>
                <a:gd name="connsiteY54" fmla="*/ 379381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3095625" h="590550">
                  <a:moveTo>
                    <a:pt x="3013996" y="9525"/>
                  </a:moveTo>
                  <a:cubicBezTo>
                    <a:pt x="3054953" y="9525"/>
                    <a:pt x="3088291" y="42863"/>
                    <a:pt x="3088291" y="83820"/>
                  </a:cubicBezTo>
                  <a:lnTo>
                    <a:pt x="3088291" y="515874"/>
                  </a:lnTo>
                  <a:cubicBezTo>
                    <a:pt x="3088291" y="556832"/>
                    <a:pt x="3054953" y="590169"/>
                    <a:pt x="3013996" y="590169"/>
                  </a:cubicBezTo>
                  <a:lnTo>
                    <a:pt x="83820" y="590169"/>
                  </a:lnTo>
                  <a:cubicBezTo>
                    <a:pt x="42863" y="590169"/>
                    <a:pt x="9525" y="556832"/>
                    <a:pt x="9525" y="515874"/>
                  </a:cubicBezTo>
                  <a:lnTo>
                    <a:pt x="9525" y="83820"/>
                  </a:lnTo>
                  <a:cubicBezTo>
                    <a:pt x="9525" y="42863"/>
                    <a:pt x="42863" y="9525"/>
                    <a:pt x="83820" y="9525"/>
                  </a:cubicBezTo>
                  <a:lnTo>
                    <a:pt x="3013996" y="9525"/>
                  </a:lnTo>
                  <a:moveTo>
                    <a:pt x="3000280" y="388906"/>
                  </a:moveTo>
                  <a:lnTo>
                    <a:pt x="3000280" y="388906"/>
                  </a:lnTo>
                  <a:cubicBezTo>
                    <a:pt x="3018663" y="388906"/>
                    <a:pt x="3033522" y="373951"/>
                    <a:pt x="3033522" y="355664"/>
                  </a:cubicBezTo>
                  <a:lnTo>
                    <a:pt x="3033522" y="176879"/>
                  </a:lnTo>
                  <a:cubicBezTo>
                    <a:pt x="3033522" y="158496"/>
                    <a:pt x="3018568" y="143637"/>
                    <a:pt x="3000280" y="143637"/>
                  </a:cubicBezTo>
                  <a:cubicBezTo>
                    <a:pt x="2981897" y="143637"/>
                    <a:pt x="2967038" y="158591"/>
                    <a:pt x="2967038" y="176879"/>
                  </a:cubicBezTo>
                  <a:lnTo>
                    <a:pt x="2967038" y="355568"/>
                  </a:lnTo>
                  <a:cubicBezTo>
                    <a:pt x="2966942" y="373951"/>
                    <a:pt x="2981897" y="388906"/>
                    <a:pt x="3000280" y="388906"/>
                  </a:cubicBezTo>
                  <a:moveTo>
                    <a:pt x="97536" y="388906"/>
                  </a:moveTo>
                  <a:lnTo>
                    <a:pt x="97536" y="388906"/>
                  </a:lnTo>
                  <a:cubicBezTo>
                    <a:pt x="115919" y="388906"/>
                    <a:pt x="130778" y="373951"/>
                    <a:pt x="130778" y="355664"/>
                  </a:cubicBezTo>
                  <a:lnTo>
                    <a:pt x="130778" y="176879"/>
                  </a:lnTo>
                  <a:cubicBezTo>
                    <a:pt x="130778" y="158496"/>
                    <a:pt x="115824" y="143637"/>
                    <a:pt x="97536" y="143637"/>
                  </a:cubicBezTo>
                  <a:cubicBezTo>
                    <a:pt x="79153" y="143637"/>
                    <a:pt x="64294" y="158591"/>
                    <a:pt x="64294" y="176879"/>
                  </a:cubicBezTo>
                  <a:lnTo>
                    <a:pt x="64294" y="355568"/>
                  </a:lnTo>
                  <a:cubicBezTo>
                    <a:pt x="64294" y="373951"/>
                    <a:pt x="79248" y="388906"/>
                    <a:pt x="97536" y="388906"/>
                  </a:cubicBezTo>
                  <a:moveTo>
                    <a:pt x="3013996" y="0"/>
                  </a:moveTo>
                  <a:lnTo>
                    <a:pt x="83820" y="0"/>
                  </a:lnTo>
                  <a:cubicBezTo>
                    <a:pt x="37529" y="0"/>
                    <a:pt x="0" y="37529"/>
                    <a:pt x="0" y="83820"/>
                  </a:cubicBezTo>
                  <a:lnTo>
                    <a:pt x="0" y="515874"/>
                  </a:lnTo>
                  <a:cubicBezTo>
                    <a:pt x="0" y="562166"/>
                    <a:pt x="37529" y="599694"/>
                    <a:pt x="83820" y="599694"/>
                  </a:cubicBezTo>
                  <a:lnTo>
                    <a:pt x="3014091" y="599694"/>
                  </a:lnTo>
                  <a:cubicBezTo>
                    <a:pt x="3060383" y="599694"/>
                    <a:pt x="3097911" y="562166"/>
                    <a:pt x="3097911" y="515874"/>
                  </a:cubicBezTo>
                  <a:lnTo>
                    <a:pt x="3097911" y="83820"/>
                  </a:lnTo>
                  <a:cubicBezTo>
                    <a:pt x="3097816" y="37529"/>
                    <a:pt x="3060287" y="0"/>
                    <a:pt x="3013996" y="0"/>
                  </a:cubicBezTo>
                  <a:lnTo>
                    <a:pt x="3013996" y="0"/>
                  </a:lnTo>
                  <a:close/>
                  <a:moveTo>
                    <a:pt x="3000280" y="379381"/>
                  </a:moveTo>
                  <a:cubicBezTo>
                    <a:pt x="2987231" y="379381"/>
                    <a:pt x="2976563" y="368713"/>
                    <a:pt x="2976563" y="355664"/>
                  </a:cubicBezTo>
                  <a:lnTo>
                    <a:pt x="2976563" y="176879"/>
                  </a:lnTo>
                  <a:cubicBezTo>
                    <a:pt x="2976563" y="163830"/>
                    <a:pt x="2987231" y="153162"/>
                    <a:pt x="3000280" y="153162"/>
                  </a:cubicBezTo>
                  <a:lnTo>
                    <a:pt x="3000280" y="153162"/>
                  </a:lnTo>
                  <a:cubicBezTo>
                    <a:pt x="3013329" y="153162"/>
                    <a:pt x="3023997" y="163830"/>
                    <a:pt x="3023997" y="176879"/>
                  </a:cubicBezTo>
                  <a:lnTo>
                    <a:pt x="3023997" y="355568"/>
                  </a:lnTo>
                  <a:cubicBezTo>
                    <a:pt x="3023997" y="368713"/>
                    <a:pt x="3013329" y="379381"/>
                    <a:pt x="3000280" y="379381"/>
                  </a:cubicBezTo>
                  <a:lnTo>
                    <a:pt x="3000280" y="379381"/>
                  </a:lnTo>
                  <a:lnTo>
                    <a:pt x="3000280" y="379381"/>
                  </a:lnTo>
                  <a:close/>
                  <a:moveTo>
                    <a:pt x="97536" y="379381"/>
                  </a:moveTo>
                  <a:cubicBezTo>
                    <a:pt x="84487" y="379381"/>
                    <a:pt x="73819" y="368713"/>
                    <a:pt x="73819" y="355664"/>
                  </a:cubicBezTo>
                  <a:lnTo>
                    <a:pt x="73819" y="176879"/>
                  </a:lnTo>
                  <a:cubicBezTo>
                    <a:pt x="73819" y="163830"/>
                    <a:pt x="84487" y="153162"/>
                    <a:pt x="97536" y="153162"/>
                  </a:cubicBezTo>
                  <a:lnTo>
                    <a:pt x="97536" y="153162"/>
                  </a:lnTo>
                  <a:cubicBezTo>
                    <a:pt x="110585" y="153162"/>
                    <a:pt x="121253" y="163830"/>
                    <a:pt x="121253" y="176879"/>
                  </a:cubicBezTo>
                  <a:lnTo>
                    <a:pt x="121253" y="355568"/>
                  </a:lnTo>
                  <a:cubicBezTo>
                    <a:pt x="121253" y="368713"/>
                    <a:pt x="110585" y="379381"/>
                    <a:pt x="97536" y="379381"/>
                  </a:cubicBezTo>
                  <a:lnTo>
                    <a:pt x="97536" y="379381"/>
                  </a:lnTo>
                  <a:lnTo>
                    <a:pt x="97536" y="379381"/>
                  </a:lnTo>
                  <a:close/>
                </a:path>
              </a:pathLst>
            </a:custGeom>
            <a:grpFill/>
            <a:ln w="6350" cap="flat">
              <a:solidFill>
                <a:schemeClr val="bg1"/>
              </a:solidFill>
              <a:prstDash val="solid"/>
              <a:miter/>
            </a:ln>
          </p:spPr>
          <p:txBody>
            <a:bodyPr rtlCol="0" anchor="ctr"/>
            <a:lstStyle/>
            <a:p>
              <a:endParaRPr lang="zh-TW" altLang="en-US" sz="2400"/>
            </a:p>
          </p:txBody>
        </p:sp>
        <p:sp>
          <p:nvSpPr>
            <p:cNvPr id="12" name="手繪多邊形: 圖案 11">
              <a:extLst>
                <a:ext uri="{FF2B5EF4-FFF2-40B4-BE49-F238E27FC236}">
                  <a16:creationId xmlns:a16="http://schemas.microsoft.com/office/drawing/2014/main" id="{E3CD1538-5D9C-4DA3-B26B-3BB3D9D3AB07}"/>
                </a:ext>
              </a:extLst>
            </p:cNvPr>
            <p:cNvSpPr/>
            <p:nvPr/>
          </p:nvSpPr>
          <p:spPr>
            <a:xfrm>
              <a:off x="4477052" y="4253116"/>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endParaRPr lang="zh-TW" altLang="en-US" sz="2400"/>
            </a:p>
          </p:txBody>
        </p:sp>
        <p:sp>
          <p:nvSpPr>
            <p:cNvPr id="13" name="手繪多邊形: 圖案 12">
              <a:extLst>
                <a:ext uri="{FF2B5EF4-FFF2-40B4-BE49-F238E27FC236}">
                  <a16:creationId xmlns:a16="http://schemas.microsoft.com/office/drawing/2014/main" id="{DCC135B1-05AE-436E-BCFB-6D956CFACAA7}"/>
                </a:ext>
              </a:extLst>
            </p:cNvPr>
            <p:cNvSpPr/>
            <p:nvPr/>
          </p:nvSpPr>
          <p:spPr>
            <a:xfrm>
              <a:off x="4475259"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p>
          </p:txBody>
        </p:sp>
        <p:sp>
          <p:nvSpPr>
            <p:cNvPr id="14" name="手繪多邊形: 圖案 13">
              <a:extLst>
                <a:ext uri="{FF2B5EF4-FFF2-40B4-BE49-F238E27FC236}">
                  <a16:creationId xmlns:a16="http://schemas.microsoft.com/office/drawing/2014/main" id="{A52B1BAC-B6BD-4C1F-A85A-6EFC06B446D3}"/>
                </a:ext>
              </a:extLst>
            </p:cNvPr>
            <p:cNvSpPr/>
            <p:nvPr/>
          </p:nvSpPr>
          <p:spPr>
            <a:xfrm>
              <a:off x="4672803"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endParaRPr lang="zh-TW" altLang="en-US" sz="2400"/>
            </a:p>
          </p:txBody>
        </p:sp>
        <p:sp>
          <p:nvSpPr>
            <p:cNvPr id="15" name="手繪多邊形: 圖案 14">
              <a:extLst>
                <a:ext uri="{FF2B5EF4-FFF2-40B4-BE49-F238E27FC236}">
                  <a16:creationId xmlns:a16="http://schemas.microsoft.com/office/drawing/2014/main" id="{3C3B003D-447A-465C-A306-01B20091A5C6}"/>
                </a:ext>
              </a:extLst>
            </p:cNvPr>
            <p:cNvSpPr/>
            <p:nvPr/>
          </p:nvSpPr>
          <p:spPr>
            <a:xfrm>
              <a:off x="4671010"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16" name="手繪多邊形: 圖案 15">
              <a:extLst>
                <a:ext uri="{FF2B5EF4-FFF2-40B4-BE49-F238E27FC236}">
                  <a16:creationId xmlns:a16="http://schemas.microsoft.com/office/drawing/2014/main" id="{5D018226-403A-4273-9AF5-BF8E21A9D8BC}"/>
                </a:ext>
              </a:extLst>
            </p:cNvPr>
            <p:cNvSpPr/>
            <p:nvPr/>
          </p:nvSpPr>
          <p:spPr>
            <a:xfrm>
              <a:off x="4728465" y="4253116"/>
              <a:ext cx="229536" cy="60970"/>
            </a:xfrm>
            <a:custGeom>
              <a:avLst/>
              <a:gdLst>
                <a:gd name="connsiteX0" fmla="*/ 23431 w 609600"/>
                <a:gd name="connsiteY0" fmla="*/ 170402 h 161925"/>
                <a:gd name="connsiteX1" fmla="*/ 0 w 609600"/>
                <a:gd name="connsiteY1" fmla="*/ 146971 h 161925"/>
                <a:gd name="connsiteX2" fmla="*/ 0 w 609600"/>
                <a:gd name="connsiteY2" fmla="*/ 23431 h 161925"/>
                <a:gd name="connsiteX3" fmla="*/ 23431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1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1" y="170402"/>
                  </a:moveTo>
                  <a:cubicBezTo>
                    <a:pt x="10573" y="170402"/>
                    <a:pt x="0" y="159925"/>
                    <a:pt x="0" y="146971"/>
                  </a:cubicBezTo>
                  <a:lnTo>
                    <a:pt x="0" y="23431"/>
                  </a:lnTo>
                  <a:cubicBezTo>
                    <a:pt x="0" y="10573"/>
                    <a:pt x="10477" y="0"/>
                    <a:pt x="23431" y="0"/>
                  </a:cubicBezTo>
                  <a:lnTo>
                    <a:pt x="594265" y="0"/>
                  </a:lnTo>
                  <a:cubicBezTo>
                    <a:pt x="607124" y="0"/>
                    <a:pt x="617696" y="10477"/>
                    <a:pt x="617696" y="23431"/>
                  </a:cubicBezTo>
                  <a:lnTo>
                    <a:pt x="617696" y="146971"/>
                  </a:lnTo>
                  <a:cubicBezTo>
                    <a:pt x="617696" y="159829"/>
                    <a:pt x="607219" y="170402"/>
                    <a:pt x="594265" y="170402"/>
                  </a:cubicBezTo>
                  <a:lnTo>
                    <a:pt x="23431" y="170402"/>
                  </a:lnTo>
                  <a:close/>
                </a:path>
              </a:pathLst>
            </a:custGeom>
            <a:grpFill/>
            <a:ln w="6350" cap="flat">
              <a:solidFill>
                <a:schemeClr val="bg1"/>
              </a:solidFill>
              <a:prstDash val="solid"/>
              <a:miter/>
            </a:ln>
          </p:spPr>
          <p:txBody>
            <a:bodyPr rtlCol="0" anchor="ctr"/>
            <a:lstStyle/>
            <a:p>
              <a:endParaRPr lang="zh-TW" altLang="en-US" sz="2400"/>
            </a:p>
          </p:txBody>
        </p:sp>
        <p:sp>
          <p:nvSpPr>
            <p:cNvPr id="17" name="手繪多邊形: 圖案 16">
              <a:extLst>
                <a:ext uri="{FF2B5EF4-FFF2-40B4-BE49-F238E27FC236}">
                  <a16:creationId xmlns:a16="http://schemas.microsoft.com/office/drawing/2014/main" id="{F87287A2-2C60-4BD6-B51A-FCCF8788F524}"/>
                </a:ext>
              </a:extLst>
            </p:cNvPr>
            <p:cNvSpPr/>
            <p:nvPr/>
          </p:nvSpPr>
          <p:spPr>
            <a:xfrm>
              <a:off x="4726672"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p>
          </p:txBody>
        </p:sp>
        <p:sp>
          <p:nvSpPr>
            <p:cNvPr id="18" name="手繪多邊形: 圖案 17">
              <a:extLst>
                <a:ext uri="{FF2B5EF4-FFF2-40B4-BE49-F238E27FC236}">
                  <a16:creationId xmlns:a16="http://schemas.microsoft.com/office/drawing/2014/main" id="{B343C692-06FB-4610-A4CA-17358B5A61EC}"/>
                </a:ext>
              </a:extLst>
            </p:cNvPr>
            <p:cNvSpPr/>
            <p:nvPr/>
          </p:nvSpPr>
          <p:spPr>
            <a:xfrm>
              <a:off x="4924216"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endParaRPr lang="zh-TW" altLang="en-US" sz="2400"/>
            </a:p>
          </p:txBody>
        </p:sp>
        <p:sp>
          <p:nvSpPr>
            <p:cNvPr id="19" name="手繪多邊形: 圖案 18">
              <a:extLst>
                <a:ext uri="{FF2B5EF4-FFF2-40B4-BE49-F238E27FC236}">
                  <a16:creationId xmlns:a16="http://schemas.microsoft.com/office/drawing/2014/main" id="{636FCC27-AA26-473A-8220-883B3349F2AC}"/>
                </a:ext>
              </a:extLst>
            </p:cNvPr>
            <p:cNvSpPr/>
            <p:nvPr/>
          </p:nvSpPr>
          <p:spPr>
            <a:xfrm>
              <a:off x="4922423"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20" name="手繪多邊形: 圖案 19">
              <a:extLst>
                <a:ext uri="{FF2B5EF4-FFF2-40B4-BE49-F238E27FC236}">
                  <a16:creationId xmlns:a16="http://schemas.microsoft.com/office/drawing/2014/main" id="{58F2A98D-0B6F-4000-8141-CA7C87BB7373}"/>
                </a:ext>
              </a:extLst>
            </p:cNvPr>
            <p:cNvSpPr/>
            <p:nvPr/>
          </p:nvSpPr>
          <p:spPr>
            <a:xfrm>
              <a:off x="4978049" y="4251353"/>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p>
          </p:txBody>
        </p:sp>
        <p:sp>
          <p:nvSpPr>
            <p:cNvPr id="21" name="手繪多邊形: 圖案 20">
              <a:extLst>
                <a:ext uri="{FF2B5EF4-FFF2-40B4-BE49-F238E27FC236}">
                  <a16:creationId xmlns:a16="http://schemas.microsoft.com/office/drawing/2014/main" id="{59CF8CFB-7171-421F-8238-333D25C5FDC8}"/>
                </a:ext>
              </a:extLst>
            </p:cNvPr>
            <p:cNvSpPr/>
            <p:nvPr/>
          </p:nvSpPr>
          <p:spPr>
            <a:xfrm>
              <a:off x="5175629"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endParaRPr lang="zh-TW" altLang="en-US" sz="2400"/>
            </a:p>
          </p:txBody>
        </p:sp>
        <p:sp>
          <p:nvSpPr>
            <p:cNvPr id="22" name="手繪多邊形: 圖案 21">
              <a:extLst>
                <a:ext uri="{FF2B5EF4-FFF2-40B4-BE49-F238E27FC236}">
                  <a16:creationId xmlns:a16="http://schemas.microsoft.com/office/drawing/2014/main" id="{B532E4D1-6BE2-4FD8-84C2-F94E942677E1}"/>
                </a:ext>
              </a:extLst>
            </p:cNvPr>
            <p:cNvSpPr/>
            <p:nvPr/>
          </p:nvSpPr>
          <p:spPr>
            <a:xfrm>
              <a:off x="5173836"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23" name="手繪多邊形: 圖案 22">
              <a:extLst>
                <a:ext uri="{FF2B5EF4-FFF2-40B4-BE49-F238E27FC236}">
                  <a16:creationId xmlns:a16="http://schemas.microsoft.com/office/drawing/2014/main" id="{A5478CB3-BF8E-4795-96FD-F5B1261B386C}"/>
                </a:ext>
              </a:extLst>
            </p:cNvPr>
            <p:cNvSpPr/>
            <p:nvPr/>
          </p:nvSpPr>
          <p:spPr>
            <a:xfrm>
              <a:off x="5229498" y="4251358"/>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p>
          </p:txBody>
        </p:sp>
        <p:sp>
          <p:nvSpPr>
            <p:cNvPr id="24" name="手繪多邊形: 圖案 23">
              <a:extLst>
                <a:ext uri="{FF2B5EF4-FFF2-40B4-BE49-F238E27FC236}">
                  <a16:creationId xmlns:a16="http://schemas.microsoft.com/office/drawing/2014/main" id="{F21AAF5B-976F-4C6D-BC74-B540E22BE42F}"/>
                </a:ext>
              </a:extLst>
            </p:cNvPr>
            <p:cNvSpPr/>
            <p:nvPr/>
          </p:nvSpPr>
          <p:spPr>
            <a:xfrm>
              <a:off x="5427042"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endParaRPr lang="zh-TW" altLang="en-US" sz="2400"/>
            </a:p>
          </p:txBody>
        </p:sp>
        <p:sp>
          <p:nvSpPr>
            <p:cNvPr id="25" name="手繪多邊形: 圖案 24">
              <a:extLst>
                <a:ext uri="{FF2B5EF4-FFF2-40B4-BE49-F238E27FC236}">
                  <a16:creationId xmlns:a16="http://schemas.microsoft.com/office/drawing/2014/main" id="{17776A58-B66C-4CB2-BAAB-968B66955095}"/>
                </a:ext>
              </a:extLst>
            </p:cNvPr>
            <p:cNvSpPr/>
            <p:nvPr/>
          </p:nvSpPr>
          <p:spPr>
            <a:xfrm>
              <a:off x="5425249"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26" name="手繪多邊形: 圖案 25">
              <a:extLst>
                <a:ext uri="{FF2B5EF4-FFF2-40B4-BE49-F238E27FC236}">
                  <a16:creationId xmlns:a16="http://schemas.microsoft.com/office/drawing/2014/main" id="{CB2C3015-96C8-478D-81EE-1A91C471D5F8}"/>
                </a:ext>
              </a:extLst>
            </p:cNvPr>
            <p:cNvSpPr/>
            <p:nvPr/>
          </p:nvSpPr>
          <p:spPr>
            <a:xfrm>
              <a:off x="4477052" y="4334314"/>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endParaRPr lang="zh-TW" altLang="en-US" sz="2400"/>
            </a:p>
          </p:txBody>
        </p:sp>
        <p:sp>
          <p:nvSpPr>
            <p:cNvPr id="27" name="手繪多邊形: 圖案 26">
              <a:extLst>
                <a:ext uri="{FF2B5EF4-FFF2-40B4-BE49-F238E27FC236}">
                  <a16:creationId xmlns:a16="http://schemas.microsoft.com/office/drawing/2014/main" id="{AD7EF9B5-39E4-4770-9D2E-D9925B09B311}"/>
                </a:ext>
              </a:extLst>
            </p:cNvPr>
            <p:cNvSpPr/>
            <p:nvPr/>
          </p:nvSpPr>
          <p:spPr>
            <a:xfrm>
              <a:off x="4475259"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p>
          </p:txBody>
        </p:sp>
        <p:sp>
          <p:nvSpPr>
            <p:cNvPr id="28" name="手繪多邊形: 圖案 27">
              <a:extLst>
                <a:ext uri="{FF2B5EF4-FFF2-40B4-BE49-F238E27FC236}">
                  <a16:creationId xmlns:a16="http://schemas.microsoft.com/office/drawing/2014/main" id="{6003CA66-FBE2-4C94-93C7-1B53E98ACE63}"/>
                </a:ext>
              </a:extLst>
            </p:cNvPr>
            <p:cNvSpPr/>
            <p:nvPr/>
          </p:nvSpPr>
          <p:spPr>
            <a:xfrm>
              <a:off x="4655874"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29" name="手繪多邊形: 圖案 28">
              <a:extLst>
                <a:ext uri="{FF2B5EF4-FFF2-40B4-BE49-F238E27FC236}">
                  <a16:creationId xmlns:a16="http://schemas.microsoft.com/office/drawing/2014/main" id="{B075AE7B-88CF-4B81-AC75-6733BF4EC0E4}"/>
                </a:ext>
              </a:extLst>
            </p:cNvPr>
            <p:cNvSpPr/>
            <p:nvPr/>
          </p:nvSpPr>
          <p:spPr>
            <a:xfrm>
              <a:off x="4672803"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endParaRPr lang="zh-TW" altLang="en-US" sz="2400"/>
            </a:p>
          </p:txBody>
        </p:sp>
        <p:sp>
          <p:nvSpPr>
            <p:cNvPr id="30" name="手繪多邊形: 圖案 29">
              <a:extLst>
                <a:ext uri="{FF2B5EF4-FFF2-40B4-BE49-F238E27FC236}">
                  <a16:creationId xmlns:a16="http://schemas.microsoft.com/office/drawing/2014/main" id="{BA86F2DD-73BA-49FB-B13A-5B7527728451}"/>
                </a:ext>
              </a:extLst>
            </p:cNvPr>
            <p:cNvSpPr/>
            <p:nvPr/>
          </p:nvSpPr>
          <p:spPr>
            <a:xfrm>
              <a:off x="4671010"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31" name="手繪多邊形: 圖案 30">
              <a:extLst>
                <a:ext uri="{FF2B5EF4-FFF2-40B4-BE49-F238E27FC236}">
                  <a16:creationId xmlns:a16="http://schemas.microsoft.com/office/drawing/2014/main" id="{980EBF34-D2CF-4250-804E-64CD83A542C3}"/>
                </a:ext>
              </a:extLst>
            </p:cNvPr>
            <p:cNvSpPr/>
            <p:nvPr/>
          </p:nvSpPr>
          <p:spPr>
            <a:xfrm>
              <a:off x="4655874"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32" name="手繪多邊形: 圖案 31">
              <a:extLst>
                <a:ext uri="{FF2B5EF4-FFF2-40B4-BE49-F238E27FC236}">
                  <a16:creationId xmlns:a16="http://schemas.microsoft.com/office/drawing/2014/main" id="{55FDEFAA-F9E9-4C0A-8FFB-781F82CEDDBD}"/>
                </a:ext>
              </a:extLst>
            </p:cNvPr>
            <p:cNvSpPr/>
            <p:nvPr/>
          </p:nvSpPr>
          <p:spPr>
            <a:xfrm>
              <a:off x="4906929"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33" name="手繪多邊形: 圖案 32">
              <a:extLst>
                <a:ext uri="{FF2B5EF4-FFF2-40B4-BE49-F238E27FC236}">
                  <a16:creationId xmlns:a16="http://schemas.microsoft.com/office/drawing/2014/main" id="{6DBED11E-3196-452E-A2FB-686D226446CB}"/>
                </a:ext>
              </a:extLst>
            </p:cNvPr>
            <p:cNvSpPr/>
            <p:nvPr/>
          </p:nvSpPr>
          <p:spPr>
            <a:xfrm>
              <a:off x="4906929"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34" name="手繪多邊形: 圖案 33">
              <a:extLst>
                <a:ext uri="{FF2B5EF4-FFF2-40B4-BE49-F238E27FC236}">
                  <a16:creationId xmlns:a16="http://schemas.microsoft.com/office/drawing/2014/main" id="{735CEC39-838A-47B0-853C-D4BF614AEDE5}"/>
                </a:ext>
              </a:extLst>
            </p:cNvPr>
            <p:cNvSpPr/>
            <p:nvPr/>
          </p:nvSpPr>
          <p:spPr>
            <a:xfrm>
              <a:off x="5157983"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35" name="手繪多邊形: 圖案 34">
              <a:extLst>
                <a:ext uri="{FF2B5EF4-FFF2-40B4-BE49-F238E27FC236}">
                  <a16:creationId xmlns:a16="http://schemas.microsoft.com/office/drawing/2014/main" id="{275EB123-2091-45C9-8986-00A058741CE0}"/>
                </a:ext>
              </a:extLst>
            </p:cNvPr>
            <p:cNvSpPr/>
            <p:nvPr/>
          </p:nvSpPr>
          <p:spPr>
            <a:xfrm>
              <a:off x="5157983"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36" name="手繪多邊形: 圖案 35">
              <a:extLst>
                <a:ext uri="{FF2B5EF4-FFF2-40B4-BE49-F238E27FC236}">
                  <a16:creationId xmlns:a16="http://schemas.microsoft.com/office/drawing/2014/main" id="{3039CAAB-538A-47F5-8A50-B155EB7183B8}"/>
                </a:ext>
              </a:extLst>
            </p:cNvPr>
            <p:cNvSpPr/>
            <p:nvPr/>
          </p:nvSpPr>
          <p:spPr>
            <a:xfrm>
              <a:off x="5409038"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37" name="手繪多邊形: 圖案 36">
              <a:extLst>
                <a:ext uri="{FF2B5EF4-FFF2-40B4-BE49-F238E27FC236}">
                  <a16:creationId xmlns:a16="http://schemas.microsoft.com/office/drawing/2014/main" id="{51A89C08-B87B-493A-9196-57C7895CB1F8}"/>
                </a:ext>
              </a:extLst>
            </p:cNvPr>
            <p:cNvSpPr/>
            <p:nvPr/>
          </p:nvSpPr>
          <p:spPr>
            <a:xfrm>
              <a:off x="5409038"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38" name="手繪多邊形: 圖案 37">
              <a:extLst>
                <a:ext uri="{FF2B5EF4-FFF2-40B4-BE49-F238E27FC236}">
                  <a16:creationId xmlns:a16="http://schemas.microsoft.com/office/drawing/2014/main" id="{B943A889-B9F0-4A64-83E5-B0FD91C3A08D}"/>
                </a:ext>
              </a:extLst>
            </p:cNvPr>
            <p:cNvSpPr/>
            <p:nvPr/>
          </p:nvSpPr>
          <p:spPr>
            <a:xfrm>
              <a:off x="4726672"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p>
          </p:txBody>
        </p:sp>
        <p:sp>
          <p:nvSpPr>
            <p:cNvPr id="39" name="手繪多邊形: 圖案 38">
              <a:extLst>
                <a:ext uri="{FF2B5EF4-FFF2-40B4-BE49-F238E27FC236}">
                  <a16:creationId xmlns:a16="http://schemas.microsoft.com/office/drawing/2014/main" id="{39F97167-E7D8-499D-B274-388C042C84DF}"/>
                </a:ext>
              </a:extLst>
            </p:cNvPr>
            <p:cNvSpPr/>
            <p:nvPr/>
          </p:nvSpPr>
          <p:spPr>
            <a:xfrm>
              <a:off x="4924216"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endParaRPr lang="zh-TW" altLang="en-US" sz="2400"/>
            </a:p>
          </p:txBody>
        </p:sp>
        <p:sp>
          <p:nvSpPr>
            <p:cNvPr id="40" name="手繪多邊形: 圖案 39">
              <a:extLst>
                <a:ext uri="{FF2B5EF4-FFF2-40B4-BE49-F238E27FC236}">
                  <a16:creationId xmlns:a16="http://schemas.microsoft.com/office/drawing/2014/main" id="{F30F3383-AEBA-4C90-94E0-47E2BDD6D1F5}"/>
                </a:ext>
              </a:extLst>
            </p:cNvPr>
            <p:cNvSpPr/>
            <p:nvPr/>
          </p:nvSpPr>
          <p:spPr>
            <a:xfrm>
              <a:off x="4922423"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41" name="手繪多邊形: 圖案 40">
              <a:extLst>
                <a:ext uri="{FF2B5EF4-FFF2-40B4-BE49-F238E27FC236}">
                  <a16:creationId xmlns:a16="http://schemas.microsoft.com/office/drawing/2014/main" id="{045D127B-F88E-4818-949A-69F3A321322C}"/>
                </a:ext>
              </a:extLst>
            </p:cNvPr>
            <p:cNvSpPr/>
            <p:nvPr/>
          </p:nvSpPr>
          <p:spPr>
            <a:xfrm>
              <a:off x="4978049"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p>
          </p:txBody>
        </p:sp>
        <p:sp>
          <p:nvSpPr>
            <p:cNvPr id="42" name="手繪多邊形: 圖案 41">
              <a:extLst>
                <a:ext uri="{FF2B5EF4-FFF2-40B4-BE49-F238E27FC236}">
                  <a16:creationId xmlns:a16="http://schemas.microsoft.com/office/drawing/2014/main" id="{9C9F3149-883B-4892-B034-EE8D22904DFE}"/>
                </a:ext>
              </a:extLst>
            </p:cNvPr>
            <p:cNvSpPr/>
            <p:nvPr/>
          </p:nvSpPr>
          <p:spPr>
            <a:xfrm>
              <a:off x="5175629"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endParaRPr lang="zh-TW" altLang="en-US" sz="2400"/>
            </a:p>
          </p:txBody>
        </p:sp>
        <p:sp>
          <p:nvSpPr>
            <p:cNvPr id="43" name="手繪多邊形: 圖案 42">
              <a:extLst>
                <a:ext uri="{FF2B5EF4-FFF2-40B4-BE49-F238E27FC236}">
                  <a16:creationId xmlns:a16="http://schemas.microsoft.com/office/drawing/2014/main" id="{A5FD64C9-0BAA-4AF4-8CE0-087E05CB2EC5}"/>
                </a:ext>
              </a:extLst>
            </p:cNvPr>
            <p:cNvSpPr/>
            <p:nvPr/>
          </p:nvSpPr>
          <p:spPr>
            <a:xfrm>
              <a:off x="5173836"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44" name="手繪多邊形: 圖案 43">
              <a:extLst>
                <a:ext uri="{FF2B5EF4-FFF2-40B4-BE49-F238E27FC236}">
                  <a16:creationId xmlns:a16="http://schemas.microsoft.com/office/drawing/2014/main" id="{14EFB3AA-73B3-4B45-A783-579830450D24}"/>
                </a:ext>
              </a:extLst>
            </p:cNvPr>
            <p:cNvSpPr/>
            <p:nvPr/>
          </p:nvSpPr>
          <p:spPr>
            <a:xfrm>
              <a:off x="5229498"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p>
          </p:txBody>
        </p:sp>
        <p:sp>
          <p:nvSpPr>
            <p:cNvPr id="45" name="手繪多邊形: 圖案 44">
              <a:extLst>
                <a:ext uri="{FF2B5EF4-FFF2-40B4-BE49-F238E27FC236}">
                  <a16:creationId xmlns:a16="http://schemas.microsoft.com/office/drawing/2014/main" id="{F974022F-34CF-4D05-8444-E2FF7F9BEE45}"/>
                </a:ext>
              </a:extLst>
            </p:cNvPr>
            <p:cNvSpPr/>
            <p:nvPr/>
          </p:nvSpPr>
          <p:spPr>
            <a:xfrm>
              <a:off x="5427042"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endParaRPr lang="zh-TW" altLang="en-US" sz="2400"/>
            </a:p>
          </p:txBody>
        </p:sp>
        <p:sp>
          <p:nvSpPr>
            <p:cNvPr id="46" name="手繪多邊形: 圖案 45">
              <a:extLst>
                <a:ext uri="{FF2B5EF4-FFF2-40B4-BE49-F238E27FC236}">
                  <a16:creationId xmlns:a16="http://schemas.microsoft.com/office/drawing/2014/main" id="{59505565-13CF-46C5-9E42-FA9E06AF5AE4}"/>
                </a:ext>
              </a:extLst>
            </p:cNvPr>
            <p:cNvSpPr/>
            <p:nvPr/>
          </p:nvSpPr>
          <p:spPr>
            <a:xfrm>
              <a:off x="5425249"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47" name="手繪多邊形: 圖案 46">
              <a:extLst>
                <a:ext uri="{FF2B5EF4-FFF2-40B4-BE49-F238E27FC236}">
                  <a16:creationId xmlns:a16="http://schemas.microsoft.com/office/drawing/2014/main" id="{B53D8660-74E1-4308-AA36-27958163C142}"/>
                </a:ext>
              </a:extLst>
            </p:cNvPr>
            <p:cNvSpPr/>
            <p:nvPr/>
          </p:nvSpPr>
          <p:spPr>
            <a:xfrm>
              <a:off x="4479419" y="4210974"/>
              <a:ext cx="93249" cy="10759"/>
            </a:xfrm>
            <a:custGeom>
              <a:avLst/>
              <a:gdLst>
                <a:gd name="connsiteX0" fmla="*/ 6001 w 247650"/>
                <a:gd name="connsiteY0" fmla="*/ 34290 h 28575"/>
                <a:gd name="connsiteX1" fmla="*/ 0 w 247650"/>
                <a:gd name="connsiteY1" fmla="*/ 28480 h 28575"/>
                <a:gd name="connsiteX2" fmla="*/ 0 w 247650"/>
                <a:gd name="connsiteY2" fmla="*/ 5810 h 28575"/>
                <a:gd name="connsiteX3" fmla="*/ 6001 w 247650"/>
                <a:gd name="connsiteY3" fmla="*/ 0 h 28575"/>
                <a:gd name="connsiteX4" fmla="*/ 6001 w 247650"/>
                <a:gd name="connsiteY4" fmla="*/ 34290 h 28575"/>
                <a:gd name="connsiteX5" fmla="*/ 205454 w 247650"/>
                <a:gd name="connsiteY5" fmla="*/ 34290 h 28575"/>
                <a:gd name="connsiteX6" fmla="*/ 205454 w 247650"/>
                <a:gd name="connsiteY6" fmla="*/ 4096 h 28575"/>
                <a:gd name="connsiteX7" fmla="*/ 206502 w 247650"/>
                <a:gd name="connsiteY7" fmla="*/ 1715 h 28575"/>
                <a:gd name="connsiteX8" fmla="*/ 210217 w 247650"/>
                <a:gd name="connsiteY8" fmla="*/ 476 h 28575"/>
                <a:gd name="connsiteX9" fmla="*/ 210217 w 247650"/>
                <a:gd name="connsiteY9" fmla="*/ 24575 h 28575"/>
                <a:gd name="connsiteX10" fmla="*/ 210503 w 247650"/>
                <a:gd name="connsiteY10" fmla="*/ 24575 h 28575"/>
                <a:gd name="connsiteX11" fmla="*/ 210503 w 247650"/>
                <a:gd name="connsiteY11" fmla="*/ 34290 h 28575"/>
                <a:gd name="connsiteX12" fmla="*/ 205454 w 247650"/>
                <a:gd name="connsiteY12" fmla="*/ 34290 h 28575"/>
                <a:gd name="connsiteX13" fmla="*/ 179261 w 247650"/>
                <a:gd name="connsiteY13" fmla="*/ 34290 h 28575"/>
                <a:gd name="connsiteX14" fmla="*/ 179261 w 247650"/>
                <a:gd name="connsiteY14" fmla="*/ 476 h 28575"/>
                <a:gd name="connsiteX15" fmla="*/ 183261 w 247650"/>
                <a:gd name="connsiteY15" fmla="*/ 1715 h 28575"/>
                <a:gd name="connsiteX16" fmla="*/ 184214 w 247650"/>
                <a:gd name="connsiteY16" fmla="*/ 4096 h 28575"/>
                <a:gd name="connsiteX17" fmla="*/ 184214 w 247650"/>
                <a:gd name="connsiteY17" fmla="*/ 34195 h 28575"/>
                <a:gd name="connsiteX18" fmla="*/ 179261 w 247650"/>
                <a:gd name="connsiteY18" fmla="*/ 34195 h 28575"/>
                <a:gd name="connsiteX19" fmla="*/ 136493 w 247650"/>
                <a:gd name="connsiteY19" fmla="*/ 34290 h 28575"/>
                <a:gd name="connsiteX20" fmla="*/ 136493 w 247650"/>
                <a:gd name="connsiteY20" fmla="*/ 4191 h 28575"/>
                <a:gd name="connsiteX21" fmla="*/ 137541 w 247650"/>
                <a:gd name="connsiteY21" fmla="*/ 1810 h 28575"/>
                <a:gd name="connsiteX22" fmla="*/ 141541 w 247650"/>
                <a:gd name="connsiteY22" fmla="*/ 572 h 28575"/>
                <a:gd name="connsiteX23" fmla="*/ 141541 w 247650"/>
                <a:gd name="connsiteY23" fmla="*/ 34385 h 28575"/>
                <a:gd name="connsiteX24" fmla="*/ 136493 w 247650"/>
                <a:gd name="connsiteY24" fmla="*/ 34385 h 28575"/>
                <a:gd name="connsiteX25" fmla="*/ 107537 w 247650"/>
                <a:gd name="connsiteY25" fmla="*/ 34290 h 28575"/>
                <a:gd name="connsiteX26" fmla="*/ 101346 w 247650"/>
                <a:gd name="connsiteY26" fmla="*/ 27337 h 28575"/>
                <a:gd name="connsiteX27" fmla="*/ 102965 w 247650"/>
                <a:gd name="connsiteY27" fmla="*/ 27813 h 28575"/>
                <a:gd name="connsiteX28" fmla="*/ 103632 w 247650"/>
                <a:gd name="connsiteY28" fmla="*/ 27908 h 28575"/>
                <a:gd name="connsiteX29" fmla="*/ 104489 w 247650"/>
                <a:gd name="connsiteY29" fmla="*/ 27908 h 28575"/>
                <a:gd name="connsiteX30" fmla="*/ 111062 w 247650"/>
                <a:gd name="connsiteY30" fmla="*/ 23622 h 28575"/>
                <a:gd name="connsiteX31" fmla="*/ 111538 w 247650"/>
                <a:gd name="connsiteY31" fmla="*/ 22384 h 28575"/>
                <a:gd name="connsiteX32" fmla="*/ 111538 w 247650"/>
                <a:gd name="connsiteY32" fmla="*/ 381 h 28575"/>
                <a:gd name="connsiteX33" fmla="*/ 115824 w 247650"/>
                <a:gd name="connsiteY33" fmla="*/ 381 h 28575"/>
                <a:gd name="connsiteX34" fmla="*/ 115824 w 247650"/>
                <a:gd name="connsiteY34" fmla="*/ 34290 h 28575"/>
                <a:gd name="connsiteX35" fmla="*/ 107537 w 247650"/>
                <a:gd name="connsiteY35" fmla="*/ 34290 h 28575"/>
                <a:gd name="connsiteX36" fmla="*/ 67437 w 247650"/>
                <a:gd name="connsiteY36" fmla="*/ 34290 h 28575"/>
                <a:gd name="connsiteX37" fmla="*/ 67437 w 247650"/>
                <a:gd name="connsiteY37" fmla="*/ 381 h 28575"/>
                <a:gd name="connsiteX38" fmla="*/ 80867 w 247650"/>
                <a:gd name="connsiteY38" fmla="*/ 381 h 28575"/>
                <a:gd name="connsiteX39" fmla="*/ 95917 w 247650"/>
                <a:gd name="connsiteY39" fmla="*/ 21336 h 28575"/>
                <a:gd name="connsiteX40" fmla="*/ 85535 w 247650"/>
                <a:gd name="connsiteY40" fmla="*/ 8763 h 28575"/>
                <a:gd name="connsiteX41" fmla="*/ 83820 w 247650"/>
                <a:gd name="connsiteY41" fmla="*/ 6096 h 28575"/>
                <a:gd name="connsiteX42" fmla="*/ 80010 w 247650"/>
                <a:gd name="connsiteY42" fmla="*/ 5429 h 28575"/>
                <a:gd name="connsiteX43" fmla="*/ 79058 w 247650"/>
                <a:gd name="connsiteY43" fmla="*/ 5334 h 28575"/>
                <a:gd name="connsiteX44" fmla="*/ 71533 w 247650"/>
                <a:gd name="connsiteY44" fmla="*/ 11430 h 28575"/>
                <a:gd name="connsiteX45" fmla="*/ 71438 w 247650"/>
                <a:gd name="connsiteY45" fmla="*/ 12002 h 28575"/>
                <a:gd name="connsiteX46" fmla="*/ 71533 w 247650"/>
                <a:gd name="connsiteY46" fmla="*/ 34290 h 28575"/>
                <a:gd name="connsiteX47" fmla="*/ 67437 w 247650"/>
                <a:gd name="connsiteY47" fmla="*/ 34290 h 28575"/>
                <a:gd name="connsiteX48" fmla="*/ 47816 w 247650"/>
                <a:gd name="connsiteY48" fmla="*/ 22479 h 28575"/>
                <a:gd name="connsiteX49" fmla="*/ 43625 w 247650"/>
                <a:gd name="connsiteY49" fmla="*/ 20669 h 28575"/>
                <a:gd name="connsiteX50" fmla="*/ 43625 w 247650"/>
                <a:gd name="connsiteY50" fmla="*/ 286 h 28575"/>
                <a:gd name="connsiteX51" fmla="*/ 47816 w 247650"/>
                <a:gd name="connsiteY51" fmla="*/ 5810 h 28575"/>
                <a:gd name="connsiteX52" fmla="*/ 47816 w 247650"/>
                <a:gd name="connsiteY52" fmla="*/ 22479 h 28575"/>
                <a:gd name="connsiteX53" fmla="*/ 245745 w 247650"/>
                <a:gd name="connsiteY53" fmla="*/ 381 h 28575"/>
                <a:gd name="connsiteX54" fmla="*/ 246126 w 247650"/>
                <a:gd name="connsiteY54" fmla="*/ 381 h 28575"/>
                <a:gd name="connsiteX55" fmla="*/ 250698 w 247650"/>
                <a:gd name="connsiteY55" fmla="*/ 1334 h 28575"/>
                <a:gd name="connsiteX56" fmla="*/ 251079 w 247650"/>
                <a:gd name="connsiteY56" fmla="*/ 4001 h 28575"/>
                <a:gd name="connsiteX57" fmla="*/ 251079 w 247650"/>
                <a:gd name="connsiteY57" fmla="*/ 18955 h 28575"/>
                <a:gd name="connsiteX58" fmla="*/ 245745 w 247650"/>
                <a:gd name="connsiteY58" fmla="*/ 22003 h 28575"/>
                <a:gd name="connsiteX59" fmla="*/ 245745 w 247650"/>
                <a:gd name="connsiteY59" fmla="*/ 381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247650" h="28575">
                  <a:moveTo>
                    <a:pt x="6001" y="34290"/>
                  </a:moveTo>
                  <a:cubicBezTo>
                    <a:pt x="0" y="33623"/>
                    <a:pt x="0" y="30861"/>
                    <a:pt x="0" y="28480"/>
                  </a:cubicBezTo>
                  <a:lnTo>
                    <a:pt x="0" y="5810"/>
                  </a:lnTo>
                  <a:cubicBezTo>
                    <a:pt x="0" y="3429"/>
                    <a:pt x="0" y="667"/>
                    <a:pt x="6001" y="0"/>
                  </a:cubicBezTo>
                  <a:lnTo>
                    <a:pt x="6001" y="34290"/>
                  </a:lnTo>
                  <a:close/>
                  <a:moveTo>
                    <a:pt x="205454" y="34290"/>
                  </a:moveTo>
                  <a:lnTo>
                    <a:pt x="205454" y="4096"/>
                  </a:lnTo>
                  <a:cubicBezTo>
                    <a:pt x="205550" y="2667"/>
                    <a:pt x="205931" y="2191"/>
                    <a:pt x="206502" y="1715"/>
                  </a:cubicBezTo>
                  <a:cubicBezTo>
                    <a:pt x="207264" y="1143"/>
                    <a:pt x="208598" y="667"/>
                    <a:pt x="210217" y="476"/>
                  </a:cubicBezTo>
                  <a:lnTo>
                    <a:pt x="210217" y="24575"/>
                  </a:lnTo>
                  <a:lnTo>
                    <a:pt x="210503" y="24575"/>
                  </a:lnTo>
                  <a:lnTo>
                    <a:pt x="210503" y="34290"/>
                  </a:lnTo>
                  <a:lnTo>
                    <a:pt x="205454" y="34290"/>
                  </a:lnTo>
                  <a:close/>
                  <a:moveTo>
                    <a:pt x="179261" y="34290"/>
                  </a:moveTo>
                  <a:lnTo>
                    <a:pt x="179261" y="476"/>
                  </a:lnTo>
                  <a:cubicBezTo>
                    <a:pt x="181070" y="667"/>
                    <a:pt x="182499" y="1048"/>
                    <a:pt x="183261" y="1715"/>
                  </a:cubicBezTo>
                  <a:cubicBezTo>
                    <a:pt x="183737" y="2096"/>
                    <a:pt x="184214" y="2667"/>
                    <a:pt x="184214" y="4096"/>
                  </a:cubicBezTo>
                  <a:lnTo>
                    <a:pt x="184214" y="34195"/>
                  </a:lnTo>
                  <a:lnTo>
                    <a:pt x="179261" y="34195"/>
                  </a:lnTo>
                  <a:close/>
                  <a:moveTo>
                    <a:pt x="136493" y="34290"/>
                  </a:moveTo>
                  <a:lnTo>
                    <a:pt x="136493" y="4191"/>
                  </a:lnTo>
                  <a:cubicBezTo>
                    <a:pt x="136493" y="2858"/>
                    <a:pt x="136874" y="2286"/>
                    <a:pt x="137541" y="1810"/>
                  </a:cubicBezTo>
                  <a:cubicBezTo>
                    <a:pt x="138398" y="1143"/>
                    <a:pt x="139732" y="762"/>
                    <a:pt x="141541" y="572"/>
                  </a:cubicBezTo>
                  <a:lnTo>
                    <a:pt x="141541" y="34385"/>
                  </a:lnTo>
                  <a:lnTo>
                    <a:pt x="136493" y="34385"/>
                  </a:lnTo>
                  <a:close/>
                  <a:moveTo>
                    <a:pt x="107537" y="34290"/>
                  </a:moveTo>
                  <a:cubicBezTo>
                    <a:pt x="105632" y="32195"/>
                    <a:pt x="103441" y="29813"/>
                    <a:pt x="101346" y="27337"/>
                  </a:cubicBezTo>
                  <a:lnTo>
                    <a:pt x="102965" y="27813"/>
                  </a:lnTo>
                  <a:lnTo>
                    <a:pt x="103632" y="27908"/>
                  </a:lnTo>
                  <a:lnTo>
                    <a:pt x="104489" y="27908"/>
                  </a:lnTo>
                  <a:cubicBezTo>
                    <a:pt x="107442" y="27908"/>
                    <a:pt x="109918" y="26289"/>
                    <a:pt x="111062" y="23622"/>
                  </a:cubicBezTo>
                  <a:lnTo>
                    <a:pt x="111538" y="22384"/>
                  </a:lnTo>
                  <a:lnTo>
                    <a:pt x="111538" y="381"/>
                  </a:lnTo>
                  <a:lnTo>
                    <a:pt x="115824" y="381"/>
                  </a:lnTo>
                  <a:lnTo>
                    <a:pt x="115824" y="34290"/>
                  </a:lnTo>
                  <a:lnTo>
                    <a:pt x="107537" y="34290"/>
                  </a:lnTo>
                  <a:close/>
                  <a:moveTo>
                    <a:pt x="67437" y="34290"/>
                  </a:moveTo>
                  <a:lnTo>
                    <a:pt x="67437" y="381"/>
                  </a:lnTo>
                  <a:lnTo>
                    <a:pt x="80867" y="381"/>
                  </a:lnTo>
                  <a:cubicBezTo>
                    <a:pt x="87725" y="9811"/>
                    <a:pt x="92869" y="17050"/>
                    <a:pt x="95917" y="21336"/>
                  </a:cubicBezTo>
                  <a:cubicBezTo>
                    <a:pt x="90964" y="15621"/>
                    <a:pt x="86678" y="10573"/>
                    <a:pt x="85535" y="8763"/>
                  </a:cubicBezTo>
                  <a:lnTo>
                    <a:pt x="83820" y="6096"/>
                  </a:lnTo>
                  <a:lnTo>
                    <a:pt x="80010" y="5429"/>
                  </a:lnTo>
                  <a:cubicBezTo>
                    <a:pt x="79724" y="5429"/>
                    <a:pt x="79343" y="5334"/>
                    <a:pt x="79058" y="5334"/>
                  </a:cubicBezTo>
                  <a:cubicBezTo>
                    <a:pt x="75248" y="5334"/>
                    <a:pt x="72200" y="7811"/>
                    <a:pt x="71533" y="11430"/>
                  </a:cubicBezTo>
                  <a:lnTo>
                    <a:pt x="71438" y="12002"/>
                  </a:lnTo>
                  <a:lnTo>
                    <a:pt x="71533" y="34290"/>
                  </a:lnTo>
                  <a:lnTo>
                    <a:pt x="67437" y="34290"/>
                  </a:lnTo>
                  <a:close/>
                  <a:moveTo>
                    <a:pt x="47816" y="22479"/>
                  </a:moveTo>
                  <a:cubicBezTo>
                    <a:pt x="46482" y="21812"/>
                    <a:pt x="45053" y="21241"/>
                    <a:pt x="43625" y="20669"/>
                  </a:cubicBezTo>
                  <a:lnTo>
                    <a:pt x="43625" y="286"/>
                  </a:lnTo>
                  <a:cubicBezTo>
                    <a:pt x="47816" y="1238"/>
                    <a:pt x="47816" y="3620"/>
                    <a:pt x="47816" y="5810"/>
                  </a:cubicBezTo>
                  <a:lnTo>
                    <a:pt x="47816" y="22479"/>
                  </a:lnTo>
                  <a:close/>
                  <a:moveTo>
                    <a:pt x="245745" y="381"/>
                  </a:moveTo>
                  <a:lnTo>
                    <a:pt x="246126" y="381"/>
                  </a:lnTo>
                  <a:cubicBezTo>
                    <a:pt x="249460" y="476"/>
                    <a:pt x="250603" y="1238"/>
                    <a:pt x="250698" y="1334"/>
                  </a:cubicBezTo>
                  <a:cubicBezTo>
                    <a:pt x="250698" y="1334"/>
                    <a:pt x="251079" y="2096"/>
                    <a:pt x="251079" y="4001"/>
                  </a:cubicBezTo>
                  <a:lnTo>
                    <a:pt x="251079" y="18955"/>
                  </a:lnTo>
                  <a:cubicBezTo>
                    <a:pt x="251079" y="20669"/>
                    <a:pt x="251079" y="22003"/>
                    <a:pt x="245745" y="22003"/>
                  </a:cubicBezTo>
                  <a:lnTo>
                    <a:pt x="245745" y="381"/>
                  </a:lnTo>
                  <a:close/>
                </a:path>
              </a:pathLst>
            </a:custGeom>
            <a:grpFill/>
            <a:ln w="6350" cap="flat">
              <a:noFill/>
              <a:prstDash val="solid"/>
              <a:miter/>
            </a:ln>
          </p:spPr>
          <p:txBody>
            <a:bodyPr rtlCol="0" anchor="ctr"/>
            <a:lstStyle/>
            <a:p>
              <a:endParaRPr lang="zh-TW" altLang="en-US" sz="2400"/>
            </a:p>
          </p:txBody>
        </p:sp>
        <p:sp>
          <p:nvSpPr>
            <p:cNvPr id="48" name="手繪多邊形: 圖案 47">
              <a:extLst>
                <a:ext uri="{FF2B5EF4-FFF2-40B4-BE49-F238E27FC236}">
                  <a16:creationId xmlns:a16="http://schemas.microsoft.com/office/drawing/2014/main" id="{C9B4B36E-9145-442C-B3EC-2BF615567803}"/>
                </a:ext>
              </a:extLst>
            </p:cNvPr>
            <p:cNvSpPr/>
            <p:nvPr/>
          </p:nvSpPr>
          <p:spPr>
            <a:xfrm>
              <a:off x="4477016" y="4208500"/>
              <a:ext cx="96835" cy="17932"/>
            </a:xfrm>
            <a:custGeom>
              <a:avLst/>
              <a:gdLst>
                <a:gd name="connsiteX0" fmla="*/ 46863 w 257175"/>
                <a:gd name="connsiteY0" fmla="*/ 0 h 47625"/>
                <a:gd name="connsiteX1" fmla="*/ 15335 w 257175"/>
                <a:gd name="connsiteY1" fmla="*/ 0 h 47625"/>
                <a:gd name="connsiteX2" fmla="*/ 0 w 257175"/>
                <a:gd name="connsiteY2" fmla="*/ 12382 h 47625"/>
                <a:gd name="connsiteX3" fmla="*/ 0 w 257175"/>
                <a:gd name="connsiteY3" fmla="*/ 35147 h 47625"/>
                <a:gd name="connsiteX4" fmla="*/ 15335 w 257175"/>
                <a:gd name="connsiteY4" fmla="*/ 47434 h 47625"/>
                <a:gd name="connsiteX5" fmla="*/ 45244 w 257175"/>
                <a:gd name="connsiteY5" fmla="*/ 47434 h 47625"/>
                <a:gd name="connsiteX6" fmla="*/ 49244 w 257175"/>
                <a:gd name="connsiteY6" fmla="*/ 47149 h 47625"/>
                <a:gd name="connsiteX7" fmla="*/ 36767 w 257175"/>
                <a:gd name="connsiteY7" fmla="*/ 35909 h 47625"/>
                <a:gd name="connsiteX8" fmla="*/ 18764 w 257175"/>
                <a:gd name="connsiteY8" fmla="*/ 35909 h 47625"/>
                <a:gd name="connsiteX9" fmla="*/ 18764 w 257175"/>
                <a:gd name="connsiteY9" fmla="*/ 11239 h 47625"/>
                <a:gd name="connsiteX10" fmla="*/ 43625 w 257175"/>
                <a:gd name="connsiteY10" fmla="*/ 11239 h 47625"/>
                <a:gd name="connsiteX11" fmla="*/ 43625 w 257175"/>
                <a:gd name="connsiteY11" fmla="*/ 31814 h 47625"/>
                <a:gd name="connsiteX12" fmla="*/ 59817 w 257175"/>
                <a:gd name="connsiteY12" fmla="*/ 40005 h 47625"/>
                <a:gd name="connsiteX13" fmla="*/ 60674 w 257175"/>
                <a:gd name="connsiteY13" fmla="*/ 35147 h 47625"/>
                <a:gd name="connsiteX14" fmla="*/ 60674 w 257175"/>
                <a:gd name="connsiteY14" fmla="*/ 12382 h 47625"/>
                <a:gd name="connsiteX15" fmla="*/ 46863 w 257175"/>
                <a:gd name="connsiteY15" fmla="*/ 0 h 47625"/>
                <a:gd name="connsiteX16" fmla="*/ 46863 w 257175"/>
                <a:gd name="connsiteY16" fmla="*/ 0 h 47625"/>
                <a:gd name="connsiteX17" fmla="*/ 46863 w 257175"/>
                <a:gd name="connsiteY17" fmla="*/ 0 h 47625"/>
                <a:gd name="connsiteX18" fmla="*/ 251651 w 257175"/>
                <a:gd name="connsiteY18" fmla="*/ 571 h 47625"/>
                <a:gd name="connsiteX19" fmla="*/ 219932 w 257175"/>
                <a:gd name="connsiteY19" fmla="*/ 571 h 47625"/>
                <a:gd name="connsiteX20" fmla="*/ 219932 w 257175"/>
                <a:gd name="connsiteY20" fmla="*/ 571 h 47625"/>
                <a:gd name="connsiteX21" fmla="*/ 218885 w 257175"/>
                <a:gd name="connsiteY21" fmla="*/ 571 h 47625"/>
                <a:gd name="connsiteX22" fmla="*/ 209074 w 257175"/>
                <a:gd name="connsiteY22" fmla="*/ 3238 h 47625"/>
                <a:gd name="connsiteX23" fmla="*/ 205550 w 257175"/>
                <a:gd name="connsiteY23" fmla="*/ 10477 h 47625"/>
                <a:gd name="connsiteX24" fmla="*/ 205550 w 257175"/>
                <a:gd name="connsiteY24" fmla="*/ 10477 h 47625"/>
                <a:gd name="connsiteX25" fmla="*/ 205550 w 257175"/>
                <a:gd name="connsiteY25" fmla="*/ 10573 h 47625"/>
                <a:gd name="connsiteX26" fmla="*/ 205550 w 257175"/>
                <a:gd name="connsiteY26" fmla="*/ 10668 h 47625"/>
                <a:gd name="connsiteX27" fmla="*/ 205550 w 257175"/>
                <a:gd name="connsiteY27" fmla="*/ 10668 h 47625"/>
                <a:gd name="connsiteX28" fmla="*/ 205550 w 257175"/>
                <a:gd name="connsiteY28" fmla="*/ 47149 h 47625"/>
                <a:gd name="connsiteX29" fmla="*/ 223361 w 257175"/>
                <a:gd name="connsiteY29" fmla="*/ 47149 h 47625"/>
                <a:gd name="connsiteX30" fmla="*/ 223361 w 257175"/>
                <a:gd name="connsiteY30" fmla="*/ 35052 h 47625"/>
                <a:gd name="connsiteX31" fmla="*/ 252127 w 257175"/>
                <a:gd name="connsiteY31" fmla="*/ 35052 h 47625"/>
                <a:gd name="connsiteX32" fmla="*/ 263843 w 257175"/>
                <a:gd name="connsiteY32" fmla="*/ 25622 h 47625"/>
                <a:gd name="connsiteX33" fmla="*/ 263843 w 257175"/>
                <a:gd name="connsiteY33" fmla="*/ 10668 h 47625"/>
                <a:gd name="connsiteX34" fmla="*/ 260985 w 257175"/>
                <a:gd name="connsiteY34" fmla="*/ 2953 h 47625"/>
                <a:gd name="connsiteX35" fmla="*/ 252698 w 257175"/>
                <a:gd name="connsiteY35" fmla="*/ 667 h 47625"/>
                <a:gd name="connsiteX36" fmla="*/ 252794 w 257175"/>
                <a:gd name="connsiteY36" fmla="*/ 667 h 47625"/>
                <a:gd name="connsiteX37" fmla="*/ 252127 w 257175"/>
                <a:gd name="connsiteY37" fmla="*/ 667 h 47625"/>
                <a:gd name="connsiteX38" fmla="*/ 251651 w 257175"/>
                <a:gd name="connsiteY38" fmla="*/ 571 h 47625"/>
                <a:gd name="connsiteX39" fmla="*/ 251651 w 257175"/>
                <a:gd name="connsiteY39" fmla="*/ 571 h 47625"/>
                <a:gd name="connsiteX40" fmla="*/ 223076 w 257175"/>
                <a:gd name="connsiteY40" fmla="*/ 24765 h 47625"/>
                <a:gd name="connsiteX41" fmla="*/ 223076 w 257175"/>
                <a:gd name="connsiteY41" fmla="*/ 12763 h 47625"/>
                <a:gd name="connsiteX42" fmla="*/ 245745 w 257175"/>
                <a:gd name="connsiteY42" fmla="*/ 12763 h 47625"/>
                <a:gd name="connsiteX43" fmla="*/ 245745 w 257175"/>
                <a:gd name="connsiteY43" fmla="*/ 24860 h 47625"/>
                <a:gd name="connsiteX44" fmla="*/ 223076 w 257175"/>
                <a:gd name="connsiteY44" fmla="*/ 24860 h 47625"/>
                <a:gd name="connsiteX45" fmla="*/ 223076 w 257175"/>
                <a:gd name="connsiteY45" fmla="*/ 24765 h 47625"/>
                <a:gd name="connsiteX46" fmla="*/ 183833 w 257175"/>
                <a:gd name="connsiteY46" fmla="*/ 571 h 47625"/>
                <a:gd name="connsiteX47" fmla="*/ 149924 w 257175"/>
                <a:gd name="connsiteY47" fmla="*/ 571 h 47625"/>
                <a:gd name="connsiteX48" fmla="*/ 140113 w 257175"/>
                <a:gd name="connsiteY48" fmla="*/ 3238 h 47625"/>
                <a:gd name="connsiteX49" fmla="*/ 136493 w 257175"/>
                <a:gd name="connsiteY49" fmla="*/ 10763 h 47625"/>
                <a:gd name="connsiteX50" fmla="*/ 136493 w 257175"/>
                <a:gd name="connsiteY50" fmla="*/ 47244 h 47625"/>
                <a:gd name="connsiteX51" fmla="*/ 154305 w 257175"/>
                <a:gd name="connsiteY51" fmla="*/ 47244 h 47625"/>
                <a:gd name="connsiteX52" fmla="*/ 154305 w 257175"/>
                <a:gd name="connsiteY52" fmla="*/ 34766 h 47625"/>
                <a:gd name="connsiteX53" fmla="*/ 179261 w 257175"/>
                <a:gd name="connsiteY53" fmla="*/ 34766 h 47625"/>
                <a:gd name="connsiteX54" fmla="*/ 179261 w 257175"/>
                <a:gd name="connsiteY54" fmla="*/ 47244 h 47625"/>
                <a:gd name="connsiteX55" fmla="*/ 197072 w 257175"/>
                <a:gd name="connsiteY55" fmla="*/ 47244 h 47625"/>
                <a:gd name="connsiteX56" fmla="*/ 197072 w 257175"/>
                <a:gd name="connsiteY56" fmla="*/ 10763 h 47625"/>
                <a:gd name="connsiteX57" fmla="*/ 193643 w 257175"/>
                <a:gd name="connsiteY57" fmla="*/ 3334 h 47625"/>
                <a:gd name="connsiteX58" fmla="*/ 183833 w 257175"/>
                <a:gd name="connsiteY58" fmla="*/ 571 h 47625"/>
                <a:gd name="connsiteX59" fmla="*/ 183833 w 257175"/>
                <a:gd name="connsiteY59" fmla="*/ 571 h 47625"/>
                <a:gd name="connsiteX60" fmla="*/ 154305 w 257175"/>
                <a:gd name="connsiteY60" fmla="*/ 26194 h 47625"/>
                <a:gd name="connsiteX61" fmla="*/ 154305 w 257175"/>
                <a:gd name="connsiteY61" fmla="*/ 12763 h 47625"/>
                <a:gd name="connsiteX62" fmla="*/ 179261 w 257175"/>
                <a:gd name="connsiteY62" fmla="*/ 12763 h 47625"/>
                <a:gd name="connsiteX63" fmla="*/ 179261 w 257175"/>
                <a:gd name="connsiteY63" fmla="*/ 26289 h 47625"/>
                <a:gd name="connsiteX64" fmla="*/ 154305 w 257175"/>
                <a:gd name="connsiteY64" fmla="*/ 26289 h 47625"/>
                <a:gd name="connsiteX65" fmla="*/ 154305 w 257175"/>
                <a:gd name="connsiteY65" fmla="*/ 26194 h 47625"/>
                <a:gd name="connsiteX66" fmla="*/ 128492 w 257175"/>
                <a:gd name="connsiteY66" fmla="*/ 571 h 47625"/>
                <a:gd name="connsiteX67" fmla="*/ 111443 w 257175"/>
                <a:gd name="connsiteY67" fmla="*/ 571 h 47625"/>
                <a:gd name="connsiteX68" fmla="*/ 111443 w 257175"/>
                <a:gd name="connsiteY68" fmla="*/ 27718 h 47625"/>
                <a:gd name="connsiteX69" fmla="*/ 110776 w 257175"/>
                <a:gd name="connsiteY69" fmla="*/ 28194 h 47625"/>
                <a:gd name="connsiteX70" fmla="*/ 110585 w 257175"/>
                <a:gd name="connsiteY70" fmla="*/ 28194 h 47625"/>
                <a:gd name="connsiteX71" fmla="*/ 110014 w 257175"/>
                <a:gd name="connsiteY71" fmla="*/ 27813 h 47625"/>
                <a:gd name="connsiteX72" fmla="*/ 91726 w 257175"/>
                <a:gd name="connsiteY72" fmla="*/ 2191 h 47625"/>
                <a:gd name="connsiteX73" fmla="*/ 91630 w 257175"/>
                <a:gd name="connsiteY73" fmla="*/ 2191 h 47625"/>
                <a:gd name="connsiteX74" fmla="*/ 91630 w 257175"/>
                <a:gd name="connsiteY74" fmla="*/ 2191 h 47625"/>
                <a:gd name="connsiteX75" fmla="*/ 91440 w 257175"/>
                <a:gd name="connsiteY75" fmla="*/ 2000 h 47625"/>
                <a:gd name="connsiteX76" fmla="*/ 91345 w 257175"/>
                <a:gd name="connsiteY76" fmla="*/ 1905 h 47625"/>
                <a:gd name="connsiteX77" fmla="*/ 87535 w 257175"/>
                <a:gd name="connsiteY77" fmla="*/ 667 h 47625"/>
                <a:gd name="connsiteX78" fmla="*/ 73152 w 257175"/>
                <a:gd name="connsiteY78" fmla="*/ 667 h 47625"/>
                <a:gd name="connsiteX79" fmla="*/ 68961 w 257175"/>
                <a:gd name="connsiteY79" fmla="*/ 2191 h 47625"/>
                <a:gd name="connsiteX80" fmla="*/ 67437 w 257175"/>
                <a:gd name="connsiteY80" fmla="*/ 6286 h 47625"/>
                <a:gd name="connsiteX81" fmla="*/ 67437 w 257175"/>
                <a:gd name="connsiteY81" fmla="*/ 6286 h 47625"/>
                <a:gd name="connsiteX82" fmla="*/ 67437 w 257175"/>
                <a:gd name="connsiteY82" fmla="*/ 47339 h 47625"/>
                <a:gd name="connsiteX83" fmla="*/ 84296 w 257175"/>
                <a:gd name="connsiteY83" fmla="*/ 47339 h 47625"/>
                <a:gd name="connsiteX84" fmla="*/ 84201 w 257175"/>
                <a:gd name="connsiteY84" fmla="*/ 19241 h 47625"/>
                <a:gd name="connsiteX85" fmla="*/ 85534 w 257175"/>
                <a:gd name="connsiteY85" fmla="*/ 18383 h 47625"/>
                <a:gd name="connsiteX86" fmla="*/ 85916 w 257175"/>
                <a:gd name="connsiteY86" fmla="*/ 18383 h 47625"/>
                <a:gd name="connsiteX87" fmla="*/ 86582 w 257175"/>
                <a:gd name="connsiteY87" fmla="*/ 18764 h 47625"/>
                <a:gd name="connsiteX88" fmla="*/ 111062 w 257175"/>
                <a:gd name="connsiteY88" fmla="*/ 47339 h 47625"/>
                <a:gd name="connsiteX89" fmla="*/ 128588 w 257175"/>
                <a:gd name="connsiteY89" fmla="*/ 47339 h 47625"/>
                <a:gd name="connsiteX90" fmla="*/ 128588 w 257175"/>
                <a:gd name="connsiteY90" fmla="*/ 571 h 47625"/>
                <a:gd name="connsiteX91" fmla="*/ 128492 w 257175"/>
                <a:gd name="connsiteY91" fmla="*/ 571 h 47625"/>
                <a:gd name="connsiteX92" fmla="*/ 32957 w 257175"/>
                <a:gd name="connsiteY92" fmla="*/ 31147 h 47625"/>
                <a:gd name="connsiteX93" fmla="*/ 51816 w 257175"/>
                <a:gd name="connsiteY93" fmla="*/ 48006 h 47625"/>
                <a:gd name="connsiteX94" fmla="*/ 64580 w 257175"/>
                <a:gd name="connsiteY94" fmla="*/ 48006 h 47625"/>
                <a:gd name="connsiteX95" fmla="*/ 32957 w 257175"/>
                <a:gd name="connsiteY95" fmla="*/ 31147 h 47625"/>
                <a:gd name="connsiteX96" fmla="*/ 32957 w 257175"/>
                <a:gd name="connsiteY96" fmla="*/ 31147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257175" h="47625">
                  <a:moveTo>
                    <a:pt x="46863" y="0"/>
                  </a:moveTo>
                  <a:lnTo>
                    <a:pt x="15335" y="0"/>
                  </a:lnTo>
                  <a:cubicBezTo>
                    <a:pt x="5144" y="0"/>
                    <a:pt x="0" y="4096"/>
                    <a:pt x="0" y="12382"/>
                  </a:cubicBezTo>
                  <a:lnTo>
                    <a:pt x="0" y="35147"/>
                  </a:lnTo>
                  <a:cubicBezTo>
                    <a:pt x="0" y="43339"/>
                    <a:pt x="5144" y="47434"/>
                    <a:pt x="15335" y="47434"/>
                  </a:cubicBezTo>
                  <a:lnTo>
                    <a:pt x="45244" y="47434"/>
                  </a:lnTo>
                  <a:cubicBezTo>
                    <a:pt x="46672" y="47434"/>
                    <a:pt x="48006" y="47339"/>
                    <a:pt x="49244" y="47149"/>
                  </a:cubicBezTo>
                  <a:cubicBezTo>
                    <a:pt x="46482" y="43244"/>
                    <a:pt x="41339" y="39052"/>
                    <a:pt x="36767" y="35909"/>
                  </a:cubicBezTo>
                  <a:lnTo>
                    <a:pt x="18764" y="35909"/>
                  </a:lnTo>
                  <a:lnTo>
                    <a:pt x="18764" y="11239"/>
                  </a:lnTo>
                  <a:lnTo>
                    <a:pt x="43625" y="11239"/>
                  </a:lnTo>
                  <a:lnTo>
                    <a:pt x="43625" y="31814"/>
                  </a:lnTo>
                  <a:cubicBezTo>
                    <a:pt x="51054" y="34100"/>
                    <a:pt x="56197" y="37147"/>
                    <a:pt x="59817" y="40005"/>
                  </a:cubicBezTo>
                  <a:cubicBezTo>
                    <a:pt x="60293" y="38576"/>
                    <a:pt x="60674" y="36957"/>
                    <a:pt x="60674" y="35147"/>
                  </a:cubicBezTo>
                  <a:lnTo>
                    <a:pt x="60674" y="12382"/>
                  </a:lnTo>
                  <a:cubicBezTo>
                    <a:pt x="60579" y="4572"/>
                    <a:pt x="56007" y="476"/>
                    <a:pt x="46863" y="0"/>
                  </a:cubicBezTo>
                  <a:lnTo>
                    <a:pt x="46863" y="0"/>
                  </a:lnTo>
                  <a:lnTo>
                    <a:pt x="46863" y="0"/>
                  </a:lnTo>
                  <a:close/>
                  <a:moveTo>
                    <a:pt x="251651" y="571"/>
                  </a:moveTo>
                  <a:lnTo>
                    <a:pt x="219932" y="571"/>
                  </a:lnTo>
                  <a:lnTo>
                    <a:pt x="219932" y="571"/>
                  </a:lnTo>
                  <a:lnTo>
                    <a:pt x="218885" y="571"/>
                  </a:lnTo>
                  <a:cubicBezTo>
                    <a:pt x="214598" y="571"/>
                    <a:pt x="211360" y="1429"/>
                    <a:pt x="209074" y="3238"/>
                  </a:cubicBezTo>
                  <a:cubicBezTo>
                    <a:pt x="206788" y="5048"/>
                    <a:pt x="205645" y="7429"/>
                    <a:pt x="205550" y="10477"/>
                  </a:cubicBezTo>
                  <a:lnTo>
                    <a:pt x="205550" y="10477"/>
                  </a:lnTo>
                  <a:lnTo>
                    <a:pt x="205550" y="10573"/>
                  </a:lnTo>
                  <a:cubicBezTo>
                    <a:pt x="205550" y="10573"/>
                    <a:pt x="205550" y="10668"/>
                    <a:pt x="205550" y="10668"/>
                  </a:cubicBezTo>
                  <a:lnTo>
                    <a:pt x="205550" y="10668"/>
                  </a:lnTo>
                  <a:lnTo>
                    <a:pt x="205550" y="47149"/>
                  </a:lnTo>
                  <a:lnTo>
                    <a:pt x="223361" y="47149"/>
                  </a:lnTo>
                  <a:lnTo>
                    <a:pt x="223361" y="35052"/>
                  </a:lnTo>
                  <a:lnTo>
                    <a:pt x="252127" y="35052"/>
                  </a:lnTo>
                  <a:cubicBezTo>
                    <a:pt x="259937" y="35052"/>
                    <a:pt x="263843" y="31909"/>
                    <a:pt x="263843" y="25622"/>
                  </a:cubicBezTo>
                  <a:lnTo>
                    <a:pt x="263843" y="10668"/>
                  </a:lnTo>
                  <a:cubicBezTo>
                    <a:pt x="263843" y="7048"/>
                    <a:pt x="262890" y="4477"/>
                    <a:pt x="260985" y="2953"/>
                  </a:cubicBezTo>
                  <a:cubicBezTo>
                    <a:pt x="259175" y="1524"/>
                    <a:pt x="256413" y="762"/>
                    <a:pt x="252698" y="667"/>
                  </a:cubicBezTo>
                  <a:lnTo>
                    <a:pt x="252794" y="667"/>
                  </a:lnTo>
                  <a:lnTo>
                    <a:pt x="252127" y="667"/>
                  </a:lnTo>
                  <a:cubicBezTo>
                    <a:pt x="251936" y="571"/>
                    <a:pt x="251746" y="571"/>
                    <a:pt x="251651" y="571"/>
                  </a:cubicBezTo>
                  <a:lnTo>
                    <a:pt x="251651" y="571"/>
                  </a:lnTo>
                  <a:close/>
                  <a:moveTo>
                    <a:pt x="223076" y="24765"/>
                  </a:moveTo>
                  <a:lnTo>
                    <a:pt x="223076" y="12763"/>
                  </a:lnTo>
                  <a:lnTo>
                    <a:pt x="245745" y="12763"/>
                  </a:lnTo>
                  <a:lnTo>
                    <a:pt x="245745" y="24860"/>
                  </a:lnTo>
                  <a:lnTo>
                    <a:pt x="223076" y="24860"/>
                  </a:lnTo>
                  <a:lnTo>
                    <a:pt x="223076" y="24765"/>
                  </a:lnTo>
                  <a:close/>
                  <a:moveTo>
                    <a:pt x="183833" y="571"/>
                  </a:moveTo>
                  <a:lnTo>
                    <a:pt x="149924" y="571"/>
                  </a:lnTo>
                  <a:cubicBezTo>
                    <a:pt x="145637" y="571"/>
                    <a:pt x="142399" y="1429"/>
                    <a:pt x="140113" y="3238"/>
                  </a:cubicBezTo>
                  <a:cubicBezTo>
                    <a:pt x="137731" y="5143"/>
                    <a:pt x="136493" y="7620"/>
                    <a:pt x="136493" y="10763"/>
                  </a:cubicBezTo>
                  <a:lnTo>
                    <a:pt x="136493" y="47244"/>
                  </a:lnTo>
                  <a:lnTo>
                    <a:pt x="154305" y="47244"/>
                  </a:lnTo>
                  <a:lnTo>
                    <a:pt x="154305" y="34766"/>
                  </a:lnTo>
                  <a:lnTo>
                    <a:pt x="179261" y="34766"/>
                  </a:lnTo>
                  <a:lnTo>
                    <a:pt x="179261" y="47244"/>
                  </a:lnTo>
                  <a:lnTo>
                    <a:pt x="197072" y="47244"/>
                  </a:lnTo>
                  <a:lnTo>
                    <a:pt x="197072" y="10763"/>
                  </a:lnTo>
                  <a:cubicBezTo>
                    <a:pt x="197072" y="7620"/>
                    <a:pt x="195929" y="5143"/>
                    <a:pt x="193643" y="3334"/>
                  </a:cubicBezTo>
                  <a:cubicBezTo>
                    <a:pt x="191357" y="1524"/>
                    <a:pt x="188024" y="571"/>
                    <a:pt x="183833" y="571"/>
                  </a:cubicBezTo>
                  <a:lnTo>
                    <a:pt x="183833" y="571"/>
                  </a:lnTo>
                  <a:close/>
                  <a:moveTo>
                    <a:pt x="154305" y="26194"/>
                  </a:moveTo>
                  <a:lnTo>
                    <a:pt x="154305" y="12763"/>
                  </a:lnTo>
                  <a:lnTo>
                    <a:pt x="179261" y="12763"/>
                  </a:lnTo>
                  <a:lnTo>
                    <a:pt x="179261" y="26289"/>
                  </a:lnTo>
                  <a:lnTo>
                    <a:pt x="154305" y="26289"/>
                  </a:lnTo>
                  <a:lnTo>
                    <a:pt x="154305" y="26194"/>
                  </a:lnTo>
                  <a:close/>
                  <a:moveTo>
                    <a:pt x="128492" y="571"/>
                  </a:moveTo>
                  <a:lnTo>
                    <a:pt x="111443" y="571"/>
                  </a:lnTo>
                  <a:lnTo>
                    <a:pt x="111443" y="27718"/>
                  </a:lnTo>
                  <a:cubicBezTo>
                    <a:pt x="111347" y="28003"/>
                    <a:pt x="111157" y="28194"/>
                    <a:pt x="110776" y="28194"/>
                  </a:cubicBezTo>
                  <a:cubicBezTo>
                    <a:pt x="110680" y="28194"/>
                    <a:pt x="110585" y="28194"/>
                    <a:pt x="110585" y="28194"/>
                  </a:cubicBezTo>
                  <a:cubicBezTo>
                    <a:pt x="110585" y="28194"/>
                    <a:pt x="110204" y="28099"/>
                    <a:pt x="110014" y="27813"/>
                  </a:cubicBezTo>
                  <a:cubicBezTo>
                    <a:pt x="106966" y="23146"/>
                    <a:pt x="95441" y="7239"/>
                    <a:pt x="91726" y="2191"/>
                  </a:cubicBezTo>
                  <a:cubicBezTo>
                    <a:pt x="91726" y="2191"/>
                    <a:pt x="91726" y="2191"/>
                    <a:pt x="91630" y="2191"/>
                  </a:cubicBezTo>
                  <a:lnTo>
                    <a:pt x="91630" y="2191"/>
                  </a:lnTo>
                  <a:cubicBezTo>
                    <a:pt x="91535" y="2095"/>
                    <a:pt x="91535" y="2095"/>
                    <a:pt x="91440" y="2000"/>
                  </a:cubicBezTo>
                  <a:cubicBezTo>
                    <a:pt x="91440" y="2000"/>
                    <a:pt x="91345" y="1905"/>
                    <a:pt x="91345" y="1905"/>
                  </a:cubicBezTo>
                  <a:cubicBezTo>
                    <a:pt x="90392" y="1048"/>
                    <a:pt x="89154" y="667"/>
                    <a:pt x="87535" y="667"/>
                  </a:cubicBezTo>
                  <a:lnTo>
                    <a:pt x="73152" y="667"/>
                  </a:lnTo>
                  <a:cubicBezTo>
                    <a:pt x="71342" y="667"/>
                    <a:pt x="69914" y="1143"/>
                    <a:pt x="68961" y="2191"/>
                  </a:cubicBezTo>
                  <a:cubicBezTo>
                    <a:pt x="68008" y="3238"/>
                    <a:pt x="67532" y="4572"/>
                    <a:pt x="67437" y="6286"/>
                  </a:cubicBezTo>
                  <a:lnTo>
                    <a:pt x="67437" y="6286"/>
                  </a:lnTo>
                  <a:lnTo>
                    <a:pt x="67437" y="47339"/>
                  </a:lnTo>
                  <a:lnTo>
                    <a:pt x="84296" y="47339"/>
                  </a:lnTo>
                  <a:cubicBezTo>
                    <a:pt x="84296" y="47339"/>
                    <a:pt x="84201" y="25622"/>
                    <a:pt x="84201" y="19241"/>
                  </a:cubicBezTo>
                  <a:cubicBezTo>
                    <a:pt x="84296" y="18859"/>
                    <a:pt x="84487" y="18383"/>
                    <a:pt x="85534" y="18383"/>
                  </a:cubicBezTo>
                  <a:cubicBezTo>
                    <a:pt x="85630" y="18383"/>
                    <a:pt x="85725" y="18383"/>
                    <a:pt x="85916" y="18383"/>
                  </a:cubicBezTo>
                  <a:cubicBezTo>
                    <a:pt x="85916" y="18383"/>
                    <a:pt x="86392" y="18383"/>
                    <a:pt x="86582" y="18764"/>
                  </a:cubicBezTo>
                  <a:cubicBezTo>
                    <a:pt x="89821" y="24003"/>
                    <a:pt x="111062" y="47339"/>
                    <a:pt x="111062" y="47339"/>
                  </a:cubicBezTo>
                  <a:lnTo>
                    <a:pt x="128588" y="47339"/>
                  </a:lnTo>
                  <a:lnTo>
                    <a:pt x="128588" y="571"/>
                  </a:lnTo>
                  <a:lnTo>
                    <a:pt x="128492" y="571"/>
                  </a:lnTo>
                  <a:close/>
                  <a:moveTo>
                    <a:pt x="32957" y="31147"/>
                  </a:moveTo>
                  <a:cubicBezTo>
                    <a:pt x="38576" y="34766"/>
                    <a:pt x="48673" y="41815"/>
                    <a:pt x="51816" y="48006"/>
                  </a:cubicBezTo>
                  <a:lnTo>
                    <a:pt x="64580" y="48006"/>
                  </a:lnTo>
                  <a:cubicBezTo>
                    <a:pt x="62579" y="44291"/>
                    <a:pt x="55055" y="35052"/>
                    <a:pt x="32957" y="31147"/>
                  </a:cubicBezTo>
                  <a:lnTo>
                    <a:pt x="32957" y="31147"/>
                  </a:lnTo>
                  <a:close/>
                </a:path>
              </a:pathLst>
            </a:custGeom>
            <a:grpFill/>
            <a:ln w="9525" cap="flat">
              <a:noFill/>
              <a:prstDash val="solid"/>
              <a:miter/>
            </a:ln>
          </p:spPr>
          <p:txBody>
            <a:bodyPr rtlCol="0" anchor="ctr"/>
            <a:lstStyle/>
            <a:p>
              <a:endParaRPr lang="zh-TW" altLang="en-US" sz="2400"/>
            </a:p>
          </p:txBody>
        </p:sp>
        <p:sp>
          <p:nvSpPr>
            <p:cNvPr id="49" name="手繪多邊形: 圖案 48">
              <a:extLst>
                <a:ext uri="{FF2B5EF4-FFF2-40B4-BE49-F238E27FC236}">
                  <a16:creationId xmlns:a16="http://schemas.microsoft.com/office/drawing/2014/main" id="{8835E1B1-79D9-4B75-82E0-565A6FAD8387}"/>
                </a:ext>
              </a:extLst>
            </p:cNvPr>
            <p:cNvSpPr/>
            <p:nvPr/>
          </p:nvSpPr>
          <p:spPr>
            <a:xfrm>
              <a:off x="4462455"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50" name="手繪多邊形: 圖案 49">
              <a:extLst>
                <a:ext uri="{FF2B5EF4-FFF2-40B4-BE49-F238E27FC236}">
                  <a16:creationId xmlns:a16="http://schemas.microsoft.com/office/drawing/2014/main" id="{CF301577-968D-40F3-A1E9-627DC8DF8FBF}"/>
                </a:ext>
              </a:extLst>
            </p:cNvPr>
            <p:cNvSpPr/>
            <p:nvPr/>
          </p:nvSpPr>
          <p:spPr>
            <a:xfrm>
              <a:off x="5477432"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endParaRPr lang="zh-TW" altLang="en-US" sz="2400"/>
            </a:p>
          </p:txBody>
        </p:sp>
      </p:grpSp>
      <p:sp>
        <p:nvSpPr>
          <p:cNvPr id="51" name="矩形: 圓角 53">
            <a:extLst>
              <a:ext uri="{FF2B5EF4-FFF2-40B4-BE49-F238E27FC236}">
                <a16:creationId xmlns:a16="http://schemas.microsoft.com/office/drawing/2014/main" id="{700A0024-7DB9-446A-A0D4-1A2E52AB77D8}"/>
              </a:ext>
            </a:extLst>
          </p:cNvPr>
          <p:cNvSpPr/>
          <p:nvPr/>
        </p:nvSpPr>
        <p:spPr>
          <a:xfrm>
            <a:off x="751807" y="1992207"/>
            <a:ext cx="5313871" cy="3090568"/>
          </a:xfrm>
          <a:prstGeom prst="roundRect">
            <a:avLst>
              <a:gd name="adj" fmla="val 5085"/>
            </a:avLst>
          </a:prstGeom>
          <a:noFill/>
          <a:ln w="28575" cap="flat">
            <a:gradFill>
              <a:gsLst>
                <a:gs pos="0">
                  <a:srgbClr val="0D0B64"/>
                </a:gs>
                <a:gs pos="77000">
                  <a:srgbClr val="274DA5">
                    <a:alpha val="0"/>
                  </a:srgbClr>
                </a:gs>
              </a:gsLst>
              <a:lin ang="5400000" scaled="1"/>
            </a:gradFill>
            <a:prstDash val="solid"/>
            <a:miter/>
          </a:ln>
          <a:effectLst>
            <a:outerShdw blurRad="50800" dist="38100" dir="2700000" algn="tl" rotWithShape="0">
              <a:prstClr val="black">
                <a:alpha val="40000"/>
              </a:prstClr>
            </a:outerShdw>
          </a:effectLst>
        </p:spPr>
        <p:txBody>
          <a:bodyPr rtlCol="0" anchor="ctr"/>
          <a:lstStyle/>
          <a:p>
            <a:endParaRPr lang="zh-TW" altLang="en-US" sz="3200" b="1"/>
          </a:p>
        </p:txBody>
      </p:sp>
      <p:cxnSp>
        <p:nvCxnSpPr>
          <p:cNvPr id="52" name="直線單箭頭接點 915">
            <a:extLst>
              <a:ext uri="{FF2B5EF4-FFF2-40B4-BE49-F238E27FC236}">
                <a16:creationId xmlns:a16="http://schemas.microsoft.com/office/drawing/2014/main" id="{808DF0B1-1124-46EC-9159-7C95C3D85269}"/>
              </a:ext>
            </a:extLst>
          </p:cNvPr>
          <p:cNvCxnSpPr>
            <a:cxnSpLocks/>
          </p:cNvCxnSpPr>
          <p:nvPr/>
        </p:nvCxnSpPr>
        <p:spPr>
          <a:xfrm>
            <a:off x="1906328" y="3653843"/>
            <a:ext cx="0" cy="865008"/>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grpSp>
        <p:nvGrpSpPr>
          <p:cNvPr id="53" name="群組 52">
            <a:extLst>
              <a:ext uri="{FF2B5EF4-FFF2-40B4-BE49-F238E27FC236}">
                <a16:creationId xmlns:a16="http://schemas.microsoft.com/office/drawing/2014/main" id="{4AD9C3FF-7024-4DED-9116-4B8F2305BBB7}"/>
              </a:ext>
            </a:extLst>
          </p:cNvPr>
          <p:cNvGrpSpPr/>
          <p:nvPr/>
        </p:nvGrpSpPr>
        <p:grpSpPr>
          <a:xfrm>
            <a:off x="1291976" y="2713952"/>
            <a:ext cx="1209541" cy="939888"/>
            <a:chOff x="-1775124" y="4074892"/>
            <a:chExt cx="620254" cy="492851"/>
          </a:xfrm>
          <a:gradFill>
            <a:gsLst>
              <a:gs pos="0">
                <a:srgbClr val="193093"/>
              </a:gs>
              <a:gs pos="100000">
                <a:srgbClr val="32599E"/>
              </a:gs>
            </a:gsLst>
            <a:lin ang="0" scaled="0"/>
          </a:gradFill>
          <a:effectLst>
            <a:outerShdw blurRad="50800" dist="38100" dir="2700000" algn="tl" rotWithShape="0">
              <a:prstClr val="black">
                <a:alpha val="40000"/>
              </a:prstClr>
            </a:outerShdw>
          </a:effectLst>
        </p:grpSpPr>
        <p:sp>
          <p:nvSpPr>
            <p:cNvPr id="54" name="手繪多邊形: 圖案 53">
              <a:extLst>
                <a:ext uri="{FF2B5EF4-FFF2-40B4-BE49-F238E27FC236}">
                  <a16:creationId xmlns:a16="http://schemas.microsoft.com/office/drawing/2014/main" id="{099D487A-4608-4534-8761-41CDD189331F}"/>
                </a:ext>
              </a:extLst>
            </p:cNvPr>
            <p:cNvSpPr/>
            <p:nvPr/>
          </p:nvSpPr>
          <p:spPr>
            <a:xfrm>
              <a:off x="-1775124" y="4074892"/>
              <a:ext cx="620254" cy="405123"/>
            </a:xfrm>
            <a:custGeom>
              <a:avLst/>
              <a:gdLst>
                <a:gd name="connsiteX0" fmla="*/ 571137 w 570007"/>
                <a:gd name="connsiteY0" fmla="*/ 16818 h 372301"/>
                <a:gd name="connsiteX1" fmla="*/ 571137 w 570007"/>
                <a:gd name="connsiteY1" fmla="*/ 357127 h 372301"/>
                <a:gd name="connsiteX2" fmla="*/ 554370 w 570007"/>
                <a:gd name="connsiteY2" fmla="*/ 373945 h 372301"/>
                <a:gd name="connsiteX3" fmla="*/ 554319 w 570007"/>
                <a:gd name="connsiteY3" fmla="*/ 373945 h 372301"/>
                <a:gd name="connsiteX4" fmla="*/ 16869 w 570007"/>
                <a:gd name="connsiteY4" fmla="*/ 373945 h 372301"/>
                <a:gd name="connsiteX5" fmla="*/ 0 w 570007"/>
                <a:gd name="connsiteY5" fmla="*/ 357127 h 372301"/>
                <a:gd name="connsiteX6" fmla="*/ 0 w 570007"/>
                <a:gd name="connsiteY6" fmla="*/ 16818 h 372301"/>
                <a:gd name="connsiteX7" fmla="*/ 16869 w 570007"/>
                <a:gd name="connsiteY7" fmla="*/ 0 h 372301"/>
                <a:gd name="connsiteX8" fmla="*/ 554319 w 570007"/>
                <a:gd name="connsiteY8" fmla="*/ 0 h 372301"/>
                <a:gd name="connsiteX9" fmla="*/ 571137 w 570007"/>
                <a:gd name="connsiteY9" fmla="*/ 16818 h 372301"/>
                <a:gd name="connsiteX10" fmla="*/ 553292 w 570007"/>
                <a:gd name="connsiteY10" fmla="*/ 294118 h 372301"/>
                <a:gd name="connsiteX11" fmla="*/ 553292 w 570007"/>
                <a:gd name="connsiteY11" fmla="*/ 26575 h 372301"/>
                <a:gd name="connsiteX12" fmla="*/ 540326 w 570007"/>
                <a:gd name="connsiteY12" fmla="*/ 15046 h 372301"/>
                <a:gd name="connsiteX13" fmla="*/ 30837 w 570007"/>
                <a:gd name="connsiteY13" fmla="*/ 15046 h 372301"/>
                <a:gd name="connsiteX14" fmla="*/ 17845 w 570007"/>
                <a:gd name="connsiteY14" fmla="*/ 26575 h 372301"/>
                <a:gd name="connsiteX15" fmla="*/ 17845 w 570007"/>
                <a:gd name="connsiteY15" fmla="*/ 293990 h 372301"/>
                <a:gd name="connsiteX16" fmla="*/ 30837 w 570007"/>
                <a:gd name="connsiteY16" fmla="*/ 305519 h 372301"/>
                <a:gd name="connsiteX17" fmla="*/ 540326 w 570007"/>
                <a:gd name="connsiteY17" fmla="*/ 305519 h 372301"/>
                <a:gd name="connsiteX18" fmla="*/ 553292 w 570007"/>
                <a:gd name="connsiteY18" fmla="*/ 293990 h 372301"/>
                <a:gd name="connsiteX19" fmla="*/ 315815 w 570007"/>
                <a:gd name="connsiteY19" fmla="*/ 338743 h 372301"/>
                <a:gd name="connsiteX20" fmla="*/ 292218 w 570007"/>
                <a:gd name="connsiteY20" fmla="*/ 315147 h 372301"/>
                <a:gd name="connsiteX21" fmla="*/ 268622 w 570007"/>
                <a:gd name="connsiteY21" fmla="*/ 338743 h 372301"/>
                <a:gd name="connsiteX22" fmla="*/ 292218 w 570007"/>
                <a:gd name="connsiteY22" fmla="*/ 362340 h 372301"/>
                <a:gd name="connsiteX23" fmla="*/ 292244 w 570007"/>
                <a:gd name="connsiteY23" fmla="*/ 362340 h 372301"/>
                <a:gd name="connsiteX24" fmla="*/ 315815 w 570007"/>
                <a:gd name="connsiteY24" fmla="*/ 338769 h 372301"/>
                <a:gd name="connsiteX25" fmla="*/ 315815 w 570007"/>
                <a:gd name="connsiteY25" fmla="*/ 338743 h 372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70007" h="372301">
                  <a:moveTo>
                    <a:pt x="571137" y="16818"/>
                  </a:moveTo>
                  <a:lnTo>
                    <a:pt x="571137" y="357127"/>
                  </a:lnTo>
                  <a:cubicBezTo>
                    <a:pt x="571152" y="366401"/>
                    <a:pt x="563645" y="373930"/>
                    <a:pt x="554370" y="373945"/>
                  </a:cubicBezTo>
                  <a:cubicBezTo>
                    <a:pt x="554352" y="373945"/>
                    <a:pt x="554337" y="373945"/>
                    <a:pt x="554319" y="373945"/>
                  </a:cubicBezTo>
                  <a:lnTo>
                    <a:pt x="16869" y="373945"/>
                  </a:lnTo>
                  <a:cubicBezTo>
                    <a:pt x="7567" y="373960"/>
                    <a:pt x="15" y="366430"/>
                    <a:pt x="0" y="357127"/>
                  </a:cubicBezTo>
                  <a:lnTo>
                    <a:pt x="0" y="16818"/>
                  </a:lnTo>
                  <a:cubicBezTo>
                    <a:pt x="28" y="7520"/>
                    <a:pt x="7572" y="0"/>
                    <a:pt x="16869" y="0"/>
                  </a:cubicBezTo>
                  <a:lnTo>
                    <a:pt x="554319" y="0"/>
                  </a:lnTo>
                  <a:cubicBezTo>
                    <a:pt x="563606" y="0"/>
                    <a:pt x="571137" y="7531"/>
                    <a:pt x="571137" y="16818"/>
                  </a:cubicBezTo>
                  <a:close/>
                  <a:moveTo>
                    <a:pt x="553292" y="294118"/>
                  </a:moveTo>
                  <a:lnTo>
                    <a:pt x="553292" y="26575"/>
                  </a:lnTo>
                  <a:cubicBezTo>
                    <a:pt x="552866" y="19824"/>
                    <a:pt x="547078" y="14681"/>
                    <a:pt x="540326" y="15046"/>
                  </a:cubicBezTo>
                  <a:lnTo>
                    <a:pt x="30837" y="15046"/>
                  </a:lnTo>
                  <a:cubicBezTo>
                    <a:pt x="24079" y="14679"/>
                    <a:pt x="18286" y="19822"/>
                    <a:pt x="17845" y="26575"/>
                  </a:cubicBezTo>
                  <a:lnTo>
                    <a:pt x="17845" y="293990"/>
                  </a:lnTo>
                  <a:cubicBezTo>
                    <a:pt x="18271" y="300751"/>
                    <a:pt x="24074" y="305899"/>
                    <a:pt x="30837" y="305519"/>
                  </a:cubicBezTo>
                  <a:lnTo>
                    <a:pt x="540326" y="305519"/>
                  </a:lnTo>
                  <a:cubicBezTo>
                    <a:pt x="547084" y="305899"/>
                    <a:pt x="552879" y="300745"/>
                    <a:pt x="553292" y="293990"/>
                  </a:cubicBezTo>
                  <a:close/>
                  <a:moveTo>
                    <a:pt x="315815" y="338743"/>
                  </a:moveTo>
                  <a:cubicBezTo>
                    <a:pt x="315815" y="325710"/>
                    <a:pt x="305249" y="315147"/>
                    <a:pt x="292218" y="315147"/>
                  </a:cubicBezTo>
                  <a:cubicBezTo>
                    <a:pt x="279185" y="315147"/>
                    <a:pt x="268622" y="325710"/>
                    <a:pt x="268622" y="338743"/>
                  </a:cubicBezTo>
                  <a:cubicBezTo>
                    <a:pt x="268622" y="351776"/>
                    <a:pt x="279188" y="362340"/>
                    <a:pt x="292218" y="362340"/>
                  </a:cubicBezTo>
                  <a:cubicBezTo>
                    <a:pt x="292226" y="362340"/>
                    <a:pt x="292237" y="362340"/>
                    <a:pt x="292244" y="362340"/>
                  </a:cubicBezTo>
                  <a:cubicBezTo>
                    <a:pt x="305262" y="362340"/>
                    <a:pt x="315815" y="351787"/>
                    <a:pt x="315815" y="338769"/>
                  </a:cubicBezTo>
                  <a:cubicBezTo>
                    <a:pt x="315815" y="338761"/>
                    <a:pt x="315815" y="338751"/>
                    <a:pt x="315815" y="338743"/>
                  </a:cubicBezTo>
                  <a:close/>
                </a:path>
              </a:pathLst>
            </a:custGeom>
            <a:grpFill/>
            <a:ln w="2566" cap="flat">
              <a:noFill/>
              <a:prstDash val="solid"/>
              <a:miter/>
            </a:ln>
          </p:spPr>
          <p:txBody>
            <a:bodyPr rtlCol="0" anchor="ctr"/>
            <a:lstStyle/>
            <a:p>
              <a:endParaRPr lang="zh-TW" altLang="en-US" sz="2400"/>
            </a:p>
          </p:txBody>
        </p:sp>
        <p:sp>
          <p:nvSpPr>
            <p:cNvPr id="55" name="手繪多邊形: 圖案 54">
              <a:extLst>
                <a:ext uri="{FF2B5EF4-FFF2-40B4-BE49-F238E27FC236}">
                  <a16:creationId xmlns:a16="http://schemas.microsoft.com/office/drawing/2014/main" id="{A47F127B-C057-4B30-B0B8-8BFDC204532D}"/>
                </a:ext>
              </a:extLst>
            </p:cNvPr>
            <p:cNvSpPr/>
            <p:nvPr/>
          </p:nvSpPr>
          <p:spPr>
            <a:xfrm>
              <a:off x="-1617128" y="4548185"/>
              <a:ext cx="318508" cy="19558"/>
            </a:xfrm>
            <a:custGeom>
              <a:avLst/>
              <a:gdLst>
                <a:gd name="connsiteX0" fmla="*/ 294093 w 292706"/>
                <a:gd name="connsiteY0" fmla="*/ 19103 h 17973"/>
                <a:gd name="connsiteX1" fmla="*/ 0 w 292706"/>
                <a:gd name="connsiteY1" fmla="*/ 19103 h 17973"/>
                <a:gd name="connsiteX2" fmla="*/ 58387 w 292706"/>
                <a:gd name="connsiteY2" fmla="*/ 0 h 17973"/>
                <a:gd name="connsiteX3" fmla="*/ 147046 w 292706"/>
                <a:gd name="connsiteY3" fmla="*/ 0 h 17973"/>
                <a:gd name="connsiteX4" fmla="*/ 235654 w 292706"/>
                <a:gd name="connsiteY4" fmla="*/ 0 h 17973"/>
                <a:gd name="connsiteX5" fmla="*/ 294093 w 292706"/>
                <a:gd name="connsiteY5" fmla="*/ 19103 h 17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2706" h="17973">
                  <a:moveTo>
                    <a:pt x="294093" y="19103"/>
                  </a:moveTo>
                  <a:lnTo>
                    <a:pt x="0" y="19103"/>
                  </a:lnTo>
                  <a:lnTo>
                    <a:pt x="58387" y="0"/>
                  </a:lnTo>
                  <a:lnTo>
                    <a:pt x="147046" y="0"/>
                  </a:lnTo>
                  <a:lnTo>
                    <a:pt x="235654" y="0"/>
                  </a:lnTo>
                  <a:lnTo>
                    <a:pt x="294093" y="19103"/>
                  </a:lnTo>
                  <a:close/>
                </a:path>
              </a:pathLst>
            </a:custGeom>
            <a:grpFill/>
            <a:ln w="2566" cap="flat">
              <a:noFill/>
              <a:prstDash val="solid"/>
              <a:miter/>
            </a:ln>
          </p:spPr>
          <p:txBody>
            <a:bodyPr rtlCol="0" anchor="ctr"/>
            <a:lstStyle/>
            <a:p>
              <a:endParaRPr lang="zh-TW" altLang="en-US" sz="2400"/>
            </a:p>
          </p:txBody>
        </p:sp>
        <p:sp>
          <p:nvSpPr>
            <p:cNvPr id="56" name="手繪多邊形: 圖案 55">
              <a:extLst>
                <a:ext uri="{FF2B5EF4-FFF2-40B4-BE49-F238E27FC236}">
                  <a16:creationId xmlns:a16="http://schemas.microsoft.com/office/drawing/2014/main" id="{A2C28978-FB24-4F97-828A-EEA45005E320}"/>
                </a:ext>
              </a:extLst>
            </p:cNvPr>
            <p:cNvSpPr/>
            <p:nvPr/>
          </p:nvSpPr>
          <p:spPr>
            <a:xfrm>
              <a:off x="-1553595" y="4494571"/>
              <a:ext cx="192782" cy="41910"/>
            </a:xfrm>
            <a:custGeom>
              <a:avLst/>
              <a:gdLst>
                <a:gd name="connsiteX0" fmla="*/ 0 w 177164"/>
                <a:gd name="connsiteY0" fmla="*/ 0 h 38513"/>
                <a:gd name="connsiteX1" fmla="*/ 177267 w 177164"/>
                <a:gd name="connsiteY1" fmla="*/ 0 h 38513"/>
                <a:gd name="connsiteX2" fmla="*/ 177267 w 177164"/>
                <a:gd name="connsiteY2" fmla="*/ 39978 h 38513"/>
                <a:gd name="connsiteX3" fmla="*/ 0 w 177164"/>
                <a:gd name="connsiteY3" fmla="*/ 39978 h 38513"/>
              </a:gdLst>
              <a:ahLst/>
              <a:cxnLst>
                <a:cxn ang="0">
                  <a:pos x="connsiteX0" y="connsiteY0"/>
                </a:cxn>
                <a:cxn ang="0">
                  <a:pos x="connsiteX1" y="connsiteY1"/>
                </a:cxn>
                <a:cxn ang="0">
                  <a:pos x="connsiteX2" y="connsiteY2"/>
                </a:cxn>
                <a:cxn ang="0">
                  <a:pos x="connsiteX3" y="connsiteY3"/>
                </a:cxn>
              </a:cxnLst>
              <a:rect l="l" t="t" r="r" b="b"/>
              <a:pathLst>
                <a:path w="177164" h="38513">
                  <a:moveTo>
                    <a:pt x="0" y="0"/>
                  </a:moveTo>
                  <a:lnTo>
                    <a:pt x="177267" y="0"/>
                  </a:lnTo>
                  <a:lnTo>
                    <a:pt x="177267" y="39978"/>
                  </a:lnTo>
                  <a:lnTo>
                    <a:pt x="0" y="39978"/>
                  </a:lnTo>
                  <a:close/>
                </a:path>
              </a:pathLst>
            </a:custGeom>
            <a:grpFill/>
            <a:ln w="2566" cap="flat">
              <a:noFill/>
              <a:prstDash val="solid"/>
              <a:miter/>
            </a:ln>
          </p:spPr>
          <p:txBody>
            <a:bodyPr rtlCol="0" anchor="ctr"/>
            <a:lstStyle/>
            <a:p>
              <a:endParaRPr lang="zh-TW" altLang="en-US" sz="2400"/>
            </a:p>
          </p:txBody>
        </p:sp>
      </p:grpSp>
      <p:cxnSp>
        <p:nvCxnSpPr>
          <p:cNvPr id="57" name="直線單箭頭接點 915">
            <a:extLst>
              <a:ext uri="{FF2B5EF4-FFF2-40B4-BE49-F238E27FC236}">
                <a16:creationId xmlns:a16="http://schemas.microsoft.com/office/drawing/2014/main" id="{5A433D8C-E7CD-4EA2-8FC5-FC40C0FD49DB}"/>
              </a:ext>
            </a:extLst>
          </p:cNvPr>
          <p:cNvCxnSpPr>
            <a:cxnSpLocks/>
          </p:cNvCxnSpPr>
          <p:nvPr/>
        </p:nvCxnSpPr>
        <p:spPr>
          <a:xfrm>
            <a:off x="2725818" y="5271458"/>
            <a:ext cx="1269663" cy="0"/>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sp>
        <p:nvSpPr>
          <p:cNvPr id="63" name="矩形 901">
            <a:extLst>
              <a:ext uri="{FF2B5EF4-FFF2-40B4-BE49-F238E27FC236}">
                <a16:creationId xmlns:a16="http://schemas.microsoft.com/office/drawing/2014/main" id="{F525F459-4C51-45F9-99A9-5BB3542D5BF8}"/>
              </a:ext>
            </a:extLst>
          </p:cNvPr>
          <p:cNvSpPr/>
          <p:nvPr/>
        </p:nvSpPr>
        <p:spPr>
          <a:xfrm>
            <a:off x="1057507" y="3913195"/>
            <a:ext cx="833883" cy="318100"/>
          </a:xfrm>
          <a:prstGeom prst="rect">
            <a:avLst/>
          </a:prstGeom>
        </p:spPr>
        <p:txBody>
          <a:bodyPr wrap="none" anchor="t">
            <a:spAutoFit/>
          </a:bodyPr>
          <a:lstStyle/>
          <a:p>
            <a:r>
              <a:rPr lang="en-US" altLang="zh-TW" sz="1467" b="1">
                <a:solidFill>
                  <a:srgbClr val="274DA5"/>
                </a:solidFill>
                <a:latin typeface="Arial" panose="020B0604020202020204" pitchFamily="34" charset="0"/>
                <a:ea typeface="Microsoft JhengHei"/>
                <a:cs typeface="Arial" panose="020B0604020202020204" pitchFamily="34" charset="0"/>
              </a:rPr>
              <a:t>Normal</a:t>
            </a:r>
            <a:endParaRPr lang="en-US" sz="1467">
              <a:solidFill>
                <a:srgbClr val="274DA5"/>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4" name="矩形 901">
            <a:extLst>
              <a:ext uri="{FF2B5EF4-FFF2-40B4-BE49-F238E27FC236}">
                <a16:creationId xmlns:a16="http://schemas.microsoft.com/office/drawing/2014/main" id="{DA1E80EC-A61F-4B50-A65B-B953D727BA9D}"/>
              </a:ext>
            </a:extLst>
          </p:cNvPr>
          <p:cNvSpPr/>
          <p:nvPr/>
        </p:nvSpPr>
        <p:spPr>
          <a:xfrm>
            <a:off x="946557" y="5598619"/>
            <a:ext cx="1740047" cy="318100"/>
          </a:xfrm>
          <a:prstGeom prst="rect">
            <a:avLst/>
          </a:prstGeom>
        </p:spPr>
        <p:txBody>
          <a:bodyPr wrap="square" anchor="t">
            <a:spAutoFit/>
          </a:bodyPr>
          <a:lstStyle/>
          <a:p>
            <a:pPr algn="ctr"/>
            <a:r>
              <a:rPr lang="en-US" altLang="zh-TW" sz="1467" b="1">
                <a:solidFill>
                  <a:srgbClr val="1F3F85"/>
                </a:solidFill>
                <a:latin typeface="Arial" panose="020B0604020202020204" pitchFamily="34" charset="0"/>
                <a:ea typeface="Microsoft JhengHei"/>
                <a:cs typeface="Arial" panose="020B0604020202020204" pitchFamily="34" charset="0"/>
              </a:rPr>
              <a:t>Primary NAS</a:t>
            </a:r>
            <a:endParaRPr lang="en-US" sz="1467">
              <a:solidFill>
                <a:srgbClr val="1F3F85"/>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5" name="矩形 901">
            <a:extLst>
              <a:ext uri="{FF2B5EF4-FFF2-40B4-BE49-F238E27FC236}">
                <a16:creationId xmlns:a16="http://schemas.microsoft.com/office/drawing/2014/main" id="{BABDFD95-5835-45E4-B82C-E3C64684D5D1}"/>
              </a:ext>
            </a:extLst>
          </p:cNvPr>
          <p:cNvSpPr/>
          <p:nvPr/>
        </p:nvSpPr>
        <p:spPr>
          <a:xfrm>
            <a:off x="4094393" y="5538847"/>
            <a:ext cx="1740047" cy="318100"/>
          </a:xfrm>
          <a:prstGeom prst="rect">
            <a:avLst/>
          </a:prstGeom>
        </p:spPr>
        <p:txBody>
          <a:bodyPr wrap="square" anchor="t">
            <a:spAutoFit/>
          </a:bodyPr>
          <a:lstStyle/>
          <a:p>
            <a:pPr algn="ctr"/>
            <a:r>
              <a:rPr lang="en-US" altLang="zh-TW" sz="1467" b="1">
                <a:solidFill>
                  <a:srgbClr val="1F3F85"/>
                </a:solidFill>
                <a:latin typeface="Arial" panose="020B0604020202020204" pitchFamily="34" charset="0"/>
                <a:ea typeface="Microsoft JhengHei"/>
                <a:cs typeface="Arial" panose="020B0604020202020204" pitchFamily="34" charset="0"/>
              </a:rPr>
              <a:t>Secondary NAS</a:t>
            </a:r>
            <a:endParaRPr lang="en-US" sz="1467">
              <a:solidFill>
                <a:srgbClr val="1F3F85"/>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6" name="矩形 901">
            <a:extLst>
              <a:ext uri="{FF2B5EF4-FFF2-40B4-BE49-F238E27FC236}">
                <a16:creationId xmlns:a16="http://schemas.microsoft.com/office/drawing/2014/main" id="{E9CDD8C0-62B2-4C88-837D-2775940D8EC5}"/>
              </a:ext>
            </a:extLst>
          </p:cNvPr>
          <p:cNvSpPr/>
          <p:nvPr/>
        </p:nvSpPr>
        <p:spPr>
          <a:xfrm>
            <a:off x="2482495" y="4969345"/>
            <a:ext cx="1740047" cy="297454"/>
          </a:xfrm>
          <a:prstGeom prst="rect">
            <a:avLst/>
          </a:prstGeom>
        </p:spPr>
        <p:txBody>
          <a:bodyPr wrap="square" anchor="t">
            <a:spAutoFit/>
          </a:bodyPr>
          <a:lstStyle/>
          <a:p>
            <a:pPr algn="ctr"/>
            <a:r>
              <a:rPr lang="en-US" altLang="zh-TW" sz="1333" b="1">
                <a:solidFill>
                  <a:srgbClr val="C00000"/>
                </a:solidFill>
                <a:latin typeface="Arial" panose="020B0604020202020204" pitchFamily="34" charset="0"/>
                <a:ea typeface="Microsoft JhengHei"/>
                <a:cs typeface="Arial" panose="020B0604020202020204" pitchFamily="34" charset="0"/>
              </a:rPr>
              <a:t>By schedule</a:t>
            </a:r>
            <a:endParaRPr lang="en-US" sz="1333">
              <a:solidFill>
                <a:srgbClr val="C00000"/>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7" name="矩形 901">
            <a:extLst>
              <a:ext uri="{FF2B5EF4-FFF2-40B4-BE49-F238E27FC236}">
                <a16:creationId xmlns:a16="http://schemas.microsoft.com/office/drawing/2014/main" id="{50BCDB10-51B7-43CA-8F85-AF38AD37FAFE}"/>
              </a:ext>
            </a:extLst>
          </p:cNvPr>
          <p:cNvSpPr/>
          <p:nvPr/>
        </p:nvSpPr>
        <p:spPr>
          <a:xfrm>
            <a:off x="2506685" y="5335657"/>
            <a:ext cx="1740047" cy="287323"/>
          </a:xfrm>
          <a:prstGeom prst="rect">
            <a:avLst/>
          </a:prstGeom>
        </p:spPr>
        <p:txBody>
          <a:bodyPr wrap="square" anchor="t">
            <a:spAutoFit/>
          </a:bodyPr>
          <a:lstStyle/>
          <a:p>
            <a:pPr algn="ctr"/>
            <a:r>
              <a:rPr lang="en-US" altLang="zh-TW" sz="1267" b="1">
                <a:solidFill>
                  <a:srgbClr val="274DA5"/>
                </a:solidFill>
                <a:latin typeface="Arial" panose="020B0604020202020204" pitchFamily="34" charset="0"/>
                <a:ea typeface="Microsoft JhengHei"/>
                <a:cs typeface="Arial" panose="020B0604020202020204" pitchFamily="34" charset="0"/>
              </a:rPr>
              <a:t>Snapshot send</a:t>
            </a:r>
            <a:endParaRPr lang="en-US" sz="1267">
              <a:solidFill>
                <a:srgbClr val="274DA5"/>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68" name="群組 67">
            <a:extLst>
              <a:ext uri="{FF2B5EF4-FFF2-40B4-BE49-F238E27FC236}">
                <a16:creationId xmlns:a16="http://schemas.microsoft.com/office/drawing/2014/main" id="{24AA6EF0-B143-4D05-9F72-6A5451A8112E}"/>
              </a:ext>
            </a:extLst>
          </p:cNvPr>
          <p:cNvGrpSpPr/>
          <p:nvPr/>
        </p:nvGrpSpPr>
        <p:grpSpPr>
          <a:xfrm>
            <a:off x="9580889" y="5107448"/>
            <a:ext cx="1782020" cy="341541"/>
            <a:chOff x="4388896" y="4191428"/>
            <a:chExt cx="1165610" cy="223402"/>
          </a:xfrm>
          <a:gradFill>
            <a:gsLst>
              <a:gs pos="100000">
                <a:srgbClr val="3965B5"/>
              </a:gs>
              <a:gs pos="0">
                <a:srgbClr val="274DA5"/>
              </a:gs>
            </a:gsLst>
            <a:lin ang="0" scaled="0"/>
          </a:gradFill>
          <a:effectLst>
            <a:outerShdw blurRad="50800" dist="38100" dir="2700000" algn="tl" rotWithShape="0">
              <a:prstClr val="black">
                <a:alpha val="40000"/>
              </a:prstClr>
            </a:outerShdw>
          </a:effectLst>
        </p:grpSpPr>
        <p:sp>
          <p:nvSpPr>
            <p:cNvPr id="69" name="手繪多邊形: 圖案 68">
              <a:extLst>
                <a:ext uri="{FF2B5EF4-FFF2-40B4-BE49-F238E27FC236}">
                  <a16:creationId xmlns:a16="http://schemas.microsoft.com/office/drawing/2014/main" id="{67863B4B-D759-4954-85E2-481B5D98F119}"/>
                </a:ext>
              </a:extLst>
            </p:cNvPr>
            <p:cNvSpPr/>
            <p:nvPr/>
          </p:nvSpPr>
          <p:spPr>
            <a:xfrm>
              <a:off x="4390688" y="4193220"/>
              <a:ext cx="1162024" cy="218776"/>
            </a:xfrm>
            <a:custGeom>
              <a:avLst/>
              <a:gdLst>
                <a:gd name="connsiteX0" fmla="*/ 79058 w 3086100"/>
                <a:gd name="connsiteY0" fmla="*/ 590169 h 581025"/>
                <a:gd name="connsiteX1" fmla="*/ 0 w 3086100"/>
                <a:gd name="connsiteY1" fmla="*/ 511112 h 581025"/>
                <a:gd name="connsiteX2" fmla="*/ 0 w 3086100"/>
                <a:gd name="connsiteY2" fmla="*/ 79058 h 581025"/>
                <a:gd name="connsiteX3" fmla="*/ 79058 w 3086100"/>
                <a:gd name="connsiteY3" fmla="*/ 0 h 581025"/>
                <a:gd name="connsiteX4" fmla="*/ 3009329 w 3086100"/>
                <a:gd name="connsiteY4" fmla="*/ 0 h 581025"/>
                <a:gd name="connsiteX5" fmla="*/ 3088291 w 3086100"/>
                <a:gd name="connsiteY5" fmla="*/ 79058 h 581025"/>
                <a:gd name="connsiteX6" fmla="*/ 3088291 w 3086100"/>
                <a:gd name="connsiteY6" fmla="*/ 511112 h 581025"/>
                <a:gd name="connsiteX7" fmla="*/ 3009329 w 3086100"/>
                <a:gd name="connsiteY7" fmla="*/ 590169 h 581025"/>
                <a:gd name="connsiteX8" fmla="*/ 79058 w 3086100"/>
                <a:gd name="connsiteY8" fmla="*/ 590169 h 581025"/>
                <a:gd name="connsiteX9" fmla="*/ 2995517 w 3086100"/>
                <a:gd name="connsiteY9" fmla="*/ 143637 h 581025"/>
                <a:gd name="connsiteX10" fmla="*/ 2967038 w 3086100"/>
                <a:gd name="connsiteY10" fmla="*/ 172117 h 581025"/>
                <a:gd name="connsiteX11" fmla="*/ 2967038 w 3086100"/>
                <a:gd name="connsiteY11" fmla="*/ 350806 h 581025"/>
                <a:gd name="connsiteX12" fmla="*/ 2995517 w 3086100"/>
                <a:gd name="connsiteY12" fmla="*/ 379286 h 581025"/>
                <a:gd name="connsiteX13" fmla="*/ 3023997 w 3086100"/>
                <a:gd name="connsiteY13" fmla="*/ 350806 h 581025"/>
                <a:gd name="connsiteX14" fmla="*/ 3023997 w 3086100"/>
                <a:gd name="connsiteY14" fmla="*/ 172117 h 581025"/>
                <a:gd name="connsiteX15" fmla="*/ 2995517 w 3086100"/>
                <a:gd name="connsiteY15" fmla="*/ 143637 h 581025"/>
                <a:gd name="connsiteX16" fmla="*/ 92774 w 3086100"/>
                <a:gd name="connsiteY16" fmla="*/ 143637 h 581025"/>
                <a:gd name="connsiteX17" fmla="*/ 64294 w 3086100"/>
                <a:gd name="connsiteY17" fmla="*/ 172117 h 581025"/>
                <a:gd name="connsiteX18" fmla="*/ 64294 w 3086100"/>
                <a:gd name="connsiteY18" fmla="*/ 350806 h 581025"/>
                <a:gd name="connsiteX19" fmla="*/ 92774 w 3086100"/>
                <a:gd name="connsiteY19" fmla="*/ 379286 h 581025"/>
                <a:gd name="connsiteX20" fmla="*/ 121253 w 3086100"/>
                <a:gd name="connsiteY20" fmla="*/ 350806 h 581025"/>
                <a:gd name="connsiteX21" fmla="*/ 121253 w 3086100"/>
                <a:gd name="connsiteY21" fmla="*/ 172117 h 581025"/>
                <a:gd name="connsiteX22" fmla="*/ 92774 w 3086100"/>
                <a:gd name="connsiteY22" fmla="*/ 143637 h 581025"/>
                <a:gd name="connsiteX23" fmla="*/ 92774 w 3086100"/>
                <a:gd name="connsiteY23" fmla="*/ 143637 h 58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86100" h="581025">
                  <a:moveTo>
                    <a:pt x="79058" y="590169"/>
                  </a:moveTo>
                  <a:cubicBezTo>
                    <a:pt x="35528" y="590169"/>
                    <a:pt x="0" y="554736"/>
                    <a:pt x="0" y="511112"/>
                  </a:cubicBezTo>
                  <a:lnTo>
                    <a:pt x="0" y="79058"/>
                  </a:lnTo>
                  <a:cubicBezTo>
                    <a:pt x="0" y="35528"/>
                    <a:pt x="35433" y="0"/>
                    <a:pt x="79058" y="0"/>
                  </a:cubicBezTo>
                  <a:lnTo>
                    <a:pt x="3009329" y="0"/>
                  </a:lnTo>
                  <a:cubicBezTo>
                    <a:pt x="3052858" y="0"/>
                    <a:pt x="3088291" y="35433"/>
                    <a:pt x="3088291" y="79058"/>
                  </a:cubicBezTo>
                  <a:lnTo>
                    <a:pt x="3088291" y="511112"/>
                  </a:lnTo>
                  <a:cubicBezTo>
                    <a:pt x="3088291" y="554641"/>
                    <a:pt x="3052858" y="590169"/>
                    <a:pt x="3009329" y="590169"/>
                  </a:cubicBezTo>
                  <a:lnTo>
                    <a:pt x="79058" y="590169"/>
                  </a:lnTo>
                  <a:close/>
                  <a:moveTo>
                    <a:pt x="2995517" y="143637"/>
                  </a:moveTo>
                  <a:cubicBezTo>
                    <a:pt x="2979801" y="143637"/>
                    <a:pt x="2967038" y="156401"/>
                    <a:pt x="2967038" y="172117"/>
                  </a:cubicBezTo>
                  <a:lnTo>
                    <a:pt x="2967038" y="350806"/>
                  </a:lnTo>
                  <a:cubicBezTo>
                    <a:pt x="2967038" y="366522"/>
                    <a:pt x="2979801" y="379286"/>
                    <a:pt x="2995517" y="379286"/>
                  </a:cubicBezTo>
                  <a:cubicBezTo>
                    <a:pt x="3011234" y="379286"/>
                    <a:pt x="3023997" y="366522"/>
                    <a:pt x="3023997" y="350806"/>
                  </a:cubicBezTo>
                  <a:lnTo>
                    <a:pt x="3023997" y="172117"/>
                  </a:lnTo>
                  <a:cubicBezTo>
                    <a:pt x="3023997" y="156401"/>
                    <a:pt x="3011138" y="143637"/>
                    <a:pt x="2995517" y="143637"/>
                  </a:cubicBezTo>
                  <a:close/>
                  <a:moveTo>
                    <a:pt x="92774" y="143637"/>
                  </a:moveTo>
                  <a:cubicBezTo>
                    <a:pt x="77057" y="143637"/>
                    <a:pt x="64294" y="156401"/>
                    <a:pt x="64294" y="172117"/>
                  </a:cubicBezTo>
                  <a:lnTo>
                    <a:pt x="64294" y="350806"/>
                  </a:lnTo>
                  <a:cubicBezTo>
                    <a:pt x="64294" y="366522"/>
                    <a:pt x="77057" y="379286"/>
                    <a:pt x="92774" y="379286"/>
                  </a:cubicBezTo>
                  <a:cubicBezTo>
                    <a:pt x="108490" y="379286"/>
                    <a:pt x="121253" y="366522"/>
                    <a:pt x="121253" y="350806"/>
                  </a:cubicBezTo>
                  <a:lnTo>
                    <a:pt x="121253" y="172117"/>
                  </a:lnTo>
                  <a:cubicBezTo>
                    <a:pt x="121253" y="156401"/>
                    <a:pt x="108490" y="143637"/>
                    <a:pt x="92774" y="143637"/>
                  </a:cubicBezTo>
                  <a:lnTo>
                    <a:pt x="92774" y="143637"/>
                  </a:lnTo>
                  <a:close/>
                </a:path>
              </a:pathLst>
            </a:custGeom>
            <a:grpFill/>
            <a:ln w="6350" cap="flat">
              <a:solidFill>
                <a:schemeClr val="bg1"/>
              </a:solidFill>
              <a:prstDash val="solid"/>
              <a:miter/>
            </a:ln>
          </p:spPr>
          <p:txBody>
            <a:bodyPr rtlCol="0" anchor="ctr"/>
            <a:lstStyle/>
            <a:p>
              <a:endParaRPr lang="zh-TW" altLang="en-US" sz="2400"/>
            </a:p>
          </p:txBody>
        </p:sp>
        <p:sp>
          <p:nvSpPr>
            <p:cNvPr id="70" name="手繪多邊形: 圖案 69">
              <a:extLst>
                <a:ext uri="{FF2B5EF4-FFF2-40B4-BE49-F238E27FC236}">
                  <a16:creationId xmlns:a16="http://schemas.microsoft.com/office/drawing/2014/main" id="{BC3E0317-DB9C-4CF1-8E75-30BE4598CAFF}"/>
                </a:ext>
              </a:extLst>
            </p:cNvPr>
            <p:cNvSpPr/>
            <p:nvPr/>
          </p:nvSpPr>
          <p:spPr>
            <a:xfrm>
              <a:off x="4388896" y="4191428"/>
              <a:ext cx="1165610" cy="222362"/>
            </a:xfrm>
            <a:custGeom>
              <a:avLst/>
              <a:gdLst>
                <a:gd name="connsiteX0" fmla="*/ 3013996 w 3095625"/>
                <a:gd name="connsiteY0" fmla="*/ 9525 h 590550"/>
                <a:gd name="connsiteX1" fmla="*/ 3088291 w 3095625"/>
                <a:gd name="connsiteY1" fmla="*/ 83820 h 590550"/>
                <a:gd name="connsiteX2" fmla="*/ 3088291 w 3095625"/>
                <a:gd name="connsiteY2" fmla="*/ 515874 h 590550"/>
                <a:gd name="connsiteX3" fmla="*/ 3013996 w 3095625"/>
                <a:gd name="connsiteY3" fmla="*/ 590169 h 590550"/>
                <a:gd name="connsiteX4" fmla="*/ 83820 w 3095625"/>
                <a:gd name="connsiteY4" fmla="*/ 590169 h 590550"/>
                <a:gd name="connsiteX5" fmla="*/ 9525 w 3095625"/>
                <a:gd name="connsiteY5" fmla="*/ 515874 h 590550"/>
                <a:gd name="connsiteX6" fmla="*/ 9525 w 3095625"/>
                <a:gd name="connsiteY6" fmla="*/ 83820 h 590550"/>
                <a:gd name="connsiteX7" fmla="*/ 83820 w 3095625"/>
                <a:gd name="connsiteY7" fmla="*/ 9525 h 590550"/>
                <a:gd name="connsiteX8" fmla="*/ 3013996 w 3095625"/>
                <a:gd name="connsiteY8" fmla="*/ 9525 h 590550"/>
                <a:gd name="connsiteX9" fmla="*/ 3000280 w 3095625"/>
                <a:gd name="connsiteY9" fmla="*/ 388906 h 590550"/>
                <a:gd name="connsiteX10" fmla="*/ 3000280 w 3095625"/>
                <a:gd name="connsiteY10" fmla="*/ 388906 h 590550"/>
                <a:gd name="connsiteX11" fmla="*/ 3033522 w 3095625"/>
                <a:gd name="connsiteY11" fmla="*/ 355664 h 590550"/>
                <a:gd name="connsiteX12" fmla="*/ 3033522 w 3095625"/>
                <a:gd name="connsiteY12" fmla="*/ 176879 h 590550"/>
                <a:gd name="connsiteX13" fmla="*/ 3000280 w 3095625"/>
                <a:gd name="connsiteY13" fmla="*/ 143637 h 590550"/>
                <a:gd name="connsiteX14" fmla="*/ 2967038 w 3095625"/>
                <a:gd name="connsiteY14" fmla="*/ 176879 h 590550"/>
                <a:gd name="connsiteX15" fmla="*/ 2967038 w 3095625"/>
                <a:gd name="connsiteY15" fmla="*/ 355568 h 590550"/>
                <a:gd name="connsiteX16" fmla="*/ 3000280 w 3095625"/>
                <a:gd name="connsiteY16" fmla="*/ 388906 h 590550"/>
                <a:gd name="connsiteX17" fmla="*/ 97536 w 3095625"/>
                <a:gd name="connsiteY17" fmla="*/ 388906 h 590550"/>
                <a:gd name="connsiteX18" fmla="*/ 97536 w 3095625"/>
                <a:gd name="connsiteY18" fmla="*/ 388906 h 590550"/>
                <a:gd name="connsiteX19" fmla="*/ 130778 w 3095625"/>
                <a:gd name="connsiteY19" fmla="*/ 355664 h 590550"/>
                <a:gd name="connsiteX20" fmla="*/ 130778 w 3095625"/>
                <a:gd name="connsiteY20" fmla="*/ 176879 h 590550"/>
                <a:gd name="connsiteX21" fmla="*/ 97536 w 3095625"/>
                <a:gd name="connsiteY21" fmla="*/ 143637 h 590550"/>
                <a:gd name="connsiteX22" fmla="*/ 64294 w 3095625"/>
                <a:gd name="connsiteY22" fmla="*/ 176879 h 590550"/>
                <a:gd name="connsiteX23" fmla="*/ 64294 w 3095625"/>
                <a:gd name="connsiteY23" fmla="*/ 355568 h 590550"/>
                <a:gd name="connsiteX24" fmla="*/ 97536 w 3095625"/>
                <a:gd name="connsiteY24" fmla="*/ 388906 h 590550"/>
                <a:gd name="connsiteX25" fmla="*/ 3013996 w 3095625"/>
                <a:gd name="connsiteY25" fmla="*/ 0 h 590550"/>
                <a:gd name="connsiteX26" fmla="*/ 83820 w 3095625"/>
                <a:gd name="connsiteY26" fmla="*/ 0 h 590550"/>
                <a:gd name="connsiteX27" fmla="*/ 0 w 3095625"/>
                <a:gd name="connsiteY27" fmla="*/ 83820 h 590550"/>
                <a:gd name="connsiteX28" fmla="*/ 0 w 3095625"/>
                <a:gd name="connsiteY28" fmla="*/ 515874 h 590550"/>
                <a:gd name="connsiteX29" fmla="*/ 83820 w 3095625"/>
                <a:gd name="connsiteY29" fmla="*/ 599694 h 590550"/>
                <a:gd name="connsiteX30" fmla="*/ 3014091 w 3095625"/>
                <a:gd name="connsiteY30" fmla="*/ 599694 h 590550"/>
                <a:gd name="connsiteX31" fmla="*/ 3097911 w 3095625"/>
                <a:gd name="connsiteY31" fmla="*/ 515874 h 590550"/>
                <a:gd name="connsiteX32" fmla="*/ 3097911 w 3095625"/>
                <a:gd name="connsiteY32" fmla="*/ 83820 h 590550"/>
                <a:gd name="connsiteX33" fmla="*/ 3013996 w 3095625"/>
                <a:gd name="connsiteY33" fmla="*/ 0 h 590550"/>
                <a:gd name="connsiteX34" fmla="*/ 3013996 w 3095625"/>
                <a:gd name="connsiteY34" fmla="*/ 0 h 590550"/>
                <a:gd name="connsiteX35" fmla="*/ 3000280 w 3095625"/>
                <a:gd name="connsiteY35" fmla="*/ 379381 h 590550"/>
                <a:gd name="connsiteX36" fmla="*/ 2976563 w 3095625"/>
                <a:gd name="connsiteY36" fmla="*/ 355664 h 590550"/>
                <a:gd name="connsiteX37" fmla="*/ 2976563 w 3095625"/>
                <a:gd name="connsiteY37" fmla="*/ 176879 h 590550"/>
                <a:gd name="connsiteX38" fmla="*/ 3000280 w 3095625"/>
                <a:gd name="connsiteY38" fmla="*/ 153162 h 590550"/>
                <a:gd name="connsiteX39" fmla="*/ 3000280 w 3095625"/>
                <a:gd name="connsiteY39" fmla="*/ 153162 h 590550"/>
                <a:gd name="connsiteX40" fmla="*/ 3023997 w 3095625"/>
                <a:gd name="connsiteY40" fmla="*/ 176879 h 590550"/>
                <a:gd name="connsiteX41" fmla="*/ 3023997 w 3095625"/>
                <a:gd name="connsiteY41" fmla="*/ 355568 h 590550"/>
                <a:gd name="connsiteX42" fmla="*/ 3000280 w 3095625"/>
                <a:gd name="connsiteY42" fmla="*/ 379381 h 590550"/>
                <a:gd name="connsiteX43" fmla="*/ 3000280 w 3095625"/>
                <a:gd name="connsiteY43" fmla="*/ 379381 h 590550"/>
                <a:gd name="connsiteX44" fmla="*/ 3000280 w 3095625"/>
                <a:gd name="connsiteY44" fmla="*/ 379381 h 590550"/>
                <a:gd name="connsiteX45" fmla="*/ 97536 w 3095625"/>
                <a:gd name="connsiteY45" fmla="*/ 379381 h 590550"/>
                <a:gd name="connsiteX46" fmla="*/ 73819 w 3095625"/>
                <a:gd name="connsiteY46" fmla="*/ 355664 h 590550"/>
                <a:gd name="connsiteX47" fmla="*/ 73819 w 3095625"/>
                <a:gd name="connsiteY47" fmla="*/ 176879 h 590550"/>
                <a:gd name="connsiteX48" fmla="*/ 97536 w 3095625"/>
                <a:gd name="connsiteY48" fmla="*/ 153162 h 590550"/>
                <a:gd name="connsiteX49" fmla="*/ 97536 w 3095625"/>
                <a:gd name="connsiteY49" fmla="*/ 153162 h 590550"/>
                <a:gd name="connsiteX50" fmla="*/ 121253 w 3095625"/>
                <a:gd name="connsiteY50" fmla="*/ 176879 h 590550"/>
                <a:gd name="connsiteX51" fmla="*/ 121253 w 3095625"/>
                <a:gd name="connsiteY51" fmla="*/ 355568 h 590550"/>
                <a:gd name="connsiteX52" fmla="*/ 97536 w 3095625"/>
                <a:gd name="connsiteY52" fmla="*/ 379381 h 590550"/>
                <a:gd name="connsiteX53" fmla="*/ 97536 w 3095625"/>
                <a:gd name="connsiteY53" fmla="*/ 379381 h 590550"/>
                <a:gd name="connsiteX54" fmla="*/ 97536 w 3095625"/>
                <a:gd name="connsiteY54" fmla="*/ 379381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3095625" h="590550">
                  <a:moveTo>
                    <a:pt x="3013996" y="9525"/>
                  </a:moveTo>
                  <a:cubicBezTo>
                    <a:pt x="3054953" y="9525"/>
                    <a:pt x="3088291" y="42863"/>
                    <a:pt x="3088291" y="83820"/>
                  </a:cubicBezTo>
                  <a:lnTo>
                    <a:pt x="3088291" y="515874"/>
                  </a:lnTo>
                  <a:cubicBezTo>
                    <a:pt x="3088291" y="556832"/>
                    <a:pt x="3054953" y="590169"/>
                    <a:pt x="3013996" y="590169"/>
                  </a:cubicBezTo>
                  <a:lnTo>
                    <a:pt x="83820" y="590169"/>
                  </a:lnTo>
                  <a:cubicBezTo>
                    <a:pt x="42863" y="590169"/>
                    <a:pt x="9525" y="556832"/>
                    <a:pt x="9525" y="515874"/>
                  </a:cubicBezTo>
                  <a:lnTo>
                    <a:pt x="9525" y="83820"/>
                  </a:lnTo>
                  <a:cubicBezTo>
                    <a:pt x="9525" y="42863"/>
                    <a:pt x="42863" y="9525"/>
                    <a:pt x="83820" y="9525"/>
                  </a:cubicBezTo>
                  <a:lnTo>
                    <a:pt x="3013996" y="9525"/>
                  </a:lnTo>
                  <a:moveTo>
                    <a:pt x="3000280" y="388906"/>
                  </a:moveTo>
                  <a:lnTo>
                    <a:pt x="3000280" y="388906"/>
                  </a:lnTo>
                  <a:cubicBezTo>
                    <a:pt x="3018663" y="388906"/>
                    <a:pt x="3033522" y="373951"/>
                    <a:pt x="3033522" y="355664"/>
                  </a:cubicBezTo>
                  <a:lnTo>
                    <a:pt x="3033522" y="176879"/>
                  </a:lnTo>
                  <a:cubicBezTo>
                    <a:pt x="3033522" y="158496"/>
                    <a:pt x="3018568" y="143637"/>
                    <a:pt x="3000280" y="143637"/>
                  </a:cubicBezTo>
                  <a:cubicBezTo>
                    <a:pt x="2981897" y="143637"/>
                    <a:pt x="2967038" y="158591"/>
                    <a:pt x="2967038" y="176879"/>
                  </a:cubicBezTo>
                  <a:lnTo>
                    <a:pt x="2967038" y="355568"/>
                  </a:lnTo>
                  <a:cubicBezTo>
                    <a:pt x="2966942" y="373951"/>
                    <a:pt x="2981897" y="388906"/>
                    <a:pt x="3000280" y="388906"/>
                  </a:cubicBezTo>
                  <a:moveTo>
                    <a:pt x="97536" y="388906"/>
                  </a:moveTo>
                  <a:lnTo>
                    <a:pt x="97536" y="388906"/>
                  </a:lnTo>
                  <a:cubicBezTo>
                    <a:pt x="115919" y="388906"/>
                    <a:pt x="130778" y="373951"/>
                    <a:pt x="130778" y="355664"/>
                  </a:cubicBezTo>
                  <a:lnTo>
                    <a:pt x="130778" y="176879"/>
                  </a:lnTo>
                  <a:cubicBezTo>
                    <a:pt x="130778" y="158496"/>
                    <a:pt x="115824" y="143637"/>
                    <a:pt x="97536" y="143637"/>
                  </a:cubicBezTo>
                  <a:cubicBezTo>
                    <a:pt x="79153" y="143637"/>
                    <a:pt x="64294" y="158591"/>
                    <a:pt x="64294" y="176879"/>
                  </a:cubicBezTo>
                  <a:lnTo>
                    <a:pt x="64294" y="355568"/>
                  </a:lnTo>
                  <a:cubicBezTo>
                    <a:pt x="64294" y="373951"/>
                    <a:pt x="79248" y="388906"/>
                    <a:pt x="97536" y="388906"/>
                  </a:cubicBezTo>
                  <a:moveTo>
                    <a:pt x="3013996" y="0"/>
                  </a:moveTo>
                  <a:lnTo>
                    <a:pt x="83820" y="0"/>
                  </a:lnTo>
                  <a:cubicBezTo>
                    <a:pt x="37529" y="0"/>
                    <a:pt x="0" y="37529"/>
                    <a:pt x="0" y="83820"/>
                  </a:cubicBezTo>
                  <a:lnTo>
                    <a:pt x="0" y="515874"/>
                  </a:lnTo>
                  <a:cubicBezTo>
                    <a:pt x="0" y="562166"/>
                    <a:pt x="37529" y="599694"/>
                    <a:pt x="83820" y="599694"/>
                  </a:cubicBezTo>
                  <a:lnTo>
                    <a:pt x="3014091" y="599694"/>
                  </a:lnTo>
                  <a:cubicBezTo>
                    <a:pt x="3060383" y="599694"/>
                    <a:pt x="3097911" y="562166"/>
                    <a:pt x="3097911" y="515874"/>
                  </a:cubicBezTo>
                  <a:lnTo>
                    <a:pt x="3097911" y="83820"/>
                  </a:lnTo>
                  <a:cubicBezTo>
                    <a:pt x="3097816" y="37529"/>
                    <a:pt x="3060287" y="0"/>
                    <a:pt x="3013996" y="0"/>
                  </a:cubicBezTo>
                  <a:lnTo>
                    <a:pt x="3013996" y="0"/>
                  </a:lnTo>
                  <a:close/>
                  <a:moveTo>
                    <a:pt x="3000280" y="379381"/>
                  </a:moveTo>
                  <a:cubicBezTo>
                    <a:pt x="2987231" y="379381"/>
                    <a:pt x="2976563" y="368713"/>
                    <a:pt x="2976563" y="355664"/>
                  </a:cubicBezTo>
                  <a:lnTo>
                    <a:pt x="2976563" y="176879"/>
                  </a:lnTo>
                  <a:cubicBezTo>
                    <a:pt x="2976563" y="163830"/>
                    <a:pt x="2987231" y="153162"/>
                    <a:pt x="3000280" y="153162"/>
                  </a:cubicBezTo>
                  <a:lnTo>
                    <a:pt x="3000280" y="153162"/>
                  </a:lnTo>
                  <a:cubicBezTo>
                    <a:pt x="3013329" y="153162"/>
                    <a:pt x="3023997" y="163830"/>
                    <a:pt x="3023997" y="176879"/>
                  </a:cubicBezTo>
                  <a:lnTo>
                    <a:pt x="3023997" y="355568"/>
                  </a:lnTo>
                  <a:cubicBezTo>
                    <a:pt x="3023997" y="368713"/>
                    <a:pt x="3013329" y="379381"/>
                    <a:pt x="3000280" y="379381"/>
                  </a:cubicBezTo>
                  <a:lnTo>
                    <a:pt x="3000280" y="379381"/>
                  </a:lnTo>
                  <a:lnTo>
                    <a:pt x="3000280" y="379381"/>
                  </a:lnTo>
                  <a:close/>
                  <a:moveTo>
                    <a:pt x="97536" y="379381"/>
                  </a:moveTo>
                  <a:cubicBezTo>
                    <a:pt x="84487" y="379381"/>
                    <a:pt x="73819" y="368713"/>
                    <a:pt x="73819" y="355664"/>
                  </a:cubicBezTo>
                  <a:lnTo>
                    <a:pt x="73819" y="176879"/>
                  </a:lnTo>
                  <a:cubicBezTo>
                    <a:pt x="73819" y="163830"/>
                    <a:pt x="84487" y="153162"/>
                    <a:pt x="97536" y="153162"/>
                  </a:cubicBezTo>
                  <a:lnTo>
                    <a:pt x="97536" y="153162"/>
                  </a:lnTo>
                  <a:cubicBezTo>
                    <a:pt x="110585" y="153162"/>
                    <a:pt x="121253" y="163830"/>
                    <a:pt x="121253" y="176879"/>
                  </a:cubicBezTo>
                  <a:lnTo>
                    <a:pt x="121253" y="355568"/>
                  </a:lnTo>
                  <a:cubicBezTo>
                    <a:pt x="121253" y="368713"/>
                    <a:pt x="110585" y="379381"/>
                    <a:pt x="97536" y="379381"/>
                  </a:cubicBezTo>
                  <a:lnTo>
                    <a:pt x="97536" y="379381"/>
                  </a:lnTo>
                  <a:lnTo>
                    <a:pt x="97536" y="379381"/>
                  </a:lnTo>
                  <a:close/>
                </a:path>
              </a:pathLst>
            </a:custGeom>
            <a:grpFill/>
            <a:ln w="6350" cap="flat">
              <a:solidFill>
                <a:schemeClr val="bg1"/>
              </a:solidFill>
              <a:prstDash val="solid"/>
              <a:miter/>
            </a:ln>
          </p:spPr>
          <p:txBody>
            <a:bodyPr rtlCol="0" anchor="ctr"/>
            <a:lstStyle/>
            <a:p>
              <a:endParaRPr lang="zh-TW" altLang="en-US" sz="2400"/>
            </a:p>
          </p:txBody>
        </p:sp>
        <p:sp>
          <p:nvSpPr>
            <p:cNvPr id="71" name="手繪多邊形: 圖案 70">
              <a:extLst>
                <a:ext uri="{FF2B5EF4-FFF2-40B4-BE49-F238E27FC236}">
                  <a16:creationId xmlns:a16="http://schemas.microsoft.com/office/drawing/2014/main" id="{7AB5414C-A1DC-4BC9-AF2C-75CDCAFFE42B}"/>
                </a:ext>
              </a:extLst>
            </p:cNvPr>
            <p:cNvSpPr/>
            <p:nvPr/>
          </p:nvSpPr>
          <p:spPr>
            <a:xfrm>
              <a:off x="4477052" y="4253116"/>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endParaRPr lang="zh-TW" altLang="en-US" sz="2400"/>
            </a:p>
          </p:txBody>
        </p:sp>
        <p:sp>
          <p:nvSpPr>
            <p:cNvPr id="72" name="手繪多邊形: 圖案 71">
              <a:extLst>
                <a:ext uri="{FF2B5EF4-FFF2-40B4-BE49-F238E27FC236}">
                  <a16:creationId xmlns:a16="http://schemas.microsoft.com/office/drawing/2014/main" id="{822694A0-317A-4C86-91C9-4FFEF0C511E4}"/>
                </a:ext>
              </a:extLst>
            </p:cNvPr>
            <p:cNvSpPr/>
            <p:nvPr/>
          </p:nvSpPr>
          <p:spPr>
            <a:xfrm>
              <a:off x="4475259"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p>
          </p:txBody>
        </p:sp>
        <p:sp>
          <p:nvSpPr>
            <p:cNvPr id="73" name="手繪多邊形: 圖案 72">
              <a:extLst>
                <a:ext uri="{FF2B5EF4-FFF2-40B4-BE49-F238E27FC236}">
                  <a16:creationId xmlns:a16="http://schemas.microsoft.com/office/drawing/2014/main" id="{C6818C61-3AAB-4698-9A2F-91D0A66B3E5C}"/>
                </a:ext>
              </a:extLst>
            </p:cNvPr>
            <p:cNvSpPr/>
            <p:nvPr/>
          </p:nvSpPr>
          <p:spPr>
            <a:xfrm>
              <a:off x="4672803"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endParaRPr lang="zh-TW" altLang="en-US" sz="2400"/>
            </a:p>
          </p:txBody>
        </p:sp>
        <p:sp>
          <p:nvSpPr>
            <p:cNvPr id="74" name="手繪多邊形: 圖案 73">
              <a:extLst>
                <a:ext uri="{FF2B5EF4-FFF2-40B4-BE49-F238E27FC236}">
                  <a16:creationId xmlns:a16="http://schemas.microsoft.com/office/drawing/2014/main" id="{8665BA37-AF64-44C9-A1B7-479F9548CD1B}"/>
                </a:ext>
              </a:extLst>
            </p:cNvPr>
            <p:cNvSpPr/>
            <p:nvPr/>
          </p:nvSpPr>
          <p:spPr>
            <a:xfrm>
              <a:off x="4671010"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75" name="手繪多邊形: 圖案 74">
              <a:extLst>
                <a:ext uri="{FF2B5EF4-FFF2-40B4-BE49-F238E27FC236}">
                  <a16:creationId xmlns:a16="http://schemas.microsoft.com/office/drawing/2014/main" id="{9298841D-516E-499D-B2FC-17C6FF9982F4}"/>
                </a:ext>
              </a:extLst>
            </p:cNvPr>
            <p:cNvSpPr/>
            <p:nvPr/>
          </p:nvSpPr>
          <p:spPr>
            <a:xfrm>
              <a:off x="4728465" y="4253116"/>
              <a:ext cx="229536" cy="60970"/>
            </a:xfrm>
            <a:custGeom>
              <a:avLst/>
              <a:gdLst>
                <a:gd name="connsiteX0" fmla="*/ 23431 w 609600"/>
                <a:gd name="connsiteY0" fmla="*/ 170402 h 161925"/>
                <a:gd name="connsiteX1" fmla="*/ 0 w 609600"/>
                <a:gd name="connsiteY1" fmla="*/ 146971 h 161925"/>
                <a:gd name="connsiteX2" fmla="*/ 0 w 609600"/>
                <a:gd name="connsiteY2" fmla="*/ 23431 h 161925"/>
                <a:gd name="connsiteX3" fmla="*/ 23431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1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1" y="170402"/>
                  </a:moveTo>
                  <a:cubicBezTo>
                    <a:pt x="10573" y="170402"/>
                    <a:pt x="0" y="159925"/>
                    <a:pt x="0" y="146971"/>
                  </a:cubicBezTo>
                  <a:lnTo>
                    <a:pt x="0" y="23431"/>
                  </a:lnTo>
                  <a:cubicBezTo>
                    <a:pt x="0" y="10573"/>
                    <a:pt x="10477" y="0"/>
                    <a:pt x="23431" y="0"/>
                  </a:cubicBezTo>
                  <a:lnTo>
                    <a:pt x="594265" y="0"/>
                  </a:lnTo>
                  <a:cubicBezTo>
                    <a:pt x="607124" y="0"/>
                    <a:pt x="617696" y="10477"/>
                    <a:pt x="617696" y="23431"/>
                  </a:cubicBezTo>
                  <a:lnTo>
                    <a:pt x="617696" y="146971"/>
                  </a:lnTo>
                  <a:cubicBezTo>
                    <a:pt x="617696" y="159829"/>
                    <a:pt x="607219" y="170402"/>
                    <a:pt x="594265" y="170402"/>
                  </a:cubicBezTo>
                  <a:lnTo>
                    <a:pt x="23431" y="170402"/>
                  </a:lnTo>
                  <a:close/>
                </a:path>
              </a:pathLst>
            </a:custGeom>
            <a:grpFill/>
            <a:ln w="6350" cap="flat">
              <a:solidFill>
                <a:schemeClr val="bg1"/>
              </a:solidFill>
              <a:prstDash val="solid"/>
              <a:miter/>
            </a:ln>
          </p:spPr>
          <p:txBody>
            <a:bodyPr rtlCol="0" anchor="ctr"/>
            <a:lstStyle/>
            <a:p>
              <a:endParaRPr lang="zh-TW" altLang="en-US" sz="2400"/>
            </a:p>
          </p:txBody>
        </p:sp>
        <p:sp>
          <p:nvSpPr>
            <p:cNvPr id="76" name="手繪多邊形: 圖案 75">
              <a:extLst>
                <a:ext uri="{FF2B5EF4-FFF2-40B4-BE49-F238E27FC236}">
                  <a16:creationId xmlns:a16="http://schemas.microsoft.com/office/drawing/2014/main" id="{54059617-FB08-4337-BA24-31FDE4DB5537}"/>
                </a:ext>
              </a:extLst>
            </p:cNvPr>
            <p:cNvSpPr/>
            <p:nvPr/>
          </p:nvSpPr>
          <p:spPr>
            <a:xfrm>
              <a:off x="4726672"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p>
          </p:txBody>
        </p:sp>
        <p:sp>
          <p:nvSpPr>
            <p:cNvPr id="77" name="手繪多邊形: 圖案 76">
              <a:extLst>
                <a:ext uri="{FF2B5EF4-FFF2-40B4-BE49-F238E27FC236}">
                  <a16:creationId xmlns:a16="http://schemas.microsoft.com/office/drawing/2014/main" id="{5806155E-9656-453E-B8D0-B8A881C07367}"/>
                </a:ext>
              </a:extLst>
            </p:cNvPr>
            <p:cNvSpPr/>
            <p:nvPr/>
          </p:nvSpPr>
          <p:spPr>
            <a:xfrm>
              <a:off x="4924216"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endParaRPr lang="zh-TW" altLang="en-US" sz="2400"/>
            </a:p>
          </p:txBody>
        </p:sp>
        <p:sp>
          <p:nvSpPr>
            <p:cNvPr id="78" name="手繪多邊形: 圖案 77">
              <a:extLst>
                <a:ext uri="{FF2B5EF4-FFF2-40B4-BE49-F238E27FC236}">
                  <a16:creationId xmlns:a16="http://schemas.microsoft.com/office/drawing/2014/main" id="{B71294CF-35AA-41E2-A2E8-571AAE3BCFD7}"/>
                </a:ext>
              </a:extLst>
            </p:cNvPr>
            <p:cNvSpPr/>
            <p:nvPr/>
          </p:nvSpPr>
          <p:spPr>
            <a:xfrm>
              <a:off x="4922423"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79" name="手繪多邊形: 圖案 78">
              <a:extLst>
                <a:ext uri="{FF2B5EF4-FFF2-40B4-BE49-F238E27FC236}">
                  <a16:creationId xmlns:a16="http://schemas.microsoft.com/office/drawing/2014/main" id="{E69F45BA-447A-4A96-B1E9-55C4B193D45A}"/>
                </a:ext>
              </a:extLst>
            </p:cNvPr>
            <p:cNvSpPr/>
            <p:nvPr/>
          </p:nvSpPr>
          <p:spPr>
            <a:xfrm>
              <a:off x="4978049" y="4251353"/>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p>
          </p:txBody>
        </p:sp>
        <p:sp>
          <p:nvSpPr>
            <p:cNvPr id="80" name="手繪多邊形: 圖案 79">
              <a:extLst>
                <a:ext uri="{FF2B5EF4-FFF2-40B4-BE49-F238E27FC236}">
                  <a16:creationId xmlns:a16="http://schemas.microsoft.com/office/drawing/2014/main" id="{5C11F24C-E2A9-448F-9715-6DDB324BA0CA}"/>
                </a:ext>
              </a:extLst>
            </p:cNvPr>
            <p:cNvSpPr/>
            <p:nvPr/>
          </p:nvSpPr>
          <p:spPr>
            <a:xfrm>
              <a:off x="5175629"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endParaRPr lang="zh-TW" altLang="en-US" sz="2400"/>
            </a:p>
          </p:txBody>
        </p:sp>
        <p:sp>
          <p:nvSpPr>
            <p:cNvPr id="81" name="手繪多邊形: 圖案 80">
              <a:extLst>
                <a:ext uri="{FF2B5EF4-FFF2-40B4-BE49-F238E27FC236}">
                  <a16:creationId xmlns:a16="http://schemas.microsoft.com/office/drawing/2014/main" id="{6C833438-9F77-4685-BAB3-C92C98F6AC10}"/>
                </a:ext>
              </a:extLst>
            </p:cNvPr>
            <p:cNvSpPr/>
            <p:nvPr/>
          </p:nvSpPr>
          <p:spPr>
            <a:xfrm>
              <a:off x="5173836"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82" name="手繪多邊形: 圖案 81">
              <a:extLst>
                <a:ext uri="{FF2B5EF4-FFF2-40B4-BE49-F238E27FC236}">
                  <a16:creationId xmlns:a16="http://schemas.microsoft.com/office/drawing/2014/main" id="{8C036D31-DD05-4EAF-A26B-5EAFB16B1309}"/>
                </a:ext>
              </a:extLst>
            </p:cNvPr>
            <p:cNvSpPr/>
            <p:nvPr/>
          </p:nvSpPr>
          <p:spPr>
            <a:xfrm>
              <a:off x="5229498" y="4251358"/>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p>
          </p:txBody>
        </p:sp>
        <p:sp>
          <p:nvSpPr>
            <p:cNvPr id="83" name="手繪多邊形: 圖案 82">
              <a:extLst>
                <a:ext uri="{FF2B5EF4-FFF2-40B4-BE49-F238E27FC236}">
                  <a16:creationId xmlns:a16="http://schemas.microsoft.com/office/drawing/2014/main" id="{39B84A27-A2ED-4A4D-B7FD-15FA64217E41}"/>
                </a:ext>
              </a:extLst>
            </p:cNvPr>
            <p:cNvSpPr/>
            <p:nvPr/>
          </p:nvSpPr>
          <p:spPr>
            <a:xfrm>
              <a:off x="5427042"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endParaRPr lang="zh-TW" altLang="en-US" sz="2400"/>
            </a:p>
          </p:txBody>
        </p:sp>
        <p:sp>
          <p:nvSpPr>
            <p:cNvPr id="84" name="手繪多邊形: 圖案 83">
              <a:extLst>
                <a:ext uri="{FF2B5EF4-FFF2-40B4-BE49-F238E27FC236}">
                  <a16:creationId xmlns:a16="http://schemas.microsoft.com/office/drawing/2014/main" id="{E30CA93A-1F87-4B8B-BF6D-19042749F524}"/>
                </a:ext>
              </a:extLst>
            </p:cNvPr>
            <p:cNvSpPr/>
            <p:nvPr/>
          </p:nvSpPr>
          <p:spPr>
            <a:xfrm>
              <a:off x="5425249"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85" name="手繪多邊形: 圖案 84">
              <a:extLst>
                <a:ext uri="{FF2B5EF4-FFF2-40B4-BE49-F238E27FC236}">
                  <a16:creationId xmlns:a16="http://schemas.microsoft.com/office/drawing/2014/main" id="{A4C74C4E-1014-439F-BD1B-D351DCCCD0EE}"/>
                </a:ext>
              </a:extLst>
            </p:cNvPr>
            <p:cNvSpPr/>
            <p:nvPr/>
          </p:nvSpPr>
          <p:spPr>
            <a:xfrm>
              <a:off x="4477052" y="4334314"/>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endParaRPr lang="zh-TW" altLang="en-US" sz="2400"/>
            </a:p>
          </p:txBody>
        </p:sp>
        <p:sp>
          <p:nvSpPr>
            <p:cNvPr id="86" name="手繪多邊形: 圖案 85">
              <a:extLst>
                <a:ext uri="{FF2B5EF4-FFF2-40B4-BE49-F238E27FC236}">
                  <a16:creationId xmlns:a16="http://schemas.microsoft.com/office/drawing/2014/main" id="{1BA2DB34-8791-4AC6-A09E-4B08F910C5A3}"/>
                </a:ext>
              </a:extLst>
            </p:cNvPr>
            <p:cNvSpPr/>
            <p:nvPr/>
          </p:nvSpPr>
          <p:spPr>
            <a:xfrm>
              <a:off x="4475259"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p>
          </p:txBody>
        </p:sp>
        <p:sp>
          <p:nvSpPr>
            <p:cNvPr id="87" name="手繪多邊形: 圖案 86">
              <a:extLst>
                <a:ext uri="{FF2B5EF4-FFF2-40B4-BE49-F238E27FC236}">
                  <a16:creationId xmlns:a16="http://schemas.microsoft.com/office/drawing/2014/main" id="{AA39F9E8-0826-41FD-B3CB-24B9C4B3DF9A}"/>
                </a:ext>
              </a:extLst>
            </p:cNvPr>
            <p:cNvSpPr/>
            <p:nvPr/>
          </p:nvSpPr>
          <p:spPr>
            <a:xfrm>
              <a:off x="4655874"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88" name="手繪多邊形: 圖案 87">
              <a:extLst>
                <a:ext uri="{FF2B5EF4-FFF2-40B4-BE49-F238E27FC236}">
                  <a16:creationId xmlns:a16="http://schemas.microsoft.com/office/drawing/2014/main" id="{090EF563-0D63-4795-ABC3-EC92A124F295}"/>
                </a:ext>
              </a:extLst>
            </p:cNvPr>
            <p:cNvSpPr/>
            <p:nvPr/>
          </p:nvSpPr>
          <p:spPr>
            <a:xfrm>
              <a:off x="4672803"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endParaRPr lang="zh-TW" altLang="en-US" sz="2400"/>
            </a:p>
          </p:txBody>
        </p:sp>
        <p:sp>
          <p:nvSpPr>
            <p:cNvPr id="89" name="手繪多邊形: 圖案 88">
              <a:extLst>
                <a:ext uri="{FF2B5EF4-FFF2-40B4-BE49-F238E27FC236}">
                  <a16:creationId xmlns:a16="http://schemas.microsoft.com/office/drawing/2014/main" id="{41CA087C-95FF-4FB6-867E-E8D579BFEC72}"/>
                </a:ext>
              </a:extLst>
            </p:cNvPr>
            <p:cNvSpPr/>
            <p:nvPr/>
          </p:nvSpPr>
          <p:spPr>
            <a:xfrm>
              <a:off x="4671010"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90" name="手繪多邊形: 圖案 89">
              <a:extLst>
                <a:ext uri="{FF2B5EF4-FFF2-40B4-BE49-F238E27FC236}">
                  <a16:creationId xmlns:a16="http://schemas.microsoft.com/office/drawing/2014/main" id="{4FFFE67D-7420-4C23-BA94-AE3DC57955B6}"/>
                </a:ext>
              </a:extLst>
            </p:cNvPr>
            <p:cNvSpPr/>
            <p:nvPr/>
          </p:nvSpPr>
          <p:spPr>
            <a:xfrm>
              <a:off x="4655874"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91" name="手繪多邊形: 圖案 90">
              <a:extLst>
                <a:ext uri="{FF2B5EF4-FFF2-40B4-BE49-F238E27FC236}">
                  <a16:creationId xmlns:a16="http://schemas.microsoft.com/office/drawing/2014/main" id="{FB4C29B6-DDD9-499E-9F9A-4E18E6C2D747}"/>
                </a:ext>
              </a:extLst>
            </p:cNvPr>
            <p:cNvSpPr/>
            <p:nvPr/>
          </p:nvSpPr>
          <p:spPr>
            <a:xfrm>
              <a:off x="4906929"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92" name="手繪多邊形: 圖案 91">
              <a:extLst>
                <a:ext uri="{FF2B5EF4-FFF2-40B4-BE49-F238E27FC236}">
                  <a16:creationId xmlns:a16="http://schemas.microsoft.com/office/drawing/2014/main" id="{872B27AC-16CF-4442-9CEE-1506B4A36D09}"/>
                </a:ext>
              </a:extLst>
            </p:cNvPr>
            <p:cNvSpPr/>
            <p:nvPr/>
          </p:nvSpPr>
          <p:spPr>
            <a:xfrm>
              <a:off x="4906929"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93" name="手繪多邊形: 圖案 92">
              <a:extLst>
                <a:ext uri="{FF2B5EF4-FFF2-40B4-BE49-F238E27FC236}">
                  <a16:creationId xmlns:a16="http://schemas.microsoft.com/office/drawing/2014/main" id="{291EB3C0-1A6F-458C-9870-56C13A65D61B}"/>
                </a:ext>
              </a:extLst>
            </p:cNvPr>
            <p:cNvSpPr/>
            <p:nvPr/>
          </p:nvSpPr>
          <p:spPr>
            <a:xfrm>
              <a:off x="5157983"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94" name="手繪多邊形: 圖案 93">
              <a:extLst>
                <a:ext uri="{FF2B5EF4-FFF2-40B4-BE49-F238E27FC236}">
                  <a16:creationId xmlns:a16="http://schemas.microsoft.com/office/drawing/2014/main" id="{63D8A37F-838A-4D62-B600-C3F4F7AA0533}"/>
                </a:ext>
              </a:extLst>
            </p:cNvPr>
            <p:cNvSpPr/>
            <p:nvPr/>
          </p:nvSpPr>
          <p:spPr>
            <a:xfrm>
              <a:off x="5157983"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95" name="手繪多邊形: 圖案 94">
              <a:extLst>
                <a:ext uri="{FF2B5EF4-FFF2-40B4-BE49-F238E27FC236}">
                  <a16:creationId xmlns:a16="http://schemas.microsoft.com/office/drawing/2014/main" id="{9F0D20F8-8408-4B6D-8C36-747490643170}"/>
                </a:ext>
              </a:extLst>
            </p:cNvPr>
            <p:cNvSpPr/>
            <p:nvPr/>
          </p:nvSpPr>
          <p:spPr>
            <a:xfrm>
              <a:off x="5409038"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96" name="手繪多邊形: 圖案 95">
              <a:extLst>
                <a:ext uri="{FF2B5EF4-FFF2-40B4-BE49-F238E27FC236}">
                  <a16:creationId xmlns:a16="http://schemas.microsoft.com/office/drawing/2014/main" id="{F72CF418-D1D7-4B70-B6C7-9865642AB3F2}"/>
                </a:ext>
              </a:extLst>
            </p:cNvPr>
            <p:cNvSpPr/>
            <p:nvPr/>
          </p:nvSpPr>
          <p:spPr>
            <a:xfrm>
              <a:off x="5409038"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97" name="手繪多邊形: 圖案 96">
              <a:extLst>
                <a:ext uri="{FF2B5EF4-FFF2-40B4-BE49-F238E27FC236}">
                  <a16:creationId xmlns:a16="http://schemas.microsoft.com/office/drawing/2014/main" id="{9B18B769-824E-41BB-8AD3-423621829CB8}"/>
                </a:ext>
              </a:extLst>
            </p:cNvPr>
            <p:cNvSpPr/>
            <p:nvPr/>
          </p:nvSpPr>
          <p:spPr>
            <a:xfrm>
              <a:off x="4726672"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p>
          </p:txBody>
        </p:sp>
        <p:sp>
          <p:nvSpPr>
            <p:cNvPr id="98" name="手繪多邊形: 圖案 97">
              <a:extLst>
                <a:ext uri="{FF2B5EF4-FFF2-40B4-BE49-F238E27FC236}">
                  <a16:creationId xmlns:a16="http://schemas.microsoft.com/office/drawing/2014/main" id="{62E9FA34-A924-4D90-AB6A-9B5A93169F61}"/>
                </a:ext>
              </a:extLst>
            </p:cNvPr>
            <p:cNvSpPr/>
            <p:nvPr/>
          </p:nvSpPr>
          <p:spPr>
            <a:xfrm>
              <a:off x="4924216"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endParaRPr lang="zh-TW" altLang="en-US" sz="2400"/>
            </a:p>
          </p:txBody>
        </p:sp>
        <p:sp>
          <p:nvSpPr>
            <p:cNvPr id="99" name="手繪多邊形: 圖案 98">
              <a:extLst>
                <a:ext uri="{FF2B5EF4-FFF2-40B4-BE49-F238E27FC236}">
                  <a16:creationId xmlns:a16="http://schemas.microsoft.com/office/drawing/2014/main" id="{84F9FE36-2F67-46DA-A790-C3EB7CEAEFE6}"/>
                </a:ext>
              </a:extLst>
            </p:cNvPr>
            <p:cNvSpPr/>
            <p:nvPr/>
          </p:nvSpPr>
          <p:spPr>
            <a:xfrm>
              <a:off x="4922423"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100" name="手繪多邊形: 圖案 99">
              <a:extLst>
                <a:ext uri="{FF2B5EF4-FFF2-40B4-BE49-F238E27FC236}">
                  <a16:creationId xmlns:a16="http://schemas.microsoft.com/office/drawing/2014/main" id="{B2943DB3-9BFA-4D69-9298-3E1E08E8ADEF}"/>
                </a:ext>
              </a:extLst>
            </p:cNvPr>
            <p:cNvSpPr/>
            <p:nvPr/>
          </p:nvSpPr>
          <p:spPr>
            <a:xfrm>
              <a:off x="4978049"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p>
          </p:txBody>
        </p:sp>
        <p:sp>
          <p:nvSpPr>
            <p:cNvPr id="101" name="手繪多邊形: 圖案 100">
              <a:extLst>
                <a:ext uri="{FF2B5EF4-FFF2-40B4-BE49-F238E27FC236}">
                  <a16:creationId xmlns:a16="http://schemas.microsoft.com/office/drawing/2014/main" id="{50A745DC-B058-440A-8DE1-2E620A0705BD}"/>
                </a:ext>
              </a:extLst>
            </p:cNvPr>
            <p:cNvSpPr/>
            <p:nvPr/>
          </p:nvSpPr>
          <p:spPr>
            <a:xfrm>
              <a:off x="5175629"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endParaRPr lang="zh-TW" altLang="en-US" sz="2400"/>
            </a:p>
          </p:txBody>
        </p:sp>
        <p:sp>
          <p:nvSpPr>
            <p:cNvPr id="102" name="手繪多邊形: 圖案 101">
              <a:extLst>
                <a:ext uri="{FF2B5EF4-FFF2-40B4-BE49-F238E27FC236}">
                  <a16:creationId xmlns:a16="http://schemas.microsoft.com/office/drawing/2014/main" id="{9EC4FD20-40EE-40C1-AC18-136E92109AAC}"/>
                </a:ext>
              </a:extLst>
            </p:cNvPr>
            <p:cNvSpPr/>
            <p:nvPr/>
          </p:nvSpPr>
          <p:spPr>
            <a:xfrm>
              <a:off x="5173836"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103" name="手繪多邊形: 圖案 102">
              <a:extLst>
                <a:ext uri="{FF2B5EF4-FFF2-40B4-BE49-F238E27FC236}">
                  <a16:creationId xmlns:a16="http://schemas.microsoft.com/office/drawing/2014/main" id="{48C1F1C0-B44F-415F-B93C-D6A227E9ECAD}"/>
                </a:ext>
              </a:extLst>
            </p:cNvPr>
            <p:cNvSpPr/>
            <p:nvPr/>
          </p:nvSpPr>
          <p:spPr>
            <a:xfrm>
              <a:off x="5229498"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p>
          </p:txBody>
        </p:sp>
        <p:sp>
          <p:nvSpPr>
            <p:cNvPr id="104" name="手繪多邊形: 圖案 103">
              <a:extLst>
                <a:ext uri="{FF2B5EF4-FFF2-40B4-BE49-F238E27FC236}">
                  <a16:creationId xmlns:a16="http://schemas.microsoft.com/office/drawing/2014/main" id="{21748E99-D636-4947-BE8C-90A2011F3756}"/>
                </a:ext>
              </a:extLst>
            </p:cNvPr>
            <p:cNvSpPr/>
            <p:nvPr/>
          </p:nvSpPr>
          <p:spPr>
            <a:xfrm>
              <a:off x="5427042"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endParaRPr lang="zh-TW" altLang="en-US" sz="2400"/>
            </a:p>
          </p:txBody>
        </p:sp>
        <p:sp>
          <p:nvSpPr>
            <p:cNvPr id="105" name="手繪多邊形: 圖案 104">
              <a:extLst>
                <a:ext uri="{FF2B5EF4-FFF2-40B4-BE49-F238E27FC236}">
                  <a16:creationId xmlns:a16="http://schemas.microsoft.com/office/drawing/2014/main" id="{95A0CFBA-D823-45DE-B420-0BB2D2686F78}"/>
                </a:ext>
              </a:extLst>
            </p:cNvPr>
            <p:cNvSpPr/>
            <p:nvPr/>
          </p:nvSpPr>
          <p:spPr>
            <a:xfrm>
              <a:off x="5425249"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p>
          </p:txBody>
        </p:sp>
        <p:sp>
          <p:nvSpPr>
            <p:cNvPr id="106" name="手繪多邊形: 圖案 105">
              <a:extLst>
                <a:ext uri="{FF2B5EF4-FFF2-40B4-BE49-F238E27FC236}">
                  <a16:creationId xmlns:a16="http://schemas.microsoft.com/office/drawing/2014/main" id="{A3900A12-2D9A-4E3C-9D51-FD9F378025FD}"/>
                </a:ext>
              </a:extLst>
            </p:cNvPr>
            <p:cNvSpPr/>
            <p:nvPr/>
          </p:nvSpPr>
          <p:spPr>
            <a:xfrm>
              <a:off x="4479419" y="4210974"/>
              <a:ext cx="93249" cy="10759"/>
            </a:xfrm>
            <a:custGeom>
              <a:avLst/>
              <a:gdLst>
                <a:gd name="connsiteX0" fmla="*/ 6001 w 247650"/>
                <a:gd name="connsiteY0" fmla="*/ 34290 h 28575"/>
                <a:gd name="connsiteX1" fmla="*/ 0 w 247650"/>
                <a:gd name="connsiteY1" fmla="*/ 28480 h 28575"/>
                <a:gd name="connsiteX2" fmla="*/ 0 w 247650"/>
                <a:gd name="connsiteY2" fmla="*/ 5810 h 28575"/>
                <a:gd name="connsiteX3" fmla="*/ 6001 w 247650"/>
                <a:gd name="connsiteY3" fmla="*/ 0 h 28575"/>
                <a:gd name="connsiteX4" fmla="*/ 6001 w 247650"/>
                <a:gd name="connsiteY4" fmla="*/ 34290 h 28575"/>
                <a:gd name="connsiteX5" fmla="*/ 205454 w 247650"/>
                <a:gd name="connsiteY5" fmla="*/ 34290 h 28575"/>
                <a:gd name="connsiteX6" fmla="*/ 205454 w 247650"/>
                <a:gd name="connsiteY6" fmla="*/ 4096 h 28575"/>
                <a:gd name="connsiteX7" fmla="*/ 206502 w 247650"/>
                <a:gd name="connsiteY7" fmla="*/ 1715 h 28575"/>
                <a:gd name="connsiteX8" fmla="*/ 210217 w 247650"/>
                <a:gd name="connsiteY8" fmla="*/ 476 h 28575"/>
                <a:gd name="connsiteX9" fmla="*/ 210217 w 247650"/>
                <a:gd name="connsiteY9" fmla="*/ 24575 h 28575"/>
                <a:gd name="connsiteX10" fmla="*/ 210503 w 247650"/>
                <a:gd name="connsiteY10" fmla="*/ 24575 h 28575"/>
                <a:gd name="connsiteX11" fmla="*/ 210503 w 247650"/>
                <a:gd name="connsiteY11" fmla="*/ 34290 h 28575"/>
                <a:gd name="connsiteX12" fmla="*/ 205454 w 247650"/>
                <a:gd name="connsiteY12" fmla="*/ 34290 h 28575"/>
                <a:gd name="connsiteX13" fmla="*/ 179261 w 247650"/>
                <a:gd name="connsiteY13" fmla="*/ 34290 h 28575"/>
                <a:gd name="connsiteX14" fmla="*/ 179261 w 247650"/>
                <a:gd name="connsiteY14" fmla="*/ 476 h 28575"/>
                <a:gd name="connsiteX15" fmla="*/ 183261 w 247650"/>
                <a:gd name="connsiteY15" fmla="*/ 1715 h 28575"/>
                <a:gd name="connsiteX16" fmla="*/ 184214 w 247650"/>
                <a:gd name="connsiteY16" fmla="*/ 4096 h 28575"/>
                <a:gd name="connsiteX17" fmla="*/ 184214 w 247650"/>
                <a:gd name="connsiteY17" fmla="*/ 34195 h 28575"/>
                <a:gd name="connsiteX18" fmla="*/ 179261 w 247650"/>
                <a:gd name="connsiteY18" fmla="*/ 34195 h 28575"/>
                <a:gd name="connsiteX19" fmla="*/ 136493 w 247650"/>
                <a:gd name="connsiteY19" fmla="*/ 34290 h 28575"/>
                <a:gd name="connsiteX20" fmla="*/ 136493 w 247650"/>
                <a:gd name="connsiteY20" fmla="*/ 4191 h 28575"/>
                <a:gd name="connsiteX21" fmla="*/ 137541 w 247650"/>
                <a:gd name="connsiteY21" fmla="*/ 1810 h 28575"/>
                <a:gd name="connsiteX22" fmla="*/ 141541 w 247650"/>
                <a:gd name="connsiteY22" fmla="*/ 572 h 28575"/>
                <a:gd name="connsiteX23" fmla="*/ 141541 w 247650"/>
                <a:gd name="connsiteY23" fmla="*/ 34385 h 28575"/>
                <a:gd name="connsiteX24" fmla="*/ 136493 w 247650"/>
                <a:gd name="connsiteY24" fmla="*/ 34385 h 28575"/>
                <a:gd name="connsiteX25" fmla="*/ 107537 w 247650"/>
                <a:gd name="connsiteY25" fmla="*/ 34290 h 28575"/>
                <a:gd name="connsiteX26" fmla="*/ 101346 w 247650"/>
                <a:gd name="connsiteY26" fmla="*/ 27337 h 28575"/>
                <a:gd name="connsiteX27" fmla="*/ 102965 w 247650"/>
                <a:gd name="connsiteY27" fmla="*/ 27813 h 28575"/>
                <a:gd name="connsiteX28" fmla="*/ 103632 w 247650"/>
                <a:gd name="connsiteY28" fmla="*/ 27908 h 28575"/>
                <a:gd name="connsiteX29" fmla="*/ 104489 w 247650"/>
                <a:gd name="connsiteY29" fmla="*/ 27908 h 28575"/>
                <a:gd name="connsiteX30" fmla="*/ 111062 w 247650"/>
                <a:gd name="connsiteY30" fmla="*/ 23622 h 28575"/>
                <a:gd name="connsiteX31" fmla="*/ 111538 w 247650"/>
                <a:gd name="connsiteY31" fmla="*/ 22384 h 28575"/>
                <a:gd name="connsiteX32" fmla="*/ 111538 w 247650"/>
                <a:gd name="connsiteY32" fmla="*/ 381 h 28575"/>
                <a:gd name="connsiteX33" fmla="*/ 115824 w 247650"/>
                <a:gd name="connsiteY33" fmla="*/ 381 h 28575"/>
                <a:gd name="connsiteX34" fmla="*/ 115824 w 247650"/>
                <a:gd name="connsiteY34" fmla="*/ 34290 h 28575"/>
                <a:gd name="connsiteX35" fmla="*/ 107537 w 247650"/>
                <a:gd name="connsiteY35" fmla="*/ 34290 h 28575"/>
                <a:gd name="connsiteX36" fmla="*/ 67437 w 247650"/>
                <a:gd name="connsiteY36" fmla="*/ 34290 h 28575"/>
                <a:gd name="connsiteX37" fmla="*/ 67437 w 247650"/>
                <a:gd name="connsiteY37" fmla="*/ 381 h 28575"/>
                <a:gd name="connsiteX38" fmla="*/ 80867 w 247650"/>
                <a:gd name="connsiteY38" fmla="*/ 381 h 28575"/>
                <a:gd name="connsiteX39" fmla="*/ 95917 w 247650"/>
                <a:gd name="connsiteY39" fmla="*/ 21336 h 28575"/>
                <a:gd name="connsiteX40" fmla="*/ 85535 w 247650"/>
                <a:gd name="connsiteY40" fmla="*/ 8763 h 28575"/>
                <a:gd name="connsiteX41" fmla="*/ 83820 w 247650"/>
                <a:gd name="connsiteY41" fmla="*/ 6096 h 28575"/>
                <a:gd name="connsiteX42" fmla="*/ 80010 w 247650"/>
                <a:gd name="connsiteY42" fmla="*/ 5429 h 28575"/>
                <a:gd name="connsiteX43" fmla="*/ 79058 w 247650"/>
                <a:gd name="connsiteY43" fmla="*/ 5334 h 28575"/>
                <a:gd name="connsiteX44" fmla="*/ 71533 w 247650"/>
                <a:gd name="connsiteY44" fmla="*/ 11430 h 28575"/>
                <a:gd name="connsiteX45" fmla="*/ 71438 w 247650"/>
                <a:gd name="connsiteY45" fmla="*/ 12002 h 28575"/>
                <a:gd name="connsiteX46" fmla="*/ 71533 w 247650"/>
                <a:gd name="connsiteY46" fmla="*/ 34290 h 28575"/>
                <a:gd name="connsiteX47" fmla="*/ 67437 w 247650"/>
                <a:gd name="connsiteY47" fmla="*/ 34290 h 28575"/>
                <a:gd name="connsiteX48" fmla="*/ 47816 w 247650"/>
                <a:gd name="connsiteY48" fmla="*/ 22479 h 28575"/>
                <a:gd name="connsiteX49" fmla="*/ 43625 w 247650"/>
                <a:gd name="connsiteY49" fmla="*/ 20669 h 28575"/>
                <a:gd name="connsiteX50" fmla="*/ 43625 w 247650"/>
                <a:gd name="connsiteY50" fmla="*/ 286 h 28575"/>
                <a:gd name="connsiteX51" fmla="*/ 47816 w 247650"/>
                <a:gd name="connsiteY51" fmla="*/ 5810 h 28575"/>
                <a:gd name="connsiteX52" fmla="*/ 47816 w 247650"/>
                <a:gd name="connsiteY52" fmla="*/ 22479 h 28575"/>
                <a:gd name="connsiteX53" fmla="*/ 245745 w 247650"/>
                <a:gd name="connsiteY53" fmla="*/ 381 h 28575"/>
                <a:gd name="connsiteX54" fmla="*/ 246126 w 247650"/>
                <a:gd name="connsiteY54" fmla="*/ 381 h 28575"/>
                <a:gd name="connsiteX55" fmla="*/ 250698 w 247650"/>
                <a:gd name="connsiteY55" fmla="*/ 1334 h 28575"/>
                <a:gd name="connsiteX56" fmla="*/ 251079 w 247650"/>
                <a:gd name="connsiteY56" fmla="*/ 4001 h 28575"/>
                <a:gd name="connsiteX57" fmla="*/ 251079 w 247650"/>
                <a:gd name="connsiteY57" fmla="*/ 18955 h 28575"/>
                <a:gd name="connsiteX58" fmla="*/ 245745 w 247650"/>
                <a:gd name="connsiteY58" fmla="*/ 22003 h 28575"/>
                <a:gd name="connsiteX59" fmla="*/ 245745 w 247650"/>
                <a:gd name="connsiteY59" fmla="*/ 381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247650" h="28575">
                  <a:moveTo>
                    <a:pt x="6001" y="34290"/>
                  </a:moveTo>
                  <a:cubicBezTo>
                    <a:pt x="0" y="33623"/>
                    <a:pt x="0" y="30861"/>
                    <a:pt x="0" y="28480"/>
                  </a:cubicBezTo>
                  <a:lnTo>
                    <a:pt x="0" y="5810"/>
                  </a:lnTo>
                  <a:cubicBezTo>
                    <a:pt x="0" y="3429"/>
                    <a:pt x="0" y="667"/>
                    <a:pt x="6001" y="0"/>
                  </a:cubicBezTo>
                  <a:lnTo>
                    <a:pt x="6001" y="34290"/>
                  </a:lnTo>
                  <a:close/>
                  <a:moveTo>
                    <a:pt x="205454" y="34290"/>
                  </a:moveTo>
                  <a:lnTo>
                    <a:pt x="205454" y="4096"/>
                  </a:lnTo>
                  <a:cubicBezTo>
                    <a:pt x="205550" y="2667"/>
                    <a:pt x="205931" y="2191"/>
                    <a:pt x="206502" y="1715"/>
                  </a:cubicBezTo>
                  <a:cubicBezTo>
                    <a:pt x="207264" y="1143"/>
                    <a:pt x="208598" y="667"/>
                    <a:pt x="210217" y="476"/>
                  </a:cubicBezTo>
                  <a:lnTo>
                    <a:pt x="210217" y="24575"/>
                  </a:lnTo>
                  <a:lnTo>
                    <a:pt x="210503" y="24575"/>
                  </a:lnTo>
                  <a:lnTo>
                    <a:pt x="210503" y="34290"/>
                  </a:lnTo>
                  <a:lnTo>
                    <a:pt x="205454" y="34290"/>
                  </a:lnTo>
                  <a:close/>
                  <a:moveTo>
                    <a:pt x="179261" y="34290"/>
                  </a:moveTo>
                  <a:lnTo>
                    <a:pt x="179261" y="476"/>
                  </a:lnTo>
                  <a:cubicBezTo>
                    <a:pt x="181070" y="667"/>
                    <a:pt x="182499" y="1048"/>
                    <a:pt x="183261" y="1715"/>
                  </a:cubicBezTo>
                  <a:cubicBezTo>
                    <a:pt x="183737" y="2096"/>
                    <a:pt x="184214" y="2667"/>
                    <a:pt x="184214" y="4096"/>
                  </a:cubicBezTo>
                  <a:lnTo>
                    <a:pt x="184214" y="34195"/>
                  </a:lnTo>
                  <a:lnTo>
                    <a:pt x="179261" y="34195"/>
                  </a:lnTo>
                  <a:close/>
                  <a:moveTo>
                    <a:pt x="136493" y="34290"/>
                  </a:moveTo>
                  <a:lnTo>
                    <a:pt x="136493" y="4191"/>
                  </a:lnTo>
                  <a:cubicBezTo>
                    <a:pt x="136493" y="2858"/>
                    <a:pt x="136874" y="2286"/>
                    <a:pt x="137541" y="1810"/>
                  </a:cubicBezTo>
                  <a:cubicBezTo>
                    <a:pt x="138398" y="1143"/>
                    <a:pt x="139732" y="762"/>
                    <a:pt x="141541" y="572"/>
                  </a:cubicBezTo>
                  <a:lnTo>
                    <a:pt x="141541" y="34385"/>
                  </a:lnTo>
                  <a:lnTo>
                    <a:pt x="136493" y="34385"/>
                  </a:lnTo>
                  <a:close/>
                  <a:moveTo>
                    <a:pt x="107537" y="34290"/>
                  </a:moveTo>
                  <a:cubicBezTo>
                    <a:pt x="105632" y="32195"/>
                    <a:pt x="103441" y="29813"/>
                    <a:pt x="101346" y="27337"/>
                  </a:cubicBezTo>
                  <a:lnTo>
                    <a:pt x="102965" y="27813"/>
                  </a:lnTo>
                  <a:lnTo>
                    <a:pt x="103632" y="27908"/>
                  </a:lnTo>
                  <a:lnTo>
                    <a:pt x="104489" y="27908"/>
                  </a:lnTo>
                  <a:cubicBezTo>
                    <a:pt x="107442" y="27908"/>
                    <a:pt x="109918" y="26289"/>
                    <a:pt x="111062" y="23622"/>
                  </a:cubicBezTo>
                  <a:lnTo>
                    <a:pt x="111538" y="22384"/>
                  </a:lnTo>
                  <a:lnTo>
                    <a:pt x="111538" y="381"/>
                  </a:lnTo>
                  <a:lnTo>
                    <a:pt x="115824" y="381"/>
                  </a:lnTo>
                  <a:lnTo>
                    <a:pt x="115824" y="34290"/>
                  </a:lnTo>
                  <a:lnTo>
                    <a:pt x="107537" y="34290"/>
                  </a:lnTo>
                  <a:close/>
                  <a:moveTo>
                    <a:pt x="67437" y="34290"/>
                  </a:moveTo>
                  <a:lnTo>
                    <a:pt x="67437" y="381"/>
                  </a:lnTo>
                  <a:lnTo>
                    <a:pt x="80867" y="381"/>
                  </a:lnTo>
                  <a:cubicBezTo>
                    <a:pt x="87725" y="9811"/>
                    <a:pt x="92869" y="17050"/>
                    <a:pt x="95917" y="21336"/>
                  </a:cubicBezTo>
                  <a:cubicBezTo>
                    <a:pt x="90964" y="15621"/>
                    <a:pt x="86678" y="10573"/>
                    <a:pt x="85535" y="8763"/>
                  </a:cubicBezTo>
                  <a:lnTo>
                    <a:pt x="83820" y="6096"/>
                  </a:lnTo>
                  <a:lnTo>
                    <a:pt x="80010" y="5429"/>
                  </a:lnTo>
                  <a:cubicBezTo>
                    <a:pt x="79724" y="5429"/>
                    <a:pt x="79343" y="5334"/>
                    <a:pt x="79058" y="5334"/>
                  </a:cubicBezTo>
                  <a:cubicBezTo>
                    <a:pt x="75248" y="5334"/>
                    <a:pt x="72200" y="7811"/>
                    <a:pt x="71533" y="11430"/>
                  </a:cubicBezTo>
                  <a:lnTo>
                    <a:pt x="71438" y="12002"/>
                  </a:lnTo>
                  <a:lnTo>
                    <a:pt x="71533" y="34290"/>
                  </a:lnTo>
                  <a:lnTo>
                    <a:pt x="67437" y="34290"/>
                  </a:lnTo>
                  <a:close/>
                  <a:moveTo>
                    <a:pt x="47816" y="22479"/>
                  </a:moveTo>
                  <a:cubicBezTo>
                    <a:pt x="46482" y="21812"/>
                    <a:pt x="45053" y="21241"/>
                    <a:pt x="43625" y="20669"/>
                  </a:cubicBezTo>
                  <a:lnTo>
                    <a:pt x="43625" y="286"/>
                  </a:lnTo>
                  <a:cubicBezTo>
                    <a:pt x="47816" y="1238"/>
                    <a:pt x="47816" y="3620"/>
                    <a:pt x="47816" y="5810"/>
                  </a:cubicBezTo>
                  <a:lnTo>
                    <a:pt x="47816" y="22479"/>
                  </a:lnTo>
                  <a:close/>
                  <a:moveTo>
                    <a:pt x="245745" y="381"/>
                  </a:moveTo>
                  <a:lnTo>
                    <a:pt x="246126" y="381"/>
                  </a:lnTo>
                  <a:cubicBezTo>
                    <a:pt x="249460" y="476"/>
                    <a:pt x="250603" y="1238"/>
                    <a:pt x="250698" y="1334"/>
                  </a:cubicBezTo>
                  <a:cubicBezTo>
                    <a:pt x="250698" y="1334"/>
                    <a:pt x="251079" y="2096"/>
                    <a:pt x="251079" y="4001"/>
                  </a:cubicBezTo>
                  <a:lnTo>
                    <a:pt x="251079" y="18955"/>
                  </a:lnTo>
                  <a:cubicBezTo>
                    <a:pt x="251079" y="20669"/>
                    <a:pt x="251079" y="22003"/>
                    <a:pt x="245745" y="22003"/>
                  </a:cubicBezTo>
                  <a:lnTo>
                    <a:pt x="245745" y="381"/>
                  </a:lnTo>
                  <a:close/>
                </a:path>
              </a:pathLst>
            </a:custGeom>
            <a:grpFill/>
            <a:ln w="6350" cap="flat">
              <a:noFill/>
              <a:prstDash val="solid"/>
              <a:miter/>
            </a:ln>
          </p:spPr>
          <p:txBody>
            <a:bodyPr rtlCol="0" anchor="ctr"/>
            <a:lstStyle/>
            <a:p>
              <a:endParaRPr lang="zh-TW" altLang="en-US" sz="2400"/>
            </a:p>
          </p:txBody>
        </p:sp>
        <p:sp>
          <p:nvSpPr>
            <p:cNvPr id="107" name="手繪多邊形: 圖案 106">
              <a:extLst>
                <a:ext uri="{FF2B5EF4-FFF2-40B4-BE49-F238E27FC236}">
                  <a16:creationId xmlns:a16="http://schemas.microsoft.com/office/drawing/2014/main" id="{75CCF799-E1F4-4828-94B6-683E66A629D1}"/>
                </a:ext>
              </a:extLst>
            </p:cNvPr>
            <p:cNvSpPr/>
            <p:nvPr/>
          </p:nvSpPr>
          <p:spPr>
            <a:xfrm>
              <a:off x="4477016" y="4208500"/>
              <a:ext cx="96835" cy="17932"/>
            </a:xfrm>
            <a:custGeom>
              <a:avLst/>
              <a:gdLst>
                <a:gd name="connsiteX0" fmla="*/ 46863 w 257175"/>
                <a:gd name="connsiteY0" fmla="*/ 0 h 47625"/>
                <a:gd name="connsiteX1" fmla="*/ 15335 w 257175"/>
                <a:gd name="connsiteY1" fmla="*/ 0 h 47625"/>
                <a:gd name="connsiteX2" fmla="*/ 0 w 257175"/>
                <a:gd name="connsiteY2" fmla="*/ 12382 h 47625"/>
                <a:gd name="connsiteX3" fmla="*/ 0 w 257175"/>
                <a:gd name="connsiteY3" fmla="*/ 35147 h 47625"/>
                <a:gd name="connsiteX4" fmla="*/ 15335 w 257175"/>
                <a:gd name="connsiteY4" fmla="*/ 47434 h 47625"/>
                <a:gd name="connsiteX5" fmla="*/ 45244 w 257175"/>
                <a:gd name="connsiteY5" fmla="*/ 47434 h 47625"/>
                <a:gd name="connsiteX6" fmla="*/ 49244 w 257175"/>
                <a:gd name="connsiteY6" fmla="*/ 47149 h 47625"/>
                <a:gd name="connsiteX7" fmla="*/ 36767 w 257175"/>
                <a:gd name="connsiteY7" fmla="*/ 35909 h 47625"/>
                <a:gd name="connsiteX8" fmla="*/ 18764 w 257175"/>
                <a:gd name="connsiteY8" fmla="*/ 35909 h 47625"/>
                <a:gd name="connsiteX9" fmla="*/ 18764 w 257175"/>
                <a:gd name="connsiteY9" fmla="*/ 11239 h 47625"/>
                <a:gd name="connsiteX10" fmla="*/ 43625 w 257175"/>
                <a:gd name="connsiteY10" fmla="*/ 11239 h 47625"/>
                <a:gd name="connsiteX11" fmla="*/ 43625 w 257175"/>
                <a:gd name="connsiteY11" fmla="*/ 31814 h 47625"/>
                <a:gd name="connsiteX12" fmla="*/ 59817 w 257175"/>
                <a:gd name="connsiteY12" fmla="*/ 40005 h 47625"/>
                <a:gd name="connsiteX13" fmla="*/ 60674 w 257175"/>
                <a:gd name="connsiteY13" fmla="*/ 35147 h 47625"/>
                <a:gd name="connsiteX14" fmla="*/ 60674 w 257175"/>
                <a:gd name="connsiteY14" fmla="*/ 12382 h 47625"/>
                <a:gd name="connsiteX15" fmla="*/ 46863 w 257175"/>
                <a:gd name="connsiteY15" fmla="*/ 0 h 47625"/>
                <a:gd name="connsiteX16" fmla="*/ 46863 w 257175"/>
                <a:gd name="connsiteY16" fmla="*/ 0 h 47625"/>
                <a:gd name="connsiteX17" fmla="*/ 46863 w 257175"/>
                <a:gd name="connsiteY17" fmla="*/ 0 h 47625"/>
                <a:gd name="connsiteX18" fmla="*/ 251651 w 257175"/>
                <a:gd name="connsiteY18" fmla="*/ 571 h 47625"/>
                <a:gd name="connsiteX19" fmla="*/ 219932 w 257175"/>
                <a:gd name="connsiteY19" fmla="*/ 571 h 47625"/>
                <a:gd name="connsiteX20" fmla="*/ 219932 w 257175"/>
                <a:gd name="connsiteY20" fmla="*/ 571 h 47625"/>
                <a:gd name="connsiteX21" fmla="*/ 218885 w 257175"/>
                <a:gd name="connsiteY21" fmla="*/ 571 h 47625"/>
                <a:gd name="connsiteX22" fmla="*/ 209074 w 257175"/>
                <a:gd name="connsiteY22" fmla="*/ 3238 h 47625"/>
                <a:gd name="connsiteX23" fmla="*/ 205550 w 257175"/>
                <a:gd name="connsiteY23" fmla="*/ 10477 h 47625"/>
                <a:gd name="connsiteX24" fmla="*/ 205550 w 257175"/>
                <a:gd name="connsiteY24" fmla="*/ 10477 h 47625"/>
                <a:gd name="connsiteX25" fmla="*/ 205550 w 257175"/>
                <a:gd name="connsiteY25" fmla="*/ 10573 h 47625"/>
                <a:gd name="connsiteX26" fmla="*/ 205550 w 257175"/>
                <a:gd name="connsiteY26" fmla="*/ 10668 h 47625"/>
                <a:gd name="connsiteX27" fmla="*/ 205550 w 257175"/>
                <a:gd name="connsiteY27" fmla="*/ 10668 h 47625"/>
                <a:gd name="connsiteX28" fmla="*/ 205550 w 257175"/>
                <a:gd name="connsiteY28" fmla="*/ 47149 h 47625"/>
                <a:gd name="connsiteX29" fmla="*/ 223361 w 257175"/>
                <a:gd name="connsiteY29" fmla="*/ 47149 h 47625"/>
                <a:gd name="connsiteX30" fmla="*/ 223361 w 257175"/>
                <a:gd name="connsiteY30" fmla="*/ 35052 h 47625"/>
                <a:gd name="connsiteX31" fmla="*/ 252127 w 257175"/>
                <a:gd name="connsiteY31" fmla="*/ 35052 h 47625"/>
                <a:gd name="connsiteX32" fmla="*/ 263843 w 257175"/>
                <a:gd name="connsiteY32" fmla="*/ 25622 h 47625"/>
                <a:gd name="connsiteX33" fmla="*/ 263843 w 257175"/>
                <a:gd name="connsiteY33" fmla="*/ 10668 h 47625"/>
                <a:gd name="connsiteX34" fmla="*/ 260985 w 257175"/>
                <a:gd name="connsiteY34" fmla="*/ 2953 h 47625"/>
                <a:gd name="connsiteX35" fmla="*/ 252698 w 257175"/>
                <a:gd name="connsiteY35" fmla="*/ 667 h 47625"/>
                <a:gd name="connsiteX36" fmla="*/ 252794 w 257175"/>
                <a:gd name="connsiteY36" fmla="*/ 667 h 47625"/>
                <a:gd name="connsiteX37" fmla="*/ 252127 w 257175"/>
                <a:gd name="connsiteY37" fmla="*/ 667 h 47625"/>
                <a:gd name="connsiteX38" fmla="*/ 251651 w 257175"/>
                <a:gd name="connsiteY38" fmla="*/ 571 h 47625"/>
                <a:gd name="connsiteX39" fmla="*/ 251651 w 257175"/>
                <a:gd name="connsiteY39" fmla="*/ 571 h 47625"/>
                <a:gd name="connsiteX40" fmla="*/ 223076 w 257175"/>
                <a:gd name="connsiteY40" fmla="*/ 24765 h 47625"/>
                <a:gd name="connsiteX41" fmla="*/ 223076 w 257175"/>
                <a:gd name="connsiteY41" fmla="*/ 12763 h 47625"/>
                <a:gd name="connsiteX42" fmla="*/ 245745 w 257175"/>
                <a:gd name="connsiteY42" fmla="*/ 12763 h 47625"/>
                <a:gd name="connsiteX43" fmla="*/ 245745 w 257175"/>
                <a:gd name="connsiteY43" fmla="*/ 24860 h 47625"/>
                <a:gd name="connsiteX44" fmla="*/ 223076 w 257175"/>
                <a:gd name="connsiteY44" fmla="*/ 24860 h 47625"/>
                <a:gd name="connsiteX45" fmla="*/ 223076 w 257175"/>
                <a:gd name="connsiteY45" fmla="*/ 24765 h 47625"/>
                <a:gd name="connsiteX46" fmla="*/ 183833 w 257175"/>
                <a:gd name="connsiteY46" fmla="*/ 571 h 47625"/>
                <a:gd name="connsiteX47" fmla="*/ 149924 w 257175"/>
                <a:gd name="connsiteY47" fmla="*/ 571 h 47625"/>
                <a:gd name="connsiteX48" fmla="*/ 140113 w 257175"/>
                <a:gd name="connsiteY48" fmla="*/ 3238 h 47625"/>
                <a:gd name="connsiteX49" fmla="*/ 136493 w 257175"/>
                <a:gd name="connsiteY49" fmla="*/ 10763 h 47625"/>
                <a:gd name="connsiteX50" fmla="*/ 136493 w 257175"/>
                <a:gd name="connsiteY50" fmla="*/ 47244 h 47625"/>
                <a:gd name="connsiteX51" fmla="*/ 154305 w 257175"/>
                <a:gd name="connsiteY51" fmla="*/ 47244 h 47625"/>
                <a:gd name="connsiteX52" fmla="*/ 154305 w 257175"/>
                <a:gd name="connsiteY52" fmla="*/ 34766 h 47625"/>
                <a:gd name="connsiteX53" fmla="*/ 179261 w 257175"/>
                <a:gd name="connsiteY53" fmla="*/ 34766 h 47625"/>
                <a:gd name="connsiteX54" fmla="*/ 179261 w 257175"/>
                <a:gd name="connsiteY54" fmla="*/ 47244 h 47625"/>
                <a:gd name="connsiteX55" fmla="*/ 197072 w 257175"/>
                <a:gd name="connsiteY55" fmla="*/ 47244 h 47625"/>
                <a:gd name="connsiteX56" fmla="*/ 197072 w 257175"/>
                <a:gd name="connsiteY56" fmla="*/ 10763 h 47625"/>
                <a:gd name="connsiteX57" fmla="*/ 193643 w 257175"/>
                <a:gd name="connsiteY57" fmla="*/ 3334 h 47625"/>
                <a:gd name="connsiteX58" fmla="*/ 183833 w 257175"/>
                <a:gd name="connsiteY58" fmla="*/ 571 h 47625"/>
                <a:gd name="connsiteX59" fmla="*/ 183833 w 257175"/>
                <a:gd name="connsiteY59" fmla="*/ 571 h 47625"/>
                <a:gd name="connsiteX60" fmla="*/ 154305 w 257175"/>
                <a:gd name="connsiteY60" fmla="*/ 26194 h 47625"/>
                <a:gd name="connsiteX61" fmla="*/ 154305 w 257175"/>
                <a:gd name="connsiteY61" fmla="*/ 12763 h 47625"/>
                <a:gd name="connsiteX62" fmla="*/ 179261 w 257175"/>
                <a:gd name="connsiteY62" fmla="*/ 12763 h 47625"/>
                <a:gd name="connsiteX63" fmla="*/ 179261 w 257175"/>
                <a:gd name="connsiteY63" fmla="*/ 26289 h 47625"/>
                <a:gd name="connsiteX64" fmla="*/ 154305 w 257175"/>
                <a:gd name="connsiteY64" fmla="*/ 26289 h 47625"/>
                <a:gd name="connsiteX65" fmla="*/ 154305 w 257175"/>
                <a:gd name="connsiteY65" fmla="*/ 26194 h 47625"/>
                <a:gd name="connsiteX66" fmla="*/ 128492 w 257175"/>
                <a:gd name="connsiteY66" fmla="*/ 571 h 47625"/>
                <a:gd name="connsiteX67" fmla="*/ 111443 w 257175"/>
                <a:gd name="connsiteY67" fmla="*/ 571 h 47625"/>
                <a:gd name="connsiteX68" fmla="*/ 111443 w 257175"/>
                <a:gd name="connsiteY68" fmla="*/ 27718 h 47625"/>
                <a:gd name="connsiteX69" fmla="*/ 110776 w 257175"/>
                <a:gd name="connsiteY69" fmla="*/ 28194 h 47625"/>
                <a:gd name="connsiteX70" fmla="*/ 110585 w 257175"/>
                <a:gd name="connsiteY70" fmla="*/ 28194 h 47625"/>
                <a:gd name="connsiteX71" fmla="*/ 110014 w 257175"/>
                <a:gd name="connsiteY71" fmla="*/ 27813 h 47625"/>
                <a:gd name="connsiteX72" fmla="*/ 91726 w 257175"/>
                <a:gd name="connsiteY72" fmla="*/ 2191 h 47625"/>
                <a:gd name="connsiteX73" fmla="*/ 91630 w 257175"/>
                <a:gd name="connsiteY73" fmla="*/ 2191 h 47625"/>
                <a:gd name="connsiteX74" fmla="*/ 91630 w 257175"/>
                <a:gd name="connsiteY74" fmla="*/ 2191 h 47625"/>
                <a:gd name="connsiteX75" fmla="*/ 91440 w 257175"/>
                <a:gd name="connsiteY75" fmla="*/ 2000 h 47625"/>
                <a:gd name="connsiteX76" fmla="*/ 91345 w 257175"/>
                <a:gd name="connsiteY76" fmla="*/ 1905 h 47625"/>
                <a:gd name="connsiteX77" fmla="*/ 87535 w 257175"/>
                <a:gd name="connsiteY77" fmla="*/ 667 h 47625"/>
                <a:gd name="connsiteX78" fmla="*/ 73152 w 257175"/>
                <a:gd name="connsiteY78" fmla="*/ 667 h 47625"/>
                <a:gd name="connsiteX79" fmla="*/ 68961 w 257175"/>
                <a:gd name="connsiteY79" fmla="*/ 2191 h 47625"/>
                <a:gd name="connsiteX80" fmla="*/ 67437 w 257175"/>
                <a:gd name="connsiteY80" fmla="*/ 6286 h 47625"/>
                <a:gd name="connsiteX81" fmla="*/ 67437 w 257175"/>
                <a:gd name="connsiteY81" fmla="*/ 6286 h 47625"/>
                <a:gd name="connsiteX82" fmla="*/ 67437 w 257175"/>
                <a:gd name="connsiteY82" fmla="*/ 47339 h 47625"/>
                <a:gd name="connsiteX83" fmla="*/ 84296 w 257175"/>
                <a:gd name="connsiteY83" fmla="*/ 47339 h 47625"/>
                <a:gd name="connsiteX84" fmla="*/ 84201 w 257175"/>
                <a:gd name="connsiteY84" fmla="*/ 19241 h 47625"/>
                <a:gd name="connsiteX85" fmla="*/ 85534 w 257175"/>
                <a:gd name="connsiteY85" fmla="*/ 18383 h 47625"/>
                <a:gd name="connsiteX86" fmla="*/ 85916 w 257175"/>
                <a:gd name="connsiteY86" fmla="*/ 18383 h 47625"/>
                <a:gd name="connsiteX87" fmla="*/ 86582 w 257175"/>
                <a:gd name="connsiteY87" fmla="*/ 18764 h 47625"/>
                <a:gd name="connsiteX88" fmla="*/ 111062 w 257175"/>
                <a:gd name="connsiteY88" fmla="*/ 47339 h 47625"/>
                <a:gd name="connsiteX89" fmla="*/ 128588 w 257175"/>
                <a:gd name="connsiteY89" fmla="*/ 47339 h 47625"/>
                <a:gd name="connsiteX90" fmla="*/ 128588 w 257175"/>
                <a:gd name="connsiteY90" fmla="*/ 571 h 47625"/>
                <a:gd name="connsiteX91" fmla="*/ 128492 w 257175"/>
                <a:gd name="connsiteY91" fmla="*/ 571 h 47625"/>
                <a:gd name="connsiteX92" fmla="*/ 32957 w 257175"/>
                <a:gd name="connsiteY92" fmla="*/ 31147 h 47625"/>
                <a:gd name="connsiteX93" fmla="*/ 51816 w 257175"/>
                <a:gd name="connsiteY93" fmla="*/ 48006 h 47625"/>
                <a:gd name="connsiteX94" fmla="*/ 64580 w 257175"/>
                <a:gd name="connsiteY94" fmla="*/ 48006 h 47625"/>
                <a:gd name="connsiteX95" fmla="*/ 32957 w 257175"/>
                <a:gd name="connsiteY95" fmla="*/ 31147 h 47625"/>
                <a:gd name="connsiteX96" fmla="*/ 32957 w 257175"/>
                <a:gd name="connsiteY96" fmla="*/ 31147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257175" h="47625">
                  <a:moveTo>
                    <a:pt x="46863" y="0"/>
                  </a:moveTo>
                  <a:lnTo>
                    <a:pt x="15335" y="0"/>
                  </a:lnTo>
                  <a:cubicBezTo>
                    <a:pt x="5144" y="0"/>
                    <a:pt x="0" y="4096"/>
                    <a:pt x="0" y="12382"/>
                  </a:cubicBezTo>
                  <a:lnTo>
                    <a:pt x="0" y="35147"/>
                  </a:lnTo>
                  <a:cubicBezTo>
                    <a:pt x="0" y="43339"/>
                    <a:pt x="5144" y="47434"/>
                    <a:pt x="15335" y="47434"/>
                  </a:cubicBezTo>
                  <a:lnTo>
                    <a:pt x="45244" y="47434"/>
                  </a:lnTo>
                  <a:cubicBezTo>
                    <a:pt x="46672" y="47434"/>
                    <a:pt x="48006" y="47339"/>
                    <a:pt x="49244" y="47149"/>
                  </a:cubicBezTo>
                  <a:cubicBezTo>
                    <a:pt x="46482" y="43244"/>
                    <a:pt x="41339" y="39052"/>
                    <a:pt x="36767" y="35909"/>
                  </a:cubicBezTo>
                  <a:lnTo>
                    <a:pt x="18764" y="35909"/>
                  </a:lnTo>
                  <a:lnTo>
                    <a:pt x="18764" y="11239"/>
                  </a:lnTo>
                  <a:lnTo>
                    <a:pt x="43625" y="11239"/>
                  </a:lnTo>
                  <a:lnTo>
                    <a:pt x="43625" y="31814"/>
                  </a:lnTo>
                  <a:cubicBezTo>
                    <a:pt x="51054" y="34100"/>
                    <a:pt x="56197" y="37147"/>
                    <a:pt x="59817" y="40005"/>
                  </a:cubicBezTo>
                  <a:cubicBezTo>
                    <a:pt x="60293" y="38576"/>
                    <a:pt x="60674" y="36957"/>
                    <a:pt x="60674" y="35147"/>
                  </a:cubicBezTo>
                  <a:lnTo>
                    <a:pt x="60674" y="12382"/>
                  </a:lnTo>
                  <a:cubicBezTo>
                    <a:pt x="60579" y="4572"/>
                    <a:pt x="56007" y="476"/>
                    <a:pt x="46863" y="0"/>
                  </a:cubicBezTo>
                  <a:lnTo>
                    <a:pt x="46863" y="0"/>
                  </a:lnTo>
                  <a:lnTo>
                    <a:pt x="46863" y="0"/>
                  </a:lnTo>
                  <a:close/>
                  <a:moveTo>
                    <a:pt x="251651" y="571"/>
                  </a:moveTo>
                  <a:lnTo>
                    <a:pt x="219932" y="571"/>
                  </a:lnTo>
                  <a:lnTo>
                    <a:pt x="219932" y="571"/>
                  </a:lnTo>
                  <a:lnTo>
                    <a:pt x="218885" y="571"/>
                  </a:lnTo>
                  <a:cubicBezTo>
                    <a:pt x="214598" y="571"/>
                    <a:pt x="211360" y="1429"/>
                    <a:pt x="209074" y="3238"/>
                  </a:cubicBezTo>
                  <a:cubicBezTo>
                    <a:pt x="206788" y="5048"/>
                    <a:pt x="205645" y="7429"/>
                    <a:pt x="205550" y="10477"/>
                  </a:cubicBezTo>
                  <a:lnTo>
                    <a:pt x="205550" y="10477"/>
                  </a:lnTo>
                  <a:lnTo>
                    <a:pt x="205550" y="10573"/>
                  </a:lnTo>
                  <a:cubicBezTo>
                    <a:pt x="205550" y="10573"/>
                    <a:pt x="205550" y="10668"/>
                    <a:pt x="205550" y="10668"/>
                  </a:cubicBezTo>
                  <a:lnTo>
                    <a:pt x="205550" y="10668"/>
                  </a:lnTo>
                  <a:lnTo>
                    <a:pt x="205550" y="47149"/>
                  </a:lnTo>
                  <a:lnTo>
                    <a:pt x="223361" y="47149"/>
                  </a:lnTo>
                  <a:lnTo>
                    <a:pt x="223361" y="35052"/>
                  </a:lnTo>
                  <a:lnTo>
                    <a:pt x="252127" y="35052"/>
                  </a:lnTo>
                  <a:cubicBezTo>
                    <a:pt x="259937" y="35052"/>
                    <a:pt x="263843" y="31909"/>
                    <a:pt x="263843" y="25622"/>
                  </a:cubicBezTo>
                  <a:lnTo>
                    <a:pt x="263843" y="10668"/>
                  </a:lnTo>
                  <a:cubicBezTo>
                    <a:pt x="263843" y="7048"/>
                    <a:pt x="262890" y="4477"/>
                    <a:pt x="260985" y="2953"/>
                  </a:cubicBezTo>
                  <a:cubicBezTo>
                    <a:pt x="259175" y="1524"/>
                    <a:pt x="256413" y="762"/>
                    <a:pt x="252698" y="667"/>
                  </a:cubicBezTo>
                  <a:lnTo>
                    <a:pt x="252794" y="667"/>
                  </a:lnTo>
                  <a:lnTo>
                    <a:pt x="252127" y="667"/>
                  </a:lnTo>
                  <a:cubicBezTo>
                    <a:pt x="251936" y="571"/>
                    <a:pt x="251746" y="571"/>
                    <a:pt x="251651" y="571"/>
                  </a:cubicBezTo>
                  <a:lnTo>
                    <a:pt x="251651" y="571"/>
                  </a:lnTo>
                  <a:close/>
                  <a:moveTo>
                    <a:pt x="223076" y="24765"/>
                  </a:moveTo>
                  <a:lnTo>
                    <a:pt x="223076" y="12763"/>
                  </a:lnTo>
                  <a:lnTo>
                    <a:pt x="245745" y="12763"/>
                  </a:lnTo>
                  <a:lnTo>
                    <a:pt x="245745" y="24860"/>
                  </a:lnTo>
                  <a:lnTo>
                    <a:pt x="223076" y="24860"/>
                  </a:lnTo>
                  <a:lnTo>
                    <a:pt x="223076" y="24765"/>
                  </a:lnTo>
                  <a:close/>
                  <a:moveTo>
                    <a:pt x="183833" y="571"/>
                  </a:moveTo>
                  <a:lnTo>
                    <a:pt x="149924" y="571"/>
                  </a:lnTo>
                  <a:cubicBezTo>
                    <a:pt x="145637" y="571"/>
                    <a:pt x="142399" y="1429"/>
                    <a:pt x="140113" y="3238"/>
                  </a:cubicBezTo>
                  <a:cubicBezTo>
                    <a:pt x="137731" y="5143"/>
                    <a:pt x="136493" y="7620"/>
                    <a:pt x="136493" y="10763"/>
                  </a:cubicBezTo>
                  <a:lnTo>
                    <a:pt x="136493" y="47244"/>
                  </a:lnTo>
                  <a:lnTo>
                    <a:pt x="154305" y="47244"/>
                  </a:lnTo>
                  <a:lnTo>
                    <a:pt x="154305" y="34766"/>
                  </a:lnTo>
                  <a:lnTo>
                    <a:pt x="179261" y="34766"/>
                  </a:lnTo>
                  <a:lnTo>
                    <a:pt x="179261" y="47244"/>
                  </a:lnTo>
                  <a:lnTo>
                    <a:pt x="197072" y="47244"/>
                  </a:lnTo>
                  <a:lnTo>
                    <a:pt x="197072" y="10763"/>
                  </a:lnTo>
                  <a:cubicBezTo>
                    <a:pt x="197072" y="7620"/>
                    <a:pt x="195929" y="5143"/>
                    <a:pt x="193643" y="3334"/>
                  </a:cubicBezTo>
                  <a:cubicBezTo>
                    <a:pt x="191357" y="1524"/>
                    <a:pt x="188024" y="571"/>
                    <a:pt x="183833" y="571"/>
                  </a:cubicBezTo>
                  <a:lnTo>
                    <a:pt x="183833" y="571"/>
                  </a:lnTo>
                  <a:close/>
                  <a:moveTo>
                    <a:pt x="154305" y="26194"/>
                  </a:moveTo>
                  <a:lnTo>
                    <a:pt x="154305" y="12763"/>
                  </a:lnTo>
                  <a:lnTo>
                    <a:pt x="179261" y="12763"/>
                  </a:lnTo>
                  <a:lnTo>
                    <a:pt x="179261" y="26289"/>
                  </a:lnTo>
                  <a:lnTo>
                    <a:pt x="154305" y="26289"/>
                  </a:lnTo>
                  <a:lnTo>
                    <a:pt x="154305" y="26194"/>
                  </a:lnTo>
                  <a:close/>
                  <a:moveTo>
                    <a:pt x="128492" y="571"/>
                  </a:moveTo>
                  <a:lnTo>
                    <a:pt x="111443" y="571"/>
                  </a:lnTo>
                  <a:lnTo>
                    <a:pt x="111443" y="27718"/>
                  </a:lnTo>
                  <a:cubicBezTo>
                    <a:pt x="111347" y="28003"/>
                    <a:pt x="111157" y="28194"/>
                    <a:pt x="110776" y="28194"/>
                  </a:cubicBezTo>
                  <a:cubicBezTo>
                    <a:pt x="110680" y="28194"/>
                    <a:pt x="110585" y="28194"/>
                    <a:pt x="110585" y="28194"/>
                  </a:cubicBezTo>
                  <a:cubicBezTo>
                    <a:pt x="110585" y="28194"/>
                    <a:pt x="110204" y="28099"/>
                    <a:pt x="110014" y="27813"/>
                  </a:cubicBezTo>
                  <a:cubicBezTo>
                    <a:pt x="106966" y="23146"/>
                    <a:pt x="95441" y="7239"/>
                    <a:pt x="91726" y="2191"/>
                  </a:cubicBezTo>
                  <a:cubicBezTo>
                    <a:pt x="91726" y="2191"/>
                    <a:pt x="91726" y="2191"/>
                    <a:pt x="91630" y="2191"/>
                  </a:cubicBezTo>
                  <a:lnTo>
                    <a:pt x="91630" y="2191"/>
                  </a:lnTo>
                  <a:cubicBezTo>
                    <a:pt x="91535" y="2095"/>
                    <a:pt x="91535" y="2095"/>
                    <a:pt x="91440" y="2000"/>
                  </a:cubicBezTo>
                  <a:cubicBezTo>
                    <a:pt x="91440" y="2000"/>
                    <a:pt x="91345" y="1905"/>
                    <a:pt x="91345" y="1905"/>
                  </a:cubicBezTo>
                  <a:cubicBezTo>
                    <a:pt x="90392" y="1048"/>
                    <a:pt x="89154" y="667"/>
                    <a:pt x="87535" y="667"/>
                  </a:cubicBezTo>
                  <a:lnTo>
                    <a:pt x="73152" y="667"/>
                  </a:lnTo>
                  <a:cubicBezTo>
                    <a:pt x="71342" y="667"/>
                    <a:pt x="69914" y="1143"/>
                    <a:pt x="68961" y="2191"/>
                  </a:cubicBezTo>
                  <a:cubicBezTo>
                    <a:pt x="68008" y="3238"/>
                    <a:pt x="67532" y="4572"/>
                    <a:pt x="67437" y="6286"/>
                  </a:cubicBezTo>
                  <a:lnTo>
                    <a:pt x="67437" y="6286"/>
                  </a:lnTo>
                  <a:lnTo>
                    <a:pt x="67437" y="47339"/>
                  </a:lnTo>
                  <a:lnTo>
                    <a:pt x="84296" y="47339"/>
                  </a:lnTo>
                  <a:cubicBezTo>
                    <a:pt x="84296" y="47339"/>
                    <a:pt x="84201" y="25622"/>
                    <a:pt x="84201" y="19241"/>
                  </a:cubicBezTo>
                  <a:cubicBezTo>
                    <a:pt x="84296" y="18859"/>
                    <a:pt x="84487" y="18383"/>
                    <a:pt x="85534" y="18383"/>
                  </a:cubicBezTo>
                  <a:cubicBezTo>
                    <a:pt x="85630" y="18383"/>
                    <a:pt x="85725" y="18383"/>
                    <a:pt x="85916" y="18383"/>
                  </a:cubicBezTo>
                  <a:cubicBezTo>
                    <a:pt x="85916" y="18383"/>
                    <a:pt x="86392" y="18383"/>
                    <a:pt x="86582" y="18764"/>
                  </a:cubicBezTo>
                  <a:cubicBezTo>
                    <a:pt x="89821" y="24003"/>
                    <a:pt x="111062" y="47339"/>
                    <a:pt x="111062" y="47339"/>
                  </a:cubicBezTo>
                  <a:lnTo>
                    <a:pt x="128588" y="47339"/>
                  </a:lnTo>
                  <a:lnTo>
                    <a:pt x="128588" y="571"/>
                  </a:lnTo>
                  <a:lnTo>
                    <a:pt x="128492" y="571"/>
                  </a:lnTo>
                  <a:close/>
                  <a:moveTo>
                    <a:pt x="32957" y="31147"/>
                  </a:moveTo>
                  <a:cubicBezTo>
                    <a:pt x="38576" y="34766"/>
                    <a:pt x="48673" y="41815"/>
                    <a:pt x="51816" y="48006"/>
                  </a:cubicBezTo>
                  <a:lnTo>
                    <a:pt x="64580" y="48006"/>
                  </a:lnTo>
                  <a:cubicBezTo>
                    <a:pt x="62579" y="44291"/>
                    <a:pt x="55055" y="35052"/>
                    <a:pt x="32957" y="31147"/>
                  </a:cubicBezTo>
                  <a:lnTo>
                    <a:pt x="32957" y="31147"/>
                  </a:lnTo>
                  <a:close/>
                </a:path>
              </a:pathLst>
            </a:custGeom>
            <a:grpFill/>
            <a:ln w="9525" cap="flat">
              <a:noFill/>
              <a:prstDash val="solid"/>
              <a:miter/>
            </a:ln>
          </p:spPr>
          <p:txBody>
            <a:bodyPr rtlCol="0" anchor="ctr"/>
            <a:lstStyle/>
            <a:p>
              <a:endParaRPr lang="zh-TW" altLang="en-US" sz="2400"/>
            </a:p>
          </p:txBody>
        </p:sp>
        <p:sp>
          <p:nvSpPr>
            <p:cNvPr id="108" name="手繪多邊形: 圖案 107">
              <a:extLst>
                <a:ext uri="{FF2B5EF4-FFF2-40B4-BE49-F238E27FC236}">
                  <a16:creationId xmlns:a16="http://schemas.microsoft.com/office/drawing/2014/main" id="{2E4CD6D0-7BDF-48DD-B4DD-6388C1CAF5B0}"/>
                </a:ext>
              </a:extLst>
            </p:cNvPr>
            <p:cNvSpPr/>
            <p:nvPr/>
          </p:nvSpPr>
          <p:spPr>
            <a:xfrm>
              <a:off x="4462455"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endParaRPr lang="zh-TW" altLang="en-US" sz="2400"/>
            </a:p>
          </p:txBody>
        </p:sp>
        <p:sp>
          <p:nvSpPr>
            <p:cNvPr id="109" name="手繪多邊形: 圖案 108">
              <a:extLst>
                <a:ext uri="{FF2B5EF4-FFF2-40B4-BE49-F238E27FC236}">
                  <a16:creationId xmlns:a16="http://schemas.microsoft.com/office/drawing/2014/main" id="{3CE8720C-FD0B-4E59-AA77-68A09BEB39CB}"/>
                </a:ext>
              </a:extLst>
            </p:cNvPr>
            <p:cNvSpPr/>
            <p:nvPr/>
          </p:nvSpPr>
          <p:spPr>
            <a:xfrm>
              <a:off x="5477432"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endParaRPr lang="zh-TW" altLang="en-US" sz="2400"/>
            </a:p>
          </p:txBody>
        </p:sp>
      </p:grpSp>
      <p:cxnSp>
        <p:nvCxnSpPr>
          <p:cNvPr id="115" name="直線單箭頭接點 915">
            <a:extLst>
              <a:ext uri="{FF2B5EF4-FFF2-40B4-BE49-F238E27FC236}">
                <a16:creationId xmlns:a16="http://schemas.microsoft.com/office/drawing/2014/main" id="{1C2D8E79-FBC2-4A88-A794-9AE532297856}"/>
              </a:ext>
            </a:extLst>
          </p:cNvPr>
          <p:cNvCxnSpPr>
            <a:cxnSpLocks/>
          </p:cNvCxnSpPr>
          <p:nvPr/>
        </p:nvCxnSpPr>
        <p:spPr>
          <a:xfrm>
            <a:off x="7330315" y="3071070"/>
            <a:ext cx="0" cy="1447781"/>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sp>
        <p:nvSpPr>
          <p:cNvPr id="116" name="矩形 901">
            <a:extLst>
              <a:ext uri="{FF2B5EF4-FFF2-40B4-BE49-F238E27FC236}">
                <a16:creationId xmlns:a16="http://schemas.microsoft.com/office/drawing/2014/main" id="{EBC5AE23-CBF0-4A1F-900E-16F3A00D2C7B}"/>
              </a:ext>
            </a:extLst>
          </p:cNvPr>
          <p:cNvSpPr/>
          <p:nvPr/>
        </p:nvSpPr>
        <p:spPr>
          <a:xfrm>
            <a:off x="6533999" y="3649106"/>
            <a:ext cx="833883" cy="318100"/>
          </a:xfrm>
          <a:prstGeom prst="rect">
            <a:avLst/>
          </a:prstGeom>
        </p:spPr>
        <p:txBody>
          <a:bodyPr wrap="none" anchor="t">
            <a:spAutoFit/>
          </a:bodyPr>
          <a:lstStyle/>
          <a:p>
            <a:r>
              <a:rPr lang="en-US" altLang="zh-TW" sz="1467" b="1">
                <a:solidFill>
                  <a:srgbClr val="274DA5"/>
                </a:solidFill>
                <a:latin typeface="Arial" panose="020B0604020202020204" pitchFamily="34" charset="0"/>
                <a:ea typeface="Microsoft JhengHei"/>
                <a:cs typeface="Arial" panose="020B0604020202020204" pitchFamily="34" charset="0"/>
              </a:rPr>
              <a:t>Normal</a:t>
            </a:r>
            <a:endParaRPr lang="en-US" sz="1467">
              <a:solidFill>
                <a:srgbClr val="274DA5"/>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7" name="矩形 901">
            <a:extLst>
              <a:ext uri="{FF2B5EF4-FFF2-40B4-BE49-F238E27FC236}">
                <a16:creationId xmlns:a16="http://schemas.microsoft.com/office/drawing/2014/main" id="{4F0D2130-106B-4FD5-ACFA-74C233A4BC4C}"/>
              </a:ext>
            </a:extLst>
          </p:cNvPr>
          <p:cNvSpPr/>
          <p:nvPr/>
        </p:nvSpPr>
        <p:spPr>
          <a:xfrm>
            <a:off x="6454754" y="5599112"/>
            <a:ext cx="1740047" cy="318100"/>
          </a:xfrm>
          <a:prstGeom prst="rect">
            <a:avLst/>
          </a:prstGeom>
        </p:spPr>
        <p:txBody>
          <a:bodyPr wrap="square" anchor="t">
            <a:spAutoFit/>
          </a:bodyPr>
          <a:lstStyle/>
          <a:p>
            <a:pPr algn="ctr"/>
            <a:r>
              <a:rPr lang="en-US" altLang="zh-TW" sz="1467" b="1">
                <a:solidFill>
                  <a:srgbClr val="1F3F85"/>
                </a:solidFill>
                <a:latin typeface="Arial" panose="020B0604020202020204" pitchFamily="34" charset="0"/>
                <a:ea typeface="Microsoft JhengHei"/>
                <a:cs typeface="Arial" panose="020B0604020202020204" pitchFamily="34" charset="0"/>
              </a:rPr>
              <a:t>Primary NAS</a:t>
            </a:r>
            <a:endParaRPr lang="en-US" sz="1467">
              <a:solidFill>
                <a:srgbClr val="1F3F85"/>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8" name="矩形 901">
            <a:extLst>
              <a:ext uri="{FF2B5EF4-FFF2-40B4-BE49-F238E27FC236}">
                <a16:creationId xmlns:a16="http://schemas.microsoft.com/office/drawing/2014/main" id="{3F4CF34A-8D90-4C85-806F-ABDE6811F2D2}"/>
              </a:ext>
            </a:extLst>
          </p:cNvPr>
          <p:cNvSpPr/>
          <p:nvPr/>
        </p:nvSpPr>
        <p:spPr>
          <a:xfrm>
            <a:off x="9602590" y="5539340"/>
            <a:ext cx="1740047" cy="318100"/>
          </a:xfrm>
          <a:prstGeom prst="rect">
            <a:avLst/>
          </a:prstGeom>
        </p:spPr>
        <p:txBody>
          <a:bodyPr wrap="square" anchor="t">
            <a:spAutoFit/>
          </a:bodyPr>
          <a:lstStyle/>
          <a:p>
            <a:pPr algn="ctr"/>
            <a:r>
              <a:rPr lang="en-US" altLang="zh-TW" sz="1467" b="1">
                <a:solidFill>
                  <a:srgbClr val="1F3F85"/>
                </a:solidFill>
                <a:latin typeface="Arial" panose="020B0604020202020204" pitchFamily="34" charset="0"/>
                <a:ea typeface="Microsoft JhengHei"/>
                <a:cs typeface="Arial" panose="020B0604020202020204" pitchFamily="34" charset="0"/>
              </a:rPr>
              <a:t>Secondary NAS</a:t>
            </a:r>
            <a:endParaRPr lang="en-US" sz="1467">
              <a:solidFill>
                <a:srgbClr val="1F3F85"/>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119" name="直線單箭頭接點 915">
            <a:extLst>
              <a:ext uri="{FF2B5EF4-FFF2-40B4-BE49-F238E27FC236}">
                <a16:creationId xmlns:a16="http://schemas.microsoft.com/office/drawing/2014/main" id="{E4F15E62-B4B1-4DA7-9DC2-49428EA9BC74}"/>
              </a:ext>
            </a:extLst>
          </p:cNvPr>
          <p:cNvCxnSpPr>
            <a:cxnSpLocks/>
          </p:cNvCxnSpPr>
          <p:nvPr/>
        </p:nvCxnSpPr>
        <p:spPr>
          <a:xfrm>
            <a:off x="8246105" y="5268800"/>
            <a:ext cx="1269663" cy="0"/>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sp>
        <p:nvSpPr>
          <p:cNvPr id="120" name="矩形 901">
            <a:extLst>
              <a:ext uri="{FF2B5EF4-FFF2-40B4-BE49-F238E27FC236}">
                <a16:creationId xmlns:a16="http://schemas.microsoft.com/office/drawing/2014/main" id="{77F63149-C60A-4E19-A5A6-43A7B66CA894}"/>
              </a:ext>
            </a:extLst>
          </p:cNvPr>
          <p:cNvSpPr/>
          <p:nvPr/>
        </p:nvSpPr>
        <p:spPr>
          <a:xfrm>
            <a:off x="7994261" y="5230294"/>
            <a:ext cx="1740047" cy="502573"/>
          </a:xfrm>
          <a:prstGeom prst="rect">
            <a:avLst/>
          </a:prstGeom>
        </p:spPr>
        <p:txBody>
          <a:bodyPr wrap="square" anchor="t">
            <a:spAutoFit/>
          </a:bodyPr>
          <a:lstStyle/>
          <a:p>
            <a:pPr algn="ctr"/>
            <a:r>
              <a:rPr lang="en-US" altLang="zh-TW" sz="1333" b="1">
                <a:solidFill>
                  <a:srgbClr val="C00000"/>
                </a:solidFill>
                <a:latin typeface="Arial" panose="020B0604020202020204" pitchFamily="34" charset="0"/>
                <a:ea typeface="Microsoft JhengHei"/>
                <a:cs typeface="Arial" panose="020B0604020202020204" pitchFamily="34" charset="0"/>
              </a:rPr>
              <a:t>Real-time Snapshot</a:t>
            </a:r>
            <a:endParaRPr lang="en-US" sz="1333">
              <a:solidFill>
                <a:srgbClr val="C00000"/>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121" name="直線單箭頭接點 915">
            <a:extLst>
              <a:ext uri="{FF2B5EF4-FFF2-40B4-BE49-F238E27FC236}">
                <a16:creationId xmlns:a16="http://schemas.microsoft.com/office/drawing/2014/main" id="{37CE696B-957A-4D43-BCA0-C7DEAECA9A7F}"/>
              </a:ext>
            </a:extLst>
          </p:cNvPr>
          <p:cNvCxnSpPr>
            <a:cxnSpLocks/>
          </p:cNvCxnSpPr>
          <p:nvPr/>
        </p:nvCxnSpPr>
        <p:spPr>
          <a:xfrm>
            <a:off x="7720499" y="3071068"/>
            <a:ext cx="1747757" cy="2150176"/>
          </a:xfrm>
          <a:prstGeom prst="straightConnector1">
            <a:avLst/>
          </a:prstGeom>
          <a:ln w="19050" cap="rnd">
            <a:gradFill>
              <a:gsLst>
                <a:gs pos="0">
                  <a:srgbClr val="00379A"/>
                </a:gs>
                <a:gs pos="100000">
                  <a:srgbClr val="274DA5"/>
                </a:gs>
              </a:gsLst>
              <a:lin ang="5400000" scaled="1"/>
            </a:gradFill>
            <a:prstDash val="sysDash"/>
            <a:round/>
            <a:headEnd type="none"/>
            <a:tailEnd type="triangle"/>
          </a:ln>
        </p:spPr>
        <p:style>
          <a:lnRef idx="1">
            <a:schemeClr val="accent1"/>
          </a:lnRef>
          <a:fillRef idx="0">
            <a:schemeClr val="accent1"/>
          </a:fillRef>
          <a:effectRef idx="0">
            <a:schemeClr val="accent1"/>
          </a:effectRef>
          <a:fontRef idx="minor">
            <a:schemeClr val="tx1"/>
          </a:fontRef>
        </p:style>
      </p:cxnSp>
      <p:grpSp>
        <p:nvGrpSpPr>
          <p:cNvPr id="122" name="群組 121">
            <a:extLst>
              <a:ext uri="{FF2B5EF4-FFF2-40B4-BE49-F238E27FC236}">
                <a16:creationId xmlns:a16="http://schemas.microsoft.com/office/drawing/2014/main" id="{AF937037-51C5-4960-AA51-F1D3FBF32AC1}"/>
              </a:ext>
            </a:extLst>
          </p:cNvPr>
          <p:cNvGrpSpPr/>
          <p:nvPr/>
        </p:nvGrpSpPr>
        <p:grpSpPr>
          <a:xfrm>
            <a:off x="6439663" y="2908827"/>
            <a:ext cx="1992229" cy="240091"/>
            <a:chOff x="6409340" y="2839578"/>
            <a:chExt cx="2149752" cy="259074"/>
          </a:xfrm>
          <a:effectLst>
            <a:outerShdw blurRad="50800" dist="38100" dir="2700000" algn="tl" rotWithShape="0">
              <a:prstClr val="black">
                <a:alpha val="40000"/>
              </a:prstClr>
            </a:outerShdw>
          </a:effectLst>
        </p:grpSpPr>
        <p:sp>
          <p:nvSpPr>
            <p:cNvPr id="123" name="矩形: 圓角 122">
              <a:extLst>
                <a:ext uri="{FF2B5EF4-FFF2-40B4-BE49-F238E27FC236}">
                  <a16:creationId xmlns:a16="http://schemas.microsoft.com/office/drawing/2014/main" id="{5D74F49E-6188-4951-8B6F-CEC2A665DF49}"/>
                </a:ext>
              </a:extLst>
            </p:cNvPr>
            <p:cNvSpPr/>
            <p:nvPr/>
          </p:nvSpPr>
          <p:spPr>
            <a:xfrm>
              <a:off x="6410338" y="2847594"/>
              <a:ext cx="2148754" cy="251058"/>
            </a:xfrm>
            <a:prstGeom prst="roundRect">
              <a:avLst>
                <a:gd name="adj" fmla="val 9313"/>
              </a:avLst>
            </a:prstGeom>
            <a:gradFill>
              <a:gsLst>
                <a:gs pos="4000">
                  <a:srgbClr val="1B3394"/>
                </a:gs>
                <a:gs pos="100000">
                  <a:srgbClr val="3259A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4533"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pic>
          <p:nvPicPr>
            <p:cNvPr id="124" name="圖形 123">
              <a:extLst>
                <a:ext uri="{FF2B5EF4-FFF2-40B4-BE49-F238E27FC236}">
                  <a16:creationId xmlns:a16="http://schemas.microsoft.com/office/drawing/2014/main" id="{670591BB-27AD-4A47-9E84-FFC92246D11F}"/>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409340" y="2839578"/>
              <a:ext cx="2149751" cy="259073"/>
            </a:xfrm>
            <a:prstGeom prst="rect">
              <a:avLst/>
            </a:prstGeom>
          </p:spPr>
        </p:pic>
      </p:grpSp>
      <p:sp>
        <p:nvSpPr>
          <p:cNvPr id="125" name="矩形 901">
            <a:extLst>
              <a:ext uri="{FF2B5EF4-FFF2-40B4-BE49-F238E27FC236}">
                <a16:creationId xmlns:a16="http://schemas.microsoft.com/office/drawing/2014/main" id="{77576072-8A56-4D01-BE1A-7F4A0A304A18}"/>
              </a:ext>
            </a:extLst>
          </p:cNvPr>
          <p:cNvSpPr/>
          <p:nvPr/>
        </p:nvSpPr>
        <p:spPr>
          <a:xfrm>
            <a:off x="8753958" y="3913195"/>
            <a:ext cx="2606804" cy="315471"/>
          </a:xfrm>
          <a:prstGeom prst="rect">
            <a:avLst/>
          </a:prstGeom>
        </p:spPr>
        <p:txBody>
          <a:bodyPr wrap="none" lIns="91440" tIns="45720" rIns="91440" bIns="45720" anchor="t">
            <a:spAutoFit/>
          </a:bodyPr>
          <a:lstStyle/>
          <a:p>
            <a:r>
              <a:rPr lang="en-US" altLang="zh-TW" sz="1450" b="1">
                <a:solidFill>
                  <a:srgbClr val="274DA5"/>
                </a:solidFill>
                <a:latin typeface="Arial"/>
                <a:ea typeface="Microsoft JhengHei"/>
                <a:cs typeface="Arial"/>
              </a:rPr>
              <a:t>Disaster Recovery (RPO=0)</a:t>
            </a:r>
            <a:endParaRPr lang="en-US" sz="1450">
              <a:solidFill>
                <a:srgbClr val="274DA5"/>
              </a:solidFill>
              <a:latin typeface="Arial"/>
              <a:ea typeface="微軟正黑體" panose="020B0604030504040204" pitchFamily="34" charset="-120"/>
              <a:cs typeface="Arial"/>
            </a:endParaRPr>
          </a:p>
        </p:txBody>
      </p:sp>
      <p:sp>
        <p:nvSpPr>
          <p:cNvPr id="126" name="矩形 901">
            <a:extLst>
              <a:ext uri="{FF2B5EF4-FFF2-40B4-BE49-F238E27FC236}">
                <a16:creationId xmlns:a16="http://schemas.microsoft.com/office/drawing/2014/main" id="{82938F85-D2B6-4808-B0C9-4990F5365523}"/>
              </a:ext>
            </a:extLst>
          </p:cNvPr>
          <p:cNvSpPr/>
          <p:nvPr/>
        </p:nvSpPr>
        <p:spPr>
          <a:xfrm>
            <a:off x="7676693" y="5899267"/>
            <a:ext cx="2432269" cy="502573"/>
          </a:xfrm>
          <a:prstGeom prst="rect">
            <a:avLst/>
          </a:prstGeom>
        </p:spPr>
        <p:txBody>
          <a:bodyPr wrap="none" anchor="t">
            <a:spAutoFit/>
          </a:bodyPr>
          <a:lstStyle/>
          <a:p>
            <a:r>
              <a:rPr lang="en-US" altLang="zh-TW" sz="1333" b="1">
                <a:solidFill>
                  <a:schemeClr val="tx1">
                    <a:lumMod val="75000"/>
                    <a:lumOff val="25000"/>
                  </a:schemeClr>
                </a:solidFill>
                <a:latin typeface="Arial" panose="020B0604020202020204" pitchFamily="34" charset="0"/>
                <a:ea typeface="Microsoft JhengHei"/>
                <a:cs typeface="Arial" panose="020B0604020202020204" pitchFamily="34" charset="0"/>
              </a:rPr>
              <a:t>Direct connected via 25GbE</a:t>
            </a:r>
            <a:br>
              <a:rPr lang="en-US" sz="1333" b="1">
                <a:solidFill>
                  <a:schemeClr val="tx1">
                    <a:lumMod val="75000"/>
                    <a:lumOff val="25000"/>
                  </a:schemeClr>
                </a:solidFill>
                <a:latin typeface="Arial" panose="020B0604020202020204" pitchFamily="34" charset="0"/>
                <a:ea typeface="Microsoft JhengHei"/>
                <a:cs typeface="Arial" panose="020B0604020202020204" pitchFamily="34" charset="0"/>
              </a:rPr>
            </a:br>
            <a:r>
              <a:rPr lang="en-US" sz="1333" b="1">
                <a:solidFill>
                  <a:schemeClr val="tx1">
                    <a:lumMod val="75000"/>
                    <a:lumOff val="25000"/>
                  </a:schemeClr>
                </a:solidFill>
                <a:latin typeface="Arial" panose="020B0604020202020204" pitchFamily="34" charset="0"/>
                <a:ea typeface="Microsoft JhengHei"/>
                <a:cs typeface="Arial" panose="020B0604020202020204" pitchFamily="34" charset="0"/>
              </a:rPr>
              <a:t>(Round Trip Latency &lt; 5ms)</a:t>
            </a:r>
            <a:endParaRPr lang="en-US" sz="1333">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27" name="群組 126">
            <a:extLst>
              <a:ext uri="{FF2B5EF4-FFF2-40B4-BE49-F238E27FC236}">
                <a16:creationId xmlns:a16="http://schemas.microsoft.com/office/drawing/2014/main" id="{E8269A29-469E-4DA0-B0FD-5E8CB2633708}"/>
              </a:ext>
            </a:extLst>
          </p:cNvPr>
          <p:cNvGrpSpPr/>
          <p:nvPr/>
        </p:nvGrpSpPr>
        <p:grpSpPr>
          <a:xfrm>
            <a:off x="4679943" y="4632193"/>
            <a:ext cx="579995" cy="579995"/>
            <a:chOff x="4435908" y="4889651"/>
            <a:chExt cx="759453" cy="759453"/>
          </a:xfrm>
        </p:grpSpPr>
        <p:sp>
          <p:nvSpPr>
            <p:cNvPr id="128" name="手繪多邊形: 圖案 956">
              <a:extLst>
                <a:ext uri="{FF2B5EF4-FFF2-40B4-BE49-F238E27FC236}">
                  <a16:creationId xmlns:a16="http://schemas.microsoft.com/office/drawing/2014/main" id="{6CEF0806-4EB8-44CA-B5E7-DE27BC00C1E5}"/>
                </a:ext>
              </a:extLst>
            </p:cNvPr>
            <p:cNvSpPr/>
            <p:nvPr/>
          </p:nvSpPr>
          <p:spPr>
            <a:xfrm>
              <a:off x="4435908" y="4889651"/>
              <a:ext cx="759453" cy="759453"/>
            </a:xfrm>
            <a:custGeom>
              <a:avLst/>
              <a:gdLst>
                <a:gd name="connsiteX0" fmla="*/ 343795 w 685481"/>
                <a:gd name="connsiteY0" fmla="*/ 687591 h 687590"/>
                <a:gd name="connsiteX1" fmla="*/ 0 w 685481"/>
                <a:gd name="connsiteY1" fmla="*/ 343795 h 687590"/>
                <a:gd name="connsiteX2" fmla="*/ 343795 w 685481"/>
                <a:gd name="connsiteY2" fmla="*/ 0 h 687590"/>
                <a:gd name="connsiteX3" fmla="*/ 687591 w 685481"/>
                <a:gd name="connsiteY3" fmla="*/ 343795 h 687590"/>
                <a:gd name="connsiteX4" fmla="*/ 343795 w 685481"/>
                <a:gd name="connsiteY4" fmla="*/ 687591 h 687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481" h="687590">
                  <a:moveTo>
                    <a:pt x="343795" y="687591"/>
                  </a:moveTo>
                  <a:cubicBezTo>
                    <a:pt x="154223" y="687591"/>
                    <a:pt x="0" y="533347"/>
                    <a:pt x="0" y="343795"/>
                  </a:cubicBezTo>
                  <a:cubicBezTo>
                    <a:pt x="0" y="154244"/>
                    <a:pt x="154244" y="0"/>
                    <a:pt x="343795" y="0"/>
                  </a:cubicBezTo>
                  <a:cubicBezTo>
                    <a:pt x="533347" y="0"/>
                    <a:pt x="687591" y="154223"/>
                    <a:pt x="687591" y="343795"/>
                  </a:cubicBezTo>
                  <a:cubicBezTo>
                    <a:pt x="687591" y="533368"/>
                    <a:pt x="533389" y="687591"/>
                    <a:pt x="343795" y="687591"/>
                  </a:cubicBezTo>
                  <a:close/>
                </a:path>
              </a:pathLst>
            </a:custGeom>
            <a:gradFill>
              <a:gsLst>
                <a:gs pos="0">
                  <a:srgbClr val="FC8123"/>
                </a:gs>
                <a:gs pos="100000">
                  <a:srgbClr val="F6B21A"/>
                </a:gs>
              </a:gsLst>
              <a:lin ang="5400000" scaled="1"/>
            </a:gradFill>
            <a:ln w="19050" cap="flat">
              <a:solidFill>
                <a:schemeClr val="bg1">
                  <a:lumMod val="95000"/>
                </a:schemeClr>
              </a:solidFill>
              <a:prstDash val="solid"/>
              <a:miter/>
            </a:ln>
            <a:effectLst>
              <a:outerShdw blurRad="50800" dist="38100" dir="2700000" algn="tl" rotWithShape="0">
                <a:prstClr val="black">
                  <a:alpha val="40000"/>
                </a:prstClr>
              </a:outerShdw>
            </a:effectLst>
          </p:spPr>
          <p:txBody>
            <a:bodyPr rtlCol="0" anchor="ctr"/>
            <a:lstStyle/>
            <a:p>
              <a:endParaRPr lang="zh-TW" altLang="en-US" sz="2400">
                <a:latin typeface="Arial" panose="020B0604020202020204" pitchFamily="34" charset="0"/>
                <a:cs typeface="Arial" panose="020B0604020202020204" pitchFamily="34" charset="0"/>
              </a:endParaRPr>
            </a:p>
          </p:txBody>
        </p:sp>
        <p:pic>
          <p:nvPicPr>
            <p:cNvPr id="129" name="圖形 128">
              <a:extLst>
                <a:ext uri="{FF2B5EF4-FFF2-40B4-BE49-F238E27FC236}">
                  <a16:creationId xmlns:a16="http://schemas.microsoft.com/office/drawing/2014/main" id="{9B1F413C-8985-473D-B560-519788D55A2C}"/>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4545942" y="5052140"/>
              <a:ext cx="542227" cy="408344"/>
            </a:xfrm>
            <a:prstGeom prst="rect">
              <a:avLst/>
            </a:prstGeom>
            <a:effectLst>
              <a:outerShdw blurRad="50800" dist="38100" dir="2700000" algn="tl" rotWithShape="0">
                <a:prstClr val="black">
                  <a:alpha val="40000"/>
                </a:prstClr>
              </a:outerShdw>
            </a:effectLst>
          </p:spPr>
        </p:pic>
      </p:grpSp>
      <p:pic>
        <p:nvPicPr>
          <p:cNvPr id="133" name="圖片 132">
            <a:extLst>
              <a:ext uri="{FF2B5EF4-FFF2-40B4-BE49-F238E27FC236}">
                <a16:creationId xmlns:a16="http://schemas.microsoft.com/office/drawing/2014/main" id="{B9367910-1B36-4E5A-AD7A-F5DD2F1412AD}"/>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20000" contrast="40000"/>
                    </a14:imgEffect>
                  </a14:imgLayer>
                </a14:imgProps>
              </a:ext>
              <a:ext uri="{28A0092B-C50C-407E-A947-70E740481C1C}">
                <a14:useLocalDpi xmlns:a14="http://schemas.microsoft.com/office/drawing/2010/main"/>
              </a:ext>
            </a:extLst>
          </a:blip>
          <a:srcRect/>
          <a:stretch/>
        </p:blipFill>
        <p:spPr>
          <a:xfrm>
            <a:off x="916325" y="1992142"/>
            <a:ext cx="3660695" cy="415720"/>
          </a:xfrm>
          <a:prstGeom prst="rect">
            <a:avLst/>
          </a:prstGeom>
          <a:effectLst>
            <a:outerShdw blurRad="50800" dist="38100" dir="2700000" algn="tl" rotWithShape="0">
              <a:prstClr val="black">
                <a:alpha val="40000"/>
              </a:prstClr>
            </a:outerShdw>
          </a:effectLst>
        </p:spPr>
      </p:pic>
      <p:pic>
        <p:nvPicPr>
          <p:cNvPr id="134" name="圖片 133">
            <a:extLst>
              <a:ext uri="{FF2B5EF4-FFF2-40B4-BE49-F238E27FC236}">
                <a16:creationId xmlns:a16="http://schemas.microsoft.com/office/drawing/2014/main" id="{87956480-ACED-4B30-BE7C-F170AD13E4E1}"/>
              </a:ext>
            </a:extLst>
          </p:cNvPr>
          <p:cNvPicPr>
            <a:picLocks noChangeAspect="1"/>
          </p:cNvPicPr>
          <p:nvPr/>
        </p:nvPicPr>
        <p:blipFill>
          <a:blip r:embed="rId9" cstate="print">
            <a:extLst>
              <a:ext uri="{28A0092B-C50C-407E-A947-70E740481C1C}">
                <a14:useLocalDpi xmlns:a14="http://schemas.microsoft.com/office/drawing/2010/main"/>
              </a:ext>
            </a:extLst>
          </a:blip>
          <a:srcRect/>
          <a:stretch/>
        </p:blipFill>
        <p:spPr>
          <a:xfrm>
            <a:off x="6439631" y="2006522"/>
            <a:ext cx="2958500" cy="415720"/>
          </a:xfrm>
          <a:prstGeom prst="rect">
            <a:avLst/>
          </a:prstGeom>
          <a:effectLst>
            <a:outerShdw blurRad="50800" dist="38100" dir="2700000" algn="tl" rotWithShape="0">
              <a:prstClr val="black">
                <a:alpha val="40000"/>
              </a:prstClr>
            </a:outerShdw>
          </a:effectLst>
        </p:spPr>
      </p:pic>
      <p:sp>
        <p:nvSpPr>
          <p:cNvPr id="135" name="文字方塊 134">
            <a:extLst>
              <a:ext uri="{FF2B5EF4-FFF2-40B4-BE49-F238E27FC236}">
                <a16:creationId xmlns:a16="http://schemas.microsoft.com/office/drawing/2014/main" id="{8C8E4CAE-3A39-45D7-82C6-A01A9A4E1F4A}"/>
              </a:ext>
            </a:extLst>
          </p:cNvPr>
          <p:cNvSpPr txBox="1"/>
          <p:nvPr/>
        </p:nvSpPr>
        <p:spPr>
          <a:xfrm>
            <a:off x="441119" y="2043354"/>
            <a:ext cx="4679047" cy="338554"/>
          </a:xfrm>
          <a:prstGeom prst="rect">
            <a:avLst/>
          </a:prstGeom>
          <a:noFill/>
        </p:spPr>
        <p:txBody>
          <a:bodyPr wrap="square" lIns="91440" tIns="45720" rIns="91440" bIns="45720" anchor="t">
            <a:spAutoFit/>
          </a:bodyPr>
          <a:lstStyle/>
          <a:p>
            <a:pPr algn="ctr"/>
            <a:r>
              <a:rPr lang="en-US" altLang="zh-TW" sz="1600" b="1">
                <a:solidFill>
                  <a:schemeClr val="bg1"/>
                </a:solidFill>
                <a:latin typeface="Arial"/>
                <a:ea typeface="新細明體"/>
                <a:cs typeface="Arial"/>
              </a:rPr>
              <a:t>Schedule </a:t>
            </a:r>
            <a:r>
              <a:rPr lang="en-US" altLang="zh-TW" sz="1600" b="1" err="1">
                <a:solidFill>
                  <a:schemeClr val="bg1"/>
                </a:solidFill>
                <a:latin typeface="Arial"/>
                <a:ea typeface="新細明體"/>
                <a:cs typeface="Arial"/>
              </a:rPr>
              <a:t>SnapSync</a:t>
            </a:r>
            <a:r>
              <a:rPr lang="en-US" altLang="zh-TW" sz="1600" b="1">
                <a:solidFill>
                  <a:schemeClr val="bg1"/>
                </a:solidFill>
                <a:latin typeface="Arial"/>
                <a:ea typeface="新細明體"/>
                <a:cs typeface="Arial"/>
              </a:rPr>
              <a:t>: 5min~60min</a:t>
            </a:r>
            <a:endParaRPr lang="zh-TW" altLang="en-US" sz="1600" b="1">
              <a:solidFill>
                <a:schemeClr val="bg1"/>
              </a:solidFill>
              <a:latin typeface="Arial"/>
              <a:ea typeface="新細明體"/>
              <a:cs typeface="Arial"/>
            </a:endParaRPr>
          </a:p>
        </p:txBody>
      </p:sp>
      <p:sp>
        <p:nvSpPr>
          <p:cNvPr id="136" name="文字方塊 135">
            <a:extLst>
              <a:ext uri="{FF2B5EF4-FFF2-40B4-BE49-F238E27FC236}">
                <a16:creationId xmlns:a16="http://schemas.microsoft.com/office/drawing/2014/main" id="{B0C2294B-30A2-4346-8E0C-6657265C7B32}"/>
              </a:ext>
            </a:extLst>
          </p:cNvPr>
          <p:cNvSpPr txBox="1"/>
          <p:nvPr/>
        </p:nvSpPr>
        <p:spPr>
          <a:xfrm>
            <a:off x="6423484" y="2029005"/>
            <a:ext cx="2974645" cy="338554"/>
          </a:xfrm>
          <a:prstGeom prst="rect">
            <a:avLst/>
          </a:prstGeom>
          <a:noFill/>
        </p:spPr>
        <p:txBody>
          <a:bodyPr wrap="square" lIns="91440" tIns="45720" rIns="91440" bIns="45720" anchor="t">
            <a:spAutoFit/>
          </a:bodyPr>
          <a:lstStyle/>
          <a:p>
            <a:pPr algn="ctr"/>
            <a:r>
              <a:rPr lang="en-US" altLang="zh-TW" sz="1600" b="1">
                <a:solidFill>
                  <a:schemeClr val="bg1"/>
                </a:solidFill>
                <a:latin typeface="Arial"/>
                <a:ea typeface="新細明體"/>
                <a:cs typeface="Arial"/>
              </a:rPr>
              <a:t>Realtime </a:t>
            </a:r>
            <a:r>
              <a:rPr lang="en-US" altLang="zh-TW" sz="1600" b="1" err="1">
                <a:solidFill>
                  <a:schemeClr val="bg1"/>
                </a:solidFill>
                <a:latin typeface="Arial"/>
                <a:ea typeface="新細明體"/>
                <a:cs typeface="Arial"/>
              </a:rPr>
              <a:t>SnapSync</a:t>
            </a:r>
            <a:r>
              <a:rPr lang="en-US" altLang="zh-TW" sz="1600" b="1">
                <a:solidFill>
                  <a:schemeClr val="bg1"/>
                </a:solidFill>
                <a:latin typeface="Arial"/>
                <a:ea typeface="新細明體"/>
                <a:cs typeface="Arial"/>
              </a:rPr>
              <a:t>: RPO=0</a:t>
            </a:r>
          </a:p>
        </p:txBody>
      </p:sp>
      <p:grpSp>
        <p:nvGrpSpPr>
          <p:cNvPr id="130" name="群組 129">
            <a:extLst>
              <a:ext uri="{FF2B5EF4-FFF2-40B4-BE49-F238E27FC236}">
                <a16:creationId xmlns:a16="http://schemas.microsoft.com/office/drawing/2014/main" id="{67E1682F-93CA-43AF-A386-1E9CC3CE269A}"/>
              </a:ext>
            </a:extLst>
          </p:cNvPr>
          <p:cNvGrpSpPr/>
          <p:nvPr/>
        </p:nvGrpSpPr>
        <p:grpSpPr>
          <a:xfrm>
            <a:off x="2548479" y="4097848"/>
            <a:ext cx="579995" cy="579995"/>
            <a:chOff x="1633663" y="4907432"/>
            <a:chExt cx="759453" cy="759453"/>
          </a:xfrm>
        </p:grpSpPr>
        <p:sp>
          <p:nvSpPr>
            <p:cNvPr id="131" name="手繪多邊形: 圖案 956">
              <a:extLst>
                <a:ext uri="{FF2B5EF4-FFF2-40B4-BE49-F238E27FC236}">
                  <a16:creationId xmlns:a16="http://schemas.microsoft.com/office/drawing/2014/main" id="{6CEECDBA-EADF-461F-907E-107F886B569A}"/>
                </a:ext>
              </a:extLst>
            </p:cNvPr>
            <p:cNvSpPr/>
            <p:nvPr/>
          </p:nvSpPr>
          <p:spPr>
            <a:xfrm>
              <a:off x="1633663" y="4907432"/>
              <a:ext cx="759453" cy="759453"/>
            </a:xfrm>
            <a:custGeom>
              <a:avLst/>
              <a:gdLst>
                <a:gd name="connsiteX0" fmla="*/ 343795 w 685481"/>
                <a:gd name="connsiteY0" fmla="*/ 687591 h 687590"/>
                <a:gd name="connsiteX1" fmla="*/ 0 w 685481"/>
                <a:gd name="connsiteY1" fmla="*/ 343795 h 687590"/>
                <a:gd name="connsiteX2" fmla="*/ 343795 w 685481"/>
                <a:gd name="connsiteY2" fmla="*/ 0 h 687590"/>
                <a:gd name="connsiteX3" fmla="*/ 687591 w 685481"/>
                <a:gd name="connsiteY3" fmla="*/ 343795 h 687590"/>
                <a:gd name="connsiteX4" fmla="*/ 343795 w 685481"/>
                <a:gd name="connsiteY4" fmla="*/ 687591 h 687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481" h="687590">
                  <a:moveTo>
                    <a:pt x="343795" y="687591"/>
                  </a:moveTo>
                  <a:cubicBezTo>
                    <a:pt x="154223" y="687591"/>
                    <a:pt x="0" y="533347"/>
                    <a:pt x="0" y="343795"/>
                  </a:cubicBezTo>
                  <a:cubicBezTo>
                    <a:pt x="0" y="154244"/>
                    <a:pt x="154244" y="0"/>
                    <a:pt x="343795" y="0"/>
                  </a:cubicBezTo>
                  <a:cubicBezTo>
                    <a:pt x="533347" y="0"/>
                    <a:pt x="687591" y="154223"/>
                    <a:pt x="687591" y="343795"/>
                  </a:cubicBezTo>
                  <a:cubicBezTo>
                    <a:pt x="687591" y="533368"/>
                    <a:pt x="533389" y="687591"/>
                    <a:pt x="343795" y="687591"/>
                  </a:cubicBezTo>
                  <a:close/>
                </a:path>
              </a:pathLst>
            </a:custGeom>
            <a:gradFill>
              <a:gsLst>
                <a:gs pos="0">
                  <a:srgbClr val="FC8123"/>
                </a:gs>
                <a:gs pos="100000">
                  <a:srgbClr val="F6B21A"/>
                </a:gs>
              </a:gsLst>
              <a:lin ang="5400000" scaled="1"/>
            </a:gradFill>
            <a:ln w="19050" cap="flat">
              <a:solidFill>
                <a:schemeClr val="bg1">
                  <a:lumMod val="95000"/>
                </a:schemeClr>
              </a:solidFill>
              <a:prstDash val="solid"/>
              <a:miter/>
            </a:ln>
            <a:effectLst>
              <a:outerShdw blurRad="50800" dist="38100" dir="2700000" algn="tl" rotWithShape="0">
                <a:prstClr val="black">
                  <a:alpha val="40000"/>
                </a:prstClr>
              </a:outerShdw>
            </a:effectLst>
          </p:spPr>
          <p:txBody>
            <a:bodyPr rtlCol="0" anchor="ctr"/>
            <a:lstStyle/>
            <a:p>
              <a:endParaRPr lang="zh-TW" altLang="en-US" sz="2400">
                <a:latin typeface="Arial" panose="020B0604020202020204" pitchFamily="34" charset="0"/>
                <a:cs typeface="Arial" panose="020B0604020202020204" pitchFamily="34" charset="0"/>
              </a:endParaRPr>
            </a:p>
          </p:txBody>
        </p:sp>
        <p:pic>
          <p:nvPicPr>
            <p:cNvPr id="132" name="圖形 131">
              <a:extLst>
                <a:ext uri="{FF2B5EF4-FFF2-40B4-BE49-F238E27FC236}">
                  <a16:creationId xmlns:a16="http://schemas.microsoft.com/office/drawing/2014/main" id="{74EEAC8A-7522-4281-A4E5-9D1E3F8E8E8A}"/>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743697" y="5069921"/>
              <a:ext cx="542227" cy="408344"/>
            </a:xfrm>
            <a:prstGeom prst="rect">
              <a:avLst/>
            </a:prstGeom>
            <a:effectLst>
              <a:outerShdw blurRad="50800" dist="38100" dir="2700000" algn="tl" rotWithShape="0">
                <a:prstClr val="black">
                  <a:alpha val="40000"/>
                </a:prstClr>
              </a:outerShdw>
            </a:effectLst>
          </p:spPr>
        </p:pic>
      </p:grpSp>
      <p:pic>
        <p:nvPicPr>
          <p:cNvPr id="137" name="圖片 136" descr="一張含有 文字, 電子用品 的圖片&#10;&#10;自動產生的描述">
            <a:extLst>
              <a:ext uri="{FF2B5EF4-FFF2-40B4-BE49-F238E27FC236}">
                <a16:creationId xmlns:a16="http://schemas.microsoft.com/office/drawing/2014/main" id="{DEDF3C89-7167-7F42-B9D8-793C1DC192D0}"/>
              </a:ext>
            </a:extLst>
          </p:cNvPr>
          <p:cNvPicPr>
            <a:picLocks noChangeAspect="1"/>
          </p:cNvPicPr>
          <p:nvPr/>
        </p:nvPicPr>
        <p:blipFill>
          <a:blip r:embed="rId10"/>
          <a:stretch>
            <a:fillRect/>
          </a:stretch>
        </p:blipFill>
        <p:spPr>
          <a:xfrm>
            <a:off x="803323" y="4846942"/>
            <a:ext cx="1774545" cy="719578"/>
          </a:xfrm>
          <a:prstGeom prst="rect">
            <a:avLst/>
          </a:prstGeom>
        </p:spPr>
      </p:pic>
      <p:pic>
        <p:nvPicPr>
          <p:cNvPr id="138" name="圖片 137" descr="一張含有 文字, 電子用品, 控制台 的圖片&#10;&#10;自動產生的描述">
            <a:extLst>
              <a:ext uri="{FF2B5EF4-FFF2-40B4-BE49-F238E27FC236}">
                <a16:creationId xmlns:a16="http://schemas.microsoft.com/office/drawing/2014/main" id="{B881A02C-B40E-DA45-9A62-104E4FB452D6}"/>
              </a:ext>
            </a:extLst>
          </p:cNvPr>
          <p:cNvPicPr>
            <a:picLocks noChangeAspect="1"/>
          </p:cNvPicPr>
          <p:nvPr/>
        </p:nvPicPr>
        <p:blipFill>
          <a:blip r:embed="rId11"/>
          <a:stretch>
            <a:fillRect/>
          </a:stretch>
        </p:blipFill>
        <p:spPr>
          <a:xfrm>
            <a:off x="6312123" y="4834666"/>
            <a:ext cx="1846694" cy="748834"/>
          </a:xfrm>
          <a:prstGeom prst="rect">
            <a:avLst/>
          </a:prstGeom>
        </p:spPr>
      </p:pic>
      <p:sp>
        <p:nvSpPr>
          <p:cNvPr id="139" name="標題 1">
            <a:extLst>
              <a:ext uri="{FF2B5EF4-FFF2-40B4-BE49-F238E27FC236}">
                <a16:creationId xmlns:a16="http://schemas.microsoft.com/office/drawing/2014/main" id="{CED8AD51-4E5A-B843-96E4-D922CEB8CD92}"/>
              </a:ext>
            </a:extLst>
          </p:cNvPr>
          <p:cNvSpPr txBox="1">
            <a:spLocks/>
          </p:cNvSpPr>
          <p:nvPr/>
        </p:nvSpPr>
        <p:spPr>
          <a:xfrm>
            <a:off x="854925" y="150893"/>
            <a:ext cx="10991883" cy="1295686"/>
          </a:xfrm>
          <a:prstGeom prst="rect">
            <a:avLst/>
          </a:prstGeom>
        </p:spPr>
        <p:txBody>
          <a:bodyPr vert="horz" lIns="121920" tIns="60960" rIns="121920" bIns="6096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zh-TW" sz="4000" b="1">
                <a:latin typeface="Arial" panose="020B0604020202020204" pitchFamily="34" charset="0"/>
                <a:ea typeface="微軟正黑體" panose="020B0604030504040204" pitchFamily="34" charset="-120"/>
                <a:cs typeface="Arial" panose="020B0604020202020204" pitchFamily="34" charset="0"/>
              </a:rPr>
              <a:t>Real-time SnapSync ensures minimal RPO with real-time disaster recovery</a:t>
            </a:r>
            <a:endParaRPr lang="zh-TW" altLang="en-US" sz="3200" b="1">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935967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向右箭號 58">
            <a:extLst>
              <a:ext uri="{FF2B5EF4-FFF2-40B4-BE49-F238E27FC236}">
                <a16:creationId xmlns:a16="http://schemas.microsoft.com/office/drawing/2014/main" id="{63698A63-E23A-41B3-9AF1-124259939AAC}"/>
              </a:ext>
            </a:extLst>
          </p:cNvPr>
          <p:cNvSpPr/>
          <p:nvPr/>
        </p:nvSpPr>
        <p:spPr>
          <a:xfrm>
            <a:off x="6160418" y="5450278"/>
            <a:ext cx="997778" cy="221951"/>
          </a:xfrm>
          <a:prstGeom prst="rightArrow">
            <a:avLst>
              <a:gd name="adj1" fmla="val 50000"/>
              <a:gd name="adj2" fmla="val 50000"/>
            </a:avLst>
          </a:prstGeom>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kumimoji="1" lang="zh-TW" altLang="en-US" sz="1400">
              <a:latin typeface="微軟正黑體" panose="020B0604030504040204" pitchFamily="34" charset="-120"/>
              <a:ea typeface="微軟正黑體" panose="020B0604030504040204" pitchFamily="34" charset="-120"/>
            </a:endParaRPr>
          </a:p>
        </p:txBody>
      </p:sp>
      <p:cxnSp>
        <p:nvCxnSpPr>
          <p:cNvPr id="12" name="肘形接點 79">
            <a:extLst>
              <a:ext uri="{FF2B5EF4-FFF2-40B4-BE49-F238E27FC236}">
                <a16:creationId xmlns:a16="http://schemas.microsoft.com/office/drawing/2014/main" id="{CFACFAEA-448C-4614-87EA-46B7EA3E5D62}"/>
              </a:ext>
            </a:extLst>
          </p:cNvPr>
          <p:cNvCxnSpPr>
            <a:cxnSpLocks/>
          </p:cNvCxnSpPr>
          <p:nvPr/>
        </p:nvCxnSpPr>
        <p:spPr>
          <a:xfrm rot="10800000">
            <a:off x="6784551" y="3972085"/>
            <a:ext cx="3237290" cy="328633"/>
          </a:xfrm>
          <a:prstGeom prst="bentConnector3">
            <a:avLst>
              <a:gd name="adj1" fmla="val 5220"/>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3" name="圖形 12">
            <a:extLst>
              <a:ext uri="{FF2B5EF4-FFF2-40B4-BE49-F238E27FC236}">
                <a16:creationId xmlns:a16="http://schemas.microsoft.com/office/drawing/2014/main" id="{777EABE7-004B-401B-B4C3-CB5D3675B52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108126" y="2962772"/>
            <a:ext cx="2854740" cy="2228090"/>
          </a:xfrm>
          <a:prstGeom prst="rect">
            <a:avLst/>
          </a:prstGeom>
          <a:effectLst>
            <a:outerShdw blurRad="50800" dist="38100" dir="2700000" algn="tl" rotWithShape="0">
              <a:prstClr val="black">
                <a:alpha val="40000"/>
              </a:prstClr>
            </a:outerShdw>
          </a:effectLst>
        </p:spPr>
      </p:pic>
      <p:cxnSp>
        <p:nvCxnSpPr>
          <p:cNvPr id="14" name="直線接點 13">
            <a:extLst>
              <a:ext uri="{FF2B5EF4-FFF2-40B4-BE49-F238E27FC236}">
                <a16:creationId xmlns:a16="http://schemas.microsoft.com/office/drawing/2014/main" id="{12AEA936-09C9-4668-9812-2F308C1BC00A}"/>
              </a:ext>
            </a:extLst>
          </p:cNvPr>
          <p:cNvCxnSpPr>
            <a:cxnSpLocks/>
          </p:cNvCxnSpPr>
          <p:nvPr/>
        </p:nvCxnSpPr>
        <p:spPr>
          <a:xfrm>
            <a:off x="2006718" y="3980505"/>
            <a:ext cx="2744205" cy="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5" name="直線接點 14">
            <a:extLst>
              <a:ext uri="{FF2B5EF4-FFF2-40B4-BE49-F238E27FC236}">
                <a16:creationId xmlns:a16="http://schemas.microsoft.com/office/drawing/2014/main" id="{79C82F85-3B4A-40E6-AD05-8ED3798478E8}"/>
              </a:ext>
            </a:extLst>
          </p:cNvPr>
          <p:cNvCxnSpPr>
            <a:cxnSpLocks/>
          </p:cNvCxnSpPr>
          <p:nvPr/>
        </p:nvCxnSpPr>
        <p:spPr>
          <a:xfrm>
            <a:off x="4471595" y="3981703"/>
            <a:ext cx="1734640" cy="1086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文字方塊 15">
            <a:extLst>
              <a:ext uri="{FF2B5EF4-FFF2-40B4-BE49-F238E27FC236}">
                <a16:creationId xmlns:a16="http://schemas.microsoft.com/office/drawing/2014/main" id="{EC2B7A64-6F64-46B9-86D7-D71B1C24FD0C}"/>
              </a:ext>
            </a:extLst>
          </p:cNvPr>
          <p:cNvSpPr txBox="1"/>
          <p:nvPr/>
        </p:nvSpPr>
        <p:spPr>
          <a:xfrm>
            <a:off x="6158316" y="5697079"/>
            <a:ext cx="1024639" cy="707886"/>
          </a:xfrm>
          <a:prstGeom prst="rect">
            <a:avLst/>
          </a:prstGeom>
          <a:noFill/>
        </p:spPr>
        <p:txBody>
          <a:bodyPr wrap="none" rtlCol="0">
            <a:spAutoFit/>
          </a:bodyPr>
          <a:lstStyle/>
          <a:p>
            <a:pPr algn="ctr"/>
            <a:r>
              <a:rPr kumimoji="1" lang="en-US" altLang="zh-TW" sz="2000" b="1">
                <a:solidFill>
                  <a:srgbClr val="C00000"/>
                </a:solidFill>
                <a:latin typeface="Arial" panose="020B0604020202020204" pitchFamily="34" charset="0"/>
                <a:ea typeface="微軟正黑體" panose="020B0604030504040204" pitchFamily="34" charset="-120"/>
                <a:cs typeface="Arial" panose="020B0604020202020204" pitchFamily="34" charset="0"/>
              </a:rPr>
              <a:t>Instant</a:t>
            </a:r>
          </a:p>
          <a:p>
            <a:pPr algn="ctr"/>
            <a:r>
              <a:rPr kumimoji="1" lang="en-US" altLang="zh-TW" sz="2000" b="1">
                <a:solidFill>
                  <a:srgbClr val="C00000"/>
                </a:solidFill>
                <a:latin typeface="Arial" panose="020B0604020202020204" pitchFamily="34" charset="0"/>
                <a:ea typeface="微軟正黑體" panose="020B0604030504040204" pitchFamily="34" charset="-120"/>
                <a:cs typeface="Arial" panose="020B0604020202020204" pitchFamily="34" charset="0"/>
              </a:rPr>
              <a:t>Clone</a:t>
            </a:r>
            <a:endParaRPr kumimoji="1" lang="zh-TW" altLang="en-US" sz="2000" b="1">
              <a:solidFill>
                <a:srgbClr val="C00000"/>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7" name="群組 16">
            <a:extLst>
              <a:ext uri="{FF2B5EF4-FFF2-40B4-BE49-F238E27FC236}">
                <a16:creationId xmlns:a16="http://schemas.microsoft.com/office/drawing/2014/main" id="{6E329C6F-907E-4BB2-8D0D-4065020CA788}"/>
              </a:ext>
            </a:extLst>
          </p:cNvPr>
          <p:cNvGrpSpPr/>
          <p:nvPr/>
        </p:nvGrpSpPr>
        <p:grpSpPr>
          <a:xfrm>
            <a:off x="7561373" y="3561519"/>
            <a:ext cx="1161727" cy="868416"/>
            <a:chOff x="6212618" y="1796412"/>
            <a:chExt cx="1594773" cy="704508"/>
          </a:xfrm>
        </p:grpSpPr>
        <p:pic>
          <p:nvPicPr>
            <p:cNvPr id="18" name="圖片 17">
              <a:extLst>
                <a:ext uri="{FF2B5EF4-FFF2-40B4-BE49-F238E27FC236}">
                  <a16:creationId xmlns:a16="http://schemas.microsoft.com/office/drawing/2014/main" id="{2512C600-212E-46B1-B0B6-B66CDC0DE57E}"/>
                </a:ext>
              </a:extLst>
            </p:cNvPr>
            <p:cNvPicPr>
              <a:picLocks noChangeAspect="1"/>
            </p:cNvPicPr>
            <p:nvPr/>
          </p:nvPicPr>
          <p:blipFill rotWithShape="1">
            <a:blip r:embed="rId4" cstate="print">
              <a:alphaModFix amt="90000"/>
              <a:extLst>
                <a:ext uri="{BEBA8EAE-BF5A-486C-A8C5-ECC9F3942E4B}">
                  <a14:imgProps xmlns:a14="http://schemas.microsoft.com/office/drawing/2010/main">
                    <a14:imgLayer r:embed="rId5">
                      <a14:imgEffect>
                        <a14:sharpenSoften amount="50000"/>
                      </a14:imgEffect>
                      <a14:imgEffect>
                        <a14:colorTemperature colorTemp="11200"/>
                      </a14:imgEffect>
                      <a14:imgEffect>
                        <a14:brightnessContrast bright="-20000" contrast="40000"/>
                      </a14:imgEffect>
                    </a14:imgLayer>
                  </a14:imgProps>
                </a:ext>
                <a:ext uri="{28A0092B-C50C-407E-A947-70E740481C1C}">
                  <a14:useLocalDpi xmlns:a14="http://schemas.microsoft.com/office/drawing/2010/main"/>
                </a:ext>
              </a:extLst>
            </a:blip>
            <a:srcRect l="-1"/>
            <a:stretch/>
          </p:blipFill>
          <p:spPr>
            <a:xfrm>
              <a:off x="6212618" y="1796412"/>
              <a:ext cx="1594773" cy="704508"/>
            </a:xfrm>
            <a:prstGeom prst="rect">
              <a:avLst/>
            </a:prstGeom>
          </p:spPr>
        </p:pic>
        <p:sp>
          <p:nvSpPr>
            <p:cNvPr id="19" name="矩形 18">
              <a:extLst>
                <a:ext uri="{FF2B5EF4-FFF2-40B4-BE49-F238E27FC236}">
                  <a16:creationId xmlns:a16="http://schemas.microsoft.com/office/drawing/2014/main" id="{1132323A-21E2-42D9-98F6-427DC1834879}"/>
                </a:ext>
              </a:extLst>
            </p:cNvPr>
            <p:cNvSpPr/>
            <p:nvPr/>
          </p:nvSpPr>
          <p:spPr>
            <a:xfrm>
              <a:off x="6372761" y="1814776"/>
              <a:ext cx="1402272" cy="531496"/>
            </a:xfrm>
            <a:prstGeom prst="rect">
              <a:avLst/>
            </a:prstGeom>
            <a:gradFill flip="none" rotWithShape="1">
              <a:gsLst>
                <a:gs pos="0">
                  <a:srgbClr val="732929">
                    <a:alpha val="55000"/>
                  </a:srgbClr>
                </a:gs>
                <a:gs pos="100000">
                  <a:srgbClr val="E89128">
                    <a:alpha val="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Arial" panose="020B0604020202020204" pitchFamily="34" charset="0"/>
                <a:ea typeface="微軟正黑體" panose="020B0604030504040204" pitchFamily="34" charset="-120"/>
                <a:cs typeface="Arial" panose="020B0604020202020204" pitchFamily="34" charset="0"/>
              </a:endParaRPr>
            </a:p>
          </p:txBody>
        </p:sp>
      </p:grpSp>
      <p:sp>
        <p:nvSpPr>
          <p:cNvPr id="20" name="Google Shape;1624;p84">
            <a:extLst>
              <a:ext uri="{FF2B5EF4-FFF2-40B4-BE49-F238E27FC236}">
                <a16:creationId xmlns:a16="http://schemas.microsoft.com/office/drawing/2014/main" id="{44521A84-E9A1-4855-B713-726F6D237A96}"/>
              </a:ext>
            </a:extLst>
          </p:cNvPr>
          <p:cNvSpPr/>
          <p:nvPr/>
        </p:nvSpPr>
        <p:spPr>
          <a:xfrm>
            <a:off x="401696" y="4611480"/>
            <a:ext cx="1911821" cy="633368"/>
          </a:xfrm>
          <a:prstGeom prst="round2DiagRect">
            <a:avLst>
              <a:gd name="adj1" fmla="val 12572"/>
              <a:gd name="adj2" fmla="val 0"/>
            </a:avLst>
          </a:prstGeom>
          <a:gradFill>
            <a:gsLst>
              <a:gs pos="100000">
                <a:srgbClr val="2F8141"/>
              </a:gs>
              <a:gs pos="0">
                <a:srgbClr val="48BD62"/>
              </a:gs>
            </a:gsLst>
            <a:lin ang="5400000" scaled="0"/>
          </a:gradFill>
          <a:ln>
            <a:noFill/>
          </a:ln>
          <a:effectLst>
            <a:outerShdw blurRad="40000" dist="20000" dir="5400000" rotWithShape="0">
              <a:srgbClr val="000000">
                <a:alpha val="37647"/>
              </a:srgbClr>
            </a:outerShdw>
          </a:effectLst>
        </p:spPr>
        <p:txBody>
          <a:bodyPr spcFirstLastPara="1" wrap="square" lIns="91425" tIns="45700" rIns="91425" bIns="45700" anchor="ctr" anchorCtr="0">
            <a:noAutofit/>
          </a:bodyPr>
          <a:lstStyle/>
          <a:p>
            <a:pPr lvl="0" algn="ctr">
              <a:lnSpc>
                <a:spcPct val="103125"/>
              </a:lnSpc>
            </a:pPr>
            <a:endParaRPr lang="en-US" sz="1400">
              <a:solidFill>
                <a:schemeClr val="bg1"/>
              </a:solidFill>
              <a:latin typeface="+mj-lt"/>
              <a:ea typeface="微軟正黑體" panose="020B0604030504040204" pitchFamily="34" charset="-120"/>
            </a:endParaRPr>
          </a:p>
        </p:txBody>
      </p:sp>
      <p:sp>
        <p:nvSpPr>
          <p:cNvPr id="21" name="Google Shape;1466;p83">
            <a:extLst>
              <a:ext uri="{FF2B5EF4-FFF2-40B4-BE49-F238E27FC236}">
                <a16:creationId xmlns:a16="http://schemas.microsoft.com/office/drawing/2014/main" id="{BB845B4B-4D8B-4909-98FF-529DBD5F4287}"/>
              </a:ext>
            </a:extLst>
          </p:cNvPr>
          <p:cNvSpPr/>
          <p:nvPr/>
        </p:nvSpPr>
        <p:spPr>
          <a:xfrm>
            <a:off x="401695" y="4360535"/>
            <a:ext cx="1911820" cy="340381"/>
          </a:xfrm>
          <a:prstGeom prst="round2DiagRect">
            <a:avLst>
              <a:gd name="adj1" fmla="val 12572"/>
              <a:gd name="adj2" fmla="val 0"/>
            </a:avLst>
          </a:prstGeom>
          <a:gradFill>
            <a:gsLst>
              <a:gs pos="0">
                <a:srgbClr val="7B74D2"/>
              </a:gs>
              <a:gs pos="100000">
                <a:srgbClr val="5850CA"/>
              </a:gs>
            </a:gsLst>
            <a:lin ang="5400000" scaled="0"/>
          </a:gradFill>
          <a:ln>
            <a:noFill/>
          </a:ln>
          <a:effectLst>
            <a:outerShdw blurRad="40000" dist="20000" dir="5400000" rotWithShape="0">
              <a:srgbClr val="000000">
                <a:alpha val="37647"/>
              </a:srgbClr>
            </a:outerShdw>
          </a:effectLst>
        </p:spPr>
        <p:txBody>
          <a:bodyPr spcFirstLastPara="1" wrap="square" lIns="91425" tIns="45700" rIns="91425" bIns="45700" anchor="ctr" anchorCtr="0">
            <a:noAutofit/>
          </a:bodyPr>
          <a:lstStyle/>
          <a:p>
            <a:pPr marL="88898" lvl="0" algn="ctr">
              <a:lnSpc>
                <a:spcPts val="2200"/>
              </a:lnSpc>
              <a:buSzPct val="80000"/>
              <a:tabLst>
                <a:tab pos="88898" algn="l"/>
              </a:tabLst>
            </a:pPr>
            <a:r>
              <a:rPr lang="en-US" sz="1600" b="1">
                <a:solidFill>
                  <a:schemeClr val="bg1"/>
                </a:solidFill>
                <a:latin typeface="Arial" panose="020B0604020202020204" pitchFamily="34" charset="0"/>
                <a:ea typeface="微軟正黑體" panose="020B0604030504040204" pitchFamily="34" charset="-120"/>
                <a:cs typeface="Arial" panose="020B0604020202020204" pitchFamily="34" charset="0"/>
              </a:rPr>
              <a:t>VMware</a:t>
            </a:r>
          </a:p>
        </p:txBody>
      </p:sp>
      <p:sp>
        <p:nvSpPr>
          <p:cNvPr id="22" name="矩形 21">
            <a:extLst>
              <a:ext uri="{FF2B5EF4-FFF2-40B4-BE49-F238E27FC236}">
                <a16:creationId xmlns:a16="http://schemas.microsoft.com/office/drawing/2014/main" id="{096400E1-D712-475D-9A69-48FF69507119}"/>
              </a:ext>
            </a:extLst>
          </p:cNvPr>
          <p:cNvSpPr/>
          <p:nvPr/>
        </p:nvSpPr>
        <p:spPr>
          <a:xfrm>
            <a:off x="399654" y="4799960"/>
            <a:ext cx="1915909" cy="350609"/>
          </a:xfrm>
          <a:prstGeom prst="rect">
            <a:avLst/>
          </a:prstGeom>
        </p:spPr>
        <p:txBody>
          <a:bodyPr wrap="none">
            <a:spAutoFit/>
          </a:bodyPr>
          <a:lstStyle/>
          <a:p>
            <a:pPr marL="88898" algn="ctr">
              <a:lnSpc>
                <a:spcPts val="2200"/>
              </a:lnSpc>
              <a:buSzPct val="80000"/>
              <a:tabLst>
                <a:tab pos="88898" algn="l"/>
              </a:tabLst>
            </a:pPr>
            <a:r>
              <a:rPr lang="en-US" altLang="zh-TW" sz="1600" b="1">
                <a:solidFill>
                  <a:schemeClr val="bg1"/>
                </a:solidFill>
                <a:latin typeface="Arial" panose="020B0604020202020204" pitchFamily="34" charset="0"/>
                <a:ea typeface="微軟正黑體" panose="020B0604030504040204" pitchFamily="34" charset="-120"/>
                <a:cs typeface="Arial" panose="020B0604020202020204" pitchFamily="34" charset="0"/>
              </a:rPr>
              <a:t>Hypervisor Host</a:t>
            </a:r>
            <a:r>
              <a:rPr lang="zh-TW" altLang="en-US" sz="16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endParaRPr lang="en-US" altLang="zh-TW" sz="16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3" name="文字方塊 22">
            <a:extLst>
              <a:ext uri="{FF2B5EF4-FFF2-40B4-BE49-F238E27FC236}">
                <a16:creationId xmlns:a16="http://schemas.microsoft.com/office/drawing/2014/main" id="{3CC62841-54FF-417C-A84B-D5108C9A629C}"/>
              </a:ext>
            </a:extLst>
          </p:cNvPr>
          <p:cNvSpPr txBox="1"/>
          <p:nvPr/>
        </p:nvSpPr>
        <p:spPr>
          <a:xfrm>
            <a:off x="4218544" y="5639850"/>
            <a:ext cx="1050289" cy="307777"/>
          </a:xfrm>
          <a:prstGeom prst="rect">
            <a:avLst/>
          </a:prstGeom>
          <a:noFill/>
        </p:spPr>
        <p:txBody>
          <a:bodyPr wrap="none" rtlCol="0">
            <a:spAutoFit/>
          </a:bodyPr>
          <a:lstStyle/>
          <a:p>
            <a:pPr algn="ctr"/>
            <a:r>
              <a:rPr kumimoji="1" lang="en-US" altLang="zh-TW" sz="1400" b="1" err="1">
                <a:solidFill>
                  <a:schemeClr val="accent1">
                    <a:lumMod val="75000"/>
                  </a:schemeClr>
                </a:solidFill>
                <a:latin typeface="Arial" panose="020B0604020202020204" pitchFamily="34" charset="0"/>
                <a:ea typeface="微軟正黑體" panose="020B0604030504040204" pitchFamily="34" charset="-120"/>
                <a:cs typeface="Arial" panose="020B0604020202020204" pitchFamily="34" charset="0"/>
              </a:rPr>
              <a:t>SnapSync</a:t>
            </a:r>
            <a:endParaRPr kumimoji="1" lang="en-US" altLang="zh-TW" sz="1400" b="1">
              <a:solidFill>
                <a:schemeClr val="accent1">
                  <a:lumMod val="75000"/>
                </a:schemeClr>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4" name="向右箭號 58">
            <a:extLst>
              <a:ext uri="{FF2B5EF4-FFF2-40B4-BE49-F238E27FC236}">
                <a16:creationId xmlns:a16="http://schemas.microsoft.com/office/drawing/2014/main" id="{2EE1CD8D-4517-49D7-AA8A-1B1CBDCBBF17}"/>
              </a:ext>
            </a:extLst>
          </p:cNvPr>
          <p:cNvSpPr/>
          <p:nvPr/>
        </p:nvSpPr>
        <p:spPr>
          <a:xfrm>
            <a:off x="3846511" y="5485690"/>
            <a:ext cx="1534025" cy="182044"/>
          </a:xfrm>
          <a:prstGeom prst="rightArrow">
            <a:avLst>
              <a:gd name="adj1" fmla="val 50000"/>
              <a:gd name="adj2" fmla="val 50000"/>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latin typeface="微軟正黑體" panose="020B0604030504040204" pitchFamily="34" charset="-120"/>
              <a:ea typeface="微軟正黑體" panose="020B0604030504040204" pitchFamily="34" charset="-120"/>
            </a:endParaRPr>
          </a:p>
        </p:txBody>
      </p:sp>
      <p:sp>
        <p:nvSpPr>
          <p:cNvPr id="25" name="Google Shape;1617;p84">
            <a:extLst>
              <a:ext uri="{FF2B5EF4-FFF2-40B4-BE49-F238E27FC236}">
                <a16:creationId xmlns:a16="http://schemas.microsoft.com/office/drawing/2014/main" id="{1B4F5EA2-8BA2-40F4-805E-F29A344D5D65}"/>
              </a:ext>
            </a:extLst>
          </p:cNvPr>
          <p:cNvSpPr/>
          <p:nvPr/>
        </p:nvSpPr>
        <p:spPr>
          <a:xfrm>
            <a:off x="7611463" y="3649193"/>
            <a:ext cx="1083307" cy="490255"/>
          </a:xfrm>
          <a:prstGeom prst="round2DiagRect">
            <a:avLst>
              <a:gd name="adj1" fmla="val 0"/>
              <a:gd name="adj2" fmla="val 0"/>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88898" algn="ctr">
              <a:lnSpc>
                <a:spcPts val="2200"/>
              </a:lnSpc>
              <a:buSzPct val="80000"/>
              <a:tabLst>
                <a:tab pos="88898" algn="l"/>
              </a:tabLst>
            </a:pPr>
            <a:r>
              <a:rPr lang="en-US" altLang="zh-TW" sz="1600" b="1">
                <a:solidFill>
                  <a:schemeClr val="bg1"/>
                </a:solidFill>
                <a:latin typeface="Arial" panose="020B0604020202020204" pitchFamily="34" charset="0"/>
                <a:ea typeface="微軟正黑體" panose="020B0604030504040204" pitchFamily="34" charset="-120"/>
                <a:cs typeface="Arial" panose="020B0604020202020204" pitchFamily="34" charset="0"/>
              </a:rPr>
              <a:t>ethernet switch</a:t>
            </a:r>
          </a:p>
        </p:txBody>
      </p:sp>
      <p:grpSp>
        <p:nvGrpSpPr>
          <p:cNvPr id="26" name="群組 25">
            <a:extLst>
              <a:ext uri="{FF2B5EF4-FFF2-40B4-BE49-F238E27FC236}">
                <a16:creationId xmlns:a16="http://schemas.microsoft.com/office/drawing/2014/main" id="{9896BE1F-B53F-4621-95D9-7FADB0D5605D}"/>
              </a:ext>
            </a:extLst>
          </p:cNvPr>
          <p:cNvGrpSpPr/>
          <p:nvPr/>
        </p:nvGrpSpPr>
        <p:grpSpPr>
          <a:xfrm>
            <a:off x="7158197" y="5065887"/>
            <a:ext cx="773344" cy="969352"/>
            <a:chOff x="7428131" y="4448337"/>
            <a:chExt cx="773344" cy="969352"/>
          </a:xfrm>
        </p:grpSpPr>
        <p:grpSp>
          <p:nvGrpSpPr>
            <p:cNvPr id="27" name="圖形 18">
              <a:extLst>
                <a:ext uri="{FF2B5EF4-FFF2-40B4-BE49-F238E27FC236}">
                  <a16:creationId xmlns:a16="http://schemas.microsoft.com/office/drawing/2014/main" id="{C3B62C9B-B0BE-40A5-AF5A-07FCF8EE6C2F}"/>
                </a:ext>
              </a:extLst>
            </p:cNvPr>
            <p:cNvGrpSpPr/>
            <p:nvPr/>
          </p:nvGrpSpPr>
          <p:grpSpPr>
            <a:xfrm>
              <a:off x="7428131" y="4448337"/>
              <a:ext cx="773344" cy="969352"/>
              <a:chOff x="2615896" y="4386318"/>
              <a:chExt cx="918750" cy="1151612"/>
            </a:xfrm>
          </p:grpSpPr>
          <p:grpSp>
            <p:nvGrpSpPr>
              <p:cNvPr id="29" name="圖形 18">
                <a:extLst>
                  <a:ext uri="{FF2B5EF4-FFF2-40B4-BE49-F238E27FC236}">
                    <a16:creationId xmlns:a16="http://schemas.microsoft.com/office/drawing/2014/main" id="{1D76779F-5111-4F35-A467-AD24FD030B8B}"/>
                  </a:ext>
                </a:extLst>
              </p:cNvPr>
              <p:cNvGrpSpPr/>
              <p:nvPr/>
            </p:nvGrpSpPr>
            <p:grpSpPr>
              <a:xfrm>
                <a:off x="2615896" y="4981177"/>
                <a:ext cx="918750" cy="556753"/>
                <a:chOff x="2615896" y="4981177"/>
                <a:chExt cx="918750" cy="556753"/>
              </a:xfrm>
            </p:grpSpPr>
            <p:sp>
              <p:nvSpPr>
                <p:cNvPr id="36" name="手繪多邊形: 圖案 35">
                  <a:extLst>
                    <a:ext uri="{FF2B5EF4-FFF2-40B4-BE49-F238E27FC236}">
                      <a16:creationId xmlns:a16="http://schemas.microsoft.com/office/drawing/2014/main" id="{20F7664B-06DB-4FA5-A476-A1BA31E551DD}"/>
                    </a:ext>
                  </a:extLst>
                </p:cNvPr>
                <p:cNvSpPr/>
                <p:nvPr/>
              </p:nvSpPr>
              <p:spPr>
                <a:xfrm>
                  <a:off x="2615896" y="5116237"/>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37" name="手繪多邊形: 圖案 36">
                  <a:extLst>
                    <a:ext uri="{FF2B5EF4-FFF2-40B4-BE49-F238E27FC236}">
                      <a16:creationId xmlns:a16="http://schemas.microsoft.com/office/drawing/2014/main" id="{7D2A6AF8-CEAE-4DFF-AC03-A554888C7562}"/>
                    </a:ext>
                  </a:extLst>
                </p:cNvPr>
                <p:cNvSpPr/>
                <p:nvPr/>
              </p:nvSpPr>
              <p:spPr>
                <a:xfrm>
                  <a:off x="2615896" y="4981177"/>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nvGrpSpPr>
              <p:cNvPr id="30" name="圖形 18">
                <a:extLst>
                  <a:ext uri="{FF2B5EF4-FFF2-40B4-BE49-F238E27FC236}">
                    <a16:creationId xmlns:a16="http://schemas.microsoft.com/office/drawing/2014/main" id="{AF8FC140-A336-42F5-BD16-4CEE88FA33FB}"/>
                  </a:ext>
                </a:extLst>
              </p:cNvPr>
              <p:cNvGrpSpPr/>
              <p:nvPr/>
            </p:nvGrpSpPr>
            <p:grpSpPr>
              <a:xfrm>
                <a:off x="2615896" y="4683536"/>
                <a:ext cx="918750" cy="557176"/>
                <a:chOff x="2615896" y="4683536"/>
                <a:chExt cx="918750" cy="557176"/>
              </a:xfrm>
            </p:grpSpPr>
            <p:sp>
              <p:nvSpPr>
                <p:cNvPr id="34" name="手繪多邊形: 圖案 33">
                  <a:extLst>
                    <a:ext uri="{FF2B5EF4-FFF2-40B4-BE49-F238E27FC236}">
                      <a16:creationId xmlns:a16="http://schemas.microsoft.com/office/drawing/2014/main" id="{6DFB0853-4651-4E0E-A2C8-E43B086E027A}"/>
                    </a:ext>
                  </a:extLst>
                </p:cNvPr>
                <p:cNvSpPr/>
                <p:nvPr/>
              </p:nvSpPr>
              <p:spPr>
                <a:xfrm>
                  <a:off x="2615896" y="4819019"/>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35" name="手繪多邊形: 圖案 34">
                  <a:extLst>
                    <a:ext uri="{FF2B5EF4-FFF2-40B4-BE49-F238E27FC236}">
                      <a16:creationId xmlns:a16="http://schemas.microsoft.com/office/drawing/2014/main" id="{23C58B42-CC6B-4A86-8924-F5AA45D6FC3C}"/>
                    </a:ext>
                  </a:extLst>
                </p:cNvPr>
                <p:cNvSpPr/>
                <p:nvPr/>
              </p:nvSpPr>
              <p:spPr>
                <a:xfrm>
                  <a:off x="2615896" y="4683536"/>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nvGrpSpPr>
              <p:cNvPr id="31" name="圖形 18">
                <a:extLst>
                  <a:ext uri="{FF2B5EF4-FFF2-40B4-BE49-F238E27FC236}">
                    <a16:creationId xmlns:a16="http://schemas.microsoft.com/office/drawing/2014/main" id="{8B72028E-1C23-4E95-91D4-B5228ED352C4}"/>
                  </a:ext>
                </a:extLst>
              </p:cNvPr>
              <p:cNvGrpSpPr/>
              <p:nvPr/>
            </p:nvGrpSpPr>
            <p:grpSpPr>
              <a:xfrm>
                <a:off x="2615896" y="4386318"/>
                <a:ext cx="918750" cy="557176"/>
                <a:chOff x="2615896" y="4386318"/>
                <a:chExt cx="918750" cy="557176"/>
              </a:xfrm>
            </p:grpSpPr>
            <p:sp>
              <p:nvSpPr>
                <p:cNvPr id="32" name="手繪多邊形: 圖案 31">
                  <a:extLst>
                    <a:ext uri="{FF2B5EF4-FFF2-40B4-BE49-F238E27FC236}">
                      <a16:creationId xmlns:a16="http://schemas.microsoft.com/office/drawing/2014/main" id="{C7B019FA-4F00-41DA-B426-AFBA25562A05}"/>
                    </a:ext>
                  </a:extLst>
                </p:cNvPr>
                <p:cNvSpPr/>
                <p:nvPr/>
              </p:nvSpPr>
              <p:spPr>
                <a:xfrm>
                  <a:off x="2615896" y="4521801"/>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33" name="手繪多邊形: 圖案 32">
                  <a:extLst>
                    <a:ext uri="{FF2B5EF4-FFF2-40B4-BE49-F238E27FC236}">
                      <a16:creationId xmlns:a16="http://schemas.microsoft.com/office/drawing/2014/main" id="{BAF1E518-C85A-4717-9FD0-79C1E5E588F9}"/>
                    </a:ext>
                  </a:extLst>
                </p:cNvPr>
                <p:cNvSpPr/>
                <p:nvPr/>
              </p:nvSpPr>
              <p:spPr>
                <a:xfrm>
                  <a:off x="2615896" y="4386318"/>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sp>
          <p:nvSpPr>
            <p:cNvPr id="28" name="矩形 27">
              <a:extLst>
                <a:ext uri="{FF2B5EF4-FFF2-40B4-BE49-F238E27FC236}">
                  <a16:creationId xmlns:a16="http://schemas.microsoft.com/office/drawing/2014/main" id="{BC7C34EA-FB4E-4DA3-B3CE-C82AC57A4534}"/>
                </a:ext>
              </a:extLst>
            </p:cNvPr>
            <p:cNvSpPr/>
            <p:nvPr/>
          </p:nvSpPr>
          <p:spPr>
            <a:xfrm>
              <a:off x="7518087" y="4682094"/>
              <a:ext cx="593431" cy="523220"/>
            </a:xfrm>
            <a:prstGeom prst="rect">
              <a:avLst/>
            </a:prstGeom>
          </p:spPr>
          <p:txBody>
            <a:bodyPr wrap="none">
              <a:spAutoFit/>
            </a:bodyPr>
            <a:lstStyle/>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CDM</a:t>
              </a:r>
            </a:p>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LUN</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pic>
        <p:nvPicPr>
          <p:cNvPr id="39" name="圖形 38">
            <a:extLst>
              <a:ext uri="{FF2B5EF4-FFF2-40B4-BE49-F238E27FC236}">
                <a16:creationId xmlns:a16="http://schemas.microsoft.com/office/drawing/2014/main" id="{D5F6CDC4-AB54-47D0-9906-9EEFD1A4164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49364" y="3754935"/>
            <a:ext cx="2047875" cy="495300"/>
          </a:xfrm>
          <a:prstGeom prst="rect">
            <a:avLst/>
          </a:prstGeom>
          <a:effectLst>
            <a:outerShdw blurRad="50800" dist="38100" dir="2700000" algn="tl" rotWithShape="0">
              <a:prstClr val="black">
                <a:alpha val="40000"/>
              </a:prstClr>
            </a:outerShdw>
          </a:effectLst>
        </p:spPr>
      </p:pic>
      <p:pic>
        <p:nvPicPr>
          <p:cNvPr id="40" name="圖形 39">
            <a:extLst>
              <a:ext uri="{FF2B5EF4-FFF2-40B4-BE49-F238E27FC236}">
                <a16:creationId xmlns:a16="http://schemas.microsoft.com/office/drawing/2014/main" id="{766F886C-243F-4569-B725-7D730FA3937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023991" y="3258575"/>
            <a:ext cx="1817430" cy="1427020"/>
          </a:xfrm>
          <a:prstGeom prst="rect">
            <a:avLst/>
          </a:prstGeom>
          <a:effectLst>
            <a:outerShdw blurRad="50800" dist="38100" dir="2700000" algn="tl" rotWithShape="0">
              <a:prstClr val="black">
                <a:alpha val="40000"/>
              </a:prstClr>
            </a:outerShdw>
          </a:effectLst>
        </p:spPr>
      </p:pic>
      <p:pic>
        <p:nvPicPr>
          <p:cNvPr id="41" name="圖形 40">
            <a:extLst>
              <a:ext uri="{FF2B5EF4-FFF2-40B4-BE49-F238E27FC236}">
                <a16:creationId xmlns:a16="http://schemas.microsoft.com/office/drawing/2014/main" id="{A252580C-80C4-4880-A5F8-7DB11EAB4B9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429413" y="3252863"/>
            <a:ext cx="1817430" cy="1427019"/>
          </a:xfrm>
          <a:prstGeom prst="rect">
            <a:avLst/>
          </a:prstGeom>
          <a:effectLst>
            <a:outerShdw blurRad="50800" dist="38100" dir="2700000" algn="tl" rotWithShape="0">
              <a:prstClr val="black">
                <a:alpha val="40000"/>
              </a:prstClr>
            </a:outerShdw>
          </a:effectLst>
        </p:spPr>
      </p:pic>
      <p:pic>
        <p:nvPicPr>
          <p:cNvPr id="42" name="圖片 41">
            <a:extLst>
              <a:ext uri="{FF2B5EF4-FFF2-40B4-BE49-F238E27FC236}">
                <a16:creationId xmlns:a16="http://schemas.microsoft.com/office/drawing/2014/main" id="{BFAC86B9-388B-496F-8DFA-36D4F5F6DB0E}"/>
              </a:ext>
            </a:extLst>
          </p:cNvPr>
          <p:cNvPicPr>
            <a:picLocks noChangeAspect="1"/>
          </p:cNvPicPr>
          <p:nvPr/>
        </p:nvPicPr>
        <p:blipFill rotWithShape="1">
          <a:blip r:embed="rId10" cstate="print">
            <a:extLst>
              <a:ext uri="{28A0092B-C50C-407E-A947-70E740481C1C}">
                <a14:useLocalDpi xmlns:a14="http://schemas.microsoft.com/office/drawing/2010/main"/>
              </a:ext>
            </a:extLst>
          </a:blip>
          <a:srcRect l="1515" t="3858" r="3383" b="4719"/>
          <a:stretch/>
        </p:blipFill>
        <p:spPr>
          <a:xfrm>
            <a:off x="9194256" y="3026429"/>
            <a:ext cx="2697784" cy="1473834"/>
          </a:xfrm>
          <a:prstGeom prst="rect">
            <a:avLst/>
          </a:prstGeom>
          <a:ln>
            <a:noFill/>
          </a:ln>
          <a:effectLst>
            <a:innerShdw blurRad="12700">
              <a:prstClr val="black"/>
            </a:innerShdw>
          </a:effectLst>
        </p:spPr>
      </p:pic>
      <p:grpSp>
        <p:nvGrpSpPr>
          <p:cNvPr id="43" name="群組 42">
            <a:extLst>
              <a:ext uri="{FF2B5EF4-FFF2-40B4-BE49-F238E27FC236}">
                <a16:creationId xmlns:a16="http://schemas.microsoft.com/office/drawing/2014/main" id="{9D847B61-3834-4831-B037-D3E63EA18737}"/>
              </a:ext>
            </a:extLst>
          </p:cNvPr>
          <p:cNvGrpSpPr/>
          <p:nvPr/>
        </p:nvGrpSpPr>
        <p:grpSpPr>
          <a:xfrm>
            <a:off x="3416006" y="5065887"/>
            <a:ext cx="773344" cy="969352"/>
            <a:chOff x="3280098" y="4367438"/>
            <a:chExt cx="918750" cy="1151612"/>
          </a:xfrm>
        </p:grpSpPr>
        <p:grpSp>
          <p:nvGrpSpPr>
            <p:cNvPr id="44" name="圖形 18">
              <a:extLst>
                <a:ext uri="{FF2B5EF4-FFF2-40B4-BE49-F238E27FC236}">
                  <a16:creationId xmlns:a16="http://schemas.microsoft.com/office/drawing/2014/main" id="{DC305332-9EA2-4990-877A-21906303EB47}"/>
                </a:ext>
              </a:extLst>
            </p:cNvPr>
            <p:cNvGrpSpPr/>
            <p:nvPr/>
          </p:nvGrpSpPr>
          <p:grpSpPr>
            <a:xfrm>
              <a:off x="3280098" y="4367438"/>
              <a:ext cx="918750" cy="1151612"/>
              <a:chOff x="2615896" y="4386318"/>
              <a:chExt cx="918750" cy="1151612"/>
            </a:xfrm>
          </p:grpSpPr>
          <p:grpSp>
            <p:nvGrpSpPr>
              <p:cNvPr id="46" name="圖形 18">
                <a:extLst>
                  <a:ext uri="{FF2B5EF4-FFF2-40B4-BE49-F238E27FC236}">
                    <a16:creationId xmlns:a16="http://schemas.microsoft.com/office/drawing/2014/main" id="{2117998C-9E5D-4411-A216-710FC657A93D}"/>
                  </a:ext>
                </a:extLst>
              </p:cNvPr>
              <p:cNvGrpSpPr/>
              <p:nvPr/>
            </p:nvGrpSpPr>
            <p:grpSpPr>
              <a:xfrm>
                <a:off x="2615896" y="4981177"/>
                <a:ext cx="918750" cy="556753"/>
                <a:chOff x="2615896" y="4981177"/>
                <a:chExt cx="918750" cy="556753"/>
              </a:xfrm>
            </p:grpSpPr>
            <p:sp>
              <p:nvSpPr>
                <p:cNvPr id="54" name="手繪多邊形: 圖案 53">
                  <a:extLst>
                    <a:ext uri="{FF2B5EF4-FFF2-40B4-BE49-F238E27FC236}">
                      <a16:creationId xmlns:a16="http://schemas.microsoft.com/office/drawing/2014/main" id="{C9162D8D-552C-43FB-8652-29D46FEFF27B}"/>
                    </a:ext>
                  </a:extLst>
                </p:cNvPr>
                <p:cNvSpPr/>
                <p:nvPr/>
              </p:nvSpPr>
              <p:spPr>
                <a:xfrm>
                  <a:off x="2615896" y="5116237"/>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55" name="手繪多邊形: 圖案 54">
                  <a:extLst>
                    <a:ext uri="{FF2B5EF4-FFF2-40B4-BE49-F238E27FC236}">
                      <a16:creationId xmlns:a16="http://schemas.microsoft.com/office/drawing/2014/main" id="{A0ACC769-DE46-4363-A0EA-EB90025E4504}"/>
                    </a:ext>
                  </a:extLst>
                </p:cNvPr>
                <p:cNvSpPr/>
                <p:nvPr/>
              </p:nvSpPr>
              <p:spPr>
                <a:xfrm>
                  <a:off x="2615896" y="4981177"/>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nvGrpSpPr>
              <p:cNvPr id="47" name="圖形 18">
                <a:extLst>
                  <a:ext uri="{FF2B5EF4-FFF2-40B4-BE49-F238E27FC236}">
                    <a16:creationId xmlns:a16="http://schemas.microsoft.com/office/drawing/2014/main" id="{898FC329-6B9D-45B8-8C20-96300EDAE526}"/>
                  </a:ext>
                </a:extLst>
              </p:cNvPr>
              <p:cNvGrpSpPr/>
              <p:nvPr/>
            </p:nvGrpSpPr>
            <p:grpSpPr>
              <a:xfrm>
                <a:off x="2615896" y="4683535"/>
                <a:ext cx="918750" cy="557177"/>
                <a:chOff x="2615896" y="4683535"/>
                <a:chExt cx="918750" cy="557177"/>
              </a:xfrm>
            </p:grpSpPr>
            <p:sp>
              <p:nvSpPr>
                <p:cNvPr id="52" name="手繪多邊形: 圖案 51">
                  <a:extLst>
                    <a:ext uri="{FF2B5EF4-FFF2-40B4-BE49-F238E27FC236}">
                      <a16:creationId xmlns:a16="http://schemas.microsoft.com/office/drawing/2014/main" id="{C3D23608-42B5-4984-98BC-6C060107782C}"/>
                    </a:ext>
                  </a:extLst>
                </p:cNvPr>
                <p:cNvSpPr/>
                <p:nvPr/>
              </p:nvSpPr>
              <p:spPr>
                <a:xfrm>
                  <a:off x="2615896" y="4819019"/>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53" name="手繪多邊形: 圖案 52">
                  <a:extLst>
                    <a:ext uri="{FF2B5EF4-FFF2-40B4-BE49-F238E27FC236}">
                      <a16:creationId xmlns:a16="http://schemas.microsoft.com/office/drawing/2014/main" id="{9FCD8676-9D78-4420-8626-DF124921D61D}"/>
                    </a:ext>
                  </a:extLst>
                </p:cNvPr>
                <p:cNvSpPr/>
                <p:nvPr/>
              </p:nvSpPr>
              <p:spPr>
                <a:xfrm>
                  <a:off x="2615896" y="4683535"/>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nvGrpSpPr>
              <p:cNvPr id="48" name="圖形 18">
                <a:extLst>
                  <a:ext uri="{FF2B5EF4-FFF2-40B4-BE49-F238E27FC236}">
                    <a16:creationId xmlns:a16="http://schemas.microsoft.com/office/drawing/2014/main" id="{3CBA639F-FE7D-4D41-BF40-A985B0934007}"/>
                  </a:ext>
                </a:extLst>
              </p:cNvPr>
              <p:cNvGrpSpPr/>
              <p:nvPr/>
            </p:nvGrpSpPr>
            <p:grpSpPr>
              <a:xfrm>
                <a:off x="2615896" y="4386318"/>
                <a:ext cx="918750" cy="557176"/>
                <a:chOff x="2615896" y="4386318"/>
                <a:chExt cx="918750" cy="557176"/>
              </a:xfrm>
            </p:grpSpPr>
            <p:sp>
              <p:nvSpPr>
                <p:cNvPr id="49" name="手繪多邊形: 圖案 48">
                  <a:extLst>
                    <a:ext uri="{FF2B5EF4-FFF2-40B4-BE49-F238E27FC236}">
                      <a16:creationId xmlns:a16="http://schemas.microsoft.com/office/drawing/2014/main" id="{3CCD0E0A-1E77-45EF-ACA0-538024927925}"/>
                    </a:ext>
                  </a:extLst>
                </p:cNvPr>
                <p:cNvSpPr/>
                <p:nvPr/>
              </p:nvSpPr>
              <p:spPr>
                <a:xfrm>
                  <a:off x="2615896" y="4521801"/>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50" name="手繪多邊形: 圖案 49">
                  <a:extLst>
                    <a:ext uri="{FF2B5EF4-FFF2-40B4-BE49-F238E27FC236}">
                      <a16:creationId xmlns:a16="http://schemas.microsoft.com/office/drawing/2014/main" id="{B02A4BCD-9104-43C5-B9A0-B09EE3062CAB}"/>
                    </a:ext>
                  </a:extLst>
                </p:cNvPr>
                <p:cNvSpPr/>
                <p:nvPr/>
              </p:nvSpPr>
              <p:spPr>
                <a:xfrm>
                  <a:off x="2615896" y="4386318"/>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sp>
          <p:nvSpPr>
            <p:cNvPr id="45" name="矩形 44">
              <a:extLst>
                <a:ext uri="{FF2B5EF4-FFF2-40B4-BE49-F238E27FC236}">
                  <a16:creationId xmlns:a16="http://schemas.microsoft.com/office/drawing/2014/main" id="{4AAC9BCE-DA8B-49BD-A3A5-B843D917DA2A}"/>
                </a:ext>
              </a:extLst>
            </p:cNvPr>
            <p:cNvSpPr/>
            <p:nvPr/>
          </p:nvSpPr>
          <p:spPr>
            <a:xfrm>
              <a:off x="3462794" y="4924365"/>
              <a:ext cx="553358" cy="307777"/>
            </a:xfrm>
            <a:prstGeom prst="rect">
              <a:avLst/>
            </a:prstGeom>
          </p:spPr>
          <p:txBody>
            <a:bodyPr wrap="none">
              <a:spAutoFit/>
            </a:bodyPr>
            <a:lstStyle/>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LUN</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grpSp>
        <p:nvGrpSpPr>
          <p:cNvPr id="56" name="群組 55">
            <a:extLst>
              <a:ext uri="{FF2B5EF4-FFF2-40B4-BE49-F238E27FC236}">
                <a16:creationId xmlns:a16="http://schemas.microsoft.com/office/drawing/2014/main" id="{AC306C75-67F3-47F3-8FF7-2D17ADB14E34}"/>
              </a:ext>
            </a:extLst>
          </p:cNvPr>
          <p:cNvGrpSpPr/>
          <p:nvPr/>
        </p:nvGrpSpPr>
        <p:grpSpPr>
          <a:xfrm>
            <a:off x="5409730" y="5065886"/>
            <a:ext cx="773344" cy="969352"/>
            <a:chOff x="3280098" y="4367438"/>
            <a:chExt cx="918750" cy="1151612"/>
          </a:xfrm>
        </p:grpSpPr>
        <p:grpSp>
          <p:nvGrpSpPr>
            <p:cNvPr id="57" name="圖形 18">
              <a:extLst>
                <a:ext uri="{FF2B5EF4-FFF2-40B4-BE49-F238E27FC236}">
                  <a16:creationId xmlns:a16="http://schemas.microsoft.com/office/drawing/2014/main" id="{AF069C7A-FB02-43EC-A51E-DD0CB1687DD2}"/>
                </a:ext>
              </a:extLst>
            </p:cNvPr>
            <p:cNvGrpSpPr/>
            <p:nvPr/>
          </p:nvGrpSpPr>
          <p:grpSpPr>
            <a:xfrm>
              <a:off x="3280098" y="4367438"/>
              <a:ext cx="918750" cy="1151612"/>
              <a:chOff x="2615896" y="4386318"/>
              <a:chExt cx="918750" cy="1151612"/>
            </a:xfrm>
          </p:grpSpPr>
          <p:grpSp>
            <p:nvGrpSpPr>
              <p:cNvPr id="59" name="圖形 18">
                <a:extLst>
                  <a:ext uri="{FF2B5EF4-FFF2-40B4-BE49-F238E27FC236}">
                    <a16:creationId xmlns:a16="http://schemas.microsoft.com/office/drawing/2014/main" id="{79FFB25D-989E-4167-A2B6-2AD868EE4601}"/>
                  </a:ext>
                </a:extLst>
              </p:cNvPr>
              <p:cNvGrpSpPr/>
              <p:nvPr/>
            </p:nvGrpSpPr>
            <p:grpSpPr>
              <a:xfrm>
                <a:off x="2615896" y="4981177"/>
                <a:ext cx="918750" cy="556753"/>
                <a:chOff x="2615896" y="4981177"/>
                <a:chExt cx="918750" cy="556753"/>
              </a:xfrm>
            </p:grpSpPr>
            <p:sp>
              <p:nvSpPr>
                <p:cNvPr id="66" name="手繪多邊形: 圖案 65">
                  <a:extLst>
                    <a:ext uri="{FF2B5EF4-FFF2-40B4-BE49-F238E27FC236}">
                      <a16:creationId xmlns:a16="http://schemas.microsoft.com/office/drawing/2014/main" id="{FD92C684-AD4A-4A91-836C-03A43F7BB06E}"/>
                    </a:ext>
                  </a:extLst>
                </p:cNvPr>
                <p:cNvSpPr/>
                <p:nvPr/>
              </p:nvSpPr>
              <p:spPr>
                <a:xfrm>
                  <a:off x="2615896" y="5116237"/>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67" name="手繪多邊形: 圖案 66">
                  <a:extLst>
                    <a:ext uri="{FF2B5EF4-FFF2-40B4-BE49-F238E27FC236}">
                      <a16:creationId xmlns:a16="http://schemas.microsoft.com/office/drawing/2014/main" id="{AE4E70B8-A5E8-4A25-BF02-3E44EF9D300E}"/>
                    </a:ext>
                  </a:extLst>
                </p:cNvPr>
                <p:cNvSpPr/>
                <p:nvPr/>
              </p:nvSpPr>
              <p:spPr>
                <a:xfrm>
                  <a:off x="2615896" y="4981177"/>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nvGrpSpPr>
              <p:cNvPr id="60" name="圖形 18">
                <a:extLst>
                  <a:ext uri="{FF2B5EF4-FFF2-40B4-BE49-F238E27FC236}">
                    <a16:creationId xmlns:a16="http://schemas.microsoft.com/office/drawing/2014/main" id="{6250F3F1-9B2E-4EEE-BEEF-CD675D06F370}"/>
                  </a:ext>
                </a:extLst>
              </p:cNvPr>
              <p:cNvGrpSpPr/>
              <p:nvPr/>
            </p:nvGrpSpPr>
            <p:grpSpPr>
              <a:xfrm>
                <a:off x="2615896" y="4683535"/>
                <a:ext cx="918750" cy="557177"/>
                <a:chOff x="2615896" y="4683535"/>
                <a:chExt cx="918750" cy="557177"/>
              </a:xfrm>
            </p:grpSpPr>
            <p:sp>
              <p:nvSpPr>
                <p:cNvPr id="64" name="手繪多邊形: 圖案 63">
                  <a:extLst>
                    <a:ext uri="{FF2B5EF4-FFF2-40B4-BE49-F238E27FC236}">
                      <a16:creationId xmlns:a16="http://schemas.microsoft.com/office/drawing/2014/main" id="{123E7DE5-73A1-4F5B-A535-D10E5A9CD0FE}"/>
                    </a:ext>
                  </a:extLst>
                </p:cNvPr>
                <p:cNvSpPr/>
                <p:nvPr/>
              </p:nvSpPr>
              <p:spPr>
                <a:xfrm>
                  <a:off x="2615896" y="4819019"/>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65" name="手繪多邊形: 圖案 64">
                  <a:extLst>
                    <a:ext uri="{FF2B5EF4-FFF2-40B4-BE49-F238E27FC236}">
                      <a16:creationId xmlns:a16="http://schemas.microsoft.com/office/drawing/2014/main" id="{FF018764-ABAD-4A17-9DB0-CAA31A85BF87}"/>
                    </a:ext>
                  </a:extLst>
                </p:cNvPr>
                <p:cNvSpPr/>
                <p:nvPr/>
              </p:nvSpPr>
              <p:spPr>
                <a:xfrm>
                  <a:off x="2615896" y="4683535"/>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nvGrpSpPr>
              <p:cNvPr id="61" name="圖形 18">
                <a:extLst>
                  <a:ext uri="{FF2B5EF4-FFF2-40B4-BE49-F238E27FC236}">
                    <a16:creationId xmlns:a16="http://schemas.microsoft.com/office/drawing/2014/main" id="{3E257B38-84EC-46E5-8026-3000463B9F30}"/>
                  </a:ext>
                </a:extLst>
              </p:cNvPr>
              <p:cNvGrpSpPr/>
              <p:nvPr/>
            </p:nvGrpSpPr>
            <p:grpSpPr>
              <a:xfrm>
                <a:off x="2615896" y="4386318"/>
                <a:ext cx="918750" cy="557176"/>
                <a:chOff x="2615896" y="4386318"/>
                <a:chExt cx="918750" cy="557176"/>
              </a:xfrm>
            </p:grpSpPr>
            <p:sp>
              <p:nvSpPr>
                <p:cNvPr id="62" name="手繪多邊形: 圖案 61">
                  <a:extLst>
                    <a:ext uri="{FF2B5EF4-FFF2-40B4-BE49-F238E27FC236}">
                      <a16:creationId xmlns:a16="http://schemas.microsoft.com/office/drawing/2014/main" id="{1FBD6D73-06CF-4A64-A266-16C334F74E88}"/>
                    </a:ext>
                  </a:extLst>
                </p:cNvPr>
                <p:cNvSpPr/>
                <p:nvPr/>
              </p:nvSpPr>
              <p:spPr>
                <a:xfrm>
                  <a:off x="2615896" y="4521801"/>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p>
              </p:txBody>
            </p:sp>
            <p:sp>
              <p:nvSpPr>
                <p:cNvPr id="63" name="手繪多邊形: 圖案 62">
                  <a:extLst>
                    <a:ext uri="{FF2B5EF4-FFF2-40B4-BE49-F238E27FC236}">
                      <a16:creationId xmlns:a16="http://schemas.microsoft.com/office/drawing/2014/main" id="{EB207454-3F60-495E-BCDD-2B483358FF10}"/>
                    </a:ext>
                  </a:extLst>
                </p:cNvPr>
                <p:cNvSpPr/>
                <p:nvPr/>
              </p:nvSpPr>
              <p:spPr>
                <a:xfrm>
                  <a:off x="2615896" y="4386318"/>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p>
              </p:txBody>
            </p:sp>
          </p:grpSp>
        </p:grpSp>
        <p:sp>
          <p:nvSpPr>
            <p:cNvPr id="58" name="矩形 57">
              <a:extLst>
                <a:ext uri="{FF2B5EF4-FFF2-40B4-BE49-F238E27FC236}">
                  <a16:creationId xmlns:a16="http://schemas.microsoft.com/office/drawing/2014/main" id="{2F004D92-0A69-42E3-8715-45952DD77335}"/>
                </a:ext>
              </a:extLst>
            </p:cNvPr>
            <p:cNvSpPr/>
            <p:nvPr/>
          </p:nvSpPr>
          <p:spPr>
            <a:xfrm>
              <a:off x="3437983" y="4634779"/>
              <a:ext cx="657401" cy="621597"/>
            </a:xfrm>
            <a:prstGeom prst="rect">
              <a:avLst/>
            </a:prstGeom>
          </p:spPr>
          <p:txBody>
            <a:bodyPr wrap="none">
              <a:spAutoFit/>
            </a:bodyPr>
            <a:lstStyle/>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DR </a:t>
              </a:r>
            </a:p>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LUN</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pic>
        <p:nvPicPr>
          <p:cNvPr id="68" name="圖片 67">
            <a:extLst>
              <a:ext uri="{FF2B5EF4-FFF2-40B4-BE49-F238E27FC236}">
                <a16:creationId xmlns:a16="http://schemas.microsoft.com/office/drawing/2014/main" id="{42D8F2B2-8369-4933-9223-C1E4A634CCAB}"/>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20000" contrast="40000"/>
                    </a14:imgEffect>
                  </a14:imgLayer>
                </a14:imgProps>
              </a:ext>
              <a:ext uri="{28A0092B-C50C-407E-A947-70E740481C1C}">
                <a14:useLocalDpi xmlns:a14="http://schemas.microsoft.com/office/drawing/2010/main"/>
              </a:ext>
            </a:extLst>
          </a:blip>
          <a:srcRect/>
          <a:stretch/>
        </p:blipFill>
        <p:spPr>
          <a:xfrm>
            <a:off x="349364" y="2470307"/>
            <a:ext cx="1950463" cy="661738"/>
          </a:xfrm>
          <a:prstGeom prst="rect">
            <a:avLst/>
          </a:prstGeom>
          <a:effectLst>
            <a:outerShdw blurRad="50800" dist="38100" dir="2700000" algn="tl" rotWithShape="0">
              <a:prstClr val="black">
                <a:alpha val="40000"/>
              </a:prstClr>
            </a:outerShdw>
          </a:effectLst>
        </p:spPr>
      </p:pic>
      <p:sp>
        <p:nvSpPr>
          <p:cNvPr id="69" name="文字方塊 68">
            <a:extLst>
              <a:ext uri="{FF2B5EF4-FFF2-40B4-BE49-F238E27FC236}">
                <a16:creationId xmlns:a16="http://schemas.microsoft.com/office/drawing/2014/main" id="{F02E4AFF-3B68-4209-91E7-3C54670C968C}"/>
              </a:ext>
            </a:extLst>
          </p:cNvPr>
          <p:cNvSpPr txBox="1"/>
          <p:nvPr/>
        </p:nvSpPr>
        <p:spPr>
          <a:xfrm>
            <a:off x="349364" y="2595412"/>
            <a:ext cx="1950463" cy="338554"/>
          </a:xfrm>
          <a:prstGeom prst="rect">
            <a:avLst/>
          </a:prstGeom>
          <a:noFill/>
        </p:spPr>
        <p:txBody>
          <a:bodyPr wrap="square">
            <a:spAutoFit/>
          </a:bodyPr>
          <a:lstStyle/>
          <a:p>
            <a:pPr algn="ctr"/>
            <a:r>
              <a:rPr lang="en-US" altLang="zh-TW" sz="1600" b="1">
                <a:solidFill>
                  <a:schemeClr val="bg1"/>
                </a:solidFill>
                <a:latin typeface="Arial" panose="020B0604020202020204" pitchFamily="34" charset="0"/>
                <a:cs typeface="Arial" panose="020B0604020202020204" pitchFamily="34" charset="0"/>
              </a:rPr>
              <a:t>Production Server</a:t>
            </a:r>
          </a:p>
        </p:txBody>
      </p:sp>
      <p:pic>
        <p:nvPicPr>
          <p:cNvPr id="70" name="圖片 69">
            <a:extLst>
              <a:ext uri="{FF2B5EF4-FFF2-40B4-BE49-F238E27FC236}">
                <a16:creationId xmlns:a16="http://schemas.microsoft.com/office/drawing/2014/main" id="{B35F926C-CDDA-4633-BE14-E4FA7615F4DE}"/>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20000" contrast="40000"/>
                    </a14:imgEffect>
                  </a14:imgLayer>
                </a14:imgProps>
              </a:ext>
              <a:ext uri="{28A0092B-C50C-407E-A947-70E740481C1C}">
                <a14:useLocalDpi xmlns:a14="http://schemas.microsoft.com/office/drawing/2010/main"/>
              </a:ext>
            </a:extLst>
          </a:blip>
          <a:srcRect/>
          <a:stretch/>
        </p:blipFill>
        <p:spPr>
          <a:xfrm>
            <a:off x="2972131" y="2470307"/>
            <a:ext cx="1950463" cy="661738"/>
          </a:xfrm>
          <a:prstGeom prst="rect">
            <a:avLst/>
          </a:prstGeom>
          <a:effectLst>
            <a:outerShdw blurRad="50800" dist="38100" dir="2700000" algn="tl" rotWithShape="0">
              <a:prstClr val="black">
                <a:alpha val="40000"/>
              </a:prstClr>
            </a:outerShdw>
          </a:effectLst>
        </p:spPr>
      </p:pic>
      <p:sp>
        <p:nvSpPr>
          <p:cNvPr id="71" name="文字方塊 70">
            <a:extLst>
              <a:ext uri="{FF2B5EF4-FFF2-40B4-BE49-F238E27FC236}">
                <a16:creationId xmlns:a16="http://schemas.microsoft.com/office/drawing/2014/main" id="{D8726E75-2F00-4A78-972B-98CD392D29CF}"/>
              </a:ext>
            </a:extLst>
          </p:cNvPr>
          <p:cNvSpPr txBox="1"/>
          <p:nvPr/>
        </p:nvSpPr>
        <p:spPr>
          <a:xfrm>
            <a:off x="2972131" y="2595412"/>
            <a:ext cx="1950463" cy="338554"/>
          </a:xfrm>
          <a:prstGeom prst="rect">
            <a:avLst/>
          </a:prstGeom>
          <a:noFill/>
        </p:spPr>
        <p:txBody>
          <a:bodyPr wrap="square">
            <a:spAutoFit/>
          </a:bodyPr>
          <a:lstStyle/>
          <a:p>
            <a:pPr algn="ctr"/>
            <a:r>
              <a:rPr lang="en-US" altLang="zh-TW" sz="1600" b="1">
                <a:solidFill>
                  <a:schemeClr val="bg1"/>
                </a:solidFill>
                <a:latin typeface="Arial" panose="020B0604020202020204" pitchFamily="34" charset="0"/>
                <a:cs typeface="Arial" panose="020B0604020202020204" pitchFamily="34" charset="0"/>
              </a:rPr>
              <a:t>Main Storage</a:t>
            </a:r>
          </a:p>
        </p:txBody>
      </p:sp>
      <p:pic>
        <p:nvPicPr>
          <p:cNvPr id="72" name="圖片 71">
            <a:extLst>
              <a:ext uri="{FF2B5EF4-FFF2-40B4-BE49-F238E27FC236}">
                <a16:creationId xmlns:a16="http://schemas.microsoft.com/office/drawing/2014/main" id="{9C7EF799-3C82-4D50-9345-3CB617655A2E}"/>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20000" contrast="40000"/>
                    </a14:imgEffect>
                  </a14:imgLayer>
                </a14:imgProps>
              </a:ext>
              <a:ext uri="{28A0092B-C50C-407E-A947-70E740481C1C}">
                <a14:useLocalDpi xmlns:a14="http://schemas.microsoft.com/office/drawing/2010/main"/>
              </a:ext>
            </a:extLst>
          </a:blip>
          <a:srcRect/>
          <a:stretch/>
        </p:blipFill>
        <p:spPr>
          <a:xfrm>
            <a:off x="5389715" y="2470307"/>
            <a:ext cx="1950463" cy="661738"/>
          </a:xfrm>
          <a:prstGeom prst="rect">
            <a:avLst/>
          </a:prstGeom>
          <a:effectLst>
            <a:outerShdw blurRad="50800" dist="38100" dir="2700000" algn="tl" rotWithShape="0">
              <a:prstClr val="black">
                <a:alpha val="40000"/>
              </a:prstClr>
            </a:outerShdw>
          </a:effectLst>
        </p:spPr>
      </p:pic>
      <p:sp>
        <p:nvSpPr>
          <p:cNvPr id="73" name="文字方塊 72">
            <a:extLst>
              <a:ext uri="{FF2B5EF4-FFF2-40B4-BE49-F238E27FC236}">
                <a16:creationId xmlns:a16="http://schemas.microsoft.com/office/drawing/2014/main" id="{4B6B3B41-1ADC-46DA-B83F-0C95840A601D}"/>
              </a:ext>
            </a:extLst>
          </p:cNvPr>
          <p:cNvSpPr txBox="1"/>
          <p:nvPr/>
        </p:nvSpPr>
        <p:spPr>
          <a:xfrm>
            <a:off x="5389715" y="2481380"/>
            <a:ext cx="1950463" cy="584775"/>
          </a:xfrm>
          <a:prstGeom prst="rect">
            <a:avLst/>
          </a:prstGeom>
          <a:noFill/>
        </p:spPr>
        <p:txBody>
          <a:bodyPr wrap="square">
            <a:spAutoFit/>
          </a:bodyPr>
          <a:lstStyle/>
          <a:p>
            <a:pPr algn="ctr"/>
            <a:r>
              <a:rPr lang="en-US" altLang="zh-TW" sz="1600" b="1">
                <a:solidFill>
                  <a:schemeClr val="bg1"/>
                </a:solidFill>
                <a:latin typeface="Arial" panose="020B0604020202020204" pitchFamily="34" charset="0"/>
                <a:cs typeface="Arial" panose="020B0604020202020204" pitchFamily="34" charset="0"/>
              </a:rPr>
              <a:t>DR Storage &amp; Analysis Server</a:t>
            </a:r>
          </a:p>
        </p:txBody>
      </p:sp>
      <p:sp>
        <p:nvSpPr>
          <p:cNvPr id="75" name="標題 1">
            <a:extLst>
              <a:ext uri="{FF2B5EF4-FFF2-40B4-BE49-F238E27FC236}">
                <a16:creationId xmlns:a16="http://schemas.microsoft.com/office/drawing/2014/main" id="{5AD9962D-B5B6-E049-8BC9-F40817D5A350}"/>
              </a:ext>
            </a:extLst>
          </p:cNvPr>
          <p:cNvSpPr txBox="1">
            <a:spLocks/>
          </p:cNvSpPr>
          <p:nvPr/>
        </p:nvSpPr>
        <p:spPr>
          <a:xfrm>
            <a:off x="698566" y="225287"/>
            <a:ext cx="10177463" cy="808038"/>
          </a:xfrm>
          <a:prstGeom prst="rect">
            <a:avLst/>
          </a:prstGeom>
        </p:spPr>
        <p:txBody>
          <a:bodyPr vert="horz" lIns="121920" tIns="60960" rIns="121920" bIns="6096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zh-TW" sz="4400" b="1" err="1">
                <a:latin typeface="Arial" panose="020B0604020202020204" pitchFamily="34" charset="0"/>
                <a:ea typeface="微軟正黑體" panose="020B0604030504040204" pitchFamily="34" charset="-120"/>
                <a:cs typeface="Arial" panose="020B0604020202020204" pitchFamily="34" charset="0"/>
              </a:rPr>
              <a:t>SnapSync</a:t>
            </a:r>
            <a:r>
              <a:rPr lang="en-US" altLang="zh-TW" sz="4400" b="1">
                <a:latin typeface="Arial" panose="020B0604020202020204" pitchFamily="34" charset="0"/>
                <a:ea typeface="微軟正黑體" panose="020B0604030504040204" pitchFamily="34" charset="-120"/>
                <a:cs typeface="Arial" panose="020B0604020202020204" pitchFamily="34" charset="0"/>
              </a:rPr>
              <a:t> + Instant Clone</a:t>
            </a:r>
            <a:endParaRPr lang="zh-TW" altLang="en-US" sz="3467" b="1">
              <a:latin typeface="Arial" panose="020B0604020202020204" pitchFamily="34" charset="0"/>
              <a:ea typeface="微軟正黑體" panose="020B0604030504040204" pitchFamily="34" charset="-120"/>
              <a:cs typeface="Arial" panose="020B0604020202020204" pitchFamily="34" charset="0"/>
            </a:endParaRPr>
          </a:p>
        </p:txBody>
      </p:sp>
      <p:sp>
        <p:nvSpPr>
          <p:cNvPr id="76" name="文字方塊 75">
            <a:extLst>
              <a:ext uri="{FF2B5EF4-FFF2-40B4-BE49-F238E27FC236}">
                <a16:creationId xmlns:a16="http://schemas.microsoft.com/office/drawing/2014/main" id="{14D60FD5-BA35-0B45-835D-6AD2C9BC1A02}"/>
              </a:ext>
            </a:extLst>
          </p:cNvPr>
          <p:cNvSpPr txBox="1"/>
          <p:nvPr/>
        </p:nvSpPr>
        <p:spPr>
          <a:xfrm>
            <a:off x="698566" y="943085"/>
            <a:ext cx="11264300" cy="523220"/>
          </a:xfrm>
          <a:prstGeom prst="rect">
            <a:avLst/>
          </a:prstGeom>
          <a:noFill/>
        </p:spPr>
        <p:txBody>
          <a:bodyPr wrap="square">
            <a:spAutoFit/>
          </a:bodyPr>
          <a:lstStyle/>
          <a:p>
            <a:r>
              <a:rPr lang="en-US" altLang="zh-TW" sz="2800" b="1">
                <a:latin typeface="Arial" panose="020B0604020202020204" pitchFamily="34" charset="0"/>
                <a:ea typeface="微軟正黑體" pitchFamily="34" charset="-120"/>
                <a:cs typeface="Arial" panose="020B0604020202020204" pitchFamily="34" charset="0"/>
              </a:rPr>
              <a:t>Economical &amp; efficient CDM (Copy Data Management) solution</a:t>
            </a:r>
            <a:endParaRPr lang="zh-TW" altLang="en-US" sz="2800" b="1">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22537986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7" name="矩形: 圓角 6">
            <a:extLst>
              <a:ext uri="{FF2B5EF4-FFF2-40B4-BE49-F238E27FC236}">
                <a16:creationId xmlns:a16="http://schemas.microsoft.com/office/drawing/2014/main" id="{A9237F5E-F9F4-44FF-8EA5-271B9269681D}"/>
              </a:ext>
            </a:extLst>
          </p:cNvPr>
          <p:cNvSpPr/>
          <p:nvPr/>
        </p:nvSpPr>
        <p:spPr>
          <a:xfrm>
            <a:off x="4603335" y="1410511"/>
            <a:ext cx="7637432" cy="4972360"/>
          </a:xfrm>
          <a:prstGeom prst="roundRect">
            <a:avLst>
              <a:gd name="adj" fmla="val 0"/>
            </a:avLst>
          </a:prstGeom>
          <a:gradFill>
            <a:gsLst>
              <a:gs pos="0">
                <a:schemeClr val="tx1">
                  <a:alpha val="0"/>
                </a:schemeClr>
              </a:gs>
              <a:gs pos="100000">
                <a:srgbClr val="1F2127">
                  <a:alpha val="64000"/>
                </a:srgbClr>
              </a:gs>
            </a:gsLst>
            <a:lin ang="5400000" scaled="1"/>
          </a:gradFill>
          <a:ln>
            <a:noFill/>
          </a:ln>
          <a:effectLst>
            <a:outerShdw dist="50800" dir="5400000" algn="ctr" rotWithShape="0">
              <a:srgbClr val="000000">
                <a:alpha val="43137"/>
              </a:srgbClr>
            </a:outerShdw>
            <a:softEdge rad="431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pic>
        <p:nvPicPr>
          <p:cNvPr id="166" name="Google Shape;166;p28"/>
          <p:cNvPicPr preferRelativeResize="0"/>
          <p:nvPr/>
        </p:nvPicPr>
        <p:blipFill>
          <a:blip r:embed="rId3">
            <a:alphaModFix/>
          </a:blip>
          <a:stretch>
            <a:fillRect/>
          </a:stretch>
        </p:blipFill>
        <p:spPr>
          <a:xfrm>
            <a:off x="3989228" y="2193395"/>
            <a:ext cx="7772332" cy="4189476"/>
          </a:xfrm>
          <a:prstGeom prst="rect">
            <a:avLst/>
          </a:prstGeom>
          <a:noFill/>
          <a:ln>
            <a:noFill/>
          </a:ln>
        </p:spPr>
      </p:pic>
      <p:sp>
        <p:nvSpPr>
          <p:cNvPr id="6" name="Google Shape;79;p16">
            <a:extLst>
              <a:ext uri="{FF2B5EF4-FFF2-40B4-BE49-F238E27FC236}">
                <a16:creationId xmlns:a16="http://schemas.microsoft.com/office/drawing/2014/main" id="{0A3BBA03-E587-BD41-B468-B4C6B3357AA5}"/>
              </a:ext>
            </a:extLst>
          </p:cNvPr>
          <p:cNvSpPr txBox="1">
            <a:spLocks/>
          </p:cNvSpPr>
          <p:nvPr/>
        </p:nvSpPr>
        <p:spPr>
          <a:xfrm>
            <a:off x="882032" y="134847"/>
            <a:ext cx="10891880" cy="1238046"/>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000" b="1">
                <a:solidFill>
                  <a:schemeClr val="tx1"/>
                </a:solidFill>
                <a:latin typeface="Arial" panose="020B0604020202020204" pitchFamily="34" charset="0"/>
                <a:ea typeface="Hiragino Sans GB W3" panose="020B0300000000000000" pitchFamily="34" charset="-128"/>
                <a:cs typeface="Arial" panose="020B0604020202020204" pitchFamily="34" charset="0"/>
              </a:rPr>
              <a:t>QNAP </a:t>
            </a:r>
            <a:r>
              <a:rPr lang="en-US" altLang="zh-TW" sz="4000" b="1" err="1">
                <a:solidFill>
                  <a:schemeClr val="tx1"/>
                </a:solidFill>
                <a:latin typeface="Arial" panose="020B0604020202020204" pitchFamily="34" charset="0"/>
                <a:ea typeface="Hiragino Sans GB W3" panose="020B0300000000000000" pitchFamily="34" charset="-128"/>
                <a:cs typeface="Arial" panose="020B0604020202020204" pitchFamily="34" charset="0"/>
              </a:rPr>
              <a:t>QuFTP</a:t>
            </a:r>
            <a:r>
              <a:rPr lang="en-US" altLang="zh-TW" sz="4000" b="1">
                <a:solidFill>
                  <a:schemeClr val="tx1"/>
                </a:solidFill>
                <a:latin typeface="Arial" panose="020B0604020202020204" pitchFamily="34" charset="0"/>
                <a:ea typeface="Hiragino Sans GB W3" panose="020B0300000000000000" pitchFamily="34" charset="-128"/>
                <a:cs typeface="Arial" panose="020B0604020202020204" pitchFamily="34" charset="0"/>
              </a:rPr>
              <a:t>: </a:t>
            </a:r>
            <a:r>
              <a:rPr lang="en" altLang="zh-TW" sz="4000" b="1">
                <a:solidFill>
                  <a:schemeClr val="tx1"/>
                </a:solidFill>
                <a:latin typeface="Arial" panose="020B0604020202020204" pitchFamily="34" charset="0"/>
                <a:cs typeface="Arial" panose="020B0604020202020204" pitchFamily="34" charset="0"/>
              </a:rPr>
              <a:t>set up a secure FTP server for file sharing and exchange</a:t>
            </a:r>
            <a:endParaRPr lang="en-US" sz="4000" b="1">
              <a:solidFill>
                <a:schemeClr val="tx1"/>
              </a:solidFill>
              <a:latin typeface="Arial" panose="020B0604020202020204" pitchFamily="34" charset="0"/>
              <a:ea typeface="Hiragino Sans GB W3" panose="020B0300000000000000" pitchFamily="34" charset="-128"/>
              <a:cs typeface="Arial" panose="020B0604020202020204" pitchFamily="34" charset="0"/>
            </a:endParaRPr>
          </a:p>
        </p:txBody>
      </p:sp>
      <p:sp>
        <p:nvSpPr>
          <p:cNvPr id="10" name="文字方塊 9">
            <a:extLst>
              <a:ext uri="{FF2B5EF4-FFF2-40B4-BE49-F238E27FC236}">
                <a16:creationId xmlns:a16="http://schemas.microsoft.com/office/drawing/2014/main" id="{3F2F32CF-B4F3-9542-838B-16B12316EB1F}"/>
              </a:ext>
            </a:extLst>
          </p:cNvPr>
          <p:cNvSpPr txBox="1"/>
          <p:nvPr/>
        </p:nvSpPr>
        <p:spPr>
          <a:xfrm>
            <a:off x="245754" y="2155777"/>
            <a:ext cx="3743474" cy="2031325"/>
          </a:xfrm>
          <a:prstGeom prst="rect">
            <a:avLst/>
          </a:prstGeom>
          <a:noFill/>
        </p:spPr>
        <p:txBody>
          <a:bodyPr wrap="square">
            <a:spAutoFit/>
          </a:bodyPr>
          <a:lstStyle/>
          <a:p>
            <a:r>
              <a:rPr lang="en" altLang="zh-TW" b="0" i="0" err="1">
                <a:effectLst/>
                <a:latin typeface="Roboto" panose="02000000000000000000" pitchFamily="2" charset="0"/>
              </a:rPr>
              <a:t>QuFTP</a:t>
            </a:r>
            <a:r>
              <a:rPr lang="en" altLang="zh-TW" b="0" i="0">
                <a:effectLst/>
                <a:latin typeface="Roboto" panose="02000000000000000000" pitchFamily="2" charset="0"/>
              </a:rPr>
              <a:t> Service consolidates all FTP related activities into a single App. With its user-friendly interface and detailed permissions settings, </a:t>
            </a:r>
            <a:r>
              <a:rPr lang="en" altLang="zh-TW" b="0" i="0" err="1">
                <a:effectLst/>
                <a:latin typeface="Roboto" panose="02000000000000000000" pitchFamily="2" charset="0"/>
              </a:rPr>
              <a:t>QuFTP</a:t>
            </a:r>
            <a:r>
              <a:rPr lang="en" altLang="zh-TW" b="0" i="0">
                <a:effectLst/>
                <a:latin typeface="Roboto" panose="02000000000000000000" pitchFamily="2" charset="0"/>
              </a:rPr>
              <a:t> Service leverages FTP’s efficiency with high security and easy management.</a:t>
            </a:r>
            <a:endParaRPr lang="zh-TW" altLang="en-US"/>
          </a:p>
        </p:txBody>
      </p:sp>
      <p:sp>
        <p:nvSpPr>
          <p:cNvPr id="11" name="文字方塊 10">
            <a:extLst>
              <a:ext uri="{FF2B5EF4-FFF2-40B4-BE49-F238E27FC236}">
                <a16:creationId xmlns:a16="http://schemas.microsoft.com/office/drawing/2014/main" id="{29789E36-E4F6-5A46-A287-1D0CF9280028}"/>
              </a:ext>
            </a:extLst>
          </p:cNvPr>
          <p:cNvSpPr txBox="1"/>
          <p:nvPr/>
        </p:nvSpPr>
        <p:spPr>
          <a:xfrm>
            <a:off x="245754" y="4377333"/>
            <a:ext cx="3600666" cy="2062103"/>
          </a:xfrm>
          <a:prstGeom prst="rect">
            <a:avLst/>
          </a:prstGeom>
          <a:noFill/>
        </p:spPr>
        <p:txBody>
          <a:bodyPr wrap="none" rtlCol="0">
            <a:spAutoFit/>
          </a:bodyPr>
          <a:lstStyle/>
          <a:p>
            <a:pPr marL="180975" indent="-180975">
              <a:buFont typeface="Arial" panose="020B0604020202020204" pitchFamily="34" charset="0"/>
              <a:buChar char="•"/>
            </a:pPr>
            <a:r>
              <a:rPr lang="en" altLang="zh-TW" sz="1600"/>
              <a:t>Folder-level permissions</a:t>
            </a:r>
          </a:p>
          <a:p>
            <a:pPr marL="180975" indent="-180975" fontAlgn="base">
              <a:buFont typeface="Arial" panose="020B0604020202020204" pitchFamily="34" charset="0"/>
              <a:buChar char="•"/>
            </a:pPr>
            <a:r>
              <a:rPr lang="en" altLang="zh-TW" sz="1600"/>
              <a:t>QoS (Quality of Service) settings</a:t>
            </a:r>
          </a:p>
          <a:p>
            <a:pPr marL="180975" indent="-180975">
              <a:buFont typeface="Arial" panose="020B0604020202020204" pitchFamily="34" charset="0"/>
              <a:buChar char="•"/>
            </a:pPr>
            <a:r>
              <a:rPr lang="en" altLang="zh-TW" sz="1600"/>
              <a:t>Instant event notifications</a:t>
            </a:r>
          </a:p>
          <a:p>
            <a:pPr marL="180975" indent="-180975">
              <a:buFont typeface="Arial" panose="020B0604020202020204" pitchFamily="34" charset="0"/>
              <a:buChar char="•"/>
            </a:pPr>
            <a:r>
              <a:rPr lang="en" altLang="zh-TW" sz="1600"/>
              <a:t>Access time restrictions</a:t>
            </a:r>
          </a:p>
          <a:p>
            <a:pPr marL="180975" indent="-180975">
              <a:buFont typeface="Arial" panose="020B0604020202020204" pitchFamily="34" charset="0"/>
              <a:buChar char="•"/>
            </a:pPr>
            <a:r>
              <a:rPr lang="en" altLang="zh-TW" sz="1600"/>
              <a:t>Limit access to only the FTP root folder</a:t>
            </a:r>
          </a:p>
          <a:p>
            <a:pPr marL="180975" indent="-180975">
              <a:buFont typeface="Arial" panose="020B0604020202020204" pitchFamily="34" charset="0"/>
              <a:buChar char="•"/>
            </a:pPr>
            <a:r>
              <a:rPr lang="en" altLang="zh-TW" sz="1600"/>
              <a:t>Watermark for images &amp; videos</a:t>
            </a:r>
          </a:p>
          <a:p>
            <a:pPr marL="180975" indent="-180975">
              <a:buFont typeface="Arial" panose="020B0604020202020204" pitchFamily="34" charset="0"/>
              <a:buChar char="•"/>
            </a:pPr>
            <a:r>
              <a:rPr lang="en" altLang="zh-TW" sz="1600"/>
              <a:t>Detailed logs</a:t>
            </a:r>
          </a:p>
          <a:p>
            <a:pPr marL="180975" indent="-180975">
              <a:buFont typeface="Arial" panose="020B0604020202020204" pitchFamily="34" charset="0"/>
              <a:buChar char="•"/>
            </a:pPr>
            <a:r>
              <a:rPr lang="en" altLang="zh-TW" sz="1600"/>
              <a:t>Remotely connect to other NAS</a:t>
            </a:r>
            <a:endParaRPr kumimoji="1" lang="zh-TW" altLang="en-US" sz="160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pic>
        <p:nvPicPr>
          <p:cNvPr id="16" name="圖片 10">
            <a:extLst>
              <a:ext uri="{FF2B5EF4-FFF2-40B4-BE49-F238E27FC236}">
                <a16:creationId xmlns:a16="http://schemas.microsoft.com/office/drawing/2014/main" id="{78728470-9DA1-6747-9B6A-CFC7C23EBEA6}"/>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Effect>
                      <a14:brightnessContrast bright="100000"/>
                    </a14:imgEffect>
                  </a14:imgLayer>
                </a14:imgProps>
              </a:ext>
            </a:extLst>
          </a:blip>
          <a:stretch>
            <a:fillRect/>
          </a:stretch>
        </p:blipFill>
        <p:spPr>
          <a:xfrm>
            <a:off x="3014773" y="5709965"/>
            <a:ext cx="1761509" cy="924792"/>
          </a:xfrm>
          <a:prstGeom prst="rect">
            <a:avLst/>
          </a:prstGeom>
        </p:spPr>
      </p:pic>
      <p:pic>
        <p:nvPicPr>
          <p:cNvPr id="6" name="圖片 32">
            <a:extLst>
              <a:ext uri="{FF2B5EF4-FFF2-40B4-BE49-F238E27FC236}">
                <a16:creationId xmlns:a16="http://schemas.microsoft.com/office/drawing/2014/main" id="{BE7FE538-33B1-481D-B272-F607829A9FC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50196" y="4815203"/>
            <a:ext cx="3190671" cy="1789525"/>
          </a:xfrm>
          <a:prstGeom prst="rect">
            <a:avLst/>
          </a:prstGeom>
          <a:effectLst>
            <a:outerShdw blurRad="50800" dist="38100" dir="2700000" algn="tl" rotWithShape="0">
              <a:prstClr val="black">
                <a:alpha val="40000"/>
              </a:prstClr>
            </a:outerShdw>
          </a:effectLst>
        </p:spPr>
      </p:pic>
      <p:sp>
        <p:nvSpPr>
          <p:cNvPr id="7" name="標題 1">
            <a:extLst>
              <a:ext uri="{FF2B5EF4-FFF2-40B4-BE49-F238E27FC236}">
                <a16:creationId xmlns:a16="http://schemas.microsoft.com/office/drawing/2014/main" id="{113795A6-C2C6-7B49-A106-EDDD12B9116D}"/>
              </a:ext>
            </a:extLst>
          </p:cNvPr>
          <p:cNvSpPr txBox="1">
            <a:spLocks/>
          </p:cNvSpPr>
          <p:nvPr/>
        </p:nvSpPr>
        <p:spPr>
          <a:xfrm>
            <a:off x="1076325" y="351652"/>
            <a:ext cx="10956925" cy="8985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base"/>
            <a:r>
              <a:rPr lang="en" altLang="zh-TW" sz="4000" b="1">
                <a:solidFill>
                  <a:schemeClr val="bg1"/>
                </a:solidFill>
                <a:latin typeface="Arial" panose="020B0604020202020204" pitchFamily="34" charset="0"/>
                <a:cs typeface="Arial" panose="020B0604020202020204" pitchFamily="34" charset="0"/>
              </a:rPr>
              <a:t>QVPN Service with </a:t>
            </a:r>
            <a:r>
              <a:rPr lang="en" altLang="zh-TW" sz="4000" b="1" err="1">
                <a:solidFill>
                  <a:schemeClr val="bg1"/>
                </a:solidFill>
                <a:latin typeface="Arial" panose="020B0604020202020204" pitchFamily="34" charset="0"/>
                <a:cs typeface="Arial" panose="020B0604020202020204" pitchFamily="34" charset="0"/>
              </a:rPr>
              <a:t>WireGuard</a:t>
            </a:r>
            <a:r>
              <a:rPr lang="en" altLang="zh-TW" sz="4000" b="1">
                <a:solidFill>
                  <a:schemeClr val="bg1"/>
                </a:solidFill>
                <a:latin typeface="Arial" panose="020B0604020202020204" pitchFamily="34" charset="0"/>
                <a:cs typeface="Arial" panose="020B0604020202020204" pitchFamily="34" charset="0"/>
              </a:rPr>
              <a:t>: </a:t>
            </a:r>
          </a:p>
          <a:p>
            <a:pPr fontAlgn="base"/>
            <a:r>
              <a:rPr lang="en" altLang="zh-TW" sz="4000" b="1">
                <a:solidFill>
                  <a:schemeClr val="bg1"/>
                </a:solidFill>
                <a:latin typeface="Arial" panose="020B0604020202020204" pitchFamily="34" charset="0"/>
                <a:cs typeface="Arial" panose="020B0604020202020204" pitchFamily="34" charset="0"/>
              </a:rPr>
              <a:t>easier VPN tunnels for remote workers</a:t>
            </a:r>
          </a:p>
        </p:txBody>
      </p:sp>
      <p:sp>
        <p:nvSpPr>
          <p:cNvPr id="10" name="文字方塊 9">
            <a:extLst>
              <a:ext uri="{FF2B5EF4-FFF2-40B4-BE49-F238E27FC236}">
                <a16:creationId xmlns:a16="http://schemas.microsoft.com/office/drawing/2014/main" id="{710A0FD4-42B1-9046-9C21-C1999D00E325}"/>
              </a:ext>
            </a:extLst>
          </p:cNvPr>
          <p:cNvSpPr txBox="1"/>
          <p:nvPr/>
        </p:nvSpPr>
        <p:spPr>
          <a:xfrm>
            <a:off x="385695" y="1885960"/>
            <a:ext cx="4761924" cy="2800767"/>
          </a:xfrm>
          <a:prstGeom prst="rect">
            <a:avLst/>
          </a:prstGeom>
          <a:noFill/>
        </p:spPr>
        <p:txBody>
          <a:bodyPr wrap="square">
            <a:spAutoFit/>
          </a:bodyPr>
          <a:lstStyle/>
          <a:p>
            <a:pPr marL="285750" indent="-285750">
              <a:buFont typeface="Arial" panose="020B0604020202020204" pitchFamily="34" charset="0"/>
              <a:buChar char="•"/>
            </a:pPr>
            <a:r>
              <a:rPr lang="en" altLang="zh-TW" sz="1600" err="1">
                <a:solidFill>
                  <a:schemeClr val="bg1"/>
                </a:solidFill>
                <a:latin typeface="Arial" panose="020B0604020202020204" pitchFamily="34" charset="0"/>
                <a:cs typeface="Arial" panose="020B0604020202020204" pitchFamily="34" charset="0"/>
              </a:rPr>
              <a:t>WireGuard</a:t>
            </a:r>
            <a:r>
              <a:rPr lang="en" altLang="zh-TW" sz="1600">
                <a:solidFill>
                  <a:schemeClr val="bg1"/>
                </a:solidFill>
                <a:latin typeface="Arial" panose="020B0604020202020204" pitchFamily="34" charset="0"/>
                <a:cs typeface="Arial" panose="020B0604020202020204" pitchFamily="34" charset="0"/>
              </a:rPr>
              <a:t> is an open-source VPN protocol that uses User Datagram Protocol (UDP) for network communication. The protocol uses several cryptography tools to implement secure VPN tunneling.</a:t>
            </a:r>
            <a:endParaRPr lang="en" altLang="zh-TW" sz="1600" b="0" i="0">
              <a:solidFill>
                <a:schemeClr val="bg1"/>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 altLang="zh-TW" sz="1600" b="0" i="0">
                <a:solidFill>
                  <a:schemeClr val="bg1"/>
                </a:solidFill>
                <a:effectLst/>
                <a:latin typeface="Arial" panose="020B0604020202020204" pitchFamily="34" charset="0"/>
                <a:cs typeface="Arial" panose="020B0604020202020204" pitchFamily="34" charset="0"/>
              </a:rPr>
              <a:t>The built-in </a:t>
            </a:r>
            <a:r>
              <a:rPr lang="en" altLang="zh-TW" sz="1600" b="0" i="0" err="1">
                <a:solidFill>
                  <a:schemeClr val="bg1"/>
                </a:solidFill>
                <a:effectLst/>
                <a:latin typeface="Arial" panose="020B0604020202020204" pitchFamily="34" charset="0"/>
                <a:cs typeface="Arial" panose="020B0604020202020204" pitchFamily="34" charset="0"/>
              </a:rPr>
              <a:t>WireGuard</a:t>
            </a:r>
            <a:r>
              <a:rPr lang="en" altLang="zh-TW" sz="1600" b="0" i="0" baseline="30000">
                <a:solidFill>
                  <a:schemeClr val="bg1"/>
                </a:solidFill>
                <a:effectLst/>
                <a:latin typeface="Arial" panose="020B0604020202020204" pitchFamily="34" charset="0"/>
                <a:cs typeface="Arial" panose="020B0604020202020204" pitchFamily="34" charset="0"/>
              </a:rPr>
              <a:t>®</a:t>
            </a:r>
            <a:r>
              <a:rPr lang="en" altLang="zh-TW" sz="1600" baseline="30000">
                <a:solidFill>
                  <a:schemeClr val="bg1"/>
                </a:solidFill>
                <a:latin typeface="Arial" panose="020B0604020202020204" pitchFamily="34" charset="0"/>
                <a:cs typeface="Arial" panose="020B0604020202020204" pitchFamily="34" charset="0"/>
              </a:rPr>
              <a:t> </a:t>
            </a:r>
            <a:r>
              <a:rPr lang="en" altLang="zh-TW" sz="1600" b="0" i="0">
                <a:solidFill>
                  <a:schemeClr val="bg1"/>
                </a:solidFill>
                <a:effectLst/>
                <a:latin typeface="Arial" panose="020B0604020202020204" pitchFamily="34" charset="0"/>
                <a:cs typeface="Arial" panose="020B0604020202020204" pitchFamily="34" charset="0"/>
              </a:rPr>
              <a:t>provides faster and stable VPN connections. With a user-friendly interface, non-IT professional remote workers can easily set up VPN tunnels to access office-based QNAP devices with simplified connection methods.</a:t>
            </a:r>
            <a:endParaRPr lang="zh-TW" altLang="en-US" sz="1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746237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pic>
        <p:nvPicPr>
          <p:cNvPr id="1026" name="Picture 2">
            <a:extLst>
              <a:ext uri="{FF2B5EF4-FFF2-40B4-BE49-F238E27FC236}">
                <a16:creationId xmlns:a16="http://schemas.microsoft.com/office/drawing/2014/main" id="{579B24B5-BDE6-4584-8C37-0CAF80F4DF09}"/>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contrast="25000"/>
                    </a14:imgEffect>
                  </a14:imgLayer>
                </a14:imgProps>
              </a:ext>
              <a:ext uri="{28A0092B-C50C-407E-A947-70E740481C1C}">
                <a14:useLocalDpi xmlns:a14="http://schemas.microsoft.com/office/drawing/2010/main" val="0"/>
              </a:ext>
            </a:extLst>
          </a:blip>
          <a:srcRect/>
          <a:stretch>
            <a:fillRect/>
          </a:stretch>
        </p:blipFill>
        <p:spPr bwMode="auto">
          <a:xfrm>
            <a:off x="6744367" y="1734211"/>
            <a:ext cx="4939109" cy="493910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CEBBFF0D-327E-471A-9036-00A120247E2C}"/>
              </a:ext>
            </a:extLst>
          </p:cNvPr>
          <p:cNvSpPr>
            <a:spLocks noChangeArrowheads="1"/>
          </p:cNvSpPr>
          <p:nvPr/>
        </p:nvSpPr>
        <p:spPr bwMode="auto">
          <a:xfrm>
            <a:off x="511211" y="5459585"/>
            <a:ext cx="1246663" cy="754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TW" altLang="zh-TW" sz="1200" b="1" i="0" u="none" strike="noStrike" cap="none" normalizeH="0" baseline="0">
                <a:ln>
                  <a:noFill/>
                </a:ln>
                <a:solidFill>
                  <a:schemeClr val="bg1"/>
                </a:solidFill>
                <a:effectLst/>
                <a:latin typeface="Roboto" panose="02000000000000000000" pitchFamily="2" charset="0"/>
                <a:ea typeface="inherit"/>
              </a:rPr>
              <a:t>  </a:t>
            </a:r>
            <a:r>
              <a:rPr kumimoji="0" lang="zh-TW" altLang="zh-TW" sz="4900" b="1" i="0" u="none" strike="noStrike" cap="none" normalizeH="0" baseline="0">
                <a:ln>
                  <a:noFill/>
                </a:ln>
                <a:solidFill>
                  <a:schemeClr val="bg1"/>
                </a:solidFill>
                <a:effectLst/>
                <a:latin typeface="Roboto" panose="02000000000000000000" pitchFamily="2" charset="0"/>
                <a:ea typeface="inherit"/>
              </a:rPr>
              <a:t>      </a:t>
            </a:r>
            <a:endParaRPr kumimoji="0" lang="zh-TW" altLang="zh-TW" sz="1800" b="0" i="0" u="none" strike="noStrike" cap="none" normalizeH="0" baseline="0">
              <a:ln>
                <a:noFill/>
              </a:ln>
              <a:solidFill>
                <a:schemeClr val="bg1"/>
              </a:solidFill>
              <a:effectLst/>
              <a:latin typeface="Arial" panose="020B0604020202020204" pitchFamily="34" charset="0"/>
            </a:endParaRPr>
          </a:p>
        </p:txBody>
      </p:sp>
      <p:sp>
        <p:nvSpPr>
          <p:cNvPr id="17" name="Rectangle 3">
            <a:extLst>
              <a:ext uri="{FF2B5EF4-FFF2-40B4-BE49-F238E27FC236}">
                <a16:creationId xmlns:a16="http://schemas.microsoft.com/office/drawing/2014/main" id="{5C48F49D-59EB-4B8F-8A5F-C389577E95BC}"/>
              </a:ext>
            </a:extLst>
          </p:cNvPr>
          <p:cNvSpPr>
            <a:spLocks noChangeArrowheads="1"/>
          </p:cNvSpPr>
          <p:nvPr/>
        </p:nvSpPr>
        <p:spPr bwMode="auto">
          <a:xfrm>
            <a:off x="500900" y="3706501"/>
            <a:ext cx="1102775" cy="178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TW" altLang="zh-TW" sz="1200" b="1" i="0" u="none" strike="noStrike" cap="none" normalizeH="0" baseline="0">
                <a:ln>
                  <a:noFill/>
                </a:ln>
                <a:solidFill>
                  <a:schemeClr val="bg1"/>
                </a:solidFill>
                <a:effectLst/>
                <a:latin typeface="Roboto" panose="02000000000000000000" pitchFamily="2" charset="0"/>
                <a:ea typeface="inherit"/>
              </a:rPr>
              <a:t>  </a:t>
            </a:r>
            <a:r>
              <a:rPr kumimoji="0" lang="zh-TW" altLang="zh-TW" sz="4900" b="1" i="0" u="none" strike="noStrike" cap="none" normalizeH="0" baseline="0">
                <a:ln>
                  <a:noFill/>
                </a:ln>
                <a:solidFill>
                  <a:schemeClr val="bg1"/>
                </a:solidFill>
                <a:effectLst/>
                <a:latin typeface="Roboto" panose="02000000000000000000" pitchFamily="2" charset="0"/>
                <a:ea typeface="inherit"/>
              </a:rPr>
              <a:t>       </a:t>
            </a:r>
            <a:endParaRPr kumimoji="0" lang="zh-TW" altLang="zh-TW" sz="1200" b="1" i="0" u="none" strike="noStrike" cap="none" normalizeH="0" baseline="0">
              <a:ln>
                <a:noFill/>
              </a:ln>
              <a:solidFill>
                <a:schemeClr val="bg1"/>
              </a:solidFill>
              <a:effectLst/>
              <a:latin typeface="Roboto" panose="02000000000000000000" pitchFamily="2"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endParaRPr>
          </a:p>
        </p:txBody>
      </p:sp>
      <p:sp>
        <p:nvSpPr>
          <p:cNvPr id="18" name="Rectangle 5">
            <a:extLst>
              <a:ext uri="{FF2B5EF4-FFF2-40B4-BE49-F238E27FC236}">
                <a16:creationId xmlns:a16="http://schemas.microsoft.com/office/drawing/2014/main" id="{59A00CD1-D99D-44E3-800B-21FFBA75AAF8}"/>
              </a:ext>
            </a:extLst>
          </p:cNvPr>
          <p:cNvSpPr>
            <a:spLocks noChangeArrowheads="1"/>
          </p:cNvSpPr>
          <p:nvPr/>
        </p:nvSpPr>
        <p:spPr bwMode="auto">
          <a:xfrm>
            <a:off x="3457458" y="4222025"/>
            <a:ext cx="1482842" cy="754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TW" altLang="zh-TW" sz="1200" b="1" i="0" u="none" strike="noStrike" cap="none" normalizeH="0" baseline="0">
                <a:ln>
                  <a:noFill/>
                </a:ln>
                <a:solidFill>
                  <a:schemeClr val="bg1"/>
                </a:solidFill>
                <a:effectLst/>
                <a:latin typeface="Roboto" panose="02000000000000000000" pitchFamily="2" charset="0"/>
                <a:ea typeface="inherit"/>
              </a:rPr>
              <a:t>  </a:t>
            </a:r>
            <a:r>
              <a:rPr kumimoji="0" lang="zh-TW" altLang="zh-TW" sz="4900" b="1" i="0" u="none" strike="noStrike" cap="none" normalizeH="0" baseline="0">
                <a:ln>
                  <a:noFill/>
                </a:ln>
                <a:solidFill>
                  <a:schemeClr val="bg1"/>
                </a:solidFill>
                <a:effectLst/>
                <a:latin typeface="Roboto" panose="02000000000000000000" pitchFamily="2" charset="0"/>
                <a:ea typeface="inherit"/>
              </a:rPr>
              <a:t>      </a:t>
            </a:r>
            <a:endParaRPr kumimoji="0" lang="zh-TW" altLang="zh-TW" sz="1800" b="0" i="0" u="none" strike="noStrike" cap="none" normalizeH="0" baseline="0">
              <a:ln>
                <a:noFill/>
              </a:ln>
              <a:solidFill>
                <a:schemeClr val="bg1"/>
              </a:solidFill>
              <a:effectLst/>
              <a:latin typeface="Arial" panose="020B0604020202020204" pitchFamily="34" charset="0"/>
            </a:endParaRPr>
          </a:p>
        </p:txBody>
      </p:sp>
      <p:sp>
        <p:nvSpPr>
          <p:cNvPr id="20" name="Rectangle 9">
            <a:extLst>
              <a:ext uri="{FF2B5EF4-FFF2-40B4-BE49-F238E27FC236}">
                <a16:creationId xmlns:a16="http://schemas.microsoft.com/office/drawing/2014/main" id="{4D84CB60-A550-480B-AE7A-AB03DECDF3FB}"/>
              </a:ext>
            </a:extLst>
          </p:cNvPr>
          <p:cNvSpPr>
            <a:spLocks noChangeArrowheads="1"/>
          </p:cNvSpPr>
          <p:nvPr/>
        </p:nvSpPr>
        <p:spPr bwMode="auto">
          <a:xfrm>
            <a:off x="3457458" y="5321086"/>
            <a:ext cx="1246663" cy="10310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TW" altLang="zh-TW" sz="1200" b="1" i="0" u="none" strike="noStrike" cap="none" normalizeH="0" baseline="0">
                <a:ln>
                  <a:noFill/>
                </a:ln>
                <a:solidFill>
                  <a:schemeClr val="bg1"/>
                </a:solidFill>
                <a:effectLst/>
                <a:latin typeface="Roboto" panose="02000000000000000000" pitchFamily="2" charset="0"/>
                <a:ea typeface="inherit"/>
              </a:rPr>
              <a:t>  </a:t>
            </a:r>
            <a:r>
              <a:rPr kumimoji="0" lang="zh-TW" altLang="zh-TW" sz="4900" b="1" i="0" u="none" strike="noStrike" cap="none" normalizeH="0" baseline="0">
                <a:ln>
                  <a:noFill/>
                </a:ln>
                <a:solidFill>
                  <a:schemeClr val="bg1"/>
                </a:solidFill>
                <a:effectLst/>
                <a:latin typeface="Roboto" panose="02000000000000000000" pitchFamily="2" charset="0"/>
                <a:ea typeface="inherit"/>
              </a:rPr>
              <a:t>       </a:t>
            </a:r>
            <a:endParaRPr kumimoji="0" lang="zh-TW" altLang="zh-TW" sz="1200" b="1" i="0" u="none" strike="noStrike" cap="none" normalizeH="0" baseline="0">
              <a:ln>
                <a:noFill/>
              </a:ln>
              <a:solidFill>
                <a:schemeClr val="bg1"/>
              </a:solidFill>
              <a:effectLst/>
              <a:latin typeface="Roboto" panose="02000000000000000000" pitchFamily="2"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endParaRPr>
          </a:p>
        </p:txBody>
      </p:sp>
      <p:pic>
        <p:nvPicPr>
          <p:cNvPr id="22" name="Picture 4">
            <a:extLst>
              <a:ext uri="{FF2B5EF4-FFF2-40B4-BE49-F238E27FC236}">
                <a16:creationId xmlns:a16="http://schemas.microsoft.com/office/drawing/2014/main" id="{940779A0-6A4C-4AE8-AC8F-12A2DDFD8699}"/>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rightnessContrast contrast="36000"/>
                    </a14:imgEffect>
                  </a14:imgLayer>
                </a14:imgProps>
              </a:ext>
              <a:ext uri="{28A0092B-C50C-407E-A947-70E740481C1C}">
                <a14:useLocalDpi xmlns:a14="http://schemas.microsoft.com/office/drawing/2010/main" val="0"/>
              </a:ext>
            </a:extLst>
          </a:blip>
          <a:srcRect/>
          <a:stretch>
            <a:fillRect/>
          </a:stretch>
        </p:blipFill>
        <p:spPr bwMode="auto">
          <a:xfrm>
            <a:off x="500900" y="4203763"/>
            <a:ext cx="952500" cy="790575"/>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6">
            <a:extLst>
              <a:ext uri="{FF2B5EF4-FFF2-40B4-BE49-F238E27FC236}">
                <a16:creationId xmlns:a16="http://schemas.microsoft.com/office/drawing/2014/main" id="{CC8A9BA3-284A-4A6D-9DAB-F641A0780FB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07733" y="4203763"/>
            <a:ext cx="952500" cy="790575"/>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8">
            <a:extLst>
              <a:ext uri="{FF2B5EF4-FFF2-40B4-BE49-F238E27FC236}">
                <a16:creationId xmlns:a16="http://schemas.microsoft.com/office/drawing/2014/main" id="{F8AD903E-A41B-4EE9-AC68-4D1622A9CA40}"/>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contrast="58000"/>
                    </a14:imgEffect>
                  </a14:imgLayer>
                </a14:imgProps>
              </a:ext>
              <a:ext uri="{28A0092B-C50C-407E-A947-70E740481C1C}">
                <a14:useLocalDpi xmlns:a14="http://schemas.microsoft.com/office/drawing/2010/main" val="0"/>
              </a:ext>
            </a:extLst>
          </a:blip>
          <a:srcRect/>
          <a:stretch>
            <a:fillRect/>
          </a:stretch>
        </p:blipFill>
        <p:spPr bwMode="auto">
          <a:xfrm>
            <a:off x="518831" y="5441322"/>
            <a:ext cx="952500" cy="790575"/>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0">
            <a:extLst>
              <a:ext uri="{FF2B5EF4-FFF2-40B4-BE49-F238E27FC236}">
                <a16:creationId xmlns:a16="http://schemas.microsoft.com/office/drawing/2014/main" id="{352B0D92-3647-4CF5-814E-4FF47461AA9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611657" y="5441324"/>
            <a:ext cx="952500" cy="790575"/>
          </a:xfrm>
          <a:prstGeom prst="rect">
            <a:avLst/>
          </a:prstGeom>
          <a:noFill/>
          <a:extLst>
            <a:ext uri="{909E8E84-426E-40DD-AFC4-6F175D3DCCD1}">
              <a14:hiddenFill xmlns:a14="http://schemas.microsoft.com/office/drawing/2010/main">
                <a:solidFill>
                  <a:srgbClr val="FFFFFF"/>
                </a:solidFill>
              </a14:hiddenFill>
            </a:ext>
          </a:extLst>
        </p:spPr>
      </p:pic>
      <p:sp>
        <p:nvSpPr>
          <p:cNvPr id="13" name="Google Shape;79;p16">
            <a:extLst>
              <a:ext uri="{FF2B5EF4-FFF2-40B4-BE49-F238E27FC236}">
                <a16:creationId xmlns:a16="http://schemas.microsoft.com/office/drawing/2014/main" id="{15A8691A-0FA7-5C4B-A1F8-A76678B8A3B7}"/>
              </a:ext>
            </a:extLst>
          </p:cNvPr>
          <p:cNvSpPr txBox="1">
            <a:spLocks/>
          </p:cNvSpPr>
          <p:nvPr/>
        </p:nvSpPr>
        <p:spPr>
          <a:xfrm>
            <a:off x="977150" y="134256"/>
            <a:ext cx="11010373" cy="159995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800" b="1" err="1">
                <a:solidFill>
                  <a:schemeClr val="bg1"/>
                </a:solidFill>
                <a:latin typeface="Arial" panose="020B0604020202020204" pitchFamily="34" charset="0"/>
                <a:ea typeface="微軟正黑體" panose="020B0604030504040204" pitchFamily="34" charset="-120"/>
                <a:cs typeface="Arial" panose="020B0604020202020204" pitchFamily="34" charset="0"/>
              </a:rPr>
              <a:t>QuWAN</a:t>
            </a:r>
            <a:br>
              <a:rPr lang="en-US" altLang="zh-TW" sz="4800" b="1">
                <a:solidFill>
                  <a:schemeClr val="bg1"/>
                </a:solidFill>
                <a:latin typeface="Arial" panose="020B0604020202020204" pitchFamily="34" charset="0"/>
                <a:ea typeface="微軟正黑體" panose="020B0604030504040204" pitchFamily="34" charset="-120"/>
                <a:cs typeface="Arial" panose="020B0604020202020204" pitchFamily="34" charset="0"/>
              </a:rPr>
            </a:br>
            <a:r>
              <a:rPr lang="en" altLang="zh-TW" sz="2400" b="1">
                <a:solidFill>
                  <a:schemeClr val="bg1"/>
                </a:solidFill>
                <a:latin typeface="Arial" panose="020B0604020202020204" pitchFamily="34" charset="0"/>
                <a:ea typeface="微軟正黑體" panose="020B0604030504040204" pitchFamily="34" charset="-120"/>
                <a:cs typeface="Arial" panose="020B0604020202020204" pitchFamily="34" charset="0"/>
              </a:rPr>
              <a:t>SD-WAN Solution for Resilient IT Infrastructure</a:t>
            </a:r>
            <a:endParaRPr lang="en-US" sz="2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4" name="文字方塊 13">
            <a:extLst>
              <a:ext uri="{FF2B5EF4-FFF2-40B4-BE49-F238E27FC236}">
                <a16:creationId xmlns:a16="http://schemas.microsoft.com/office/drawing/2014/main" id="{8806D41B-C699-2241-ADEA-441BE3E5CDD3}"/>
              </a:ext>
            </a:extLst>
          </p:cNvPr>
          <p:cNvSpPr txBox="1"/>
          <p:nvPr/>
        </p:nvSpPr>
        <p:spPr>
          <a:xfrm>
            <a:off x="518831" y="1940719"/>
            <a:ext cx="6187446" cy="1815882"/>
          </a:xfrm>
          <a:prstGeom prst="rect">
            <a:avLst/>
          </a:prstGeom>
          <a:noFill/>
        </p:spPr>
        <p:txBody>
          <a:bodyPr wrap="square" rtlCol="0">
            <a:spAutoFit/>
          </a:bodyPr>
          <a:lstStyle/>
          <a:p>
            <a:r>
              <a:rPr lang="en" altLang="zh-TW" sz="1600">
                <a:solidFill>
                  <a:schemeClr val="bg1"/>
                </a:solidFill>
                <a:latin typeface="Arial" panose="020B0604020202020204" pitchFamily="34" charset="0"/>
                <a:cs typeface="Arial" panose="020B0604020202020204" pitchFamily="34" charset="0"/>
              </a:rPr>
              <a:t>QNAP’s QuWAN SD-WAN solution features Auto Mesh VPN, IPsec encryption, cloud-centric management and QVPN Service for multi-site network. Compatible with a wide range of QNAP products and Hypervisor Platforms such as VMware </a:t>
            </a:r>
            <a:r>
              <a:rPr lang="en" altLang="zh-TW" sz="1600" err="1">
                <a:solidFill>
                  <a:schemeClr val="bg1"/>
                </a:solidFill>
                <a:latin typeface="Arial" panose="020B0604020202020204" pitchFamily="34" charset="0"/>
                <a:cs typeface="Arial" panose="020B0604020202020204" pitchFamily="34" charset="0"/>
              </a:rPr>
              <a:t>ESXi</a:t>
            </a:r>
            <a:r>
              <a:rPr lang="en" altLang="zh-TW" sz="1600">
                <a:solidFill>
                  <a:schemeClr val="bg1"/>
                </a:solidFill>
                <a:latin typeface="Arial" panose="020B0604020202020204" pitchFamily="34" charset="0"/>
                <a:cs typeface="Arial" panose="020B0604020202020204" pitchFamily="34" charset="0"/>
              </a:rPr>
              <a:t>, QuWAN enables SMBs to efficiently build a dependable network at a cost-effective price, and to facilitate digital transformation, multi-site expansion and remote working.</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5" name="Rectangle 7">
            <a:extLst>
              <a:ext uri="{FF2B5EF4-FFF2-40B4-BE49-F238E27FC236}">
                <a16:creationId xmlns:a16="http://schemas.microsoft.com/office/drawing/2014/main" id="{B6345C81-8119-DD40-B0C2-D4656AB7957C}"/>
              </a:ext>
            </a:extLst>
          </p:cNvPr>
          <p:cNvSpPr>
            <a:spLocks noChangeArrowheads="1"/>
          </p:cNvSpPr>
          <p:nvPr/>
        </p:nvSpPr>
        <p:spPr bwMode="auto">
          <a:xfrm>
            <a:off x="1699092" y="4779853"/>
            <a:ext cx="1222108" cy="15850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TW" altLang="zh-TW" sz="1200" b="1" i="0" u="none" strike="noStrike" cap="none" normalizeH="0" baseline="0">
                <a:ln>
                  <a:noFill/>
                </a:ln>
                <a:solidFill>
                  <a:schemeClr val="bg1"/>
                </a:solidFill>
                <a:effectLst/>
                <a:latin typeface="Arial" panose="020B0604020202020204" pitchFamily="34" charset="0"/>
                <a:ea typeface="inherit"/>
                <a:cs typeface="Arial" panose="020B0604020202020204" pitchFamily="34" charset="0"/>
              </a:rPr>
              <a:t>  </a:t>
            </a:r>
            <a:r>
              <a:rPr kumimoji="0" lang="zh-TW" altLang="zh-TW" sz="4900" b="1" i="0" u="none" strike="noStrike" cap="none" normalizeH="0" baseline="0">
                <a:ln>
                  <a:noFill/>
                </a:ln>
                <a:solidFill>
                  <a:schemeClr val="bg1"/>
                </a:solidFill>
                <a:effectLst/>
                <a:latin typeface="Arial" panose="020B0604020202020204" pitchFamily="34" charset="0"/>
                <a:ea typeface="inherit"/>
                <a:cs typeface="Arial" panose="020B0604020202020204" pitchFamily="34" charset="0"/>
              </a:rPr>
              <a:t>      </a:t>
            </a:r>
            <a:r>
              <a:rPr kumimoji="0" lang="en-US" altLang="zh-TW" sz="1200" b="1" i="0" u="none" strike="noStrike" cap="none" normalizeH="0" baseline="0">
                <a:ln>
                  <a:noFill/>
                </a:ln>
                <a:solidFill>
                  <a:schemeClr val="bg1"/>
                </a:solidFill>
                <a:effectLst/>
                <a:latin typeface="Arial" panose="020B0604020202020204" pitchFamily="34" charset="0"/>
                <a:ea typeface="inherit"/>
                <a:cs typeface="Arial" panose="020B0604020202020204" pitchFamily="34" charset="0"/>
              </a:rPr>
              <a:t>Centralized</a:t>
            </a:r>
          </a:p>
          <a:p>
            <a:pPr marL="0" marR="0" lvl="0" indent="0" algn="l" defTabSz="914400" rtl="0" eaLnBrk="0" fontAlgn="base" latinLnBrk="0" hangingPunct="0">
              <a:lnSpc>
                <a:spcPct val="100000"/>
              </a:lnSpc>
              <a:spcBef>
                <a:spcPct val="0"/>
              </a:spcBef>
              <a:spcAft>
                <a:spcPct val="0"/>
              </a:spcAft>
              <a:buClrTx/>
              <a:buSzTx/>
              <a:buFontTx/>
              <a:buNone/>
              <a:tabLst/>
            </a:pPr>
            <a:r>
              <a:rPr lang="en-US" altLang="zh-TW" sz="1200" b="1">
                <a:solidFill>
                  <a:schemeClr val="bg1"/>
                </a:solidFill>
                <a:latin typeface="Arial" panose="020B0604020202020204" pitchFamily="34" charset="0"/>
                <a:cs typeface="Arial" panose="020B0604020202020204" pitchFamily="34" charset="0"/>
              </a:rPr>
              <a:t>Cloud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TW" sz="1200" b="1" i="0" u="none" strike="noStrike" cap="none" normalizeH="0" baseline="0">
                <a:ln>
                  <a:noFill/>
                </a:ln>
                <a:solidFill>
                  <a:schemeClr val="bg1"/>
                </a:solidFill>
                <a:effectLst/>
                <a:latin typeface="Arial" panose="020B0604020202020204" pitchFamily="34" charset="0"/>
                <a:cs typeface="Arial" panose="020B0604020202020204" pitchFamily="34" charset="0"/>
              </a:rPr>
              <a:t>Management</a:t>
            </a:r>
            <a:endParaRPr kumimoji="0" lang="zh-TW" altLang="zh-TW" sz="1200" b="1" i="0" u="none" strike="noStrike" cap="none" normalizeH="0" baseline="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cs typeface="Arial" panose="020B0604020202020204" pitchFamily="34" charset="0"/>
            </a:endParaRPr>
          </a:p>
        </p:txBody>
      </p:sp>
      <p:sp>
        <p:nvSpPr>
          <p:cNvPr id="16" name="Rectangle 3">
            <a:extLst>
              <a:ext uri="{FF2B5EF4-FFF2-40B4-BE49-F238E27FC236}">
                <a16:creationId xmlns:a16="http://schemas.microsoft.com/office/drawing/2014/main" id="{35D2DB5B-6731-6949-9301-0743EC8656A1}"/>
              </a:ext>
            </a:extLst>
          </p:cNvPr>
          <p:cNvSpPr>
            <a:spLocks noChangeArrowheads="1"/>
          </p:cNvSpPr>
          <p:nvPr/>
        </p:nvSpPr>
        <p:spPr bwMode="auto">
          <a:xfrm>
            <a:off x="1681721" y="4298791"/>
            <a:ext cx="169769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zh-TW" sz="1200" b="1" i="0" u="none" strike="noStrike" cap="none" normalizeH="0" baseline="0">
                <a:ln>
                  <a:noFill/>
                </a:ln>
                <a:solidFill>
                  <a:schemeClr val="bg1"/>
                </a:solidFill>
                <a:effectLst/>
                <a:latin typeface="Arial" panose="020B0604020202020204" pitchFamily="34" charset="0"/>
                <a:ea typeface="inherit"/>
                <a:cs typeface="Arial" panose="020B0604020202020204" pitchFamily="34" charset="0"/>
              </a:rPr>
              <a:t>Automated</a:t>
            </a:r>
          </a:p>
          <a:p>
            <a:pPr marL="0" marR="0" lvl="0" indent="0" defTabSz="914400" rtl="0" eaLnBrk="0" fontAlgn="base" latinLnBrk="0" hangingPunct="0">
              <a:lnSpc>
                <a:spcPct val="100000"/>
              </a:lnSpc>
              <a:spcBef>
                <a:spcPct val="0"/>
              </a:spcBef>
              <a:spcAft>
                <a:spcPct val="0"/>
              </a:spcAft>
              <a:buClrTx/>
              <a:buSzTx/>
              <a:buFontTx/>
              <a:buNone/>
              <a:tabLst/>
            </a:pPr>
            <a:r>
              <a:rPr lang="en-US" altLang="zh-TW" sz="1200" b="1">
                <a:solidFill>
                  <a:schemeClr val="bg1"/>
                </a:solidFill>
                <a:latin typeface="Arial" panose="020B0604020202020204" pitchFamily="34" charset="0"/>
                <a:cs typeface="Arial" panose="020B0604020202020204" pitchFamily="34" charset="0"/>
              </a:rPr>
              <a:t>VPN</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zh-TW" sz="1200" b="1" i="0" u="none" strike="noStrike" cap="none" normalizeH="0" baseline="0">
                <a:ln>
                  <a:noFill/>
                </a:ln>
                <a:solidFill>
                  <a:schemeClr val="bg1"/>
                </a:solidFill>
                <a:effectLst/>
                <a:latin typeface="Arial" panose="020B0604020202020204" pitchFamily="34" charset="0"/>
                <a:cs typeface="Arial" panose="020B0604020202020204" pitchFamily="34" charset="0"/>
              </a:rPr>
              <a:t>Deployment</a:t>
            </a:r>
            <a:endParaRPr kumimoji="0" lang="zh-TW" altLang="zh-TW" sz="1200" b="1" i="0" u="none" strike="noStrike" cap="none" normalizeH="0" baseline="0">
              <a:ln>
                <a:noFill/>
              </a:ln>
              <a:solidFill>
                <a:schemeClr val="bg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cs typeface="Arial" panose="020B0604020202020204" pitchFamily="34" charset="0"/>
            </a:endParaRPr>
          </a:p>
        </p:txBody>
      </p:sp>
      <p:sp>
        <p:nvSpPr>
          <p:cNvPr id="19" name="Rectangle 5">
            <a:extLst>
              <a:ext uri="{FF2B5EF4-FFF2-40B4-BE49-F238E27FC236}">
                <a16:creationId xmlns:a16="http://schemas.microsoft.com/office/drawing/2014/main" id="{750E9AED-A5D4-3B4A-8B05-568951BFC774}"/>
              </a:ext>
            </a:extLst>
          </p:cNvPr>
          <p:cNvSpPr>
            <a:spLocks noChangeArrowheads="1"/>
          </p:cNvSpPr>
          <p:nvPr/>
        </p:nvSpPr>
        <p:spPr bwMode="auto">
          <a:xfrm>
            <a:off x="4560233" y="4298792"/>
            <a:ext cx="1377087"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TW" sz="1200" b="1" i="0" u="none" strike="noStrike" cap="none" normalizeH="0" baseline="0">
                <a:ln>
                  <a:noFill/>
                </a:ln>
                <a:solidFill>
                  <a:schemeClr val="bg1"/>
                </a:solidFill>
                <a:effectLst/>
                <a:latin typeface="Arial" panose="020B0604020202020204" pitchFamily="34" charset="0"/>
                <a:ea typeface="inherit"/>
                <a:cs typeface="Arial" panose="020B0604020202020204" pitchFamily="34" charset="0"/>
              </a:rPr>
              <a:t>Smart</a:t>
            </a:r>
          </a:p>
          <a:p>
            <a:pPr marL="0" marR="0" lvl="0" indent="0" algn="l" defTabSz="914400" rtl="0" eaLnBrk="0" fontAlgn="base" latinLnBrk="0" hangingPunct="0">
              <a:lnSpc>
                <a:spcPct val="100000"/>
              </a:lnSpc>
              <a:spcBef>
                <a:spcPct val="0"/>
              </a:spcBef>
              <a:spcAft>
                <a:spcPct val="0"/>
              </a:spcAft>
              <a:buClrTx/>
              <a:buSzTx/>
              <a:buFontTx/>
              <a:buNone/>
              <a:tabLst/>
            </a:pPr>
            <a:r>
              <a:rPr lang="en-US" altLang="zh-TW" sz="1200" b="1">
                <a:solidFill>
                  <a:schemeClr val="bg1"/>
                </a:solidFill>
                <a:latin typeface="Arial" panose="020B0604020202020204" pitchFamily="34" charset="0"/>
                <a:cs typeface="Arial" panose="020B0604020202020204" pitchFamily="34" charset="0"/>
              </a:rPr>
              <a:t>Bandwidth</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TW" sz="1200" b="1" i="0" u="none" strike="noStrike" cap="none" normalizeH="0" baseline="0">
                <a:ln>
                  <a:noFill/>
                </a:ln>
                <a:solidFill>
                  <a:schemeClr val="bg1"/>
                </a:solidFill>
                <a:effectLst/>
                <a:latin typeface="Arial" panose="020B0604020202020204" pitchFamily="34" charset="0"/>
                <a:cs typeface="Arial" panose="020B0604020202020204" pitchFamily="34" charset="0"/>
              </a:rPr>
              <a:t>Prioritization</a:t>
            </a:r>
            <a:endParaRPr kumimoji="0" lang="zh-TW" altLang="zh-TW" sz="1200" b="1" i="0" u="none" strike="noStrike" cap="none" normalizeH="0" baseline="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cs typeface="Arial" panose="020B0604020202020204" pitchFamily="34" charset="0"/>
            </a:endParaRPr>
          </a:p>
        </p:txBody>
      </p:sp>
      <p:sp>
        <p:nvSpPr>
          <p:cNvPr id="21" name="Rectangle 9">
            <a:extLst>
              <a:ext uri="{FF2B5EF4-FFF2-40B4-BE49-F238E27FC236}">
                <a16:creationId xmlns:a16="http://schemas.microsoft.com/office/drawing/2014/main" id="{65B22553-B87D-2349-8392-9BD2CF5DFFA5}"/>
              </a:ext>
            </a:extLst>
          </p:cNvPr>
          <p:cNvSpPr>
            <a:spLocks noChangeArrowheads="1"/>
          </p:cNvSpPr>
          <p:nvPr/>
        </p:nvSpPr>
        <p:spPr bwMode="auto">
          <a:xfrm>
            <a:off x="4602749" y="5456537"/>
            <a:ext cx="1377088"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TW" sz="1200" b="1" i="0" u="none" strike="noStrike" cap="none" normalizeH="0" baseline="0">
                <a:ln>
                  <a:noFill/>
                </a:ln>
                <a:solidFill>
                  <a:schemeClr val="bg1"/>
                </a:solidFill>
                <a:effectLst/>
                <a:latin typeface="Arial" panose="020B0604020202020204" pitchFamily="34" charset="0"/>
                <a:ea typeface="inherit"/>
                <a:cs typeface="Arial" panose="020B0604020202020204" pitchFamily="34" charset="0"/>
              </a:rPr>
              <a:t>Secure</a:t>
            </a:r>
          </a:p>
          <a:p>
            <a:pPr marL="0" marR="0" lvl="0" indent="0" algn="l" defTabSz="914400" rtl="0" eaLnBrk="0" fontAlgn="base" latinLnBrk="0" hangingPunct="0">
              <a:lnSpc>
                <a:spcPct val="100000"/>
              </a:lnSpc>
              <a:spcBef>
                <a:spcPct val="0"/>
              </a:spcBef>
              <a:spcAft>
                <a:spcPct val="0"/>
              </a:spcAft>
              <a:buClrTx/>
              <a:buSzTx/>
              <a:buFontTx/>
              <a:buNone/>
              <a:tabLst/>
            </a:pPr>
            <a:r>
              <a:rPr lang="en-US" altLang="zh-TW" sz="1200" b="1">
                <a:solidFill>
                  <a:schemeClr val="bg1"/>
                </a:solidFill>
                <a:latin typeface="Arial" panose="020B0604020202020204" pitchFamily="34" charset="0"/>
                <a:cs typeface="Arial" panose="020B0604020202020204" pitchFamily="34" charset="0"/>
              </a:rPr>
              <a:t>Network</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TW" sz="1200" b="1" i="0" u="none" strike="noStrike" cap="none" normalizeH="0" baseline="0">
                <a:ln>
                  <a:noFill/>
                </a:ln>
                <a:solidFill>
                  <a:schemeClr val="bg1"/>
                </a:solidFill>
                <a:effectLst/>
                <a:latin typeface="Arial" panose="020B0604020202020204" pitchFamily="34" charset="0"/>
                <a:cs typeface="Arial" panose="020B0604020202020204" pitchFamily="34" charset="0"/>
              </a:rPr>
              <a:t>Protection</a:t>
            </a:r>
            <a:endParaRPr kumimoji="0" lang="zh-TW" altLang="zh-TW" sz="1200" b="1" i="0" u="none" strike="noStrike" cap="none" normalizeH="0" baseline="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135327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 name="群組 35">
            <a:extLst>
              <a:ext uri="{FF2B5EF4-FFF2-40B4-BE49-F238E27FC236}">
                <a16:creationId xmlns:a16="http://schemas.microsoft.com/office/drawing/2014/main" id="{12906011-30D0-43C9-A75A-C65E4F444F8C}"/>
              </a:ext>
            </a:extLst>
          </p:cNvPr>
          <p:cNvGrpSpPr/>
          <p:nvPr/>
        </p:nvGrpSpPr>
        <p:grpSpPr>
          <a:xfrm>
            <a:off x="1299902" y="4320401"/>
            <a:ext cx="2437667" cy="2308772"/>
            <a:chOff x="717589" y="2231079"/>
            <a:chExt cx="2416341" cy="2303682"/>
          </a:xfrm>
          <a:solidFill>
            <a:srgbClr val="0070C0"/>
          </a:solidFill>
        </p:grpSpPr>
        <p:pic>
          <p:nvPicPr>
            <p:cNvPr id="37" name="圖形 36">
              <a:extLst>
                <a:ext uri="{FF2B5EF4-FFF2-40B4-BE49-F238E27FC236}">
                  <a16:creationId xmlns:a16="http://schemas.microsoft.com/office/drawing/2014/main" id="{9643ADB3-3241-4C88-9559-34267820D88B}"/>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717589" y="2231079"/>
              <a:ext cx="2416341" cy="2303682"/>
            </a:xfrm>
            <a:prstGeom prst="rect">
              <a:avLst/>
            </a:prstGeom>
          </p:spPr>
        </p:pic>
        <p:pic>
          <p:nvPicPr>
            <p:cNvPr id="38" name="圖形 37">
              <a:extLst>
                <a:ext uri="{FF2B5EF4-FFF2-40B4-BE49-F238E27FC236}">
                  <a16:creationId xmlns:a16="http://schemas.microsoft.com/office/drawing/2014/main" id="{96DA1023-4A1A-4EE4-AABA-409AC980957B}"/>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178867" y="2485642"/>
              <a:ext cx="772857" cy="772857"/>
            </a:xfrm>
            <a:prstGeom prst="rect">
              <a:avLst/>
            </a:prstGeom>
          </p:spPr>
        </p:pic>
      </p:grpSp>
      <p:pic>
        <p:nvPicPr>
          <p:cNvPr id="39" name="圖形 38">
            <a:extLst>
              <a:ext uri="{FF2B5EF4-FFF2-40B4-BE49-F238E27FC236}">
                <a16:creationId xmlns:a16="http://schemas.microsoft.com/office/drawing/2014/main" id="{696015A1-B7A8-45F7-B495-C8E4DF527138}"/>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8468632" y="4275468"/>
            <a:ext cx="2437667" cy="2308772"/>
          </a:xfrm>
          <a:prstGeom prst="rect">
            <a:avLst/>
          </a:prstGeom>
        </p:spPr>
      </p:pic>
      <p:pic>
        <p:nvPicPr>
          <p:cNvPr id="40" name="圖形 39">
            <a:extLst>
              <a:ext uri="{FF2B5EF4-FFF2-40B4-BE49-F238E27FC236}">
                <a16:creationId xmlns:a16="http://schemas.microsoft.com/office/drawing/2014/main" id="{3FDB1EFD-7FC0-48B0-B768-B12B43F6C71B}"/>
              </a:ext>
            </a:extLst>
          </p:cNvPr>
          <p:cNvPicPr>
            <a:picLocks noChangeAspect="1"/>
          </p:cNvPicPr>
          <p:nvPr/>
        </p:nvPicPr>
        <p:blipFill rotWithShape="1">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rcRect r="56132"/>
          <a:stretch/>
        </p:blipFill>
        <p:spPr>
          <a:xfrm>
            <a:off x="9941604" y="4580404"/>
            <a:ext cx="723923" cy="674940"/>
          </a:xfrm>
          <a:prstGeom prst="rect">
            <a:avLst/>
          </a:prstGeom>
        </p:spPr>
      </p:pic>
      <p:pic>
        <p:nvPicPr>
          <p:cNvPr id="41" name="圖片 40" descr="一張含有 畫畫, 傘 的圖片&#10;&#10;自動產生的描述">
            <a:extLst>
              <a:ext uri="{FF2B5EF4-FFF2-40B4-BE49-F238E27FC236}">
                <a16:creationId xmlns:a16="http://schemas.microsoft.com/office/drawing/2014/main" id="{28824F3E-D779-4EE8-8C61-0F1DED8007B5}"/>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5495750" y="4320401"/>
            <a:ext cx="1051353" cy="1044458"/>
          </a:xfrm>
          <a:prstGeom prst="rect">
            <a:avLst/>
          </a:prstGeom>
          <a:noFill/>
        </p:spPr>
      </p:pic>
      <p:pic>
        <p:nvPicPr>
          <p:cNvPr id="42" name="圖形 41">
            <a:extLst>
              <a:ext uri="{FF2B5EF4-FFF2-40B4-BE49-F238E27FC236}">
                <a16:creationId xmlns:a16="http://schemas.microsoft.com/office/drawing/2014/main" id="{FBA85DED-7034-4619-8F6A-6045D38EAEFC}"/>
              </a:ext>
            </a:extLst>
          </p:cNvPr>
          <p:cNvPicPr>
            <a:picLocks noChangeAspect="1"/>
          </p:cNvPicPr>
          <p:nvPr/>
        </p:nvPicPr>
        <p:blipFill>
          <a:blip r:embed="rId9" cstate="print">
            <a:lum bright="-100000"/>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1863781" y="3924458"/>
            <a:ext cx="1548434" cy="204554"/>
          </a:xfrm>
          <a:prstGeom prst="rect">
            <a:avLst/>
          </a:prstGeom>
        </p:spPr>
      </p:pic>
      <p:sp>
        <p:nvSpPr>
          <p:cNvPr id="43" name="文字方塊 42">
            <a:extLst>
              <a:ext uri="{FF2B5EF4-FFF2-40B4-BE49-F238E27FC236}">
                <a16:creationId xmlns:a16="http://schemas.microsoft.com/office/drawing/2014/main" id="{D25C3B60-B6BD-4353-A436-ED447C9C3CA1}"/>
              </a:ext>
            </a:extLst>
          </p:cNvPr>
          <p:cNvSpPr txBox="1"/>
          <p:nvPr/>
        </p:nvSpPr>
        <p:spPr>
          <a:xfrm>
            <a:off x="8319330" y="3770551"/>
            <a:ext cx="2475806" cy="461665"/>
          </a:xfrm>
          <a:prstGeom prst="rect">
            <a:avLst/>
          </a:prstGeom>
          <a:noFill/>
        </p:spPr>
        <p:txBody>
          <a:bodyPr wrap="none" rtlCol="0">
            <a:spAutoFit/>
          </a:bodyPr>
          <a:lstStyle/>
          <a:p>
            <a:r>
              <a:rPr kumimoji="1" lang="en-US" altLang="zh-TW" sz="2400"/>
              <a:t>Microsoft Hyper-V</a:t>
            </a:r>
            <a:endParaRPr kumimoji="1" lang="zh-TW" altLang="en-US" sz="2400"/>
          </a:p>
        </p:txBody>
      </p:sp>
      <p:sp>
        <p:nvSpPr>
          <p:cNvPr id="44" name="文字方塊 43">
            <a:extLst>
              <a:ext uri="{FF2B5EF4-FFF2-40B4-BE49-F238E27FC236}">
                <a16:creationId xmlns:a16="http://schemas.microsoft.com/office/drawing/2014/main" id="{E1F6EB42-42F0-485A-B7A1-60515EE2D25D}"/>
              </a:ext>
            </a:extLst>
          </p:cNvPr>
          <p:cNvSpPr txBox="1"/>
          <p:nvPr/>
        </p:nvSpPr>
        <p:spPr>
          <a:xfrm>
            <a:off x="4700673" y="3809817"/>
            <a:ext cx="2949388" cy="461665"/>
          </a:xfrm>
          <a:prstGeom prst="rect">
            <a:avLst/>
          </a:prstGeom>
          <a:noFill/>
        </p:spPr>
        <p:txBody>
          <a:bodyPr wrap="square" rtlCol="0">
            <a:spAutoFit/>
          </a:bodyPr>
          <a:lstStyle/>
          <a:p>
            <a:r>
              <a:rPr kumimoji="1" lang="en-US" altLang="zh-TW" sz="2400"/>
              <a:t>Hyper Data Protector</a:t>
            </a:r>
            <a:endParaRPr kumimoji="1" lang="zh-TW" altLang="en-US" sz="2400"/>
          </a:p>
        </p:txBody>
      </p:sp>
      <p:sp>
        <p:nvSpPr>
          <p:cNvPr id="45" name="文字方塊 44">
            <a:extLst>
              <a:ext uri="{FF2B5EF4-FFF2-40B4-BE49-F238E27FC236}">
                <a16:creationId xmlns:a16="http://schemas.microsoft.com/office/drawing/2014/main" id="{0B7A0C7D-C002-4B4E-A64E-E61D14BA4DAC}"/>
              </a:ext>
            </a:extLst>
          </p:cNvPr>
          <p:cNvSpPr txBox="1"/>
          <p:nvPr/>
        </p:nvSpPr>
        <p:spPr>
          <a:xfrm>
            <a:off x="6511110" y="2097767"/>
            <a:ext cx="3616439" cy="400110"/>
          </a:xfrm>
          <a:prstGeom prst="rect">
            <a:avLst/>
          </a:prstGeom>
          <a:noFill/>
        </p:spPr>
        <p:txBody>
          <a:bodyPr wrap="none" rtlCol="0">
            <a:spAutoFit/>
          </a:bodyPr>
          <a:lstStyle/>
          <a:p>
            <a:r>
              <a:rPr kumimoji="1" lang="en-US" altLang="zh-TW" sz="2000"/>
              <a:t>Win10 / Server2016/ Server2019</a:t>
            </a:r>
            <a:endParaRPr kumimoji="1" lang="zh-TW" altLang="en-US" sz="2000"/>
          </a:p>
        </p:txBody>
      </p:sp>
      <p:sp>
        <p:nvSpPr>
          <p:cNvPr id="46" name="弧形 45">
            <a:extLst>
              <a:ext uri="{FF2B5EF4-FFF2-40B4-BE49-F238E27FC236}">
                <a16:creationId xmlns:a16="http://schemas.microsoft.com/office/drawing/2014/main" id="{94098988-D372-47ED-91B3-F107BDAEA1AB}"/>
              </a:ext>
            </a:extLst>
          </p:cNvPr>
          <p:cNvSpPr/>
          <p:nvPr/>
        </p:nvSpPr>
        <p:spPr>
          <a:xfrm rot="16707181">
            <a:off x="5952461" y="2862465"/>
            <a:ext cx="2254632" cy="2224262"/>
          </a:xfrm>
          <a:prstGeom prst="arc">
            <a:avLst>
              <a:gd name="adj1" fmla="val 16200000"/>
              <a:gd name="adj2" fmla="val 914542"/>
            </a:avLst>
          </a:prstGeom>
          <a:ln w="50800">
            <a:solidFill>
              <a:srgbClr val="2F61D3"/>
            </a:solidFill>
            <a:prstDash val="dash"/>
            <a:headEnd type="triangl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solidFill>
                <a:schemeClr val="bg1"/>
              </a:solidFill>
            </a:endParaRPr>
          </a:p>
        </p:txBody>
      </p:sp>
      <p:grpSp>
        <p:nvGrpSpPr>
          <p:cNvPr id="48" name="群組 47">
            <a:extLst>
              <a:ext uri="{FF2B5EF4-FFF2-40B4-BE49-F238E27FC236}">
                <a16:creationId xmlns:a16="http://schemas.microsoft.com/office/drawing/2014/main" id="{5BF13E8F-AC08-42AC-8BF5-A8C8EC55814E}"/>
              </a:ext>
            </a:extLst>
          </p:cNvPr>
          <p:cNvGrpSpPr/>
          <p:nvPr/>
        </p:nvGrpSpPr>
        <p:grpSpPr>
          <a:xfrm>
            <a:off x="7666890" y="2537775"/>
            <a:ext cx="1062282" cy="726423"/>
            <a:chOff x="8629994" y="2510573"/>
            <a:chExt cx="1062282" cy="726423"/>
          </a:xfrm>
        </p:grpSpPr>
        <p:sp>
          <p:nvSpPr>
            <p:cNvPr id="49" name="矩形 48">
              <a:extLst>
                <a:ext uri="{FF2B5EF4-FFF2-40B4-BE49-F238E27FC236}">
                  <a16:creationId xmlns:a16="http://schemas.microsoft.com/office/drawing/2014/main" id="{7C385B57-7A43-4CDB-B8EF-5C976A2BA6AB}"/>
                </a:ext>
              </a:extLst>
            </p:cNvPr>
            <p:cNvSpPr/>
            <p:nvPr/>
          </p:nvSpPr>
          <p:spPr>
            <a:xfrm>
              <a:off x="8903845" y="2553138"/>
              <a:ext cx="788431" cy="507318"/>
            </a:xfrm>
            <a:prstGeom prst="rect">
              <a:avLst/>
            </a:prstGeom>
            <a:solidFill>
              <a:srgbClr val="1212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0" name="手繪多邊形: 圖案 398">
              <a:extLst>
                <a:ext uri="{FF2B5EF4-FFF2-40B4-BE49-F238E27FC236}">
                  <a16:creationId xmlns:a16="http://schemas.microsoft.com/office/drawing/2014/main" id="{014D6E68-F3D1-4A51-9AFE-29C99F02D6FC}"/>
                </a:ext>
              </a:extLst>
            </p:cNvPr>
            <p:cNvSpPr/>
            <p:nvPr/>
          </p:nvSpPr>
          <p:spPr>
            <a:xfrm>
              <a:off x="8882833" y="2510573"/>
              <a:ext cx="809443" cy="712928"/>
            </a:xfrm>
            <a:custGeom>
              <a:avLst/>
              <a:gdLst>
                <a:gd name="connsiteX0" fmla="*/ 63593 w 796595"/>
                <a:gd name="connsiteY0" fmla="*/ 607620 h 651099"/>
                <a:gd name="connsiteX1" fmla="*/ 733001 w 796595"/>
                <a:gd name="connsiteY1" fmla="*/ 607620 h 651099"/>
                <a:gd name="connsiteX2" fmla="*/ 733001 w 796595"/>
                <a:gd name="connsiteY2" fmla="*/ 651099 h 651099"/>
                <a:gd name="connsiteX3" fmla="*/ 63593 w 796595"/>
                <a:gd name="connsiteY3" fmla="*/ 651099 h 651099"/>
                <a:gd name="connsiteX4" fmla="*/ 63148 w 796595"/>
                <a:gd name="connsiteY4" fmla="*/ 60404 h 651099"/>
                <a:gd name="connsiteX5" fmla="*/ 63148 w 796595"/>
                <a:gd name="connsiteY5" fmla="*/ 464625 h 651099"/>
                <a:gd name="connsiteX6" fmla="*/ 733390 w 796595"/>
                <a:gd name="connsiteY6" fmla="*/ 464625 h 651099"/>
                <a:gd name="connsiteX7" fmla="*/ 733390 w 796595"/>
                <a:gd name="connsiteY7" fmla="*/ 60404 h 651099"/>
                <a:gd name="connsiteX8" fmla="*/ 0 w 796595"/>
                <a:gd name="connsiteY8" fmla="*/ 0 h 651099"/>
                <a:gd name="connsiteX9" fmla="*/ 796595 w 796595"/>
                <a:gd name="connsiteY9" fmla="*/ 0 h 651099"/>
                <a:gd name="connsiteX10" fmla="*/ 796595 w 796595"/>
                <a:gd name="connsiteY10" fmla="*/ 525032 h 651099"/>
                <a:gd name="connsiteX11" fmla="*/ 509142 w 796595"/>
                <a:gd name="connsiteY11" fmla="*/ 525032 h 651099"/>
                <a:gd name="connsiteX12" fmla="*/ 509142 w 796595"/>
                <a:gd name="connsiteY12" fmla="*/ 603286 h 651099"/>
                <a:gd name="connsiteX13" fmla="*/ 287451 w 796595"/>
                <a:gd name="connsiteY13" fmla="*/ 603286 h 651099"/>
                <a:gd name="connsiteX14" fmla="*/ 287451 w 796595"/>
                <a:gd name="connsiteY14" fmla="*/ 525032 h 651099"/>
                <a:gd name="connsiteX15" fmla="*/ 0 w 796595"/>
                <a:gd name="connsiteY15" fmla="*/ 525032 h 651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6595" h="651099">
                  <a:moveTo>
                    <a:pt x="63593" y="607620"/>
                  </a:moveTo>
                  <a:lnTo>
                    <a:pt x="733001" y="607620"/>
                  </a:lnTo>
                  <a:lnTo>
                    <a:pt x="733001" y="651099"/>
                  </a:lnTo>
                  <a:lnTo>
                    <a:pt x="63593" y="651099"/>
                  </a:lnTo>
                  <a:close/>
                  <a:moveTo>
                    <a:pt x="63148" y="60404"/>
                  </a:moveTo>
                  <a:lnTo>
                    <a:pt x="63148" y="464625"/>
                  </a:lnTo>
                  <a:lnTo>
                    <a:pt x="733390" y="464625"/>
                  </a:lnTo>
                  <a:lnTo>
                    <a:pt x="733390" y="60404"/>
                  </a:lnTo>
                  <a:close/>
                  <a:moveTo>
                    <a:pt x="0" y="0"/>
                  </a:moveTo>
                  <a:lnTo>
                    <a:pt x="796595" y="0"/>
                  </a:lnTo>
                  <a:lnTo>
                    <a:pt x="796595" y="525032"/>
                  </a:lnTo>
                  <a:lnTo>
                    <a:pt x="509142" y="525032"/>
                  </a:lnTo>
                  <a:lnTo>
                    <a:pt x="509142" y="603286"/>
                  </a:lnTo>
                  <a:lnTo>
                    <a:pt x="287451" y="603286"/>
                  </a:lnTo>
                  <a:lnTo>
                    <a:pt x="287451" y="525032"/>
                  </a:lnTo>
                  <a:lnTo>
                    <a:pt x="0" y="525032"/>
                  </a:lnTo>
                  <a:close/>
                </a:path>
              </a:pathLst>
            </a:custGeom>
            <a:solidFill>
              <a:srgbClr val="0070C0"/>
            </a:solidFill>
            <a:ln w="12700" cap="rnd">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sp>
          <p:nvSpPr>
            <p:cNvPr id="51" name="手繪多邊形: 圖案 399">
              <a:extLst>
                <a:ext uri="{FF2B5EF4-FFF2-40B4-BE49-F238E27FC236}">
                  <a16:creationId xmlns:a16="http://schemas.microsoft.com/office/drawing/2014/main" id="{783C605C-FE17-4989-9762-403AE46C2EA7}"/>
                </a:ext>
              </a:extLst>
            </p:cNvPr>
            <p:cNvSpPr/>
            <p:nvPr/>
          </p:nvSpPr>
          <p:spPr>
            <a:xfrm>
              <a:off x="8629994" y="2594451"/>
              <a:ext cx="273851" cy="642545"/>
            </a:xfrm>
            <a:custGeom>
              <a:avLst/>
              <a:gdLst>
                <a:gd name="connsiteX0" fmla="*/ 52181 w 269504"/>
                <a:gd name="connsiteY0" fmla="*/ 469456 h 586820"/>
                <a:gd name="connsiteX1" fmla="*/ 52181 w 269504"/>
                <a:gd name="connsiteY1" fmla="*/ 508565 h 586820"/>
                <a:gd name="connsiteX2" fmla="*/ 213024 w 269504"/>
                <a:gd name="connsiteY2" fmla="*/ 508565 h 586820"/>
                <a:gd name="connsiteX3" fmla="*/ 213024 w 269504"/>
                <a:gd name="connsiteY3" fmla="*/ 469456 h 586820"/>
                <a:gd name="connsiteX4" fmla="*/ 52181 w 269504"/>
                <a:gd name="connsiteY4" fmla="*/ 397738 h 586820"/>
                <a:gd name="connsiteX5" fmla="*/ 52181 w 269504"/>
                <a:gd name="connsiteY5" fmla="*/ 436847 h 586820"/>
                <a:gd name="connsiteX6" fmla="*/ 213024 w 269504"/>
                <a:gd name="connsiteY6" fmla="*/ 436847 h 586820"/>
                <a:gd name="connsiteX7" fmla="*/ 213024 w 269504"/>
                <a:gd name="connsiteY7" fmla="*/ 397738 h 586820"/>
                <a:gd name="connsiteX8" fmla="*/ 52181 w 269504"/>
                <a:gd name="connsiteY8" fmla="*/ 256468 h 586820"/>
                <a:gd name="connsiteX9" fmla="*/ 52181 w 269504"/>
                <a:gd name="connsiteY9" fmla="*/ 365129 h 586820"/>
                <a:gd name="connsiteX10" fmla="*/ 213024 w 269504"/>
                <a:gd name="connsiteY10" fmla="*/ 365129 h 586820"/>
                <a:gd name="connsiteX11" fmla="*/ 213024 w 269504"/>
                <a:gd name="connsiteY11" fmla="*/ 256468 h 586820"/>
                <a:gd name="connsiteX12" fmla="*/ 68469 w 269504"/>
                <a:gd name="connsiteY12" fmla="*/ 203203 h 586820"/>
                <a:gd name="connsiteX13" fmla="*/ 56516 w 269504"/>
                <a:gd name="connsiteY13" fmla="*/ 215156 h 586820"/>
                <a:gd name="connsiteX14" fmla="*/ 68469 w 269504"/>
                <a:gd name="connsiteY14" fmla="*/ 227109 h 586820"/>
                <a:gd name="connsiteX15" fmla="*/ 80422 w 269504"/>
                <a:gd name="connsiteY15" fmla="*/ 215156 h 586820"/>
                <a:gd name="connsiteX16" fmla="*/ 68469 w 269504"/>
                <a:gd name="connsiteY16" fmla="*/ 203203 h 586820"/>
                <a:gd name="connsiteX17" fmla="*/ 0 w 269504"/>
                <a:gd name="connsiteY17" fmla="*/ 0 h 586820"/>
                <a:gd name="connsiteX18" fmla="*/ 269504 w 269504"/>
                <a:gd name="connsiteY18" fmla="*/ 0 h 586820"/>
                <a:gd name="connsiteX19" fmla="*/ 269504 w 269504"/>
                <a:gd name="connsiteY19" fmla="*/ 586820 h 586820"/>
                <a:gd name="connsiteX20" fmla="*/ 0 w 269504"/>
                <a:gd name="connsiteY20" fmla="*/ 586820 h 586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9504" h="586820">
                  <a:moveTo>
                    <a:pt x="52181" y="469456"/>
                  </a:moveTo>
                  <a:lnTo>
                    <a:pt x="52181" y="508565"/>
                  </a:lnTo>
                  <a:lnTo>
                    <a:pt x="213024" y="508565"/>
                  </a:lnTo>
                  <a:lnTo>
                    <a:pt x="213024" y="469456"/>
                  </a:lnTo>
                  <a:close/>
                  <a:moveTo>
                    <a:pt x="52181" y="397738"/>
                  </a:moveTo>
                  <a:lnTo>
                    <a:pt x="52181" y="436847"/>
                  </a:lnTo>
                  <a:lnTo>
                    <a:pt x="213024" y="436847"/>
                  </a:lnTo>
                  <a:lnTo>
                    <a:pt x="213024" y="397738"/>
                  </a:lnTo>
                  <a:close/>
                  <a:moveTo>
                    <a:pt x="52181" y="256468"/>
                  </a:moveTo>
                  <a:lnTo>
                    <a:pt x="52181" y="365129"/>
                  </a:lnTo>
                  <a:lnTo>
                    <a:pt x="213024" y="365129"/>
                  </a:lnTo>
                  <a:lnTo>
                    <a:pt x="213024" y="256468"/>
                  </a:lnTo>
                  <a:close/>
                  <a:moveTo>
                    <a:pt x="68469" y="203203"/>
                  </a:moveTo>
                  <a:cubicBezTo>
                    <a:pt x="61867" y="203203"/>
                    <a:pt x="56516" y="208554"/>
                    <a:pt x="56516" y="215156"/>
                  </a:cubicBezTo>
                  <a:cubicBezTo>
                    <a:pt x="56516" y="221758"/>
                    <a:pt x="61867" y="227109"/>
                    <a:pt x="68469" y="227109"/>
                  </a:cubicBezTo>
                  <a:cubicBezTo>
                    <a:pt x="75070" y="227109"/>
                    <a:pt x="80422" y="221758"/>
                    <a:pt x="80422" y="215156"/>
                  </a:cubicBezTo>
                  <a:cubicBezTo>
                    <a:pt x="80422" y="208554"/>
                    <a:pt x="75070" y="203203"/>
                    <a:pt x="68469" y="203203"/>
                  </a:cubicBezTo>
                  <a:close/>
                  <a:moveTo>
                    <a:pt x="0" y="0"/>
                  </a:moveTo>
                  <a:lnTo>
                    <a:pt x="269504" y="0"/>
                  </a:lnTo>
                  <a:lnTo>
                    <a:pt x="269504" y="586820"/>
                  </a:lnTo>
                  <a:lnTo>
                    <a:pt x="0" y="586820"/>
                  </a:lnTo>
                  <a:close/>
                </a:path>
              </a:pathLst>
            </a:custGeom>
            <a:solidFill>
              <a:srgbClr val="0070C0"/>
            </a:solidFill>
            <a:ln w="12700" cap="flat">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grpSp>
      <p:sp>
        <p:nvSpPr>
          <p:cNvPr id="52" name="箭號: 向右 51">
            <a:extLst>
              <a:ext uri="{FF2B5EF4-FFF2-40B4-BE49-F238E27FC236}">
                <a16:creationId xmlns:a16="http://schemas.microsoft.com/office/drawing/2014/main" id="{4883DA34-4AD2-4912-9D73-841BCA601050}"/>
              </a:ext>
            </a:extLst>
          </p:cNvPr>
          <p:cNvSpPr/>
          <p:nvPr/>
        </p:nvSpPr>
        <p:spPr>
          <a:xfrm>
            <a:off x="2533651" y="5656460"/>
            <a:ext cx="2062852" cy="681317"/>
          </a:xfrm>
          <a:prstGeom prst="rightArrow">
            <a:avLst/>
          </a:prstGeom>
          <a:gradFill>
            <a:gsLst>
              <a:gs pos="100000">
                <a:srgbClr val="CF5CA2"/>
              </a:gs>
              <a:gs pos="0">
                <a:srgbClr val="0070C0">
                  <a:alpha val="9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3" name="箭號: 向右 52">
            <a:extLst>
              <a:ext uri="{FF2B5EF4-FFF2-40B4-BE49-F238E27FC236}">
                <a16:creationId xmlns:a16="http://schemas.microsoft.com/office/drawing/2014/main" id="{016C9B86-803B-4030-BD27-6F032D307345}"/>
              </a:ext>
            </a:extLst>
          </p:cNvPr>
          <p:cNvSpPr/>
          <p:nvPr/>
        </p:nvSpPr>
        <p:spPr>
          <a:xfrm rot="10800000">
            <a:off x="7370975" y="5708936"/>
            <a:ext cx="2062852" cy="681317"/>
          </a:xfrm>
          <a:prstGeom prst="rightArrow">
            <a:avLst/>
          </a:prstGeom>
          <a:gradFill>
            <a:gsLst>
              <a:gs pos="100000">
                <a:srgbClr val="CF5CA2"/>
              </a:gs>
              <a:gs pos="0">
                <a:srgbClr val="0070C0">
                  <a:alpha val="9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58" name="圖片 57">
            <a:extLst>
              <a:ext uri="{FF2B5EF4-FFF2-40B4-BE49-F238E27FC236}">
                <a16:creationId xmlns:a16="http://schemas.microsoft.com/office/drawing/2014/main" id="{F6F920E2-8B45-4AE5-BD2E-3E822094FAB3}"/>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333915" y="2060701"/>
            <a:ext cx="1195489" cy="1368836"/>
          </a:xfrm>
          <a:prstGeom prst="rect">
            <a:avLst/>
          </a:prstGeom>
        </p:spPr>
      </p:pic>
      <p:grpSp>
        <p:nvGrpSpPr>
          <p:cNvPr id="59" name="群組 58">
            <a:extLst>
              <a:ext uri="{FF2B5EF4-FFF2-40B4-BE49-F238E27FC236}">
                <a16:creationId xmlns:a16="http://schemas.microsoft.com/office/drawing/2014/main" id="{47DADBE1-4C8D-4DEF-A285-C66C59049177}"/>
              </a:ext>
            </a:extLst>
          </p:cNvPr>
          <p:cNvGrpSpPr/>
          <p:nvPr/>
        </p:nvGrpSpPr>
        <p:grpSpPr>
          <a:xfrm>
            <a:off x="8990943" y="2535296"/>
            <a:ext cx="1062282" cy="726423"/>
            <a:chOff x="8629994" y="2510573"/>
            <a:chExt cx="1062282" cy="726423"/>
          </a:xfrm>
        </p:grpSpPr>
        <p:sp>
          <p:nvSpPr>
            <p:cNvPr id="60" name="矩形 59">
              <a:extLst>
                <a:ext uri="{FF2B5EF4-FFF2-40B4-BE49-F238E27FC236}">
                  <a16:creationId xmlns:a16="http://schemas.microsoft.com/office/drawing/2014/main" id="{4A4F25DD-C45D-405E-A5EA-7B03AA2CDC26}"/>
                </a:ext>
              </a:extLst>
            </p:cNvPr>
            <p:cNvSpPr/>
            <p:nvPr/>
          </p:nvSpPr>
          <p:spPr>
            <a:xfrm>
              <a:off x="8903845" y="2553138"/>
              <a:ext cx="788431" cy="507318"/>
            </a:xfrm>
            <a:prstGeom prst="rect">
              <a:avLst/>
            </a:prstGeom>
            <a:solidFill>
              <a:srgbClr val="1212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1" name="手繪多邊形: 圖案 398">
              <a:extLst>
                <a:ext uri="{FF2B5EF4-FFF2-40B4-BE49-F238E27FC236}">
                  <a16:creationId xmlns:a16="http://schemas.microsoft.com/office/drawing/2014/main" id="{A8751E8F-FE74-4CFB-B8D6-85F5DBB46237}"/>
                </a:ext>
              </a:extLst>
            </p:cNvPr>
            <p:cNvSpPr/>
            <p:nvPr/>
          </p:nvSpPr>
          <p:spPr>
            <a:xfrm>
              <a:off x="8882833" y="2510573"/>
              <a:ext cx="809443" cy="712928"/>
            </a:xfrm>
            <a:custGeom>
              <a:avLst/>
              <a:gdLst>
                <a:gd name="connsiteX0" fmla="*/ 63593 w 796595"/>
                <a:gd name="connsiteY0" fmla="*/ 607620 h 651099"/>
                <a:gd name="connsiteX1" fmla="*/ 733001 w 796595"/>
                <a:gd name="connsiteY1" fmla="*/ 607620 h 651099"/>
                <a:gd name="connsiteX2" fmla="*/ 733001 w 796595"/>
                <a:gd name="connsiteY2" fmla="*/ 651099 h 651099"/>
                <a:gd name="connsiteX3" fmla="*/ 63593 w 796595"/>
                <a:gd name="connsiteY3" fmla="*/ 651099 h 651099"/>
                <a:gd name="connsiteX4" fmla="*/ 63148 w 796595"/>
                <a:gd name="connsiteY4" fmla="*/ 60404 h 651099"/>
                <a:gd name="connsiteX5" fmla="*/ 63148 w 796595"/>
                <a:gd name="connsiteY5" fmla="*/ 464625 h 651099"/>
                <a:gd name="connsiteX6" fmla="*/ 733390 w 796595"/>
                <a:gd name="connsiteY6" fmla="*/ 464625 h 651099"/>
                <a:gd name="connsiteX7" fmla="*/ 733390 w 796595"/>
                <a:gd name="connsiteY7" fmla="*/ 60404 h 651099"/>
                <a:gd name="connsiteX8" fmla="*/ 0 w 796595"/>
                <a:gd name="connsiteY8" fmla="*/ 0 h 651099"/>
                <a:gd name="connsiteX9" fmla="*/ 796595 w 796595"/>
                <a:gd name="connsiteY9" fmla="*/ 0 h 651099"/>
                <a:gd name="connsiteX10" fmla="*/ 796595 w 796595"/>
                <a:gd name="connsiteY10" fmla="*/ 525032 h 651099"/>
                <a:gd name="connsiteX11" fmla="*/ 509142 w 796595"/>
                <a:gd name="connsiteY11" fmla="*/ 525032 h 651099"/>
                <a:gd name="connsiteX12" fmla="*/ 509142 w 796595"/>
                <a:gd name="connsiteY12" fmla="*/ 603286 h 651099"/>
                <a:gd name="connsiteX13" fmla="*/ 287451 w 796595"/>
                <a:gd name="connsiteY13" fmla="*/ 603286 h 651099"/>
                <a:gd name="connsiteX14" fmla="*/ 287451 w 796595"/>
                <a:gd name="connsiteY14" fmla="*/ 525032 h 651099"/>
                <a:gd name="connsiteX15" fmla="*/ 0 w 796595"/>
                <a:gd name="connsiteY15" fmla="*/ 525032 h 651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6595" h="651099">
                  <a:moveTo>
                    <a:pt x="63593" y="607620"/>
                  </a:moveTo>
                  <a:lnTo>
                    <a:pt x="733001" y="607620"/>
                  </a:lnTo>
                  <a:lnTo>
                    <a:pt x="733001" y="651099"/>
                  </a:lnTo>
                  <a:lnTo>
                    <a:pt x="63593" y="651099"/>
                  </a:lnTo>
                  <a:close/>
                  <a:moveTo>
                    <a:pt x="63148" y="60404"/>
                  </a:moveTo>
                  <a:lnTo>
                    <a:pt x="63148" y="464625"/>
                  </a:lnTo>
                  <a:lnTo>
                    <a:pt x="733390" y="464625"/>
                  </a:lnTo>
                  <a:lnTo>
                    <a:pt x="733390" y="60404"/>
                  </a:lnTo>
                  <a:close/>
                  <a:moveTo>
                    <a:pt x="0" y="0"/>
                  </a:moveTo>
                  <a:lnTo>
                    <a:pt x="796595" y="0"/>
                  </a:lnTo>
                  <a:lnTo>
                    <a:pt x="796595" y="525032"/>
                  </a:lnTo>
                  <a:lnTo>
                    <a:pt x="509142" y="525032"/>
                  </a:lnTo>
                  <a:lnTo>
                    <a:pt x="509142" y="603286"/>
                  </a:lnTo>
                  <a:lnTo>
                    <a:pt x="287451" y="603286"/>
                  </a:lnTo>
                  <a:lnTo>
                    <a:pt x="287451" y="525032"/>
                  </a:lnTo>
                  <a:lnTo>
                    <a:pt x="0" y="525032"/>
                  </a:lnTo>
                  <a:close/>
                </a:path>
              </a:pathLst>
            </a:custGeom>
            <a:solidFill>
              <a:srgbClr val="0070C0"/>
            </a:solidFill>
            <a:ln w="12700" cap="rnd">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sp>
          <p:nvSpPr>
            <p:cNvPr id="62" name="手繪多邊形: 圖案 399">
              <a:extLst>
                <a:ext uri="{FF2B5EF4-FFF2-40B4-BE49-F238E27FC236}">
                  <a16:creationId xmlns:a16="http://schemas.microsoft.com/office/drawing/2014/main" id="{9C930770-3258-417E-BB51-7F7D5812F793}"/>
                </a:ext>
              </a:extLst>
            </p:cNvPr>
            <p:cNvSpPr/>
            <p:nvPr/>
          </p:nvSpPr>
          <p:spPr>
            <a:xfrm>
              <a:off x="8629994" y="2594451"/>
              <a:ext cx="273851" cy="642545"/>
            </a:xfrm>
            <a:custGeom>
              <a:avLst/>
              <a:gdLst>
                <a:gd name="connsiteX0" fmla="*/ 52181 w 269504"/>
                <a:gd name="connsiteY0" fmla="*/ 469456 h 586820"/>
                <a:gd name="connsiteX1" fmla="*/ 52181 w 269504"/>
                <a:gd name="connsiteY1" fmla="*/ 508565 h 586820"/>
                <a:gd name="connsiteX2" fmla="*/ 213024 w 269504"/>
                <a:gd name="connsiteY2" fmla="*/ 508565 h 586820"/>
                <a:gd name="connsiteX3" fmla="*/ 213024 w 269504"/>
                <a:gd name="connsiteY3" fmla="*/ 469456 h 586820"/>
                <a:gd name="connsiteX4" fmla="*/ 52181 w 269504"/>
                <a:gd name="connsiteY4" fmla="*/ 397738 h 586820"/>
                <a:gd name="connsiteX5" fmla="*/ 52181 w 269504"/>
                <a:gd name="connsiteY5" fmla="*/ 436847 h 586820"/>
                <a:gd name="connsiteX6" fmla="*/ 213024 w 269504"/>
                <a:gd name="connsiteY6" fmla="*/ 436847 h 586820"/>
                <a:gd name="connsiteX7" fmla="*/ 213024 w 269504"/>
                <a:gd name="connsiteY7" fmla="*/ 397738 h 586820"/>
                <a:gd name="connsiteX8" fmla="*/ 52181 w 269504"/>
                <a:gd name="connsiteY8" fmla="*/ 256468 h 586820"/>
                <a:gd name="connsiteX9" fmla="*/ 52181 w 269504"/>
                <a:gd name="connsiteY9" fmla="*/ 365129 h 586820"/>
                <a:gd name="connsiteX10" fmla="*/ 213024 w 269504"/>
                <a:gd name="connsiteY10" fmla="*/ 365129 h 586820"/>
                <a:gd name="connsiteX11" fmla="*/ 213024 w 269504"/>
                <a:gd name="connsiteY11" fmla="*/ 256468 h 586820"/>
                <a:gd name="connsiteX12" fmla="*/ 68469 w 269504"/>
                <a:gd name="connsiteY12" fmla="*/ 203203 h 586820"/>
                <a:gd name="connsiteX13" fmla="*/ 56516 w 269504"/>
                <a:gd name="connsiteY13" fmla="*/ 215156 h 586820"/>
                <a:gd name="connsiteX14" fmla="*/ 68469 w 269504"/>
                <a:gd name="connsiteY14" fmla="*/ 227109 h 586820"/>
                <a:gd name="connsiteX15" fmla="*/ 80422 w 269504"/>
                <a:gd name="connsiteY15" fmla="*/ 215156 h 586820"/>
                <a:gd name="connsiteX16" fmla="*/ 68469 w 269504"/>
                <a:gd name="connsiteY16" fmla="*/ 203203 h 586820"/>
                <a:gd name="connsiteX17" fmla="*/ 0 w 269504"/>
                <a:gd name="connsiteY17" fmla="*/ 0 h 586820"/>
                <a:gd name="connsiteX18" fmla="*/ 269504 w 269504"/>
                <a:gd name="connsiteY18" fmla="*/ 0 h 586820"/>
                <a:gd name="connsiteX19" fmla="*/ 269504 w 269504"/>
                <a:gd name="connsiteY19" fmla="*/ 586820 h 586820"/>
                <a:gd name="connsiteX20" fmla="*/ 0 w 269504"/>
                <a:gd name="connsiteY20" fmla="*/ 586820 h 586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9504" h="586820">
                  <a:moveTo>
                    <a:pt x="52181" y="469456"/>
                  </a:moveTo>
                  <a:lnTo>
                    <a:pt x="52181" y="508565"/>
                  </a:lnTo>
                  <a:lnTo>
                    <a:pt x="213024" y="508565"/>
                  </a:lnTo>
                  <a:lnTo>
                    <a:pt x="213024" y="469456"/>
                  </a:lnTo>
                  <a:close/>
                  <a:moveTo>
                    <a:pt x="52181" y="397738"/>
                  </a:moveTo>
                  <a:lnTo>
                    <a:pt x="52181" y="436847"/>
                  </a:lnTo>
                  <a:lnTo>
                    <a:pt x="213024" y="436847"/>
                  </a:lnTo>
                  <a:lnTo>
                    <a:pt x="213024" y="397738"/>
                  </a:lnTo>
                  <a:close/>
                  <a:moveTo>
                    <a:pt x="52181" y="256468"/>
                  </a:moveTo>
                  <a:lnTo>
                    <a:pt x="52181" y="365129"/>
                  </a:lnTo>
                  <a:lnTo>
                    <a:pt x="213024" y="365129"/>
                  </a:lnTo>
                  <a:lnTo>
                    <a:pt x="213024" y="256468"/>
                  </a:lnTo>
                  <a:close/>
                  <a:moveTo>
                    <a:pt x="68469" y="203203"/>
                  </a:moveTo>
                  <a:cubicBezTo>
                    <a:pt x="61867" y="203203"/>
                    <a:pt x="56516" y="208554"/>
                    <a:pt x="56516" y="215156"/>
                  </a:cubicBezTo>
                  <a:cubicBezTo>
                    <a:pt x="56516" y="221758"/>
                    <a:pt x="61867" y="227109"/>
                    <a:pt x="68469" y="227109"/>
                  </a:cubicBezTo>
                  <a:cubicBezTo>
                    <a:pt x="75070" y="227109"/>
                    <a:pt x="80422" y="221758"/>
                    <a:pt x="80422" y="215156"/>
                  </a:cubicBezTo>
                  <a:cubicBezTo>
                    <a:pt x="80422" y="208554"/>
                    <a:pt x="75070" y="203203"/>
                    <a:pt x="68469" y="203203"/>
                  </a:cubicBezTo>
                  <a:close/>
                  <a:moveTo>
                    <a:pt x="0" y="0"/>
                  </a:moveTo>
                  <a:lnTo>
                    <a:pt x="269504" y="0"/>
                  </a:lnTo>
                  <a:lnTo>
                    <a:pt x="269504" y="586820"/>
                  </a:lnTo>
                  <a:lnTo>
                    <a:pt x="0" y="586820"/>
                  </a:lnTo>
                  <a:close/>
                </a:path>
              </a:pathLst>
            </a:custGeom>
            <a:solidFill>
              <a:srgbClr val="0070C0"/>
            </a:solidFill>
            <a:ln w="12700" cap="flat">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grpSp>
      <p:pic>
        <p:nvPicPr>
          <p:cNvPr id="63" name="圖片 62" descr="一張含有 文字, 電子用品, 電腦, 立體 的圖片&#10;&#10;自動產生的描述">
            <a:extLst>
              <a:ext uri="{FF2B5EF4-FFF2-40B4-BE49-F238E27FC236}">
                <a16:creationId xmlns:a16="http://schemas.microsoft.com/office/drawing/2014/main" id="{4C8F99C2-1AA5-4032-9A06-6ABEB6BB2B30}"/>
              </a:ext>
            </a:extLst>
          </p:cNvPr>
          <p:cNvPicPr>
            <a:picLocks noChangeAspect="1"/>
          </p:cNvPicPr>
          <p:nvPr/>
        </p:nvPicPr>
        <p:blipFill>
          <a:blip r:embed="rId12"/>
          <a:stretch>
            <a:fillRect/>
          </a:stretch>
        </p:blipFill>
        <p:spPr>
          <a:xfrm>
            <a:off x="4567161" y="5474787"/>
            <a:ext cx="2833157" cy="1196967"/>
          </a:xfrm>
          <a:prstGeom prst="rect">
            <a:avLst/>
          </a:prstGeom>
          <a:effectLst/>
        </p:spPr>
      </p:pic>
      <p:sp>
        <p:nvSpPr>
          <p:cNvPr id="27" name="标题 1">
            <a:extLst>
              <a:ext uri="{FF2B5EF4-FFF2-40B4-BE49-F238E27FC236}">
                <a16:creationId xmlns:a16="http://schemas.microsoft.com/office/drawing/2014/main" id="{7841E09B-EB54-1A43-B757-F22466BA9C1A}"/>
              </a:ext>
            </a:extLst>
          </p:cNvPr>
          <p:cNvSpPr txBox="1">
            <a:spLocks/>
          </p:cNvSpPr>
          <p:nvPr/>
        </p:nvSpPr>
        <p:spPr>
          <a:xfrm>
            <a:off x="990600" y="356908"/>
            <a:ext cx="10829925" cy="8985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zh-CN" altLang="en-US" sz="4000" b="1">
                <a:latin typeface="Arial" panose="020B0604020202020204" pitchFamily="34" charset="0"/>
                <a:ea typeface="微軟正黑體"/>
                <a:cs typeface="Arial" panose="020B0604020202020204" pitchFamily="34" charset="0"/>
              </a:rPr>
              <a:t>Hyper Data Protector</a:t>
            </a:r>
            <a:r>
              <a:rPr lang="zh-TW" altLang="en-US" sz="4000" b="1">
                <a:latin typeface="Arial" panose="020B0604020202020204" pitchFamily="34" charset="0"/>
                <a:ea typeface="微軟正黑體"/>
                <a:cs typeface="Arial" panose="020B0604020202020204" pitchFamily="34" charset="0"/>
              </a:rPr>
              <a:t> </a:t>
            </a:r>
            <a:r>
              <a:rPr lang="en-US" altLang="zh-TW" sz="4000" b="1">
                <a:latin typeface="Arial" panose="020B0604020202020204" pitchFamily="34" charset="0"/>
                <a:ea typeface="微軟正黑體"/>
                <a:cs typeface="Arial" panose="020B0604020202020204" pitchFamily="34" charset="0"/>
              </a:rPr>
              <a:t>is a l</a:t>
            </a:r>
            <a:r>
              <a:rPr lang="en" altLang="zh-TW" sz="4000" b="1">
                <a:latin typeface="Arial" panose="020B0604020202020204" pitchFamily="34" charset="0"/>
                <a:cs typeface="Arial" panose="020B0604020202020204" pitchFamily="34" charset="0"/>
              </a:rPr>
              <a:t>icense-free VMware</a:t>
            </a:r>
            <a:r>
              <a:rPr lang="en" altLang="zh-TW" sz="4000" b="1" baseline="30000">
                <a:latin typeface="Arial" panose="020B0604020202020204" pitchFamily="34" charset="0"/>
                <a:cs typeface="Arial" panose="020B0604020202020204" pitchFamily="34" charset="0"/>
              </a:rPr>
              <a:t>®</a:t>
            </a:r>
            <a:r>
              <a:rPr lang="en" altLang="zh-TW" sz="4000" b="1">
                <a:latin typeface="Arial" panose="020B0604020202020204" pitchFamily="34" charset="0"/>
                <a:cs typeface="Arial" panose="020B0604020202020204" pitchFamily="34" charset="0"/>
              </a:rPr>
              <a:t> and Hyper-V backup appliance</a:t>
            </a:r>
            <a:endParaRPr lang="zh-CN" altLang="en-US" sz="4000" b="1">
              <a:latin typeface="Arial" panose="020B0604020202020204" pitchFamily="34" charset="0"/>
              <a:ea typeface="微軟正黑體"/>
              <a:cs typeface="Arial" panose="020B0604020202020204" pitchFamily="34" charset="0"/>
            </a:endParaRPr>
          </a:p>
        </p:txBody>
      </p:sp>
      <p:sp>
        <p:nvSpPr>
          <p:cNvPr id="28" name="文字方塊 27">
            <a:extLst>
              <a:ext uri="{FF2B5EF4-FFF2-40B4-BE49-F238E27FC236}">
                <a16:creationId xmlns:a16="http://schemas.microsoft.com/office/drawing/2014/main" id="{B89D4920-6D9F-7044-B730-9A1F6E8DB06A}"/>
              </a:ext>
            </a:extLst>
          </p:cNvPr>
          <p:cNvSpPr txBox="1"/>
          <p:nvPr/>
        </p:nvSpPr>
        <p:spPr>
          <a:xfrm>
            <a:off x="449755" y="1913867"/>
            <a:ext cx="5383969" cy="1754326"/>
          </a:xfrm>
          <a:prstGeom prst="rect">
            <a:avLst/>
          </a:prstGeom>
          <a:noFill/>
        </p:spPr>
        <p:txBody>
          <a:bodyPr wrap="square">
            <a:spAutoFit/>
          </a:bodyPr>
          <a:lstStyle/>
          <a:p>
            <a:r>
              <a:rPr lang="en" altLang="zh-TW" b="0" i="0">
                <a:effectLst/>
                <a:latin typeface="Arial" panose="020B0604020202020204" pitchFamily="34" charset="0"/>
                <a:cs typeface="Arial" panose="020B0604020202020204" pitchFamily="34" charset="0"/>
              </a:rPr>
              <a:t>With only one QNAP NAS required and with no license fees to pay, you can backup unlimited VMware® and Hyper-V environments. Hyper Data Protector provides you with a cost-effective and reliable disaster recovery plan, ensuring 24/7 operation of your services.</a:t>
            </a:r>
            <a:endParaRPr lang="zh-TW"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11463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矩形: 圓角 19">
            <a:extLst>
              <a:ext uri="{FF2B5EF4-FFF2-40B4-BE49-F238E27FC236}">
                <a16:creationId xmlns:a16="http://schemas.microsoft.com/office/drawing/2014/main" id="{24554F57-2839-444A-991F-690B5F3C6933}"/>
              </a:ext>
            </a:extLst>
          </p:cNvPr>
          <p:cNvSpPr/>
          <p:nvPr/>
        </p:nvSpPr>
        <p:spPr>
          <a:xfrm>
            <a:off x="440596" y="4897059"/>
            <a:ext cx="5140621" cy="1849263"/>
          </a:xfrm>
          <a:prstGeom prst="roundRect">
            <a:avLst>
              <a:gd name="adj" fmla="val 4859"/>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grpSp>
        <p:nvGrpSpPr>
          <p:cNvPr id="19" name="群組 18">
            <a:extLst>
              <a:ext uri="{FF2B5EF4-FFF2-40B4-BE49-F238E27FC236}">
                <a16:creationId xmlns:a16="http://schemas.microsoft.com/office/drawing/2014/main" id="{70844E8F-385B-443D-AAC1-D118D84A25B7}"/>
              </a:ext>
            </a:extLst>
          </p:cNvPr>
          <p:cNvGrpSpPr/>
          <p:nvPr/>
        </p:nvGrpSpPr>
        <p:grpSpPr>
          <a:xfrm>
            <a:off x="1786231" y="5184663"/>
            <a:ext cx="1988764" cy="481377"/>
            <a:chOff x="896223" y="5597343"/>
            <a:chExt cx="1988764" cy="481377"/>
          </a:xfrm>
        </p:grpSpPr>
        <p:sp>
          <p:nvSpPr>
            <p:cNvPr id="110" name="文字方塊 109">
              <a:extLst>
                <a:ext uri="{FF2B5EF4-FFF2-40B4-BE49-F238E27FC236}">
                  <a16:creationId xmlns:a16="http://schemas.microsoft.com/office/drawing/2014/main" id="{C1BB5214-50CD-47EB-B939-EB84DE9497C3}"/>
                </a:ext>
              </a:extLst>
            </p:cNvPr>
            <p:cNvSpPr txBox="1"/>
            <p:nvPr/>
          </p:nvSpPr>
          <p:spPr>
            <a:xfrm>
              <a:off x="1671034" y="5622587"/>
              <a:ext cx="1213953" cy="215444"/>
            </a:xfrm>
            <a:prstGeom prst="rect">
              <a:avLst/>
            </a:prstGeom>
            <a:noFill/>
          </p:spPr>
          <p:txBody>
            <a:bodyPr wrap="square">
              <a:spAutoFit/>
            </a:bodyPr>
            <a:lstStyle/>
            <a:p>
              <a:pPr fontAlgn="base"/>
              <a:r>
                <a:rPr lang="en-US" altLang="zh-TW" sz="800" b="1" i="0">
                  <a:solidFill>
                    <a:schemeClr val="bg1"/>
                  </a:solidFill>
                  <a:effectLst/>
                  <a:latin typeface="Arial" panose="020B0604020202020204" pitchFamily="34" charset="0"/>
                  <a:cs typeface="Arial" panose="020B0604020202020204" pitchFamily="34" charset="0"/>
                </a:rPr>
                <a:t>122 MB/s</a:t>
              </a:r>
            </a:p>
          </p:txBody>
        </p:sp>
        <p:grpSp>
          <p:nvGrpSpPr>
            <p:cNvPr id="17" name="群組 16">
              <a:extLst>
                <a:ext uri="{FF2B5EF4-FFF2-40B4-BE49-F238E27FC236}">
                  <a16:creationId xmlns:a16="http://schemas.microsoft.com/office/drawing/2014/main" id="{6B165B88-94C5-4630-AFD8-72D10D84144C}"/>
                </a:ext>
              </a:extLst>
            </p:cNvPr>
            <p:cNvGrpSpPr/>
            <p:nvPr/>
          </p:nvGrpSpPr>
          <p:grpSpPr>
            <a:xfrm>
              <a:off x="896223" y="5597343"/>
              <a:ext cx="802622" cy="481377"/>
              <a:chOff x="139515" y="5675648"/>
              <a:chExt cx="802622" cy="481377"/>
            </a:xfrm>
          </p:grpSpPr>
          <p:cxnSp>
            <p:nvCxnSpPr>
              <p:cNvPr id="102" name="直線接點 101">
                <a:extLst>
                  <a:ext uri="{FF2B5EF4-FFF2-40B4-BE49-F238E27FC236}">
                    <a16:creationId xmlns:a16="http://schemas.microsoft.com/office/drawing/2014/main" id="{EA4615B6-DA74-4825-ACF4-6A615D5E1E94}"/>
                  </a:ext>
                </a:extLst>
              </p:cNvPr>
              <p:cNvCxnSpPr>
                <a:cxnSpLocks/>
              </p:cNvCxnSpPr>
              <p:nvPr/>
            </p:nvCxnSpPr>
            <p:spPr>
              <a:xfrm>
                <a:off x="577295" y="6022011"/>
                <a:ext cx="234179" cy="0"/>
              </a:xfrm>
              <a:prstGeom prst="line">
                <a:avLst/>
              </a:prstGeom>
              <a:ln w="98425">
                <a:gradFill>
                  <a:gsLst>
                    <a:gs pos="0">
                      <a:schemeClr val="accent1">
                        <a:lumMod val="5000"/>
                        <a:lumOff val="95000"/>
                      </a:schemeClr>
                    </a:gs>
                    <a:gs pos="5000">
                      <a:srgbClr val="00B0F0"/>
                    </a:gs>
                    <a:gs pos="83000">
                      <a:srgbClr val="002060"/>
                    </a:gs>
                    <a:gs pos="100000">
                      <a:srgbClr val="0070C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103" name="直線接點 102">
                <a:extLst>
                  <a:ext uri="{FF2B5EF4-FFF2-40B4-BE49-F238E27FC236}">
                    <a16:creationId xmlns:a16="http://schemas.microsoft.com/office/drawing/2014/main" id="{49909A5F-8C16-40A8-A205-105E8B104F5D}"/>
                  </a:ext>
                </a:extLst>
              </p:cNvPr>
              <p:cNvCxnSpPr>
                <a:cxnSpLocks/>
              </p:cNvCxnSpPr>
              <p:nvPr/>
            </p:nvCxnSpPr>
            <p:spPr>
              <a:xfrm>
                <a:off x="577295" y="5785737"/>
                <a:ext cx="364842" cy="0"/>
              </a:xfrm>
              <a:prstGeom prst="line">
                <a:avLst/>
              </a:prstGeom>
              <a:ln w="98425">
                <a:gradFill>
                  <a:gsLst>
                    <a:gs pos="0">
                      <a:schemeClr val="accent1">
                        <a:lumMod val="5000"/>
                        <a:lumOff val="95000"/>
                      </a:schemeClr>
                    </a:gs>
                    <a:gs pos="5000">
                      <a:srgbClr val="FFC000"/>
                    </a:gs>
                    <a:gs pos="83000">
                      <a:srgbClr val="FFC000"/>
                    </a:gs>
                    <a:gs pos="100000">
                      <a:srgbClr val="FFFF0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104" name="直線接點 103">
                <a:extLst>
                  <a:ext uri="{FF2B5EF4-FFF2-40B4-BE49-F238E27FC236}">
                    <a16:creationId xmlns:a16="http://schemas.microsoft.com/office/drawing/2014/main" id="{F9CA4134-E263-42E5-9F80-3DC60C4C2969}"/>
                  </a:ext>
                </a:extLst>
              </p:cNvPr>
              <p:cNvCxnSpPr>
                <a:cxnSpLocks/>
              </p:cNvCxnSpPr>
              <p:nvPr/>
            </p:nvCxnSpPr>
            <p:spPr>
              <a:xfrm>
                <a:off x="577295" y="5675648"/>
                <a:ext cx="0" cy="48137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18" name="文字方塊 117">
                <a:extLst>
                  <a:ext uri="{FF2B5EF4-FFF2-40B4-BE49-F238E27FC236}">
                    <a16:creationId xmlns:a16="http://schemas.microsoft.com/office/drawing/2014/main" id="{DB805EEC-EDED-497F-ADE2-3C3487628558}"/>
                  </a:ext>
                </a:extLst>
              </p:cNvPr>
              <p:cNvSpPr txBox="1"/>
              <p:nvPr/>
            </p:nvSpPr>
            <p:spPr>
              <a:xfrm>
                <a:off x="139516" y="5902494"/>
                <a:ext cx="421762" cy="215444"/>
              </a:xfrm>
              <a:prstGeom prst="rect">
                <a:avLst/>
              </a:prstGeom>
              <a:noFill/>
            </p:spPr>
            <p:txBody>
              <a:bodyPr wrap="square">
                <a:spAutoFit/>
              </a:bodyPr>
              <a:lstStyle/>
              <a:p>
                <a:pPr fontAlgn="base"/>
                <a:r>
                  <a:rPr lang="en-US" altLang="zh-TW" sz="800" b="0" i="0">
                    <a:solidFill>
                      <a:schemeClr val="bg1"/>
                    </a:solidFill>
                    <a:effectLst/>
                    <a:latin typeface="Arial" panose="020B0604020202020204" pitchFamily="34" charset="0"/>
                    <a:cs typeface="Arial" panose="020B0604020202020204" pitchFamily="34" charset="0"/>
                  </a:rPr>
                  <a:t>Write</a:t>
                </a:r>
              </a:p>
            </p:txBody>
          </p:sp>
          <p:sp>
            <p:nvSpPr>
              <p:cNvPr id="119" name="文字方塊 118">
                <a:extLst>
                  <a:ext uri="{FF2B5EF4-FFF2-40B4-BE49-F238E27FC236}">
                    <a16:creationId xmlns:a16="http://schemas.microsoft.com/office/drawing/2014/main" id="{EDC58AD9-3A1E-4501-BEB5-FDB00A63B443}"/>
                  </a:ext>
                </a:extLst>
              </p:cNvPr>
              <p:cNvSpPr txBox="1"/>
              <p:nvPr/>
            </p:nvSpPr>
            <p:spPr>
              <a:xfrm>
                <a:off x="139515" y="5675648"/>
                <a:ext cx="528603" cy="215444"/>
              </a:xfrm>
              <a:prstGeom prst="rect">
                <a:avLst/>
              </a:prstGeom>
              <a:noFill/>
            </p:spPr>
            <p:txBody>
              <a:bodyPr wrap="square">
                <a:spAutoFit/>
              </a:bodyPr>
              <a:lstStyle/>
              <a:p>
                <a:pPr fontAlgn="base"/>
                <a:r>
                  <a:rPr lang="en-US" altLang="zh-TW" sz="800">
                    <a:solidFill>
                      <a:schemeClr val="bg1"/>
                    </a:solidFill>
                    <a:latin typeface="Arial" panose="020B0604020202020204" pitchFamily="34" charset="0"/>
                    <a:cs typeface="Arial" panose="020B0604020202020204" pitchFamily="34" charset="0"/>
                  </a:rPr>
                  <a:t>Read</a:t>
                </a:r>
                <a:endParaRPr lang="en-US" altLang="zh-TW" sz="800" b="0" i="0">
                  <a:solidFill>
                    <a:schemeClr val="bg1"/>
                  </a:solidFill>
                  <a:effectLst/>
                  <a:latin typeface="Arial" panose="020B0604020202020204" pitchFamily="34" charset="0"/>
                  <a:cs typeface="Arial" panose="020B0604020202020204" pitchFamily="34" charset="0"/>
                </a:endParaRPr>
              </a:p>
            </p:txBody>
          </p:sp>
        </p:grpSp>
        <p:sp>
          <p:nvSpPr>
            <p:cNvPr id="123" name="文字方塊 122">
              <a:extLst>
                <a:ext uri="{FF2B5EF4-FFF2-40B4-BE49-F238E27FC236}">
                  <a16:creationId xmlns:a16="http://schemas.microsoft.com/office/drawing/2014/main" id="{6D4A527D-C771-4E8A-A958-76E4E5521232}"/>
                </a:ext>
              </a:extLst>
            </p:cNvPr>
            <p:cNvSpPr txBox="1"/>
            <p:nvPr/>
          </p:nvSpPr>
          <p:spPr>
            <a:xfrm>
              <a:off x="1537198" y="5837939"/>
              <a:ext cx="679728" cy="215444"/>
            </a:xfrm>
            <a:prstGeom prst="rect">
              <a:avLst/>
            </a:prstGeom>
            <a:noFill/>
          </p:spPr>
          <p:txBody>
            <a:bodyPr wrap="square">
              <a:spAutoFit/>
            </a:bodyPr>
            <a:lstStyle/>
            <a:p>
              <a:pPr fontAlgn="base"/>
              <a:r>
                <a:rPr lang="en-US" altLang="zh-TW" sz="800" b="1" i="0">
                  <a:solidFill>
                    <a:schemeClr val="bg1"/>
                  </a:solidFill>
                  <a:effectLst/>
                  <a:latin typeface="Arial" panose="020B0604020202020204" pitchFamily="34" charset="0"/>
                  <a:cs typeface="Arial" panose="020B0604020202020204" pitchFamily="34" charset="0"/>
                </a:rPr>
                <a:t>59 MB/s</a:t>
              </a:r>
            </a:p>
          </p:txBody>
        </p:sp>
      </p:grpSp>
      <p:pic>
        <p:nvPicPr>
          <p:cNvPr id="126" name="Picture 6">
            <a:extLst>
              <a:ext uri="{FF2B5EF4-FFF2-40B4-BE49-F238E27FC236}">
                <a16:creationId xmlns:a16="http://schemas.microsoft.com/office/drawing/2014/main" id="{DDBABF51-CBD1-445C-BB47-93254344C350}"/>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contrast="79000"/>
                    </a14:imgEffect>
                  </a14:imgLayer>
                </a14:imgProps>
              </a:ext>
              <a:ext uri="{28A0092B-C50C-407E-A947-70E740481C1C}">
                <a14:useLocalDpi xmlns:a14="http://schemas.microsoft.com/office/drawing/2010/main" val="0"/>
              </a:ext>
            </a:extLst>
          </a:blip>
          <a:srcRect l="710" r="80899" b="62959"/>
          <a:stretch/>
        </p:blipFill>
        <p:spPr bwMode="auto">
          <a:xfrm>
            <a:off x="527956" y="5047969"/>
            <a:ext cx="1265033" cy="696324"/>
          </a:xfrm>
          <a:prstGeom prst="rect">
            <a:avLst/>
          </a:prstGeom>
          <a:solidFill>
            <a:srgbClr val="00B0F0"/>
          </a:solidFill>
        </p:spPr>
      </p:pic>
      <p:pic>
        <p:nvPicPr>
          <p:cNvPr id="138" name="Picture 6">
            <a:extLst>
              <a:ext uri="{FF2B5EF4-FFF2-40B4-BE49-F238E27FC236}">
                <a16:creationId xmlns:a16="http://schemas.microsoft.com/office/drawing/2014/main" id="{0068A214-2415-4767-BB82-ED4004CD3EE3}"/>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contrast="79000"/>
                    </a14:imgEffect>
                  </a14:imgLayer>
                </a14:imgProps>
              </a:ext>
              <a:ext uri="{28A0092B-C50C-407E-A947-70E740481C1C}">
                <a14:useLocalDpi xmlns:a14="http://schemas.microsoft.com/office/drawing/2010/main" val="0"/>
              </a:ext>
            </a:extLst>
          </a:blip>
          <a:srcRect l="710" t="58569" r="80899" b="4390"/>
          <a:stretch/>
        </p:blipFill>
        <p:spPr bwMode="auto">
          <a:xfrm>
            <a:off x="527956" y="5860155"/>
            <a:ext cx="1265033" cy="696324"/>
          </a:xfrm>
          <a:prstGeom prst="rect">
            <a:avLst/>
          </a:prstGeom>
          <a:solidFill>
            <a:srgbClr val="00B0F0"/>
          </a:solidFill>
        </p:spPr>
      </p:pic>
      <p:grpSp>
        <p:nvGrpSpPr>
          <p:cNvPr id="141" name="群組 140">
            <a:extLst>
              <a:ext uri="{FF2B5EF4-FFF2-40B4-BE49-F238E27FC236}">
                <a16:creationId xmlns:a16="http://schemas.microsoft.com/office/drawing/2014/main" id="{1078CAA7-ED7B-4E8C-ADD6-0AEE73EBE50E}"/>
              </a:ext>
            </a:extLst>
          </p:cNvPr>
          <p:cNvGrpSpPr/>
          <p:nvPr/>
        </p:nvGrpSpPr>
        <p:grpSpPr>
          <a:xfrm>
            <a:off x="1801583" y="5987053"/>
            <a:ext cx="3064114" cy="481377"/>
            <a:chOff x="160901" y="5675648"/>
            <a:chExt cx="3064114" cy="481377"/>
          </a:xfrm>
        </p:grpSpPr>
        <p:cxnSp>
          <p:nvCxnSpPr>
            <p:cNvPr id="144" name="直線接點 143">
              <a:extLst>
                <a:ext uri="{FF2B5EF4-FFF2-40B4-BE49-F238E27FC236}">
                  <a16:creationId xmlns:a16="http://schemas.microsoft.com/office/drawing/2014/main" id="{C18F903B-70D4-4100-A3E9-A1C39D7FF1F6}"/>
                </a:ext>
              </a:extLst>
            </p:cNvPr>
            <p:cNvCxnSpPr>
              <a:cxnSpLocks/>
            </p:cNvCxnSpPr>
            <p:nvPr/>
          </p:nvCxnSpPr>
          <p:spPr>
            <a:xfrm flipV="1">
              <a:off x="577295" y="5783370"/>
              <a:ext cx="2647720" cy="2367"/>
            </a:xfrm>
            <a:prstGeom prst="line">
              <a:avLst/>
            </a:prstGeom>
            <a:ln w="98425">
              <a:gradFill>
                <a:gsLst>
                  <a:gs pos="0">
                    <a:schemeClr val="accent1">
                      <a:lumMod val="5000"/>
                      <a:lumOff val="95000"/>
                    </a:schemeClr>
                  </a:gs>
                  <a:gs pos="5000">
                    <a:srgbClr val="FFC000"/>
                  </a:gs>
                  <a:gs pos="83000">
                    <a:srgbClr val="FFC000"/>
                  </a:gs>
                  <a:gs pos="100000">
                    <a:srgbClr val="FFFF0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cxnSp>
          <p:nvCxnSpPr>
            <p:cNvPr id="145" name="直線接點 144">
              <a:extLst>
                <a:ext uri="{FF2B5EF4-FFF2-40B4-BE49-F238E27FC236}">
                  <a16:creationId xmlns:a16="http://schemas.microsoft.com/office/drawing/2014/main" id="{528998AC-5CCB-42A9-B62D-ABDE8B23F254}"/>
                </a:ext>
              </a:extLst>
            </p:cNvPr>
            <p:cNvCxnSpPr>
              <a:cxnSpLocks/>
            </p:cNvCxnSpPr>
            <p:nvPr/>
          </p:nvCxnSpPr>
          <p:spPr>
            <a:xfrm>
              <a:off x="577295" y="5675648"/>
              <a:ext cx="0" cy="48137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6" name="文字方塊 145">
              <a:extLst>
                <a:ext uri="{FF2B5EF4-FFF2-40B4-BE49-F238E27FC236}">
                  <a16:creationId xmlns:a16="http://schemas.microsoft.com/office/drawing/2014/main" id="{C7CF4F0C-BE37-43C1-B221-E2522453A8B2}"/>
                </a:ext>
              </a:extLst>
            </p:cNvPr>
            <p:cNvSpPr txBox="1"/>
            <p:nvPr/>
          </p:nvSpPr>
          <p:spPr>
            <a:xfrm>
              <a:off x="160902" y="5918090"/>
              <a:ext cx="421762" cy="215444"/>
            </a:xfrm>
            <a:prstGeom prst="rect">
              <a:avLst/>
            </a:prstGeom>
            <a:noFill/>
          </p:spPr>
          <p:txBody>
            <a:bodyPr wrap="square">
              <a:spAutoFit/>
            </a:bodyPr>
            <a:lstStyle/>
            <a:p>
              <a:pPr fontAlgn="base"/>
              <a:r>
                <a:rPr lang="en-US" altLang="zh-TW" sz="800" b="0" i="0">
                  <a:solidFill>
                    <a:schemeClr val="bg1"/>
                  </a:solidFill>
                  <a:effectLst/>
                  <a:latin typeface="Arial" panose="020B0604020202020204" pitchFamily="34" charset="0"/>
                  <a:cs typeface="Arial" panose="020B0604020202020204" pitchFamily="34" charset="0"/>
                </a:rPr>
                <a:t>Write</a:t>
              </a:r>
            </a:p>
          </p:txBody>
        </p:sp>
        <p:sp>
          <p:nvSpPr>
            <p:cNvPr id="147" name="文字方塊 146">
              <a:extLst>
                <a:ext uri="{FF2B5EF4-FFF2-40B4-BE49-F238E27FC236}">
                  <a16:creationId xmlns:a16="http://schemas.microsoft.com/office/drawing/2014/main" id="{F892DC41-DD0C-4D2D-B979-940AFAD5A555}"/>
                </a:ext>
              </a:extLst>
            </p:cNvPr>
            <p:cNvSpPr txBox="1"/>
            <p:nvPr/>
          </p:nvSpPr>
          <p:spPr>
            <a:xfrm>
              <a:off x="160901" y="5675648"/>
              <a:ext cx="528603" cy="215444"/>
            </a:xfrm>
            <a:prstGeom prst="rect">
              <a:avLst/>
            </a:prstGeom>
            <a:noFill/>
          </p:spPr>
          <p:txBody>
            <a:bodyPr wrap="square">
              <a:spAutoFit/>
            </a:bodyPr>
            <a:lstStyle/>
            <a:p>
              <a:pPr fontAlgn="base"/>
              <a:r>
                <a:rPr lang="en-US" altLang="zh-TW" sz="800">
                  <a:solidFill>
                    <a:schemeClr val="bg1"/>
                  </a:solidFill>
                  <a:latin typeface="Arial" panose="020B0604020202020204" pitchFamily="34" charset="0"/>
                  <a:cs typeface="Arial" panose="020B0604020202020204" pitchFamily="34" charset="0"/>
                </a:rPr>
                <a:t>Read</a:t>
              </a:r>
              <a:endParaRPr lang="en-US" altLang="zh-TW" sz="800" b="0" i="0">
                <a:solidFill>
                  <a:schemeClr val="bg1"/>
                </a:solidFill>
                <a:effectLst/>
                <a:latin typeface="Arial" panose="020B0604020202020204" pitchFamily="34" charset="0"/>
                <a:cs typeface="Arial" panose="020B0604020202020204" pitchFamily="34" charset="0"/>
              </a:endParaRPr>
            </a:p>
          </p:txBody>
        </p:sp>
      </p:grpSp>
      <p:sp>
        <p:nvSpPr>
          <p:cNvPr id="142" name="文字方塊 141">
            <a:extLst>
              <a:ext uri="{FF2B5EF4-FFF2-40B4-BE49-F238E27FC236}">
                <a16:creationId xmlns:a16="http://schemas.microsoft.com/office/drawing/2014/main" id="{86B5CE11-B6DB-4F51-AB8A-8F135FAA0819}"/>
              </a:ext>
            </a:extLst>
          </p:cNvPr>
          <p:cNvSpPr txBox="1"/>
          <p:nvPr/>
        </p:nvSpPr>
        <p:spPr>
          <a:xfrm>
            <a:off x="3914000" y="6266736"/>
            <a:ext cx="679728" cy="215444"/>
          </a:xfrm>
          <a:prstGeom prst="rect">
            <a:avLst/>
          </a:prstGeom>
          <a:noFill/>
        </p:spPr>
        <p:txBody>
          <a:bodyPr wrap="square">
            <a:spAutoFit/>
          </a:bodyPr>
          <a:lstStyle/>
          <a:p>
            <a:pPr fontAlgn="base"/>
            <a:r>
              <a:rPr lang="en-US" altLang="zh-TW" sz="800" b="1" i="0">
                <a:solidFill>
                  <a:schemeClr val="bg1"/>
                </a:solidFill>
                <a:effectLst/>
                <a:latin typeface="Arial" panose="020B0604020202020204" pitchFamily="34" charset="0"/>
                <a:cs typeface="Arial" panose="020B0604020202020204" pitchFamily="34" charset="0"/>
              </a:rPr>
              <a:t>1.28 GB/s</a:t>
            </a:r>
          </a:p>
        </p:txBody>
      </p:sp>
      <p:cxnSp>
        <p:nvCxnSpPr>
          <p:cNvPr id="148" name="直線接點 147">
            <a:extLst>
              <a:ext uri="{FF2B5EF4-FFF2-40B4-BE49-F238E27FC236}">
                <a16:creationId xmlns:a16="http://schemas.microsoft.com/office/drawing/2014/main" id="{6A8EA3C3-D3D5-473B-A9E2-F4CEA649BED4}"/>
              </a:ext>
            </a:extLst>
          </p:cNvPr>
          <p:cNvCxnSpPr>
            <a:cxnSpLocks/>
          </p:cNvCxnSpPr>
          <p:nvPr/>
        </p:nvCxnSpPr>
        <p:spPr>
          <a:xfrm>
            <a:off x="2224011" y="6345208"/>
            <a:ext cx="1689989" cy="0"/>
          </a:xfrm>
          <a:prstGeom prst="line">
            <a:avLst/>
          </a:prstGeom>
          <a:ln w="98425">
            <a:gradFill>
              <a:gsLst>
                <a:gs pos="0">
                  <a:schemeClr val="accent1">
                    <a:lumMod val="5000"/>
                    <a:lumOff val="95000"/>
                  </a:schemeClr>
                </a:gs>
                <a:gs pos="5000">
                  <a:srgbClr val="00B0F0"/>
                </a:gs>
                <a:gs pos="83000">
                  <a:srgbClr val="002060"/>
                </a:gs>
                <a:gs pos="100000">
                  <a:srgbClr val="0070C0"/>
                </a:gs>
              </a:gsLst>
              <a:lin ang="0" scaled="0"/>
            </a:gradFill>
          </a:ln>
          <a:effectLst>
            <a:outerShdw blurRad="76200" dist="38100" dir="5400000" algn="t" rotWithShape="0">
              <a:prstClr val="black">
                <a:alpha val="21000"/>
              </a:prstClr>
            </a:outerShdw>
          </a:effectLst>
        </p:spPr>
        <p:style>
          <a:lnRef idx="1">
            <a:schemeClr val="accent1"/>
          </a:lnRef>
          <a:fillRef idx="0">
            <a:schemeClr val="accent1"/>
          </a:fillRef>
          <a:effectRef idx="0">
            <a:schemeClr val="accent1"/>
          </a:effectRef>
          <a:fontRef idx="minor">
            <a:schemeClr val="tx1"/>
          </a:fontRef>
        </p:style>
      </p:cxnSp>
      <p:sp>
        <p:nvSpPr>
          <p:cNvPr id="136" name="矩形: 圓角 1">
            <a:extLst>
              <a:ext uri="{FF2B5EF4-FFF2-40B4-BE49-F238E27FC236}">
                <a16:creationId xmlns:a16="http://schemas.microsoft.com/office/drawing/2014/main" id="{8542BE2D-33F5-5540-94AD-DAADE4D5D1B2}"/>
              </a:ext>
            </a:extLst>
          </p:cNvPr>
          <p:cNvSpPr/>
          <p:nvPr/>
        </p:nvSpPr>
        <p:spPr>
          <a:xfrm>
            <a:off x="7740184" y="3019100"/>
            <a:ext cx="4249126" cy="3699175"/>
          </a:xfrm>
          <a:prstGeom prst="roundRect">
            <a:avLst>
              <a:gd name="adj" fmla="val 3636"/>
            </a:avLst>
          </a:prstGeom>
          <a:gradFill>
            <a:gsLst>
              <a:gs pos="100000">
                <a:schemeClr val="bg1"/>
              </a:gs>
              <a:gs pos="0">
                <a:schemeClr val="bg1">
                  <a:lumMod val="85000"/>
                </a:schemeClr>
              </a:gs>
            </a:gsLst>
            <a:lin ang="5400000" scaled="0"/>
          </a:gra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37" name="圖形 136">
            <a:extLst>
              <a:ext uri="{FF2B5EF4-FFF2-40B4-BE49-F238E27FC236}">
                <a16:creationId xmlns:a16="http://schemas.microsoft.com/office/drawing/2014/main" id="{089E3585-A691-714B-9EEF-1CCF03EFBEA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905453" y="3182477"/>
            <a:ext cx="3895459" cy="3326701"/>
          </a:xfrm>
          <a:prstGeom prst="rect">
            <a:avLst/>
          </a:prstGeom>
        </p:spPr>
      </p:pic>
      <p:pic>
        <p:nvPicPr>
          <p:cNvPr id="133" name="圖片 132" descr="一張含有 文字, 電子用品, 電腦 的圖片&#10;&#10;自動產生的描述">
            <a:extLst>
              <a:ext uri="{FF2B5EF4-FFF2-40B4-BE49-F238E27FC236}">
                <a16:creationId xmlns:a16="http://schemas.microsoft.com/office/drawing/2014/main" id="{917A7AA7-62C1-7041-A4AF-0FEBF1094E93}"/>
              </a:ext>
            </a:extLst>
          </p:cNvPr>
          <p:cNvPicPr>
            <a:picLocks noChangeAspect="1"/>
          </p:cNvPicPr>
          <p:nvPr/>
        </p:nvPicPr>
        <p:blipFill>
          <a:blip r:embed="rId6"/>
          <a:stretch>
            <a:fillRect/>
          </a:stretch>
        </p:blipFill>
        <p:spPr>
          <a:xfrm>
            <a:off x="509524" y="3226450"/>
            <a:ext cx="2817596" cy="1239742"/>
          </a:xfrm>
          <a:prstGeom prst="rect">
            <a:avLst/>
          </a:prstGeom>
        </p:spPr>
      </p:pic>
      <p:sp>
        <p:nvSpPr>
          <p:cNvPr id="260" name="文字方塊 259">
            <a:extLst>
              <a:ext uri="{FF2B5EF4-FFF2-40B4-BE49-F238E27FC236}">
                <a16:creationId xmlns:a16="http://schemas.microsoft.com/office/drawing/2014/main" id="{D0CAA7FC-9674-44AE-8436-64EC28CEFBAF}"/>
              </a:ext>
            </a:extLst>
          </p:cNvPr>
          <p:cNvSpPr txBox="1"/>
          <p:nvPr/>
        </p:nvSpPr>
        <p:spPr>
          <a:xfrm>
            <a:off x="3330624" y="4044390"/>
            <a:ext cx="1787294" cy="430887"/>
          </a:xfrm>
          <a:prstGeom prst="rect">
            <a:avLst/>
          </a:prstGeom>
          <a:noFill/>
          <a:ln>
            <a:noFill/>
          </a:ln>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ctr"/>
            <a:r>
              <a:rPr lang="en-US" altLang="zh-TW" sz="2000" b="1" err="1">
                <a:latin typeface="Arial" panose="020B0604020202020204" pitchFamily="34" charset="0"/>
                <a:ea typeface="微軟正黑體"/>
                <a:cs typeface="Arial" panose="020B0604020202020204" pitchFamily="34" charset="0"/>
              </a:rPr>
              <a:t>QuObjects</a:t>
            </a:r>
            <a:endParaRPr lang="en-US" altLang="zh-TW" sz="2000">
              <a:latin typeface="Arial" panose="020B0604020202020204" pitchFamily="34" charset="0"/>
              <a:cs typeface="Arial" panose="020B0604020202020204" pitchFamily="34" charset="0"/>
            </a:endParaRPr>
          </a:p>
        </p:txBody>
      </p:sp>
      <p:pic>
        <p:nvPicPr>
          <p:cNvPr id="266" name="圖形 29">
            <a:extLst>
              <a:ext uri="{FF2B5EF4-FFF2-40B4-BE49-F238E27FC236}">
                <a16:creationId xmlns:a16="http://schemas.microsoft.com/office/drawing/2014/main" id="{914DCBFC-6C53-4605-8DD2-52B0C82EF3A0}"/>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3794996" y="3173142"/>
            <a:ext cx="845009" cy="845009"/>
          </a:xfrm>
          <a:prstGeom prst="rect">
            <a:avLst/>
          </a:prstGeom>
          <a:effectLst>
            <a:outerShdw blurRad="88900" sx="103000" sy="103000" algn="ctr" rotWithShape="0">
              <a:prstClr val="black">
                <a:alpha val="62000"/>
              </a:prstClr>
            </a:outerShdw>
          </a:effectLst>
        </p:spPr>
      </p:pic>
      <p:grpSp>
        <p:nvGrpSpPr>
          <p:cNvPr id="269" name="群組 268">
            <a:extLst>
              <a:ext uri="{FF2B5EF4-FFF2-40B4-BE49-F238E27FC236}">
                <a16:creationId xmlns:a16="http://schemas.microsoft.com/office/drawing/2014/main" id="{0D16642E-40F5-4289-9D7A-68FCDFB7651B}"/>
              </a:ext>
            </a:extLst>
          </p:cNvPr>
          <p:cNvGrpSpPr/>
          <p:nvPr/>
        </p:nvGrpSpPr>
        <p:grpSpPr>
          <a:xfrm>
            <a:off x="482594" y="2143635"/>
            <a:ext cx="870367" cy="274783"/>
            <a:chOff x="595005" y="3603923"/>
            <a:chExt cx="957346" cy="302243"/>
          </a:xfrm>
          <a:solidFill>
            <a:schemeClr val="bg1"/>
          </a:solidFill>
        </p:grpSpPr>
        <p:sp>
          <p:nvSpPr>
            <p:cNvPr id="325" name="手繪多邊形: 圖案 324">
              <a:extLst>
                <a:ext uri="{FF2B5EF4-FFF2-40B4-BE49-F238E27FC236}">
                  <a16:creationId xmlns:a16="http://schemas.microsoft.com/office/drawing/2014/main" id="{C3E4BF88-5DC9-46EF-A3CE-B9C8E0E5E1BB}"/>
                </a:ext>
              </a:extLst>
            </p:cNvPr>
            <p:cNvSpPr/>
            <p:nvPr/>
          </p:nvSpPr>
          <p:spPr>
            <a:xfrm>
              <a:off x="595005" y="3607886"/>
              <a:ext cx="137723" cy="233455"/>
            </a:xfrm>
            <a:custGeom>
              <a:avLst/>
              <a:gdLst>
                <a:gd name="connsiteX0" fmla="*/ 0 w 137724"/>
                <a:gd name="connsiteY0" fmla="*/ 233455 h 233454"/>
                <a:gd name="connsiteX1" fmla="*/ 0 w 137724"/>
                <a:gd name="connsiteY1" fmla="*/ 0 h 233454"/>
                <a:gd name="connsiteX2" fmla="*/ 28649 w 137724"/>
                <a:gd name="connsiteY2" fmla="*/ 0 h 233454"/>
                <a:gd name="connsiteX3" fmla="*/ 28649 w 137724"/>
                <a:gd name="connsiteY3" fmla="*/ 83739 h 233454"/>
                <a:gd name="connsiteX4" fmla="*/ 79273 w 137724"/>
                <a:gd name="connsiteY4" fmla="*/ 60509 h 233454"/>
                <a:gd name="connsiteX5" fmla="*/ 111936 w 137724"/>
                <a:gd name="connsiteY5" fmla="*/ 67934 h 233454"/>
                <a:gd name="connsiteX6" fmla="*/ 131754 w 137724"/>
                <a:gd name="connsiteY6" fmla="*/ 88405 h 233454"/>
                <a:gd name="connsiteX7" fmla="*/ 137725 w 137724"/>
                <a:gd name="connsiteY7" fmla="*/ 126285 h 233454"/>
                <a:gd name="connsiteX8" fmla="*/ 137725 w 137724"/>
                <a:gd name="connsiteY8" fmla="*/ 233455 h 233454"/>
                <a:gd name="connsiteX9" fmla="*/ 109076 w 137724"/>
                <a:gd name="connsiteY9" fmla="*/ 233455 h 233454"/>
                <a:gd name="connsiteX10" fmla="*/ 109076 w 137724"/>
                <a:gd name="connsiteY10" fmla="*/ 126285 h 233454"/>
                <a:gd name="connsiteX11" fmla="*/ 99744 w 137724"/>
                <a:gd name="connsiteY11" fmla="*/ 94977 h 233454"/>
                <a:gd name="connsiteX12" fmla="*/ 73403 w 137724"/>
                <a:gd name="connsiteY12" fmla="*/ 85194 h 233454"/>
                <a:gd name="connsiteX13" fmla="*/ 49420 w 137724"/>
                <a:gd name="connsiteY13" fmla="*/ 91817 h 233454"/>
                <a:gd name="connsiteX14" fmla="*/ 33415 w 137724"/>
                <a:gd name="connsiteY14" fmla="*/ 109728 h 233454"/>
                <a:gd name="connsiteX15" fmla="*/ 28649 w 137724"/>
                <a:gd name="connsiteY15" fmla="*/ 140936 h 233454"/>
                <a:gd name="connsiteX16" fmla="*/ 28649 w 137724"/>
                <a:gd name="connsiteY16" fmla="*/ 233455 h 233454"/>
                <a:gd name="connsiteX17" fmla="*/ 0 w 137724"/>
                <a:gd name="connsiteY17" fmla="*/ 233455 h 23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724" h="233454">
                  <a:moveTo>
                    <a:pt x="0" y="233455"/>
                  </a:moveTo>
                  <a:lnTo>
                    <a:pt x="0" y="0"/>
                  </a:lnTo>
                  <a:lnTo>
                    <a:pt x="28649" y="0"/>
                  </a:lnTo>
                  <a:lnTo>
                    <a:pt x="28649" y="83739"/>
                  </a:lnTo>
                  <a:cubicBezTo>
                    <a:pt x="42045" y="68235"/>
                    <a:pt x="58903" y="60509"/>
                    <a:pt x="79273" y="60509"/>
                  </a:cubicBezTo>
                  <a:cubicBezTo>
                    <a:pt x="91817" y="60509"/>
                    <a:pt x="102704" y="62967"/>
                    <a:pt x="111936" y="67934"/>
                  </a:cubicBezTo>
                  <a:cubicBezTo>
                    <a:pt x="121168" y="72851"/>
                    <a:pt x="127791" y="79675"/>
                    <a:pt x="131754" y="88405"/>
                  </a:cubicBezTo>
                  <a:cubicBezTo>
                    <a:pt x="135718" y="97135"/>
                    <a:pt x="137725" y="109728"/>
                    <a:pt x="137725" y="126285"/>
                  </a:cubicBezTo>
                  <a:lnTo>
                    <a:pt x="137725" y="233455"/>
                  </a:lnTo>
                  <a:lnTo>
                    <a:pt x="109076" y="233455"/>
                  </a:lnTo>
                  <a:lnTo>
                    <a:pt x="109076" y="126285"/>
                  </a:lnTo>
                  <a:cubicBezTo>
                    <a:pt x="109076" y="111936"/>
                    <a:pt x="105965" y="101500"/>
                    <a:pt x="99744" y="94977"/>
                  </a:cubicBezTo>
                  <a:cubicBezTo>
                    <a:pt x="93522" y="88455"/>
                    <a:pt x="84742" y="85194"/>
                    <a:pt x="73403" y="85194"/>
                  </a:cubicBezTo>
                  <a:cubicBezTo>
                    <a:pt x="64924" y="85194"/>
                    <a:pt x="56946" y="87401"/>
                    <a:pt x="49420" y="91817"/>
                  </a:cubicBezTo>
                  <a:cubicBezTo>
                    <a:pt x="41945" y="96232"/>
                    <a:pt x="36626" y="102202"/>
                    <a:pt x="33415" y="109728"/>
                  </a:cubicBezTo>
                  <a:cubicBezTo>
                    <a:pt x="30254" y="117254"/>
                    <a:pt x="28649" y="127690"/>
                    <a:pt x="28649" y="140936"/>
                  </a:cubicBezTo>
                  <a:lnTo>
                    <a:pt x="28649" y="233455"/>
                  </a:lnTo>
                  <a:lnTo>
                    <a:pt x="0" y="233455"/>
                  </a:lnTo>
                  <a:close/>
                </a:path>
              </a:pathLst>
            </a:custGeom>
            <a:solidFill>
              <a:srgbClr val="002060"/>
            </a:solidFill>
            <a:ln w="5012" cap="flat">
              <a:noFill/>
              <a:prstDash val="solid"/>
              <a:miter/>
            </a:ln>
          </p:spPr>
          <p:txBody>
            <a:bodyPr rtlCol="0" anchor="ctr"/>
            <a:lstStyle/>
            <a:p>
              <a:endParaRPr lang="zh-TW" altLang="en-US" sz="2400"/>
            </a:p>
          </p:txBody>
        </p:sp>
        <p:sp>
          <p:nvSpPr>
            <p:cNvPr id="326" name="手繪多邊形: 圖案 325">
              <a:extLst>
                <a:ext uri="{FF2B5EF4-FFF2-40B4-BE49-F238E27FC236}">
                  <a16:creationId xmlns:a16="http://schemas.microsoft.com/office/drawing/2014/main" id="{AC467207-1D47-498A-90B2-0B51E7EB19DC}"/>
                </a:ext>
              </a:extLst>
            </p:cNvPr>
            <p:cNvSpPr/>
            <p:nvPr/>
          </p:nvSpPr>
          <p:spPr>
            <a:xfrm>
              <a:off x="760629" y="3613154"/>
              <a:ext cx="82483" cy="230444"/>
            </a:xfrm>
            <a:custGeom>
              <a:avLst/>
              <a:gdLst>
                <a:gd name="connsiteX0" fmla="*/ 78320 w 82484"/>
                <a:gd name="connsiteY0" fmla="*/ 202548 h 230444"/>
                <a:gd name="connsiteX1" fmla="*/ 82484 w 82484"/>
                <a:gd name="connsiteY1" fmla="*/ 227886 h 230444"/>
                <a:gd name="connsiteX2" fmla="*/ 60810 w 82484"/>
                <a:gd name="connsiteY2" fmla="*/ 230444 h 230444"/>
                <a:gd name="connsiteX3" fmla="*/ 36626 w 82484"/>
                <a:gd name="connsiteY3" fmla="*/ 225527 h 230444"/>
                <a:gd name="connsiteX4" fmla="*/ 24535 w 82484"/>
                <a:gd name="connsiteY4" fmla="*/ 212533 h 230444"/>
                <a:gd name="connsiteX5" fmla="*/ 21022 w 82484"/>
                <a:gd name="connsiteY5" fmla="*/ 178666 h 230444"/>
                <a:gd name="connsiteX6" fmla="*/ 21022 w 82484"/>
                <a:gd name="connsiteY6" fmla="*/ 81381 h 230444"/>
                <a:gd name="connsiteX7" fmla="*/ 0 w 82484"/>
                <a:gd name="connsiteY7" fmla="*/ 81381 h 230444"/>
                <a:gd name="connsiteX8" fmla="*/ 0 w 82484"/>
                <a:gd name="connsiteY8" fmla="*/ 59104 h 230444"/>
                <a:gd name="connsiteX9" fmla="*/ 21022 w 82484"/>
                <a:gd name="connsiteY9" fmla="*/ 59104 h 230444"/>
                <a:gd name="connsiteX10" fmla="*/ 21022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3 w 82484"/>
                <a:gd name="connsiteY18" fmla="*/ 201545 h 230444"/>
                <a:gd name="connsiteX19" fmla="*/ 65727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4" y="227886"/>
                  </a:lnTo>
                  <a:cubicBezTo>
                    <a:pt x="74407" y="229591"/>
                    <a:pt x="67182" y="230444"/>
                    <a:pt x="60810" y="230444"/>
                  </a:cubicBezTo>
                  <a:cubicBezTo>
                    <a:pt x="50424" y="230444"/>
                    <a:pt x="42346" y="228789"/>
                    <a:pt x="36626" y="225527"/>
                  </a:cubicBezTo>
                  <a:cubicBezTo>
                    <a:pt x="30907" y="222216"/>
                    <a:pt x="26843" y="217901"/>
                    <a:pt x="24535" y="212533"/>
                  </a:cubicBezTo>
                  <a:cubicBezTo>
                    <a:pt x="22176" y="207164"/>
                    <a:pt x="21022" y="195875"/>
                    <a:pt x="21022" y="178666"/>
                  </a:cubicBezTo>
                  <a:lnTo>
                    <a:pt x="21022" y="81381"/>
                  </a:lnTo>
                  <a:lnTo>
                    <a:pt x="0" y="81381"/>
                  </a:lnTo>
                  <a:lnTo>
                    <a:pt x="0" y="59104"/>
                  </a:lnTo>
                  <a:lnTo>
                    <a:pt x="21022" y="59104"/>
                  </a:lnTo>
                  <a:lnTo>
                    <a:pt x="21022" y="17209"/>
                  </a:lnTo>
                  <a:lnTo>
                    <a:pt x="49521" y="0"/>
                  </a:lnTo>
                  <a:lnTo>
                    <a:pt x="49521" y="59054"/>
                  </a:lnTo>
                  <a:lnTo>
                    <a:pt x="78320" y="59054"/>
                  </a:lnTo>
                  <a:lnTo>
                    <a:pt x="78320" y="81330"/>
                  </a:lnTo>
                  <a:lnTo>
                    <a:pt x="49521" y="81330"/>
                  </a:lnTo>
                  <a:lnTo>
                    <a:pt x="49521" y="180221"/>
                  </a:lnTo>
                  <a:cubicBezTo>
                    <a:pt x="49521" y="188399"/>
                    <a:pt x="50022" y="193668"/>
                    <a:pt x="51026" y="195976"/>
                  </a:cubicBezTo>
                  <a:cubicBezTo>
                    <a:pt x="52029" y="198334"/>
                    <a:pt x="53685" y="200190"/>
                    <a:pt x="55943" y="201545"/>
                  </a:cubicBezTo>
                  <a:cubicBezTo>
                    <a:pt x="58201" y="202950"/>
                    <a:pt x="61512" y="203602"/>
                    <a:pt x="65727" y="203602"/>
                  </a:cubicBezTo>
                  <a:cubicBezTo>
                    <a:pt x="68938" y="203652"/>
                    <a:pt x="73152" y="203301"/>
                    <a:pt x="78320" y="202548"/>
                  </a:cubicBezTo>
                  <a:close/>
                </a:path>
              </a:pathLst>
            </a:custGeom>
            <a:solidFill>
              <a:srgbClr val="002060"/>
            </a:solidFill>
            <a:ln w="5012" cap="flat">
              <a:noFill/>
              <a:prstDash val="solid"/>
              <a:miter/>
            </a:ln>
          </p:spPr>
          <p:txBody>
            <a:bodyPr rtlCol="0" anchor="ctr"/>
            <a:lstStyle/>
            <a:p>
              <a:endParaRPr lang="zh-TW" altLang="en-US" sz="2400"/>
            </a:p>
          </p:txBody>
        </p:sp>
        <p:sp>
          <p:nvSpPr>
            <p:cNvPr id="327" name="手繪多邊形: 圖案 326">
              <a:extLst>
                <a:ext uri="{FF2B5EF4-FFF2-40B4-BE49-F238E27FC236}">
                  <a16:creationId xmlns:a16="http://schemas.microsoft.com/office/drawing/2014/main" id="{5661D64A-B97F-4AD5-97BC-172C9299A00C}"/>
                </a:ext>
              </a:extLst>
            </p:cNvPr>
            <p:cNvSpPr/>
            <p:nvPr/>
          </p:nvSpPr>
          <p:spPr>
            <a:xfrm>
              <a:off x="851239" y="3613154"/>
              <a:ext cx="82483" cy="230444"/>
            </a:xfrm>
            <a:custGeom>
              <a:avLst/>
              <a:gdLst>
                <a:gd name="connsiteX0" fmla="*/ 78320 w 82484"/>
                <a:gd name="connsiteY0" fmla="*/ 202548 h 230444"/>
                <a:gd name="connsiteX1" fmla="*/ 82484 w 82484"/>
                <a:gd name="connsiteY1" fmla="*/ 227886 h 230444"/>
                <a:gd name="connsiteX2" fmla="*/ 60810 w 82484"/>
                <a:gd name="connsiteY2" fmla="*/ 230444 h 230444"/>
                <a:gd name="connsiteX3" fmla="*/ 36626 w 82484"/>
                <a:gd name="connsiteY3" fmla="*/ 225527 h 230444"/>
                <a:gd name="connsiteX4" fmla="*/ 24535 w 82484"/>
                <a:gd name="connsiteY4" fmla="*/ 212533 h 230444"/>
                <a:gd name="connsiteX5" fmla="*/ 21022 w 82484"/>
                <a:gd name="connsiteY5" fmla="*/ 178666 h 230444"/>
                <a:gd name="connsiteX6" fmla="*/ 21022 w 82484"/>
                <a:gd name="connsiteY6" fmla="*/ 81381 h 230444"/>
                <a:gd name="connsiteX7" fmla="*/ 0 w 82484"/>
                <a:gd name="connsiteY7" fmla="*/ 81381 h 230444"/>
                <a:gd name="connsiteX8" fmla="*/ 0 w 82484"/>
                <a:gd name="connsiteY8" fmla="*/ 59104 h 230444"/>
                <a:gd name="connsiteX9" fmla="*/ 21022 w 82484"/>
                <a:gd name="connsiteY9" fmla="*/ 59104 h 230444"/>
                <a:gd name="connsiteX10" fmla="*/ 21022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3 w 82484"/>
                <a:gd name="connsiteY18" fmla="*/ 201545 h 230444"/>
                <a:gd name="connsiteX19" fmla="*/ 65727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4" y="227886"/>
                  </a:lnTo>
                  <a:cubicBezTo>
                    <a:pt x="74407" y="229591"/>
                    <a:pt x="67182" y="230444"/>
                    <a:pt x="60810" y="230444"/>
                  </a:cubicBezTo>
                  <a:cubicBezTo>
                    <a:pt x="50424" y="230444"/>
                    <a:pt x="42346" y="228789"/>
                    <a:pt x="36626" y="225527"/>
                  </a:cubicBezTo>
                  <a:cubicBezTo>
                    <a:pt x="30907" y="222216"/>
                    <a:pt x="26843" y="217901"/>
                    <a:pt x="24535" y="212533"/>
                  </a:cubicBezTo>
                  <a:cubicBezTo>
                    <a:pt x="22176" y="207164"/>
                    <a:pt x="21022" y="195875"/>
                    <a:pt x="21022" y="178666"/>
                  </a:cubicBezTo>
                  <a:lnTo>
                    <a:pt x="21022" y="81381"/>
                  </a:lnTo>
                  <a:lnTo>
                    <a:pt x="0" y="81381"/>
                  </a:lnTo>
                  <a:lnTo>
                    <a:pt x="0" y="59104"/>
                  </a:lnTo>
                  <a:lnTo>
                    <a:pt x="21022" y="59104"/>
                  </a:lnTo>
                  <a:lnTo>
                    <a:pt x="21022" y="17209"/>
                  </a:lnTo>
                  <a:lnTo>
                    <a:pt x="49521" y="0"/>
                  </a:lnTo>
                  <a:lnTo>
                    <a:pt x="49521" y="59054"/>
                  </a:lnTo>
                  <a:lnTo>
                    <a:pt x="78320" y="59054"/>
                  </a:lnTo>
                  <a:lnTo>
                    <a:pt x="78320" y="81330"/>
                  </a:lnTo>
                  <a:lnTo>
                    <a:pt x="49521" y="81330"/>
                  </a:lnTo>
                  <a:lnTo>
                    <a:pt x="49521" y="180221"/>
                  </a:lnTo>
                  <a:cubicBezTo>
                    <a:pt x="49521" y="188399"/>
                    <a:pt x="50022" y="193668"/>
                    <a:pt x="51026" y="195976"/>
                  </a:cubicBezTo>
                  <a:cubicBezTo>
                    <a:pt x="52029" y="198334"/>
                    <a:pt x="53685" y="200190"/>
                    <a:pt x="55943" y="201545"/>
                  </a:cubicBezTo>
                  <a:cubicBezTo>
                    <a:pt x="58201" y="202950"/>
                    <a:pt x="61512" y="203602"/>
                    <a:pt x="65727" y="203602"/>
                  </a:cubicBezTo>
                  <a:cubicBezTo>
                    <a:pt x="68938" y="203652"/>
                    <a:pt x="73152" y="203301"/>
                    <a:pt x="78320" y="202548"/>
                  </a:cubicBezTo>
                  <a:close/>
                </a:path>
              </a:pathLst>
            </a:custGeom>
            <a:solidFill>
              <a:srgbClr val="002060"/>
            </a:solidFill>
            <a:ln w="5012" cap="flat">
              <a:noFill/>
              <a:prstDash val="solid"/>
              <a:miter/>
            </a:ln>
          </p:spPr>
          <p:txBody>
            <a:bodyPr rtlCol="0" anchor="ctr"/>
            <a:lstStyle/>
            <a:p>
              <a:endParaRPr lang="zh-TW" altLang="en-US" sz="2400"/>
            </a:p>
          </p:txBody>
        </p:sp>
        <p:sp>
          <p:nvSpPr>
            <p:cNvPr id="328" name="手繪多邊形: 圖案 327">
              <a:extLst>
                <a:ext uri="{FF2B5EF4-FFF2-40B4-BE49-F238E27FC236}">
                  <a16:creationId xmlns:a16="http://schemas.microsoft.com/office/drawing/2014/main" id="{C27D0375-A67D-44BA-8204-E9472AB2FCCE}"/>
                </a:ext>
              </a:extLst>
            </p:cNvPr>
            <p:cNvSpPr/>
            <p:nvPr/>
          </p:nvSpPr>
          <p:spPr>
            <a:xfrm>
              <a:off x="957607" y="3668395"/>
              <a:ext cx="146856" cy="237771"/>
            </a:xfrm>
            <a:custGeom>
              <a:avLst/>
              <a:gdLst>
                <a:gd name="connsiteX0" fmla="*/ 0 w 146856"/>
                <a:gd name="connsiteY0" fmla="*/ 237770 h 237769"/>
                <a:gd name="connsiteX1" fmla="*/ 0 w 146856"/>
                <a:gd name="connsiteY1" fmla="*/ 3863 h 237769"/>
                <a:gd name="connsiteX2" fmla="*/ 26140 w 146856"/>
                <a:gd name="connsiteY2" fmla="*/ 3863 h 237769"/>
                <a:gd name="connsiteX3" fmla="*/ 26140 w 146856"/>
                <a:gd name="connsiteY3" fmla="*/ 25839 h 237769"/>
                <a:gd name="connsiteX4" fmla="*/ 47012 w 146856"/>
                <a:gd name="connsiteY4" fmla="*/ 6472 h 237769"/>
                <a:gd name="connsiteX5" fmla="*/ 75209 w 146856"/>
                <a:gd name="connsiteY5" fmla="*/ 0 h 237769"/>
                <a:gd name="connsiteX6" fmla="*/ 113441 w 146856"/>
                <a:gd name="connsiteY6" fmla="*/ 11138 h 237769"/>
                <a:gd name="connsiteX7" fmla="*/ 138427 w 146856"/>
                <a:gd name="connsiteY7" fmla="*/ 42597 h 237769"/>
                <a:gd name="connsiteX8" fmla="*/ 146856 w 146856"/>
                <a:gd name="connsiteY8" fmla="*/ 87100 h 237769"/>
                <a:gd name="connsiteX9" fmla="*/ 137524 w 146856"/>
                <a:gd name="connsiteY9" fmla="*/ 133861 h 237769"/>
                <a:gd name="connsiteX10" fmla="*/ 110431 w 146856"/>
                <a:gd name="connsiteY10" fmla="*/ 165721 h 237769"/>
                <a:gd name="connsiteX11" fmla="*/ 73102 w 146856"/>
                <a:gd name="connsiteY11" fmla="*/ 176809 h 237769"/>
                <a:gd name="connsiteX12" fmla="*/ 47363 w 146856"/>
                <a:gd name="connsiteY12" fmla="*/ 170739 h 237769"/>
                <a:gd name="connsiteX13" fmla="*/ 28649 w 146856"/>
                <a:gd name="connsiteY13" fmla="*/ 155436 h 237769"/>
                <a:gd name="connsiteX14" fmla="*/ 28649 w 146856"/>
                <a:gd name="connsiteY14" fmla="*/ 237770 h 237769"/>
                <a:gd name="connsiteX15" fmla="*/ 0 w 146856"/>
                <a:gd name="connsiteY15" fmla="*/ 237770 h 237769"/>
                <a:gd name="connsiteX16" fmla="*/ 25939 w 146856"/>
                <a:gd name="connsiteY16" fmla="*/ 89358 h 237769"/>
                <a:gd name="connsiteX17" fmla="*/ 39135 w 146856"/>
                <a:gd name="connsiteY17" fmla="*/ 137624 h 237769"/>
                <a:gd name="connsiteX18" fmla="*/ 71145 w 146856"/>
                <a:gd name="connsiteY18" fmla="*/ 153228 h 237769"/>
                <a:gd name="connsiteX19" fmla="*/ 103858 w 146856"/>
                <a:gd name="connsiteY19" fmla="*/ 137072 h 237769"/>
                <a:gd name="connsiteX20" fmla="*/ 117455 w 146856"/>
                <a:gd name="connsiteY20" fmla="*/ 87000 h 237769"/>
                <a:gd name="connsiteX21" fmla="*/ 104159 w 146856"/>
                <a:gd name="connsiteY21" fmla="*/ 38583 h 237769"/>
                <a:gd name="connsiteX22" fmla="*/ 72400 w 146856"/>
                <a:gd name="connsiteY22" fmla="*/ 22477 h 237769"/>
                <a:gd name="connsiteX23" fmla="*/ 39988 w 146856"/>
                <a:gd name="connsiteY23" fmla="*/ 39586 h 237769"/>
                <a:gd name="connsiteX24" fmla="*/ 25939 w 146856"/>
                <a:gd name="connsiteY24" fmla="*/ 89358 h 237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46856" h="237769">
                  <a:moveTo>
                    <a:pt x="0" y="237770"/>
                  </a:moveTo>
                  <a:lnTo>
                    <a:pt x="0" y="3863"/>
                  </a:lnTo>
                  <a:lnTo>
                    <a:pt x="26140" y="3863"/>
                  </a:lnTo>
                  <a:lnTo>
                    <a:pt x="26140" y="25839"/>
                  </a:lnTo>
                  <a:cubicBezTo>
                    <a:pt x="32311" y="17259"/>
                    <a:pt x="39235" y="10787"/>
                    <a:pt x="47012" y="6472"/>
                  </a:cubicBezTo>
                  <a:cubicBezTo>
                    <a:pt x="54739" y="2157"/>
                    <a:pt x="64171" y="0"/>
                    <a:pt x="75209" y="0"/>
                  </a:cubicBezTo>
                  <a:cubicBezTo>
                    <a:pt x="89659" y="0"/>
                    <a:pt x="102403" y="3713"/>
                    <a:pt x="113441" y="11138"/>
                  </a:cubicBezTo>
                  <a:cubicBezTo>
                    <a:pt x="124479" y="18564"/>
                    <a:pt x="132808" y="29050"/>
                    <a:pt x="138427" y="42597"/>
                  </a:cubicBezTo>
                  <a:cubicBezTo>
                    <a:pt x="144047" y="56144"/>
                    <a:pt x="146856" y="70945"/>
                    <a:pt x="146856" y="87100"/>
                  </a:cubicBezTo>
                  <a:cubicBezTo>
                    <a:pt x="146856" y="104410"/>
                    <a:pt x="143746" y="119964"/>
                    <a:pt x="137524" y="133861"/>
                  </a:cubicBezTo>
                  <a:cubicBezTo>
                    <a:pt x="131303" y="147709"/>
                    <a:pt x="122272" y="158346"/>
                    <a:pt x="110431" y="165721"/>
                  </a:cubicBezTo>
                  <a:cubicBezTo>
                    <a:pt x="98590" y="173097"/>
                    <a:pt x="86147" y="176809"/>
                    <a:pt x="73102" y="176809"/>
                  </a:cubicBezTo>
                  <a:cubicBezTo>
                    <a:pt x="63569" y="176809"/>
                    <a:pt x="54990" y="174803"/>
                    <a:pt x="47363" y="170739"/>
                  </a:cubicBezTo>
                  <a:cubicBezTo>
                    <a:pt x="39787" y="166725"/>
                    <a:pt x="33516" y="161607"/>
                    <a:pt x="28649" y="155436"/>
                  </a:cubicBezTo>
                  <a:lnTo>
                    <a:pt x="28649" y="237770"/>
                  </a:lnTo>
                  <a:lnTo>
                    <a:pt x="0" y="237770"/>
                  </a:lnTo>
                  <a:close/>
                  <a:moveTo>
                    <a:pt x="25939" y="89358"/>
                  </a:moveTo>
                  <a:cubicBezTo>
                    <a:pt x="25939" y="111133"/>
                    <a:pt x="30355" y="127188"/>
                    <a:pt x="39135" y="137624"/>
                  </a:cubicBezTo>
                  <a:cubicBezTo>
                    <a:pt x="47965" y="148010"/>
                    <a:pt x="58602" y="153228"/>
                    <a:pt x="71145" y="153228"/>
                  </a:cubicBezTo>
                  <a:cubicBezTo>
                    <a:pt x="83889" y="153228"/>
                    <a:pt x="94777" y="147860"/>
                    <a:pt x="103858" y="137072"/>
                  </a:cubicBezTo>
                  <a:cubicBezTo>
                    <a:pt x="112939" y="126285"/>
                    <a:pt x="117455" y="109628"/>
                    <a:pt x="117455" y="87000"/>
                  </a:cubicBezTo>
                  <a:cubicBezTo>
                    <a:pt x="117455" y="65476"/>
                    <a:pt x="113040" y="49320"/>
                    <a:pt x="104159" y="38583"/>
                  </a:cubicBezTo>
                  <a:cubicBezTo>
                    <a:pt x="95279" y="27846"/>
                    <a:pt x="84692" y="22477"/>
                    <a:pt x="72400" y="22477"/>
                  </a:cubicBezTo>
                  <a:cubicBezTo>
                    <a:pt x="60208" y="22477"/>
                    <a:pt x="49370" y="28197"/>
                    <a:pt x="39988" y="39586"/>
                  </a:cubicBezTo>
                  <a:cubicBezTo>
                    <a:pt x="30656" y="51026"/>
                    <a:pt x="25939" y="67583"/>
                    <a:pt x="25939" y="89358"/>
                  </a:cubicBezTo>
                  <a:close/>
                </a:path>
              </a:pathLst>
            </a:custGeom>
            <a:solidFill>
              <a:srgbClr val="002060"/>
            </a:solidFill>
            <a:ln w="5012" cap="flat">
              <a:noFill/>
              <a:prstDash val="solid"/>
              <a:miter/>
            </a:ln>
          </p:spPr>
          <p:txBody>
            <a:bodyPr rtlCol="0" anchor="ctr"/>
            <a:lstStyle/>
            <a:p>
              <a:endParaRPr lang="zh-TW" altLang="en-US" sz="2400"/>
            </a:p>
          </p:txBody>
        </p:sp>
        <p:sp>
          <p:nvSpPr>
            <p:cNvPr id="329" name="手繪多邊形: 圖案 328">
              <a:extLst>
                <a:ext uri="{FF2B5EF4-FFF2-40B4-BE49-F238E27FC236}">
                  <a16:creationId xmlns:a16="http://schemas.microsoft.com/office/drawing/2014/main" id="{EDDA9DA7-2C5C-44E4-993C-DD0A5DBC0A7F}"/>
                </a:ext>
              </a:extLst>
            </p:cNvPr>
            <p:cNvSpPr/>
            <p:nvPr/>
          </p:nvSpPr>
          <p:spPr>
            <a:xfrm>
              <a:off x="1127488" y="3668395"/>
              <a:ext cx="140484" cy="176710"/>
            </a:xfrm>
            <a:custGeom>
              <a:avLst/>
              <a:gdLst>
                <a:gd name="connsiteX0" fmla="*/ 0 w 140484"/>
                <a:gd name="connsiteY0" fmla="*/ 122472 h 176709"/>
                <a:gd name="connsiteX1" fmla="*/ 28348 w 140484"/>
                <a:gd name="connsiteY1" fmla="*/ 118007 h 176709"/>
                <a:gd name="connsiteX2" fmla="*/ 41644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4 w 140484"/>
                <a:gd name="connsiteY6" fmla="*/ 111033 h 176709"/>
                <a:gd name="connsiteX7" fmla="*/ 73253 w 140484"/>
                <a:gd name="connsiteY7" fmla="*/ 101299 h 176709"/>
                <a:gd name="connsiteX8" fmla="*/ 29552 w 140484"/>
                <a:gd name="connsiteY8" fmla="*/ 87502 h 176709"/>
                <a:gd name="connsiteX9" fmla="*/ 11088 w 140484"/>
                <a:gd name="connsiteY9" fmla="*/ 71396 h 176709"/>
                <a:gd name="connsiteX10" fmla="*/ 4817 w 140484"/>
                <a:gd name="connsiteY10" fmla="*/ 48718 h 176709"/>
                <a:gd name="connsiteX11" fmla="*/ 9984 w 140484"/>
                <a:gd name="connsiteY11" fmla="*/ 27796 h 176709"/>
                <a:gd name="connsiteX12" fmla="*/ 24083 w 140484"/>
                <a:gd name="connsiteY12" fmla="*/ 11791 h 176709"/>
                <a:gd name="connsiteX13" fmla="*/ 42296 w 140484"/>
                <a:gd name="connsiteY13" fmla="*/ 3412 h 176709"/>
                <a:gd name="connsiteX14" fmla="*/ 67081 w 140484"/>
                <a:gd name="connsiteY14" fmla="*/ 0 h 176709"/>
                <a:gd name="connsiteX15" fmla="*/ 102052 w 140484"/>
                <a:gd name="connsiteY15" fmla="*/ 5720 h 176709"/>
                <a:gd name="connsiteX16" fmla="*/ 124278 w 140484"/>
                <a:gd name="connsiteY16" fmla="*/ 21223 h 176709"/>
                <a:gd name="connsiteX17" fmla="*/ 134163 w 140484"/>
                <a:gd name="connsiteY17" fmla="*/ 47413 h 176709"/>
                <a:gd name="connsiteX18" fmla="*/ 106116 w 140484"/>
                <a:gd name="connsiteY18" fmla="*/ 51227 h 176709"/>
                <a:gd name="connsiteX19" fmla="*/ 95028 w 140484"/>
                <a:gd name="connsiteY19" fmla="*/ 30856 h 176709"/>
                <a:gd name="connsiteX20" fmla="*/ 69138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6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9" y="138076"/>
                    <a:pt x="41644"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4" y="111033"/>
                  </a:cubicBezTo>
                  <a:cubicBezTo>
                    <a:pt x="98640" y="108474"/>
                    <a:pt x="88856" y="105263"/>
                    <a:pt x="73253" y="101299"/>
                  </a:cubicBezTo>
                  <a:cubicBezTo>
                    <a:pt x="52230" y="95981"/>
                    <a:pt x="37680" y="91415"/>
                    <a:pt x="29552" y="87502"/>
                  </a:cubicBezTo>
                  <a:cubicBezTo>
                    <a:pt x="21424" y="83588"/>
                    <a:pt x="15253" y="78270"/>
                    <a:pt x="11088" y="71396"/>
                  </a:cubicBezTo>
                  <a:cubicBezTo>
                    <a:pt x="6874" y="64573"/>
                    <a:pt x="4817" y="56996"/>
                    <a:pt x="4817" y="48718"/>
                  </a:cubicBezTo>
                  <a:cubicBezTo>
                    <a:pt x="4817" y="41192"/>
                    <a:pt x="6523" y="34218"/>
                    <a:pt x="9984" y="27796"/>
                  </a:cubicBezTo>
                  <a:cubicBezTo>
                    <a:pt x="13446" y="21374"/>
                    <a:pt x="18112" y="16055"/>
                    <a:pt x="24083" y="11791"/>
                  </a:cubicBezTo>
                  <a:cubicBezTo>
                    <a:pt x="28548" y="8479"/>
                    <a:pt x="34619" y="5720"/>
                    <a:pt x="42296" y="3412"/>
                  </a:cubicBezTo>
                  <a:cubicBezTo>
                    <a:pt x="49972" y="1104"/>
                    <a:pt x="58251" y="0"/>
                    <a:pt x="67081" y="0"/>
                  </a:cubicBezTo>
                  <a:cubicBezTo>
                    <a:pt x="80327" y="0"/>
                    <a:pt x="92017" y="1907"/>
                    <a:pt x="102052" y="5720"/>
                  </a:cubicBezTo>
                  <a:cubicBezTo>
                    <a:pt x="112086" y="9533"/>
                    <a:pt x="119512" y="14701"/>
                    <a:pt x="124278" y="21223"/>
                  </a:cubicBezTo>
                  <a:cubicBezTo>
                    <a:pt x="129045" y="27746"/>
                    <a:pt x="132356" y="36476"/>
                    <a:pt x="134163" y="47413"/>
                  </a:cubicBezTo>
                  <a:lnTo>
                    <a:pt x="106116" y="51227"/>
                  </a:lnTo>
                  <a:cubicBezTo>
                    <a:pt x="104862" y="42547"/>
                    <a:pt x="101149" y="35723"/>
                    <a:pt x="95028" y="30856"/>
                  </a:cubicBezTo>
                  <a:cubicBezTo>
                    <a:pt x="88907" y="25990"/>
                    <a:pt x="80277" y="23531"/>
                    <a:pt x="69138" y="23531"/>
                  </a:cubicBezTo>
                  <a:cubicBezTo>
                    <a:pt x="55993" y="23531"/>
                    <a:pt x="46561" y="25689"/>
                    <a:pt x="40941" y="30054"/>
                  </a:cubicBezTo>
                  <a:cubicBezTo>
                    <a:pt x="35322"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7" y="105263"/>
                    <a:pt x="140484" y="113441"/>
                    <a:pt x="140484" y="123225"/>
                  </a:cubicBezTo>
                  <a:cubicBezTo>
                    <a:pt x="140484" y="132758"/>
                    <a:pt x="137675" y="141789"/>
                    <a:pt x="132106" y="150218"/>
                  </a:cubicBezTo>
                  <a:cubicBezTo>
                    <a:pt x="126536" y="158647"/>
                    <a:pt x="118509" y="165169"/>
                    <a:pt x="107972" y="169785"/>
                  </a:cubicBezTo>
                  <a:cubicBezTo>
                    <a:pt x="97486" y="174401"/>
                    <a:pt x="85595" y="176709"/>
                    <a:pt x="72299" y="176709"/>
                  </a:cubicBezTo>
                  <a:cubicBezTo>
                    <a:pt x="50324" y="176709"/>
                    <a:pt x="33566" y="172143"/>
                    <a:pt x="22076" y="163012"/>
                  </a:cubicBezTo>
                  <a:cubicBezTo>
                    <a:pt x="10536" y="153981"/>
                    <a:pt x="3211" y="140434"/>
                    <a:pt x="0" y="122472"/>
                  </a:cubicBezTo>
                  <a:close/>
                </a:path>
              </a:pathLst>
            </a:custGeom>
            <a:solidFill>
              <a:srgbClr val="002060"/>
            </a:solidFill>
            <a:ln w="5012" cap="flat">
              <a:noFill/>
              <a:prstDash val="solid"/>
              <a:miter/>
            </a:ln>
          </p:spPr>
          <p:txBody>
            <a:bodyPr rtlCol="0" anchor="ctr"/>
            <a:lstStyle/>
            <a:p>
              <a:endParaRPr lang="zh-TW" altLang="en-US" sz="2400"/>
            </a:p>
          </p:txBody>
        </p:sp>
        <p:sp>
          <p:nvSpPr>
            <p:cNvPr id="330" name="手繪多邊形: 圖案 329">
              <a:extLst>
                <a:ext uri="{FF2B5EF4-FFF2-40B4-BE49-F238E27FC236}">
                  <a16:creationId xmlns:a16="http://schemas.microsoft.com/office/drawing/2014/main" id="{87756BF8-2B0A-4306-AD34-F8E50385D9C0}"/>
                </a:ext>
              </a:extLst>
            </p:cNvPr>
            <p:cNvSpPr/>
            <p:nvPr/>
          </p:nvSpPr>
          <p:spPr>
            <a:xfrm>
              <a:off x="1309978" y="3672207"/>
              <a:ext cx="32662" cy="169133"/>
            </a:xfrm>
            <a:custGeom>
              <a:avLst/>
              <a:gdLst>
                <a:gd name="connsiteX0" fmla="*/ 0 w 32662"/>
                <a:gd name="connsiteY0" fmla="*/ 32663 h 169133"/>
                <a:gd name="connsiteX1" fmla="*/ 0 w 32662"/>
                <a:gd name="connsiteY1" fmla="*/ 0 h 169133"/>
                <a:gd name="connsiteX2" fmla="*/ 32663 w 32662"/>
                <a:gd name="connsiteY2" fmla="*/ 0 h 169133"/>
                <a:gd name="connsiteX3" fmla="*/ 32663 w 32662"/>
                <a:gd name="connsiteY3" fmla="*/ 32663 h 169133"/>
                <a:gd name="connsiteX4" fmla="*/ 0 w 32662"/>
                <a:gd name="connsiteY4" fmla="*/ 32663 h 169133"/>
                <a:gd name="connsiteX5" fmla="*/ 0 w 32662"/>
                <a:gd name="connsiteY5" fmla="*/ 169133 h 169133"/>
                <a:gd name="connsiteX6" fmla="*/ 0 w 32662"/>
                <a:gd name="connsiteY6" fmla="*/ 136470 h 169133"/>
                <a:gd name="connsiteX7" fmla="*/ 32663 w 32662"/>
                <a:gd name="connsiteY7" fmla="*/ 136470 h 169133"/>
                <a:gd name="connsiteX8" fmla="*/ 32663 w 32662"/>
                <a:gd name="connsiteY8" fmla="*/ 169133 h 169133"/>
                <a:gd name="connsiteX9" fmla="*/ 0 w 32662"/>
                <a:gd name="connsiteY9" fmla="*/ 169133 h 169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662" h="169133">
                  <a:moveTo>
                    <a:pt x="0" y="32663"/>
                  </a:moveTo>
                  <a:lnTo>
                    <a:pt x="0" y="0"/>
                  </a:lnTo>
                  <a:lnTo>
                    <a:pt x="32663" y="0"/>
                  </a:lnTo>
                  <a:lnTo>
                    <a:pt x="32663" y="32663"/>
                  </a:lnTo>
                  <a:lnTo>
                    <a:pt x="0" y="32663"/>
                  </a:lnTo>
                  <a:close/>
                  <a:moveTo>
                    <a:pt x="0" y="169133"/>
                  </a:moveTo>
                  <a:lnTo>
                    <a:pt x="0" y="136470"/>
                  </a:lnTo>
                  <a:lnTo>
                    <a:pt x="32663" y="136470"/>
                  </a:lnTo>
                  <a:lnTo>
                    <a:pt x="32663" y="169133"/>
                  </a:lnTo>
                  <a:lnTo>
                    <a:pt x="0" y="169133"/>
                  </a:lnTo>
                  <a:close/>
                </a:path>
              </a:pathLst>
            </a:custGeom>
            <a:solidFill>
              <a:srgbClr val="002060"/>
            </a:solidFill>
            <a:ln w="5012" cap="flat">
              <a:noFill/>
              <a:prstDash val="solid"/>
              <a:miter/>
            </a:ln>
          </p:spPr>
          <p:txBody>
            <a:bodyPr rtlCol="0" anchor="ctr"/>
            <a:lstStyle/>
            <a:p>
              <a:endParaRPr lang="zh-TW" altLang="en-US" sz="2400"/>
            </a:p>
          </p:txBody>
        </p:sp>
        <p:sp>
          <p:nvSpPr>
            <p:cNvPr id="331" name="手繪多邊形: 圖案 330">
              <a:extLst>
                <a:ext uri="{FF2B5EF4-FFF2-40B4-BE49-F238E27FC236}">
                  <a16:creationId xmlns:a16="http://schemas.microsoft.com/office/drawing/2014/main" id="{0094D16B-0F30-4F33-9364-9BE29F5DE8EB}"/>
                </a:ext>
              </a:extLst>
            </p:cNvPr>
            <p:cNvSpPr/>
            <p:nvPr/>
          </p:nvSpPr>
          <p:spPr>
            <a:xfrm>
              <a:off x="1371138" y="3603923"/>
              <a:ext cx="90611" cy="241433"/>
            </a:xfrm>
            <a:custGeom>
              <a:avLst/>
              <a:gdLst>
                <a:gd name="connsiteX0" fmla="*/ 0 w 90612"/>
                <a:gd name="connsiteY0" fmla="*/ 241432 h 241432"/>
                <a:gd name="connsiteX1" fmla="*/ 67683 w 90612"/>
                <a:gd name="connsiteY1" fmla="*/ 0 h 241432"/>
                <a:gd name="connsiteX2" fmla="*/ 90612 w 90612"/>
                <a:gd name="connsiteY2" fmla="*/ 0 h 241432"/>
                <a:gd name="connsiteX3" fmla="*/ 23080 w 90612"/>
                <a:gd name="connsiteY3" fmla="*/ 241432 h 241432"/>
                <a:gd name="connsiteX4" fmla="*/ 0 w 90612"/>
                <a:gd name="connsiteY4" fmla="*/ 241432 h 241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12" h="241432">
                  <a:moveTo>
                    <a:pt x="0" y="241432"/>
                  </a:moveTo>
                  <a:lnTo>
                    <a:pt x="67683" y="0"/>
                  </a:lnTo>
                  <a:lnTo>
                    <a:pt x="90612" y="0"/>
                  </a:lnTo>
                  <a:lnTo>
                    <a:pt x="23080" y="241432"/>
                  </a:lnTo>
                  <a:lnTo>
                    <a:pt x="0" y="241432"/>
                  </a:lnTo>
                  <a:close/>
                </a:path>
              </a:pathLst>
            </a:custGeom>
            <a:solidFill>
              <a:srgbClr val="002060"/>
            </a:solidFill>
            <a:ln w="5012" cap="flat">
              <a:noFill/>
              <a:prstDash val="solid"/>
              <a:miter/>
            </a:ln>
          </p:spPr>
          <p:txBody>
            <a:bodyPr rtlCol="0" anchor="ctr"/>
            <a:lstStyle/>
            <a:p>
              <a:endParaRPr lang="zh-TW" altLang="en-US" sz="2400"/>
            </a:p>
          </p:txBody>
        </p:sp>
        <p:sp>
          <p:nvSpPr>
            <p:cNvPr id="332" name="手繪多邊形: 圖案 331">
              <a:extLst>
                <a:ext uri="{FF2B5EF4-FFF2-40B4-BE49-F238E27FC236}">
                  <a16:creationId xmlns:a16="http://schemas.microsoft.com/office/drawing/2014/main" id="{EF77461E-46F9-4880-931D-C5F66B9C8045}"/>
                </a:ext>
              </a:extLst>
            </p:cNvPr>
            <p:cNvSpPr/>
            <p:nvPr/>
          </p:nvSpPr>
          <p:spPr>
            <a:xfrm>
              <a:off x="1461740" y="3603924"/>
              <a:ext cx="90611" cy="241431"/>
            </a:xfrm>
            <a:custGeom>
              <a:avLst/>
              <a:gdLst>
                <a:gd name="connsiteX0" fmla="*/ 0 w 90612"/>
                <a:gd name="connsiteY0" fmla="*/ 241432 h 241432"/>
                <a:gd name="connsiteX1" fmla="*/ 67683 w 90612"/>
                <a:gd name="connsiteY1" fmla="*/ 0 h 241432"/>
                <a:gd name="connsiteX2" fmla="*/ 90612 w 90612"/>
                <a:gd name="connsiteY2" fmla="*/ 0 h 241432"/>
                <a:gd name="connsiteX3" fmla="*/ 23080 w 90612"/>
                <a:gd name="connsiteY3" fmla="*/ 241432 h 241432"/>
                <a:gd name="connsiteX4" fmla="*/ 0 w 90612"/>
                <a:gd name="connsiteY4" fmla="*/ 241432 h 241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12" h="241432">
                  <a:moveTo>
                    <a:pt x="0" y="241432"/>
                  </a:moveTo>
                  <a:lnTo>
                    <a:pt x="67683" y="0"/>
                  </a:lnTo>
                  <a:lnTo>
                    <a:pt x="90612" y="0"/>
                  </a:lnTo>
                  <a:lnTo>
                    <a:pt x="23080" y="241432"/>
                  </a:lnTo>
                  <a:lnTo>
                    <a:pt x="0" y="241432"/>
                  </a:lnTo>
                  <a:close/>
                </a:path>
              </a:pathLst>
            </a:custGeom>
            <a:solidFill>
              <a:srgbClr val="002060"/>
            </a:solidFill>
            <a:ln w="5012" cap="flat">
              <a:noFill/>
              <a:prstDash val="solid"/>
              <a:miter/>
            </a:ln>
          </p:spPr>
          <p:txBody>
            <a:bodyPr rtlCol="0" anchor="ctr"/>
            <a:lstStyle/>
            <a:p>
              <a:endParaRPr lang="zh-TW" altLang="en-US" sz="2400"/>
            </a:p>
          </p:txBody>
        </p:sp>
      </p:grpSp>
      <p:grpSp>
        <p:nvGrpSpPr>
          <p:cNvPr id="270" name="群組 269">
            <a:extLst>
              <a:ext uri="{FF2B5EF4-FFF2-40B4-BE49-F238E27FC236}">
                <a16:creationId xmlns:a16="http://schemas.microsoft.com/office/drawing/2014/main" id="{24CBC086-D0F5-45D7-9716-ACA07197051D}"/>
              </a:ext>
            </a:extLst>
          </p:cNvPr>
          <p:cNvGrpSpPr/>
          <p:nvPr/>
        </p:nvGrpSpPr>
        <p:grpSpPr>
          <a:xfrm>
            <a:off x="1385772" y="2146418"/>
            <a:ext cx="830231" cy="216532"/>
            <a:chOff x="1588441" y="3606984"/>
            <a:chExt cx="913199" cy="238171"/>
          </a:xfrm>
          <a:solidFill>
            <a:schemeClr val="accent4">
              <a:lumMod val="75000"/>
            </a:schemeClr>
          </a:solidFill>
        </p:grpSpPr>
        <p:sp>
          <p:nvSpPr>
            <p:cNvPr id="318" name="手繪多邊形: 圖案 317">
              <a:extLst>
                <a:ext uri="{FF2B5EF4-FFF2-40B4-BE49-F238E27FC236}">
                  <a16:creationId xmlns:a16="http://schemas.microsoft.com/office/drawing/2014/main" id="{E5F1B850-7606-4982-9FDD-6ECF1053477F}"/>
                </a:ext>
              </a:extLst>
            </p:cNvPr>
            <p:cNvSpPr/>
            <p:nvPr/>
          </p:nvSpPr>
          <p:spPr>
            <a:xfrm>
              <a:off x="1588441" y="3668396"/>
              <a:ext cx="155737" cy="176759"/>
            </a:xfrm>
            <a:custGeom>
              <a:avLst/>
              <a:gdLst>
                <a:gd name="connsiteX0" fmla="*/ 120064 w 155737"/>
                <a:gd name="connsiteY0" fmla="*/ 152074 h 176759"/>
                <a:gd name="connsiteX1" fmla="*/ 89408 w 155737"/>
                <a:gd name="connsiteY1" fmla="*/ 171190 h 176759"/>
                <a:gd name="connsiteX2" fmla="*/ 57799 w 155737"/>
                <a:gd name="connsiteY2" fmla="*/ 176759 h 176759"/>
                <a:gd name="connsiteX3" fmla="*/ 14952 w 155737"/>
                <a:gd name="connsiteY3" fmla="*/ 163162 h 176759"/>
                <a:gd name="connsiteX4" fmla="*/ 0 w 155737"/>
                <a:gd name="connsiteY4" fmla="*/ 128393 h 176759"/>
                <a:gd name="connsiteX5" fmla="*/ 5669 w 155737"/>
                <a:gd name="connsiteY5" fmla="*/ 105714 h 176759"/>
                <a:gd name="connsiteX6" fmla="*/ 20471 w 155737"/>
                <a:gd name="connsiteY6" fmla="*/ 89208 h 176759"/>
                <a:gd name="connsiteX7" fmla="*/ 41092 w 155737"/>
                <a:gd name="connsiteY7" fmla="*/ 79825 h 176759"/>
                <a:gd name="connsiteX8" fmla="*/ 66580 w 155737"/>
                <a:gd name="connsiteY8" fmla="*/ 75510 h 176759"/>
                <a:gd name="connsiteX9" fmla="*/ 117706 w 155737"/>
                <a:gd name="connsiteY9" fmla="*/ 65626 h 176759"/>
                <a:gd name="connsiteX10" fmla="*/ 117856 w 155737"/>
                <a:gd name="connsiteY10" fmla="*/ 58150 h 176759"/>
                <a:gd name="connsiteX11" fmla="*/ 109728 w 155737"/>
                <a:gd name="connsiteY11" fmla="*/ 33465 h 176759"/>
                <a:gd name="connsiteX12" fmla="*/ 77066 w 155737"/>
                <a:gd name="connsiteY12" fmla="*/ 23732 h 176759"/>
                <a:gd name="connsiteX13" fmla="*/ 47213 w 155737"/>
                <a:gd name="connsiteY13" fmla="*/ 30806 h 176759"/>
                <a:gd name="connsiteX14" fmla="*/ 32964 w 155737"/>
                <a:gd name="connsiteY14" fmla="*/ 55893 h 176759"/>
                <a:gd name="connsiteX15" fmla="*/ 4917 w 155737"/>
                <a:gd name="connsiteY15" fmla="*/ 52080 h 176759"/>
                <a:gd name="connsiteX16" fmla="*/ 17510 w 155737"/>
                <a:gd name="connsiteY16" fmla="*/ 23029 h 176759"/>
                <a:gd name="connsiteX17" fmla="*/ 42848 w 155737"/>
                <a:gd name="connsiteY17" fmla="*/ 5971 h 176759"/>
                <a:gd name="connsiteX18" fmla="*/ 81230 w 155737"/>
                <a:gd name="connsiteY18" fmla="*/ 0 h 176759"/>
                <a:gd name="connsiteX19" fmla="*/ 116401 w 155737"/>
                <a:gd name="connsiteY19" fmla="*/ 5118 h 176759"/>
                <a:gd name="connsiteX20" fmla="*/ 136320 w 155737"/>
                <a:gd name="connsiteY20" fmla="*/ 17912 h 176759"/>
                <a:gd name="connsiteX21" fmla="*/ 145251 w 155737"/>
                <a:gd name="connsiteY21" fmla="*/ 37429 h 176759"/>
                <a:gd name="connsiteX22" fmla="*/ 146706 w 155737"/>
                <a:gd name="connsiteY22" fmla="*/ 63870 h 176759"/>
                <a:gd name="connsiteX23" fmla="*/ 146706 w 155737"/>
                <a:gd name="connsiteY23" fmla="*/ 102102 h 176759"/>
                <a:gd name="connsiteX24" fmla="*/ 148512 w 155737"/>
                <a:gd name="connsiteY24" fmla="*/ 152676 h 176759"/>
                <a:gd name="connsiteX25" fmla="*/ 155737 w 155737"/>
                <a:gd name="connsiteY25" fmla="*/ 172996 h 176759"/>
                <a:gd name="connsiteX26" fmla="*/ 125784 w 155737"/>
                <a:gd name="connsiteY26" fmla="*/ 172996 h 176759"/>
                <a:gd name="connsiteX27" fmla="*/ 120064 w 155737"/>
                <a:gd name="connsiteY27" fmla="*/ 152074 h 176759"/>
                <a:gd name="connsiteX28" fmla="*/ 117656 w 155737"/>
                <a:gd name="connsiteY28" fmla="*/ 88104 h 176759"/>
                <a:gd name="connsiteX29" fmla="*/ 70844 w 155737"/>
                <a:gd name="connsiteY29" fmla="*/ 98941 h 176759"/>
                <a:gd name="connsiteX30" fmla="*/ 45858 w 155737"/>
                <a:gd name="connsiteY30" fmla="*/ 104661 h 176759"/>
                <a:gd name="connsiteX31" fmla="*/ 34569 w 155737"/>
                <a:gd name="connsiteY31" fmla="*/ 113993 h 176759"/>
                <a:gd name="connsiteX32" fmla="*/ 30605 w 155737"/>
                <a:gd name="connsiteY32" fmla="*/ 127590 h 176759"/>
                <a:gd name="connsiteX33" fmla="*/ 39285 w 155737"/>
                <a:gd name="connsiteY33" fmla="*/ 146706 h 176759"/>
                <a:gd name="connsiteX34" fmla="*/ 64673 w 155737"/>
                <a:gd name="connsiteY34" fmla="*/ 154332 h 176759"/>
                <a:gd name="connsiteX35" fmla="*/ 94125 w 155737"/>
                <a:gd name="connsiteY35" fmla="*/ 147107 h 176759"/>
                <a:gd name="connsiteX36" fmla="*/ 113090 w 155737"/>
                <a:gd name="connsiteY36" fmla="*/ 127289 h 176759"/>
                <a:gd name="connsiteX37" fmla="*/ 117706 w 155737"/>
                <a:gd name="connsiteY37" fmla="*/ 98640 h 176759"/>
                <a:gd name="connsiteX38" fmla="*/ 117706 w 155737"/>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7" h="176759">
                  <a:moveTo>
                    <a:pt x="120064" y="152074"/>
                  </a:moveTo>
                  <a:cubicBezTo>
                    <a:pt x="109427" y="161105"/>
                    <a:pt x="99242" y="167477"/>
                    <a:pt x="89408" y="171190"/>
                  </a:cubicBezTo>
                  <a:cubicBezTo>
                    <a:pt x="79574" y="174903"/>
                    <a:pt x="69038" y="176759"/>
                    <a:pt x="57799" y="176759"/>
                  </a:cubicBezTo>
                  <a:cubicBezTo>
                    <a:pt x="39235" y="176759"/>
                    <a:pt x="24936" y="172244"/>
                    <a:pt x="14952" y="163162"/>
                  </a:cubicBezTo>
                  <a:cubicBezTo>
                    <a:pt x="4967" y="154081"/>
                    <a:pt x="0" y="142491"/>
                    <a:pt x="0" y="128393"/>
                  </a:cubicBezTo>
                  <a:cubicBezTo>
                    <a:pt x="0" y="120114"/>
                    <a:pt x="1907" y="112538"/>
                    <a:pt x="5669" y="105714"/>
                  </a:cubicBezTo>
                  <a:cubicBezTo>
                    <a:pt x="9432" y="98841"/>
                    <a:pt x="14349" y="93372"/>
                    <a:pt x="20471" y="89208"/>
                  </a:cubicBezTo>
                  <a:cubicBezTo>
                    <a:pt x="26592" y="85043"/>
                    <a:pt x="33465" y="81932"/>
                    <a:pt x="41092" y="79825"/>
                  </a:cubicBezTo>
                  <a:cubicBezTo>
                    <a:pt x="46711" y="78320"/>
                    <a:pt x="55190" y="76915"/>
                    <a:pt x="66580"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3" y="30806"/>
                  </a:cubicBezTo>
                  <a:cubicBezTo>
                    <a:pt x="40791" y="35522"/>
                    <a:pt x="36024" y="43901"/>
                    <a:pt x="32964" y="55893"/>
                  </a:cubicBezTo>
                  <a:lnTo>
                    <a:pt x="4917" y="52080"/>
                  </a:lnTo>
                  <a:cubicBezTo>
                    <a:pt x="7476" y="40088"/>
                    <a:pt x="11640" y="30405"/>
                    <a:pt x="17510" y="23029"/>
                  </a:cubicBezTo>
                  <a:cubicBezTo>
                    <a:pt x="23330" y="15654"/>
                    <a:pt x="31810" y="9984"/>
                    <a:pt x="42848" y="5971"/>
                  </a:cubicBezTo>
                  <a:cubicBezTo>
                    <a:pt x="53886" y="2007"/>
                    <a:pt x="66680" y="0"/>
                    <a:pt x="81230" y="0"/>
                  </a:cubicBezTo>
                  <a:cubicBezTo>
                    <a:pt x="95680" y="0"/>
                    <a:pt x="107420"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4" y="166524"/>
                    <a:pt x="155737" y="172996"/>
                  </a:cubicBezTo>
                  <a:lnTo>
                    <a:pt x="125784" y="172996"/>
                  </a:lnTo>
                  <a:cubicBezTo>
                    <a:pt x="122823" y="167026"/>
                    <a:pt x="120917" y="160052"/>
                    <a:pt x="120064" y="152074"/>
                  </a:cubicBezTo>
                  <a:close/>
                  <a:moveTo>
                    <a:pt x="117656" y="88104"/>
                  </a:moveTo>
                  <a:cubicBezTo>
                    <a:pt x="107270" y="92368"/>
                    <a:pt x="91666" y="95981"/>
                    <a:pt x="70844" y="98941"/>
                  </a:cubicBezTo>
                  <a:cubicBezTo>
                    <a:pt x="59054" y="100647"/>
                    <a:pt x="50725" y="102554"/>
                    <a:pt x="45858" y="104661"/>
                  </a:cubicBezTo>
                  <a:cubicBezTo>
                    <a:pt x="40991" y="106768"/>
                    <a:pt x="37228" y="109879"/>
                    <a:pt x="34569" y="113993"/>
                  </a:cubicBezTo>
                  <a:cubicBezTo>
                    <a:pt x="31910" y="118057"/>
                    <a:pt x="30605" y="122623"/>
                    <a:pt x="30605" y="127590"/>
                  </a:cubicBezTo>
                  <a:cubicBezTo>
                    <a:pt x="30605" y="135216"/>
                    <a:pt x="33516" y="141588"/>
                    <a:pt x="39285" y="146706"/>
                  </a:cubicBezTo>
                  <a:cubicBezTo>
                    <a:pt x="45055" y="151823"/>
                    <a:pt x="53535" y="154332"/>
                    <a:pt x="64673" y="154332"/>
                  </a:cubicBezTo>
                  <a:cubicBezTo>
                    <a:pt x="75711" y="154332"/>
                    <a:pt x="85545" y="151924"/>
                    <a:pt x="94125" y="147107"/>
                  </a:cubicBezTo>
                  <a:cubicBezTo>
                    <a:pt x="102704" y="142290"/>
                    <a:pt x="109026" y="135668"/>
                    <a:pt x="113090" y="127289"/>
                  </a:cubicBezTo>
                  <a:cubicBezTo>
                    <a:pt x="116150" y="120816"/>
                    <a:pt x="117706" y="111284"/>
                    <a:pt x="117706" y="98640"/>
                  </a:cubicBezTo>
                  <a:lnTo>
                    <a:pt x="117706" y="88104"/>
                  </a:lnTo>
                  <a:close/>
                </a:path>
              </a:pathLst>
            </a:custGeom>
            <a:solidFill>
              <a:srgbClr val="EE6D2B"/>
            </a:solidFill>
            <a:ln w="5012" cap="flat">
              <a:noFill/>
              <a:prstDash val="solid"/>
              <a:miter/>
            </a:ln>
          </p:spPr>
          <p:txBody>
            <a:bodyPr rtlCol="0" anchor="ctr"/>
            <a:lstStyle/>
            <a:p>
              <a:endParaRPr lang="zh-TW" altLang="en-US" sz="2400"/>
            </a:p>
          </p:txBody>
        </p:sp>
        <p:sp>
          <p:nvSpPr>
            <p:cNvPr id="319" name="手繪多邊形: 圖案 318">
              <a:extLst>
                <a:ext uri="{FF2B5EF4-FFF2-40B4-BE49-F238E27FC236}">
                  <a16:creationId xmlns:a16="http://schemas.microsoft.com/office/drawing/2014/main" id="{5B76BD76-B489-44D4-8475-D1D904E6E5C1}"/>
                </a:ext>
              </a:extLst>
            </p:cNvPr>
            <p:cNvSpPr/>
            <p:nvPr/>
          </p:nvSpPr>
          <p:spPr>
            <a:xfrm>
              <a:off x="1789485" y="3607887"/>
              <a:ext cx="28648" cy="233454"/>
            </a:xfrm>
            <a:custGeom>
              <a:avLst/>
              <a:gdLst>
                <a:gd name="connsiteX0" fmla="*/ 0 w 28648"/>
                <a:gd name="connsiteY0" fmla="*/ 233455 h 233454"/>
                <a:gd name="connsiteX1" fmla="*/ 0 w 28648"/>
                <a:gd name="connsiteY1" fmla="*/ 0 h 233454"/>
                <a:gd name="connsiteX2" fmla="*/ 28649 w 28648"/>
                <a:gd name="connsiteY2" fmla="*/ 0 h 233454"/>
                <a:gd name="connsiteX3" fmla="*/ 28649 w 28648"/>
                <a:gd name="connsiteY3" fmla="*/ 233455 h 233454"/>
                <a:gd name="connsiteX4" fmla="*/ 0 w 28648"/>
                <a:gd name="connsiteY4" fmla="*/ 233455 h 2334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48" h="233454">
                  <a:moveTo>
                    <a:pt x="0" y="233455"/>
                  </a:moveTo>
                  <a:lnTo>
                    <a:pt x="0" y="0"/>
                  </a:lnTo>
                  <a:lnTo>
                    <a:pt x="28649" y="0"/>
                  </a:lnTo>
                  <a:lnTo>
                    <a:pt x="28649" y="233455"/>
                  </a:lnTo>
                  <a:lnTo>
                    <a:pt x="0" y="233455"/>
                  </a:lnTo>
                  <a:close/>
                </a:path>
              </a:pathLst>
            </a:custGeom>
            <a:solidFill>
              <a:srgbClr val="EE6D2B"/>
            </a:solidFill>
            <a:ln w="5012" cap="flat">
              <a:noFill/>
              <a:prstDash val="solid"/>
              <a:miter/>
            </a:ln>
          </p:spPr>
          <p:txBody>
            <a:bodyPr rtlCol="0" anchor="ctr"/>
            <a:lstStyle/>
            <a:p>
              <a:endParaRPr lang="zh-TW" altLang="en-US" sz="2400"/>
            </a:p>
          </p:txBody>
        </p:sp>
        <p:sp>
          <p:nvSpPr>
            <p:cNvPr id="320" name="手繪多邊形: 圖案 319">
              <a:extLst>
                <a:ext uri="{FF2B5EF4-FFF2-40B4-BE49-F238E27FC236}">
                  <a16:creationId xmlns:a16="http://schemas.microsoft.com/office/drawing/2014/main" id="{E1FF3A45-574C-4A92-9712-BF67EFDBD676}"/>
                </a:ext>
              </a:extLst>
            </p:cNvPr>
            <p:cNvSpPr/>
            <p:nvPr/>
          </p:nvSpPr>
          <p:spPr>
            <a:xfrm>
              <a:off x="1845227" y="3672209"/>
              <a:ext cx="155134" cy="169133"/>
            </a:xfrm>
            <a:custGeom>
              <a:avLst/>
              <a:gdLst>
                <a:gd name="connsiteX0" fmla="*/ 64322 w 155134"/>
                <a:gd name="connsiteY0" fmla="*/ 169133 h 169133"/>
                <a:gd name="connsiteX1" fmla="*/ 0 w 155134"/>
                <a:gd name="connsiteY1" fmla="*/ 0 h 169133"/>
                <a:gd name="connsiteX2" fmla="*/ 30254 w 155134"/>
                <a:gd name="connsiteY2" fmla="*/ 0 h 169133"/>
                <a:gd name="connsiteX3" fmla="*/ 66580 w 155134"/>
                <a:gd name="connsiteY3" fmla="*/ 101299 h 169133"/>
                <a:gd name="connsiteX4" fmla="*/ 77417 w 155134"/>
                <a:gd name="connsiteY4" fmla="*/ 135367 h 169133"/>
                <a:gd name="connsiteX5" fmla="*/ 88104 w 155134"/>
                <a:gd name="connsiteY5" fmla="*/ 103206 h 169133"/>
                <a:gd name="connsiteX6" fmla="*/ 125683 w 155134"/>
                <a:gd name="connsiteY6" fmla="*/ 0 h 169133"/>
                <a:gd name="connsiteX7" fmla="*/ 155135 w 155134"/>
                <a:gd name="connsiteY7" fmla="*/ 0 h 169133"/>
                <a:gd name="connsiteX8" fmla="*/ 91114 w 155134"/>
                <a:gd name="connsiteY8" fmla="*/ 169133 h 169133"/>
                <a:gd name="connsiteX9" fmla="*/ 64322 w 155134"/>
                <a:gd name="connsiteY9" fmla="*/ 169133 h 169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5134" h="169133">
                  <a:moveTo>
                    <a:pt x="64322" y="169133"/>
                  </a:moveTo>
                  <a:lnTo>
                    <a:pt x="0" y="0"/>
                  </a:lnTo>
                  <a:lnTo>
                    <a:pt x="30254" y="0"/>
                  </a:lnTo>
                  <a:lnTo>
                    <a:pt x="66580" y="101299"/>
                  </a:lnTo>
                  <a:cubicBezTo>
                    <a:pt x="70493" y="112237"/>
                    <a:pt x="74105" y="123576"/>
                    <a:pt x="77417" y="135367"/>
                  </a:cubicBezTo>
                  <a:cubicBezTo>
                    <a:pt x="79976" y="126436"/>
                    <a:pt x="83538" y="115749"/>
                    <a:pt x="88104" y="103206"/>
                  </a:cubicBezTo>
                  <a:lnTo>
                    <a:pt x="125683" y="0"/>
                  </a:lnTo>
                  <a:lnTo>
                    <a:pt x="155135" y="0"/>
                  </a:lnTo>
                  <a:lnTo>
                    <a:pt x="91114" y="169133"/>
                  </a:lnTo>
                  <a:lnTo>
                    <a:pt x="64322" y="169133"/>
                  </a:lnTo>
                  <a:close/>
                </a:path>
              </a:pathLst>
            </a:custGeom>
            <a:solidFill>
              <a:srgbClr val="EE6D2B"/>
            </a:solidFill>
            <a:ln w="5012" cap="flat">
              <a:noFill/>
              <a:prstDash val="solid"/>
              <a:miter/>
            </a:ln>
          </p:spPr>
          <p:txBody>
            <a:bodyPr rtlCol="0" anchor="ctr"/>
            <a:lstStyle/>
            <a:p>
              <a:endParaRPr lang="zh-TW" altLang="en-US" sz="2400"/>
            </a:p>
          </p:txBody>
        </p:sp>
        <p:sp>
          <p:nvSpPr>
            <p:cNvPr id="321" name="手繪多邊形: 圖案 320">
              <a:extLst>
                <a:ext uri="{FF2B5EF4-FFF2-40B4-BE49-F238E27FC236}">
                  <a16:creationId xmlns:a16="http://schemas.microsoft.com/office/drawing/2014/main" id="{A2165332-29D5-46F9-B6A7-E8C5F41B2363}"/>
                </a:ext>
              </a:extLst>
            </p:cNvPr>
            <p:cNvSpPr/>
            <p:nvPr/>
          </p:nvSpPr>
          <p:spPr>
            <a:xfrm>
              <a:off x="2025800" y="3607887"/>
              <a:ext cx="28648" cy="233504"/>
            </a:xfrm>
            <a:custGeom>
              <a:avLst/>
              <a:gdLst>
                <a:gd name="connsiteX0" fmla="*/ 0 w 28648"/>
                <a:gd name="connsiteY0" fmla="*/ 32964 h 233504"/>
                <a:gd name="connsiteX1" fmla="*/ 0 w 28648"/>
                <a:gd name="connsiteY1" fmla="*/ 0 h 233504"/>
                <a:gd name="connsiteX2" fmla="*/ 28649 w 28648"/>
                <a:gd name="connsiteY2" fmla="*/ 0 h 233504"/>
                <a:gd name="connsiteX3" fmla="*/ 28649 w 28648"/>
                <a:gd name="connsiteY3" fmla="*/ 32964 h 233504"/>
                <a:gd name="connsiteX4" fmla="*/ 0 w 28648"/>
                <a:gd name="connsiteY4" fmla="*/ 32964 h 233504"/>
                <a:gd name="connsiteX5" fmla="*/ 0 w 28648"/>
                <a:gd name="connsiteY5" fmla="*/ 233455 h 233504"/>
                <a:gd name="connsiteX6" fmla="*/ 0 w 28648"/>
                <a:gd name="connsiteY6" fmla="*/ 64372 h 233504"/>
                <a:gd name="connsiteX7" fmla="*/ 28649 w 28648"/>
                <a:gd name="connsiteY7" fmla="*/ 64372 h 233504"/>
                <a:gd name="connsiteX8" fmla="*/ 28649 w 28648"/>
                <a:gd name="connsiteY8" fmla="*/ 233505 h 233504"/>
                <a:gd name="connsiteX9" fmla="*/ 0 w 28648"/>
                <a:gd name="connsiteY9" fmla="*/ 233505 h 23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648" h="233504">
                  <a:moveTo>
                    <a:pt x="0" y="32964"/>
                  </a:moveTo>
                  <a:lnTo>
                    <a:pt x="0" y="0"/>
                  </a:lnTo>
                  <a:lnTo>
                    <a:pt x="28649" y="0"/>
                  </a:lnTo>
                  <a:lnTo>
                    <a:pt x="28649" y="32964"/>
                  </a:lnTo>
                  <a:lnTo>
                    <a:pt x="0" y="32964"/>
                  </a:lnTo>
                  <a:close/>
                  <a:moveTo>
                    <a:pt x="0" y="233455"/>
                  </a:moveTo>
                  <a:lnTo>
                    <a:pt x="0" y="64372"/>
                  </a:lnTo>
                  <a:lnTo>
                    <a:pt x="28649" y="64372"/>
                  </a:lnTo>
                  <a:lnTo>
                    <a:pt x="28649" y="233505"/>
                  </a:lnTo>
                  <a:lnTo>
                    <a:pt x="0" y="233505"/>
                  </a:lnTo>
                  <a:close/>
                </a:path>
              </a:pathLst>
            </a:custGeom>
            <a:solidFill>
              <a:srgbClr val="EE6D2B"/>
            </a:solidFill>
            <a:ln w="5012" cap="flat">
              <a:noFill/>
              <a:prstDash val="solid"/>
              <a:miter/>
            </a:ln>
          </p:spPr>
          <p:txBody>
            <a:bodyPr rtlCol="0" anchor="ctr"/>
            <a:lstStyle/>
            <a:p>
              <a:endParaRPr lang="zh-TW" altLang="en-US" sz="2400"/>
            </a:p>
          </p:txBody>
        </p:sp>
        <p:sp>
          <p:nvSpPr>
            <p:cNvPr id="322" name="手繪多邊形: 圖案 321">
              <a:extLst>
                <a:ext uri="{FF2B5EF4-FFF2-40B4-BE49-F238E27FC236}">
                  <a16:creationId xmlns:a16="http://schemas.microsoft.com/office/drawing/2014/main" id="{C6273AEC-A615-43C4-90B7-4B5D7977A489}"/>
                </a:ext>
              </a:extLst>
            </p:cNvPr>
            <p:cNvSpPr/>
            <p:nvPr/>
          </p:nvSpPr>
          <p:spPr>
            <a:xfrm>
              <a:off x="2098099" y="3668446"/>
              <a:ext cx="137423" cy="172895"/>
            </a:xfrm>
            <a:custGeom>
              <a:avLst/>
              <a:gdLst>
                <a:gd name="connsiteX0" fmla="*/ 0 w 137423"/>
                <a:gd name="connsiteY0" fmla="*/ 172896 h 172895"/>
                <a:gd name="connsiteX1" fmla="*/ 0 w 137423"/>
                <a:gd name="connsiteY1" fmla="*/ 3813 h 172895"/>
                <a:gd name="connsiteX2" fmla="*/ 25789 w 137423"/>
                <a:gd name="connsiteY2" fmla="*/ 3813 h 172895"/>
                <a:gd name="connsiteX3" fmla="*/ 25789 w 137423"/>
                <a:gd name="connsiteY3" fmla="*/ 27846 h 172895"/>
                <a:gd name="connsiteX4" fmla="*/ 79625 w 137423"/>
                <a:gd name="connsiteY4" fmla="*/ 0 h 172895"/>
                <a:gd name="connsiteX5" fmla="*/ 107721 w 137423"/>
                <a:gd name="connsiteY5" fmla="*/ 5469 h 172895"/>
                <a:gd name="connsiteX6" fmla="*/ 126888 w 137423"/>
                <a:gd name="connsiteY6" fmla="*/ 19868 h 172895"/>
                <a:gd name="connsiteX7" fmla="*/ 135818 w 137423"/>
                <a:gd name="connsiteY7" fmla="*/ 41041 h 172895"/>
                <a:gd name="connsiteX8" fmla="*/ 137424 w 137423"/>
                <a:gd name="connsiteY8" fmla="*/ 68887 h 172895"/>
                <a:gd name="connsiteX9" fmla="*/ 137424 w 137423"/>
                <a:gd name="connsiteY9" fmla="*/ 172846 h 172895"/>
                <a:gd name="connsiteX10" fmla="*/ 108775 w 137423"/>
                <a:gd name="connsiteY10" fmla="*/ 172846 h 172895"/>
                <a:gd name="connsiteX11" fmla="*/ 108775 w 137423"/>
                <a:gd name="connsiteY11" fmla="*/ 69991 h 172895"/>
                <a:gd name="connsiteX12" fmla="*/ 105414 w 137423"/>
                <a:gd name="connsiteY12" fmla="*/ 43801 h 172895"/>
                <a:gd name="connsiteX13" fmla="*/ 93573 w 137423"/>
                <a:gd name="connsiteY13" fmla="*/ 29953 h 172895"/>
                <a:gd name="connsiteX14" fmla="*/ 73604 w 137423"/>
                <a:gd name="connsiteY14" fmla="*/ 24785 h 172895"/>
                <a:gd name="connsiteX15" fmla="*/ 41995 w 137423"/>
                <a:gd name="connsiteY15" fmla="*/ 36426 h 172895"/>
                <a:gd name="connsiteX16" fmla="*/ 28699 w 137423"/>
                <a:gd name="connsiteY16" fmla="*/ 80528 h 172895"/>
                <a:gd name="connsiteX17" fmla="*/ 28699 w 137423"/>
                <a:gd name="connsiteY17" fmla="*/ 172896 h 172895"/>
                <a:gd name="connsiteX18" fmla="*/ 0 w 137423"/>
                <a:gd name="connsiteY18" fmla="*/ 172896 h 172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7423" h="172895">
                  <a:moveTo>
                    <a:pt x="0" y="172896"/>
                  </a:moveTo>
                  <a:lnTo>
                    <a:pt x="0" y="3813"/>
                  </a:lnTo>
                  <a:lnTo>
                    <a:pt x="25789" y="3813"/>
                  </a:lnTo>
                  <a:lnTo>
                    <a:pt x="25789" y="27846"/>
                  </a:lnTo>
                  <a:cubicBezTo>
                    <a:pt x="38232" y="9282"/>
                    <a:pt x="56144" y="0"/>
                    <a:pt x="79625" y="0"/>
                  </a:cubicBezTo>
                  <a:cubicBezTo>
                    <a:pt x="89810" y="0"/>
                    <a:pt x="99192" y="1856"/>
                    <a:pt x="107721" y="5469"/>
                  </a:cubicBezTo>
                  <a:cubicBezTo>
                    <a:pt x="116251" y="9131"/>
                    <a:pt x="122673" y="13948"/>
                    <a:pt x="126888" y="19868"/>
                  </a:cubicBezTo>
                  <a:cubicBezTo>
                    <a:pt x="131152" y="25789"/>
                    <a:pt x="134112" y="32863"/>
                    <a:pt x="135818" y="41041"/>
                  </a:cubicBezTo>
                  <a:cubicBezTo>
                    <a:pt x="136872" y="46360"/>
                    <a:pt x="137424" y="55642"/>
                    <a:pt x="137424" y="68887"/>
                  </a:cubicBezTo>
                  <a:lnTo>
                    <a:pt x="137424" y="172846"/>
                  </a:lnTo>
                  <a:lnTo>
                    <a:pt x="108775" y="172846"/>
                  </a:lnTo>
                  <a:lnTo>
                    <a:pt x="108775" y="69991"/>
                  </a:lnTo>
                  <a:cubicBezTo>
                    <a:pt x="108775" y="58301"/>
                    <a:pt x="107671" y="49571"/>
                    <a:pt x="105414" y="43801"/>
                  </a:cubicBezTo>
                  <a:cubicBezTo>
                    <a:pt x="103156" y="38031"/>
                    <a:pt x="99242" y="33415"/>
                    <a:pt x="93573" y="29953"/>
                  </a:cubicBezTo>
                  <a:cubicBezTo>
                    <a:pt x="87903" y="26491"/>
                    <a:pt x="81230" y="24785"/>
                    <a:pt x="73604" y="24785"/>
                  </a:cubicBezTo>
                  <a:cubicBezTo>
                    <a:pt x="61412" y="24785"/>
                    <a:pt x="50875" y="28649"/>
                    <a:pt x="41995" y="36426"/>
                  </a:cubicBezTo>
                  <a:cubicBezTo>
                    <a:pt x="33114" y="44152"/>
                    <a:pt x="28699" y="58853"/>
                    <a:pt x="28699" y="80528"/>
                  </a:cubicBezTo>
                  <a:lnTo>
                    <a:pt x="28699" y="172896"/>
                  </a:lnTo>
                  <a:lnTo>
                    <a:pt x="0" y="172896"/>
                  </a:lnTo>
                  <a:close/>
                </a:path>
              </a:pathLst>
            </a:custGeom>
            <a:solidFill>
              <a:srgbClr val="EE6D2B"/>
            </a:solidFill>
            <a:ln w="5012" cap="flat">
              <a:noFill/>
              <a:prstDash val="solid"/>
              <a:miter/>
            </a:ln>
          </p:spPr>
          <p:txBody>
            <a:bodyPr rtlCol="0" anchor="ctr"/>
            <a:lstStyle/>
            <a:p>
              <a:endParaRPr lang="zh-TW" altLang="en-US" sz="2400"/>
            </a:p>
          </p:txBody>
        </p:sp>
        <p:sp>
          <p:nvSpPr>
            <p:cNvPr id="323" name="手繪多邊形: 圖案 322">
              <a:extLst>
                <a:ext uri="{FF2B5EF4-FFF2-40B4-BE49-F238E27FC236}">
                  <a16:creationId xmlns:a16="http://schemas.microsoft.com/office/drawing/2014/main" id="{576E4755-83CD-4FA2-A71F-E5CC42E4E46A}"/>
                </a:ext>
              </a:extLst>
            </p:cNvPr>
            <p:cNvSpPr/>
            <p:nvPr/>
          </p:nvSpPr>
          <p:spPr>
            <a:xfrm>
              <a:off x="2293523" y="3606984"/>
              <a:ext cx="85996" cy="234357"/>
            </a:xfrm>
            <a:custGeom>
              <a:avLst/>
              <a:gdLst>
                <a:gd name="connsiteX0" fmla="*/ 85946 w 85996"/>
                <a:gd name="connsiteY0" fmla="*/ 234358 h 234357"/>
                <a:gd name="connsiteX1" fmla="*/ 57298 w 85996"/>
                <a:gd name="connsiteY1" fmla="*/ 234358 h 234357"/>
                <a:gd name="connsiteX2" fmla="*/ 57298 w 85996"/>
                <a:gd name="connsiteY2" fmla="*/ 51728 h 234357"/>
                <a:gd name="connsiteX3" fmla="*/ 30154 w 85996"/>
                <a:gd name="connsiteY3" fmla="*/ 71496 h 234357"/>
                <a:gd name="connsiteX4" fmla="*/ 0 w 85996"/>
                <a:gd name="connsiteY4" fmla="*/ 86297 h 234357"/>
                <a:gd name="connsiteX5" fmla="*/ 0 w 85996"/>
                <a:gd name="connsiteY5" fmla="*/ 58602 h 234357"/>
                <a:gd name="connsiteX6" fmla="*/ 42045 w 85996"/>
                <a:gd name="connsiteY6" fmla="*/ 31208 h 234357"/>
                <a:gd name="connsiteX7" fmla="*/ 67533 w 85996"/>
                <a:gd name="connsiteY7" fmla="*/ 0 h 234357"/>
                <a:gd name="connsiteX8" fmla="*/ 85997 w 85996"/>
                <a:gd name="connsiteY8" fmla="*/ 0 h 234357"/>
                <a:gd name="connsiteX9" fmla="*/ 85997 w 85996"/>
                <a:gd name="connsiteY9" fmla="*/ 234358 h 23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996" h="234357">
                  <a:moveTo>
                    <a:pt x="85946" y="234358"/>
                  </a:moveTo>
                  <a:lnTo>
                    <a:pt x="57298" y="234358"/>
                  </a:lnTo>
                  <a:lnTo>
                    <a:pt x="57298" y="51728"/>
                  </a:lnTo>
                  <a:cubicBezTo>
                    <a:pt x="50374" y="58301"/>
                    <a:pt x="41343" y="64874"/>
                    <a:pt x="30154" y="71496"/>
                  </a:cubicBezTo>
                  <a:cubicBezTo>
                    <a:pt x="18965" y="78069"/>
                    <a:pt x="8881" y="83036"/>
                    <a:pt x="0" y="86297"/>
                  </a:cubicBezTo>
                  <a:lnTo>
                    <a:pt x="0" y="58602"/>
                  </a:lnTo>
                  <a:cubicBezTo>
                    <a:pt x="16005" y="51076"/>
                    <a:pt x="30054" y="41945"/>
                    <a:pt x="42045" y="31208"/>
                  </a:cubicBezTo>
                  <a:cubicBezTo>
                    <a:pt x="54036" y="20471"/>
                    <a:pt x="62516" y="10085"/>
                    <a:pt x="67533" y="0"/>
                  </a:cubicBezTo>
                  <a:lnTo>
                    <a:pt x="85997" y="0"/>
                  </a:lnTo>
                  <a:lnTo>
                    <a:pt x="85997" y="234358"/>
                  </a:lnTo>
                  <a:close/>
                </a:path>
              </a:pathLst>
            </a:custGeom>
            <a:solidFill>
              <a:srgbClr val="EE6D2B"/>
            </a:solidFill>
            <a:ln w="5012" cap="flat">
              <a:noFill/>
              <a:prstDash val="solid"/>
              <a:miter/>
            </a:ln>
          </p:spPr>
          <p:txBody>
            <a:bodyPr rtlCol="0" anchor="ctr"/>
            <a:lstStyle/>
            <a:p>
              <a:endParaRPr lang="zh-TW" altLang="en-US" sz="2400"/>
            </a:p>
          </p:txBody>
        </p:sp>
        <p:sp>
          <p:nvSpPr>
            <p:cNvPr id="324" name="手繪多邊形: 圖案 323">
              <a:extLst>
                <a:ext uri="{FF2B5EF4-FFF2-40B4-BE49-F238E27FC236}">
                  <a16:creationId xmlns:a16="http://schemas.microsoft.com/office/drawing/2014/main" id="{9159D058-4894-4B79-8185-586892C7DA40}"/>
                </a:ext>
              </a:extLst>
            </p:cNvPr>
            <p:cNvSpPr/>
            <p:nvPr/>
          </p:nvSpPr>
          <p:spPr>
            <a:xfrm>
              <a:off x="2468978" y="3808679"/>
              <a:ext cx="32662" cy="32662"/>
            </a:xfrm>
            <a:custGeom>
              <a:avLst/>
              <a:gdLst>
                <a:gd name="connsiteX0" fmla="*/ 0 w 32662"/>
                <a:gd name="connsiteY0" fmla="*/ 32663 h 32662"/>
                <a:gd name="connsiteX1" fmla="*/ 0 w 32662"/>
                <a:gd name="connsiteY1" fmla="*/ 0 h 32662"/>
                <a:gd name="connsiteX2" fmla="*/ 32663 w 32662"/>
                <a:gd name="connsiteY2" fmla="*/ 0 h 32662"/>
                <a:gd name="connsiteX3" fmla="*/ 32663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3" y="0"/>
                  </a:lnTo>
                  <a:lnTo>
                    <a:pt x="32663" y="32663"/>
                  </a:lnTo>
                  <a:lnTo>
                    <a:pt x="0" y="32663"/>
                  </a:lnTo>
                  <a:close/>
                </a:path>
              </a:pathLst>
            </a:custGeom>
            <a:grpFill/>
            <a:ln w="5012" cap="flat">
              <a:noFill/>
              <a:prstDash val="solid"/>
              <a:miter/>
            </a:ln>
          </p:spPr>
          <p:txBody>
            <a:bodyPr rtlCol="0" anchor="ctr"/>
            <a:lstStyle/>
            <a:p>
              <a:endParaRPr lang="zh-TW" altLang="en-US" sz="2400"/>
            </a:p>
          </p:txBody>
        </p:sp>
      </p:grpSp>
      <p:grpSp>
        <p:nvGrpSpPr>
          <p:cNvPr id="271" name="群組 270">
            <a:extLst>
              <a:ext uri="{FF2B5EF4-FFF2-40B4-BE49-F238E27FC236}">
                <a16:creationId xmlns:a16="http://schemas.microsoft.com/office/drawing/2014/main" id="{F222F29E-9AB6-40BE-BB51-52708CCDF7D0}"/>
              </a:ext>
            </a:extLst>
          </p:cNvPr>
          <p:cNvGrpSpPr/>
          <p:nvPr/>
        </p:nvGrpSpPr>
        <p:grpSpPr>
          <a:xfrm>
            <a:off x="2250852" y="2146372"/>
            <a:ext cx="3926820" cy="272045"/>
            <a:chOff x="2539972" y="3606934"/>
            <a:chExt cx="4319242" cy="299231"/>
          </a:xfrm>
          <a:solidFill>
            <a:schemeClr val="accent6">
              <a:lumMod val="75000"/>
            </a:schemeClr>
          </a:solidFill>
        </p:grpSpPr>
        <p:sp>
          <p:nvSpPr>
            <p:cNvPr id="291" name="手繪多邊形: 圖案 290">
              <a:extLst>
                <a:ext uri="{FF2B5EF4-FFF2-40B4-BE49-F238E27FC236}">
                  <a16:creationId xmlns:a16="http://schemas.microsoft.com/office/drawing/2014/main" id="{60AB5CED-E268-4DF9-9E07-F4FD63265806}"/>
                </a:ext>
              </a:extLst>
            </p:cNvPr>
            <p:cNvSpPr/>
            <p:nvPr/>
          </p:nvSpPr>
          <p:spPr>
            <a:xfrm>
              <a:off x="2539972" y="3668396"/>
              <a:ext cx="140484" cy="176709"/>
            </a:xfrm>
            <a:custGeom>
              <a:avLst/>
              <a:gdLst>
                <a:gd name="connsiteX0" fmla="*/ 0 w 140484"/>
                <a:gd name="connsiteY0" fmla="*/ 122472 h 176709"/>
                <a:gd name="connsiteX1" fmla="*/ 28348 w 140484"/>
                <a:gd name="connsiteY1" fmla="*/ 118007 h 176709"/>
                <a:gd name="connsiteX2" fmla="*/ 41644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4 w 140484"/>
                <a:gd name="connsiteY6" fmla="*/ 111033 h 176709"/>
                <a:gd name="connsiteX7" fmla="*/ 73252 w 140484"/>
                <a:gd name="connsiteY7" fmla="*/ 101299 h 176709"/>
                <a:gd name="connsiteX8" fmla="*/ 29552 w 140484"/>
                <a:gd name="connsiteY8" fmla="*/ 87502 h 176709"/>
                <a:gd name="connsiteX9" fmla="*/ 11088 w 140484"/>
                <a:gd name="connsiteY9" fmla="*/ 71396 h 176709"/>
                <a:gd name="connsiteX10" fmla="*/ 4817 w 140484"/>
                <a:gd name="connsiteY10" fmla="*/ 48718 h 176709"/>
                <a:gd name="connsiteX11" fmla="*/ 9984 w 140484"/>
                <a:gd name="connsiteY11" fmla="*/ 27796 h 176709"/>
                <a:gd name="connsiteX12" fmla="*/ 24083 w 140484"/>
                <a:gd name="connsiteY12" fmla="*/ 11791 h 176709"/>
                <a:gd name="connsiteX13" fmla="*/ 42296 w 140484"/>
                <a:gd name="connsiteY13" fmla="*/ 3412 h 176709"/>
                <a:gd name="connsiteX14" fmla="*/ 67081 w 140484"/>
                <a:gd name="connsiteY14" fmla="*/ 0 h 176709"/>
                <a:gd name="connsiteX15" fmla="*/ 102052 w 140484"/>
                <a:gd name="connsiteY15" fmla="*/ 5720 h 176709"/>
                <a:gd name="connsiteX16" fmla="*/ 124278 w 140484"/>
                <a:gd name="connsiteY16" fmla="*/ 21223 h 176709"/>
                <a:gd name="connsiteX17" fmla="*/ 134163 w 140484"/>
                <a:gd name="connsiteY17" fmla="*/ 47413 h 176709"/>
                <a:gd name="connsiteX18" fmla="*/ 106116 w 140484"/>
                <a:gd name="connsiteY18" fmla="*/ 51227 h 176709"/>
                <a:gd name="connsiteX19" fmla="*/ 95028 w 140484"/>
                <a:gd name="connsiteY19" fmla="*/ 30856 h 176709"/>
                <a:gd name="connsiteX20" fmla="*/ 69138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5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8" y="138076"/>
                    <a:pt x="41644"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4" y="111033"/>
                  </a:cubicBezTo>
                  <a:cubicBezTo>
                    <a:pt x="98640" y="108474"/>
                    <a:pt x="88856" y="105263"/>
                    <a:pt x="73252" y="101299"/>
                  </a:cubicBezTo>
                  <a:cubicBezTo>
                    <a:pt x="52230" y="95981"/>
                    <a:pt x="37680" y="91415"/>
                    <a:pt x="29552" y="87502"/>
                  </a:cubicBezTo>
                  <a:cubicBezTo>
                    <a:pt x="21424" y="83588"/>
                    <a:pt x="15252" y="78270"/>
                    <a:pt x="11088" y="71396"/>
                  </a:cubicBezTo>
                  <a:cubicBezTo>
                    <a:pt x="6874" y="64573"/>
                    <a:pt x="4817" y="56996"/>
                    <a:pt x="4817" y="48718"/>
                  </a:cubicBezTo>
                  <a:cubicBezTo>
                    <a:pt x="4817" y="41192"/>
                    <a:pt x="6522" y="34218"/>
                    <a:pt x="9984" y="27796"/>
                  </a:cubicBezTo>
                  <a:cubicBezTo>
                    <a:pt x="13446" y="21374"/>
                    <a:pt x="18112" y="16055"/>
                    <a:pt x="24083" y="11791"/>
                  </a:cubicBezTo>
                  <a:cubicBezTo>
                    <a:pt x="28548" y="8479"/>
                    <a:pt x="34619" y="5720"/>
                    <a:pt x="42296" y="3412"/>
                  </a:cubicBezTo>
                  <a:cubicBezTo>
                    <a:pt x="49972" y="1104"/>
                    <a:pt x="58251" y="0"/>
                    <a:pt x="67081" y="0"/>
                  </a:cubicBezTo>
                  <a:cubicBezTo>
                    <a:pt x="80327" y="0"/>
                    <a:pt x="92017" y="1907"/>
                    <a:pt x="102052" y="5720"/>
                  </a:cubicBezTo>
                  <a:cubicBezTo>
                    <a:pt x="112086" y="9533"/>
                    <a:pt x="119512" y="14701"/>
                    <a:pt x="124278" y="21223"/>
                  </a:cubicBezTo>
                  <a:cubicBezTo>
                    <a:pt x="129045" y="27746"/>
                    <a:pt x="132356" y="36476"/>
                    <a:pt x="134163" y="47413"/>
                  </a:cubicBezTo>
                  <a:lnTo>
                    <a:pt x="106116" y="51227"/>
                  </a:lnTo>
                  <a:cubicBezTo>
                    <a:pt x="104862" y="42547"/>
                    <a:pt x="101149" y="35723"/>
                    <a:pt x="95028" y="30856"/>
                  </a:cubicBezTo>
                  <a:cubicBezTo>
                    <a:pt x="88907" y="25990"/>
                    <a:pt x="80277" y="23531"/>
                    <a:pt x="69138" y="23531"/>
                  </a:cubicBezTo>
                  <a:cubicBezTo>
                    <a:pt x="55993" y="23531"/>
                    <a:pt x="46561" y="25689"/>
                    <a:pt x="40941" y="30054"/>
                  </a:cubicBezTo>
                  <a:cubicBezTo>
                    <a:pt x="35322"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7" y="105263"/>
                    <a:pt x="140484" y="113441"/>
                    <a:pt x="140484" y="123225"/>
                  </a:cubicBezTo>
                  <a:cubicBezTo>
                    <a:pt x="140484" y="132758"/>
                    <a:pt x="137675" y="141789"/>
                    <a:pt x="132105" y="150218"/>
                  </a:cubicBezTo>
                  <a:cubicBezTo>
                    <a:pt x="126536" y="158647"/>
                    <a:pt x="118509" y="165169"/>
                    <a:pt x="107972" y="169785"/>
                  </a:cubicBezTo>
                  <a:cubicBezTo>
                    <a:pt x="97486" y="174401"/>
                    <a:pt x="85595" y="176709"/>
                    <a:pt x="72299" y="176709"/>
                  </a:cubicBezTo>
                  <a:cubicBezTo>
                    <a:pt x="50324" y="176709"/>
                    <a:pt x="33566" y="172143"/>
                    <a:pt x="22076" y="163012"/>
                  </a:cubicBezTo>
                  <a:cubicBezTo>
                    <a:pt x="10536" y="153981"/>
                    <a:pt x="3211" y="140434"/>
                    <a:pt x="0" y="122472"/>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292" name="手繪多邊形: 圖案 291">
              <a:extLst>
                <a:ext uri="{FF2B5EF4-FFF2-40B4-BE49-F238E27FC236}">
                  <a16:creationId xmlns:a16="http://schemas.microsoft.com/office/drawing/2014/main" id="{D18A32B9-4C5D-433C-B020-423539E44AB7}"/>
                </a:ext>
              </a:extLst>
            </p:cNvPr>
            <p:cNvSpPr/>
            <p:nvPr/>
          </p:nvSpPr>
          <p:spPr>
            <a:xfrm>
              <a:off x="2706697" y="3606934"/>
              <a:ext cx="152877" cy="238572"/>
            </a:xfrm>
            <a:custGeom>
              <a:avLst/>
              <a:gdLst>
                <a:gd name="connsiteX0" fmla="*/ 0 w 152877"/>
                <a:gd name="connsiteY0" fmla="*/ 172796 h 238572"/>
                <a:gd name="connsiteX1" fmla="*/ 28649 w 152877"/>
                <a:gd name="connsiteY1" fmla="*/ 168982 h 238572"/>
                <a:gd name="connsiteX2" fmla="*/ 45457 w 152877"/>
                <a:gd name="connsiteY2" fmla="*/ 204104 h 238572"/>
                <a:gd name="connsiteX3" fmla="*/ 74356 w 152877"/>
                <a:gd name="connsiteY3" fmla="*/ 214841 h 238572"/>
                <a:gd name="connsiteX4" fmla="*/ 108524 w 152877"/>
                <a:gd name="connsiteY4" fmla="*/ 200842 h 238572"/>
                <a:gd name="connsiteX5" fmla="*/ 122472 w 152877"/>
                <a:gd name="connsiteY5" fmla="*/ 166123 h 238572"/>
                <a:gd name="connsiteX6" fmla="*/ 109578 w 152877"/>
                <a:gd name="connsiteY6" fmla="*/ 133560 h 238572"/>
                <a:gd name="connsiteX7" fmla="*/ 76765 w 152877"/>
                <a:gd name="connsiteY7" fmla="*/ 120766 h 238572"/>
                <a:gd name="connsiteX8" fmla="*/ 56545 w 152877"/>
                <a:gd name="connsiteY8" fmla="*/ 123927 h 238572"/>
                <a:gd name="connsiteX9" fmla="*/ 59706 w 152877"/>
                <a:gd name="connsiteY9" fmla="*/ 98791 h 238572"/>
                <a:gd name="connsiteX10" fmla="*/ 64322 w 152877"/>
                <a:gd name="connsiteY10" fmla="*/ 99092 h 238572"/>
                <a:gd name="connsiteX11" fmla="*/ 97286 w 152877"/>
                <a:gd name="connsiteY11" fmla="*/ 89559 h 238572"/>
                <a:gd name="connsiteX12" fmla="*/ 111936 w 152877"/>
                <a:gd name="connsiteY12" fmla="*/ 60107 h 238572"/>
                <a:gd name="connsiteX13" fmla="*/ 101249 w 152877"/>
                <a:gd name="connsiteY13" fmla="*/ 33967 h 238572"/>
                <a:gd name="connsiteX14" fmla="*/ 73704 w 152877"/>
                <a:gd name="connsiteY14" fmla="*/ 23631 h 238572"/>
                <a:gd name="connsiteX15" fmla="*/ 45858 w 152877"/>
                <a:gd name="connsiteY15" fmla="*/ 34118 h 238572"/>
                <a:gd name="connsiteX16" fmla="*/ 31509 w 152877"/>
                <a:gd name="connsiteY16" fmla="*/ 65626 h 238572"/>
                <a:gd name="connsiteX17" fmla="*/ 2860 w 152877"/>
                <a:gd name="connsiteY17" fmla="*/ 60509 h 238572"/>
                <a:gd name="connsiteX18" fmla="*/ 26742 w 152877"/>
                <a:gd name="connsiteY18" fmla="*/ 15855 h 238572"/>
                <a:gd name="connsiteX19" fmla="*/ 73102 w 152877"/>
                <a:gd name="connsiteY19" fmla="*/ 0 h 238572"/>
                <a:gd name="connsiteX20" fmla="*/ 108273 w 152877"/>
                <a:gd name="connsiteY20" fmla="*/ 8178 h 238572"/>
                <a:gd name="connsiteX21" fmla="*/ 132858 w 152877"/>
                <a:gd name="connsiteY21" fmla="*/ 30555 h 238572"/>
                <a:gd name="connsiteX22" fmla="*/ 141387 w 152877"/>
                <a:gd name="connsiteY22" fmla="*/ 60659 h 238572"/>
                <a:gd name="connsiteX23" fmla="*/ 133259 w 152877"/>
                <a:gd name="connsiteY23" fmla="*/ 88204 h 238572"/>
                <a:gd name="connsiteX24" fmla="*/ 109227 w 152877"/>
                <a:gd name="connsiteY24" fmla="*/ 107972 h 238572"/>
                <a:gd name="connsiteX25" fmla="*/ 141387 w 152877"/>
                <a:gd name="connsiteY25" fmla="*/ 127791 h 238572"/>
                <a:gd name="connsiteX26" fmla="*/ 152877 w 152877"/>
                <a:gd name="connsiteY26" fmla="*/ 165470 h 238572"/>
                <a:gd name="connsiteX27" fmla="*/ 130600 w 152877"/>
                <a:gd name="connsiteY27" fmla="*/ 217299 h 238572"/>
                <a:gd name="connsiteX28" fmla="*/ 74206 w 152877"/>
                <a:gd name="connsiteY28" fmla="*/ 238572 h 238572"/>
                <a:gd name="connsiteX29" fmla="*/ 23180 w 152877"/>
                <a:gd name="connsiteY29" fmla="*/ 220259 h 238572"/>
                <a:gd name="connsiteX30" fmla="*/ 0 w 152877"/>
                <a:gd name="connsiteY30" fmla="*/ 172796 h 238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2877" h="238572">
                  <a:moveTo>
                    <a:pt x="0" y="172796"/>
                  </a:moveTo>
                  <a:lnTo>
                    <a:pt x="28649" y="168982"/>
                  </a:lnTo>
                  <a:cubicBezTo>
                    <a:pt x="31960" y="185239"/>
                    <a:pt x="37529" y="196929"/>
                    <a:pt x="45457" y="204104"/>
                  </a:cubicBezTo>
                  <a:cubicBezTo>
                    <a:pt x="53384" y="211278"/>
                    <a:pt x="63017" y="214841"/>
                    <a:pt x="74356" y="214841"/>
                  </a:cubicBezTo>
                  <a:cubicBezTo>
                    <a:pt x="87853" y="214841"/>
                    <a:pt x="99242" y="210175"/>
                    <a:pt x="108524" y="200842"/>
                  </a:cubicBezTo>
                  <a:cubicBezTo>
                    <a:pt x="117806" y="191510"/>
                    <a:pt x="122472" y="179920"/>
                    <a:pt x="122472" y="166123"/>
                  </a:cubicBezTo>
                  <a:cubicBezTo>
                    <a:pt x="122472" y="152977"/>
                    <a:pt x="118157" y="142090"/>
                    <a:pt x="109578" y="133560"/>
                  </a:cubicBezTo>
                  <a:cubicBezTo>
                    <a:pt x="100998" y="125031"/>
                    <a:pt x="90061" y="120766"/>
                    <a:pt x="76765" y="120766"/>
                  </a:cubicBezTo>
                  <a:cubicBezTo>
                    <a:pt x="71346" y="120766"/>
                    <a:pt x="64623" y="121820"/>
                    <a:pt x="56545" y="123927"/>
                  </a:cubicBezTo>
                  <a:lnTo>
                    <a:pt x="59706" y="98791"/>
                  </a:lnTo>
                  <a:cubicBezTo>
                    <a:pt x="61612" y="98991"/>
                    <a:pt x="63168" y="99092"/>
                    <a:pt x="64322" y="99092"/>
                  </a:cubicBezTo>
                  <a:cubicBezTo>
                    <a:pt x="76514" y="99092"/>
                    <a:pt x="87502" y="95931"/>
                    <a:pt x="97286" y="89559"/>
                  </a:cubicBezTo>
                  <a:cubicBezTo>
                    <a:pt x="107069" y="83187"/>
                    <a:pt x="111936" y="73353"/>
                    <a:pt x="111936" y="60107"/>
                  </a:cubicBezTo>
                  <a:cubicBezTo>
                    <a:pt x="111936" y="49621"/>
                    <a:pt x="108374" y="40891"/>
                    <a:pt x="101249" y="33967"/>
                  </a:cubicBezTo>
                  <a:cubicBezTo>
                    <a:pt x="94125" y="27043"/>
                    <a:pt x="84943" y="23631"/>
                    <a:pt x="73704" y="23631"/>
                  </a:cubicBezTo>
                  <a:cubicBezTo>
                    <a:pt x="62566" y="23631"/>
                    <a:pt x="53284" y="27144"/>
                    <a:pt x="45858" y="34118"/>
                  </a:cubicBezTo>
                  <a:cubicBezTo>
                    <a:pt x="38433" y="41142"/>
                    <a:pt x="33666" y="51628"/>
                    <a:pt x="31509" y="65626"/>
                  </a:cubicBezTo>
                  <a:lnTo>
                    <a:pt x="2860" y="60509"/>
                  </a:lnTo>
                  <a:cubicBezTo>
                    <a:pt x="6372" y="41292"/>
                    <a:pt x="14350" y="26391"/>
                    <a:pt x="26742" y="15855"/>
                  </a:cubicBezTo>
                  <a:cubicBezTo>
                    <a:pt x="39135" y="5318"/>
                    <a:pt x="54638" y="0"/>
                    <a:pt x="73102" y="0"/>
                  </a:cubicBezTo>
                  <a:cubicBezTo>
                    <a:pt x="85846" y="0"/>
                    <a:pt x="97587" y="2709"/>
                    <a:pt x="108273" y="8178"/>
                  </a:cubicBezTo>
                  <a:cubicBezTo>
                    <a:pt x="119010" y="13647"/>
                    <a:pt x="127189" y="21123"/>
                    <a:pt x="132858" y="30555"/>
                  </a:cubicBezTo>
                  <a:cubicBezTo>
                    <a:pt x="138528" y="39988"/>
                    <a:pt x="141387" y="50022"/>
                    <a:pt x="141387" y="60659"/>
                  </a:cubicBezTo>
                  <a:cubicBezTo>
                    <a:pt x="141387" y="70744"/>
                    <a:pt x="138678" y="79926"/>
                    <a:pt x="133259" y="88204"/>
                  </a:cubicBezTo>
                  <a:cubicBezTo>
                    <a:pt x="127841" y="96483"/>
                    <a:pt x="119813" y="103055"/>
                    <a:pt x="109227" y="107972"/>
                  </a:cubicBezTo>
                  <a:cubicBezTo>
                    <a:pt x="123024" y="111133"/>
                    <a:pt x="133761" y="117756"/>
                    <a:pt x="141387" y="127791"/>
                  </a:cubicBezTo>
                  <a:cubicBezTo>
                    <a:pt x="149014" y="137825"/>
                    <a:pt x="152877" y="150368"/>
                    <a:pt x="152877" y="165470"/>
                  </a:cubicBezTo>
                  <a:cubicBezTo>
                    <a:pt x="152877" y="185841"/>
                    <a:pt x="145452" y="203150"/>
                    <a:pt x="130600" y="217299"/>
                  </a:cubicBezTo>
                  <a:cubicBezTo>
                    <a:pt x="115749" y="231498"/>
                    <a:pt x="96934" y="238572"/>
                    <a:pt x="74206" y="238572"/>
                  </a:cubicBezTo>
                  <a:cubicBezTo>
                    <a:pt x="53735" y="238572"/>
                    <a:pt x="36727" y="232451"/>
                    <a:pt x="23180" y="220259"/>
                  </a:cubicBezTo>
                  <a:cubicBezTo>
                    <a:pt x="9633" y="208017"/>
                    <a:pt x="1907" y="192213"/>
                    <a:pt x="0" y="172796"/>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293" name="手繪多邊形: 圖案 292">
              <a:extLst>
                <a:ext uri="{FF2B5EF4-FFF2-40B4-BE49-F238E27FC236}">
                  <a16:creationId xmlns:a16="http://schemas.microsoft.com/office/drawing/2014/main" id="{AAE54EDB-110B-423F-AA41-F3693A896F2E}"/>
                </a:ext>
              </a:extLst>
            </p:cNvPr>
            <p:cNvSpPr/>
            <p:nvPr/>
          </p:nvSpPr>
          <p:spPr>
            <a:xfrm>
              <a:off x="2903977" y="3808679"/>
              <a:ext cx="32662" cy="32662"/>
            </a:xfrm>
            <a:custGeom>
              <a:avLst/>
              <a:gdLst>
                <a:gd name="connsiteX0" fmla="*/ 0 w 32662"/>
                <a:gd name="connsiteY0" fmla="*/ 32663 h 32662"/>
                <a:gd name="connsiteX1" fmla="*/ 0 w 32662"/>
                <a:gd name="connsiteY1" fmla="*/ 0 h 32662"/>
                <a:gd name="connsiteX2" fmla="*/ 32663 w 32662"/>
                <a:gd name="connsiteY2" fmla="*/ 0 h 32662"/>
                <a:gd name="connsiteX3" fmla="*/ 32663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3" y="0"/>
                  </a:lnTo>
                  <a:lnTo>
                    <a:pt x="32663" y="32663"/>
                  </a:lnTo>
                  <a:lnTo>
                    <a:pt x="0" y="32663"/>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294" name="手繪多邊形: 圖案 293">
              <a:extLst>
                <a:ext uri="{FF2B5EF4-FFF2-40B4-BE49-F238E27FC236}">
                  <a16:creationId xmlns:a16="http://schemas.microsoft.com/office/drawing/2014/main" id="{4842F760-5F6D-474A-84C9-2A3B42000139}"/>
                </a:ext>
              </a:extLst>
            </p:cNvPr>
            <p:cNvSpPr/>
            <p:nvPr/>
          </p:nvSpPr>
          <p:spPr>
            <a:xfrm>
              <a:off x="2976779" y="3668396"/>
              <a:ext cx="155736" cy="176759"/>
            </a:xfrm>
            <a:custGeom>
              <a:avLst/>
              <a:gdLst>
                <a:gd name="connsiteX0" fmla="*/ 120064 w 155736"/>
                <a:gd name="connsiteY0" fmla="*/ 152074 h 176759"/>
                <a:gd name="connsiteX1" fmla="*/ 89408 w 155736"/>
                <a:gd name="connsiteY1" fmla="*/ 171190 h 176759"/>
                <a:gd name="connsiteX2" fmla="*/ 57799 w 155736"/>
                <a:gd name="connsiteY2" fmla="*/ 176759 h 176759"/>
                <a:gd name="connsiteX3" fmla="*/ 14951 w 155736"/>
                <a:gd name="connsiteY3" fmla="*/ 163162 h 176759"/>
                <a:gd name="connsiteX4" fmla="*/ 0 w 155736"/>
                <a:gd name="connsiteY4" fmla="*/ 128393 h 176759"/>
                <a:gd name="connsiteX5" fmla="*/ 5670 w 155736"/>
                <a:gd name="connsiteY5" fmla="*/ 105714 h 176759"/>
                <a:gd name="connsiteX6" fmla="*/ 20471 w 155736"/>
                <a:gd name="connsiteY6" fmla="*/ 89208 h 176759"/>
                <a:gd name="connsiteX7" fmla="*/ 41092 w 155736"/>
                <a:gd name="connsiteY7" fmla="*/ 79825 h 176759"/>
                <a:gd name="connsiteX8" fmla="*/ 66580 w 155736"/>
                <a:gd name="connsiteY8" fmla="*/ 75510 h 176759"/>
                <a:gd name="connsiteX9" fmla="*/ 117706 w 155736"/>
                <a:gd name="connsiteY9" fmla="*/ 65626 h 176759"/>
                <a:gd name="connsiteX10" fmla="*/ 117856 w 155736"/>
                <a:gd name="connsiteY10" fmla="*/ 58150 h 176759"/>
                <a:gd name="connsiteX11" fmla="*/ 109728 w 155736"/>
                <a:gd name="connsiteY11" fmla="*/ 33465 h 176759"/>
                <a:gd name="connsiteX12" fmla="*/ 77066 w 155736"/>
                <a:gd name="connsiteY12" fmla="*/ 23732 h 176759"/>
                <a:gd name="connsiteX13" fmla="*/ 47213 w 155736"/>
                <a:gd name="connsiteY13" fmla="*/ 30806 h 176759"/>
                <a:gd name="connsiteX14" fmla="*/ 32964 w 155736"/>
                <a:gd name="connsiteY14" fmla="*/ 55893 h 176759"/>
                <a:gd name="connsiteX15" fmla="*/ 4917 w 155736"/>
                <a:gd name="connsiteY15" fmla="*/ 52080 h 176759"/>
                <a:gd name="connsiteX16" fmla="*/ 17510 w 155736"/>
                <a:gd name="connsiteY16" fmla="*/ 23029 h 176759"/>
                <a:gd name="connsiteX17" fmla="*/ 42848 w 155736"/>
                <a:gd name="connsiteY17" fmla="*/ 5971 h 176759"/>
                <a:gd name="connsiteX18" fmla="*/ 81230 w 155736"/>
                <a:gd name="connsiteY18" fmla="*/ 0 h 176759"/>
                <a:gd name="connsiteX19" fmla="*/ 116401 w 155736"/>
                <a:gd name="connsiteY19" fmla="*/ 5118 h 176759"/>
                <a:gd name="connsiteX20" fmla="*/ 136320 w 155736"/>
                <a:gd name="connsiteY20" fmla="*/ 17912 h 176759"/>
                <a:gd name="connsiteX21" fmla="*/ 145251 w 155736"/>
                <a:gd name="connsiteY21" fmla="*/ 37429 h 176759"/>
                <a:gd name="connsiteX22" fmla="*/ 146706 w 155736"/>
                <a:gd name="connsiteY22" fmla="*/ 63870 h 176759"/>
                <a:gd name="connsiteX23" fmla="*/ 146706 w 155736"/>
                <a:gd name="connsiteY23" fmla="*/ 102102 h 176759"/>
                <a:gd name="connsiteX24" fmla="*/ 148512 w 155736"/>
                <a:gd name="connsiteY24" fmla="*/ 152676 h 176759"/>
                <a:gd name="connsiteX25" fmla="*/ 155737 w 155736"/>
                <a:gd name="connsiteY25" fmla="*/ 172996 h 176759"/>
                <a:gd name="connsiteX26" fmla="*/ 125784 w 155736"/>
                <a:gd name="connsiteY26" fmla="*/ 172996 h 176759"/>
                <a:gd name="connsiteX27" fmla="*/ 120064 w 155736"/>
                <a:gd name="connsiteY27" fmla="*/ 152074 h 176759"/>
                <a:gd name="connsiteX28" fmla="*/ 117656 w 155736"/>
                <a:gd name="connsiteY28" fmla="*/ 88104 h 176759"/>
                <a:gd name="connsiteX29" fmla="*/ 70844 w 155736"/>
                <a:gd name="connsiteY29" fmla="*/ 98941 h 176759"/>
                <a:gd name="connsiteX30" fmla="*/ 45858 w 155736"/>
                <a:gd name="connsiteY30" fmla="*/ 104661 h 176759"/>
                <a:gd name="connsiteX31" fmla="*/ 34569 w 155736"/>
                <a:gd name="connsiteY31" fmla="*/ 113993 h 176759"/>
                <a:gd name="connsiteX32" fmla="*/ 30605 w 155736"/>
                <a:gd name="connsiteY32" fmla="*/ 127590 h 176759"/>
                <a:gd name="connsiteX33" fmla="*/ 39285 w 155736"/>
                <a:gd name="connsiteY33" fmla="*/ 146706 h 176759"/>
                <a:gd name="connsiteX34" fmla="*/ 64673 w 155736"/>
                <a:gd name="connsiteY34" fmla="*/ 154332 h 176759"/>
                <a:gd name="connsiteX35" fmla="*/ 94125 w 155736"/>
                <a:gd name="connsiteY35" fmla="*/ 147107 h 176759"/>
                <a:gd name="connsiteX36" fmla="*/ 113090 w 155736"/>
                <a:gd name="connsiteY36" fmla="*/ 127289 h 176759"/>
                <a:gd name="connsiteX37" fmla="*/ 117706 w 155736"/>
                <a:gd name="connsiteY37" fmla="*/ 98640 h 176759"/>
                <a:gd name="connsiteX38" fmla="*/ 117706 w 155736"/>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6" h="176759">
                  <a:moveTo>
                    <a:pt x="120064" y="152074"/>
                  </a:moveTo>
                  <a:cubicBezTo>
                    <a:pt x="109427" y="161105"/>
                    <a:pt x="99242" y="167477"/>
                    <a:pt x="89408" y="171190"/>
                  </a:cubicBezTo>
                  <a:cubicBezTo>
                    <a:pt x="79574" y="174903"/>
                    <a:pt x="69038" y="176759"/>
                    <a:pt x="57799" y="176759"/>
                  </a:cubicBezTo>
                  <a:cubicBezTo>
                    <a:pt x="39235" y="176759"/>
                    <a:pt x="24936" y="172244"/>
                    <a:pt x="14951" y="163162"/>
                  </a:cubicBezTo>
                  <a:cubicBezTo>
                    <a:pt x="4967" y="154081"/>
                    <a:pt x="0" y="142491"/>
                    <a:pt x="0" y="128393"/>
                  </a:cubicBezTo>
                  <a:cubicBezTo>
                    <a:pt x="0" y="120114"/>
                    <a:pt x="1907" y="112538"/>
                    <a:pt x="5670" y="105714"/>
                  </a:cubicBezTo>
                  <a:cubicBezTo>
                    <a:pt x="9433" y="98841"/>
                    <a:pt x="14349" y="93372"/>
                    <a:pt x="20471" y="89208"/>
                  </a:cubicBezTo>
                  <a:cubicBezTo>
                    <a:pt x="26592" y="85043"/>
                    <a:pt x="33465" y="81932"/>
                    <a:pt x="41092" y="79825"/>
                  </a:cubicBezTo>
                  <a:cubicBezTo>
                    <a:pt x="46711" y="78320"/>
                    <a:pt x="55190" y="76915"/>
                    <a:pt x="66580"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3" y="30806"/>
                  </a:cubicBezTo>
                  <a:cubicBezTo>
                    <a:pt x="40791" y="35522"/>
                    <a:pt x="36024" y="43901"/>
                    <a:pt x="32964" y="55893"/>
                  </a:cubicBezTo>
                  <a:lnTo>
                    <a:pt x="4917" y="52080"/>
                  </a:lnTo>
                  <a:cubicBezTo>
                    <a:pt x="7476" y="40088"/>
                    <a:pt x="11640" y="30405"/>
                    <a:pt x="17510" y="23029"/>
                  </a:cubicBezTo>
                  <a:cubicBezTo>
                    <a:pt x="23330" y="15654"/>
                    <a:pt x="31810" y="9984"/>
                    <a:pt x="42848" y="5971"/>
                  </a:cubicBezTo>
                  <a:cubicBezTo>
                    <a:pt x="53886" y="2007"/>
                    <a:pt x="66680" y="0"/>
                    <a:pt x="81230" y="0"/>
                  </a:cubicBezTo>
                  <a:cubicBezTo>
                    <a:pt x="95680" y="0"/>
                    <a:pt x="107420"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5" y="166524"/>
                    <a:pt x="155737" y="172996"/>
                  </a:cubicBezTo>
                  <a:lnTo>
                    <a:pt x="125784" y="172996"/>
                  </a:lnTo>
                  <a:cubicBezTo>
                    <a:pt x="122823" y="167026"/>
                    <a:pt x="120917" y="160052"/>
                    <a:pt x="120064" y="152074"/>
                  </a:cubicBezTo>
                  <a:close/>
                  <a:moveTo>
                    <a:pt x="117656" y="88104"/>
                  </a:moveTo>
                  <a:cubicBezTo>
                    <a:pt x="107270" y="92368"/>
                    <a:pt x="91666" y="95981"/>
                    <a:pt x="70844" y="98941"/>
                  </a:cubicBezTo>
                  <a:cubicBezTo>
                    <a:pt x="59054" y="100647"/>
                    <a:pt x="50725" y="102554"/>
                    <a:pt x="45858" y="104661"/>
                  </a:cubicBezTo>
                  <a:cubicBezTo>
                    <a:pt x="40991" y="106768"/>
                    <a:pt x="37228" y="109879"/>
                    <a:pt x="34569" y="113993"/>
                  </a:cubicBezTo>
                  <a:cubicBezTo>
                    <a:pt x="31910" y="118057"/>
                    <a:pt x="30605" y="122623"/>
                    <a:pt x="30605" y="127590"/>
                  </a:cubicBezTo>
                  <a:cubicBezTo>
                    <a:pt x="30605" y="135216"/>
                    <a:pt x="33516" y="141588"/>
                    <a:pt x="39285" y="146706"/>
                  </a:cubicBezTo>
                  <a:cubicBezTo>
                    <a:pt x="45055" y="151823"/>
                    <a:pt x="53534" y="154332"/>
                    <a:pt x="64673" y="154332"/>
                  </a:cubicBezTo>
                  <a:cubicBezTo>
                    <a:pt x="75711" y="154332"/>
                    <a:pt x="85545" y="151924"/>
                    <a:pt x="94125" y="147107"/>
                  </a:cubicBezTo>
                  <a:cubicBezTo>
                    <a:pt x="102704" y="142290"/>
                    <a:pt x="109026" y="135668"/>
                    <a:pt x="113090" y="127289"/>
                  </a:cubicBezTo>
                  <a:cubicBezTo>
                    <a:pt x="116150" y="120816"/>
                    <a:pt x="117706" y="111284"/>
                    <a:pt x="117706" y="98640"/>
                  </a:cubicBezTo>
                  <a:lnTo>
                    <a:pt x="117706" y="88104"/>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295" name="手繪多邊形: 圖案 294">
              <a:extLst>
                <a:ext uri="{FF2B5EF4-FFF2-40B4-BE49-F238E27FC236}">
                  <a16:creationId xmlns:a16="http://schemas.microsoft.com/office/drawing/2014/main" id="{3A5BEE30-E55C-4FF9-9BC5-EA91678C9D77}"/>
                </a:ext>
              </a:extLst>
            </p:cNvPr>
            <p:cNvSpPr/>
            <p:nvPr/>
          </p:nvSpPr>
          <p:spPr>
            <a:xfrm>
              <a:off x="3167837" y="3668396"/>
              <a:ext cx="146856" cy="237769"/>
            </a:xfrm>
            <a:custGeom>
              <a:avLst/>
              <a:gdLst>
                <a:gd name="connsiteX0" fmla="*/ 0 w 146856"/>
                <a:gd name="connsiteY0" fmla="*/ 237770 h 237769"/>
                <a:gd name="connsiteX1" fmla="*/ 0 w 146856"/>
                <a:gd name="connsiteY1" fmla="*/ 3863 h 237769"/>
                <a:gd name="connsiteX2" fmla="*/ 26140 w 146856"/>
                <a:gd name="connsiteY2" fmla="*/ 3863 h 237769"/>
                <a:gd name="connsiteX3" fmla="*/ 26140 w 146856"/>
                <a:gd name="connsiteY3" fmla="*/ 25839 h 237769"/>
                <a:gd name="connsiteX4" fmla="*/ 47012 w 146856"/>
                <a:gd name="connsiteY4" fmla="*/ 6472 h 237769"/>
                <a:gd name="connsiteX5" fmla="*/ 75209 w 146856"/>
                <a:gd name="connsiteY5" fmla="*/ 0 h 237769"/>
                <a:gd name="connsiteX6" fmla="*/ 113441 w 146856"/>
                <a:gd name="connsiteY6" fmla="*/ 11138 h 237769"/>
                <a:gd name="connsiteX7" fmla="*/ 138427 w 146856"/>
                <a:gd name="connsiteY7" fmla="*/ 42597 h 237769"/>
                <a:gd name="connsiteX8" fmla="*/ 146856 w 146856"/>
                <a:gd name="connsiteY8" fmla="*/ 87100 h 237769"/>
                <a:gd name="connsiteX9" fmla="*/ 137524 w 146856"/>
                <a:gd name="connsiteY9" fmla="*/ 133861 h 237769"/>
                <a:gd name="connsiteX10" fmla="*/ 110430 w 146856"/>
                <a:gd name="connsiteY10" fmla="*/ 165721 h 237769"/>
                <a:gd name="connsiteX11" fmla="*/ 73102 w 146856"/>
                <a:gd name="connsiteY11" fmla="*/ 176809 h 237769"/>
                <a:gd name="connsiteX12" fmla="*/ 47363 w 146856"/>
                <a:gd name="connsiteY12" fmla="*/ 170739 h 237769"/>
                <a:gd name="connsiteX13" fmla="*/ 28649 w 146856"/>
                <a:gd name="connsiteY13" fmla="*/ 155436 h 237769"/>
                <a:gd name="connsiteX14" fmla="*/ 28649 w 146856"/>
                <a:gd name="connsiteY14" fmla="*/ 237770 h 237769"/>
                <a:gd name="connsiteX15" fmla="*/ 0 w 146856"/>
                <a:gd name="connsiteY15" fmla="*/ 237770 h 237769"/>
                <a:gd name="connsiteX16" fmla="*/ 25990 w 146856"/>
                <a:gd name="connsiteY16" fmla="*/ 89358 h 237769"/>
                <a:gd name="connsiteX17" fmla="*/ 39185 w 146856"/>
                <a:gd name="connsiteY17" fmla="*/ 137624 h 237769"/>
                <a:gd name="connsiteX18" fmla="*/ 71195 w 146856"/>
                <a:gd name="connsiteY18" fmla="*/ 153228 h 237769"/>
                <a:gd name="connsiteX19" fmla="*/ 103908 w 146856"/>
                <a:gd name="connsiteY19" fmla="*/ 137072 h 237769"/>
                <a:gd name="connsiteX20" fmla="*/ 117505 w 146856"/>
                <a:gd name="connsiteY20" fmla="*/ 87000 h 237769"/>
                <a:gd name="connsiteX21" fmla="*/ 104209 w 146856"/>
                <a:gd name="connsiteY21" fmla="*/ 38583 h 237769"/>
                <a:gd name="connsiteX22" fmla="*/ 72450 w 146856"/>
                <a:gd name="connsiteY22" fmla="*/ 22477 h 237769"/>
                <a:gd name="connsiteX23" fmla="*/ 40038 w 146856"/>
                <a:gd name="connsiteY23" fmla="*/ 39586 h 237769"/>
                <a:gd name="connsiteX24" fmla="*/ 25990 w 146856"/>
                <a:gd name="connsiteY24" fmla="*/ 89358 h 237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46856" h="237769">
                  <a:moveTo>
                    <a:pt x="0" y="237770"/>
                  </a:moveTo>
                  <a:lnTo>
                    <a:pt x="0" y="3863"/>
                  </a:lnTo>
                  <a:lnTo>
                    <a:pt x="26140" y="3863"/>
                  </a:lnTo>
                  <a:lnTo>
                    <a:pt x="26140" y="25839"/>
                  </a:lnTo>
                  <a:cubicBezTo>
                    <a:pt x="32311" y="17259"/>
                    <a:pt x="39235" y="10787"/>
                    <a:pt x="47012" y="6472"/>
                  </a:cubicBezTo>
                  <a:cubicBezTo>
                    <a:pt x="54739" y="2157"/>
                    <a:pt x="64171" y="0"/>
                    <a:pt x="75209" y="0"/>
                  </a:cubicBezTo>
                  <a:cubicBezTo>
                    <a:pt x="89659" y="0"/>
                    <a:pt x="102403" y="3713"/>
                    <a:pt x="113441" y="11138"/>
                  </a:cubicBezTo>
                  <a:cubicBezTo>
                    <a:pt x="124479" y="18564"/>
                    <a:pt x="132808" y="29050"/>
                    <a:pt x="138427" y="42597"/>
                  </a:cubicBezTo>
                  <a:cubicBezTo>
                    <a:pt x="144046" y="56144"/>
                    <a:pt x="146856" y="70945"/>
                    <a:pt x="146856" y="87100"/>
                  </a:cubicBezTo>
                  <a:cubicBezTo>
                    <a:pt x="146856" y="104410"/>
                    <a:pt x="143745" y="119964"/>
                    <a:pt x="137524" y="133861"/>
                  </a:cubicBezTo>
                  <a:cubicBezTo>
                    <a:pt x="131303" y="147709"/>
                    <a:pt x="122272" y="158346"/>
                    <a:pt x="110430" y="165721"/>
                  </a:cubicBezTo>
                  <a:cubicBezTo>
                    <a:pt x="98590" y="173097"/>
                    <a:pt x="86147" y="176809"/>
                    <a:pt x="73102" y="176809"/>
                  </a:cubicBezTo>
                  <a:cubicBezTo>
                    <a:pt x="63569" y="176809"/>
                    <a:pt x="54989" y="174803"/>
                    <a:pt x="47363" y="170739"/>
                  </a:cubicBezTo>
                  <a:cubicBezTo>
                    <a:pt x="39787" y="166725"/>
                    <a:pt x="33516" y="161607"/>
                    <a:pt x="28649" y="155436"/>
                  </a:cubicBezTo>
                  <a:lnTo>
                    <a:pt x="28649" y="237770"/>
                  </a:lnTo>
                  <a:lnTo>
                    <a:pt x="0" y="237770"/>
                  </a:lnTo>
                  <a:close/>
                  <a:moveTo>
                    <a:pt x="25990" y="89358"/>
                  </a:moveTo>
                  <a:cubicBezTo>
                    <a:pt x="25990" y="111133"/>
                    <a:pt x="30405" y="127188"/>
                    <a:pt x="39185" y="137624"/>
                  </a:cubicBezTo>
                  <a:cubicBezTo>
                    <a:pt x="48015" y="148010"/>
                    <a:pt x="58652" y="153228"/>
                    <a:pt x="71195" y="153228"/>
                  </a:cubicBezTo>
                  <a:cubicBezTo>
                    <a:pt x="83939" y="153228"/>
                    <a:pt x="94827" y="147860"/>
                    <a:pt x="103908" y="137072"/>
                  </a:cubicBezTo>
                  <a:cubicBezTo>
                    <a:pt x="112989" y="126285"/>
                    <a:pt x="117505" y="109628"/>
                    <a:pt x="117505" y="87000"/>
                  </a:cubicBezTo>
                  <a:cubicBezTo>
                    <a:pt x="117505" y="65476"/>
                    <a:pt x="113090" y="49320"/>
                    <a:pt x="104209" y="38583"/>
                  </a:cubicBezTo>
                  <a:cubicBezTo>
                    <a:pt x="95329" y="27846"/>
                    <a:pt x="84742" y="22477"/>
                    <a:pt x="72450" y="22477"/>
                  </a:cubicBezTo>
                  <a:cubicBezTo>
                    <a:pt x="60258" y="22477"/>
                    <a:pt x="49420" y="28197"/>
                    <a:pt x="40038" y="39586"/>
                  </a:cubicBezTo>
                  <a:cubicBezTo>
                    <a:pt x="30656" y="51026"/>
                    <a:pt x="25990" y="67583"/>
                    <a:pt x="25990" y="89358"/>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296" name="手繪多邊形: 圖案 295">
              <a:extLst>
                <a:ext uri="{FF2B5EF4-FFF2-40B4-BE49-F238E27FC236}">
                  <a16:creationId xmlns:a16="http://schemas.microsoft.com/office/drawing/2014/main" id="{79A8F1D1-1528-4B4C-B1E0-F562F6C86D6C}"/>
                </a:ext>
              </a:extLst>
            </p:cNvPr>
            <p:cNvSpPr/>
            <p:nvPr/>
          </p:nvSpPr>
          <p:spPr>
            <a:xfrm>
              <a:off x="3338074" y="3742501"/>
              <a:ext cx="88053" cy="28799"/>
            </a:xfrm>
            <a:custGeom>
              <a:avLst/>
              <a:gdLst>
                <a:gd name="connsiteX0" fmla="*/ 0 w 88053"/>
                <a:gd name="connsiteY0" fmla="*/ 28799 h 28799"/>
                <a:gd name="connsiteX1" fmla="*/ 0 w 88053"/>
                <a:gd name="connsiteY1" fmla="*/ 0 h 28799"/>
                <a:gd name="connsiteX2" fmla="*/ 88054 w 88053"/>
                <a:gd name="connsiteY2" fmla="*/ 0 h 28799"/>
                <a:gd name="connsiteX3" fmla="*/ 88054 w 88053"/>
                <a:gd name="connsiteY3" fmla="*/ 28799 h 28799"/>
                <a:gd name="connsiteX4" fmla="*/ 0 w 88053"/>
                <a:gd name="connsiteY4" fmla="*/ 28799 h 28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053" h="28799">
                  <a:moveTo>
                    <a:pt x="0" y="28799"/>
                  </a:moveTo>
                  <a:lnTo>
                    <a:pt x="0" y="0"/>
                  </a:lnTo>
                  <a:lnTo>
                    <a:pt x="88054" y="0"/>
                  </a:lnTo>
                  <a:lnTo>
                    <a:pt x="88054" y="28799"/>
                  </a:lnTo>
                  <a:lnTo>
                    <a:pt x="0" y="28799"/>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297" name="手繪多邊形: 圖案 296">
              <a:extLst>
                <a:ext uri="{FF2B5EF4-FFF2-40B4-BE49-F238E27FC236}">
                  <a16:creationId xmlns:a16="http://schemas.microsoft.com/office/drawing/2014/main" id="{1CC5EE6C-9F5B-4C96-95DF-DB0D8CEFD50E}"/>
                </a:ext>
              </a:extLst>
            </p:cNvPr>
            <p:cNvSpPr/>
            <p:nvPr/>
          </p:nvSpPr>
          <p:spPr>
            <a:xfrm>
              <a:off x="3448254" y="3668496"/>
              <a:ext cx="155837" cy="176709"/>
            </a:xfrm>
            <a:custGeom>
              <a:avLst/>
              <a:gdLst>
                <a:gd name="connsiteX0" fmla="*/ 125332 w 155837"/>
                <a:gd name="connsiteY0" fmla="*/ 118408 h 176709"/>
                <a:gd name="connsiteX1" fmla="*/ 154934 w 155837"/>
                <a:gd name="connsiteY1" fmla="*/ 122071 h 176709"/>
                <a:gd name="connsiteX2" fmla="*/ 128995 w 155837"/>
                <a:gd name="connsiteY2" fmla="*/ 162360 h 176709"/>
                <a:gd name="connsiteX3" fmla="*/ 80578 w 155837"/>
                <a:gd name="connsiteY3" fmla="*/ 176709 h 176709"/>
                <a:gd name="connsiteX4" fmla="*/ 21725 w 155837"/>
                <a:gd name="connsiteY4" fmla="*/ 153880 h 176709"/>
                <a:gd name="connsiteX5" fmla="*/ 0 w 155837"/>
                <a:gd name="connsiteY5" fmla="*/ 89810 h 176709"/>
                <a:gd name="connsiteX6" fmla="*/ 21976 w 155837"/>
                <a:gd name="connsiteY6" fmla="*/ 23581 h 176709"/>
                <a:gd name="connsiteX7" fmla="*/ 78972 w 155837"/>
                <a:gd name="connsiteY7" fmla="*/ 0 h 176709"/>
                <a:gd name="connsiteX8" fmla="*/ 134363 w 155837"/>
                <a:gd name="connsiteY8" fmla="*/ 23080 h 176709"/>
                <a:gd name="connsiteX9" fmla="*/ 155837 w 155837"/>
                <a:gd name="connsiteY9" fmla="*/ 88054 h 176709"/>
                <a:gd name="connsiteX10" fmla="*/ 155687 w 155837"/>
                <a:gd name="connsiteY10" fmla="*/ 95680 h 176709"/>
                <a:gd name="connsiteX11" fmla="*/ 29552 w 155837"/>
                <a:gd name="connsiteY11" fmla="*/ 95680 h 176709"/>
                <a:gd name="connsiteX12" fmla="*/ 45306 w 155837"/>
                <a:gd name="connsiteY12" fmla="*/ 138377 h 176709"/>
                <a:gd name="connsiteX13" fmla="*/ 80678 w 155837"/>
                <a:gd name="connsiteY13" fmla="*/ 153178 h 176709"/>
                <a:gd name="connsiteX14" fmla="*/ 107571 w 155837"/>
                <a:gd name="connsiteY14" fmla="*/ 144899 h 176709"/>
                <a:gd name="connsiteX15" fmla="*/ 125332 w 155837"/>
                <a:gd name="connsiteY15" fmla="*/ 118408 h 176709"/>
                <a:gd name="connsiteX16" fmla="*/ 31258 w 155837"/>
                <a:gd name="connsiteY16" fmla="*/ 72048 h 176709"/>
                <a:gd name="connsiteX17" fmla="*/ 125684 w 155837"/>
                <a:gd name="connsiteY17" fmla="*/ 72048 h 176709"/>
                <a:gd name="connsiteX18" fmla="*/ 114846 w 155837"/>
                <a:gd name="connsiteY18" fmla="*/ 40038 h 176709"/>
                <a:gd name="connsiteX19" fmla="*/ 79323 w 155837"/>
                <a:gd name="connsiteY19" fmla="*/ 23481 h 176709"/>
                <a:gd name="connsiteX20" fmla="*/ 46109 w 155837"/>
                <a:gd name="connsiteY20" fmla="*/ 36676 h 176709"/>
                <a:gd name="connsiteX21" fmla="*/ 31258 w 155837"/>
                <a:gd name="connsiteY21" fmla="*/ 72048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5837" h="176709">
                  <a:moveTo>
                    <a:pt x="125332" y="118408"/>
                  </a:moveTo>
                  <a:lnTo>
                    <a:pt x="154934" y="122071"/>
                  </a:lnTo>
                  <a:cubicBezTo>
                    <a:pt x="150268" y="139380"/>
                    <a:pt x="141588" y="152827"/>
                    <a:pt x="128995" y="162360"/>
                  </a:cubicBezTo>
                  <a:cubicBezTo>
                    <a:pt x="116351" y="171893"/>
                    <a:pt x="100246" y="176709"/>
                    <a:pt x="80578" y="176709"/>
                  </a:cubicBezTo>
                  <a:cubicBezTo>
                    <a:pt x="55843" y="176709"/>
                    <a:pt x="36225" y="169083"/>
                    <a:pt x="21725" y="153880"/>
                  </a:cubicBezTo>
                  <a:cubicBezTo>
                    <a:pt x="7225" y="138628"/>
                    <a:pt x="0" y="117304"/>
                    <a:pt x="0" y="89810"/>
                  </a:cubicBezTo>
                  <a:cubicBezTo>
                    <a:pt x="0" y="61362"/>
                    <a:pt x="7325" y="39285"/>
                    <a:pt x="21976" y="23581"/>
                  </a:cubicBezTo>
                  <a:cubicBezTo>
                    <a:pt x="36627" y="7877"/>
                    <a:pt x="55642" y="0"/>
                    <a:pt x="78972" y="0"/>
                  </a:cubicBezTo>
                  <a:cubicBezTo>
                    <a:pt x="101600" y="0"/>
                    <a:pt x="120064" y="7676"/>
                    <a:pt x="134363" y="23080"/>
                  </a:cubicBezTo>
                  <a:cubicBezTo>
                    <a:pt x="148713" y="38483"/>
                    <a:pt x="155837" y="60107"/>
                    <a:pt x="155837" y="88054"/>
                  </a:cubicBezTo>
                  <a:cubicBezTo>
                    <a:pt x="155837" y="89759"/>
                    <a:pt x="155787" y="92318"/>
                    <a:pt x="155687" y="95680"/>
                  </a:cubicBezTo>
                  <a:lnTo>
                    <a:pt x="29552" y="95680"/>
                  </a:lnTo>
                  <a:cubicBezTo>
                    <a:pt x="30606" y="114244"/>
                    <a:pt x="35874" y="128493"/>
                    <a:pt x="45306" y="138377"/>
                  </a:cubicBezTo>
                  <a:cubicBezTo>
                    <a:pt x="54739" y="148261"/>
                    <a:pt x="66529" y="153178"/>
                    <a:pt x="80678" y="153178"/>
                  </a:cubicBezTo>
                  <a:cubicBezTo>
                    <a:pt x="91165" y="153178"/>
                    <a:pt x="100145" y="150419"/>
                    <a:pt x="107571" y="144899"/>
                  </a:cubicBezTo>
                  <a:cubicBezTo>
                    <a:pt x="115097" y="139330"/>
                    <a:pt x="121017" y="130500"/>
                    <a:pt x="125332" y="118408"/>
                  </a:cubicBezTo>
                  <a:close/>
                  <a:moveTo>
                    <a:pt x="31258" y="72048"/>
                  </a:moveTo>
                  <a:lnTo>
                    <a:pt x="125684" y="72048"/>
                  </a:lnTo>
                  <a:cubicBezTo>
                    <a:pt x="124429" y="57799"/>
                    <a:pt x="120817" y="47163"/>
                    <a:pt x="114846" y="40038"/>
                  </a:cubicBezTo>
                  <a:cubicBezTo>
                    <a:pt x="105715" y="29000"/>
                    <a:pt x="93874" y="23481"/>
                    <a:pt x="79323" y="23481"/>
                  </a:cubicBezTo>
                  <a:cubicBezTo>
                    <a:pt x="66178" y="23481"/>
                    <a:pt x="55090" y="27896"/>
                    <a:pt x="46109" y="36676"/>
                  </a:cubicBezTo>
                  <a:cubicBezTo>
                    <a:pt x="37178" y="45507"/>
                    <a:pt x="32211" y="57298"/>
                    <a:pt x="31258" y="72048"/>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298" name="手繪多邊形: 圖案 297">
              <a:extLst>
                <a:ext uri="{FF2B5EF4-FFF2-40B4-BE49-F238E27FC236}">
                  <a16:creationId xmlns:a16="http://schemas.microsoft.com/office/drawing/2014/main" id="{8881CCB6-B7F9-440C-B8C4-AC19809E77A5}"/>
                </a:ext>
              </a:extLst>
            </p:cNvPr>
            <p:cNvSpPr/>
            <p:nvPr/>
          </p:nvSpPr>
          <p:spPr>
            <a:xfrm>
              <a:off x="3629479" y="3668396"/>
              <a:ext cx="155737" cy="176759"/>
            </a:xfrm>
            <a:custGeom>
              <a:avLst/>
              <a:gdLst>
                <a:gd name="connsiteX0" fmla="*/ 120064 w 155737"/>
                <a:gd name="connsiteY0" fmla="*/ 152074 h 176759"/>
                <a:gd name="connsiteX1" fmla="*/ 89408 w 155737"/>
                <a:gd name="connsiteY1" fmla="*/ 171190 h 176759"/>
                <a:gd name="connsiteX2" fmla="*/ 57799 w 155737"/>
                <a:gd name="connsiteY2" fmla="*/ 176759 h 176759"/>
                <a:gd name="connsiteX3" fmla="*/ 14952 w 155737"/>
                <a:gd name="connsiteY3" fmla="*/ 163162 h 176759"/>
                <a:gd name="connsiteX4" fmla="*/ 0 w 155737"/>
                <a:gd name="connsiteY4" fmla="*/ 128393 h 176759"/>
                <a:gd name="connsiteX5" fmla="*/ 5670 w 155737"/>
                <a:gd name="connsiteY5" fmla="*/ 105714 h 176759"/>
                <a:gd name="connsiteX6" fmla="*/ 20471 w 155737"/>
                <a:gd name="connsiteY6" fmla="*/ 89208 h 176759"/>
                <a:gd name="connsiteX7" fmla="*/ 41092 w 155737"/>
                <a:gd name="connsiteY7" fmla="*/ 79825 h 176759"/>
                <a:gd name="connsiteX8" fmla="*/ 66580 w 155737"/>
                <a:gd name="connsiteY8" fmla="*/ 75510 h 176759"/>
                <a:gd name="connsiteX9" fmla="*/ 117706 w 155737"/>
                <a:gd name="connsiteY9" fmla="*/ 65626 h 176759"/>
                <a:gd name="connsiteX10" fmla="*/ 117857 w 155737"/>
                <a:gd name="connsiteY10" fmla="*/ 58150 h 176759"/>
                <a:gd name="connsiteX11" fmla="*/ 109728 w 155737"/>
                <a:gd name="connsiteY11" fmla="*/ 33465 h 176759"/>
                <a:gd name="connsiteX12" fmla="*/ 77066 w 155737"/>
                <a:gd name="connsiteY12" fmla="*/ 23732 h 176759"/>
                <a:gd name="connsiteX13" fmla="*/ 47213 w 155737"/>
                <a:gd name="connsiteY13" fmla="*/ 30806 h 176759"/>
                <a:gd name="connsiteX14" fmla="*/ 32964 w 155737"/>
                <a:gd name="connsiteY14" fmla="*/ 55893 h 176759"/>
                <a:gd name="connsiteX15" fmla="*/ 4917 w 155737"/>
                <a:gd name="connsiteY15" fmla="*/ 52080 h 176759"/>
                <a:gd name="connsiteX16" fmla="*/ 17511 w 155737"/>
                <a:gd name="connsiteY16" fmla="*/ 23029 h 176759"/>
                <a:gd name="connsiteX17" fmla="*/ 42848 w 155737"/>
                <a:gd name="connsiteY17" fmla="*/ 5971 h 176759"/>
                <a:gd name="connsiteX18" fmla="*/ 81230 w 155737"/>
                <a:gd name="connsiteY18" fmla="*/ 0 h 176759"/>
                <a:gd name="connsiteX19" fmla="*/ 116401 w 155737"/>
                <a:gd name="connsiteY19" fmla="*/ 5118 h 176759"/>
                <a:gd name="connsiteX20" fmla="*/ 136320 w 155737"/>
                <a:gd name="connsiteY20" fmla="*/ 17912 h 176759"/>
                <a:gd name="connsiteX21" fmla="*/ 145251 w 155737"/>
                <a:gd name="connsiteY21" fmla="*/ 37429 h 176759"/>
                <a:gd name="connsiteX22" fmla="*/ 146706 w 155737"/>
                <a:gd name="connsiteY22" fmla="*/ 63870 h 176759"/>
                <a:gd name="connsiteX23" fmla="*/ 146706 w 155737"/>
                <a:gd name="connsiteY23" fmla="*/ 102102 h 176759"/>
                <a:gd name="connsiteX24" fmla="*/ 148512 w 155737"/>
                <a:gd name="connsiteY24" fmla="*/ 152676 h 176759"/>
                <a:gd name="connsiteX25" fmla="*/ 155737 w 155737"/>
                <a:gd name="connsiteY25" fmla="*/ 172996 h 176759"/>
                <a:gd name="connsiteX26" fmla="*/ 125784 w 155737"/>
                <a:gd name="connsiteY26" fmla="*/ 172996 h 176759"/>
                <a:gd name="connsiteX27" fmla="*/ 120064 w 155737"/>
                <a:gd name="connsiteY27" fmla="*/ 152074 h 176759"/>
                <a:gd name="connsiteX28" fmla="*/ 117706 w 155737"/>
                <a:gd name="connsiteY28" fmla="*/ 88104 h 176759"/>
                <a:gd name="connsiteX29" fmla="*/ 70894 w 155737"/>
                <a:gd name="connsiteY29" fmla="*/ 98941 h 176759"/>
                <a:gd name="connsiteX30" fmla="*/ 45908 w 155737"/>
                <a:gd name="connsiteY30" fmla="*/ 104661 h 176759"/>
                <a:gd name="connsiteX31" fmla="*/ 34619 w 155737"/>
                <a:gd name="connsiteY31" fmla="*/ 113993 h 176759"/>
                <a:gd name="connsiteX32" fmla="*/ 30656 w 155737"/>
                <a:gd name="connsiteY32" fmla="*/ 127590 h 176759"/>
                <a:gd name="connsiteX33" fmla="*/ 39336 w 155737"/>
                <a:gd name="connsiteY33" fmla="*/ 146706 h 176759"/>
                <a:gd name="connsiteX34" fmla="*/ 64723 w 155737"/>
                <a:gd name="connsiteY34" fmla="*/ 154332 h 176759"/>
                <a:gd name="connsiteX35" fmla="*/ 94175 w 155737"/>
                <a:gd name="connsiteY35" fmla="*/ 147107 h 176759"/>
                <a:gd name="connsiteX36" fmla="*/ 113140 w 155737"/>
                <a:gd name="connsiteY36" fmla="*/ 127289 h 176759"/>
                <a:gd name="connsiteX37" fmla="*/ 117756 w 155737"/>
                <a:gd name="connsiteY37" fmla="*/ 98640 h 176759"/>
                <a:gd name="connsiteX38" fmla="*/ 117756 w 155737"/>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7" h="176759">
                  <a:moveTo>
                    <a:pt x="120064" y="152074"/>
                  </a:moveTo>
                  <a:cubicBezTo>
                    <a:pt x="109427" y="161105"/>
                    <a:pt x="99242" y="167477"/>
                    <a:pt x="89408" y="171190"/>
                  </a:cubicBezTo>
                  <a:cubicBezTo>
                    <a:pt x="79575" y="174903"/>
                    <a:pt x="69038" y="176759"/>
                    <a:pt x="57799" y="176759"/>
                  </a:cubicBezTo>
                  <a:cubicBezTo>
                    <a:pt x="39235" y="176759"/>
                    <a:pt x="24936" y="172244"/>
                    <a:pt x="14952" y="163162"/>
                  </a:cubicBezTo>
                  <a:cubicBezTo>
                    <a:pt x="4967" y="154081"/>
                    <a:pt x="0" y="142491"/>
                    <a:pt x="0" y="128393"/>
                  </a:cubicBezTo>
                  <a:cubicBezTo>
                    <a:pt x="0" y="120114"/>
                    <a:pt x="1907" y="112538"/>
                    <a:pt x="5670" y="105714"/>
                  </a:cubicBezTo>
                  <a:cubicBezTo>
                    <a:pt x="9433" y="98841"/>
                    <a:pt x="14350" y="93372"/>
                    <a:pt x="20471" y="89208"/>
                  </a:cubicBezTo>
                  <a:cubicBezTo>
                    <a:pt x="26592" y="85043"/>
                    <a:pt x="33466" y="81932"/>
                    <a:pt x="41092" y="79825"/>
                  </a:cubicBezTo>
                  <a:cubicBezTo>
                    <a:pt x="46711" y="78320"/>
                    <a:pt x="55190" y="76915"/>
                    <a:pt x="66580" y="75510"/>
                  </a:cubicBezTo>
                  <a:cubicBezTo>
                    <a:pt x="89709" y="72751"/>
                    <a:pt x="106768" y="69439"/>
                    <a:pt x="117706" y="65626"/>
                  </a:cubicBezTo>
                  <a:cubicBezTo>
                    <a:pt x="117806" y="61713"/>
                    <a:pt x="117857" y="59204"/>
                    <a:pt x="117857" y="58150"/>
                  </a:cubicBezTo>
                  <a:cubicBezTo>
                    <a:pt x="117857" y="46460"/>
                    <a:pt x="115147" y="38232"/>
                    <a:pt x="109728" y="33465"/>
                  </a:cubicBezTo>
                  <a:cubicBezTo>
                    <a:pt x="102403" y="26993"/>
                    <a:pt x="91516" y="23732"/>
                    <a:pt x="77066" y="23732"/>
                  </a:cubicBezTo>
                  <a:cubicBezTo>
                    <a:pt x="63569" y="23732"/>
                    <a:pt x="53635" y="26090"/>
                    <a:pt x="47213" y="30806"/>
                  </a:cubicBezTo>
                  <a:cubicBezTo>
                    <a:pt x="40791" y="35522"/>
                    <a:pt x="36024" y="43901"/>
                    <a:pt x="32964" y="55893"/>
                  </a:cubicBezTo>
                  <a:lnTo>
                    <a:pt x="4917" y="52080"/>
                  </a:lnTo>
                  <a:cubicBezTo>
                    <a:pt x="7476" y="40088"/>
                    <a:pt x="11640" y="30405"/>
                    <a:pt x="17511" y="23029"/>
                  </a:cubicBezTo>
                  <a:cubicBezTo>
                    <a:pt x="23331" y="15654"/>
                    <a:pt x="31810" y="9984"/>
                    <a:pt x="42848" y="5971"/>
                  </a:cubicBezTo>
                  <a:cubicBezTo>
                    <a:pt x="53886" y="2007"/>
                    <a:pt x="66680" y="0"/>
                    <a:pt x="81230" y="0"/>
                  </a:cubicBezTo>
                  <a:cubicBezTo>
                    <a:pt x="95680" y="0"/>
                    <a:pt x="107421"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5" y="166524"/>
                    <a:pt x="155737" y="172996"/>
                  </a:cubicBezTo>
                  <a:lnTo>
                    <a:pt x="125784" y="172996"/>
                  </a:lnTo>
                  <a:cubicBezTo>
                    <a:pt x="122824" y="167026"/>
                    <a:pt x="120917" y="160052"/>
                    <a:pt x="120064" y="152074"/>
                  </a:cubicBezTo>
                  <a:close/>
                  <a:moveTo>
                    <a:pt x="117706" y="88104"/>
                  </a:moveTo>
                  <a:cubicBezTo>
                    <a:pt x="107320" y="92368"/>
                    <a:pt x="91716" y="95981"/>
                    <a:pt x="70894" y="98941"/>
                  </a:cubicBezTo>
                  <a:cubicBezTo>
                    <a:pt x="59104" y="100647"/>
                    <a:pt x="50775" y="102554"/>
                    <a:pt x="45908" y="104661"/>
                  </a:cubicBezTo>
                  <a:cubicBezTo>
                    <a:pt x="41042" y="106768"/>
                    <a:pt x="37279" y="109879"/>
                    <a:pt x="34619" y="113993"/>
                  </a:cubicBezTo>
                  <a:cubicBezTo>
                    <a:pt x="31960" y="118057"/>
                    <a:pt x="30656" y="122623"/>
                    <a:pt x="30656" y="127590"/>
                  </a:cubicBezTo>
                  <a:cubicBezTo>
                    <a:pt x="30656" y="135216"/>
                    <a:pt x="33566" y="141588"/>
                    <a:pt x="39336" y="146706"/>
                  </a:cubicBezTo>
                  <a:cubicBezTo>
                    <a:pt x="45106" y="151823"/>
                    <a:pt x="53585" y="154332"/>
                    <a:pt x="64723" y="154332"/>
                  </a:cubicBezTo>
                  <a:cubicBezTo>
                    <a:pt x="75761" y="154332"/>
                    <a:pt x="85595" y="151924"/>
                    <a:pt x="94175" y="147107"/>
                  </a:cubicBezTo>
                  <a:cubicBezTo>
                    <a:pt x="102754" y="142290"/>
                    <a:pt x="109076" y="135668"/>
                    <a:pt x="113140" y="127289"/>
                  </a:cubicBezTo>
                  <a:cubicBezTo>
                    <a:pt x="116201" y="120816"/>
                    <a:pt x="117756" y="111284"/>
                    <a:pt x="117756" y="98640"/>
                  </a:cubicBezTo>
                  <a:lnTo>
                    <a:pt x="117756" y="88104"/>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299" name="手繪多邊形: 圖案 298">
              <a:extLst>
                <a:ext uri="{FF2B5EF4-FFF2-40B4-BE49-F238E27FC236}">
                  <a16:creationId xmlns:a16="http://schemas.microsoft.com/office/drawing/2014/main" id="{D1005F50-2B2A-40A1-86E3-A7FFC7B19445}"/>
                </a:ext>
              </a:extLst>
            </p:cNvPr>
            <p:cNvSpPr/>
            <p:nvPr/>
          </p:nvSpPr>
          <p:spPr>
            <a:xfrm>
              <a:off x="3809098" y="3668396"/>
              <a:ext cx="140484" cy="176709"/>
            </a:xfrm>
            <a:custGeom>
              <a:avLst/>
              <a:gdLst>
                <a:gd name="connsiteX0" fmla="*/ 0 w 140484"/>
                <a:gd name="connsiteY0" fmla="*/ 122472 h 176709"/>
                <a:gd name="connsiteX1" fmla="*/ 28348 w 140484"/>
                <a:gd name="connsiteY1" fmla="*/ 118007 h 176709"/>
                <a:gd name="connsiteX2" fmla="*/ 41644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4 w 140484"/>
                <a:gd name="connsiteY6" fmla="*/ 111033 h 176709"/>
                <a:gd name="connsiteX7" fmla="*/ 73252 w 140484"/>
                <a:gd name="connsiteY7" fmla="*/ 101299 h 176709"/>
                <a:gd name="connsiteX8" fmla="*/ 29552 w 140484"/>
                <a:gd name="connsiteY8" fmla="*/ 87502 h 176709"/>
                <a:gd name="connsiteX9" fmla="*/ 11088 w 140484"/>
                <a:gd name="connsiteY9" fmla="*/ 71396 h 176709"/>
                <a:gd name="connsiteX10" fmla="*/ 4816 w 140484"/>
                <a:gd name="connsiteY10" fmla="*/ 48718 h 176709"/>
                <a:gd name="connsiteX11" fmla="*/ 9984 w 140484"/>
                <a:gd name="connsiteY11" fmla="*/ 27796 h 176709"/>
                <a:gd name="connsiteX12" fmla="*/ 24083 w 140484"/>
                <a:gd name="connsiteY12" fmla="*/ 11791 h 176709"/>
                <a:gd name="connsiteX13" fmla="*/ 42296 w 140484"/>
                <a:gd name="connsiteY13" fmla="*/ 3412 h 176709"/>
                <a:gd name="connsiteX14" fmla="*/ 67081 w 140484"/>
                <a:gd name="connsiteY14" fmla="*/ 0 h 176709"/>
                <a:gd name="connsiteX15" fmla="*/ 102052 w 140484"/>
                <a:gd name="connsiteY15" fmla="*/ 5720 h 176709"/>
                <a:gd name="connsiteX16" fmla="*/ 124278 w 140484"/>
                <a:gd name="connsiteY16" fmla="*/ 21223 h 176709"/>
                <a:gd name="connsiteX17" fmla="*/ 134163 w 140484"/>
                <a:gd name="connsiteY17" fmla="*/ 47413 h 176709"/>
                <a:gd name="connsiteX18" fmla="*/ 106116 w 140484"/>
                <a:gd name="connsiteY18" fmla="*/ 51227 h 176709"/>
                <a:gd name="connsiteX19" fmla="*/ 95028 w 140484"/>
                <a:gd name="connsiteY19" fmla="*/ 30856 h 176709"/>
                <a:gd name="connsiteX20" fmla="*/ 69138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5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8" y="138076"/>
                    <a:pt x="41644"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4" y="111033"/>
                  </a:cubicBezTo>
                  <a:cubicBezTo>
                    <a:pt x="98640" y="108474"/>
                    <a:pt x="88856" y="105263"/>
                    <a:pt x="73252" y="101299"/>
                  </a:cubicBezTo>
                  <a:cubicBezTo>
                    <a:pt x="52230" y="95981"/>
                    <a:pt x="37680" y="91415"/>
                    <a:pt x="29552" y="87502"/>
                  </a:cubicBezTo>
                  <a:cubicBezTo>
                    <a:pt x="21424" y="83588"/>
                    <a:pt x="15252" y="78270"/>
                    <a:pt x="11088" y="71396"/>
                  </a:cubicBezTo>
                  <a:cubicBezTo>
                    <a:pt x="6874" y="64573"/>
                    <a:pt x="4816" y="56996"/>
                    <a:pt x="4816" y="48718"/>
                  </a:cubicBezTo>
                  <a:cubicBezTo>
                    <a:pt x="4816" y="41192"/>
                    <a:pt x="6522" y="34218"/>
                    <a:pt x="9984" y="27796"/>
                  </a:cubicBezTo>
                  <a:cubicBezTo>
                    <a:pt x="13446" y="21374"/>
                    <a:pt x="18112" y="16055"/>
                    <a:pt x="24083" y="11791"/>
                  </a:cubicBezTo>
                  <a:cubicBezTo>
                    <a:pt x="28548" y="8479"/>
                    <a:pt x="34619" y="5720"/>
                    <a:pt x="42296" y="3412"/>
                  </a:cubicBezTo>
                  <a:cubicBezTo>
                    <a:pt x="49972" y="1104"/>
                    <a:pt x="58251" y="0"/>
                    <a:pt x="67081" y="0"/>
                  </a:cubicBezTo>
                  <a:cubicBezTo>
                    <a:pt x="80327" y="0"/>
                    <a:pt x="92017" y="1907"/>
                    <a:pt x="102052" y="5720"/>
                  </a:cubicBezTo>
                  <a:cubicBezTo>
                    <a:pt x="112086" y="9533"/>
                    <a:pt x="119512" y="14701"/>
                    <a:pt x="124278" y="21223"/>
                  </a:cubicBezTo>
                  <a:cubicBezTo>
                    <a:pt x="129045" y="27746"/>
                    <a:pt x="132356" y="36476"/>
                    <a:pt x="134163" y="47413"/>
                  </a:cubicBezTo>
                  <a:lnTo>
                    <a:pt x="106116" y="51227"/>
                  </a:lnTo>
                  <a:cubicBezTo>
                    <a:pt x="104861" y="42547"/>
                    <a:pt x="101149" y="35723"/>
                    <a:pt x="95028" y="30856"/>
                  </a:cubicBezTo>
                  <a:cubicBezTo>
                    <a:pt x="88906" y="25990"/>
                    <a:pt x="80277" y="23531"/>
                    <a:pt x="69138" y="23531"/>
                  </a:cubicBezTo>
                  <a:cubicBezTo>
                    <a:pt x="55993" y="23531"/>
                    <a:pt x="46560" y="25689"/>
                    <a:pt x="40941" y="30054"/>
                  </a:cubicBezTo>
                  <a:cubicBezTo>
                    <a:pt x="35322"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7" y="105263"/>
                    <a:pt x="140484" y="113441"/>
                    <a:pt x="140484" y="123225"/>
                  </a:cubicBezTo>
                  <a:cubicBezTo>
                    <a:pt x="140484" y="132758"/>
                    <a:pt x="137675" y="141789"/>
                    <a:pt x="132105" y="150218"/>
                  </a:cubicBezTo>
                  <a:cubicBezTo>
                    <a:pt x="126536" y="158647"/>
                    <a:pt x="118509" y="165169"/>
                    <a:pt x="107972" y="169785"/>
                  </a:cubicBezTo>
                  <a:cubicBezTo>
                    <a:pt x="97486" y="174401"/>
                    <a:pt x="85595" y="176709"/>
                    <a:pt x="72299" y="176709"/>
                  </a:cubicBezTo>
                  <a:cubicBezTo>
                    <a:pt x="50323" y="176709"/>
                    <a:pt x="33566" y="172143"/>
                    <a:pt x="22076" y="163012"/>
                  </a:cubicBezTo>
                  <a:cubicBezTo>
                    <a:pt x="10536" y="153981"/>
                    <a:pt x="3211" y="140434"/>
                    <a:pt x="0" y="122472"/>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0" name="手繪多邊形: 圖案 299">
              <a:extLst>
                <a:ext uri="{FF2B5EF4-FFF2-40B4-BE49-F238E27FC236}">
                  <a16:creationId xmlns:a16="http://schemas.microsoft.com/office/drawing/2014/main" id="{EB222414-42DF-4666-9D7C-63A6E95C46C8}"/>
                </a:ext>
              </a:extLst>
            </p:cNvPr>
            <p:cNvSpPr/>
            <p:nvPr/>
          </p:nvSpPr>
          <p:spPr>
            <a:xfrm>
              <a:off x="3967896" y="3613155"/>
              <a:ext cx="82484" cy="230444"/>
            </a:xfrm>
            <a:custGeom>
              <a:avLst/>
              <a:gdLst>
                <a:gd name="connsiteX0" fmla="*/ 78320 w 82484"/>
                <a:gd name="connsiteY0" fmla="*/ 202548 h 230444"/>
                <a:gd name="connsiteX1" fmla="*/ 82484 w 82484"/>
                <a:gd name="connsiteY1" fmla="*/ 227886 h 230444"/>
                <a:gd name="connsiteX2" fmla="*/ 60810 w 82484"/>
                <a:gd name="connsiteY2" fmla="*/ 230444 h 230444"/>
                <a:gd name="connsiteX3" fmla="*/ 36626 w 82484"/>
                <a:gd name="connsiteY3" fmla="*/ 225527 h 230444"/>
                <a:gd name="connsiteX4" fmla="*/ 24535 w 82484"/>
                <a:gd name="connsiteY4" fmla="*/ 212533 h 230444"/>
                <a:gd name="connsiteX5" fmla="*/ 21022 w 82484"/>
                <a:gd name="connsiteY5" fmla="*/ 178666 h 230444"/>
                <a:gd name="connsiteX6" fmla="*/ 21022 w 82484"/>
                <a:gd name="connsiteY6" fmla="*/ 81381 h 230444"/>
                <a:gd name="connsiteX7" fmla="*/ 0 w 82484"/>
                <a:gd name="connsiteY7" fmla="*/ 81381 h 230444"/>
                <a:gd name="connsiteX8" fmla="*/ 0 w 82484"/>
                <a:gd name="connsiteY8" fmla="*/ 59104 h 230444"/>
                <a:gd name="connsiteX9" fmla="*/ 21022 w 82484"/>
                <a:gd name="connsiteY9" fmla="*/ 59104 h 230444"/>
                <a:gd name="connsiteX10" fmla="*/ 21022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3 w 82484"/>
                <a:gd name="connsiteY18" fmla="*/ 201545 h 230444"/>
                <a:gd name="connsiteX19" fmla="*/ 65727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4" y="227886"/>
                  </a:lnTo>
                  <a:cubicBezTo>
                    <a:pt x="74407" y="229591"/>
                    <a:pt x="67182" y="230444"/>
                    <a:pt x="60810" y="230444"/>
                  </a:cubicBezTo>
                  <a:cubicBezTo>
                    <a:pt x="50424" y="230444"/>
                    <a:pt x="42346" y="228789"/>
                    <a:pt x="36626" y="225527"/>
                  </a:cubicBezTo>
                  <a:cubicBezTo>
                    <a:pt x="30907" y="222216"/>
                    <a:pt x="26843" y="217901"/>
                    <a:pt x="24535" y="212533"/>
                  </a:cubicBezTo>
                  <a:cubicBezTo>
                    <a:pt x="22176" y="207164"/>
                    <a:pt x="21022" y="195875"/>
                    <a:pt x="21022" y="178666"/>
                  </a:cubicBezTo>
                  <a:lnTo>
                    <a:pt x="21022" y="81381"/>
                  </a:lnTo>
                  <a:lnTo>
                    <a:pt x="0" y="81381"/>
                  </a:lnTo>
                  <a:lnTo>
                    <a:pt x="0" y="59104"/>
                  </a:lnTo>
                  <a:lnTo>
                    <a:pt x="21022" y="59104"/>
                  </a:lnTo>
                  <a:lnTo>
                    <a:pt x="21022" y="17209"/>
                  </a:lnTo>
                  <a:lnTo>
                    <a:pt x="49521" y="0"/>
                  </a:lnTo>
                  <a:lnTo>
                    <a:pt x="49521" y="59054"/>
                  </a:lnTo>
                  <a:lnTo>
                    <a:pt x="78320" y="59054"/>
                  </a:lnTo>
                  <a:lnTo>
                    <a:pt x="78320" y="81330"/>
                  </a:lnTo>
                  <a:lnTo>
                    <a:pt x="49521" y="81330"/>
                  </a:lnTo>
                  <a:lnTo>
                    <a:pt x="49521" y="180221"/>
                  </a:lnTo>
                  <a:cubicBezTo>
                    <a:pt x="49521" y="188399"/>
                    <a:pt x="50023" y="193668"/>
                    <a:pt x="51026" y="195976"/>
                  </a:cubicBezTo>
                  <a:cubicBezTo>
                    <a:pt x="52029" y="198334"/>
                    <a:pt x="53685" y="200190"/>
                    <a:pt x="55943" y="201545"/>
                  </a:cubicBezTo>
                  <a:cubicBezTo>
                    <a:pt x="58201" y="202950"/>
                    <a:pt x="61512" y="203602"/>
                    <a:pt x="65727" y="203602"/>
                  </a:cubicBezTo>
                  <a:cubicBezTo>
                    <a:pt x="68938" y="203652"/>
                    <a:pt x="73152" y="203301"/>
                    <a:pt x="78320" y="202548"/>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1" name="手繪多邊形: 圖案 300">
              <a:extLst>
                <a:ext uri="{FF2B5EF4-FFF2-40B4-BE49-F238E27FC236}">
                  <a16:creationId xmlns:a16="http://schemas.microsoft.com/office/drawing/2014/main" id="{5C0E352D-9EE1-4783-8C7E-01EF77D8824E}"/>
                </a:ext>
              </a:extLst>
            </p:cNvPr>
            <p:cNvSpPr/>
            <p:nvPr/>
          </p:nvSpPr>
          <p:spPr>
            <a:xfrm>
              <a:off x="4063124" y="3742501"/>
              <a:ext cx="88053" cy="28799"/>
            </a:xfrm>
            <a:custGeom>
              <a:avLst/>
              <a:gdLst>
                <a:gd name="connsiteX0" fmla="*/ 0 w 88053"/>
                <a:gd name="connsiteY0" fmla="*/ 28799 h 28799"/>
                <a:gd name="connsiteX1" fmla="*/ 0 w 88053"/>
                <a:gd name="connsiteY1" fmla="*/ 0 h 28799"/>
                <a:gd name="connsiteX2" fmla="*/ 88054 w 88053"/>
                <a:gd name="connsiteY2" fmla="*/ 0 h 28799"/>
                <a:gd name="connsiteX3" fmla="*/ 88054 w 88053"/>
                <a:gd name="connsiteY3" fmla="*/ 28799 h 28799"/>
                <a:gd name="connsiteX4" fmla="*/ 0 w 88053"/>
                <a:gd name="connsiteY4" fmla="*/ 28799 h 28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053" h="28799">
                  <a:moveTo>
                    <a:pt x="0" y="28799"/>
                  </a:moveTo>
                  <a:lnTo>
                    <a:pt x="0" y="0"/>
                  </a:lnTo>
                  <a:lnTo>
                    <a:pt x="88054" y="0"/>
                  </a:lnTo>
                  <a:lnTo>
                    <a:pt x="88054" y="28799"/>
                  </a:lnTo>
                  <a:lnTo>
                    <a:pt x="0" y="28799"/>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2" name="手繪多邊形: 圖案 301">
              <a:extLst>
                <a:ext uri="{FF2B5EF4-FFF2-40B4-BE49-F238E27FC236}">
                  <a16:creationId xmlns:a16="http://schemas.microsoft.com/office/drawing/2014/main" id="{47188132-4D3C-4EEB-BA9B-446A2B457AEF}"/>
                </a:ext>
              </a:extLst>
            </p:cNvPr>
            <p:cNvSpPr/>
            <p:nvPr/>
          </p:nvSpPr>
          <p:spPr>
            <a:xfrm>
              <a:off x="4196935" y="3606984"/>
              <a:ext cx="85996" cy="234357"/>
            </a:xfrm>
            <a:custGeom>
              <a:avLst/>
              <a:gdLst>
                <a:gd name="connsiteX0" fmla="*/ 85946 w 85996"/>
                <a:gd name="connsiteY0" fmla="*/ 234358 h 234357"/>
                <a:gd name="connsiteX1" fmla="*/ 57297 w 85996"/>
                <a:gd name="connsiteY1" fmla="*/ 234358 h 234357"/>
                <a:gd name="connsiteX2" fmla="*/ 57297 w 85996"/>
                <a:gd name="connsiteY2" fmla="*/ 51728 h 234357"/>
                <a:gd name="connsiteX3" fmla="*/ 30154 w 85996"/>
                <a:gd name="connsiteY3" fmla="*/ 71496 h 234357"/>
                <a:gd name="connsiteX4" fmla="*/ 0 w 85996"/>
                <a:gd name="connsiteY4" fmla="*/ 86297 h 234357"/>
                <a:gd name="connsiteX5" fmla="*/ 0 w 85996"/>
                <a:gd name="connsiteY5" fmla="*/ 58602 h 234357"/>
                <a:gd name="connsiteX6" fmla="*/ 42045 w 85996"/>
                <a:gd name="connsiteY6" fmla="*/ 31208 h 234357"/>
                <a:gd name="connsiteX7" fmla="*/ 67533 w 85996"/>
                <a:gd name="connsiteY7" fmla="*/ 0 h 234357"/>
                <a:gd name="connsiteX8" fmla="*/ 85997 w 85996"/>
                <a:gd name="connsiteY8" fmla="*/ 0 h 234357"/>
                <a:gd name="connsiteX9" fmla="*/ 85997 w 85996"/>
                <a:gd name="connsiteY9" fmla="*/ 234358 h 23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996" h="234357">
                  <a:moveTo>
                    <a:pt x="85946" y="234358"/>
                  </a:moveTo>
                  <a:lnTo>
                    <a:pt x="57297" y="234358"/>
                  </a:lnTo>
                  <a:lnTo>
                    <a:pt x="57297" y="51728"/>
                  </a:lnTo>
                  <a:cubicBezTo>
                    <a:pt x="50374" y="58301"/>
                    <a:pt x="41342" y="64874"/>
                    <a:pt x="30154" y="71496"/>
                  </a:cubicBezTo>
                  <a:cubicBezTo>
                    <a:pt x="18965" y="78069"/>
                    <a:pt x="8880" y="83036"/>
                    <a:pt x="0" y="86297"/>
                  </a:cubicBezTo>
                  <a:lnTo>
                    <a:pt x="0" y="58602"/>
                  </a:lnTo>
                  <a:cubicBezTo>
                    <a:pt x="16005" y="51076"/>
                    <a:pt x="30054" y="41945"/>
                    <a:pt x="42045" y="31208"/>
                  </a:cubicBezTo>
                  <a:cubicBezTo>
                    <a:pt x="54036" y="20471"/>
                    <a:pt x="62515" y="10085"/>
                    <a:pt x="67533" y="0"/>
                  </a:cubicBezTo>
                  <a:lnTo>
                    <a:pt x="85997" y="0"/>
                  </a:lnTo>
                  <a:lnTo>
                    <a:pt x="85997" y="234358"/>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3" name="手繪多邊形: 圖案 302">
              <a:extLst>
                <a:ext uri="{FF2B5EF4-FFF2-40B4-BE49-F238E27FC236}">
                  <a16:creationId xmlns:a16="http://schemas.microsoft.com/office/drawing/2014/main" id="{7784D038-3206-437A-A80A-19DDC572870F}"/>
                </a:ext>
              </a:extLst>
            </p:cNvPr>
            <p:cNvSpPr/>
            <p:nvPr/>
          </p:nvSpPr>
          <p:spPr>
            <a:xfrm>
              <a:off x="4372340" y="3808679"/>
              <a:ext cx="32662" cy="32662"/>
            </a:xfrm>
            <a:custGeom>
              <a:avLst/>
              <a:gdLst>
                <a:gd name="connsiteX0" fmla="*/ 0 w 32662"/>
                <a:gd name="connsiteY0" fmla="*/ 32663 h 32662"/>
                <a:gd name="connsiteX1" fmla="*/ 0 w 32662"/>
                <a:gd name="connsiteY1" fmla="*/ 0 h 32662"/>
                <a:gd name="connsiteX2" fmla="*/ 32663 w 32662"/>
                <a:gd name="connsiteY2" fmla="*/ 0 h 32662"/>
                <a:gd name="connsiteX3" fmla="*/ 32663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3" y="0"/>
                  </a:lnTo>
                  <a:lnTo>
                    <a:pt x="32663" y="32663"/>
                  </a:lnTo>
                  <a:lnTo>
                    <a:pt x="0" y="32663"/>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4" name="手繪多邊形: 圖案 303">
              <a:extLst>
                <a:ext uri="{FF2B5EF4-FFF2-40B4-BE49-F238E27FC236}">
                  <a16:creationId xmlns:a16="http://schemas.microsoft.com/office/drawing/2014/main" id="{A40940E3-7339-4A50-98B3-F977EAC9D77C}"/>
                </a:ext>
              </a:extLst>
            </p:cNvPr>
            <p:cNvSpPr/>
            <p:nvPr/>
          </p:nvSpPr>
          <p:spPr>
            <a:xfrm>
              <a:off x="4445141" y="3668396"/>
              <a:ext cx="155737" cy="176759"/>
            </a:xfrm>
            <a:custGeom>
              <a:avLst/>
              <a:gdLst>
                <a:gd name="connsiteX0" fmla="*/ 120064 w 155737"/>
                <a:gd name="connsiteY0" fmla="*/ 152074 h 176759"/>
                <a:gd name="connsiteX1" fmla="*/ 89408 w 155737"/>
                <a:gd name="connsiteY1" fmla="*/ 171190 h 176759"/>
                <a:gd name="connsiteX2" fmla="*/ 57799 w 155737"/>
                <a:gd name="connsiteY2" fmla="*/ 176759 h 176759"/>
                <a:gd name="connsiteX3" fmla="*/ 14952 w 155737"/>
                <a:gd name="connsiteY3" fmla="*/ 163162 h 176759"/>
                <a:gd name="connsiteX4" fmla="*/ 0 w 155737"/>
                <a:gd name="connsiteY4" fmla="*/ 128393 h 176759"/>
                <a:gd name="connsiteX5" fmla="*/ 5670 w 155737"/>
                <a:gd name="connsiteY5" fmla="*/ 105714 h 176759"/>
                <a:gd name="connsiteX6" fmla="*/ 20471 w 155737"/>
                <a:gd name="connsiteY6" fmla="*/ 89208 h 176759"/>
                <a:gd name="connsiteX7" fmla="*/ 41092 w 155737"/>
                <a:gd name="connsiteY7" fmla="*/ 79825 h 176759"/>
                <a:gd name="connsiteX8" fmla="*/ 66580 w 155737"/>
                <a:gd name="connsiteY8" fmla="*/ 75510 h 176759"/>
                <a:gd name="connsiteX9" fmla="*/ 117706 w 155737"/>
                <a:gd name="connsiteY9" fmla="*/ 65626 h 176759"/>
                <a:gd name="connsiteX10" fmla="*/ 117856 w 155737"/>
                <a:gd name="connsiteY10" fmla="*/ 58150 h 176759"/>
                <a:gd name="connsiteX11" fmla="*/ 109728 w 155737"/>
                <a:gd name="connsiteY11" fmla="*/ 33465 h 176759"/>
                <a:gd name="connsiteX12" fmla="*/ 77066 w 155737"/>
                <a:gd name="connsiteY12" fmla="*/ 23732 h 176759"/>
                <a:gd name="connsiteX13" fmla="*/ 47213 w 155737"/>
                <a:gd name="connsiteY13" fmla="*/ 30806 h 176759"/>
                <a:gd name="connsiteX14" fmla="*/ 32964 w 155737"/>
                <a:gd name="connsiteY14" fmla="*/ 55893 h 176759"/>
                <a:gd name="connsiteX15" fmla="*/ 4917 w 155737"/>
                <a:gd name="connsiteY15" fmla="*/ 52080 h 176759"/>
                <a:gd name="connsiteX16" fmla="*/ 17510 w 155737"/>
                <a:gd name="connsiteY16" fmla="*/ 23029 h 176759"/>
                <a:gd name="connsiteX17" fmla="*/ 42848 w 155737"/>
                <a:gd name="connsiteY17" fmla="*/ 5971 h 176759"/>
                <a:gd name="connsiteX18" fmla="*/ 81230 w 155737"/>
                <a:gd name="connsiteY18" fmla="*/ 0 h 176759"/>
                <a:gd name="connsiteX19" fmla="*/ 116401 w 155737"/>
                <a:gd name="connsiteY19" fmla="*/ 5118 h 176759"/>
                <a:gd name="connsiteX20" fmla="*/ 136320 w 155737"/>
                <a:gd name="connsiteY20" fmla="*/ 17912 h 176759"/>
                <a:gd name="connsiteX21" fmla="*/ 145251 w 155737"/>
                <a:gd name="connsiteY21" fmla="*/ 37429 h 176759"/>
                <a:gd name="connsiteX22" fmla="*/ 146706 w 155737"/>
                <a:gd name="connsiteY22" fmla="*/ 63870 h 176759"/>
                <a:gd name="connsiteX23" fmla="*/ 146706 w 155737"/>
                <a:gd name="connsiteY23" fmla="*/ 102102 h 176759"/>
                <a:gd name="connsiteX24" fmla="*/ 148512 w 155737"/>
                <a:gd name="connsiteY24" fmla="*/ 152676 h 176759"/>
                <a:gd name="connsiteX25" fmla="*/ 155737 w 155737"/>
                <a:gd name="connsiteY25" fmla="*/ 172996 h 176759"/>
                <a:gd name="connsiteX26" fmla="*/ 125784 w 155737"/>
                <a:gd name="connsiteY26" fmla="*/ 172996 h 176759"/>
                <a:gd name="connsiteX27" fmla="*/ 120064 w 155737"/>
                <a:gd name="connsiteY27" fmla="*/ 152074 h 176759"/>
                <a:gd name="connsiteX28" fmla="*/ 117656 w 155737"/>
                <a:gd name="connsiteY28" fmla="*/ 88104 h 176759"/>
                <a:gd name="connsiteX29" fmla="*/ 70844 w 155737"/>
                <a:gd name="connsiteY29" fmla="*/ 98941 h 176759"/>
                <a:gd name="connsiteX30" fmla="*/ 45858 w 155737"/>
                <a:gd name="connsiteY30" fmla="*/ 104661 h 176759"/>
                <a:gd name="connsiteX31" fmla="*/ 34569 w 155737"/>
                <a:gd name="connsiteY31" fmla="*/ 113993 h 176759"/>
                <a:gd name="connsiteX32" fmla="*/ 30606 w 155737"/>
                <a:gd name="connsiteY32" fmla="*/ 127590 h 176759"/>
                <a:gd name="connsiteX33" fmla="*/ 39286 w 155737"/>
                <a:gd name="connsiteY33" fmla="*/ 146706 h 176759"/>
                <a:gd name="connsiteX34" fmla="*/ 64673 w 155737"/>
                <a:gd name="connsiteY34" fmla="*/ 154332 h 176759"/>
                <a:gd name="connsiteX35" fmla="*/ 94125 w 155737"/>
                <a:gd name="connsiteY35" fmla="*/ 147107 h 176759"/>
                <a:gd name="connsiteX36" fmla="*/ 113090 w 155737"/>
                <a:gd name="connsiteY36" fmla="*/ 127289 h 176759"/>
                <a:gd name="connsiteX37" fmla="*/ 117706 w 155737"/>
                <a:gd name="connsiteY37" fmla="*/ 98640 h 176759"/>
                <a:gd name="connsiteX38" fmla="*/ 117706 w 155737"/>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7" h="176759">
                  <a:moveTo>
                    <a:pt x="120064" y="152074"/>
                  </a:moveTo>
                  <a:cubicBezTo>
                    <a:pt x="109427" y="161105"/>
                    <a:pt x="99242" y="167477"/>
                    <a:pt x="89408" y="171190"/>
                  </a:cubicBezTo>
                  <a:cubicBezTo>
                    <a:pt x="79575" y="174903"/>
                    <a:pt x="69038" y="176759"/>
                    <a:pt x="57799" y="176759"/>
                  </a:cubicBezTo>
                  <a:cubicBezTo>
                    <a:pt x="39235" y="176759"/>
                    <a:pt x="24936" y="172244"/>
                    <a:pt x="14952" y="163162"/>
                  </a:cubicBezTo>
                  <a:cubicBezTo>
                    <a:pt x="4967" y="154081"/>
                    <a:pt x="0" y="142491"/>
                    <a:pt x="0" y="128393"/>
                  </a:cubicBezTo>
                  <a:cubicBezTo>
                    <a:pt x="0" y="120114"/>
                    <a:pt x="1907" y="112538"/>
                    <a:pt x="5670" y="105714"/>
                  </a:cubicBezTo>
                  <a:cubicBezTo>
                    <a:pt x="9433" y="98841"/>
                    <a:pt x="14350" y="93372"/>
                    <a:pt x="20471" y="89208"/>
                  </a:cubicBezTo>
                  <a:cubicBezTo>
                    <a:pt x="26592" y="85043"/>
                    <a:pt x="33466" y="81932"/>
                    <a:pt x="41092" y="79825"/>
                  </a:cubicBezTo>
                  <a:cubicBezTo>
                    <a:pt x="46711" y="78320"/>
                    <a:pt x="55190" y="76915"/>
                    <a:pt x="66580"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3" y="30806"/>
                  </a:cubicBezTo>
                  <a:cubicBezTo>
                    <a:pt x="40791" y="35522"/>
                    <a:pt x="36024" y="43901"/>
                    <a:pt x="32964" y="55893"/>
                  </a:cubicBezTo>
                  <a:lnTo>
                    <a:pt x="4917" y="52080"/>
                  </a:lnTo>
                  <a:cubicBezTo>
                    <a:pt x="7476" y="40088"/>
                    <a:pt x="11640" y="30405"/>
                    <a:pt x="17510" y="23029"/>
                  </a:cubicBezTo>
                  <a:cubicBezTo>
                    <a:pt x="23331" y="15654"/>
                    <a:pt x="31810" y="9984"/>
                    <a:pt x="42848" y="5971"/>
                  </a:cubicBezTo>
                  <a:cubicBezTo>
                    <a:pt x="53886" y="2007"/>
                    <a:pt x="66680" y="0"/>
                    <a:pt x="81230" y="0"/>
                  </a:cubicBezTo>
                  <a:cubicBezTo>
                    <a:pt x="95680" y="0"/>
                    <a:pt x="107421"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5" y="166524"/>
                    <a:pt x="155737" y="172996"/>
                  </a:cubicBezTo>
                  <a:lnTo>
                    <a:pt x="125784" y="172996"/>
                  </a:lnTo>
                  <a:cubicBezTo>
                    <a:pt x="122824" y="167026"/>
                    <a:pt x="120917" y="160052"/>
                    <a:pt x="120064" y="152074"/>
                  </a:cubicBezTo>
                  <a:close/>
                  <a:moveTo>
                    <a:pt x="117656" y="88104"/>
                  </a:moveTo>
                  <a:cubicBezTo>
                    <a:pt x="107270" y="92368"/>
                    <a:pt x="91666" y="95981"/>
                    <a:pt x="70844" y="98941"/>
                  </a:cubicBezTo>
                  <a:cubicBezTo>
                    <a:pt x="59054" y="100647"/>
                    <a:pt x="50725" y="102554"/>
                    <a:pt x="45858" y="104661"/>
                  </a:cubicBezTo>
                  <a:cubicBezTo>
                    <a:pt x="40992" y="106768"/>
                    <a:pt x="37229" y="109879"/>
                    <a:pt x="34569" y="113993"/>
                  </a:cubicBezTo>
                  <a:cubicBezTo>
                    <a:pt x="31910" y="118057"/>
                    <a:pt x="30606" y="122623"/>
                    <a:pt x="30606" y="127590"/>
                  </a:cubicBezTo>
                  <a:cubicBezTo>
                    <a:pt x="30606" y="135216"/>
                    <a:pt x="33516" y="141588"/>
                    <a:pt x="39286" y="146706"/>
                  </a:cubicBezTo>
                  <a:cubicBezTo>
                    <a:pt x="45056" y="151823"/>
                    <a:pt x="53535" y="154332"/>
                    <a:pt x="64673" y="154332"/>
                  </a:cubicBezTo>
                  <a:cubicBezTo>
                    <a:pt x="75711" y="154332"/>
                    <a:pt x="85545" y="151924"/>
                    <a:pt x="94125" y="147107"/>
                  </a:cubicBezTo>
                  <a:cubicBezTo>
                    <a:pt x="102704" y="142290"/>
                    <a:pt x="109026" y="135668"/>
                    <a:pt x="113090" y="127289"/>
                  </a:cubicBezTo>
                  <a:cubicBezTo>
                    <a:pt x="116151" y="120816"/>
                    <a:pt x="117706" y="111284"/>
                    <a:pt x="117706" y="98640"/>
                  </a:cubicBezTo>
                  <a:lnTo>
                    <a:pt x="117706" y="88104"/>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5" name="手繪多邊形: 圖案 304">
              <a:extLst>
                <a:ext uri="{FF2B5EF4-FFF2-40B4-BE49-F238E27FC236}">
                  <a16:creationId xmlns:a16="http://schemas.microsoft.com/office/drawing/2014/main" id="{D3B05737-F6E0-4089-AA0B-C1F9951E43ED}"/>
                </a:ext>
              </a:extLst>
            </p:cNvPr>
            <p:cNvSpPr/>
            <p:nvPr/>
          </p:nvSpPr>
          <p:spPr>
            <a:xfrm>
              <a:off x="4636200" y="3668446"/>
              <a:ext cx="229139" cy="172996"/>
            </a:xfrm>
            <a:custGeom>
              <a:avLst/>
              <a:gdLst>
                <a:gd name="connsiteX0" fmla="*/ 0 w 229139"/>
                <a:gd name="connsiteY0" fmla="*/ 172896 h 172996"/>
                <a:gd name="connsiteX1" fmla="*/ 0 w 229139"/>
                <a:gd name="connsiteY1" fmla="*/ 3813 h 172996"/>
                <a:gd name="connsiteX2" fmla="*/ 25638 w 229139"/>
                <a:gd name="connsiteY2" fmla="*/ 3813 h 172996"/>
                <a:gd name="connsiteX3" fmla="*/ 25638 w 229139"/>
                <a:gd name="connsiteY3" fmla="*/ 27545 h 172996"/>
                <a:gd name="connsiteX4" fmla="*/ 46811 w 229139"/>
                <a:gd name="connsiteY4" fmla="*/ 7576 h 172996"/>
                <a:gd name="connsiteX5" fmla="*/ 76915 w 229139"/>
                <a:gd name="connsiteY5" fmla="*/ 0 h 172996"/>
                <a:gd name="connsiteX6" fmla="*/ 107721 w 229139"/>
                <a:gd name="connsiteY6" fmla="*/ 7827 h 172996"/>
                <a:gd name="connsiteX7" fmla="*/ 124680 w 229139"/>
                <a:gd name="connsiteY7" fmla="*/ 29652 h 172996"/>
                <a:gd name="connsiteX8" fmla="*/ 176910 w 229139"/>
                <a:gd name="connsiteY8" fmla="*/ 50 h 172996"/>
                <a:gd name="connsiteX9" fmla="*/ 215593 w 229139"/>
                <a:gd name="connsiteY9" fmla="*/ 13998 h 172996"/>
                <a:gd name="connsiteX10" fmla="*/ 229140 w 229139"/>
                <a:gd name="connsiteY10" fmla="*/ 56896 h 172996"/>
                <a:gd name="connsiteX11" fmla="*/ 229140 w 229139"/>
                <a:gd name="connsiteY11" fmla="*/ 172996 h 172996"/>
                <a:gd name="connsiteX12" fmla="*/ 200642 w 229139"/>
                <a:gd name="connsiteY12" fmla="*/ 172996 h 172996"/>
                <a:gd name="connsiteX13" fmla="*/ 200642 w 229139"/>
                <a:gd name="connsiteY13" fmla="*/ 66379 h 172996"/>
                <a:gd name="connsiteX14" fmla="*/ 197832 w 229139"/>
                <a:gd name="connsiteY14" fmla="*/ 41593 h 172996"/>
                <a:gd name="connsiteX15" fmla="*/ 187697 w 229139"/>
                <a:gd name="connsiteY15" fmla="*/ 29401 h 172996"/>
                <a:gd name="connsiteX16" fmla="*/ 170488 w 229139"/>
                <a:gd name="connsiteY16" fmla="*/ 24785 h 172996"/>
                <a:gd name="connsiteX17" fmla="*/ 140886 w 229139"/>
                <a:gd name="connsiteY17" fmla="*/ 36626 h 172996"/>
                <a:gd name="connsiteX18" fmla="*/ 129095 w 229139"/>
                <a:gd name="connsiteY18" fmla="*/ 74607 h 172996"/>
                <a:gd name="connsiteX19" fmla="*/ 129095 w 229139"/>
                <a:gd name="connsiteY19" fmla="*/ 172846 h 172996"/>
                <a:gd name="connsiteX20" fmla="*/ 100446 w 229139"/>
                <a:gd name="connsiteY20" fmla="*/ 172846 h 172996"/>
                <a:gd name="connsiteX21" fmla="*/ 100446 w 229139"/>
                <a:gd name="connsiteY21" fmla="*/ 62967 h 172996"/>
                <a:gd name="connsiteX22" fmla="*/ 93422 w 229139"/>
                <a:gd name="connsiteY22" fmla="*/ 34318 h 172996"/>
                <a:gd name="connsiteX23" fmla="*/ 70493 w 229139"/>
                <a:gd name="connsiteY23" fmla="*/ 24785 h 172996"/>
                <a:gd name="connsiteX24" fmla="*/ 48116 w 229139"/>
                <a:gd name="connsiteY24" fmla="*/ 31157 h 172996"/>
                <a:gd name="connsiteX25" fmla="*/ 33214 w 229139"/>
                <a:gd name="connsiteY25" fmla="*/ 49772 h 172996"/>
                <a:gd name="connsiteX26" fmla="*/ 28599 w 229139"/>
                <a:gd name="connsiteY26" fmla="*/ 85093 h 172996"/>
                <a:gd name="connsiteX27" fmla="*/ 28599 w 229139"/>
                <a:gd name="connsiteY27" fmla="*/ 172846 h 172996"/>
                <a:gd name="connsiteX28" fmla="*/ 0 w 229139"/>
                <a:gd name="connsiteY28" fmla="*/ 172846 h 172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29139" h="172996">
                  <a:moveTo>
                    <a:pt x="0" y="172896"/>
                  </a:moveTo>
                  <a:lnTo>
                    <a:pt x="0" y="3813"/>
                  </a:lnTo>
                  <a:lnTo>
                    <a:pt x="25638" y="3813"/>
                  </a:lnTo>
                  <a:lnTo>
                    <a:pt x="25638" y="27545"/>
                  </a:lnTo>
                  <a:cubicBezTo>
                    <a:pt x="30957" y="19266"/>
                    <a:pt x="37981" y="12593"/>
                    <a:pt x="46811" y="7576"/>
                  </a:cubicBezTo>
                  <a:cubicBezTo>
                    <a:pt x="55642" y="2559"/>
                    <a:pt x="65677" y="0"/>
                    <a:pt x="76915" y="0"/>
                  </a:cubicBezTo>
                  <a:cubicBezTo>
                    <a:pt x="89459" y="0"/>
                    <a:pt x="99694" y="2609"/>
                    <a:pt x="107721" y="7827"/>
                  </a:cubicBezTo>
                  <a:cubicBezTo>
                    <a:pt x="115749" y="13045"/>
                    <a:pt x="121368" y="20320"/>
                    <a:pt x="124680" y="29652"/>
                  </a:cubicBezTo>
                  <a:cubicBezTo>
                    <a:pt x="138076" y="9884"/>
                    <a:pt x="155486" y="50"/>
                    <a:pt x="176910" y="50"/>
                  </a:cubicBezTo>
                  <a:cubicBezTo>
                    <a:pt x="193668" y="50"/>
                    <a:pt x="206562" y="4716"/>
                    <a:pt x="215593" y="13998"/>
                  </a:cubicBezTo>
                  <a:cubicBezTo>
                    <a:pt x="224625" y="23280"/>
                    <a:pt x="229140" y="37580"/>
                    <a:pt x="229140" y="56896"/>
                  </a:cubicBezTo>
                  <a:lnTo>
                    <a:pt x="229140" y="172996"/>
                  </a:lnTo>
                  <a:lnTo>
                    <a:pt x="200642" y="172996"/>
                  </a:lnTo>
                  <a:lnTo>
                    <a:pt x="200642" y="66379"/>
                  </a:lnTo>
                  <a:cubicBezTo>
                    <a:pt x="200642" y="54889"/>
                    <a:pt x="199688" y="46661"/>
                    <a:pt x="197832" y="41593"/>
                  </a:cubicBezTo>
                  <a:cubicBezTo>
                    <a:pt x="195976" y="36576"/>
                    <a:pt x="192614" y="32512"/>
                    <a:pt x="187697" y="29401"/>
                  </a:cubicBezTo>
                  <a:cubicBezTo>
                    <a:pt x="182830" y="26341"/>
                    <a:pt x="177060" y="24785"/>
                    <a:pt x="170488" y="24785"/>
                  </a:cubicBezTo>
                  <a:cubicBezTo>
                    <a:pt x="158597" y="24785"/>
                    <a:pt x="148713" y="28749"/>
                    <a:pt x="140886" y="36626"/>
                  </a:cubicBezTo>
                  <a:cubicBezTo>
                    <a:pt x="133009" y="44554"/>
                    <a:pt x="129095" y="57197"/>
                    <a:pt x="129095" y="74607"/>
                  </a:cubicBezTo>
                  <a:lnTo>
                    <a:pt x="129095" y="172846"/>
                  </a:lnTo>
                  <a:lnTo>
                    <a:pt x="100446" y="172846"/>
                  </a:lnTo>
                  <a:lnTo>
                    <a:pt x="100446" y="62967"/>
                  </a:lnTo>
                  <a:cubicBezTo>
                    <a:pt x="100446" y="50223"/>
                    <a:pt x="98088" y="40690"/>
                    <a:pt x="93422" y="34318"/>
                  </a:cubicBezTo>
                  <a:cubicBezTo>
                    <a:pt x="88756" y="27946"/>
                    <a:pt x="81130" y="24785"/>
                    <a:pt x="70493" y="24785"/>
                  </a:cubicBezTo>
                  <a:cubicBezTo>
                    <a:pt x="62415" y="24785"/>
                    <a:pt x="54990" y="26893"/>
                    <a:pt x="48116" y="31157"/>
                  </a:cubicBezTo>
                  <a:cubicBezTo>
                    <a:pt x="41292" y="35422"/>
                    <a:pt x="36325" y="41593"/>
                    <a:pt x="33214" y="49772"/>
                  </a:cubicBezTo>
                  <a:cubicBezTo>
                    <a:pt x="30154" y="57950"/>
                    <a:pt x="28599" y="69740"/>
                    <a:pt x="28599" y="85093"/>
                  </a:cubicBezTo>
                  <a:lnTo>
                    <a:pt x="28599" y="172846"/>
                  </a:lnTo>
                  <a:lnTo>
                    <a:pt x="0" y="172846"/>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6" name="手繪多邊形: 圖案 305">
              <a:extLst>
                <a:ext uri="{FF2B5EF4-FFF2-40B4-BE49-F238E27FC236}">
                  <a16:creationId xmlns:a16="http://schemas.microsoft.com/office/drawing/2014/main" id="{A95FFEF2-8602-4BAB-83FD-1C6510172982}"/>
                </a:ext>
              </a:extLst>
            </p:cNvPr>
            <p:cNvSpPr/>
            <p:nvPr/>
          </p:nvSpPr>
          <p:spPr>
            <a:xfrm>
              <a:off x="4898153" y="3668396"/>
              <a:ext cx="155736" cy="176759"/>
            </a:xfrm>
            <a:custGeom>
              <a:avLst/>
              <a:gdLst>
                <a:gd name="connsiteX0" fmla="*/ 120064 w 155736"/>
                <a:gd name="connsiteY0" fmla="*/ 152074 h 176759"/>
                <a:gd name="connsiteX1" fmla="*/ 89408 w 155736"/>
                <a:gd name="connsiteY1" fmla="*/ 171190 h 176759"/>
                <a:gd name="connsiteX2" fmla="*/ 57799 w 155736"/>
                <a:gd name="connsiteY2" fmla="*/ 176759 h 176759"/>
                <a:gd name="connsiteX3" fmla="*/ 14951 w 155736"/>
                <a:gd name="connsiteY3" fmla="*/ 163162 h 176759"/>
                <a:gd name="connsiteX4" fmla="*/ 0 w 155736"/>
                <a:gd name="connsiteY4" fmla="*/ 128393 h 176759"/>
                <a:gd name="connsiteX5" fmla="*/ 5670 w 155736"/>
                <a:gd name="connsiteY5" fmla="*/ 105714 h 176759"/>
                <a:gd name="connsiteX6" fmla="*/ 20470 w 155736"/>
                <a:gd name="connsiteY6" fmla="*/ 89208 h 176759"/>
                <a:gd name="connsiteX7" fmla="*/ 41092 w 155736"/>
                <a:gd name="connsiteY7" fmla="*/ 79825 h 176759"/>
                <a:gd name="connsiteX8" fmla="*/ 66579 w 155736"/>
                <a:gd name="connsiteY8" fmla="*/ 75510 h 176759"/>
                <a:gd name="connsiteX9" fmla="*/ 117706 w 155736"/>
                <a:gd name="connsiteY9" fmla="*/ 65626 h 176759"/>
                <a:gd name="connsiteX10" fmla="*/ 117856 w 155736"/>
                <a:gd name="connsiteY10" fmla="*/ 58150 h 176759"/>
                <a:gd name="connsiteX11" fmla="*/ 109728 w 155736"/>
                <a:gd name="connsiteY11" fmla="*/ 33465 h 176759"/>
                <a:gd name="connsiteX12" fmla="*/ 77066 w 155736"/>
                <a:gd name="connsiteY12" fmla="*/ 23732 h 176759"/>
                <a:gd name="connsiteX13" fmla="*/ 47213 w 155736"/>
                <a:gd name="connsiteY13" fmla="*/ 30806 h 176759"/>
                <a:gd name="connsiteX14" fmla="*/ 32964 w 155736"/>
                <a:gd name="connsiteY14" fmla="*/ 55893 h 176759"/>
                <a:gd name="connsiteX15" fmla="*/ 4917 w 155736"/>
                <a:gd name="connsiteY15" fmla="*/ 52080 h 176759"/>
                <a:gd name="connsiteX16" fmla="*/ 17510 w 155736"/>
                <a:gd name="connsiteY16" fmla="*/ 23029 h 176759"/>
                <a:gd name="connsiteX17" fmla="*/ 42848 w 155736"/>
                <a:gd name="connsiteY17" fmla="*/ 5971 h 176759"/>
                <a:gd name="connsiteX18" fmla="*/ 81230 w 155736"/>
                <a:gd name="connsiteY18" fmla="*/ 0 h 176759"/>
                <a:gd name="connsiteX19" fmla="*/ 116401 w 155736"/>
                <a:gd name="connsiteY19" fmla="*/ 5118 h 176759"/>
                <a:gd name="connsiteX20" fmla="*/ 136320 w 155736"/>
                <a:gd name="connsiteY20" fmla="*/ 17912 h 176759"/>
                <a:gd name="connsiteX21" fmla="*/ 145251 w 155736"/>
                <a:gd name="connsiteY21" fmla="*/ 37429 h 176759"/>
                <a:gd name="connsiteX22" fmla="*/ 146706 w 155736"/>
                <a:gd name="connsiteY22" fmla="*/ 63870 h 176759"/>
                <a:gd name="connsiteX23" fmla="*/ 146706 w 155736"/>
                <a:gd name="connsiteY23" fmla="*/ 102102 h 176759"/>
                <a:gd name="connsiteX24" fmla="*/ 148512 w 155736"/>
                <a:gd name="connsiteY24" fmla="*/ 152676 h 176759"/>
                <a:gd name="connsiteX25" fmla="*/ 155737 w 155736"/>
                <a:gd name="connsiteY25" fmla="*/ 172996 h 176759"/>
                <a:gd name="connsiteX26" fmla="*/ 125784 w 155736"/>
                <a:gd name="connsiteY26" fmla="*/ 172996 h 176759"/>
                <a:gd name="connsiteX27" fmla="*/ 120064 w 155736"/>
                <a:gd name="connsiteY27" fmla="*/ 152074 h 176759"/>
                <a:gd name="connsiteX28" fmla="*/ 117706 w 155736"/>
                <a:gd name="connsiteY28" fmla="*/ 88104 h 176759"/>
                <a:gd name="connsiteX29" fmla="*/ 70894 w 155736"/>
                <a:gd name="connsiteY29" fmla="*/ 98941 h 176759"/>
                <a:gd name="connsiteX30" fmla="*/ 45908 w 155736"/>
                <a:gd name="connsiteY30" fmla="*/ 104661 h 176759"/>
                <a:gd name="connsiteX31" fmla="*/ 34619 w 155736"/>
                <a:gd name="connsiteY31" fmla="*/ 113993 h 176759"/>
                <a:gd name="connsiteX32" fmla="*/ 30656 w 155736"/>
                <a:gd name="connsiteY32" fmla="*/ 127590 h 176759"/>
                <a:gd name="connsiteX33" fmla="*/ 39335 w 155736"/>
                <a:gd name="connsiteY33" fmla="*/ 146706 h 176759"/>
                <a:gd name="connsiteX34" fmla="*/ 64723 w 155736"/>
                <a:gd name="connsiteY34" fmla="*/ 154332 h 176759"/>
                <a:gd name="connsiteX35" fmla="*/ 94174 w 155736"/>
                <a:gd name="connsiteY35" fmla="*/ 147107 h 176759"/>
                <a:gd name="connsiteX36" fmla="*/ 113140 w 155736"/>
                <a:gd name="connsiteY36" fmla="*/ 127289 h 176759"/>
                <a:gd name="connsiteX37" fmla="*/ 117756 w 155736"/>
                <a:gd name="connsiteY37" fmla="*/ 98640 h 176759"/>
                <a:gd name="connsiteX38" fmla="*/ 117756 w 155736"/>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6" h="176759">
                  <a:moveTo>
                    <a:pt x="120064" y="152074"/>
                  </a:moveTo>
                  <a:cubicBezTo>
                    <a:pt x="109427" y="161105"/>
                    <a:pt x="99242" y="167477"/>
                    <a:pt x="89408" y="171190"/>
                  </a:cubicBezTo>
                  <a:cubicBezTo>
                    <a:pt x="79574" y="174903"/>
                    <a:pt x="69038" y="176759"/>
                    <a:pt x="57799" y="176759"/>
                  </a:cubicBezTo>
                  <a:cubicBezTo>
                    <a:pt x="39235" y="176759"/>
                    <a:pt x="24936" y="172244"/>
                    <a:pt x="14951" y="163162"/>
                  </a:cubicBezTo>
                  <a:cubicBezTo>
                    <a:pt x="4967" y="154081"/>
                    <a:pt x="0" y="142491"/>
                    <a:pt x="0" y="128393"/>
                  </a:cubicBezTo>
                  <a:cubicBezTo>
                    <a:pt x="0" y="120114"/>
                    <a:pt x="1907" y="112538"/>
                    <a:pt x="5670" y="105714"/>
                  </a:cubicBezTo>
                  <a:cubicBezTo>
                    <a:pt x="9433" y="98841"/>
                    <a:pt x="14349" y="93372"/>
                    <a:pt x="20470" y="89208"/>
                  </a:cubicBezTo>
                  <a:cubicBezTo>
                    <a:pt x="26592" y="85043"/>
                    <a:pt x="33465" y="81932"/>
                    <a:pt x="41092" y="79825"/>
                  </a:cubicBezTo>
                  <a:cubicBezTo>
                    <a:pt x="46711" y="78320"/>
                    <a:pt x="55190" y="76915"/>
                    <a:pt x="66579"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3" y="30806"/>
                  </a:cubicBezTo>
                  <a:cubicBezTo>
                    <a:pt x="40791" y="35522"/>
                    <a:pt x="36024" y="43901"/>
                    <a:pt x="32964" y="55893"/>
                  </a:cubicBezTo>
                  <a:lnTo>
                    <a:pt x="4917" y="52080"/>
                  </a:lnTo>
                  <a:cubicBezTo>
                    <a:pt x="7476" y="40088"/>
                    <a:pt x="11640" y="30405"/>
                    <a:pt x="17510" y="23029"/>
                  </a:cubicBezTo>
                  <a:cubicBezTo>
                    <a:pt x="23330" y="15654"/>
                    <a:pt x="31810" y="9984"/>
                    <a:pt x="42848" y="5971"/>
                  </a:cubicBezTo>
                  <a:cubicBezTo>
                    <a:pt x="53886" y="2007"/>
                    <a:pt x="66680" y="0"/>
                    <a:pt x="81230" y="0"/>
                  </a:cubicBezTo>
                  <a:cubicBezTo>
                    <a:pt x="95680" y="0"/>
                    <a:pt x="107420"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5" y="166524"/>
                    <a:pt x="155737" y="172996"/>
                  </a:cubicBezTo>
                  <a:lnTo>
                    <a:pt x="125784" y="172996"/>
                  </a:lnTo>
                  <a:cubicBezTo>
                    <a:pt x="122823" y="167026"/>
                    <a:pt x="120917" y="160052"/>
                    <a:pt x="120064" y="152074"/>
                  </a:cubicBezTo>
                  <a:close/>
                  <a:moveTo>
                    <a:pt x="117706" y="88104"/>
                  </a:moveTo>
                  <a:cubicBezTo>
                    <a:pt x="107320" y="92368"/>
                    <a:pt x="91716" y="95981"/>
                    <a:pt x="70894" y="98941"/>
                  </a:cubicBezTo>
                  <a:cubicBezTo>
                    <a:pt x="59104" y="100647"/>
                    <a:pt x="50775" y="102554"/>
                    <a:pt x="45908" y="104661"/>
                  </a:cubicBezTo>
                  <a:cubicBezTo>
                    <a:pt x="41041" y="106768"/>
                    <a:pt x="37278" y="109879"/>
                    <a:pt x="34619" y="113993"/>
                  </a:cubicBezTo>
                  <a:cubicBezTo>
                    <a:pt x="31960" y="118057"/>
                    <a:pt x="30656" y="122623"/>
                    <a:pt x="30656" y="127590"/>
                  </a:cubicBezTo>
                  <a:cubicBezTo>
                    <a:pt x="30656" y="135216"/>
                    <a:pt x="33566" y="141588"/>
                    <a:pt x="39335" y="146706"/>
                  </a:cubicBezTo>
                  <a:cubicBezTo>
                    <a:pt x="45105" y="151823"/>
                    <a:pt x="53585" y="154332"/>
                    <a:pt x="64723" y="154332"/>
                  </a:cubicBezTo>
                  <a:cubicBezTo>
                    <a:pt x="75761" y="154332"/>
                    <a:pt x="85595" y="151924"/>
                    <a:pt x="94174" y="147107"/>
                  </a:cubicBezTo>
                  <a:cubicBezTo>
                    <a:pt x="102754" y="142290"/>
                    <a:pt x="109076" y="135668"/>
                    <a:pt x="113140" y="127289"/>
                  </a:cubicBezTo>
                  <a:cubicBezTo>
                    <a:pt x="116201" y="120816"/>
                    <a:pt x="117756" y="111284"/>
                    <a:pt x="117756" y="98640"/>
                  </a:cubicBezTo>
                  <a:lnTo>
                    <a:pt x="117756" y="88104"/>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7" name="手繪多邊形: 圖案 306">
              <a:extLst>
                <a:ext uri="{FF2B5EF4-FFF2-40B4-BE49-F238E27FC236}">
                  <a16:creationId xmlns:a16="http://schemas.microsoft.com/office/drawing/2014/main" id="{7A16F5F2-9657-4900-B4A9-CD2A10D85533}"/>
                </a:ext>
              </a:extLst>
            </p:cNvPr>
            <p:cNvSpPr/>
            <p:nvPr/>
          </p:nvSpPr>
          <p:spPr>
            <a:xfrm>
              <a:off x="5074110" y="3672259"/>
              <a:ext cx="149716" cy="169082"/>
            </a:xfrm>
            <a:custGeom>
              <a:avLst/>
              <a:gdLst>
                <a:gd name="connsiteX0" fmla="*/ 0 w 149716"/>
                <a:gd name="connsiteY0" fmla="*/ 169083 h 169082"/>
                <a:gd name="connsiteX1" fmla="*/ 0 w 149716"/>
                <a:gd name="connsiteY1" fmla="*/ 145853 h 169082"/>
                <a:gd name="connsiteX2" fmla="*/ 107671 w 149716"/>
                <a:gd name="connsiteY2" fmla="*/ 22277 h 169082"/>
                <a:gd name="connsiteX3" fmla="*/ 75360 w 149716"/>
                <a:gd name="connsiteY3" fmla="*/ 23230 h 169082"/>
                <a:gd name="connsiteX4" fmla="*/ 6422 w 149716"/>
                <a:gd name="connsiteY4" fmla="*/ 23230 h 169082"/>
                <a:gd name="connsiteX5" fmla="*/ 6422 w 149716"/>
                <a:gd name="connsiteY5" fmla="*/ 0 h 169082"/>
                <a:gd name="connsiteX6" fmla="*/ 144649 w 149716"/>
                <a:gd name="connsiteY6" fmla="*/ 0 h 169082"/>
                <a:gd name="connsiteX7" fmla="*/ 144649 w 149716"/>
                <a:gd name="connsiteY7" fmla="*/ 18965 h 169082"/>
                <a:gd name="connsiteX8" fmla="*/ 53083 w 149716"/>
                <a:gd name="connsiteY8" fmla="*/ 126285 h 169082"/>
                <a:gd name="connsiteX9" fmla="*/ 35422 w 149716"/>
                <a:gd name="connsiteY9" fmla="*/ 145853 h 169082"/>
                <a:gd name="connsiteX10" fmla="*/ 71546 w 149716"/>
                <a:gd name="connsiteY10" fmla="*/ 144398 h 169082"/>
                <a:gd name="connsiteX11" fmla="*/ 149716 w 149716"/>
                <a:gd name="connsiteY11" fmla="*/ 144398 h 169082"/>
                <a:gd name="connsiteX12" fmla="*/ 149716 w 149716"/>
                <a:gd name="connsiteY12" fmla="*/ 169083 h 169082"/>
                <a:gd name="connsiteX13" fmla="*/ 0 w 149716"/>
                <a:gd name="connsiteY13" fmla="*/ 169083 h 16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716" h="169082">
                  <a:moveTo>
                    <a:pt x="0" y="169083"/>
                  </a:moveTo>
                  <a:lnTo>
                    <a:pt x="0" y="145853"/>
                  </a:lnTo>
                  <a:lnTo>
                    <a:pt x="107671" y="22277"/>
                  </a:lnTo>
                  <a:cubicBezTo>
                    <a:pt x="95479" y="22929"/>
                    <a:pt x="84692" y="23230"/>
                    <a:pt x="75360" y="23230"/>
                  </a:cubicBezTo>
                  <a:lnTo>
                    <a:pt x="6422" y="23230"/>
                  </a:lnTo>
                  <a:lnTo>
                    <a:pt x="6422" y="0"/>
                  </a:lnTo>
                  <a:lnTo>
                    <a:pt x="144649" y="0"/>
                  </a:lnTo>
                  <a:lnTo>
                    <a:pt x="144649" y="18965"/>
                  </a:lnTo>
                  <a:lnTo>
                    <a:pt x="53083" y="126285"/>
                  </a:lnTo>
                  <a:lnTo>
                    <a:pt x="35422" y="145853"/>
                  </a:lnTo>
                  <a:cubicBezTo>
                    <a:pt x="48266" y="144899"/>
                    <a:pt x="60308" y="144398"/>
                    <a:pt x="71546" y="144398"/>
                  </a:cubicBezTo>
                  <a:lnTo>
                    <a:pt x="149716" y="144398"/>
                  </a:lnTo>
                  <a:lnTo>
                    <a:pt x="149716" y="169083"/>
                  </a:lnTo>
                  <a:lnTo>
                    <a:pt x="0" y="169083"/>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8" name="手繪多邊形: 圖案 307">
              <a:extLst>
                <a:ext uri="{FF2B5EF4-FFF2-40B4-BE49-F238E27FC236}">
                  <a16:creationId xmlns:a16="http://schemas.microsoft.com/office/drawing/2014/main" id="{E7C88F57-C78A-4823-A7A9-E07C63793EEA}"/>
                </a:ext>
              </a:extLst>
            </p:cNvPr>
            <p:cNvSpPr/>
            <p:nvPr/>
          </p:nvSpPr>
          <p:spPr>
            <a:xfrm>
              <a:off x="5241637" y="3668396"/>
              <a:ext cx="158446" cy="176709"/>
            </a:xfrm>
            <a:custGeom>
              <a:avLst/>
              <a:gdLst>
                <a:gd name="connsiteX0" fmla="*/ 0 w 158446"/>
                <a:gd name="connsiteY0" fmla="*/ 88405 h 176709"/>
                <a:gd name="connsiteX1" fmla="*/ 26140 w 158446"/>
                <a:gd name="connsiteY1" fmla="*/ 18815 h 176709"/>
                <a:gd name="connsiteX2" fmla="*/ 79323 w 158446"/>
                <a:gd name="connsiteY2" fmla="*/ 0 h 176709"/>
                <a:gd name="connsiteX3" fmla="*/ 136320 w 158446"/>
                <a:gd name="connsiteY3" fmla="*/ 22829 h 176709"/>
                <a:gd name="connsiteX4" fmla="*/ 158446 w 158446"/>
                <a:gd name="connsiteY4" fmla="*/ 85946 h 176709"/>
                <a:gd name="connsiteX5" fmla="*/ 148663 w 158446"/>
                <a:gd name="connsiteY5" fmla="*/ 137323 h 176709"/>
                <a:gd name="connsiteX6" fmla="*/ 120164 w 158446"/>
                <a:gd name="connsiteY6" fmla="*/ 166374 h 176709"/>
                <a:gd name="connsiteX7" fmla="*/ 79323 w 158446"/>
                <a:gd name="connsiteY7" fmla="*/ 176709 h 176709"/>
                <a:gd name="connsiteX8" fmla="*/ 21926 w 158446"/>
                <a:gd name="connsiteY8" fmla="*/ 153931 h 176709"/>
                <a:gd name="connsiteX9" fmla="*/ 0 w 158446"/>
                <a:gd name="connsiteY9" fmla="*/ 88405 h 176709"/>
                <a:gd name="connsiteX10" fmla="*/ 29452 w 158446"/>
                <a:gd name="connsiteY10" fmla="*/ 88405 h 176709"/>
                <a:gd name="connsiteX11" fmla="*/ 43600 w 158446"/>
                <a:gd name="connsiteY11" fmla="*/ 137072 h 176709"/>
                <a:gd name="connsiteX12" fmla="*/ 79273 w 158446"/>
                <a:gd name="connsiteY12" fmla="*/ 153228 h 176709"/>
                <a:gd name="connsiteX13" fmla="*/ 114796 w 158446"/>
                <a:gd name="connsiteY13" fmla="*/ 136972 h 176709"/>
                <a:gd name="connsiteX14" fmla="*/ 128945 w 158446"/>
                <a:gd name="connsiteY14" fmla="*/ 87451 h 176709"/>
                <a:gd name="connsiteX15" fmla="*/ 114696 w 158446"/>
                <a:gd name="connsiteY15" fmla="*/ 39938 h 176709"/>
                <a:gd name="connsiteX16" fmla="*/ 79273 w 158446"/>
                <a:gd name="connsiteY16" fmla="*/ 23782 h 176709"/>
                <a:gd name="connsiteX17" fmla="*/ 43600 w 158446"/>
                <a:gd name="connsiteY17" fmla="*/ 39887 h 176709"/>
                <a:gd name="connsiteX18" fmla="*/ 29452 w 158446"/>
                <a:gd name="connsiteY18" fmla="*/ 88405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8446" h="176709">
                  <a:moveTo>
                    <a:pt x="0" y="88405"/>
                  </a:moveTo>
                  <a:cubicBezTo>
                    <a:pt x="0" y="57097"/>
                    <a:pt x="8680" y="33917"/>
                    <a:pt x="26140" y="18815"/>
                  </a:cubicBezTo>
                  <a:cubicBezTo>
                    <a:pt x="40691" y="6272"/>
                    <a:pt x="58401" y="0"/>
                    <a:pt x="79323" y="0"/>
                  </a:cubicBezTo>
                  <a:cubicBezTo>
                    <a:pt x="102554" y="0"/>
                    <a:pt x="121569" y="7626"/>
                    <a:pt x="136320" y="22829"/>
                  </a:cubicBezTo>
                  <a:cubicBezTo>
                    <a:pt x="151071" y="38081"/>
                    <a:pt x="158446" y="59104"/>
                    <a:pt x="158446" y="85946"/>
                  </a:cubicBezTo>
                  <a:cubicBezTo>
                    <a:pt x="158446" y="107721"/>
                    <a:pt x="155185" y="124830"/>
                    <a:pt x="148663" y="137323"/>
                  </a:cubicBezTo>
                  <a:cubicBezTo>
                    <a:pt x="142140" y="149816"/>
                    <a:pt x="132607" y="159500"/>
                    <a:pt x="120164" y="166374"/>
                  </a:cubicBezTo>
                  <a:cubicBezTo>
                    <a:pt x="107671" y="173297"/>
                    <a:pt x="94074" y="176709"/>
                    <a:pt x="79323" y="176709"/>
                  </a:cubicBezTo>
                  <a:cubicBezTo>
                    <a:pt x="55642" y="176709"/>
                    <a:pt x="36526" y="169133"/>
                    <a:pt x="21926" y="153931"/>
                  </a:cubicBezTo>
                  <a:cubicBezTo>
                    <a:pt x="7325" y="138829"/>
                    <a:pt x="0" y="116953"/>
                    <a:pt x="0" y="88405"/>
                  </a:cubicBezTo>
                  <a:close/>
                  <a:moveTo>
                    <a:pt x="29452" y="88405"/>
                  </a:moveTo>
                  <a:cubicBezTo>
                    <a:pt x="29452" y="110079"/>
                    <a:pt x="34168" y="126285"/>
                    <a:pt x="43600" y="137072"/>
                  </a:cubicBezTo>
                  <a:cubicBezTo>
                    <a:pt x="53033" y="147860"/>
                    <a:pt x="64924" y="153228"/>
                    <a:pt x="79273" y="153228"/>
                  </a:cubicBezTo>
                  <a:cubicBezTo>
                    <a:pt x="93523" y="153228"/>
                    <a:pt x="105313" y="147810"/>
                    <a:pt x="114796" y="136972"/>
                  </a:cubicBezTo>
                  <a:cubicBezTo>
                    <a:pt x="124228" y="126135"/>
                    <a:pt x="128945" y="109628"/>
                    <a:pt x="128945" y="87451"/>
                  </a:cubicBezTo>
                  <a:cubicBezTo>
                    <a:pt x="128945" y="66529"/>
                    <a:pt x="124178" y="50675"/>
                    <a:pt x="114696" y="39938"/>
                  </a:cubicBezTo>
                  <a:cubicBezTo>
                    <a:pt x="105213" y="29150"/>
                    <a:pt x="93372" y="23782"/>
                    <a:pt x="79273" y="23782"/>
                  </a:cubicBezTo>
                  <a:cubicBezTo>
                    <a:pt x="64924" y="23782"/>
                    <a:pt x="53033" y="29150"/>
                    <a:pt x="43600" y="39887"/>
                  </a:cubicBezTo>
                  <a:cubicBezTo>
                    <a:pt x="34218" y="50574"/>
                    <a:pt x="29452" y="66730"/>
                    <a:pt x="29452" y="88405"/>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09" name="手繪多邊形: 圖案 308">
              <a:extLst>
                <a:ext uri="{FF2B5EF4-FFF2-40B4-BE49-F238E27FC236}">
                  <a16:creationId xmlns:a16="http://schemas.microsoft.com/office/drawing/2014/main" id="{B147E26C-9620-4F59-B2CA-8AA6A4DB1F86}"/>
                </a:ext>
              </a:extLst>
            </p:cNvPr>
            <p:cNvSpPr/>
            <p:nvPr/>
          </p:nvSpPr>
          <p:spPr>
            <a:xfrm>
              <a:off x="5433700" y="3668446"/>
              <a:ext cx="137423" cy="172895"/>
            </a:xfrm>
            <a:custGeom>
              <a:avLst/>
              <a:gdLst>
                <a:gd name="connsiteX0" fmla="*/ 0 w 137423"/>
                <a:gd name="connsiteY0" fmla="*/ 172896 h 172895"/>
                <a:gd name="connsiteX1" fmla="*/ 0 w 137423"/>
                <a:gd name="connsiteY1" fmla="*/ 3813 h 172895"/>
                <a:gd name="connsiteX2" fmla="*/ 25789 w 137423"/>
                <a:gd name="connsiteY2" fmla="*/ 3813 h 172895"/>
                <a:gd name="connsiteX3" fmla="*/ 25789 w 137423"/>
                <a:gd name="connsiteY3" fmla="*/ 27846 h 172895"/>
                <a:gd name="connsiteX4" fmla="*/ 79625 w 137423"/>
                <a:gd name="connsiteY4" fmla="*/ 0 h 172895"/>
                <a:gd name="connsiteX5" fmla="*/ 107721 w 137423"/>
                <a:gd name="connsiteY5" fmla="*/ 5469 h 172895"/>
                <a:gd name="connsiteX6" fmla="*/ 126887 w 137423"/>
                <a:gd name="connsiteY6" fmla="*/ 19868 h 172895"/>
                <a:gd name="connsiteX7" fmla="*/ 135818 w 137423"/>
                <a:gd name="connsiteY7" fmla="*/ 41041 h 172895"/>
                <a:gd name="connsiteX8" fmla="*/ 137424 w 137423"/>
                <a:gd name="connsiteY8" fmla="*/ 68887 h 172895"/>
                <a:gd name="connsiteX9" fmla="*/ 137424 w 137423"/>
                <a:gd name="connsiteY9" fmla="*/ 172846 h 172895"/>
                <a:gd name="connsiteX10" fmla="*/ 108775 w 137423"/>
                <a:gd name="connsiteY10" fmla="*/ 172846 h 172895"/>
                <a:gd name="connsiteX11" fmla="*/ 108775 w 137423"/>
                <a:gd name="connsiteY11" fmla="*/ 69991 h 172895"/>
                <a:gd name="connsiteX12" fmla="*/ 105414 w 137423"/>
                <a:gd name="connsiteY12" fmla="*/ 43801 h 172895"/>
                <a:gd name="connsiteX13" fmla="*/ 93572 w 137423"/>
                <a:gd name="connsiteY13" fmla="*/ 29953 h 172895"/>
                <a:gd name="connsiteX14" fmla="*/ 73604 w 137423"/>
                <a:gd name="connsiteY14" fmla="*/ 24785 h 172895"/>
                <a:gd name="connsiteX15" fmla="*/ 41995 w 137423"/>
                <a:gd name="connsiteY15" fmla="*/ 36426 h 172895"/>
                <a:gd name="connsiteX16" fmla="*/ 28699 w 137423"/>
                <a:gd name="connsiteY16" fmla="*/ 80528 h 172895"/>
                <a:gd name="connsiteX17" fmla="*/ 28699 w 137423"/>
                <a:gd name="connsiteY17" fmla="*/ 172896 h 172895"/>
                <a:gd name="connsiteX18" fmla="*/ 0 w 137423"/>
                <a:gd name="connsiteY18" fmla="*/ 172896 h 172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7423" h="172895">
                  <a:moveTo>
                    <a:pt x="0" y="172896"/>
                  </a:moveTo>
                  <a:lnTo>
                    <a:pt x="0" y="3813"/>
                  </a:lnTo>
                  <a:lnTo>
                    <a:pt x="25789" y="3813"/>
                  </a:lnTo>
                  <a:lnTo>
                    <a:pt x="25789" y="27846"/>
                  </a:lnTo>
                  <a:cubicBezTo>
                    <a:pt x="38232" y="9282"/>
                    <a:pt x="56144" y="0"/>
                    <a:pt x="79625" y="0"/>
                  </a:cubicBezTo>
                  <a:cubicBezTo>
                    <a:pt x="89809" y="0"/>
                    <a:pt x="99192" y="1856"/>
                    <a:pt x="107721" y="5469"/>
                  </a:cubicBezTo>
                  <a:cubicBezTo>
                    <a:pt x="116251" y="9131"/>
                    <a:pt x="122673" y="13948"/>
                    <a:pt x="126887" y="19868"/>
                  </a:cubicBezTo>
                  <a:cubicBezTo>
                    <a:pt x="131152" y="25789"/>
                    <a:pt x="134112" y="32863"/>
                    <a:pt x="135818" y="41041"/>
                  </a:cubicBezTo>
                  <a:cubicBezTo>
                    <a:pt x="136872" y="46360"/>
                    <a:pt x="137424" y="55642"/>
                    <a:pt x="137424" y="68887"/>
                  </a:cubicBezTo>
                  <a:lnTo>
                    <a:pt x="137424" y="172846"/>
                  </a:lnTo>
                  <a:lnTo>
                    <a:pt x="108775" y="172846"/>
                  </a:lnTo>
                  <a:lnTo>
                    <a:pt x="108775" y="69991"/>
                  </a:lnTo>
                  <a:cubicBezTo>
                    <a:pt x="108775" y="58301"/>
                    <a:pt x="107671" y="49571"/>
                    <a:pt x="105414" y="43801"/>
                  </a:cubicBezTo>
                  <a:cubicBezTo>
                    <a:pt x="103156" y="38031"/>
                    <a:pt x="99242" y="33415"/>
                    <a:pt x="93572" y="29953"/>
                  </a:cubicBezTo>
                  <a:cubicBezTo>
                    <a:pt x="87903" y="26491"/>
                    <a:pt x="81230" y="24785"/>
                    <a:pt x="73604" y="24785"/>
                  </a:cubicBezTo>
                  <a:cubicBezTo>
                    <a:pt x="61412" y="24785"/>
                    <a:pt x="50875" y="28649"/>
                    <a:pt x="41995" y="36426"/>
                  </a:cubicBezTo>
                  <a:cubicBezTo>
                    <a:pt x="33114" y="44152"/>
                    <a:pt x="28699" y="58853"/>
                    <a:pt x="28699" y="80528"/>
                  </a:cubicBezTo>
                  <a:lnTo>
                    <a:pt x="28699" y="172896"/>
                  </a:lnTo>
                  <a:lnTo>
                    <a:pt x="0" y="172896"/>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10" name="手繪多邊形: 圖案 309">
              <a:extLst>
                <a:ext uri="{FF2B5EF4-FFF2-40B4-BE49-F238E27FC236}">
                  <a16:creationId xmlns:a16="http://schemas.microsoft.com/office/drawing/2014/main" id="{8D7CF4D1-916B-403C-9EDB-52FED860C724}"/>
                </a:ext>
              </a:extLst>
            </p:cNvPr>
            <p:cNvSpPr/>
            <p:nvPr/>
          </p:nvSpPr>
          <p:spPr>
            <a:xfrm>
              <a:off x="5605342" y="3668396"/>
              <a:ext cx="155736" cy="176759"/>
            </a:xfrm>
            <a:custGeom>
              <a:avLst/>
              <a:gdLst>
                <a:gd name="connsiteX0" fmla="*/ 120064 w 155736"/>
                <a:gd name="connsiteY0" fmla="*/ 152074 h 176759"/>
                <a:gd name="connsiteX1" fmla="*/ 89408 w 155736"/>
                <a:gd name="connsiteY1" fmla="*/ 171190 h 176759"/>
                <a:gd name="connsiteX2" fmla="*/ 57799 w 155736"/>
                <a:gd name="connsiteY2" fmla="*/ 176759 h 176759"/>
                <a:gd name="connsiteX3" fmla="*/ 14951 w 155736"/>
                <a:gd name="connsiteY3" fmla="*/ 163162 h 176759"/>
                <a:gd name="connsiteX4" fmla="*/ 0 w 155736"/>
                <a:gd name="connsiteY4" fmla="*/ 128393 h 176759"/>
                <a:gd name="connsiteX5" fmla="*/ 5670 w 155736"/>
                <a:gd name="connsiteY5" fmla="*/ 105714 h 176759"/>
                <a:gd name="connsiteX6" fmla="*/ 20470 w 155736"/>
                <a:gd name="connsiteY6" fmla="*/ 89208 h 176759"/>
                <a:gd name="connsiteX7" fmla="*/ 41091 w 155736"/>
                <a:gd name="connsiteY7" fmla="*/ 79825 h 176759"/>
                <a:gd name="connsiteX8" fmla="*/ 66580 w 155736"/>
                <a:gd name="connsiteY8" fmla="*/ 75510 h 176759"/>
                <a:gd name="connsiteX9" fmla="*/ 117706 w 155736"/>
                <a:gd name="connsiteY9" fmla="*/ 65626 h 176759"/>
                <a:gd name="connsiteX10" fmla="*/ 117856 w 155736"/>
                <a:gd name="connsiteY10" fmla="*/ 58150 h 176759"/>
                <a:gd name="connsiteX11" fmla="*/ 109728 w 155736"/>
                <a:gd name="connsiteY11" fmla="*/ 33465 h 176759"/>
                <a:gd name="connsiteX12" fmla="*/ 77066 w 155736"/>
                <a:gd name="connsiteY12" fmla="*/ 23732 h 176759"/>
                <a:gd name="connsiteX13" fmla="*/ 47212 w 155736"/>
                <a:gd name="connsiteY13" fmla="*/ 30806 h 176759"/>
                <a:gd name="connsiteX14" fmla="*/ 32963 w 155736"/>
                <a:gd name="connsiteY14" fmla="*/ 55893 h 176759"/>
                <a:gd name="connsiteX15" fmla="*/ 4917 w 155736"/>
                <a:gd name="connsiteY15" fmla="*/ 52080 h 176759"/>
                <a:gd name="connsiteX16" fmla="*/ 17510 w 155736"/>
                <a:gd name="connsiteY16" fmla="*/ 23029 h 176759"/>
                <a:gd name="connsiteX17" fmla="*/ 42847 w 155736"/>
                <a:gd name="connsiteY17" fmla="*/ 5971 h 176759"/>
                <a:gd name="connsiteX18" fmla="*/ 81230 w 155736"/>
                <a:gd name="connsiteY18" fmla="*/ 0 h 176759"/>
                <a:gd name="connsiteX19" fmla="*/ 116401 w 155736"/>
                <a:gd name="connsiteY19" fmla="*/ 5118 h 176759"/>
                <a:gd name="connsiteX20" fmla="*/ 136320 w 155736"/>
                <a:gd name="connsiteY20" fmla="*/ 17912 h 176759"/>
                <a:gd name="connsiteX21" fmla="*/ 145251 w 155736"/>
                <a:gd name="connsiteY21" fmla="*/ 37429 h 176759"/>
                <a:gd name="connsiteX22" fmla="*/ 146706 w 155736"/>
                <a:gd name="connsiteY22" fmla="*/ 63870 h 176759"/>
                <a:gd name="connsiteX23" fmla="*/ 146706 w 155736"/>
                <a:gd name="connsiteY23" fmla="*/ 102102 h 176759"/>
                <a:gd name="connsiteX24" fmla="*/ 148512 w 155736"/>
                <a:gd name="connsiteY24" fmla="*/ 152676 h 176759"/>
                <a:gd name="connsiteX25" fmla="*/ 155737 w 155736"/>
                <a:gd name="connsiteY25" fmla="*/ 172996 h 176759"/>
                <a:gd name="connsiteX26" fmla="*/ 125783 w 155736"/>
                <a:gd name="connsiteY26" fmla="*/ 172996 h 176759"/>
                <a:gd name="connsiteX27" fmla="*/ 120064 w 155736"/>
                <a:gd name="connsiteY27" fmla="*/ 152074 h 176759"/>
                <a:gd name="connsiteX28" fmla="*/ 117706 w 155736"/>
                <a:gd name="connsiteY28" fmla="*/ 88104 h 176759"/>
                <a:gd name="connsiteX29" fmla="*/ 70894 w 155736"/>
                <a:gd name="connsiteY29" fmla="*/ 98941 h 176759"/>
                <a:gd name="connsiteX30" fmla="*/ 45908 w 155736"/>
                <a:gd name="connsiteY30" fmla="*/ 104661 h 176759"/>
                <a:gd name="connsiteX31" fmla="*/ 34619 w 155736"/>
                <a:gd name="connsiteY31" fmla="*/ 113993 h 176759"/>
                <a:gd name="connsiteX32" fmla="*/ 30656 w 155736"/>
                <a:gd name="connsiteY32" fmla="*/ 127590 h 176759"/>
                <a:gd name="connsiteX33" fmla="*/ 39335 w 155736"/>
                <a:gd name="connsiteY33" fmla="*/ 146706 h 176759"/>
                <a:gd name="connsiteX34" fmla="*/ 64723 w 155736"/>
                <a:gd name="connsiteY34" fmla="*/ 154332 h 176759"/>
                <a:gd name="connsiteX35" fmla="*/ 94175 w 155736"/>
                <a:gd name="connsiteY35" fmla="*/ 147107 h 176759"/>
                <a:gd name="connsiteX36" fmla="*/ 113140 w 155736"/>
                <a:gd name="connsiteY36" fmla="*/ 127289 h 176759"/>
                <a:gd name="connsiteX37" fmla="*/ 117756 w 155736"/>
                <a:gd name="connsiteY37" fmla="*/ 98640 h 176759"/>
                <a:gd name="connsiteX38" fmla="*/ 117756 w 155736"/>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6" h="176759">
                  <a:moveTo>
                    <a:pt x="120064" y="152074"/>
                  </a:moveTo>
                  <a:cubicBezTo>
                    <a:pt x="109427" y="161105"/>
                    <a:pt x="99242" y="167477"/>
                    <a:pt x="89408" y="171190"/>
                  </a:cubicBezTo>
                  <a:cubicBezTo>
                    <a:pt x="79574" y="174903"/>
                    <a:pt x="69038" y="176759"/>
                    <a:pt x="57799" y="176759"/>
                  </a:cubicBezTo>
                  <a:cubicBezTo>
                    <a:pt x="39235" y="176759"/>
                    <a:pt x="24936" y="172244"/>
                    <a:pt x="14951" y="163162"/>
                  </a:cubicBezTo>
                  <a:cubicBezTo>
                    <a:pt x="4967" y="154081"/>
                    <a:pt x="0" y="142491"/>
                    <a:pt x="0" y="128393"/>
                  </a:cubicBezTo>
                  <a:cubicBezTo>
                    <a:pt x="0" y="120114"/>
                    <a:pt x="1907" y="112538"/>
                    <a:pt x="5670" y="105714"/>
                  </a:cubicBezTo>
                  <a:cubicBezTo>
                    <a:pt x="9433" y="98841"/>
                    <a:pt x="14349" y="93372"/>
                    <a:pt x="20470" y="89208"/>
                  </a:cubicBezTo>
                  <a:cubicBezTo>
                    <a:pt x="26591" y="85043"/>
                    <a:pt x="33465" y="81932"/>
                    <a:pt x="41091" y="79825"/>
                  </a:cubicBezTo>
                  <a:cubicBezTo>
                    <a:pt x="46711" y="78320"/>
                    <a:pt x="55190" y="76915"/>
                    <a:pt x="66580"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2" y="30806"/>
                  </a:cubicBezTo>
                  <a:cubicBezTo>
                    <a:pt x="40791" y="35522"/>
                    <a:pt x="36024" y="43901"/>
                    <a:pt x="32963" y="55893"/>
                  </a:cubicBezTo>
                  <a:lnTo>
                    <a:pt x="4917" y="52080"/>
                  </a:lnTo>
                  <a:cubicBezTo>
                    <a:pt x="7476" y="40088"/>
                    <a:pt x="11640" y="30405"/>
                    <a:pt x="17510" y="23029"/>
                  </a:cubicBezTo>
                  <a:cubicBezTo>
                    <a:pt x="23331" y="15654"/>
                    <a:pt x="31810" y="9984"/>
                    <a:pt x="42847" y="5971"/>
                  </a:cubicBezTo>
                  <a:cubicBezTo>
                    <a:pt x="53886" y="2007"/>
                    <a:pt x="66679" y="0"/>
                    <a:pt x="81230" y="0"/>
                  </a:cubicBezTo>
                  <a:cubicBezTo>
                    <a:pt x="95680" y="0"/>
                    <a:pt x="107420"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4" y="166524"/>
                    <a:pt x="155737" y="172996"/>
                  </a:cubicBezTo>
                  <a:lnTo>
                    <a:pt x="125783" y="172996"/>
                  </a:lnTo>
                  <a:cubicBezTo>
                    <a:pt x="122823" y="167026"/>
                    <a:pt x="120917" y="160052"/>
                    <a:pt x="120064" y="152074"/>
                  </a:cubicBezTo>
                  <a:close/>
                  <a:moveTo>
                    <a:pt x="117706" y="88104"/>
                  </a:moveTo>
                  <a:cubicBezTo>
                    <a:pt x="107320" y="92368"/>
                    <a:pt x="91716" y="95981"/>
                    <a:pt x="70894" y="98941"/>
                  </a:cubicBezTo>
                  <a:cubicBezTo>
                    <a:pt x="59103" y="100647"/>
                    <a:pt x="50775" y="102554"/>
                    <a:pt x="45908" y="104661"/>
                  </a:cubicBezTo>
                  <a:cubicBezTo>
                    <a:pt x="41041" y="106768"/>
                    <a:pt x="37278" y="109879"/>
                    <a:pt x="34619" y="113993"/>
                  </a:cubicBezTo>
                  <a:cubicBezTo>
                    <a:pt x="31960" y="118057"/>
                    <a:pt x="30656" y="122623"/>
                    <a:pt x="30656" y="127590"/>
                  </a:cubicBezTo>
                  <a:cubicBezTo>
                    <a:pt x="30656" y="135216"/>
                    <a:pt x="33565" y="141588"/>
                    <a:pt x="39335" y="146706"/>
                  </a:cubicBezTo>
                  <a:cubicBezTo>
                    <a:pt x="45105" y="151823"/>
                    <a:pt x="53584" y="154332"/>
                    <a:pt x="64723" y="154332"/>
                  </a:cubicBezTo>
                  <a:cubicBezTo>
                    <a:pt x="75761" y="154332"/>
                    <a:pt x="85595" y="151924"/>
                    <a:pt x="94175" y="147107"/>
                  </a:cubicBezTo>
                  <a:cubicBezTo>
                    <a:pt x="102754" y="142290"/>
                    <a:pt x="109076" y="135668"/>
                    <a:pt x="113140" y="127289"/>
                  </a:cubicBezTo>
                  <a:cubicBezTo>
                    <a:pt x="116200" y="120816"/>
                    <a:pt x="117756" y="111284"/>
                    <a:pt x="117756" y="98640"/>
                  </a:cubicBezTo>
                  <a:lnTo>
                    <a:pt x="117756" y="88104"/>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11" name="手繪多邊形: 圖案 310">
              <a:extLst>
                <a:ext uri="{FF2B5EF4-FFF2-40B4-BE49-F238E27FC236}">
                  <a16:creationId xmlns:a16="http://schemas.microsoft.com/office/drawing/2014/main" id="{A0DCFE7F-DB49-4C59-B493-EC5A9FF8C998}"/>
                </a:ext>
              </a:extLst>
            </p:cNvPr>
            <p:cNvSpPr/>
            <p:nvPr/>
          </p:nvSpPr>
          <p:spPr>
            <a:xfrm>
              <a:off x="5775930" y="3672209"/>
              <a:ext cx="231999" cy="169133"/>
            </a:xfrm>
            <a:custGeom>
              <a:avLst/>
              <a:gdLst>
                <a:gd name="connsiteX0" fmla="*/ 51728 w 231999"/>
                <a:gd name="connsiteY0" fmla="*/ 169133 h 169133"/>
                <a:gd name="connsiteX1" fmla="*/ 0 w 231999"/>
                <a:gd name="connsiteY1" fmla="*/ 0 h 169133"/>
                <a:gd name="connsiteX2" fmla="*/ 29602 w 231999"/>
                <a:gd name="connsiteY2" fmla="*/ 0 h 169133"/>
                <a:gd name="connsiteX3" fmla="*/ 56495 w 231999"/>
                <a:gd name="connsiteY3" fmla="*/ 97637 h 169133"/>
                <a:gd name="connsiteX4" fmla="*/ 66529 w 231999"/>
                <a:gd name="connsiteY4" fmla="*/ 133962 h 169133"/>
                <a:gd name="connsiteX5" fmla="*/ 75310 w 231999"/>
                <a:gd name="connsiteY5" fmla="*/ 99092 h 169133"/>
                <a:gd name="connsiteX6" fmla="*/ 102202 w 231999"/>
                <a:gd name="connsiteY6" fmla="*/ 50 h 169133"/>
                <a:gd name="connsiteX7" fmla="*/ 131654 w 231999"/>
                <a:gd name="connsiteY7" fmla="*/ 50 h 169133"/>
                <a:gd name="connsiteX8" fmla="*/ 156991 w 231999"/>
                <a:gd name="connsiteY8" fmla="*/ 98138 h 169133"/>
                <a:gd name="connsiteX9" fmla="*/ 165420 w 231999"/>
                <a:gd name="connsiteY9" fmla="*/ 130450 h 169133"/>
                <a:gd name="connsiteX10" fmla="*/ 175153 w 231999"/>
                <a:gd name="connsiteY10" fmla="*/ 97787 h 169133"/>
                <a:gd name="connsiteX11" fmla="*/ 204154 w 231999"/>
                <a:gd name="connsiteY11" fmla="*/ 0 h 169133"/>
                <a:gd name="connsiteX12" fmla="*/ 232000 w 231999"/>
                <a:gd name="connsiteY12" fmla="*/ 0 h 169133"/>
                <a:gd name="connsiteX13" fmla="*/ 179117 w 231999"/>
                <a:gd name="connsiteY13" fmla="*/ 169133 h 169133"/>
                <a:gd name="connsiteX14" fmla="*/ 149315 w 231999"/>
                <a:gd name="connsiteY14" fmla="*/ 169133 h 169133"/>
                <a:gd name="connsiteX15" fmla="*/ 122422 w 231999"/>
                <a:gd name="connsiteY15" fmla="*/ 67834 h 169133"/>
                <a:gd name="connsiteX16" fmla="*/ 115899 w 231999"/>
                <a:gd name="connsiteY16" fmla="*/ 39035 h 169133"/>
                <a:gd name="connsiteX17" fmla="*/ 81681 w 231999"/>
                <a:gd name="connsiteY17" fmla="*/ 169133 h 169133"/>
                <a:gd name="connsiteX18" fmla="*/ 51728 w 231999"/>
                <a:gd name="connsiteY18" fmla="*/ 169133 h 169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31999" h="169133">
                  <a:moveTo>
                    <a:pt x="51728" y="169133"/>
                  </a:moveTo>
                  <a:lnTo>
                    <a:pt x="0" y="0"/>
                  </a:lnTo>
                  <a:lnTo>
                    <a:pt x="29602" y="0"/>
                  </a:lnTo>
                  <a:lnTo>
                    <a:pt x="56495" y="97637"/>
                  </a:lnTo>
                  <a:lnTo>
                    <a:pt x="66529" y="133962"/>
                  </a:lnTo>
                  <a:cubicBezTo>
                    <a:pt x="66931" y="132156"/>
                    <a:pt x="69891" y="120515"/>
                    <a:pt x="75310" y="99092"/>
                  </a:cubicBezTo>
                  <a:lnTo>
                    <a:pt x="102202" y="50"/>
                  </a:lnTo>
                  <a:lnTo>
                    <a:pt x="131654" y="50"/>
                  </a:lnTo>
                  <a:lnTo>
                    <a:pt x="156991" y="98138"/>
                  </a:lnTo>
                  <a:lnTo>
                    <a:pt x="165420" y="130450"/>
                  </a:lnTo>
                  <a:lnTo>
                    <a:pt x="175153" y="97787"/>
                  </a:lnTo>
                  <a:lnTo>
                    <a:pt x="204154" y="0"/>
                  </a:lnTo>
                  <a:lnTo>
                    <a:pt x="232000" y="0"/>
                  </a:lnTo>
                  <a:lnTo>
                    <a:pt x="179117" y="169133"/>
                  </a:lnTo>
                  <a:lnTo>
                    <a:pt x="149315" y="169133"/>
                  </a:lnTo>
                  <a:lnTo>
                    <a:pt x="122422" y="67834"/>
                  </a:lnTo>
                  <a:lnTo>
                    <a:pt x="115899" y="39035"/>
                  </a:lnTo>
                  <a:lnTo>
                    <a:pt x="81681" y="169133"/>
                  </a:lnTo>
                  <a:lnTo>
                    <a:pt x="51728" y="169133"/>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12" name="手繪多邊形: 圖案 311">
              <a:extLst>
                <a:ext uri="{FF2B5EF4-FFF2-40B4-BE49-F238E27FC236}">
                  <a16:creationId xmlns:a16="http://schemas.microsoft.com/office/drawing/2014/main" id="{F0A47271-2BEA-41B9-8B1C-AB13E41DC248}"/>
                </a:ext>
              </a:extLst>
            </p:cNvPr>
            <p:cNvSpPr/>
            <p:nvPr/>
          </p:nvSpPr>
          <p:spPr>
            <a:xfrm>
              <a:off x="6020473" y="3668396"/>
              <a:ext cx="140484" cy="176709"/>
            </a:xfrm>
            <a:custGeom>
              <a:avLst/>
              <a:gdLst>
                <a:gd name="connsiteX0" fmla="*/ 0 w 140484"/>
                <a:gd name="connsiteY0" fmla="*/ 122472 h 176709"/>
                <a:gd name="connsiteX1" fmla="*/ 28348 w 140484"/>
                <a:gd name="connsiteY1" fmla="*/ 118007 h 176709"/>
                <a:gd name="connsiteX2" fmla="*/ 41643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3 w 140484"/>
                <a:gd name="connsiteY6" fmla="*/ 111033 h 176709"/>
                <a:gd name="connsiteX7" fmla="*/ 73252 w 140484"/>
                <a:gd name="connsiteY7" fmla="*/ 101299 h 176709"/>
                <a:gd name="connsiteX8" fmla="*/ 29552 w 140484"/>
                <a:gd name="connsiteY8" fmla="*/ 87502 h 176709"/>
                <a:gd name="connsiteX9" fmla="*/ 11088 w 140484"/>
                <a:gd name="connsiteY9" fmla="*/ 71396 h 176709"/>
                <a:gd name="connsiteX10" fmla="*/ 4816 w 140484"/>
                <a:gd name="connsiteY10" fmla="*/ 48718 h 176709"/>
                <a:gd name="connsiteX11" fmla="*/ 9984 w 140484"/>
                <a:gd name="connsiteY11" fmla="*/ 27796 h 176709"/>
                <a:gd name="connsiteX12" fmla="*/ 24083 w 140484"/>
                <a:gd name="connsiteY12" fmla="*/ 11791 h 176709"/>
                <a:gd name="connsiteX13" fmla="*/ 42295 w 140484"/>
                <a:gd name="connsiteY13" fmla="*/ 3412 h 176709"/>
                <a:gd name="connsiteX14" fmla="*/ 67081 w 140484"/>
                <a:gd name="connsiteY14" fmla="*/ 0 h 176709"/>
                <a:gd name="connsiteX15" fmla="*/ 102052 w 140484"/>
                <a:gd name="connsiteY15" fmla="*/ 5720 h 176709"/>
                <a:gd name="connsiteX16" fmla="*/ 124279 w 140484"/>
                <a:gd name="connsiteY16" fmla="*/ 21223 h 176709"/>
                <a:gd name="connsiteX17" fmla="*/ 134163 w 140484"/>
                <a:gd name="connsiteY17" fmla="*/ 47413 h 176709"/>
                <a:gd name="connsiteX18" fmla="*/ 106116 w 140484"/>
                <a:gd name="connsiteY18" fmla="*/ 51227 h 176709"/>
                <a:gd name="connsiteX19" fmla="*/ 95027 w 140484"/>
                <a:gd name="connsiteY19" fmla="*/ 30856 h 176709"/>
                <a:gd name="connsiteX20" fmla="*/ 69139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5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8" y="138076"/>
                    <a:pt x="41643"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3" y="111033"/>
                  </a:cubicBezTo>
                  <a:cubicBezTo>
                    <a:pt x="98640" y="108474"/>
                    <a:pt x="88856" y="105263"/>
                    <a:pt x="73252" y="101299"/>
                  </a:cubicBezTo>
                  <a:cubicBezTo>
                    <a:pt x="52230" y="95981"/>
                    <a:pt x="37680" y="91415"/>
                    <a:pt x="29552" y="87502"/>
                  </a:cubicBezTo>
                  <a:cubicBezTo>
                    <a:pt x="21424" y="83588"/>
                    <a:pt x="15252" y="78270"/>
                    <a:pt x="11088" y="71396"/>
                  </a:cubicBezTo>
                  <a:cubicBezTo>
                    <a:pt x="6874" y="64573"/>
                    <a:pt x="4816" y="56996"/>
                    <a:pt x="4816" y="48718"/>
                  </a:cubicBezTo>
                  <a:cubicBezTo>
                    <a:pt x="4816" y="41192"/>
                    <a:pt x="6522" y="34218"/>
                    <a:pt x="9984" y="27796"/>
                  </a:cubicBezTo>
                  <a:cubicBezTo>
                    <a:pt x="13446" y="21374"/>
                    <a:pt x="18112" y="16055"/>
                    <a:pt x="24083" y="11791"/>
                  </a:cubicBezTo>
                  <a:cubicBezTo>
                    <a:pt x="28548" y="8479"/>
                    <a:pt x="34619" y="5720"/>
                    <a:pt x="42295" y="3412"/>
                  </a:cubicBezTo>
                  <a:cubicBezTo>
                    <a:pt x="49972" y="1104"/>
                    <a:pt x="58251" y="0"/>
                    <a:pt x="67081" y="0"/>
                  </a:cubicBezTo>
                  <a:cubicBezTo>
                    <a:pt x="80327" y="0"/>
                    <a:pt x="92017" y="1907"/>
                    <a:pt x="102052" y="5720"/>
                  </a:cubicBezTo>
                  <a:cubicBezTo>
                    <a:pt x="112086" y="9533"/>
                    <a:pt x="119512" y="14701"/>
                    <a:pt x="124279" y="21223"/>
                  </a:cubicBezTo>
                  <a:cubicBezTo>
                    <a:pt x="129045" y="27746"/>
                    <a:pt x="132356" y="36476"/>
                    <a:pt x="134163" y="47413"/>
                  </a:cubicBezTo>
                  <a:lnTo>
                    <a:pt x="106116" y="51227"/>
                  </a:lnTo>
                  <a:cubicBezTo>
                    <a:pt x="104862" y="42547"/>
                    <a:pt x="101149" y="35723"/>
                    <a:pt x="95027" y="30856"/>
                  </a:cubicBezTo>
                  <a:cubicBezTo>
                    <a:pt x="88906" y="25990"/>
                    <a:pt x="80277" y="23531"/>
                    <a:pt x="69139" y="23531"/>
                  </a:cubicBezTo>
                  <a:cubicBezTo>
                    <a:pt x="55993" y="23531"/>
                    <a:pt x="46561" y="25689"/>
                    <a:pt x="40941" y="30054"/>
                  </a:cubicBezTo>
                  <a:cubicBezTo>
                    <a:pt x="35321"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6" y="105263"/>
                    <a:pt x="140484" y="113441"/>
                    <a:pt x="140484" y="123225"/>
                  </a:cubicBezTo>
                  <a:cubicBezTo>
                    <a:pt x="140484" y="132758"/>
                    <a:pt x="137674" y="141789"/>
                    <a:pt x="132105" y="150218"/>
                  </a:cubicBezTo>
                  <a:cubicBezTo>
                    <a:pt x="126536" y="158647"/>
                    <a:pt x="118509" y="165169"/>
                    <a:pt x="107972" y="169785"/>
                  </a:cubicBezTo>
                  <a:cubicBezTo>
                    <a:pt x="97486" y="174401"/>
                    <a:pt x="85595" y="176709"/>
                    <a:pt x="72299" y="176709"/>
                  </a:cubicBezTo>
                  <a:cubicBezTo>
                    <a:pt x="50324" y="176709"/>
                    <a:pt x="33565" y="172143"/>
                    <a:pt x="22076" y="163012"/>
                  </a:cubicBezTo>
                  <a:cubicBezTo>
                    <a:pt x="10536" y="153981"/>
                    <a:pt x="3211" y="140434"/>
                    <a:pt x="0" y="122472"/>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13" name="手繪多邊形: 圖案 312">
              <a:extLst>
                <a:ext uri="{FF2B5EF4-FFF2-40B4-BE49-F238E27FC236}">
                  <a16:creationId xmlns:a16="http://schemas.microsoft.com/office/drawing/2014/main" id="{C5431143-D1DE-4A6D-BDF9-19F3DFB77487}"/>
                </a:ext>
              </a:extLst>
            </p:cNvPr>
            <p:cNvSpPr/>
            <p:nvPr/>
          </p:nvSpPr>
          <p:spPr>
            <a:xfrm>
              <a:off x="6203153" y="3808679"/>
              <a:ext cx="32662" cy="32662"/>
            </a:xfrm>
            <a:custGeom>
              <a:avLst/>
              <a:gdLst>
                <a:gd name="connsiteX0" fmla="*/ 0 w 32662"/>
                <a:gd name="connsiteY0" fmla="*/ 32663 h 32662"/>
                <a:gd name="connsiteX1" fmla="*/ 0 w 32662"/>
                <a:gd name="connsiteY1" fmla="*/ 0 h 32662"/>
                <a:gd name="connsiteX2" fmla="*/ 32662 w 32662"/>
                <a:gd name="connsiteY2" fmla="*/ 0 h 32662"/>
                <a:gd name="connsiteX3" fmla="*/ 32662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2" y="0"/>
                  </a:lnTo>
                  <a:lnTo>
                    <a:pt x="32662" y="32663"/>
                  </a:lnTo>
                  <a:lnTo>
                    <a:pt x="0" y="32663"/>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14" name="手繪多邊形: 圖案 313">
              <a:extLst>
                <a:ext uri="{FF2B5EF4-FFF2-40B4-BE49-F238E27FC236}">
                  <a16:creationId xmlns:a16="http://schemas.microsoft.com/office/drawing/2014/main" id="{8309D359-5D3F-4B03-AA5F-7DC8DB0118C2}"/>
                </a:ext>
              </a:extLst>
            </p:cNvPr>
            <p:cNvSpPr/>
            <p:nvPr/>
          </p:nvSpPr>
          <p:spPr>
            <a:xfrm>
              <a:off x="6276857" y="3668446"/>
              <a:ext cx="147307" cy="176759"/>
            </a:xfrm>
            <a:custGeom>
              <a:avLst/>
              <a:gdLst>
                <a:gd name="connsiteX0" fmla="*/ 119111 w 147307"/>
                <a:gd name="connsiteY0" fmla="*/ 110983 h 176759"/>
                <a:gd name="connsiteX1" fmla="*/ 147308 w 147307"/>
                <a:gd name="connsiteY1" fmla="*/ 114645 h 176759"/>
                <a:gd name="connsiteX2" fmla="*/ 123677 w 147307"/>
                <a:gd name="connsiteY2" fmla="*/ 160252 h 176759"/>
                <a:gd name="connsiteX3" fmla="*/ 76915 w 147307"/>
                <a:gd name="connsiteY3" fmla="*/ 176759 h 176759"/>
                <a:gd name="connsiteX4" fmla="*/ 21123 w 147307"/>
                <a:gd name="connsiteY4" fmla="*/ 154081 h 176759"/>
                <a:gd name="connsiteX5" fmla="*/ 0 w 147307"/>
                <a:gd name="connsiteY5" fmla="*/ 89007 h 176759"/>
                <a:gd name="connsiteX6" fmla="*/ 9082 w 147307"/>
                <a:gd name="connsiteY6" fmla="*/ 41092 h 176759"/>
                <a:gd name="connsiteX7" fmla="*/ 36726 w 147307"/>
                <a:gd name="connsiteY7" fmla="*/ 10285 h 176759"/>
                <a:gd name="connsiteX8" fmla="*/ 77116 w 147307"/>
                <a:gd name="connsiteY8" fmla="*/ 0 h 176759"/>
                <a:gd name="connsiteX9" fmla="*/ 122171 w 147307"/>
                <a:gd name="connsiteY9" fmla="*/ 13948 h 176759"/>
                <a:gd name="connsiteX10" fmla="*/ 144649 w 147307"/>
                <a:gd name="connsiteY10" fmla="*/ 53535 h 176759"/>
                <a:gd name="connsiteX11" fmla="*/ 116803 w 147307"/>
                <a:gd name="connsiteY11" fmla="*/ 57849 h 176759"/>
                <a:gd name="connsiteX12" fmla="*/ 102704 w 147307"/>
                <a:gd name="connsiteY12" fmla="*/ 32211 h 176759"/>
                <a:gd name="connsiteX13" fmla="*/ 78270 w 147307"/>
                <a:gd name="connsiteY13" fmla="*/ 23631 h 176759"/>
                <a:gd name="connsiteX14" fmla="*/ 43098 w 147307"/>
                <a:gd name="connsiteY14" fmla="*/ 39135 h 176759"/>
                <a:gd name="connsiteX15" fmla="*/ 29552 w 147307"/>
                <a:gd name="connsiteY15" fmla="*/ 88254 h 176759"/>
                <a:gd name="connsiteX16" fmla="*/ 42597 w 147307"/>
                <a:gd name="connsiteY16" fmla="*/ 137775 h 176759"/>
                <a:gd name="connsiteX17" fmla="*/ 76664 w 147307"/>
                <a:gd name="connsiteY17" fmla="*/ 153228 h 176759"/>
                <a:gd name="connsiteX18" fmla="*/ 104862 w 147307"/>
                <a:gd name="connsiteY18" fmla="*/ 142893 h 176759"/>
                <a:gd name="connsiteX19" fmla="*/ 119111 w 147307"/>
                <a:gd name="connsiteY19" fmla="*/ 110983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307" h="176759">
                  <a:moveTo>
                    <a:pt x="119111" y="110983"/>
                  </a:moveTo>
                  <a:lnTo>
                    <a:pt x="147308" y="114645"/>
                  </a:lnTo>
                  <a:cubicBezTo>
                    <a:pt x="144247" y="134062"/>
                    <a:pt x="136320" y="149265"/>
                    <a:pt x="123677" y="160252"/>
                  </a:cubicBezTo>
                  <a:cubicBezTo>
                    <a:pt x="110983" y="171240"/>
                    <a:pt x="95429" y="176759"/>
                    <a:pt x="76915" y="176759"/>
                  </a:cubicBezTo>
                  <a:cubicBezTo>
                    <a:pt x="53785" y="176759"/>
                    <a:pt x="35171" y="169183"/>
                    <a:pt x="21123" y="154081"/>
                  </a:cubicBezTo>
                  <a:cubicBezTo>
                    <a:pt x="7075" y="138929"/>
                    <a:pt x="0" y="117254"/>
                    <a:pt x="0" y="89007"/>
                  </a:cubicBezTo>
                  <a:cubicBezTo>
                    <a:pt x="0" y="70744"/>
                    <a:pt x="3010" y="54789"/>
                    <a:pt x="9082" y="41092"/>
                  </a:cubicBezTo>
                  <a:cubicBezTo>
                    <a:pt x="15152" y="27394"/>
                    <a:pt x="24334" y="17109"/>
                    <a:pt x="36726" y="10285"/>
                  </a:cubicBezTo>
                  <a:cubicBezTo>
                    <a:pt x="49069" y="3462"/>
                    <a:pt x="62566" y="0"/>
                    <a:pt x="77116" y="0"/>
                  </a:cubicBezTo>
                  <a:cubicBezTo>
                    <a:pt x="95479" y="0"/>
                    <a:pt x="110481" y="4666"/>
                    <a:pt x="122171" y="13948"/>
                  </a:cubicBezTo>
                  <a:cubicBezTo>
                    <a:pt x="133862" y="23230"/>
                    <a:pt x="141338" y="36426"/>
                    <a:pt x="144649" y="53535"/>
                  </a:cubicBezTo>
                  <a:lnTo>
                    <a:pt x="116803" y="57849"/>
                  </a:lnTo>
                  <a:cubicBezTo>
                    <a:pt x="114144" y="46510"/>
                    <a:pt x="109428" y="37931"/>
                    <a:pt x="102704" y="32211"/>
                  </a:cubicBezTo>
                  <a:cubicBezTo>
                    <a:pt x="95981" y="26491"/>
                    <a:pt x="87803" y="23631"/>
                    <a:pt x="78270" y="23631"/>
                  </a:cubicBezTo>
                  <a:cubicBezTo>
                    <a:pt x="63820" y="23631"/>
                    <a:pt x="52080" y="28799"/>
                    <a:pt x="43098" y="39135"/>
                  </a:cubicBezTo>
                  <a:cubicBezTo>
                    <a:pt x="34068" y="49471"/>
                    <a:pt x="29552" y="65877"/>
                    <a:pt x="29552" y="88254"/>
                  </a:cubicBezTo>
                  <a:cubicBezTo>
                    <a:pt x="29552" y="110983"/>
                    <a:pt x="33917" y="127489"/>
                    <a:pt x="42597" y="137775"/>
                  </a:cubicBezTo>
                  <a:cubicBezTo>
                    <a:pt x="51277" y="148060"/>
                    <a:pt x="62666" y="153228"/>
                    <a:pt x="76664" y="153228"/>
                  </a:cubicBezTo>
                  <a:cubicBezTo>
                    <a:pt x="87903" y="153228"/>
                    <a:pt x="97286" y="149766"/>
                    <a:pt x="104862" y="142893"/>
                  </a:cubicBezTo>
                  <a:cubicBezTo>
                    <a:pt x="112337" y="135919"/>
                    <a:pt x="117104" y="125282"/>
                    <a:pt x="119111" y="110983"/>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15" name="手繪多邊形: 圖案 314">
              <a:extLst>
                <a:ext uri="{FF2B5EF4-FFF2-40B4-BE49-F238E27FC236}">
                  <a16:creationId xmlns:a16="http://schemas.microsoft.com/office/drawing/2014/main" id="{410EF48C-C1A2-4432-A593-D08F76F4CD5F}"/>
                </a:ext>
              </a:extLst>
            </p:cNvPr>
            <p:cNvSpPr/>
            <p:nvPr/>
          </p:nvSpPr>
          <p:spPr>
            <a:xfrm>
              <a:off x="6438012" y="3668396"/>
              <a:ext cx="158446" cy="176709"/>
            </a:xfrm>
            <a:custGeom>
              <a:avLst/>
              <a:gdLst>
                <a:gd name="connsiteX0" fmla="*/ 0 w 158446"/>
                <a:gd name="connsiteY0" fmla="*/ 88405 h 176709"/>
                <a:gd name="connsiteX1" fmla="*/ 26140 w 158446"/>
                <a:gd name="connsiteY1" fmla="*/ 18815 h 176709"/>
                <a:gd name="connsiteX2" fmla="*/ 79324 w 158446"/>
                <a:gd name="connsiteY2" fmla="*/ 0 h 176709"/>
                <a:gd name="connsiteX3" fmla="*/ 136320 w 158446"/>
                <a:gd name="connsiteY3" fmla="*/ 22829 h 176709"/>
                <a:gd name="connsiteX4" fmla="*/ 158446 w 158446"/>
                <a:gd name="connsiteY4" fmla="*/ 85946 h 176709"/>
                <a:gd name="connsiteX5" fmla="*/ 148663 w 158446"/>
                <a:gd name="connsiteY5" fmla="*/ 137323 h 176709"/>
                <a:gd name="connsiteX6" fmla="*/ 120164 w 158446"/>
                <a:gd name="connsiteY6" fmla="*/ 166374 h 176709"/>
                <a:gd name="connsiteX7" fmla="*/ 79324 w 158446"/>
                <a:gd name="connsiteY7" fmla="*/ 176709 h 176709"/>
                <a:gd name="connsiteX8" fmla="*/ 21926 w 158446"/>
                <a:gd name="connsiteY8" fmla="*/ 153931 h 176709"/>
                <a:gd name="connsiteX9" fmla="*/ 0 w 158446"/>
                <a:gd name="connsiteY9" fmla="*/ 88405 h 176709"/>
                <a:gd name="connsiteX10" fmla="*/ 29452 w 158446"/>
                <a:gd name="connsiteY10" fmla="*/ 88405 h 176709"/>
                <a:gd name="connsiteX11" fmla="*/ 43601 w 158446"/>
                <a:gd name="connsiteY11" fmla="*/ 137072 h 176709"/>
                <a:gd name="connsiteX12" fmla="*/ 79274 w 158446"/>
                <a:gd name="connsiteY12" fmla="*/ 153228 h 176709"/>
                <a:gd name="connsiteX13" fmla="*/ 114796 w 158446"/>
                <a:gd name="connsiteY13" fmla="*/ 136972 h 176709"/>
                <a:gd name="connsiteX14" fmla="*/ 128944 w 158446"/>
                <a:gd name="connsiteY14" fmla="*/ 87451 h 176709"/>
                <a:gd name="connsiteX15" fmla="*/ 114695 w 158446"/>
                <a:gd name="connsiteY15" fmla="*/ 39938 h 176709"/>
                <a:gd name="connsiteX16" fmla="*/ 79274 w 158446"/>
                <a:gd name="connsiteY16" fmla="*/ 23782 h 176709"/>
                <a:gd name="connsiteX17" fmla="*/ 43601 w 158446"/>
                <a:gd name="connsiteY17" fmla="*/ 39887 h 176709"/>
                <a:gd name="connsiteX18" fmla="*/ 29452 w 158446"/>
                <a:gd name="connsiteY18" fmla="*/ 88405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8446" h="176709">
                  <a:moveTo>
                    <a:pt x="0" y="88405"/>
                  </a:moveTo>
                  <a:cubicBezTo>
                    <a:pt x="0" y="57097"/>
                    <a:pt x="8680" y="33917"/>
                    <a:pt x="26140" y="18815"/>
                  </a:cubicBezTo>
                  <a:cubicBezTo>
                    <a:pt x="40690" y="6272"/>
                    <a:pt x="58401" y="0"/>
                    <a:pt x="79324" y="0"/>
                  </a:cubicBezTo>
                  <a:cubicBezTo>
                    <a:pt x="102554" y="0"/>
                    <a:pt x="121569" y="7626"/>
                    <a:pt x="136320" y="22829"/>
                  </a:cubicBezTo>
                  <a:cubicBezTo>
                    <a:pt x="151071" y="38081"/>
                    <a:pt x="158446" y="59104"/>
                    <a:pt x="158446" y="85946"/>
                  </a:cubicBezTo>
                  <a:cubicBezTo>
                    <a:pt x="158446" y="107721"/>
                    <a:pt x="155185" y="124830"/>
                    <a:pt x="148663" y="137323"/>
                  </a:cubicBezTo>
                  <a:cubicBezTo>
                    <a:pt x="142140" y="149816"/>
                    <a:pt x="132607" y="159500"/>
                    <a:pt x="120164" y="166374"/>
                  </a:cubicBezTo>
                  <a:cubicBezTo>
                    <a:pt x="107671" y="173297"/>
                    <a:pt x="94074" y="176709"/>
                    <a:pt x="79324" y="176709"/>
                  </a:cubicBezTo>
                  <a:cubicBezTo>
                    <a:pt x="55642" y="176709"/>
                    <a:pt x="36526" y="169133"/>
                    <a:pt x="21926" y="153931"/>
                  </a:cubicBezTo>
                  <a:cubicBezTo>
                    <a:pt x="7325" y="138829"/>
                    <a:pt x="0" y="116953"/>
                    <a:pt x="0" y="88405"/>
                  </a:cubicBezTo>
                  <a:close/>
                  <a:moveTo>
                    <a:pt x="29452" y="88405"/>
                  </a:moveTo>
                  <a:cubicBezTo>
                    <a:pt x="29452" y="110079"/>
                    <a:pt x="34168" y="126285"/>
                    <a:pt x="43601" y="137072"/>
                  </a:cubicBezTo>
                  <a:cubicBezTo>
                    <a:pt x="53033" y="147860"/>
                    <a:pt x="64924" y="153228"/>
                    <a:pt x="79274" y="153228"/>
                  </a:cubicBezTo>
                  <a:cubicBezTo>
                    <a:pt x="93523" y="153228"/>
                    <a:pt x="105313" y="147810"/>
                    <a:pt x="114796" y="136972"/>
                  </a:cubicBezTo>
                  <a:cubicBezTo>
                    <a:pt x="124228" y="126135"/>
                    <a:pt x="128944" y="109628"/>
                    <a:pt x="128944" y="87451"/>
                  </a:cubicBezTo>
                  <a:cubicBezTo>
                    <a:pt x="128944" y="66529"/>
                    <a:pt x="124178" y="50675"/>
                    <a:pt x="114695" y="39938"/>
                  </a:cubicBezTo>
                  <a:cubicBezTo>
                    <a:pt x="105213" y="29150"/>
                    <a:pt x="93372" y="23782"/>
                    <a:pt x="79274" y="23782"/>
                  </a:cubicBezTo>
                  <a:cubicBezTo>
                    <a:pt x="64924" y="23782"/>
                    <a:pt x="53033" y="29150"/>
                    <a:pt x="43601" y="39887"/>
                  </a:cubicBezTo>
                  <a:cubicBezTo>
                    <a:pt x="34168" y="50574"/>
                    <a:pt x="29452" y="66730"/>
                    <a:pt x="29452" y="88405"/>
                  </a:cubicBez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sp>
          <p:nvSpPr>
            <p:cNvPr id="316" name="手繪多邊形: 圖案 315">
              <a:extLst>
                <a:ext uri="{FF2B5EF4-FFF2-40B4-BE49-F238E27FC236}">
                  <a16:creationId xmlns:a16="http://schemas.microsoft.com/office/drawing/2014/main" id="{9CE46CF9-A6EA-4DD7-9F51-AFEA20E433D5}"/>
                </a:ext>
              </a:extLst>
            </p:cNvPr>
            <p:cNvSpPr/>
            <p:nvPr/>
          </p:nvSpPr>
          <p:spPr>
            <a:xfrm>
              <a:off x="6630075" y="3668446"/>
              <a:ext cx="229139" cy="172996"/>
            </a:xfrm>
            <a:custGeom>
              <a:avLst/>
              <a:gdLst>
                <a:gd name="connsiteX0" fmla="*/ 0 w 229139"/>
                <a:gd name="connsiteY0" fmla="*/ 172896 h 172996"/>
                <a:gd name="connsiteX1" fmla="*/ 0 w 229139"/>
                <a:gd name="connsiteY1" fmla="*/ 3813 h 172996"/>
                <a:gd name="connsiteX2" fmla="*/ 25638 w 229139"/>
                <a:gd name="connsiteY2" fmla="*/ 3813 h 172996"/>
                <a:gd name="connsiteX3" fmla="*/ 25638 w 229139"/>
                <a:gd name="connsiteY3" fmla="*/ 27545 h 172996"/>
                <a:gd name="connsiteX4" fmla="*/ 46811 w 229139"/>
                <a:gd name="connsiteY4" fmla="*/ 7576 h 172996"/>
                <a:gd name="connsiteX5" fmla="*/ 76915 w 229139"/>
                <a:gd name="connsiteY5" fmla="*/ 0 h 172996"/>
                <a:gd name="connsiteX6" fmla="*/ 107721 w 229139"/>
                <a:gd name="connsiteY6" fmla="*/ 7827 h 172996"/>
                <a:gd name="connsiteX7" fmla="*/ 124680 w 229139"/>
                <a:gd name="connsiteY7" fmla="*/ 29652 h 172996"/>
                <a:gd name="connsiteX8" fmla="*/ 176910 w 229139"/>
                <a:gd name="connsiteY8" fmla="*/ 50 h 172996"/>
                <a:gd name="connsiteX9" fmla="*/ 215593 w 229139"/>
                <a:gd name="connsiteY9" fmla="*/ 13998 h 172996"/>
                <a:gd name="connsiteX10" fmla="*/ 229140 w 229139"/>
                <a:gd name="connsiteY10" fmla="*/ 56896 h 172996"/>
                <a:gd name="connsiteX11" fmla="*/ 229140 w 229139"/>
                <a:gd name="connsiteY11" fmla="*/ 172996 h 172996"/>
                <a:gd name="connsiteX12" fmla="*/ 200642 w 229139"/>
                <a:gd name="connsiteY12" fmla="*/ 172996 h 172996"/>
                <a:gd name="connsiteX13" fmla="*/ 200642 w 229139"/>
                <a:gd name="connsiteY13" fmla="*/ 66379 h 172996"/>
                <a:gd name="connsiteX14" fmla="*/ 197832 w 229139"/>
                <a:gd name="connsiteY14" fmla="*/ 41593 h 172996"/>
                <a:gd name="connsiteX15" fmla="*/ 187697 w 229139"/>
                <a:gd name="connsiteY15" fmla="*/ 29401 h 172996"/>
                <a:gd name="connsiteX16" fmla="*/ 170488 w 229139"/>
                <a:gd name="connsiteY16" fmla="*/ 24785 h 172996"/>
                <a:gd name="connsiteX17" fmla="*/ 140886 w 229139"/>
                <a:gd name="connsiteY17" fmla="*/ 36626 h 172996"/>
                <a:gd name="connsiteX18" fmla="*/ 129095 w 229139"/>
                <a:gd name="connsiteY18" fmla="*/ 74607 h 172996"/>
                <a:gd name="connsiteX19" fmla="*/ 129095 w 229139"/>
                <a:gd name="connsiteY19" fmla="*/ 172846 h 172996"/>
                <a:gd name="connsiteX20" fmla="*/ 100446 w 229139"/>
                <a:gd name="connsiteY20" fmla="*/ 172846 h 172996"/>
                <a:gd name="connsiteX21" fmla="*/ 100446 w 229139"/>
                <a:gd name="connsiteY21" fmla="*/ 62967 h 172996"/>
                <a:gd name="connsiteX22" fmla="*/ 93422 w 229139"/>
                <a:gd name="connsiteY22" fmla="*/ 34318 h 172996"/>
                <a:gd name="connsiteX23" fmla="*/ 70493 w 229139"/>
                <a:gd name="connsiteY23" fmla="*/ 24785 h 172996"/>
                <a:gd name="connsiteX24" fmla="*/ 48116 w 229139"/>
                <a:gd name="connsiteY24" fmla="*/ 31157 h 172996"/>
                <a:gd name="connsiteX25" fmla="*/ 33214 w 229139"/>
                <a:gd name="connsiteY25" fmla="*/ 49772 h 172996"/>
                <a:gd name="connsiteX26" fmla="*/ 28598 w 229139"/>
                <a:gd name="connsiteY26" fmla="*/ 85093 h 172996"/>
                <a:gd name="connsiteX27" fmla="*/ 28598 w 229139"/>
                <a:gd name="connsiteY27" fmla="*/ 172846 h 172996"/>
                <a:gd name="connsiteX28" fmla="*/ 0 w 229139"/>
                <a:gd name="connsiteY28" fmla="*/ 172846 h 172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29139" h="172996">
                  <a:moveTo>
                    <a:pt x="0" y="172896"/>
                  </a:moveTo>
                  <a:lnTo>
                    <a:pt x="0" y="3813"/>
                  </a:lnTo>
                  <a:lnTo>
                    <a:pt x="25638" y="3813"/>
                  </a:lnTo>
                  <a:lnTo>
                    <a:pt x="25638" y="27545"/>
                  </a:lnTo>
                  <a:cubicBezTo>
                    <a:pt x="30956" y="19266"/>
                    <a:pt x="37981" y="12593"/>
                    <a:pt x="46811" y="7576"/>
                  </a:cubicBezTo>
                  <a:cubicBezTo>
                    <a:pt x="55642" y="2559"/>
                    <a:pt x="65676" y="0"/>
                    <a:pt x="76915" y="0"/>
                  </a:cubicBezTo>
                  <a:cubicBezTo>
                    <a:pt x="89458" y="0"/>
                    <a:pt x="99694" y="2609"/>
                    <a:pt x="107721" y="7827"/>
                  </a:cubicBezTo>
                  <a:cubicBezTo>
                    <a:pt x="115749" y="13045"/>
                    <a:pt x="121368" y="20320"/>
                    <a:pt x="124680" y="29652"/>
                  </a:cubicBezTo>
                  <a:cubicBezTo>
                    <a:pt x="138076" y="9884"/>
                    <a:pt x="155486" y="50"/>
                    <a:pt x="176910" y="50"/>
                  </a:cubicBezTo>
                  <a:cubicBezTo>
                    <a:pt x="193668" y="50"/>
                    <a:pt x="206562" y="4716"/>
                    <a:pt x="215593" y="13998"/>
                  </a:cubicBezTo>
                  <a:cubicBezTo>
                    <a:pt x="224625" y="23280"/>
                    <a:pt x="229140" y="37580"/>
                    <a:pt x="229140" y="56896"/>
                  </a:cubicBezTo>
                  <a:lnTo>
                    <a:pt x="229140" y="172996"/>
                  </a:lnTo>
                  <a:lnTo>
                    <a:pt x="200642" y="172996"/>
                  </a:lnTo>
                  <a:lnTo>
                    <a:pt x="200642" y="66379"/>
                  </a:lnTo>
                  <a:cubicBezTo>
                    <a:pt x="200642" y="54889"/>
                    <a:pt x="199688" y="46661"/>
                    <a:pt x="197832" y="41593"/>
                  </a:cubicBezTo>
                  <a:cubicBezTo>
                    <a:pt x="195975" y="36576"/>
                    <a:pt x="192614" y="32512"/>
                    <a:pt x="187697" y="29401"/>
                  </a:cubicBezTo>
                  <a:cubicBezTo>
                    <a:pt x="182830" y="26341"/>
                    <a:pt x="177060" y="24785"/>
                    <a:pt x="170488" y="24785"/>
                  </a:cubicBezTo>
                  <a:cubicBezTo>
                    <a:pt x="158597" y="24785"/>
                    <a:pt x="148713" y="28749"/>
                    <a:pt x="140886" y="36626"/>
                  </a:cubicBezTo>
                  <a:cubicBezTo>
                    <a:pt x="133009" y="44554"/>
                    <a:pt x="129095" y="57197"/>
                    <a:pt x="129095" y="74607"/>
                  </a:cubicBezTo>
                  <a:lnTo>
                    <a:pt x="129095" y="172846"/>
                  </a:lnTo>
                  <a:lnTo>
                    <a:pt x="100446" y="172846"/>
                  </a:lnTo>
                  <a:lnTo>
                    <a:pt x="100446" y="62967"/>
                  </a:lnTo>
                  <a:cubicBezTo>
                    <a:pt x="100446" y="50223"/>
                    <a:pt x="98088" y="40690"/>
                    <a:pt x="93422" y="34318"/>
                  </a:cubicBezTo>
                  <a:cubicBezTo>
                    <a:pt x="88756" y="27946"/>
                    <a:pt x="81129" y="24785"/>
                    <a:pt x="70493" y="24785"/>
                  </a:cubicBezTo>
                  <a:cubicBezTo>
                    <a:pt x="62415" y="24785"/>
                    <a:pt x="54989" y="26893"/>
                    <a:pt x="48116" y="31157"/>
                  </a:cubicBezTo>
                  <a:cubicBezTo>
                    <a:pt x="41292" y="35422"/>
                    <a:pt x="36325" y="41593"/>
                    <a:pt x="33214" y="49772"/>
                  </a:cubicBezTo>
                  <a:cubicBezTo>
                    <a:pt x="30154" y="57950"/>
                    <a:pt x="28598" y="69740"/>
                    <a:pt x="28598" y="85093"/>
                  </a:cubicBezTo>
                  <a:lnTo>
                    <a:pt x="28598" y="172846"/>
                  </a:lnTo>
                  <a:lnTo>
                    <a:pt x="0" y="172846"/>
                  </a:lnTo>
                  <a:close/>
                </a:path>
              </a:pathLst>
            </a:custGeom>
            <a:grpFill/>
            <a:ln w="5012" cap="flat">
              <a:noFill/>
              <a:prstDash val="solid"/>
              <a:miter/>
            </a:ln>
          </p:spPr>
          <p:txBody>
            <a:bodyPr rtlCol="0" anchor="ctr"/>
            <a:lstStyle/>
            <a:p>
              <a:endParaRPr lang="zh-TW" altLang="en-US" sz="2400">
                <a:solidFill>
                  <a:schemeClr val="accent6">
                    <a:lumMod val="75000"/>
                  </a:schemeClr>
                </a:solidFill>
              </a:endParaRPr>
            </a:p>
          </p:txBody>
        </p:sp>
      </p:grpSp>
      <p:grpSp>
        <p:nvGrpSpPr>
          <p:cNvPr id="272" name="群組 271">
            <a:extLst>
              <a:ext uri="{FF2B5EF4-FFF2-40B4-BE49-F238E27FC236}">
                <a16:creationId xmlns:a16="http://schemas.microsoft.com/office/drawing/2014/main" id="{9B42660B-7122-4FB5-AFC2-2D735A3FF54B}"/>
              </a:ext>
            </a:extLst>
          </p:cNvPr>
          <p:cNvGrpSpPr/>
          <p:nvPr/>
        </p:nvGrpSpPr>
        <p:grpSpPr>
          <a:xfrm>
            <a:off x="6196785" y="2143636"/>
            <a:ext cx="670762" cy="219497"/>
            <a:chOff x="6880237" y="3603924"/>
            <a:chExt cx="737794" cy="241432"/>
          </a:xfrm>
          <a:solidFill>
            <a:srgbClr val="7030A0"/>
          </a:solidFill>
        </p:grpSpPr>
        <p:sp>
          <p:nvSpPr>
            <p:cNvPr id="285" name="手繪多邊形: 圖案 284">
              <a:extLst>
                <a:ext uri="{FF2B5EF4-FFF2-40B4-BE49-F238E27FC236}">
                  <a16:creationId xmlns:a16="http://schemas.microsoft.com/office/drawing/2014/main" id="{C9035DE9-26D7-4F12-ABC1-3921A6F7B23F}"/>
                </a:ext>
              </a:extLst>
            </p:cNvPr>
            <p:cNvSpPr/>
            <p:nvPr/>
          </p:nvSpPr>
          <p:spPr>
            <a:xfrm>
              <a:off x="6880237" y="3603924"/>
              <a:ext cx="90612" cy="241432"/>
            </a:xfrm>
            <a:custGeom>
              <a:avLst/>
              <a:gdLst>
                <a:gd name="connsiteX0" fmla="*/ 0 w 90612"/>
                <a:gd name="connsiteY0" fmla="*/ 241432 h 241432"/>
                <a:gd name="connsiteX1" fmla="*/ 67683 w 90612"/>
                <a:gd name="connsiteY1" fmla="*/ 0 h 241432"/>
                <a:gd name="connsiteX2" fmla="*/ 90612 w 90612"/>
                <a:gd name="connsiteY2" fmla="*/ 0 h 241432"/>
                <a:gd name="connsiteX3" fmla="*/ 23079 w 90612"/>
                <a:gd name="connsiteY3" fmla="*/ 241432 h 241432"/>
                <a:gd name="connsiteX4" fmla="*/ 0 w 90612"/>
                <a:gd name="connsiteY4" fmla="*/ 241432 h 241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12" h="241432">
                  <a:moveTo>
                    <a:pt x="0" y="241432"/>
                  </a:moveTo>
                  <a:lnTo>
                    <a:pt x="67683" y="0"/>
                  </a:lnTo>
                  <a:lnTo>
                    <a:pt x="90612" y="0"/>
                  </a:lnTo>
                  <a:lnTo>
                    <a:pt x="23079" y="241432"/>
                  </a:lnTo>
                  <a:lnTo>
                    <a:pt x="0" y="241432"/>
                  </a:lnTo>
                  <a:close/>
                </a:path>
              </a:pathLst>
            </a:custGeom>
            <a:grpFill/>
            <a:ln w="5012" cap="flat">
              <a:noFill/>
              <a:prstDash val="solid"/>
              <a:miter/>
            </a:ln>
          </p:spPr>
          <p:txBody>
            <a:bodyPr rtlCol="0" anchor="ctr"/>
            <a:lstStyle/>
            <a:p>
              <a:endParaRPr lang="zh-TW" altLang="en-US" sz="2400"/>
            </a:p>
          </p:txBody>
        </p:sp>
        <p:sp>
          <p:nvSpPr>
            <p:cNvPr id="286" name="手繪多邊形: 圖案 285">
              <a:extLst>
                <a:ext uri="{FF2B5EF4-FFF2-40B4-BE49-F238E27FC236}">
                  <a16:creationId xmlns:a16="http://schemas.microsoft.com/office/drawing/2014/main" id="{9B20D972-2D92-4E8F-BAE2-CE4FFCC46A8C}"/>
                </a:ext>
              </a:extLst>
            </p:cNvPr>
            <p:cNvSpPr/>
            <p:nvPr/>
          </p:nvSpPr>
          <p:spPr>
            <a:xfrm>
              <a:off x="6976619" y="3613155"/>
              <a:ext cx="82484" cy="230444"/>
            </a:xfrm>
            <a:custGeom>
              <a:avLst/>
              <a:gdLst>
                <a:gd name="connsiteX0" fmla="*/ 78320 w 82484"/>
                <a:gd name="connsiteY0" fmla="*/ 202548 h 230444"/>
                <a:gd name="connsiteX1" fmla="*/ 82485 w 82484"/>
                <a:gd name="connsiteY1" fmla="*/ 227886 h 230444"/>
                <a:gd name="connsiteX2" fmla="*/ 60810 w 82484"/>
                <a:gd name="connsiteY2" fmla="*/ 230444 h 230444"/>
                <a:gd name="connsiteX3" fmla="*/ 36627 w 82484"/>
                <a:gd name="connsiteY3" fmla="*/ 225527 h 230444"/>
                <a:gd name="connsiteX4" fmla="*/ 24535 w 82484"/>
                <a:gd name="connsiteY4" fmla="*/ 212533 h 230444"/>
                <a:gd name="connsiteX5" fmla="*/ 21023 w 82484"/>
                <a:gd name="connsiteY5" fmla="*/ 178666 h 230444"/>
                <a:gd name="connsiteX6" fmla="*/ 21023 w 82484"/>
                <a:gd name="connsiteY6" fmla="*/ 81381 h 230444"/>
                <a:gd name="connsiteX7" fmla="*/ 0 w 82484"/>
                <a:gd name="connsiteY7" fmla="*/ 81381 h 230444"/>
                <a:gd name="connsiteX8" fmla="*/ 0 w 82484"/>
                <a:gd name="connsiteY8" fmla="*/ 59104 h 230444"/>
                <a:gd name="connsiteX9" fmla="*/ 21023 w 82484"/>
                <a:gd name="connsiteY9" fmla="*/ 59104 h 230444"/>
                <a:gd name="connsiteX10" fmla="*/ 21023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3 w 82484"/>
                <a:gd name="connsiteY18" fmla="*/ 201545 h 230444"/>
                <a:gd name="connsiteX19" fmla="*/ 65726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5" y="227886"/>
                  </a:lnTo>
                  <a:cubicBezTo>
                    <a:pt x="74407" y="229591"/>
                    <a:pt x="67182" y="230444"/>
                    <a:pt x="60810" y="230444"/>
                  </a:cubicBezTo>
                  <a:cubicBezTo>
                    <a:pt x="50424" y="230444"/>
                    <a:pt x="42346" y="228789"/>
                    <a:pt x="36627" y="225527"/>
                  </a:cubicBezTo>
                  <a:cubicBezTo>
                    <a:pt x="30907" y="222216"/>
                    <a:pt x="26842" y="217901"/>
                    <a:pt x="24535" y="212533"/>
                  </a:cubicBezTo>
                  <a:cubicBezTo>
                    <a:pt x="22177" y="207164"/>
                    <a:pt x="21023" y="195875"/>
                    <a:pt x="21023" y="178666"/>
                  </a:cubicBezTo>
                  <a:lnTo>
                    <a:pt x="21023" y="81381"/>
                  </a:lnTo>
                  <a:lnTo>
                    <a:pt x="0" y="81381"/>
                  </a:lnTo>
                  <a:lnTo>
                    <a:pt x="0" y="59104"/>
                  </a:lnTo>
                  <a:lnTo>
                    <a:pt x="21023" y="59104"/>
                  </a:lnTo>
                  <a:lnTo>
                    <a:pt x="21023" y="17209"/>
                  </a:lnTo>
                  <a:lnTo>
                    <a:pt x="49521" y="0"/>
                  </a:lnTo>
                  <a:lnTo>
                    <a:pt x="49521" y="59054"/>
                  </a:lnTo>
                  <a:lnTo>
                    <a:pt x="78320" y="59054"/>
                  </a:lnTo>
                  <a:lnTo>
                    <a:pt x="78320" y="81330"/>
                  </a:lnTo>
                  <a:lnTo>
                    <a:pt x="49521" y="81330"/>
                  </a:lnTo>
                  <a:lnTo>
                    <a:pt x="49521" y="180221"/>
                  </a:lnTo>
                  <a:cubicBezTo>
                    <a:pt x="49521" y="188399"/>
                    <a:pt x="50022" y="193668"/>
                    <a:pt x="51026" y="195976"/>
                  </a:cubicBezTo>
                  <a:cubicBezTo>
                    <a:pt x="52029" y="198334"/>
                    <a:pt x="53685" y="200190"/>
                    <a:pt x="55943" y="201545"/>
                  </a:cubicBezTo>
                  <a:cubicBezTo>
                    <a:pt x="58201" y="202950"/>
                    <a:pt x="61512" y="203602"/>
                    <a:pt x="65726" y="203602"/>
                  </a:cubicBezTo>
                  <a:cubicBezTo>
                    <a:pt x="68887" y="203652"/>
                    <a:pt x="73102" y="203301"/>
                    <a:pt x="78320" y="202548"/>
                  </a:cubicBezTo>
                  <a:close/>
                </a:path>
              </a:pathLst>
            </a:custGeom>
            <a:grpFill/>
            <a:ln w="5012" cap="flat">
              <a:noFill/>
              <a:prstDash val="solid"/>
              <a:miter/>
            </a:ln>
          </p:spPr>
          <p:txBody>
            <a:bodyPr rtlCol="0" anchor="ctr"/>
            <a:lstStyle/>
            <a:p>
              <a:endParaRPr lang="zh-TW" altLang="en-US" sz="2400"/>
            </a:p>
          </p:txBody>
        </p:sp>
        <p:sp>
          <p:nvSpPr>
            <p:cNvPr id="287" name="手繪多邊形: 圖案 286">
              <a:extLst>
                <a:ext uri="{FF2B5EF4-FFF2-40B4-BE49-F238E27FC236}">
                  <a16:creationId xmlns:a16="http://schemas.microsoft.com/office/drawing/2014/main" id="{B2155371-7DF7-4B88-AF07-2BD2329DF05E}"/>
                </a:ext>
              </a:extLst>
            </p:cNvPr>
            <p:cNvSpPr/>
            <p:nvPr/>
          </p:nvSpPr>
          <p:spPr>
            <a:xfrm>
              <a:off x="7073403" y="3668496"/>
              <a:ext cx="155836" cy="176709"/>
            </a:xfrm>
            <a:custGeom>
              <a:avLst/>
              <a:gdLst>
                <a:gd name="connsiteX0" fmla="*/ 125332 w 155836"/>
                <a:gd name="connsiteY0" fmla="*/ 118408 h 176709"/>
                <a:gd name="connsiteX1" fmla="*/ 154934 w 155836"/>
                <a:gd name="connsiteY1" fmla="*/ 122071 h 176709"/>
                <a:gd name="connsiteX2" fmla="*/ 128995 w 155836"/>
                <a:gd name="connsiteY2" fmla="*/ 162360 h 176709"/>
                <a:gd name="connsiteX3" fmla="*/ 80578 w 155836"/>
                <a:gd name="connsiteY3" fmla="*/ 176709 h 176709"/>
                <a:gd name="connsiteX4" fmla="*/ 21725 w 155836"/>
                <a:gd name="connsiteY4" fmla="*/ 153880 h 176709"/>
                <a:gd name="connsiteX5" fmla="*/ 0 w 155836"/>
                <a:gd name="connsiteY5" fmla="*/ 89810 h 176709"/>
                <a:gd name="connsiteX6" fmla="*/ 21976 w 155836"/>
                <a:gd name="connsiteY6" fmla="*/ 23581 h 176709"/>
                <a:gd name="connsiteX7" fmla="*/ 78972 w 155836"/>
                <a:gd name="connsiteY7" fmla="*/ 0 h 176709"/>
                <a:gd name="connsiteX8" fmla="*/ 134363 w 155836"/>
                <a:gd name="connsiteY8" fmla="*/ 23080 h 176709"/>
                <a:gd name="connsiteX9" fmla="*/ 155837 w 155836"/>
                <a:gd name="connsiteY9" fmla="*/ 88054 h 176709"/>
                <a:gd name="connsiteX10" fmla="*/ 155687 w 155836"/>
                <a:gd name="connsiteY10" fmla="*/ 95680 h 176709"/>
                <a:gd name="connsiteX11" fmla="*/ 29552 w 155836"/>
                <a:gd name="connsiteY11" fmla="*/ 95680 h 176709"/>
                <a:gd name="connsiteX12" fmla="*/ 45306 w 155836"/>
                <a:gd name="connsiteY12" fmla="*/ 138377 h 176709"/>
                <a:gd name="connsiteX13" fmla="*/ 80678 w 155836"/>
                <a:gd name="connsiteY13" fmla="*/ 153178 h 176709"/>
                <a:gd name="connsiteX14" fmla="*/ 107571 w 155836"/>
                <a:gd name="connsiteY14" fmla="*/ 144899 h 176709"/>
                <a:gd name="connsiteX15" fmla="*/ 125332 w 155836"/>
                <a:gd name="connsiteY15" fmla="*/ 118408 h 176709"/>
                <a:gd name="connsiteX16" fmla="*/ 31207 w 155836"/>
                <a:gd name="connsiteY16" fmla="*/ 72048 h 176709"/>
                <a:gd name="connsiteX17" fmla="*/ 125633 w 155836"/>
                <a:gd name="connsiteY17" fmla="*/ 72048 h 176709"/>
                <a:gd name="connsiteX18" fmla="*/ 114796 w 155836"/>
                <a:gd name="connsiteY18" fmla="*/ 40038 h 176709"/>
                <a:gd name="connsiteX19" fmla="*/ 79274 w 155836"/>
                <a:gd name="connsiteY19" fmla="*/ 23481 h 176709"/>
                <a:gd name="connsiteX20" fmla="*/ 46058 w 155836"/>
                <a:gd name="connsiteY20" fmla="*/ 36676 h 176709"/>
                <a:gd name="connsiteX21" fmla="*/ 31207 w 155836"/>
                <a:gd name="connsiteY21" fmla="*/ 72048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5836" h="176709">
                  <a:moveTo>
                    <a:pt x="125332" y="118408"/>
                  </a:moveTo>
                  <a:lnTo>
                    <a:pt x="154934" y="122071"/>
                  </a:lnTo>
                  <a:cubicBezTo>
                    <a:pt x="150268" y="139380"/>
                    <a:pt x="141588" y="152827"/>
                    <a:pt x="128995" y="162360"/>
                  </a:cubicBezTo>
                  <a:cubicBezTo>
                    <a:pt x="116351" y="171893"/>
                    <a:pt x="100246" y="176709"/>
                    <a:pt x="80578" y="176709"/>
                  </a:cubicBezTo>
                  <a:cubicBezTo>
                    <a:pt x="55843" y="176709"/>
                    <a:pt x="36225" y="169083"/>
                    <a:pt x="21725" y="153880"/>
                  </a:cubicBezTo>
                  <a:cubicBezTo>
                    <a:pt x="7225" y="138628"/>
                    <a:pt x="0" y="117304"/>
                    <a:pt x="0" y="89810"/>
                  </a:cubicBezTo>
                  <a:cubicBezTo>
                    <a:pt x="0" y="61362"/>
                    <a:pt x="7325" y="39285"/>
                    <a:pt x="21976" y="23581"/>
                  </a:cubicBezTo>
                  <a:cubicBezTo>
                    <a:pt x="36627" y="7877"/>
                    <a:pt x="55642" y="0"/>
                    <a:pt x="78972" y="0"/>
                  </a:cubicBezTo>
                  <a:cubicBezTo>
                    <a:pt x="101600" y="0"/>
                    <a:pt x="120064" y="7676"/>
                    <a:pt x="134363" y="23080"/>
                  </a:cubicBezTo>
                  <a:cubicBezTo>
                    <a:pt x="148713" y="38483"/>
                    <a:pt x="155837" y="60107"/>
                    <a:pt x="155837" y="88054"/>
                  </a:cubicBezTo>
                  <a:cubicBezTo>
                    <a:pt x="155837" y="89759"/>
                    <a:pt x="155787" y="92318"/>
                    <a:pt x="155687" y="95680"/>
                  </a:cubicBezTo>
                  <a:lnTo>
                    <a:pt x="29552" y="95680"/>
                  </a:lnTo>
                  <a:cubicBezTo>
                    <a:pt x="30605" y="114244"/>
                    <a:pt x="35874" y="128493"/>
                    <a:pt x="45306" y="138377"/>
                  </a:cubicBezTo>
                  <a:cubicBezTo>
                    <a:pt x="54739" y="148261"/>
                    <a:pt x="66529" y="153178"/>
                    <a:pt x="80678" y="153178"/>
                  </a:cubicBezTo>
                  <a:cubicBezTo>
                    <a:pt x="91165" y="153178"/>
                    <a:pt x="100145" y="150419"/>
                    <a:pt x="107571" y="144899"/>
                  </a:cubicBezTo>
                  <a:cubicBezTo>
                    <a:pt x="115046" y="139330"/>
                    <a:pt x="120967" y="130500"/>
                    <a:pt x="125332" y="118408"/>
                  </a:cubicBezTo>
                  <a:close/>
                  <a:moveTo>
                    <a:pt x="31207" y="72048"/>
                  </a:moveTo>
                  <a:lnTo>
                    <a:pt x="125633" y="72048"/>
                  </a:lnTo>
                  <a:cubicBezTo>
                    <a:pt x="124379" y="57799"/>
                    <a:pt x="120766" y="47163"/>
                    <a:pt x="114796" y="40038"/>
                  </a:cubicBezTo>
                  <a:cubicBezTo>
                    <a:pt x="105664" y="29000"/>
                    <a:pt x="93823" y="23481"/>
                    <a:pt x="79274" y="23481"/>
                  </a:cubicBezTo>
                  <a:cubicBezTo>
                    <a:pt x="66128" y="23481"/>
                    <a:pt x="55040" y="27896"/>
                    <a:pt x="46058" y="36676"/>
                  </a:cubicBezTo>
                  <a:cubicBezTo>
                    <a:pt x="37128" y="45507"/>
                    <a:pt x="32161" y="57298"/>
                    <a:pt x="31207" y="72048"/>
                  </a:cubicBezTo>
                  <a:close/>
                </a:path>
              </a:pathLst>
            </a:custGeom>
            <a:grpFill/>
            <a:ln w="5012" cap="flat">
              <a:noFill/>
              <a:prstDash val="solid"/>
              <a:miter/>
            </a:ln>
          </p:spPr>
          <p:txBody>
            <a:bodyPr rtlCol="0" anchor="ctr"/>
            <a:lstStyle/>
            <a:p>
              <a:endParaRPr lang="zh-TW" altLang="en-US" sz="2400"/>
            </a:p>
          </p:txBody>
        </p:sp>
        <p:sp>
          <p:nvSpPr>
            <p:cNvPr id="288" name="手繪多邊形: 圖案 287">
              <a:extLst>
                <a:ext uri="{FF2B5EF4-FFF2-40B4-BE49-F238E27FC236}">
                  <a16:creationId xmlns:a16="http://schemas.microsoft.com/office/drawing/2014/main" id="{7F2B4423-CD50-4C5D-BDCF-DDC8D5AD4255}"/>
                </a:ext>
              </a:extLst>
            </p:cNvPr>
            <p:cNvSpPr/>
            <p:nvPr/>
          </p:nvSpPr>
          <p:spPr>
            <a:xfrm>
              <a:off x="7252872" y="3668396"/>
              <a:ext cx="140484" cy="176709"/>
            </a:xfrm>
            <a:custGeom>
              <a:avLst/>
              <a:gdLst>
                <a:gd name="connsiteX0" fmla="*/ 0 w 140484"/>
                <a:gd name="connsiteY0" fmla="*/ 122472 h 176709"/>
                <a:gd name="connsiteX1" fmla="*/ 28348 w 140484"/>
                <a:gd name="connsiteY1" fmla="*/ 118007 h 176709"/>
                <a:gd name="connsiteX2" fmla="*/ 41643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3 w 140484"/>
                <a:gd name="connsiteY6" fmla="*/ 111033 h 176709"/>
                <a:gd name="connsiteX7" fmla="*/ 73252 w 140484"/>
                <a:gd name="connsiteY7" fmla="*/ 101299 h 176709"/>
                <a:gd name="connsiteX8" fmla="*/ 29552 w 140484"/>
                <a:gd name="connsiteY8" fmla="*/ 87502 h 176709"/>
                <a:gd name="connsiteX9" fmla="*/ 11088 w 140484"/>
                <a:gd name="connsiteY9" fmla="*/ 71396 h 176709"/>
                <a:gd name="connsiteX10" fmla="*/ 4816 w 140484"/>
                <a:gd name="connsiteY10" fmla="*/ 48718 h 176709"/>
                <a:gd name="connsiteX11" fmla="*/ 9984 w 140484"/>
                <a:gd name="connsiteY11" fmla="*/ 27796 h 176709"/>
                <a:gd name="connsiteX12" fmla="*/ 24083 w 140484"/>
                <a:gd name="connsiteY12" fmla="*/ 11791 h 176709"/>
                <a:gd name="connsiteX13" fmla="*/ 42295 w 140484"/>
                <a:gd name="connsiteY13" fmla="*/ 3412 h 176709"/>
                <a:gd name="connsiteX14" fmla="*/ 67081 w 140484"/>
                <a:gd name="connsiteY14" fmla="*/ 0 h 176709"/>
                <a:gd name="connsiteX15" fmla="*/ 102052 w 140484"/>
                <a:gd name="connsiteY15" fmla="*/ 5720 h 176709"/>
                <a:gd name="connsiteX16" fmla="*/ 124279 w 140484"/>
                <a:gd name="connsiteY16" fmla="*/ 21223 h 176709"/>
                <a:gd name="connsiteX17" fmla="*/ 134163 w 140484"/>
                <a:gd name="connsiteY17" fmla="*/ 47413 h 176709"/>
                <a:gd name="connsiteX18" fmla="*/ 106116 w 140484"/>
                <a:gd name="connsiteY18" fmla="*/ 51227 h 176709"/>
                <a:gd name="connsiteX19" fmla="*/ 95027 w 140484"/>
                <a:gd name="connsiteY19" fmla="*/ 30856 h 176709"/>
                <a:gd name="connsiteX20" fmla="*/ 69139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5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8" y="138076"/>
                    <a:pt x="41643"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3" y="111033"/>
                  </a:cubicBezTo>
                  <a:cubicBezTo>
                    <a:pt x="98640" y="108474"/>
                    <a:pt x="88856" y="105263"/>
                    <a:pt x="73252" y="101299"/>
                  </a:cubicBezTo>
                  <a:cubicBezTo>
                    <a:pt x="52230" y="95981"/>
                    <a:pt x="37680" y="91415"/>
                    <a:pt x="29552" y="87502"/>
                  </a:cubicBezTo>
                  <a:cubicBezTo>
                    <a:pt x="21424" y="83588"/>
                    <a:pt x="15252" y="78270"/>
                    <a:pt x="11088" y="71396"/>
                  </a:cubicBezTo>
                  <a:cubicBezTo>
                    <a:pt x="6874" y="64573"/>
                    <a:pt x="4816" y="56996"/>
                    <a:pt x="4816" y="48718"/>
                  </a:cubicBezTo>
                  <a:cubicBezTo>
                    <a:pt x="4816" y="41192"/>
                    <a:pt x="6522" y="34218"/>
                    <a:pt x="9984" y="27796"/>
                  </a:cubicBezTo>
                  <a:cubicBezTo>
                    <a:pt x="13446" y="21374"/>
                    <a:pt x="18112" y="16055"/>
                    <a:pt x="24083" y="11791"/>
                  </a:cubicBezTo>
                  <a:cubicBezTo>
                    <a:pt x="28548" y="8479"/>
                    <a:pt x="34619" y="5720"/>
                    <a:pt x="42295" y="3412"/>
                  </a:cubicBezTo>
                  <a:cubicBezTo>
                    <a:pt x="49972" y="1104"/>
                    <a:pt x="58251" y="0"/>
                    <a:pt x="67081" y="0"/>
                  </a:cubicBezTo>
                  <a:cubicBezTo>
                    <a:pt x="80327" y="0"/>
                    <a:pt x="92017" y="1907"/>
                    <a:pt x="102052" y="5720"/>
                  </a:cubicBezTo>
                  <a:cubicBezTo>
                    <a:pt x="112086" y="9533"/>
                    <a:pt x="119512" y="14701"/>
                    <a:pt x="124279" y="21223"/>
                  </a:cubicBezTo>
                  <a:cubicBezTo>
                    <a:pt x="129045" y="27746"/>
                    <a:pt x="132356" y="36476"/>
                    <a:pt x="134163" y="47413"/>
                  </a:cubicBezTo>
                  <a:lnTo>
                    <a:pt x="106116" y="51227"/>
                  </a:lnTo>
                  <a:cubicBezTo>
                    <a:pt x="104862" y="42547"/>
                    <a:pt x="101148" y="35723"/>
                    <a:pt x="95027" y="30856"/>
                  </a:cubicBezTo>
                  <a:cubicBezTo>
                    <a:pt x="88906" y="25990"/>
                    <a:pt x="80277" y="23531"/>
                    <a:pt x="69139" y="23531"/>
                  </a:cubicBezTo>
                  <a:cubicBezTo>
                    <a:pt x="55993" y="23531"/>
                    <a:pt x="46561" y="25689"/>
                    <a:pt x="40941" y="30054"/>
                  </a:cubicBezTo>
                  <a:cubicBezTo>
                    <a:pt x="35321"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6" y="105263"/>
                    <a:pt x="140484" y="113441"/>
                    <a:pt x="140484" y="123225"/>
                  </a:cubicBezTo>
                  <a:cubicBezTo>
                    <a:pt x="140484" y="132758"/>
                    <a:pt x="137674" y="141789"/>
                    <a:pt x="132105" y="150218"/>
                  </a:cubicBezTo>
                  <a:cubicBezTo>
                    <a:pt x="126536" y="158647"/>
                    <a:pt x="118509" y="165169"/>
                    <a:pt x="107972" y="169785"/>
                  </a:cubicBezTo>
                  <a:cubicBezTo>
                    <a:pt x="97486" y="174401"/>
                    <a:pt x="85595" y="176709"/>
                    <a:pt x="72299" y="176709"/>
                  </a:cubicBezTo>
                  <a:cubicBezTo>
                    <a:pt x="50324" y="176709"/>
                    <a:pt x="33565" y="172143"/>
                    <a:pt x="22076" y="163012"/>
                  </a:cubicBezTo>
                  <a:cubicBezTo>
                    <a:pt x="10536" y="153981"/>
                    <a:pt x="3161" y="140434"/>
                    <a:pt x="0" y="122472"/>
                  </a:cubicBezTo>
                  <a:close/>
                </a:path>
              </a:pathLst>
            </a:custGeom>
            <a:grpFill/>
            <a:ln w="5012" cap="flat">
              <a:noFill/>
              <a:prstDash val="solid"/>
              <a:miter/>
            </a:ln>
          </p:spPr>
          <p:txBody>
            <a:bodyPr rtlCol="0" anchor="ctr"/>
            <a:lstStyle/>
            <a:p>
              <a:endParaRPr lang="zh-TW" altLang="en-US" sz="2400"/>
            </a:p>
          </p:txBody>
        </p:sp>
        <p:sp>
          <p:nvSpPr>
            <p:cNvPr id="289" name="手繪多邊形: 圖案 288">
              <a:extLst>
                <a:ext uri="{FF2B5EF4-FFF2-40B4-BE49-F238E27FC236}">
                  <a16:creationId xmlns:a16="http://schemas.microsoft.com/office/drawing/2014/main" id="{3767D4C3-A1B5-43F9-833F-FAABF82D5E1B}"/>
                </a:ext>
              </a:extLst>
            </p:cNvPr>
            <p:cNvSpPr/>
            <p:nvPr/>
          </p:nvSpPr>
          <p:spPr>
            <a:xfrm>
              <a:off x="7411670" y="3613155"/>
              <a:ext cx="82484" cy="230444"/>
            </a:xfrm>
            <a:custGeom>
              <a:avLst/>
              <a:gdLst>
                <a:gd name="connsiteX0" fmla="*/ 78320 w 82484"/>
                <a:gd name="connsiteY0" fmla="*/ 202548 h 230444"/>
                <a:gd name="connsiteX1" fmla="*/ 82484 w 82484"/>
                <a:gd name="connsiteY1" fmla="*/ 227886 h 230444"/>
                <a:gd name="connsiteX2" fmla="*/ 60810 w 82484"/>
                <a:gd name="connsiteY2" fmla="*/ 230444 h 230444"/>
                <a:gd name="connsiteX3" fmla="*/ 36626 w 82484"/>
                <a:gd name="connsiteY3" fmla="*/ 225527 h 230444"/>
                <a:gd name="connsiteX4" fmla="*/ 24534 w 82484"/>
                <a:gd name="connsiteY4" fmla="*/ 212533 h 230444"/>
                <a:gd name="connsiteX5" fmla="*/ 21022 w 82484"/>
                <a:gd name="connsiteY5" fmla="*/ 178666 h 230444"/>
                <a:gd name="connsiteX6" fmla="*/ 21022 w 82484"/>
                <a:gd name="connsiteY6" fmla="*/ 81381 h 230444"/>
                <a:gd name="connsiteX7" fmla="*/ 0 w 82484"/>
                <a:gd name="connsiteY7" fmla="*/ 81381 h 230444"/>
                <a:gd name="connsiteX8" fmla="*/ 0 w 82484"/>
                <a:gd name="connsiteY8" fmla="*/ 59104 h 230444"/>
                <a:gd name="connsiteX9" fmla="*/ 21022 w 82484"/>
                <a:gd name="connsiteY9" fmla="*/ 59104 h 230444"/>
                <a:gd name="connsiteX10" fmla="*/ 21022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2 w 82484"/>
                <a:gd name="connsiteY18" fmla="*/ 201545 h 230444"/>
                <a:gd name="connsiteX19" fmla="*/ 65726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4" y="227886"/>
                  </a:lnTo>
                  <a:cubicBezTo>
                    <a:pt x="74406" y="229591"/>
                    <a:pt x="67181" y="230444"/>
                    <a:pt x="60810" y="230444"/>
                  </a:cubicBezTo>
                  <a:cubicBezTo>
                    <a:pt x="50423" y="230444"/>
                    <a:pt x="42346" y="228789"/>
                    <a:pt x="36626" y="225527"/>
                  </a:cubicBezTo>
                  <a:cubicBezTo>
                    <a:pt x="30906" y="222216"/>
                    <a:pt x="26842" y="217901"/>
                    <a:pt x="24534" y="212533"/>
                  </a:cubicBezTo>
                  <a:cubicBezTo>
                    <a:pt x="22176" y="207164"/>
                    <a:pt x="21022" y="195875"/>
                    <a:pt x="21022" y="178666"/>
                  </a:cubicBezTo>
                  <a:lnTo>
                    <a:pt x="21022" y="81381"/>
                  </a:lnTo>
                  <a:lnTo>
                    <a:pt x="0" y="81381"/>
                  </a:lnTo>
                  <a:lnTo>
                    <a:pt x="0" y="59104"/>
                  </a:lnTo>
                  <a:lnTo>
                    <a:pt x="21022" y="59104"/>
                  </a:lnTo>
                  <a:lnTo>
                    <a:pt x="21022" y="17209"/>
                  </a:lnTo>
                  <a:lnTo>
                    <a:pt x="49521" y="0"/>
                  </a:lnTo>
                  <a:lnTo>
                    <a:pt x="49521" y="59054"/>
                  </a:lnTo>
                  <a:lnTo>
                    <a:pt x="78320" y="59054"/>
                  </a:lnTo>
                  <a:lnTo>
                    <a:pt x="78320" y="81330"/>
                  </a:lnTo>
                  <a:lnTo>
                    <a:pt x="49521" y="81330"/>
                  </a:lnTo>
                  <a:lnTo>
                    <a:pt x="49521" y="180221"/>
                  </a:lnTo>
                  <a:cubicBezTo>
                    <a:pt x="49521" y="188399"/>
                    <a:pt x="50022" y="193668"/>
                    <a:pt x="51026" y="195976"/>
                  </a:cubicBezTo>
                  <a:cubicBezTo>
                    <a:pt x="52029" y="198334"/>
                    <a:pt x="53685" y="200190"/>
                    <a:pt x="55942" y="201545"/>
                  </a:cubicBezTo>
                  <a:cubicBezTo>
                    <a:pt x="58201" y="202950"/>
                    <a:pt x="61512" y="203602"/>
                    <a:pt x="65726" y="203602"/>
                  </a:cubicBezTo>
                  <a:cubicBezTo>
                    <a:pt x="68887" y="203652"/>
                    <a:pt x="73102" y="203301"/>
                    <a:pt x="78320" y="202548"/>
                  </a:cubicBezTo>
                  <a:close/>
                </a:path>
              </a:pathLst>
            </a:custGeom>
            <a:grpFill/>
            <a:ln w="5012" cap="flat">
              <a:noFill/>
              <a:prstDash val="solid"/>
              <a:miter/>
            </a:ln>
          </p:spPr>
          <p:txBody>
            <a:bodyPr rtlCol="0" anchor="ctr"/>
            <a:lstStyle/>
            <a:p>
              <a:endParaRPr lang="zh-TW" altLang="en-US" sz="2400"/>
            </a:p>
          </p:txBody>
        </p:sp>
        <p:sp>
          <p:nvSpPr>
            <p:cNvPr id="290" name="手繪多邊形: 圖案 289">
              <a:extLst>
                <a:ext uri="{FF2B5EF4-FFF2-40B4-BE49-F238E27FC236}">
                  <a16:creationId xmlns:a16="http://schemas.microsoft.com/office/drawing/2014/main" id="{ECD21414-619F-4F87-B260-7EAFA5231046}"/>
                </a:ext>
              </a:extLst>
            </p:cNvPr>
            <p:cNvSpPr/>
            <p:nvPr/>
          </p:nvSpPr>
          <p:spPr>
            <a:xfrm>
              <a:off x="7532035" y="3606984"/>
              <a:ext cx="85996" cy="234357"/>
            </a:xfrm>
            <a:custGeom>
              <a:avLst/>
              <a:gdLst>
                <a:gd name="connsiteX0" fmla="*/ 85946 w 85996"/>
                <a:gd name="connsiteY0" fmla="*/ 234358 h 234357"/>
                <a:gd name="connsiteX1" fmla="*/ 57297 w 85996"/>
                <a:gd name="connsiteY1" fmla="*/ 234358 h 234357"/>
                <a:gd name="connsiteX2" fmla="*/ 57297 w 85996"/>
                <a:gd name="connsiteY2" fmla="*/ 51728 h 234357"/>
                <a:gd name="connsiteX3" fmla="*/ 30154 w 85996"/>
                <a:gd name="connsiteY3" fmla="*/ 71496 h 234357"/>
                <a:gd name="connsiteX4" fmla="*/ 0 w 85996"/>
                <a:gd name="connsiteY4" fmla="*/ 86297 h 234357"/>
                <a:gd name="connsiteX5" fmla="*/ 0 w 85996"/>
                <a:gd name="connsiteY5" fmla="*/ 58602 h 234357"/>
                <a:gd name="connsiteX6" fmla="*/ 42045 w 85996"/>
                <a:gd name="connsiteY6" fmla="*/ 31208 h 234357"/>
                <a:gd name="connsiteX7" fmla="*/ 67533 w 85996"/>
                <a:gd name="connsiteY7" fmla="*/ 0 h 234357"/>
                <a:gd name="connsiteX8" fmla="*/ 85997 w 85996"/>
                <a:gd name="connsiteY8" fmla="*/ 0 h 234357"/>
                <a:gd name="connsiteX9" fmla="*/ 85997 w 85996"/>
                <a:gd name="connsiteY9" fmla="*/ 234358 h 23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996" h="234357">
                  <a:moveTo>
                    <a:pt x="85946" y="234358"/>
                  </a:moveTo>
                  <a:lnTo>
                    <a:pt x="57297" y="234358"/>
                  </a:lnTo>
                  <a:lnTo>
                    <a:pt x="57297" y="51728"/>
                  </a:lnTo>
                  <a:cubicBezTo>
                    <a:pt x="50373" y="58301"/>
                    <a:pt x="41342" y="64874"/>
                    <a:pt x="30154" y="71496"/>
                  </a:cubicBezTo>
                  <a:cubicBezTo>
                    <a:pt x="18965" y="78069"/>
                    <a:pt x="8880" y="83036"/>
                    <a:pt x="0" y="86297"/>
                  </a:cubicBezTo>
                  <a:lnTo>
                    <a:pt x="0" y="58602"/>
                  </a:lnTo>
                  <a:cubicBezTo>
                    <a:pt x="16005" y="51076"/>
                    <a:pt x="30054" y="41945"/>
                    <a:pt x="42045" y="31208"/>
                  </a:cubicBezTo>
                  <a:cubicBezTo>
                    <a:pt x="54036" y="20471"/>
                    <a:pt x="62515" y="10085"/>
                    <a:pt x="67533" y="0"/>
                  </a:cubicBezTo>
                  <a:lnTo>
                    <a:pt x="85997" y="0"/>
                  </a:lnTo>
                  <a:lnTo>
                    <a:pt x="85997" y="234358"/>
                  </a:lnTo>
                  <a:close/>
                </a:path>
              </a:pathLst>
            </a:custGeom>
            <a:grpFill/>
            <a:ln w="5012" cap="flat">
              <a:noFill/>
              <a:prstDash val="solid"/>
              <a:miter/>
            </a:ln>
          </p:spPr>
          <p:txBody>
            <a:bodyPr rtlCol="0" anchor="ctr"/>
            <a:lstStyle/>
            <a:p>
              <a:endParaRPr lang="zh-TW" altLang="en-US" sz="2400"/>
            </a:p>
          </p:txBody>
        </p:sp>
      </p:grpSp>
      <p:grpSp>
        <p:nvGrpSpPr>
          <p:cNvPr id="273" name="群組 272">
            <a:extLst>
              <a:ext uri="{FF2B5EF4-FFF2-40B4-BE49-F238E27FC236}">
                <a16:creationId xmlns:a16="http://schemas.microsoft.com/office/drawing/2014/main" id="{3FEAC6C0-B16C-47D8-A559-5C7C7E4C737D}"/>
              </a:ext>
            </a:extLst>
          </p:cNvPr>
          <p:cNvGrpSpPr/>
          <p:nvPr/>
        </p:nvGrpSpPr>
        <p:grpSpPr>
          <a:xfrm>
            <a:off x="6921965" y="2143636"/>
            <a:ext cx="1529958" cy="278384"/>
            <a:chOff x="7677887" y="3603924"/>
            <a:chExt cx="1682852" cy="306204"/>
          </a:xfrm>
          <a:solidFill>
            <a:srgbClr val="00B0F0"/>
          </a:solidFill>
        </p:grpSpPr>
        <p:sp>
          <p:nvSpPr>
            <p:cNvPr id="274" name="手繪多邊形: 圖案 273">
              <a:extLst>
                <a:ext uri="{FF2B5EF4-FFF2-40B4-BE49-F238E27FC236}">
                  <a16:creationId xmlns:a16="http://schemas.microsoft.com/office/drawing/2014/main" id="{BA87353A-BA22-4316-B5E8-397288E2072C}"/>
                </a:ext>
              </a:extLst>
            </p:cNvPr>
            <p:cNvSpPr/>
            <p:nvPr/>
          </p:nvSpPr>
          <p:spPr>
            <a:xfrm>
              <a:off x="7677887" y="3603924"/>
              <a:ext cx="90612" cy="241432"/>
            </a:xfrm>
            <a:custGeom>
              <a:avLst/>
              <a:gdLst>
                <a:gd name="connsiteX0" fmla="*/ 0 w 90612"/>
                <a:gd name="connsiteY0" fmla="*/ 241432 h 241432"/>
                <a:gd name="connsiteX1" fmla="*/ 67683 w 90612"/>
                <a:gd name="connsiteY1" fmla="*/ 0 h 241432"/>
                <a:gd name="connsiteX2" fmla="*/ 90613 w 90612"/>
                <a:gd name="connsiteY2" fmla="*/ 0 h 241432"/>
                <a:gd name="connsiteX3" fmla="*/ 23079 w 90612"/>
                <a:gd name="connsiteY3" fmla="*/ 241432 h 241432"/>
                <a:gd name="connsiteX4" fmla="*/ 0 w 90612"/>
                <a:gd name="connsiteY4" fmla="*/ 241432 h 241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12" h="241432">
                  <a:moveTo>
                    <a:pt x="0" y="241432"/>
                  </a:moveTo>
                  <a:lnTo>
                    <a:pt x="67683" y="0"/>
                  </a:lnTo>
                  <a:lnTo>
                    <a:pt x="90613" y="0"/>
                  </a:lnTo>
                  <a:lnTo>
                    <a:pt x="23079" y="241432"/>
                  </a:lnTo>
                  <a:lnTo>
                    <a:pt x="0" y="241432"/>
                  </a:lnTo>
                  <a:close/>
                </a:path>
              </a:pathLst>
            </a:custGeom>
            <a:grpFill/>
            <a:ln w="5012" cap="flat">
              <a:noFill/>
              <a:prstDash val="solid"/>
              <a:miter/>
            </a:ln>
          </p:spPr>
          <p:txBody>
            <a:bodyPr rtlCol="0" anchor="ctr"/>
            <a:lstStyle/>
            <a:p>
              <a:endParaRPr lang="zh-TW" altLang="en-US" sz="2400"/>
            </a:p>
          </p:txBody>
        </p:sp>
        <p:sp>
          <p:nvSpPr>
            <p:cNvPr id="275" name="手繪多邊形: 圖案 274">
              <a:extLst>
                <a:ext uri="{FF2B5EF4-FFF2-40B4-BE49-F238E27FC236}">
                  <a16:creationId xmlns:a16="http://schemas.microsoft.com/office/drawing/2014/main" id="{EF92E0FF-38A5-4907-BAD5-040533E6EB95}"/>
                </a:ext>
              </a:extLst>
            </p:cNvPr>
            <p:cNvSpPr/>
            <p:nvPr/>
          </p:nvSpPr>
          <p:spPr>
            <a:xfrm>
              <a:off x="7778361" y="3607034"/>
              <a:ext cx="154305" cy="234307"/>
            </a:xfrm>
            <a:custGeom>
              <a:avLst/>
              <a:gdLst>
                <a:gd name="connsiteX0" fmla="*/ 154305 w 154305"/>
                <a:gd name="connsiteY0" fmla="*/ 206763 h 234307"/>
                <a:gd name="connsiteX1" fmla="*/ 154305 w 154305"/>
                <a:gd name="connsiteY1" fmla="*/ 234308 h 234307"/>
                <a:gd name="connsiteX2" fmla="*/ 23 w 154305"/>
                <a:gd name="connsiteY2" fmla="*/ 234308 h 234307"/>
                <a:gd name="connsiteX3" fmla="*/ 3384 w 154305"/>
                <a:gd name="connsiteY3" fmla="*/ 214389 h 234307"/>
                <a:gd name="connsiteX4" fmla="*/ 22249 w 154305"/>
                <a:gd name="connsiteY4" fmla="*/ 183332 h 234307"/>
                <a:gd name="connsiteX5" fmla="*/ 59729 w 154305"/>
                <a:gd name="connsiteY5" fmla="*/ 147960 h 234307"/>
                <a:gd name="connsiteX6" fmla="*/ 111156 w 154305"/>
                <a:gd name="connsiteY6" fmla="*/ 98540 h 234307"/>
                <a:gd name="connsiteX7" fmla="*/ 124552 w 154305"/>
                <a:gd name="connsiteY7" fmla="*/ 64071 h 234307"/>
                <a:gd name="connsiteX8" fmla="*/ 112361 w 154305"/>
                <a:gd name="connsiteY8" fmla="*/ 35322 h 234307"/>
                <a:gd name="connsiteX9" fmla="*/ 80601 w 154305"/>
                <a:gd name="connsiteY9" fmla="*/ 23631 h 234307"/>
                <a:gd name="connsiteX10" fmla="*/ 47487 w 154305"/>
                <a:gd name="connsiteY10" fmla="*/ 36074 h 234307"/>
                <a:gd name="connsiteX11" fmla="*/ 34893 w 154305"/>
                <a:gd name="connsiteY11" fmla="*/ 70493 h 234307"/>
                <a:gd name="connsiteX12" fmla="*/ 5442 w 154305"/>
                <a:gd name="connsiteY12" fmla="*/ 67483 h 234307"/>
                <a:gd name="connsiteX13" fmla="*/ 28220 w 154305"/>
                <a:gd name="connsiteY13" fmla="*/ 17259 h 234307"/>
                <a:gd name="connsiteX14" fmla="*/ 81253 w 154305"/>
                <a:gd name="connsiteY14" fmla="*/ 0 h 234307"/>
                <a:gd name="connsiteX15" fmla="*/ 134437 w 154305"/>
                <a:gd name="connsiteY15" fmla="*/ 18614 h 234307"/>
                <a:gd name="connsiteX16" fmla="*/ 154004 w 154305"/>
                <a:gd name="connsiteY16" fmla="*/ 64823 h 234307"/>
                <a:gd name="connsiteX17" fmla="*/ 148284 w 154305"/>
                <a:gd name="connsiteY17" fmla="*/ 92368 h 234307"/>
                <a:gd name="connsiteX18" fmla="*/ 129269 w 154305"/>
                <a:gd name="connsiteY18" fmla="*/ 120867 h 234307"/>
                <a:gd name="connsiteX19" fmla="*/ 85066 w 154305"/>
                <a:gd name="connsiteY19" fmla="*/ 161958 h 234307"/>
                <a:gd name="connsiteX20" fmla="*/ 51952 w 154305"/>
                <a:gd name="connsiteY20" fmla="*/ 191360 h 234307"/>
                <a:gd name="connsiteX21" fmla="*/ 39860 w 154305"/>
                <a:gd name="connsiteY21" fmla="*/ 206863 h 234307"/>
                <a:gd name="connsiteX22" fmla="*/ 154305 w 154305"/>
                <a:gd name="connsiteY22" fmla="*/ 206863 h 234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305" h="234307">
                  <a:moveTo>
                    <a:pt x="154305" y="206763"/>
                  </a:moveTo>
                  <a:lnTo>
                    <a:pt x="154305" y="234308"/>
                  </a:lnTo>
                  <a:lnTo>
                    <a:pt x="23" y="234308"/>
                  </a:lnTo>
                  <a:cubicBezTo>
                    <a:pt x="-178" y="227384"/>
                    <a:pt x="926" y="220761"/>
                    <a:pt x="3384" y="214389"/>
                  </a:cubicBezTo>
                  <a:cubicBezTo>
                    <a:pt x="7298" y="203853"/>
                    <a:pt x="13620" y="193517"/>
                    <a:pt x="22249" y="183332"/>
                  </a:cubicBezTo>
                  <a:cubicBezTo>
                    <a:pt x="30880" y="173147"/>
                    <a:pt x="43423" y="161356"/>
                    <a:pt x="59729" y="147960"/>
                  </a:cubicBezTo>
                  <a:cubicBezTo>
                    <a:pt x="85116" y="127138"/>
                    <a:pt x="102226" y="110682"/>
                    <a:pt x="111156" y="98540"/>
                  </a:cubicBezTo>
                  <a:cubicBezTo>
                    <a:pt x="120087" y="86398"/>
                    <a:pt x="124552" y="74908"/>
                    <a:pt x="124552" y="64071"/>
                  </a:cubicBezTo>
                  <a:cubicBezTo>
                    <a:pt x="124552" y="52732"/>
                    <a:pt x="120489" y="43149"/>
                    <a:pt x="112361" y="35322"/>
                  </a:cubicBezTo>
                  <a:cubicBezTo>
                    <a:pt x="104233" y="27545"/>
                    <a:pt x="93646" y="23631"/>
                    <a:pt x="80601" y="23631"/>
                  </a:cubicBezTo>
                  <a:cubicBezTo>
                    <a:pt x="66803" y="23631"/>
                    <a:pt x="55765" y="27796"/>
                    <a:pt x="47487" y="36074"/>
                  </a:cubicBezTo>
                  <a:cubicBezTo>
                    <a:pt x="39208" y="44353"/>
                    <a:pt x="34994" y="55842"/>
                    <a:pt x="34893" y="70493"/>
                  </a:cubicBezTo>
                  <a:lnTo>
                    <a:pt x="5442" y="67483"/>
                  </a:lnTo>
                  <a:cubicBezTo>
                    <a:pt x="7449" y="45507"/>
                    <a:pt x="15025" y="28749"/>
                    <a:pt x="28220" y="17259"/>
                  </a:cubicBezTo>
                  <a:cubicBezTo>
                    <a:pt x="41366" y="5770"/>
                    <a:pt x="59077" y="0"/>
                    <a:pt x="81253" y="0"/>
                  </a:cubicBezTo>
                  <a:cubicBezTo>
                    <a:pt x="103631" y="0"/>
                    <a:pt x="121391" y="6221"/>
                    <a:pt x="134437" y="18614"/>
                  </a:cubicBezTo>
                  <a:cubicBezTo>
                    <a:pt x="147482" y="31057"/>
                    <a:pt x="154004" y="46410"/>
                    <a:pt x="154004" y="64823"/>
                  </a:cubicBezTo>
                  <a:cubicBezTo>
                    <a:pt x="154004" y="74156"/>
                    <a:pt x="152097" y="83337"/>
                    <a:pt x="148284" y="92368"/>
                  </a:cubicBezTo>
                  <a:cubicBezTo>
                    <a:pt x="144471" y="101400"/>
                    <a:pt x="138099" y="110882"/>
                    <a:pt x="129269" y="120867"/>
                  </a:cubicBezTo>
                  <a:cubicBezTo>
                    <a:pt x="120388" y="130851"/>
                    <a:pt x="105687" y="144548"/>
                    <a:pt x="85066" y="161958"/>
                  </a:cubicBezTo>
                  <a:cubicBezTo>
                    <a:pt x="67857" y="176408"/>
                    <a:pt x="56819" y="186192"/>
                    <a:pt x="51952" y="191360"/>
                  </a:cubicBezTo>
                  <a:cubicBezTo>
                    <a:pt x="47085" y="196527"/>
                    <a:pt x="43021" y="201695"/>
                    <a:pt x="39860" y="206863"/>
                  </a:cubicBezTo>
                  <a:lnTo>
                    <a:pt x="154305" y="206863"/>
                  </a:lnTo>
                  <a:close/>
                </a:path>
              </a:pathLst>
            </a:custGeom>
            <a:grpFill/>
            <a:ln w="5012" cap="flat">
              <a:noFill/>
              <a:prstDash val="solid"/>
              <a:miter/>
            </a:ln>
          </p:spPr>
          <p:txBody>
            <a:bodyPr rtlCol="0" anchor="ctr"/>
            <a:lstStyle/>
            <a:p>
              <a:endParaRPr lang="zh-TW" altLang="en-US" sz="2400"/>
            </a:p>
          </p:txBody>
        </p:sp>
        <p:sp>
          <p:nvSpPr>
            <p:cNvPr id="276" name="手繪多邊形: 圖案 275">
              <a:extLst>
                <a:ext uri="{FF2B5EF4-FFF2-40B4-BE49-F238E27FC236}">
                  <a16:creationId xmlns:a16="http://schemas.microsoft.com/office/drawing/2014/main" id="{1D81F351-848F-4A67-96A7-BF42ABC804B3}"/>
                </a:ext>
              </a:extLst>
            </p:cNvPr>
            <p:cNvSpPr/>
            <p:nvPr/>
          </p:nvSpPr>
          <p:spPr>
            <a:xfrm>
              <a:off x="7963422" y="3607034"/>
              <a:ext cx="153479" cy="238371"/>
            </a:xfrm>
            <a:custGeom>
              <a:avLst/>
              <a:gdLst>
                <a:gd name="connsiteX0" fmla="*/ 4265 w 153479"/>
                <a:gd name="connsiteY0" fmla="*/ 180322 h 238371"/>
                <a:gd name="connsiteX1" fmla="*/ 31810 w 153479"/>
                <a:gd name="connsiteY1" fmla="*/ 177763 h 238371"/>
                <a:gd name="connsiteX2" fmla="*/ 45206 w 153479"/>
                <a:gd name="connsiteY2" fmla="*/ 205960 h 238371"/>
                <a:gd name="connsiteX3" fmla="*/ 70543 w 153479"/>
                <a:gd name="connsiteY3" fmla="*/ 214740 h 238371"/>
                <a:gd name="connsiteX4" fmla="*/ 93723 w 153479"/>
                <a:gd name="connsiteY4" fmla="*/ 208669 h 238371"/>
                <a:gd name="connsiteX5" fmla="*/ 110029 w 153479"/>
                <a:gd name="connsiteY5" fmla="*/ 192514 h 238371"/>
                <a:gd name="connsiteX6" fmla="*/ 120716 w 153479"/>
                <a:gd name="connsiteY6" fmla="*/ 165220 h 238371"/>
                <a:gd name="connsiteX7" fmla="*/ 125031 w 153479"/>
                <a:gd name="connsiteY7" fmla="*/ 130199 h 238371"/>
                <a:gd name="connsiteX8" fmla="*/ 124881 w 153479"/>
                <a:gd name="connsiteY8" fmla="*/ 124479 h 238371"/>
                <a:gd name="connsiteX9" fmla="*/ 101399 w 153479"/>
                <a:gd name="connsiteY9" fmla="*/ 146706 h 238371"/>
                <a:gd name="connsiteX10" fmla="*/ 69139 w 153479"/>
                <a:gd name="connsiteY10" fmla="*/ 155235 h 238371"/>
                <a:gd name="connsiteX11" fmla="*/ 20069 w 153479"/>
                <a:gd name="connsiteY11" fmla="*/ 134213 h 238371"/>
                <a:gd name="connsiteX12" fmla="*/ 0 w 153479"/>
                <a:gd name="connsiteY12" fmla="*/ 78822 h 238371"/>
                <a:gd name="connsiteX13" fmla="*/ 20922 w 153479"/>
                <a:gd name="connsiteY13" fmla="*/ 21675 h 238371"/>
                <a:gd name="connsiteX14" fmla="*/ 73403 w 153479"/>
                <a:gd name="connsiteY14" fmla="*/ 0 h 238371"/>
                <a:gd name="connsiteX15" fmla="*/ 115046 w 153479"/>
                <a:gd name="connsiteY15" fmla="*/ 12242 h 238371"/>
                <a:gd name="connsiteX16" fmla="*/ 143696 w 153479"/>
                <a:gd name="connsiteY16" fmla="*/ 47213 h 238371"/>
                <a:gd name="connsiteX17" fmla="*/ 153479 w 153479"/>
                <a:gd name="connsiteY17" fmla="*/ 112889 h 238371"/>
                <a:gd name="connsiteX18" fmla="*/ 143746 w 153479"/>
                <a:gd name="connsiteY18" fmla="*/ 184135 h 238371"/>
                <a:gd name="connsiteX19" fmla="*/ 114846 w 153479"/>
                <a:gd name="connsiteY19" fmla="*/ 224524 h 238371"/>
                <a:gd name="connsiteX20" fmla="*/ 69840 w 153479"/>
                <a:gd name="connsiteY20" fmla="*/ 238372 h 238371"/>
                <a:gd name="connsiteX21" fmla="*/ 25086 w 153479"/>
                <a:gd name="connsiteY21" fmla="*/ 223169 h 238371"/>
                <a:gd name="connsiteX22" fmla="*/ 4265 w 153479"/>
                <a:gd name="connsiteY22" fmla="*/ 180322 h 238371"/>
                <a:gd name="connsiteX23" fmla="*/ 121619 w 153479"/>
                <a:gd name="connsiteY23" fmla="*/ 77317 h 238371"/>
                <a:gd name="connsiteX24" fmla="*/ 108474 w 153479"/>
                <a:gd name="connsiteY24" fmla="*/ 38131 h 238371"/>
                <a:gd name="connsiteX25" fmla="*/ 76865 w 153479"/>
                <a:gd name="connsiteY25" fmla="*/ 23631 h 238371"/>
                <a:gd name="connsiteX26" fmla="*/ 43600 w 153479"/>
                <a:gd name="connsiteY26" fmla="*/ 39235 h 238371"/>
                <a:gd name="connsiteX27" fmla="*/ 29452 w 153479"/>
                <a:gd name="connsiteY27" fmla="*/ 79675 h 238371"/>
                <a:gd name="connsiteX28" fmla="*/ 42898 w 153479"/>
                <a:gd name="connsiteY28" fmla="*/ 115900 h 238371"/>
                <a:gd name="connsiteX29" fmla="*/ 76112 w 153479"/>
                <a:gd name="connsiteY29" fmla="*/ 129848 h 238371"/>
                <a:gd name="connsiteX30" fmla="*/ 108825 w 153479"/>
                <a:gd name="connsiteY30" fmla="*/ 115900 h 238371"/>
                <a:gd name="connsiteX31" fmla="*/ 121619 w 153479"/>
                <a:gd name="connsiteY31" fmla="*/ 77317 h 23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3479" h="238371">
                  <a:moveTo>
                    <a:pt x="4265" y="180322"/>
                  </a:moveTo>
                  <a:lnTo>
                    <a:pt x="31810" y="177763"/>
                  </a:lnTo>
                  <a:cubicBezTo>
                    <a:pt x="34167" y="190707"/>
                    <a:pt x="38583" y="200140"/>
                    <a:pt x="45206" y="205960"/>
                  </a:cubicBezTo>
                  <a:cubicBezTo>
                    <a:pt x="51778" y="211780"/>
                    <a:pt x="60208" y="214740"/>
                    <a:pt x="70543" y="214740"/>
                  </a:cubicBezTo>
                  <a:cubicBezTo>
                    <a:pt x="79373" y="214740"/>
                    <a:pt x="87100" y="212733"/>
                    <a:pt x="93723" y="208669"/>
                  </a:cubicBezTo>
                  <a:cubicBezTo>
                    <a:pt x="100346" y="204655"/>
                    <a:pt x="105815" y="199237"/>
                    <a:pt x="110029" y="192514"/>
                  </a:cubicBezTo>
                  <a:cubicBezTo>
                    <a:pt x="114294" y="185790"/>
                    <a:pt x="117856" y="176659"/>
                    <a:pt x="120716" y="165220"/>
                  </a:cubicBezTo>
                  <a:cubicBezTo>
                    <a:pt x="123576" y="153780"/>
                    <a:pt x="125031" y="142090"/>
                    <a:pt x="125031" y="130199"/>
                  </a:cubicBezTo>
                  <a:cubicBezTo>
                    <a:pt x="125031" y="128944"/>
                    <a:pt x="124981" y="127038"/>
                    <a:pt x="124881" y="124479"/>
                  </a:cubicBezTo>
                  <a:cubicBezTo>
                    <a:pt x="119161" y="133611"/>
                    <a:pt x="111334" y="141036"/>
                    <a:pt x="101399" y="146706"/>
                  </a:cubicBezTo>
                  <a:cubicBezTo>
                    <a:pt x="91465" y="152375"/>
                    <a:pt x="80728" y="155235"/>
                    <a:pt x="69139" y="155235"/>
                  </a:cubicBezTo>
                  <a:cubicBezTo>
                    <a:pt x="49821" y="155235"/>
                    <a:pt x="33465" y="148211"/>
                    <a:pt x="20069" y="134213"/>
                  </a:cubicBezTo>
                  <a:cubicBezTo>
                    <a:pt x="6673" y="120214"/>
                    <a:pt x="0" y="101751"/>
                    <a:pt x="0" y="78822"/>
                  </a:cubicBezTo>
                  <a:cubicBezTo>
                    <a:pt x="0" y="55140"/>
                    <a:pt x="6974" y="36074"/>
                    <a:pt x="20922" y="21675"/>
                  </a:cubicBezTo>
                  <a:cubicBezTo>
                    <a:pt x="34870" y="7225"/>
                    <a:pt x="52380" y="0"/>
                    <a:pt x="73403" y="0"/>
                  </a:cubicBezTo>
                  <a:cubicBezTo>
                    <a:pt x="88606" y="0"/>
                    <a:pt x="102453" y="4064"/>
                    <a:pt x="115046" y="12242"/>
                  </a:cubicBezTo>
                  <a:cubicBezTo>
                    <a:pt x="127640" y="20420"/>
                    <a:pt x="137173" y="32061"/>
                    <a:pt x="143696" y="47213"/>
                  </a:cubicBezTo>
                  <a:cubicBezTo>
                    <a:pt x="150218" y="62365"/>
                    <a:pt x="153479" y="84240"/>
                    <a:pt x="153479" y="112889"/>
                  </a:cubicBezTo>
                  <a:cubicBezTo>
                    <a:pt x="153479" y="142742"/>
                    <a:pt x="150218" y="166474"/>
                    <a:pt x="143746" y="184135"/>
                  </a:cubicBezTo>
                  <a:cubicBezTo>
                    <a:pt x="137273" y="201796"/>
                    <a:pt x="127640" y="215292"/>
                    <a:pt x="114846" y="224524"/>
                  </a:cubicBezTo>
                  <a:cubicBezTo>
                    <a:pt x="102052" y="233756"/>
                    <a:pt x="87050" y="238372"/>
                    <a:pt x="69840" y="238372"/>
                  </a:cubicBezTo>
                  <a:cubicBezTo>
                    <a:pt x="51578" y="238372"/>
                    <a:pt x="36676" y="233304"/>
                    <a:pt x="25086" y="223169"/>
                  </a:cubicBezTo>
                  <a:cubicBezTo>
                    <a:pt x="13546" y="212934"/>
                    <a:pt x="6623" y="198685"/>
                    <a:pt x="4265" y="180322"/>
                  </a:cubicBezTo>
                  <a:close/>
                  <a:moveTo>
                    <a:pt x="121619" y="77317"/>
                  </a:moveTo>
                  <a:cubicBezTo>
                    <a:pt x="121619" y="60860"/>
                    <a:pt x="117254" y="47815"/>
                    <a:pt x="108474" y="38131"/>
                  </a:cubicBezTo>
                  <a:cubicBezTo>
                    <a:pt x="99694" y="28498"/>
                    <a:pt x="89158" y="23631"/>
                    <a:pt x="76865" y="23631"/>
                  </a:cubicBezTo>
                  <a:cubicBezTo>
                    <a:pt x="64121" y="23631"/>
                    <a:pt x="53033" y="28849"/>
                    <a:pt x="43600" y="39235"/>
                  </a:cubicBezTo>
                  <a:cubicBezTo>
                    <a:pt x="34167" y="49621"/>
                    <a:pt x="29452" y="63118"/>
                    <a:pt x="29452" y="79675"/>
                  </a:cubicBezTo>
                  <a:cubicBezTo>
                    <a:pt x="29452" y="94526"/>
                    <a:pt x="33917" y="106618"/>
                    <a:pt x="42898" y="115900"/>
                  </a:cubicBezTo>
                  <a:cubicBezTo>
                    <a:pt x="51879" y="125182"/>
                    <a:pt x="62917" y="129848"/>
                    <a:pt x="76112" y="129848"/>
                  </a:cubicBezTo>
                  <a:cubicBezTo>
                    <a:pt x="89358" y="129848"/>
                    <a:pt x="100296" y="125182"/>
                    <a:pt x="108825" y="115900"/>
                  </a:cubicBezTo>
                  <a:cubicBezTo>
                    <a:pt x="117355" y="106618"/>
                    <a:pt x="121619" y="93773"/>
                    <a:pt x="121619" y="77317"/>
                  </a:cubicBezTo>
                  <a:close/>
                </a:path>
              </a:pathLst>
            </a:custGeom>
            <a:grpFill/>
            <a:ln w="5012" cap="flat">
              <a:noFill/>
              <a:prstDash val="solid"/>
              <a:miter/>
            </a:ln>
          </p:spPr>
          <p:txBody>
            <a:bodyPr rtlCol="0" anchor="ctr"/>
            <a:lstStyle/>
            <a:p>
              <a:endParaRPr lang="zh-TW" altLang="en-US" sz="2400"/>
            </a:p>
          </p:txBody>
        </p:sp>
        <p:sp>
          <p:nvSpPr>
            <p:cNvPr id="277" name="手繪多邊形: 圖案 276">
              <a:extLst>
                <a:ext uri="{FF2B5EF4-FFF2-40B4-BE49-F238E27FC236}">
                  <a16:creationId xmlns:a16="http://schemas.microsoft.com/office/drawing/2014/main" id="{0EFA8402-EAA8-41F8-8B61-5C7E302F12D0}"/>
                </a:ext>
              </a:extLst>
            </p:cNvPr>
            <p:cNvSpPr/>
            <p:nvPr/>
          </p:nvSpPr>
          <p:spPr>
            <a:xfrm>
              <a:off x="8141111" y="3607034"/>
              <a:ext cx="154304" cy="234307"/>
            </a:xfrm>
            <a:custGeom>
              <a:avLst/>
              <a:gdLst>
                <a:gd name="connsiteX0" fmla="*/ 154305 w 154304"/>
                <a:gd name="connsiteY0" fmla="*/ 206763 h 234307"/>
                <a:gd name="connsiteX1" fmla="*/ 154305 w 154304"/>
                <a:gd name="connsiteY1" fmla="*/ 234308 h 234307"/>
                <a:gd name="connsiteX2" fmla="*/ 23 w 154304"/>
                <a:gd name="connsiteY2" fmla="*/ 234308 h 234307"/>
                <a:gd name="connsiteX3" fmla="*/ 3385 w 154304"/>
                <a:gd name="connsiteY3" fmla="*/ 214389 h 234307"/>
                <a:gd name="connsiteX4" fmla="*/ 22250 w 154304"/>
                <a:gd name="connsiteY4" fmla="*/ 183332 h 234307"/>
                <a:gd name="connsiteX5" fmla="*/ 59729 w 154304"/>
                <a:gd name="connsiteY5" fmla="*/ 147960 h 234307"/>
                <a:gd name="connsiteX6" fmla="*/ 111156 w 154304"/>
                <a:gd name="connsiteY6" fmla="*/ 98540 h 234307"/>
                <a:gd name="connsiteX7" fmla="*/ 124553 w 154304"/>
                <a:gd name="connsiteY7" fmla="*/ 64071 h 234307"/>
                <a:gd name="connsiteX8" fmla="*/ 112360 w 154304"/>
                <a:gd name="connsiteY8" fmla="*/ 35322 h 234307"/>
                <a:gd name="connsiteX9" fmla="*/ 80601 w 154304"/>
                <a:gd name="connsiteY9" fmla="*/ 23631 h 234307"/>
                <a:gd name="connsiteX10" fmla="*/ 47487 w 154304"/>
                <a:gd name="connsiteY10" fmla="*/ 36074 h 234307"/>
                <a:gd name="connsiteX11" fmla="*/ 34894 w 154304"/>
                <a:gd name="connsiteY11" fmla="*/ 70493 h 234307"/>
                <a:gd name="connsiteX12" fmla="*/ 5442 w 154304"/>
                <a:gd name="connsiteY12" fmla="*/ 67483 h 234307"/>
                <a:gd name="connsiteX13" fmla="*/ 28220 w 154304"/>
                <a:gd name="connsiteY13" fmla="*/ 17259 h 234307"/>
                <a:gd name="connsiteX14" fmla="*/ 81253 w 154304"/>
                <a:gd name="connsiteY14" fmla="*/ 0 h 234307"/>
                <a:gd name="connsiteX15" fmla="*/ 134437 w 154304"/>
                <a:gd name="connsiteY15" fmla="*/ 18614 h 234307"/>
                <a:gd name="connsiteX16" fmla="*/ 154004 w 154304"/>
                <a:gd name="connsiteY16" fmla="*/ 64823 h 234307"/>
                <a:gd name="connsiteX17" fmla="*/ 148284 w 154304"/>
                <a:gd name="connsiteY17" fmla="*/ 92368 h 234307"/>
                <a:gd name="connsiteX18" fmla="*/ 129269 w 154304"/>
                <a:gd name="connsiteY18" fmla="*/ 120867 h 234307"/>
                <a:gd name="connsiteX19" fmla="*/ 85067 w 154304"/>
                <a:gd name="connsiteY19" fmla="*/ 161958 h 234307"/>
                <a:gd name="connsiteX20" fmla="*/ 51953 w 154304"/>
                <a:gd name="connsiteY20" fmla="*/ 191360 h 234307"/>
                <a:gd name="connsiteX21" fmla="*/ 39861 w 154304"/>
                <a:gd name="connsiteY21" fmla="*/ 206863 h 234307"/>
                <a:gd name="connsiteX22" fmla="*/ 154305 w 154304"/>
                <a:gd name="connsiteY22" fmla="*/ 206863 h 234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304" h="234307">
                  <a:moveTo>
                    <a:pt x="154305" y="206763"/>
                  </a:moveTo>
                  <a:lnTo>
                    <a:pt x="154305" y="234308"/>
                  </a:lnTo>
                  <a:lnTo>
                    <a:pt x="23" y="234308"/>
                  </a:lnTo>
                  <a:cubicBezTo>
                    <a:pt x="-177" y="227384"/>
                    <a:pt x="926" y="220761"/>
                    <a:pt x="3385" y="214389"/>
                  </a:cubicBezTo>
                  <a:cubicBezTo>
                    <a:pt x="7298" y="203853"/>
                    <a:pt x="13620" y="193517"/>
                    <a:pt x="22250" y="183332"/>
                  </a:cubicBezTo>
                  <a:cubicBezTo>
                    <a:pt x="30880" y="173147"/>
                    <a:pt x="43423" y="161356"/>
                    <a:pt x="59729" y="147960"/>
                  </a:cubicBezTo>
                  <a:cubicBezTo>
                    <a:pt x="85117" y="127138"/>
                    <a:pt x="102225" y="110682"/>
                    <a:pt x="111156" y="98540"/>
                  </a:cubicBezTo>
                  <a:cubicBezTo>
                    <a:pt x="120087" y="86398"/>
                    <a:pt x="124553" y="74908"/>
                    <a:pt x="124553" y="64071"/>
                  </a:cubicBezTo>
                  <a:cubicBezTo>
                    <a:pt x="124553" y="52732"/>
                    <a:pt x="120488" y="43149"/>
                    <a:pt x="112360" y="35322"/>
                  </a:cubicBezTo>
                  <a:cubicBezTo>
                    <a:pt x="104232" y="27545"/>
                    <a:pt x="93646" y="23631"/>
                    <a:pt x="80601" y="23631"/>
                  </a:cubicBezTo>
                  <a:cubicBezTo>
                    <a:pt x="66804" y="23631"/>
                    <a:pt x="55766" y="27796"/>
                    <a:pt x="47487" y="36074"/>
                  </a:cubicBezTo>
                  <a:cubicBezTo>
                    <a:pt x="39208" y="44353"/>
                    <a:pt x="34994" y="55842"/>
                    <a:pt x="34894" y="70493"/>
                  </a:cubicBezTo>
                  <a:lnTo>
                    <a:pt x="5442" y="67483"/>
                  </a:lnTo>
                  <a:cubicBezTo>
                    <a:pt x="7449" y="45507"/>
                    <a:pt x="15025" y="28749"/>
                    <a:pt x="28220" y="17259"/>
                  </a:cubicBezTo>
                  <a:cubicBezTo>
                    <a:pt x="41366" y="5770"/>
                    <a:pt x="59077" y="0"/>
                    <a:pt x="81253" y="0"/>
                  </a:cubicBezTo>
                  <a:cubicBezTo>
                    <a:pt x="103630" y="0"/>
                    <a:pt x="121392" y="6221"/>
                    <a:pt x="134437" y="18614"/>
                  </a:cubicBezTo>
                  <a:cubicBezTo>
                    <a:pt x="147482" y="31057"/>
                    <a:pt x="154004" y="46410"/>
                    <a:pt x="154004" y="64823"/>
                  </a:cubicBezTo>
                  <a:cubicBezTo>
                    <a:pt x="154004" y="74156"/>
                    <a:pt x="152098" y="83337"/>
                    <a:pt x="148284" y="92368"/>
                  </a:cubicBezTo>
                  <a:cubicBezTo>
                    <a:pt x="144471" y="101400"/>
                    <a:pt x="138099" y="110882"/>
                    <a:pt x="129269" y="120867"/>
                  </a:cubicBezTo>
                  <a:cubicBezTo>
                    <a:pt x="120389" y="130851"/>
                    <a:pt x="105688" y="144548"/>
                    <a:pt x="85067" y="161958"/>
                  </a:cubicBezTo>
                  <a:cubicBezTo>
                    <a:pt x="67857" y="176408"/>
                    <a:pt x="56819" y="186192"/>
                    <a:pt x="51953" y="191360"/>
                  </a:cubicBezTo>
                  <a:cubicBezTo>
                    <a:pt x="47085" y="196527"/>
                    <a:pt x="43022" y="201695"/>
                    <a:pt x="39861" y="206863"/>
                  </a:cubicBezTo>
                  <a:lnTo>
                    <a:pt x="154305" y="206863"/>
                  </a:lnTo>
                  <a:close/>
                </a:path>
              </a:pathLst>
            </a:custGeom>
            <a:grpFill/>
            <a:ln w="5012" cap="flat">
              <a:noFill/>
              <a:prstDash val="solid"/>
              <a:miter/>
            </a:ln>
          </p:spPr>
          <p:txBody>
            <a:bodyPr rtlCol="0" anchor="ctr"/>
            <a:lstStyle/>
            <a:p>
              <a:endParaRPr lang="zh-TW" altLang="en-US" sz="2400"/>
            </a:p>
          </p:txBody>
        </p:sp>
        <p:sp>
          <p:nvSpPr>
            <p:cNvPr id="278" name="手繪多邊形: 圖案 277">
              <a:extLst>
                <a:ext uri="{FF2B5EF4-FFF2-40B4-BE49-F238E27FC236}">
                  <a16:creationId xmlns:a16="http://schemas.microsoft.com/office/drawing/2014/main" id="{AF6658AA-1541-48BC-AD3A-78DCB473927E}"/>
                </a:ext>
              </a:extLst>
            </p:cNvPr>
            <p:cNvSpPr/>
            <p:nvPr/>
          </p:nvSpPr>
          <p:spPr>
            <a:xfrm>
              <a:off x="8326122" y="3611098"/>
              <a:ext cx="154784" cy="234257"/>
            </a:xfrm>
            <a:custGeom>
              <a:avLst/>
              <a:gdLst>
                <a:gd name="connsiteX0" fmla="*/ 0 w 154784"/>
                <a:gd name="connsiteY0" fmla="*/ 169083 h 234257"/>
                <a:gd name="connsiteX1" fmla="*/ 30104 w 154784"/>
                <a:gd name="connsiteY1" fmla="*/ 166524 h 234257"/>
                <a:gd name="connsiteX2" fmla="*/ 45608 w 154784"/>
                <a:gd name="connsiteY2" fmla="*/ 199588 h 234257"/>
                <a:gd name="connsiteX3" fmla="*/ 75009 w 154784"/>
                <a:gd name="connsiteY3" fmla="*/ 210676 h 234257"/>
                <a:gd name="connsiteX4" fmla="*/ 110030 w 154784"/>
                <a:gd name="connsiteY4" fmla="*/ 195072 h 234257"/>
                <a:gd name="connsiteX5" fmla="*/ 124379 w 154784"/>
                <a:gd name="connsiteY5" fmla="*/ 153680 h 234257"/>
                <a:gd name="connsiteX6" fmla="*/ 110581 w 154784"/>
                <a:gd name="connsiteY6" fmla="*/ 114996 h 234257"/>
                <a:gd name="connsiteX7" fmla="*/ 74507 w 154784"/>
                <a:gd name="connsiteY7" fmla="*/ 100848 h 234257"/>
                <a:gd name="connsiteX8" fmla="*/ 49521 w 154784"/>
                <a:gd name="connsiteY8" fmla="*/ 107119 h 234257"/>
                <a:gd name="connsiteX9" fmla="*/ 32010 w 154784"/>
                <a:gd name="connsiteY9" fmla="*/ 123425 h 234257"/>
                <a:gd name="connsiteX10" fmla="*/ 5118 w 154784"/>
                <a:gd name="connsiteY10" fmla="*/ 119913 h 234257"/>
                <a:gd name="connsiteX11" fmla="*/ 27746 w 154784"/>
                <a:gd name="connsiteY11" fmla="*/ 0 h 234257"/>
                <a:gd name="connsiteX12" fmla="*/ 143846 w 154784"/>
                <a:gd name="connsiteY12" fmla="*/ 0 h 234257"/>
                <a:gd name="connsiteX13" fmla="*/ 143846 w 154784"/>
                <a:gd name="connsiteY13" fmla="*/ 27394 h 234257"/>
                <a:gd name="connsiteX14" fmla="*/ 50675 w 154784"/>
                <a:gd name="connsiteY14" fmla="*/ 27394 h 234257"/>
                <a:gd name="connsiteX15" fmla="*/ 38082 w 154784"/>
                <a:gd name="connsiteY15" fmla="*/ 90111 h 234257"/>
                <a:gd name="connsiteX16" fmla="*/ 82183 w 154784"/>
                <a:gd name="connsiteY16" fmla="*/ 75460 h 234257"/>
                <a:gd name="connsiteX17" fmla="*/ 133761 w 154784"/>
                <a:gd name="connsiteY17" fmla="*/ 96633 h 234257"/>
                <a:gd name="connsiteX18" fmla="*/ 154784 w 154784"/>
                <a:gd name="connsiteY18" fmla="*/ 151121 h 234257"/>
                <a:gd name="connsiteX19" fmla="*/ 136320 w 154784"/>
                <a:gd name="connsiteY19" fmla="*/ 205910 h 234257"/>
                <a:gd name="connsiteX20" fmla="*/ 75009 w 154784"/>
                <a:gd name="connsiteY20" fmla="*/ 234258 h 234257"/>
                <a:gd name="connsiteX21" fmla="*/ 23030 w 154784"/>
                <a:gd name="connsiteY21" fmla="*/ 216446 h 234257"/>
                <a:gd name="connsiteX22" fmla="*/ 0 w 154784"/>
                <a:gd name="connsiteY22" fmla="*/ 169083 h 234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784" h="234257">
                  <a:moveTo>
                    <a:pt x="0" y="169083"/>
                  </a:moveTo>
                  <a:lnTo>
                    <a:pt x="30104" y="166524"/>
                  </a:lnTo>
                  <a:cubicBezTo>
                    <a:pt x="32312" y="181175"/>
                    <a:pt x="37530" y="192213"/>
                    <a:pt x="45608" y="199588"/>
                  </a:cubicBezTo>
                  <a:cubicBezTo>
                    <a:pt x="53685" y="206963"/>
                    <a:pt x="63519" y="210676"/>
                    <a:pt x="75009" y="210676"/>
                  </a:cubicBezTo>
                  <a:cubicBezTo>
                    <a:pt x="88807" y="210676"/>
                    <a:pt x="100497" y="205458"/>
                    <a:pt x="110030" y="195072"/>
                  </a:cubicBezTo>
                  <a:cubicBezTo>
                    <a:pt x="119563" y="184687"/>
                    <a:pt x="124379" y="170889"/>
                    <a:pt x="124379" y="153680"/>
                  </a:cubicBezTo>
                  <a:cubicBezTo>
                    <a:pt x="124379" y="137323"/>
                    <a:pt x="119764" y="124429"/>
                    <a:pt x="110581" y="114996"/>
                  </a:cubicBezTo>
                  <a:cubicBezTo>
                    <a:pt x="101400" y="105564"/>
                    <a:pt x="89358" y="100848"/>
                    <a:pt x="74507" y="100848"/>
                  </a:cubicBezTo>
                  <a:cubicBezTo>
                    <a:pt x="65275" y="100848"/>
                    <a:pt x="56947" y="102955"/>
                    <a:pt x="49521" y="107119"/>
                  </a:cubicBezTo>
                  <a:cubicBezTo>
                    <a:pt x="42095" y="111334"/>
                    <a:pt x="36225" y="116752"/>
                    <a:pt x="32010" y="123425"/>
                  </a:cubicBezTo>
                  <a:lnTo>
                    <a:pt x="5118" y="119913"/>
                  </a:lnTo>
                  <a:lnTo>
                    <a:pt x="27746" y="0"/>
                  </a:lnTo>
                  <a:lnTo>
                    <a:pt x="143846" y="0"/>
                  </a:lnTo>
                  <a:lnTo>
                    <a:pt x="143846" y="27394"/>
                  </a:lnTo>
                  <a:lnTo>
                    <a:pt x="50675" y="27394"/>
                  </a:lnTo>
                  <a:lnTo>
                    <a:pt x="38082" y="90111"/>
                  </a:lnTo>
                  <a:cubicBezTo>
                    <a:pt x="52080" y="80327"/>
                    <a:pt x="66781" y="75460"/>
                    <a:pt x="82183" y="75460"/>
                  </a:cubicBezTo>
                  <a:cubicBezTo>
                    <a:pt x="102554" y="75460"/>
                    <a:pt x="119764" y="82535"/>
                    <a:pt x="133761" y="96633"/>
                  </a:cubicBezTo>
                  <a:cubicBezTo>
                    <a:pt x="147760" y="110732"/>
                    <a:pt x="154784" y="128894"/>
                    <a:pt x="154784" y="151121"/>
                  </a:cubicBezTo>
                  <a:cubicBezTo>
                    <a:pt x="154784" y="172244"/>
                    <a:pt x="148613" y="190507"/>
                    <a:pt x="136320" y="205910"/>
                  </a:cubicBezTo>
                  <a:cubicBezTo>
                    <a:pt x="121369" y="224825"/>
                    <a:pt x="100898" y="234258"/>
                    <a:pt x="75009" y="234258"/>
                  </a:cubicBezTo>
                  <a:cubicBezTo>
                    <a:pt x="53786" y="234258"/>
                    <a:pt x="36426" y="228337"/>
                    <a:pt x="23030" y="216446"/>
                  </a:cubicBezTo>
                  <a:cubicBezTo>
                    <a:pt x="9583" y="204505"/>
                    <a:pt x="1907" y="188751"/>
                    <a:pt x="0" y="169083"/>
                  </a:cubicBezTo>
                  <a:close/>
                </a:path>
              </a:pathLst>
            </a:custGeom>
            <a:grpFill/>
            <a:ln w="5012" cap="flat">
              <a:noFill/>
              <a:prstDash val="solid"/>
              <a:miter/>
            </a:ln>
          </p:spPr>
          <p:txBody>
            <a:bodyPr rtlCol="0" anchor="ctr"/>
            <a:lstStyle/>
            <a:p>
              <a:endParaRPr lang="zh-TW" altLang="en-US" sz="2400"/>
            </a:p>
          </p:txBody>
        </p:sp>
        <p:sp>
          <p:nvSpPr>
            <p:cNvPr id="279" name="手繪多邊形: 圖案 278">
              <a:extLst>
                <a:ext uri="{FF2B5EF4-FFF2-40B4-BE49-F238E27FC236}">
                  <a16:creationId xmlns:a16="http://schemas.microsoft.com/office/drawing/2014/main" id="{C8A08B99-F5FA-4C93-8B31-B8130250E87E}"/>
                </a:ext>
              </a:extLst>
            </p:cNvPr>
            <p:cNvSpPr/>
            <p:nvPr/>
          </p:nvSpPr>
          <p:spPr>
            <a:xfrm>
              <a:off x="8507497" y="3611098"/>
              <a:ext cx="154783" cy="234257"/>
            </a:xfrm>
            <a:custGeom>
              <a:avLst/>
              <a:gdLst>
                <a:gd name="connsiteX0" fmla="*/ 0 w 154783"/>
                <a:gd name="connsiteY0" fmla="*/ 169083 h 234257"/>
                <a:gd name="connsiteX1" fmla="*/ 30104 w 154783"/>
                <a:gd name="connsiteY1" fmla="*/ 166524 h 234257"/>
                <a:gd name="connsiteX2" fmla="*/ 45608 w 154783"/>
                <a:gd name="connsiteY2" fmla="*/ 199588 h 234257"/>
                <a:gd name="connsiteX3" fmla="*/ 75009 w 154783"/>
                <a:gd name="connsiteY3" fmla="*/ 210676 h 234257"/>
                <a:gd name="connsiteX4" fmla="*/ 110030 w 154783"/>
                <a:gd name="connsiteY4" fmla="*/ 195072 h 234257"/>
                <a:gd name="connsiteX5" fmla="*/ 124379 w 154783"/>
                <a:gd name="connsiteY5" fmla="*/ 153680 h 234257"/>
                <a:gd name="connsiteX6" fmla="*/ 110581 w 154783"/>
                <a:gd name="connsiteY6" fmla="*/ 114996 h 234257"/>
                <a:gd name="connsiteX7" fmla="*/ 74507 w 154783"/>
                <a:gd name="connsiteY7" fmla="*/ 100848 h 234257"/>
                <a:gd name="connsiteX8" fmla="*/ 49521 w 154783"/>
                <a:gd name="connsiteY8" fmla="*/ 107119 h 234257"/>
                <a:gd name="connsiteX9" fmla="*/ 32010 w 154783"/>
                <a:gd name="connsiteY9" fmla="*/ 123425 h 234257"/>
                <a:gd name="connsiteX10" fmla="*/ 5118 w 154783"/>
                <a:gd name="connsiteY10" fmla="*/ 119913 h 234257"/>
                <a:gd name="connsiteX11" fmla="*/ 27746 w 154783"/>
                <a:gd name="connsiteY11" fmla="*/ 0 h 234257"/>
                <a:gd name="connsiteX12" fmla="*/ 143846 w 154783"/>
                <a:gd name="connsiteY12" fmla="*/ 0 h 234257"/>
                <a:gd name="connsiteX13" fmla="*/ 143846 w 154783"/>
                <a:gd name="connsiteY13" fmla="*/ 27394 h 234257"/>
                <a:gd name="connsiteX14" fmla="*/ 50675 w 154783"/>
                <a:gd name="connsiteY14" fmla="*/ 27394 h 234257"/>
                <a:gd name="connsiteX15" fmla="*/ 38082 w 154783"/>
                <a:gd name="connsiteY15" fmla="*/ 90111 h 234257"/>
                <a:gd name="connsiteX16" fmla="*/ 82183 w 154783"/>
                <a:gd name="connsiteY16" fmla="*/ 75460 h 234257"/>
                <a:gd name="connsiteX17" fmla="*/ 133761 w 154783"/>
                <a:gd name="connsiteY17" fmla="*/ 96633 h 234257"/>
                <a:gd name="connsiteX18" fmla="*/ 154784 w 154783"/>
                <a:gd name="connsiteY18" fmla="*/ 151121 h 234257"/>
                <a:gd name="connsiteX19" fmla="*/ 136320 w 154783"/>
                <a:gd name="connsiteY19" fmla="*/ 205910 h 234257"/>
                <a:gd name="connsiteX20" fmla="*/ 75009 w 154783"/>
                <a:gd name="connsiteY20" fmla="*/ 234258 h 234257"/>
                <a:gd name="connsiteX21" fmla="*/ 23030 w 154783"/>
                <a:gd name="connsiteY21" fmla="*/ 216446 h 234257"/>
                <a:gd name="connsiteX22" fmla="*/ 0 w 154783"/>
                <a:gd name="connsiteY22" fmla="*/ 169083 h 234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783" h="234257">
                  <a:moveTo>
                    <a:pt x="0" y="169083"/>
                  </a:moveTo>
                  <a:lnTo>
                    <a:pt x="30104" y="166524"/>
                  </a:lnTo>
                  <a:cubicBezTo>
                    <a:pt x="32312" y="181175"/>
                    <a:pt x="37529" y="192213"/>
                    <a:pt x="45608" y="199588"/>
                  </a:cubicBezTo>
                  <a:cubicBezTo>
                    <a:pt x="53685" y="206963"/>
                    <a:pt x="63519" y="210676"/>
                    <a:pt x="75009" y="210676"/>
                  </a:cubicBezTo>
                  <a:cubicBezTo>
                    <a:pt x="88807" y="210676"/>
                    <a:pt x="100497" y="205458"/>
                    <a:pt x="110030" y="195072"/>
                  </a:cubicBezTo>
                  <a:cubicBezTo>
                    <a:pt x="119563" y="184687"/>
                    <a:pt x="124379" y="170889"/>
                    <a:pt x="124379" y="153680"/>
                  </a:cubicBezTo>
                  <a:cubicBezTo>
                    <a:pt x="124379" y="137323"/>
                    <a:pt x="119763" y="124429"/>
                    <a:pt x="110581" y="114996"/>
                  </a:cubicBezTo>
                  <a:cubicBezTo>
                    <a:pt x="101400" y="105564"/>
                    <a:pt x="89358" y="100848"/>
                    <a:pt x="74507" y="100848"/>
                  </a:cubicBezTo>
                  <a:cubicBezTo>
                    <a:pt x="65275" y="100848"/>
                    <a:pt x="56946" y="102955"/>
                    <a:pt x="49521" y="107119"/>
                  </a:cubicBezTo>
                  <a:cubicBezTo>
                    <a:pt x="42095" y="111334"/>
                    <a:pt x="36225" y="116752"/>
                    <a:pt x="32010" y="123425"/>
                  </a:cubicBezTo>
                  <a:lnTo>
                    <a:pt x="5118" y="119913"/>
                  </a:lnTo>
                  <a:lnTo>
                    <a:pt x="27746" y="0"/>
                  </a:lnTo>
                  <a:lnTo>
                    <a:pt x="143846" y="0"/>
                  </a:lnTo>
                  <a:lnTo>
                    <a:pt x="143846" y="27394"/>
                  </a:lnTo>
                  <a:lnTo>
                    <a:pt x="50675" y="27394"/>
                  </a:lnTo>
                  <a:lnTo>
                    <a:pt x="38082" y="90111"/>
                  </a:lnTo>
                  <a:cubicBezTo>
                    <a:pt x="52080" y="80327"/>
                    <a:pt x="66781" y="75460"/>
                    <a:pt x="82183" y="75460"/>
                  </a:cubicBezTo>
                  <a:cubicBezTo>
                    <a:pt x="102554" y="75460"/>
                    <a:pt x="119763" y="82535"/>
                    <a:pt x="133761" y="96633"/>
                  </a:cubicBezTo>
                  <a:cubicBezTo>
                    <a:pt x="147760" y="110732"/>
                    <a:pt x="154784" y="128894"/>
                    <a:pt x="154784" y="151121"/>
                  </a:cubicBezTo>
                  <a:cubicBezTo>
                    <a:pt x="154784" y="172244"/>
                    <a:pt x="148612" y="190507"/>
                    <a:pt x="136320" y="205910"/>
                  </a:cubicBezTo>
                  <a:cubicBezTo>
                    <a:pt x="121369" y="224825"/>
                    <a:pt x="100898" y="234258"/>
                    <a:pt x="75009" y="234258"/>
                  </a:cubicBezTo>
                  <a:cubicBezTo>
                    <a:pt x="53786" y="234258"/>
                    <a:pt x="36426" y="228337"/>
                    <a:pt x="23030" y="216446"/>
                  </a:cubicBezTo>
                  <a:cubicBezTo>
                    <a:pt x="9583" y="204505"/>
                    <a:pt x="1907" y="188751"/>
                    <a:pt x="0" y="169083"/>
                  </a:cubicBezTo>
                  <a:close/>
                </a:path>
              </a:pathLst>
            </a:custGeom>
            <a:grpFill/>
            <a:ln w="5012" cap="flat">
              <a:noFill/>
              <a:prstDash val="solid"/>
              <a:miter/>
            </a:ln>
          </p:spPr>
          <p:txBody>
            <a:bodyPr rtlCol="0" anchor="ctr"/>
            <a:lstStyle/>
            <a:p>
              <a:endParaRPr lang="zh-TW" altLang="en-US" sz="2400"/>
            </a:p>
          </p:txBody>
        </p:sp>
        <p:sp>
          <p:nvSpPr>
            <p:cNvPr id="280" name="手繪多邊形: 圖案 279">
              <a:extLst>
                <a:ext uri="{FF2B5EF4-FFF2-40B4-BE49-F238E27FC236}">
                  <a16:creationId xmlns:a16="http://schemas.microsoft.com/office/drawing/2014/main" id="{B16D7944-5480-4818-953C-00E6B30A3FF4}"/>
                </a:ext>
              </a:extLst>
            </p:cNvPr>
            <p:cNvSpPr/>
            <p:nvPr/>
          </p:nvSpPr>
          <p:spPr>
            <a:xfrm>
              <a:off x="8690779" y="3610948"/>
              <a:ext cx="151121" cy="230394"/>
            </a:xfrm>
            <a:custGeom>
              <a:avLst/>
              <a:gdLst>
                <a:gd name="connsiteX0" fmla="*/ 0 w 151121"/>
                <a:gd name="connsiteY0" fmla="*/ 27545 h 230394"/>
                <a:gd name="connsiteX1" fmla="*/ 0 w 151121"/>
                <a:gd name="connsiteY1" fmla="*/ 0 h 230394"/>
                <a:gd name="connsiteX2" fmla="*/ 151121 w 151121"/>
                <a:gd name="connsiteY2" fmla="*/ 0 h 230394"/>
                <a:gd name="connsiteX3" fmla="*/ 151121 w 151121"/>
                <a:gd name="connsiteY3" fmla="*/ 22277 h 230394"/>
                <a:gd name="connsiteX4" fmla="*/ 106919 w 151121"/>
                <a:gd name="connsiteY4" fmla="*/ 85344 h 230394"/>
                <a:gd name="connsiteX5" fmla="*/ 73102 w 151121"/>
                <a:gd name="connsiteY5" fmla="*/ 166223 h 230394"/>
                <a:gd name="connsiteX6" fmla="*/ 62114 w 151121"/>
                <a:gd name="connsiteY6" fmla="*/ 230394 h 230394"/>
                <a:gd name="connsiteX7" fmla="*/ 32663 w 151121"/>
                <a:gd name="connsiteY7" fmla="*/ 230394 h 230394"/>
                <a:gd name="connsiteX8" fmla="*/ 43500 w 151121"/>
                <a:gd name="connsiteY8" fmla="*/ 163815 h 230394"/>
                <a:gd name="connsiteX9" fmla="*/ 73202 w 151121"/>
                <a:gd name="connsiteY9" fmla="*/ 88555 h 230394"/>
                <a:gd name="connsiteX10" fmla="*/ 114344 w 151121"/>
                <a:gd name="connsiteY10" fmla="*/ 27495 h 230394"/>
                <a:gd name="connsiteX11" fmla="*/ 0 w 151121"/>
                <a:gd name="connsiteY11" fmla="*/ 27495 h 230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121" h="230394">
                  <a:moveTo>
                    <a:pt x="0" y="27545"/>
                  </a:moveTo>
                  <a:lnTo>
                    <a:pt x="0" y="0"/>
                  </a:lnTo>
                  <a:lnTo>
                    <a:pt x="151121" y="0"/>
                  </a:lnTo>
                  <a:lnTo>
                    <a:pt x="151121" y="22277"/>
                  </a:lnTo>
                  <a:cubicBezTo>
                    <a:pt x="136270" y="38081"/>
                    <a:pt x="121519" y="59104"/>
                    <a:pt x="106919" y="85344"/>
                  </a:cubicBezTo>
                  <a:cubicBezTo>
                    <a:pt x="92318" y="111585"/>
                    <a:pt x="81030" y="138528"/>
                    <a:pt x="73102" y="166223"/>
                  </a:cubicBezTo>
                  <a:cubicBezTo>
                    <a:pt x="67383" y="185740"/>
                    <a:pt x="63719" y="207164"/>
                    <a:pt x="62114" y="230394"/>
                  </a:cubicBezTo>
                  <a:lnTo>
                    <a:pt x="32663" y="230394"/>
                  </a:lnTo>
                  <a:cubicBezTo>
                    <a:pt x="32963" y="212031"/>
                    <a:pt x="36576" y="189854"/>
                    <a:pt x="43500" y="163815"/>
                  </a:cubicBezTo>
                  <a:cubicBezTo>
                    <a:pt x="50424" y="137825"/>
                    <a:pt x="60308" y="112739"/>
                    <a:pt x="73202" y="88555"/>
                  </a:cubicBezTo>
                  <a:cubicBezTo>
                    <a:pt x="86097" y="64372"/>
                    <a:pt x="99844" y="44052"/>
                    <a:pt x="114344" y="27495"/>
                  </a:cubicBezTo>
                  <a:lnTo>
                    <a:pt x="0" y="27495"/>
                  </a:lnTo>
                  <a:close/>
                </a:path>
              </a:pathLst>
            </a:custGeom>
            <a:grpFill/>
            <a:ln w="5012" cap="flat">
              <a:noFill/>
              <a:prstDash val="solid"/>
              <a:miter/>
            </a:ln>
          </p:spPr>
          <p:txBody>
            <a:bodyPr rtlCol="0" anchor="ctr"/>
            <a:lstStyle/>
            <a:p>
              <a:endParaRPr lang="zh-TW" altLang="en-US" sz="2400"/>
            </a:p>
          </p:txBody>
        </p:sp>
        <p:sp>
          <p:nvSpPr>
            <p:cNvPr id="281" name="手繪多邊形: 圖案 280">
              <a:extLst>
                <a:ext uri="{FF2B5EF4-FFF2-40B4-BE49-F238E27FC236}">
                  <a16:creationId xmlns:a16="http://schemas.microsoft.com/office/drawing/2014/main" id="{D90736C8-ABD4-4EA1-AA35-A45FEED4F3C6}"/>
                </a:ext>
              </a:extLst>
            </p:cNvPr>
            <p:cNvSpPr/>
            <p:nvPr/>
          </p:nvSpPr>
          <p:spPr>
            <a:xfrm>
              <a:off x="8886354" y="3808679"/>
              <a:ext cx="32662" cy="32662"/>
            </a:xfrm>
            <a:custGeom>
              <a:avLst/>
              <a:gdLst>
                <a:gd name="connsiteX0" fmla="*/ 0 w 32662"/>
                <a:gd name="connsiteY0" fmla="*/ 32663 h 32662"/>
                <a:gd name="connsiteX1" fmla="*/ 0 w 32662"/>
                <a:gd name="connsiteY1" fmla="*/ 0 h 32662"/>
                <a:gd name="connsiteX2" fmla="*/ 32663 w 32662"/>
                <a:gd name="connsiteY2" fmla="*/ 0 h 32662"/>
                <a:gd name="connsiteX3" fmla="*/ 32663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3" y="0"/>
                  </a:lnTo>
                  <a:lnTo>
                    <a:pt x="32663" y="32663"/>
                  </a:lnTo>
                  <a:lnTo>
                    <a:pt x="0" y="32663"/>
                  </a:lnTo>
                  <a:close/>
                </a:path>
              </a:pathLst>
            </a:custGeom>
            <a:grpFill/>
            <a:ln w="5012" cap="flat">
              <a:noFill/>
              <a:prstDash val="solid"/>
              <a:miter/>
            </a:ln>
          </p:spPr>
          <p:txBody>
            <a:bodyPr rtlCol="0" anchor="ctr"/>
            <a:lstStyle/>
            <a:p>
              <a:endParaRPr lang="zh-TW" altLang="en-US" sz="2400"/>
            </a:p>
          </p:txBody>
        </p:sp>
        <p:sp>
          <p:nvSpPr>
            <p:cNvPr id="282" name="手繪多邊形: 圖案 281">
              <a:extLst>
                <a:ext uri="{FF2B5EF4-FFF2-40B4-BE49-F238E27FC236}">
                  <a16:creationId xmlns:a16="http://schemas.microsoft.com/office/drawing/2014/main" id="{7EABD633-2AC9-4A58-A388-3788D7F1BBE7}"/>
                </a:ext>
              </a:extLst>
            </p:cNvPr>
            <p:cNvSpPr/>
            <p:nvPr/>
          </p:nvSpPr>
          <p:spPr>
            <a:xfrm>
              <a:off x="8932363" y="3607887"/>
              <a:ext cx="64973" cy="302141"/>
            </a:xfrm>
            <a:custGeom>
              <a:avLst/>
              <a:gdLst>
                <a:gd name="connsiteX0" fmla="*/ 0 w 64973"/>
                <a:gd name="connsiteY0" fmla="*/ 299081 h 302141"/>
                <a:gd name="connsiteX1" fmla="*/ 5418 w 64973"/>
                <a:gd name="connsiteY1" fmla="*/ 274697 h 302141"/>
                <a:gd name="connsiteX2" fmla="*/ 18966 w 64973"/>
                <a:gd name="connsiteY2" fmla="*/ 276905 h 302141"/>
                <a:gd name="connsiteX3" fmla="*/ 32010 w 64973"/>
                <a:gd name="connsiteY3" fmla="*/ 271084 h 302141"/>
                <a:gd name="connsiteX4" fmla="*/ 36325 w 64973"/>
                <a:gd name="connsiteY4" fmla="*/ 242034 h 302141"/>
                <a:gd name="connsiteX5" fmla="*/ 36325 w 64973"/>
                <a:gd name="connsiteY5" fmla="*/ 64372 h 302141"/>
                <a:gd name="connsiteX6" fmla="*/ 64974 w 64973"/>
                <a:gd name="connsiteY6" fmla="*/ 64372 h 302141"/>
                <a:gd name="connsiteX7" fmla="*/ 64974 w 64973"/>
                <a:gd name="connsiteY7" fmla="*/ 242737 h 302141"/>
                <a:gd name="connsiteX8" fmla="*/ 56846 w 64973"/>
                <a:gd name="connsiteY8" fmla="*/ 286237 h 302141"/>
                <a:gd name="connsiteX9" fmla="*/ 22427 w 64973"/>
                <a:gd name="connsiteY9" fmla="*/ 302142 h 302141"/>
                <a:gd name="connsiteX10" fmla="*/ 0 w 64973"/>
                <a:gd name="connsiteY10" fmla="*/ 299081 h 302141"/>
                <a:gd name="connsiteX11" fmla="*/ 36325 w 64973"/>
                <a:gd name="connsiteY11" fmla="*/ 33315 h 302141"/>
                <a:gd name="connsiteX12" fmla="*/ 36325 w 64973"/>
                <a:gd name="connsiteY12" fmla="*/ 0 h 302141"/>
                <a:gd name="connsiteX13" fmla="*/ 64974 w 64973"/>
                <a:gd name="connsiteY13" fmla="*/ 0 h 302141"/>
                <a:gd name="connsiteX14" fmla="*/ 64974 w 64973"/>
                <a:gd name="connsiteY14" fmla="*/ 33265 h 302141"/>
                <a:gd name="connsiteX15" fmla="*/ 36325 w 64973"/>
                <a:gd name="connsiteY15" fmla="*/ 33265 h 30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973" h="302141">
                  <a:moveTo>
                    <a:pt x="0" y="299081"/>
                  </a:moveTo>
                  <a:lnTo>
                    <a:pt x="5418" y="274697"/>
                  </a:lnTo>
                  <a:cubicBezTo>
                    <a:pt x="11138" y="276202"/>
                    <a:pt x="15654" y="276905"/>
                    <a:pt x="18966" y="276905"/>
                  </a:cubicBezTo>
                  <a:cubicBezTo>
                    <a:pt x="24785" y="276905"/>
                    <a:pt x="29150" y="274948"/>
                    <a:pt x="32010" y="271084"/>
                  </a:cubicBezTo>
                  <a:cubicBezTo>
                    <a:pt x="34870" y="267221"/>
                    <a:pt x="36325" y="257538"/>
                    <a:pt x="36325" y="242034"/>
                  </a:cubicBezTo>
                  <a:lnTo>
                    <a:pt x="36325" y="64372"/>
                  </a:lnTo>
                  <a:lnTo>
                    <a:pt x="64974" y="64372"/>
                  </a:lnTo>
                  <a:lnTo>
                    <a:pt x="64974" y="242737"/>
                  </a:lnTo>
                  <a:cubicBezTo>
                    <a:pt x="64974" y="263559"/>
                    <a:pt x="62265" y="278059"/>
                    <a:pt x="56846" y="286237"/>
                  </a:cubicBezTo>
                  <a:cubicBezTo>
                    <a:pt x="49922" y="296873"/>
                    <a:pt x="38482" y="302142"/>
                    <a:pt x="22427" y="302142"/>
                  </a:cubicBezTo>
                  <a:cubicBezTo>
                    <a:pt x="14700" y="302091"/>
                    <a:pt x="7225" y="301088"/>
                    <a:pt x="0" y="299081"/>
                  </a:cubicBezTo>
                  <a:close/>
                  <a:moveTo>
                    <a:pt x="36325" y="33315"/>
                  </a:moveTo>
                  <a:lnTo>
                    <a:pt x="36325" y="0"/>
                  </a:lnTo>
                  <a:lnTo>
                    <a:pt x="64974" y="0"/>
                  </a:lnTo>
                  <a:lnTo>
                    <a:pt x="64974" y="33265"/>
                  </a:lnTo>
                  <a:lnTo>
                    <a:pt x="36325" y="33265"/>
                  </a:lnTo>
                  <a:close/>
                </a:path>
              </a:pathLst>
            </a:custGeom>
            <a:grpFill/>
            <a:ln w="5012" cap="flat">
              <a:noFill/>
              <a:prstDash val="solid"/>
              <a:miter/>
            </a:ln>
          </p:spPr>
          <p:txBody>
            <a:bodyPr rtlCol="0" anchor="ctr"/>
            <a:lstStyle/>
            <a:p>
              <a:endParaRPr lang="zh-TW" altLang="en-US" sz="2400"/>
            </a:p>
          </p:txBody>
        </p:sp>
        <p:sp>
          <p:nvSpPr>
            <p:cNvPr id="283" name="手繪多邊形: 圖案 282">
              <a:extLst>
                <a:ext uri="{FF2B5EF4-FFF2-40B4-BE49-F238E27FC236}">
                  <a16:creationId xmlns:a16="http://schemas.microsoft.com/office/drawing/2014/main" id="{63E3A20D-3EE0-460D-A87C-D92D601BC51A}"/>
                </a:ext>
              </a:extLst>
            </p:cNvPr>
            <p:cNvSpPr/>
            <p:nvPr/>
          </p:nvSpPr>
          <p:spPr>
            <a:xfrm>
              <a:off x="9041288" y="3668396"/>
              <a:ext cx="146856" cy="237769"/>
            </a:xfrm>
            <a:custGeom>
              <a:avLst/>
              <a:gdLst>
                <a:gd name="connsiteX0" fmla="*/ 0 w 146856"/>
                <a:gd name="connsiteY0" fmla="*/ 237770 h 237769"/>
                <a:gd name="connsiteX1" fmla="*/ 0 w 146856"/>
                <a:gd name="connsiteY1" fmla="*/ 3863 h 237769"/>
                <a:gd name="connsiteX2" fmla="*/ 26140 w 146856"/>
                <a:gd name="connsiteY2" fmla="*/ 3863 h 237769"/>
                <a:gd name="connsiteX3" fmla="*/ 26140 w 146856"/>
                <a:gd name="connsiteY3" fmla="*/ 25839 h 237769"/>
                <a:gd name="connsiteX4" fmla="*/ 47012 w 146856"/>
                <a:gd name="connsiteY4" fmla="*/ 6472 h 237769"/>
                <a:gd name="connsiteX5" fmla="*/ 75209 w 146856"/>
                <a:gd name="connsiteY5" fmla="*/ 0 h 237769"/>
                <a:gd name="connsiteX6" fmla="*/ 113441 w 146856"/>
                <a:gd name="connsiteY6" fmla="*/ 11138 h 237769"/>
                <a:gd name="connsiteX7" fmla="*/ 138427 w 146856"/>
                <a:gd name="connsiteY7" fmla="*/ 42597 h 237769"/>
                <a:gd name="connsiteX8" fmla="*/ 146856 w 146856"/>
                <a:gd name="connsiteY8" fmla="*/ 87100 h 237769"/>
                <a:gd name="connsiteX9" fmla="*/ 137524 w 146856"/>
                <a:gd name="connsiteY9" fmla="*/ 133861 h 237769"/>
                <a:gd name="connsiteX10" fmla="*/ 110431 w 146856"/>
                <a:gd name="connsiteY10" fmla="*/ 165721 h 237769"/>
                <a:gd name="connsiteX11" fmla="*/ 73102 w 146856"/>
                <a:gd name="connsiteY11" fmla="*/ 176809 h 237769"/>
                <a:gd name="connsiteX12" fmla="*/ 47364 w 146856"/>
                <a:gd name="connsiteY12" fmla="*/ 170739 h 237769"/>
                <a:gd name="connsiteX13" fmla="*/ 28649 w 146856"/>
                <a:gd name="connsiteY13" fmla="*/ 155436 h 237769"/>
                <a:gd name="connsiteX14" fmla="*/ 28649 w 146856"/>
                <a:gd name="connsiteY14" fmla="*/ 237770 h 237769"/>
                <a:gd name="connsiteX15" fmla="*/ 0 w 146856"/>
                <a:gd name="connsiteY15" fmla="*/ 237770 h 237769"/>
                <a:gd name="connsiteX16" fmla="*/ 25940 w 146856"/>
                <a:gd name="connsiteY16" fmla="*/ 89358 h 237769"/>
                <a:gd name="connsiteX17" fmla="*/ 39135 w 146856"/>
                <a:gd name="connsiteY17" fmla="*/ 137624 h 237769"/>
                <a:gd name="connsiteX18" fmla="*/ 71146 w 146856"/>
                <a:gd name="connsiteY18" fmla="*/ 153228 h 237769"/>
                <a:gd name="connsiteX19" fmla="*/ 103858 w 146856"/>
                <a:gd name="connsiteY19" fmla="*/ 137072 h 237769"/>
                <a:gd name="connsiteX20" fmla="*/ 117455 w 146856"/>
                <a:gd name="connsiteY20" fmla="*/ 87000 h 237769"/>
                <a:gd name="connsiteX21" fmla="*/ 104159 w 146856"/>
                <a:gd name="connsiteY21" fmla="*/ 38583 h 237769"/>
                <a:gd name="connsiteX22" fmla="*/ 72400 w 146856"/>
                <a:gd name="connsiteY22" fmla="*/ 22477 h 237769"/>
                <a:gd name="connsiteX23" fmla="*/ 39988 w 146856"/>
                <a:gd name="connsiteY23" fmla="*/ 39586 h 237769"/>
                <a:gd name="connsiteX24" fmla="*/ 25940 w 146856"/>
                <a:gd name="connsiteY24" fmla="*/ 89358 h 237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46856" h="237769">
                  <a:moveTo>
                    <a:pt x="0" y="237770"/>
                  </a:moveTo>
                  <a:lnTo>
                    <a:pt x="0" y="3863"/>
                  </a:lnTo>
                  <a:lnTo>
                    <a:pt x="26140" y="3863"/>
                  </a:lnTo>
                  <a:lnTo>
                    <a:pt x="26140" y="25839"/>
                  </a:lnTo>
                  <a:cubicBezTo>
                    <a:pt x="32312" y="17259"/>
                    <a:pt x="39236" y="10787"/>
                    <a:pt x="47012" y="6472"/>
                  </a:cubicBezTo>
                  <a:cubicBezTo>
                    <a:pt x="54739" y="2157"/>
                    <a:pt x="64171" y="0"/>
                    <a:pt x="75209" y="0"/>
                  </a:cubicBezTo>
                  <a:cubicBezTo>
                    <a:pt x="89659" y="0"/>
                    <a:pt x="102403" y="3713"/>
                    <a:pt x="113441" y="11138"/>
                  </a:cubicBezTo>
                  <a:cubicBezTo>
                    <a:pt x="124479" y="18564"/>
                    <a:pt x="132808" y="29050"/>
                    <a:pt x="138427" y="42597"/>
                  </a:cubicBezTo>
                  <a:cubicBezTo>
                    <a:pt x="144046" y="56144"/>
                    <a:pt x="146856" y="70945"/>
                    <a:pt x="146856" y="87100"/>
                  </a:cubicBezTo>
                  <a:cubicBezTo>
                    <a:pt x="146856" y="104410"/>
                    <a:pt x="143746" y="119964"/>
                    <a:pt x="137524" y="133861"/>
                  </a:cubicBezTo>
                  <a:cubicBezTo>
                    <a:pt x="131303" y="147709"/>
                    <a:pt x="122272" y="158346"/>
                    <a:pt x="110431" y="165721"/>
                  </a:cubicBezTo>
                  <a:cubicBezTo>
                    <a:pt x="98590" y="173097"/>
                    <a:pt x="86147" y="176809"/>
                    <a:pt x="73102" y="176809"/>
                  </a:cubicBezTo>
                  <a:cubicBezTo>
                    <a:pt x="63569" y="176809"/>
                    <a:pt x="54989" y="174803"/>
                    <a:pt x="47364" y="170739"/>
                  </a:cubicBezTo>
                  <a:cubicBezTo>
                    <a:pt x="39787" y="166725"/>
                    <a:pt x="33516" y="161607"/>
                    <a:pt x="28649" y="155436"/>
                  </a:cubicBezTo>
                  <a:lnTo>
                    <a:pt x="28649" y="237770"/>
                  </a:lnTo>
                  <a:lnTo>
                    <a:pt x="0" y="237770"/>
                  </a:lnTo>
                  <a:close/>
                  <a:moveTo>
                    <a:pt x="25940" y="89358"/>
                  </a:moveTo>
                  <a:cubicBezTo>
                    <a:pt x="25940" y="111133"/>
                    <a:pt x="30355" y="127188"/>
                    <a:pt x="39135" y="137624"/>
                  </a:cubicBezTo>
                  <a:cubicBezTo>
                    <a:pt x="47966" y="148010"/>
                    <a:pt x="58602" y="153228"/>
                    <a:pt x="71146" y="153228"/>
                  </a:cubicBezTo>
                  <a:cubicBezTo>
                    <a:pt x="83889" y="153228"/>
                    <a:pt x="94777" y="147860"/>
                    <a:pt x="103858" y="137072"/>
                  </a:cubicBezTo>
                  <a:cubicBezTo>
                    <a:pt x="112939" y="126285"/>
                    <a:pt x="117455" y="109628"/>
                    <a:pt x="117455" y="87000"/>
                  </a:cubicBezTo>
                  <a:cubicBezTo>
                    <a:pt x="117455" y="65476"/>
                    <a:pt x="113040" y="49320"/>
                    <a:pt x="104159" y="38583"/>
                  </a:cubicBezTo>
                  <a:cubicBezTo>
                    <a:pt x="95278" y="27846"/>
                    <a:pt x="84692" y="22477"/>
                    <a:pt x="72400" y="22477"/>
                  </a:cubicBezTo>
                  <a:cubicBezTo>
                    <a:pt x="60208" y="22477"/>
                    <a:pt x="49370" y="28197"/>
                    <a:pt x="39988" y="39586"/>
                  </a:cubicBezTo>
                  <a:cubicBezTo>
                    <a:pt x="30656" y="51026"/>
                    <a:pt x="25940" y="67583"/>
                    <a:pt x="25940" y="89358"/>
                  </a:cubicBezTo>
                  <a:close/>
                </a:path>
              </a:pathLst>
            </a:custGeom>
            <a:grpFill/>
            <a:ln w="5012" cap="flat">
              <a:noFill/>
              <a:prstDash val="solid"/>
              <a:miter/>
            </a:ln>
          </p:spPr>
          <p:txBody>
            <a:bodyPr rtlCol="0" anchor="ctr"/>
            <a:lstStyle/>
            <a:p>
              <a:endParaRPr lang="zh-TW" altLang="en-US" sz="2400"/>
            </a:p>
          </p:txBody>
        </p:sp>
        <p:sp>
          <p:nvSpPr>
            <p:cNvPr id="284" name="手繪多邊形: 圖案 283">
              <a:extLst>
                <a:ext uri="{FF2B5EF4-FFF2-40B4-BE49-F238E27FC236}">
                  <a16:creationId xmlns:a16="http://schemas.microsoft.com/office/drawing/2014/main" id="{0CE146CE-C62D-4D47-B939-D0499D448314}"/>
                </a:ext>
              </a:extLst>
            </p:cNvPr>
            <p:cNvSpPr/>
            <p:nvPr/>
          </p:nvSpPr>
          <p:spPr>
            <a:xfrm>
              <a:off x="9211675" y="3668546"/>
              <a:ext cx="149064" cy="241582"/>
            </a:xfrm>
            <a:custGeom>
              <a:avLst/>
              <a:gdLst>
                <a:gd name="connsiteX0" fmla="*/ 5720 w 149064"/>
                <a:gd name="connsiteY0" fmla="*/ 186844 h 241582"/>
                <a:gd name="connsiteX1" fmla="*/ 33566 w 149064"/>
                <a:gd name="connsiteY1" fmla="*/ 191008 h 241582"/>
                <a:gd name="connsiteX2" fmla="*/ 43299 w 149064"/>
                <a:gd name="connsiteY2" fmla="*/ 209823 h 241582"/>
                <a:gd name="connsiteX3" fmla="*/ 72450 w 149064"/>
                <a:gd name="connsiteY3" fmla="*/ 217801 h 241582"/>
                <a:gd name="connsiteX4" fmla="*/ 103206 w 149064"/>
                <a:gd name="connsiteY4" fmla="*/ 209823 h 241582"/>
                <a:gd name="connsiteX5" fmla="*/ 117857 w 149064"/>
                <a:gd name="connsiteY5" fmla="*/ 187546 h 241582"/>
                <a:gd name="connsiteX6" fmla="*/ 119914 w 149064"/>
                <a:gd name="connsiteY6" fmla="*/ 150770 h 241582"/>
                <a:gd name="connsiteX7" fmla="*/ 73102 w 149064"/>
                <a:gd name="connsiteY7" fmla="*/ 172896 h 241582"/>
                <a:gd name="connsiteX8" fmla="*/ 19116 w 149064"/>
                <a:gd name="connsiteY8" fmla="*/ 147759 h 241582"/>
                <a:gd name="connsiteX9" fmla="*/ 0 w 149064"/>
                <a:gd name="connsiteY9" fmla="*/ 87401 h 241582"/>
                <a:gd name="connsiteX10" fmla="*/ 8780 w 149064"/>
                <a:gd name="connsiteY10" fmla="*/ 42747 h 241582"/>
                <a:gd name="connsiteX11" fmla="*/ 34168 w 149064"/>
                <a:gd name="connsiteY11" fmla="*/ 11138 h 241582"/>
                <a:gd name="connsiteX12" fmla="*/ 73253 w 149064"/>
                <a:gd name="connsiteY12" fmla="*/ 0 h 241582"/>
                <a:gd name="connsiteX13" fmla="*/ 122623 w 149064"/>
                <a:gd name="connsiteY13" fmla="*/ 24183 h 241582"/>
                <a:gd name="connsiteX14" fmla="*/ 122623 w 149064"/>
                <a:gd name="connsiteY14" fmla="*/ 3813 h 241582"/>
                <a:gd name="connsiteX15" fmla="*/ 149064 w 149064"/>
                <a:gd name="connsiteY15" fmla="*/ 3813 h 241582"/>
                <a:gd name="connsiteX16" fmla="*/ 149064 w 149064"/>
                <a:gd name="connsiteY16" fmla="*/ 150017 h 241582"/>
                <a:gd name="connsiteX17" fmla="*/ 141037 w 149064"/>
                <a:gd name="connsiteY17" fmla="*/ 206010 h 241582"/>
                <a:gd name="connsiteX18" fmla="*/ 115549 w 149064"/>
                <a:gd name="connsiteY18" fmla="*/ 232050 h 241582"/>
                <a:gd name="connsiteX19" fmla="*/ 72651 w 149064"/>
                <a:gd name="connsiteY19" fmla="*/ 241583 h 241582"/>
                <a:gd name="connsiteX20" fmla="*/ 23783 w 149064"/>
                <a:gd name="connsiteY20" fmla="*/ 227986 h 241582"/>
                <a:gd name="connsiteX21" fmla="*/ 5720 w 149064"/>
                <a:gd name="connsiteY21" fmla="*/ 186844 h 241582"/>
                <a:gd name="connsiteX22" fmla="*/ 29452 w 149064"/>
                <a:gd name="connsiteY22" fmla="*/ 85244 h 241582"/>
                <a:gd name="connsiteX23" fmla="*/ 42647 w 149064"/>
                <a:gd name="connsiteY23" fmla="*/ 133811 h 241582"/>
                <a:gd name="connsiteX24" fmla="*/ 75762 w 149064"/>
                <a:gd name="connsiteY24" fmla="*/ 149114 h 241582"/>
                <a:gd name="connsiteX25" fmla="*/ 108876 w 149064"/>
                <a:gd name="connsiteY25" fmla="*/ 133912 h 241582"/>
                <a:gd name="connsiteX26" fmla="*/ 122272 w 149064"/>
                <a:gd name="connsiteY26" fmla="*/ 86197 h 241582"/>
                <a:gd name="connsiteX27" fmla="*/ 108475 w 149064"/>
                <a:gd name="connsiteY27" fmla="*/ 39386 h 241582"/>
                <a:gd name="connsiteX28" fmla="*/ 75259 w 149064"/>
                <a:gd name="connsiteY28" fmla="*/ 23631 h 241582"/>
                <a:gd name="connsiteX29" fmla="*/ 42798 w 149064"/>
                <a:gd name="connsiteY29" fmla="*/ 39135 h 241582"/>
                <a:gd name="connsiteX30" fmla="*/ 29452 w 149064"/>
                <a:gd name="connsiteY30" fmla="*/ 85244 h 241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49064" h="241582">
                  <a:moveTo>
                    <a:pt x="5720" y="186844"/>
                  </a:moveTo>
                  <a:lnTo>
                    <a:pt x="33566" y="191008"/>
                  </a:lnTo>
                  <a:cubicBezTo>
                    <a:pt x="34720" y="199588"/>
                    <a:pt x="37981" y="205860"/>
                    <a:pt x="43299" y="209823"/>
                  </a:cubicBezTo>
                  <a:cubicBezTo>
                    <a:pt x="50424" y="215142"/>
                    <a:pt x="60108" y="217801"/>
                    <a:pt x="72450" y="217801"/>
                  </a:cubicBezTo>
                  <a:cubicBezTo>
                    <a:pt x="85696" y="217801"/>
                    <a:pt x="95981" y="215142"/>
                    <a:pt x="103206" y="209823"/>
                  </a:cubicBezTo>
                  <a:cubicBezTo>
                    <a:pt x="110431" y="204505"/>
                    <a:pt x="115298" y="197079"/>
                    <a:pt x="117857" y="187546"/>
                  </a:cubicBezTo>
                  <a:cubicBezTo>
                    <a:pt x="119362" y="181726"/>
                    <a:pt x="120014" y="169434"/>
                    <a:pt x="119914" y="150770"/>
                  </a:cubicBezTo>
                  <a:cubicBezTo>
                    <a:pt x="107370" y="165521"/>
                    <a:pt x="91767" y="172896"/>
                    <a:pt x="73102" y="172896"/>
                  </a:cubicBezTo>
                  <a:cubicBezTo>
                    <a:pt x="49872" y="172896"/>
                    <a:pt x="31860" y="164517"/>
                    <a:pt x="19116" y="147759"/>
                  </a:cubicBezTo>
                  <a:cubicBezTo>
                    <a:pt x="6372" y="131002"/>
                    <a:pt x="0" y="110882"/>
                    <a:pt x="0" y="87401"/>
                  </a:cubicBezTo>
                  <a:cubicBezTo>
                    <a:pt x="0" y="71246"/>
                    <a:pt x="2910" y="56394"/>
                    <a:pt x="8780" y="42747"/>
                  </a:cubicBezTo>
                  <a:cubicBezTo>
                    <a:pt x="14601" y="29100"/>
                    <a:pt x="23080" y="18564"/>
                    <a:pt x="34168" y="11138"/>
                  </a:cubicBezTo>
                  <a:cubicBezTo>
                    <a:pt x="45256" y="3713"/>
                    <a:pt x="58302" y="0"/>
                    <a:pt x="73253" y="0"/>
                  </a:cubicBezTo>
                  <a:cubicBezTo>
                    <a:pt x="93222" y="0"/>
                    <a:pt x="109679" y="8078"/>
                    <a:pt x="122623" y="24183"/>
                  </a:cubicBezTo>
                  <a:lnTo>
                    <a:pt x="122623" y="3813"/>
                  </a:lnTo>
                  <a:lnTo>
                    <a:pt x="149064" y="3813"/>
                  </a:lnTo>
                  <a:lnTo>
                    <a:pt x="149064" y="150017"/>
                  </a:lnTo>
                  <a:cubicBezTo>
                    <a:pt x="149064" y="176358"/>
                    <a:pt x="146405" y="195022"/>
                    <a:pt x="141037" y="206010"/>
                  </a:cubicBezTo>
                  <a:cubicBezTo>
                    <a:pt x="135668" y="216998"/>
                    <a:pt x="127189" y="225678"/>
                    <a:pt x="115549" y="232050"/>
                  </a:cubicBezTo>
                  <a:cubicBezTo>
                    <a:pt x="103909" y="238422"/>
                    <a:pt x="89610" y="241583"/>
                    <a:pt x="72651" y="241583"/>
                  </a:cubicBezTo>
                  <a:cubicBezTo>
                    <a:pt x="52481" y="241583"/>
                    <a:pt x="36175" y="237017"/>
                    <a:pt x="23783" y="227986"/>
                  </a:cubicBezTo>
                  <a:cubicBezTo>
                    <a:pt x="11289" y="218754"/>
                    <a:pt x="5319" y="205057"/>
                    <a:pt x="5720" y="186844"/>
                  </a:cubicBezTo>
                  <a:close/>
                  <a:moveTo>
                    <a:pt x="29452" y="85244"/>
                  </a:moveTo>
                  <a:cubicBezTo>
                    <a:pt x="29452" y="107420"/>
                    <a:pt x="33867" y="123626"/>
                    <a:pt x="42647" y="133811"/>
                  </a:cubicBezTo>
                  <a:cubicBezTo>
                    <a:pt x="51478" y="143996"/>
                    <a:pt x="62516" y="149114"/>
                    <a:pt x="75762" y="149114"/>
                  </a:cubicBezTo>
                  <a:cubicBezTo>
                    <a:pt x="88907" y="149114"/>
                    <a:pt x="99945" y="144047"/>
                    <a:pt x="108876" y="133912"/>
                  </a:cubicBezTo>
                  <a:cubicBezTo>
                    <a:pt x="117807" y="123777"/>
                    <a:pt x="122272" y="107872"/>
                    <a:pt x="122272" y="86197"/>
                  </a:cubicBezTo>
                  <a:cubicBezTo>
                    <a:pt x="122272" y="65476"/>
                    <a:pt x="117656" y="49872"/>
                    <a:pt x="108475" y="39386"/>
                  </a:cubicBezTo>
                  <a:cubicBezTo>
                    <a:pt x="99293" y="28900"/>
                    <a:pt x="88205" y="23631"/>
                    <a:pt x="75259" y="23631"/>
                  </a:cubicBezTo>
                  <a:cubicBezTo>
                    <a:pt x="62516" y="23631"/>
                    <a:pt x="51678" y="28799"/>
                    <a:pt x="42798" y="39135"/>
                  </a:cubicBezTo>
                  <a:cubicBezTo>
                    <a:pt x="33917" y="49471"/>
                    <a:pt x="29452" y="64823"/>
                    <a:pt x="29452" y="85244"/>
                  </a:cubicBezTo>
                  <a:close/>
                </a:path>
              </a:pathLst>
            </a:custGeom>
            <a:grpFill/>
            <a:ln w="5012" cap="flat">
              <a:noFill/>
              <a:prstDash val="solid"/>
              <a:miter/>
            </a:ln>
          </p:spPr>
          <p:txBody>
            <a:bodyPr rtlCol="0" anchor="ctr"/>
            <a:lstStyle/>
            <a:p>
              <a:endParaRPr lang="zh-TW" altLang="en-US" sz="2400"/>
            </a:p>
          </p:txBody>
        </p:sp>
      </p:grpSp>
      <p:grpSp>
        <p:nvGrpSpPr>
          <p:cNvPr id="8" name="群組 7">
            <a:extLst>
              <a:ext uri="{FF2B5EF4-FFF2-40B4-BE49-F238E27FC236}">
                <a16:creationId xmlns:a16="http://schemas.microsoft.com/office/drawing/2014/main" id="{03EF6970-551D-49D3-8D4D-283DE438A005}"/>
              </a:ext>
            </a:extLst>
          </p:cNvPr>
          <p:cNvGrpSpPr/>
          <p:nvPr/>
        </p:nvGrpSpPr>
        <p:grpSpPr>
          <a:xfrm>
            <a:off x="-5578922" y="2444242"/>
            <a:ext cx="13991591" cy="494603"/>
            <a:chOff x="-4184195" y="1521212"/>
            <a:chExt cx="10493698" cy="370953"/>
          </a:xfrm>
        </p:grpSpPr>
        <p:sp>
          <p:nvSpPr>
            <p:cNvPr id="128" name="文字方塊 127">
              <a:extLst>
                <a:ext uri="{FF2B5EF4-FFF2-40B4-BE49-F238E27FC236}">
                  <a16:creationId xmlns:a16="http://schemas.microsoft.com/office/drawing/2014/main" id="{B084BAED-D203-4A3D-9C9E-83447D994033}"/>
                </a:ext>
              </a:extLst>
            </p:cNvPr>
            <p:cNvSpPr txBox="1"/>
            <p:nvPr/>
          </p:nvSpPr>
          <p:spPr>
            <a:xfrm>
              <a:off x="934630" y="1638249"/>
              <a:ext cx="738337" cy="253916"/>
            </a:xfrm>
            <a:prstGeom prst="rect">
              <a:avLst/>
            </a:prstGeom>
            <a:noFill/>
          </p:spPr>
          <p:txBody>
            <a:bodyPr wrap="square">
              <a:spAutoFit/>
            </a:bodyPr>
            <a:lstStyle/>
            <a:p>
              <a:r>
                <a:rPr lang="en-US" altLang="zh-TW" sz="1600" b="1">
                  <a:latin typeface="Arial" panose="020B0604020202020204" pitchFamily="34" charset="0"/>
                  <a:cs typeface="Arial" panose="020B0604020202020204" pitchFamily="34" charset="0"/>
                </a:rPr>
                <a:t> bucket</a:t>
              </a:r>
              <a:endParaRPr lang="zh-TW" altLang="en-US" sz="1600" b="1">
                <a:latin typeface="Arial" panose="020B0604020202020204" pitchFamily="34" charset="0"/>
                <a:cs typeface="Arial" panose="020B0604020202020204" pitchFamily="34" charset="0"/>
              </a:endParaRPr>
            </a:p>
          </p:txBody>
        </p:sp>
        <p:grpSp>
          <p:nvGrpSpPr>
            <p:cNvPr id="150" name="群組 149">
              <a:extLst>
                <a:ext uri="{FF2B5EF4-FFF2-40B4-BE49-F238E27FC236}">
                  <a16:creationId xmlns:a16="http://schemas.microsoft.com/office/drawing/2014/main" id="{3118A299-2E85-4979-B482-E51BBB798FAD}"/>
                </a:ext>
              </a:extLst>
            </p:cNvPr>
            <p:cNvGrpSpPr/>
            <p:nvPr/>
          </p:nvGrpSpPr>
          <p:grpSpPr>
            <a:xfrm>
              <a:off x="1791458" y="1528842"/>
              <a:ext cx="685799" cy="104675"/>
              <a:chOff x="1951819" y="4577685"/>
              <a:chExt cx="685799" cy="220509"/>
            </a:xfrm>
          </p:grpSpPr>
          <p:cxnSp>
            <p:nvCxnSpPr>
              <p:cNvPr id="262" name="直線接點 261">
                <a:extLst>
                  <a:ext uri="{FF2B5EF4-FFF2-40B4-BE49-F238E27FC236}">
                    <a16:creationId xmlns:a16="http://schemas.microsoft.com/office/drawing/2014/main" id="{E3292584-13EA-4F2B-B38F-EE6D67F7CB0E}"/>
                  </a:ext>
                </a:extLst>
              </p:cNvPr>
              <p:cNvCxnSpPr/>
              <p:nvPr/>
            </p:nvCxnSpPr>
            <p:spPr>
              <a:xfrm>
                <a:off x="1960195" y="4577685"/>
                <a:ext cx="0" cy="220509"/>
              </a:xfrm>
              <a:prstGeom prst="line">
                <a:avLst/>
              </a:prstGeom>
              <a:ln w="28575">
                <a:solidFill>
                  <a:srgbClr val="EE6D2B"/>
                </a:solidFill>
              </a:ln>
            </p:spPr>
            <p:style>
              <a:lnRef idx="1">
                <a:schemeClr val="accent1"/>
              </a:lnRef>
              <a:fillRef idx="0">
                <a:schemeClr val="accent1"/>
              </a:fillRef>
              <a:effectRef idx="0">
                <a:schemeClr val="accent1"/>
              </a:effectRef>
              <a:fontRef idx="minor">
                <a:schemeClr val="tx1"/>
              </a:fontRef>
            </p:style>
          </p:cxnSp>
          <p:cxnSp>
            <p:nvCxnSpPr>
              <p:cNvPr id="263" name="直線接點 262">
                <a:extLst>
                  <a:ext uri="{FF2B5EF4-FFF2-40B4-BE49-F238E27FC236}">
                    <a16:creationId xmlns:a16="http://schemas.microsoft.com/office/drawing/2014/main" id="{C81A736C-48E0-4302-A976-A79EA26D901C}"/>
                  </a:ext>
                </a:extLst>
              </p:cNvPr>
              <p:cNvCxnSpPr/>
              <p:nvPr/>
            </p:nvCxnSpPr>
            <p:spPr>
              <a:xfrm>
                <a:off x="1951819" y="4783755"/>
                <a:ext cx="680126" cy="0"/>
              </a:xfrm>
              <a:prstGeom prst="line">
                <a:avLst/>
              </a:prstGeom>
              <a:ln w="28575">
                <a:solidFill>
                  <a:srgbClr val="EE6D2B"/>
                </a:solidFill>
              </a:ln>
            </p:spPr>
            <p:style>
              <a:lnRef idx="1">
                <a:schemeClr val="accent1"/>
              </a:lnRef>
              <a:fillRef idx="0">
                <a:schemeClr val="accent1"/>
              </a:fillRef>
              <a:effectRef idx="0">
                <a:schemeClr val="accent1"/>
              </a:effectRef>
              <a:fontRef idx="minor">
                <a:schemeClr val="tx1"/>
              </a:fontRef>
            </p:style>
          </p:cxnSp>
          <p:cxnSp>
            <p:nvCxnSpPr>
              <p:cNvPr id="265" name="直線接點 264">
                <a:extLst>
                  <a:ext uri="{FF2B5EF4-FFF2-40B4-BE49-F238E27FC236}">
                    <a16:creationId xmlns:a16="http://schemas.microsoft.com/office/drawing/2014/main" id="{55E56F32-76F8-4F03-823F-14ED3890A828}"/>
                  </a:ext>
                </a:extLst>
              </p:cNvPr>
              <p:cNvCxnSpPr/>
              <p:nvPr/>
            </p:nvCxnSpPr>
            <p:spPr>
              <a:xfrm>
                <a:off x="2637618" y="4577685"/>
                <a:ext cx="0" cy="220509"/>
              </a:xfrm>
              <a:prstGeom prst="line">
                <a:avLst/>
              </a:prstGeom>
              <a:ln w="28575">
                <a:solidFill>
                  <a:srgbClr val="EE6D2B"/>
                </a:solidFill>
              </a:ln>
            </p:spPr>
            <p:style>
              <a:lnRef idx="1">
                <a:schemeClr val="accent1"/>
              </a:lnRef>
              <a:fillRef idx="0">
                <a:schemeClr val="accent1"/>
              </a:fillRef>
              <a:effectRef idx="0">
                <a:schemeClr val="accent1"/>
              </a:effectRef>
              <a:fontRef idx="minor">
                <a:schemeClr val="tx1"/>
              </a:fontRef>
            </p:style>
          </p:cxnSp>
        </p:grpSp>
        <p:grpSp>
          <p:nvGrpSpPr>
            <p:cNvPr id="197" name="群組 196">
              <a:extLst>
                <a:ext uri="{FF2B5EF4-FFF2-40B4-BE49-F238E27FC236}">
                  <a16:creationId xmlns:a16="http://schemas.microsoft.com/office/drawing/2014/main" id="{522343B6-2A3A-454E-AAE0-FDDB9D964613}"/>
                </a:ext>
              </a:extLst>
            </p:cNvPr>
            <p:cNvGrpSpPr/>
            <p:nvPr/>
          </p:nvGrpSpPr>
          <p:grpSpPr>
            <a:xfrm>
              <a:off x="-4184195" y="1526844"/>
              <a:ext cx="681132" cy="100426"/>
              <a:chOff x="1842305" y="4573208"/>
              <a:chExt cx="681132" cy="224986"/>
            </a:xfrm>
          </p:grpSpPr>
          <p:cxnSp>
            <p:nvCxnSpPr>
              <p:cNvPr id="258" name="直線接點 257">
                <a:extLst>
                  <a:ext uri="{FF2B5EF4-FFF2-40B4-BE49-F238E27FC236}">
                    <a16:creationId xmlns:a16="http://schemas.microsoft.com/office/drawing/2014/main" id="{55A74298-D77C-4B14-ABD2-AAB931C5FBB9}"/>
                  </a:ext>
                </a:extLst>
              </p:cNvPr>
              <p:cNvCxnSpPr/>
              <p:nvPr/>
            </p:nvCxnSpPr>
            <p:spPr>
              <a:xfrm>
                <a:off x="1844217" y="4577685"/>
                <a:ext cx="0" cy="220509"/>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259" name="直線接點 258">
                <a:extLst>
                  <a:ext uri="{FF2B5EF4-FFF2-40B4-BE49-F238E27FC236}">
                    <a16:creationId xmlns:a16="http://schemas.microsoft.com/office/drawing/2014/main" id="{E8ABB04A-63D7-446F-9FF7-C919399FE97F}"/>
                  </a:ext>
                </a:extLst>
              </p:cNvPr>
              <p:cNvCxnSpPr/>
              <p:nvPr/>
            </p:nvCxnSpPr>
            <p:spPr>
              <a:xfrm>
                <a:off x="1842305" y="4783755"/>
                <a:ext cx="680123" cy="0"/>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261" name="直線接點 260">
                <a:extLst>
                  <a:ext uri="{FF2B5EF4-FFF2-40B4-BE49-F238E27FC236}">
                    <a16:creationId xmlns:a16="http://schemas.microsoft.com/office/drawing/2014/main" id="{4968074F-1B79-44B0-A3A5-3180BC90D499}"/>
                  </a:ext>
                </a:extLst>
              </p:cNvPr>
              <p:cNvCxnSpPr/>
              <p:nvPr/>
            </p:nvCxnSpPr>
            <p:spPr>
              <a:xfrm>
                <a:off x="2523437" y="4573208"/>
                <a:ext cx="0" cy="220509"/>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03" name="文字方塊 202">
              <a:extLst>
                <a:ext uri="{FF2B5EF4-FFF2-40B4-BE49-F238E27FC236}">
                  <a16:creationId xmlns:a16="http://schemas.microsoft.com/office/drawing/2014/main" id="{D3EBCF05-241E-44FB-8099-7A4758200F42}"/>
                </a:ext>
              </a:extLst>
            </p:cNvPr>
            <p:cNvSpPr txBox="1"/>
            <p:nvPr/>
          </p:nvSpPr>
          <p:spPr>
            <a:xfrm>
              <a:off x="4555133" y="1638249"/>
              <a:ext cx="738337" cy="253916"/>
            </a:xfrm>
            <a:prstGeom prst="rect">
              <a:avLst/>
            </a:prstGeom>
            <a:noFill/>
          </p:spPr>
          <p:txBody>
            <a:bodyPr wrap="square">
              <a:spAutoFit/>
            </a:bodyPr>
            <a:lstStyle/>
            <a:p>
              <a:r>
                <a:rPr lang="en-US" altLang="zh-TW" sz="1600" b="1">
                  <a:latin typeface="微軟正黑體" panose="020B0604030504040204" pitchFamily="34" charset="-120"/>
                  <a:ea typeface="微軟正黑體" panose="020B0604030504040204" pitchFamily="34" charset="-120"/>
                  <a:cs typeface="Arial" panose="020B0604020202020204" pitchFamily="34" charset="0"/>
                </a:rPr>
                <a:t>Folder</a:t>
              </a:r>
              <a:endParaRPr lang="zh-TW" altLang="en-US" sz="1600" b="1">
                <a:latin typeface="微軟正黑體" panose="020B0604030504040204" pitchFamily="34" charset="-120"/>
                <a:ea typeface="微軟正黑體" panose="020B0604030504040204" pitchFamily="34" charset="-120"/>
                <a:cs typeface="Arial" panose="020B0604020202020204" pitchFamily="34" charset="0"/>
              </a:endParaRPr>
            </a:p>
          </p:txBody>
        </p:sp>
        <p:grpSp>
          <p:nvGrpSpPr>
            <p:cNvPr id="245" name="群組 244">
              <a:extLst>
                <a:ext uri="{FF2B5EF4-FFF2-40B4-BE49-F238E27FC236}">
                  <a16:creationId xmlns:a16="http://schemas.microsoft.com/office/drawing/2014/main" id="{BEAF4FC5-6419-48B5-9F24-211A1331DDD8}"/>
                </a:ext>
              </a:extLst>
            </p:cNvPr>
            <p:cNvGrpSpPr/>
            <p:nvPr/>
          </p:nvGrpSpPr>
          <p:grpSpPr>
            <a:xfrm>
              <a:off x="5248967" y="1530166"/>
              <a:ext cx="685788" cy="88442"/>
              <a:chOff x="1838425" y="4573208"/>
              <a:chExt cx="685788" cy="224986"/>
            </a:xfrm>
          </p:grpSpPr>
          <p:cxnSp>
            <p:nvCxnSpPr>
              <p:cNvPr id="255" name="直線接點 254">
                <a:extLst>
                  <a:ext uri="{FF2B5EF4-FFF2-40B4-BE49-F238E27FC236}">
                    <a16:creationId xmlns:a16="http://schemas.microsoft.com/office/drawing/2014/main" id="{0B11983F-7D93-4694-8F1D-241B2CED99D3}"/>
                  </a:ext>
                </a:extLst>
              </p:cNvPr>
              <p:cNvCxnSpPr/>
              <p:nvPr/>
            </p:nvCxnSpPr>
            <p:spPr>
              <a:xfrm>
                <a:off x="1850425" y="4577685"/>
                <a:ext cx="0" cy="220509"/>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256" name="直線接點 255">
                <a:extLst>
                  <a:ext uri="{FF2B5EF4-FFF2-40B4-BE49-F238E27FC236}">
                    <a16:creationId xmlns:a16="http://schemas.microsoft.com/office/drawing/2014/main" id="{E7E5224D-4176-4B72-8A49-816FDFB70253}"/>
                  </a:ext>
                </a:extLst>
              </p:cNvPr>
              <p:cNvCxnSpPr/>
              <p:nvPr/>
            </p:nvCxnSpPr>
            <p:spPr>
              <a:xfrm>
                <a:off x="1838425" y="4783755"/>
                <a:ext cx="680123" cy="0"/>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257" name="直線接點 256">
                <a:extLst>
                  <a:ext uri="{FF2B5EF4-FFF2-40B4-BE49-F238E27FC236}">
                    <a16:creationId xmlns:a16="http://schemas.microsoft.com/office/drawing/2014/main" id="{F620B059-56B9-4EA6-AC4B-07484F421832}"/>
                  </a:ext>
                </a:extLst>
              </p:cNvPr>
              <p:cNvCxnSpPr/>
              <p:nvPr/>
            </p:nvCxnSpPr>
            <p:spPr>
              <a:xfrm>
                <a:off x="2524213" y="4573208"/>
                <a:ext cx="0" cy="220509"/>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grpSp>
        <p:grpSp>
          <p:nvGrpSpPr>
            <p:cNvPr id="247" name="群組 246">
              <a:extLst>
                <a:ext uri="{FF2B5EF4-FFF2-40B4-BE49-F238E27FC236}">
                  <a16:creationId xmlns:a16="http://schemas.microsoft.com/office/drawing/2014/main" id="{F5DF2924-C0CD-49F6-95BD-700B02157EBD}"/>
                </a:ext>
              </a:extLst>
            </p:cNvPr>
            <p:cNvGrpSpPr/>
            <p:nvPr/>
          </p:nvGrpSpPr>
          <p:grpSpPr>
            <a:xfrm>
              <a:off x="4094181" y="1521212"/>
              <a:ext cx="680123" cy="108505"/>
              <a:chOff x="1846561" y="4577685"/>
              <a:chExt cx="680123" cy="220677"/>
            </a:xfrm>
          </p:grpSpPr>
          <p:cxnSp>
            <p:nvCxnSpPr>
              <p:cNvPr id="251" name="直線接點 250">
                <a:extLst>
                  <a:ext uri="{FF2B5EF4-FFF2-40B4-BE49-F238E27FC236}">
                    <a16:creationId xmlns:a16="http://schemas.microsoft.com/office/drawing/2014/main" id="{ED1A4911-C717-4478-91A6-96D37A133C96}"/>
                  </a:ext>
                </a:extLst>
              </p:cNvPr>
              <p:cNvCxnSpPr/>
              <p:nvPr/>
            </p:nvCxnSpPr>
            <p:spPr>
              <a:xfrm>
                <a:off x="1850425" y="4577685"/>
                <a:ext cx="0" cy="220509"/>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53" name="直線接點 252">
                <a:extLst>
                  <a:ext uri="{FF2B5EF4-FFF2-40B4-BE49-F238E27FC236}">
                    <a16:creationId xmlns:a16="http://schemas.microsoft.com/office/drawing/2014/main" id="{297C8F43-49C3-4061-835B-A0CF1FBB15B9}"/>
                  </a:ext>
                </a:extLst>
              </p:cNvPr>
              <p:cNvCxnSpPr/>
              <p:nvPr/>
            </p:nvCxnSpPr>
            <p:spPr>
              <a:xfrm>
                <a:off x="1846561" y="4783755"/>
                <a:ext cx="680123" cy="0"/>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54" name="直線接點 253">
                <a:extLst>
                  <a:ext uri="{FF2B5EF4-FFF2-40B4-BE49-F238E27FC236}">
                    <a16:creationId xmlns:a16="http://schemas.microsoft.com/office/drawing/2014/main" id="{00D5A206-E442-4EF7-935F-C203EC285D5A}"/>
                  </a:ext>
                </a:extLst>
              </p:cNvPr>
              <p:cNvCxnSpPr/>
              <p:nvPr/>
            </p:nvCxnSpPr>
            <p:spPr>
              <a:xfrm>
                <a:off x="2524213" y="4577853"/>
                <a:ext cx="0" cy="220509"/>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grpSp>
        <p:sp>
          <p:nvSpPr>
            <p:cNvPr id="248" name="文字方塊 247">
              <a:extLst>
                <a:ext uri="{FF2B5EF4-FFF2-40B4-BE49-F238E27FC236}">
                  <a16:creationId xmlns:a16="http://schemas.microsoft.com/office/drawing/2014/main" id="{F23C74A4-73E4-4F51-AACB-7BBFCE9AA43A}"/>
                </a:ext>
              </a:extLst>
            </p:cNvPr>
            <p:cNvSpPr txBox="1"/>
            <p:nvPr/>
          </p:nvSpPr>
          <p:spPr>
            <a:xfrm>
              <a:off x="5220309" y="1638249"/>
              <a:ext cx="1089194" cy="253916"/>
            </a:xfrm>
            <a:prstGeom prst="rect">
              <a:avLst/>
            </a:prstGeom>
            <a:noFill/>
          </p:spPr>
          <p:txBody>
            <a:bodyPr wrap="square">
              <a:spAutoFit/>
            </a:bodyPr>
            <a:lstStyle/>
            <a:p>
              <a:pPr algn="ctr"/>
              <a:r>
                <a:rPr lang="en-US" altLang="zh-TW" sz="1600" b="1">
                  <a:latin typeface="微軟正黑體" panose="020B0604030504040204" pitchFamily="34" charset="-120"/>
                  <a:ea typeface="微軟正黑體" panose="020B0604030504040204" pitchFamily="34" charset="-120"/>
                  <a:cs typeface="Arial" panose="020B0604020202020204" pitchFamily="34" charset="0"/>
                </a:rPr>
                <a:t>File name</a:t>
              </a:r>
              <a:endParaRPr lang="zh-TW" altLang="en-US" sz="1600" b="1">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249" name="文字方塊 248">
              <a:extLst>
                <a:ext uri="{FF2B5EF4-FFF2-40B4-BE49-F238E27FC236}">
                  <a16:creationId xmlns:a16="http://schemas.microsoft.com/office/drawing/2014/main" id="{5D651550-CC64-415E-9A8C-9BCEC4508F99}"/>
                </a:ext>
              </a:extLst>
            </p:cNvPr>
            <p:cNvSpPr txBox="1"/>
            <p:nvPr/>
          </p:nvSpPr>
          <p:spPr>
            <a:xfrm>
              <a:off x="2602197" y="1638249"/>
              <a:ext cx="1502451" cy="253916"/>
            </a:xfrm>
            <a:prstGeom prst="rect">
              <a:avLst/>
            </a:prstGeom>
            <a:noFill/>
          </p:spPr>
          <p:txBody>
            <a:bodyPr wrap="square">
              <a:spAutoFit/>
            </a:bodyPr>
            <a:lstStyle/>
            <a:p>
              <a:pPr algn="ctr"/>
              <a:r>
                <a:rPr lang="en-US" altLang="zh-TW" sz="1600" b="1">
                  <a:latin typeface="微軟正黑體" panose="020B0604030504040204" pitchFamily="34" charset="-120"/>
                  <a:ea typeface="微軟正黑體" panose="020B0604030504040204" pitchFamily="34" charset="-120"/>
                  <a:cs typeface="Arial" panose="020B0604020202020204" pitchFamily="34" charset="0"/>
                </a:rPr>
                <a:t>Cloud provider</a:t>
              </a:r>
              <a:endParaRPr lang="zh-TW" altLang="en-US" sz="1600" b="1">
                <a:latin typeface="微軟正黑體" panose="020B0604030504040204" pitchFamily="34" charset="-120"/>
                <a:ea typeface="微軟正黑體" panose="020B0604030504040204" pitchFamily="34" charset="-120"/>
                <a:cs typeface="Arial" panose="020B0604020202020204" pitchFamily="34" charset="0"/>
              </a:endParaRPr>
            </a:p>
          </p:txBody>
        </p:sp>
      </p:grpSp>
      <p:sp>
        <p:nvSpPr>
          <p:cNvPr id="132" name="文字方塊 131">
            <a:extLst>
              <a:ext uri="{FF2B5EF4-FFF2-40B4-BE49-F238E27FC236}">
                <a16:creationId xmlns:a16="http://schemas.microsoft.com/office/drawing/2014/main" id="{CDDE91FB-C5EC-1947-9F17-AA7B62B7D936}"/>
              </a:ext>
            </a:extLst>
          </p:cNvPr>
          <p:cNvSpPr txBox="1"/>
          <p:nvPr/>
        </p:nvSpPr>
        <p:spPr>
          <a:xfrm>
            <a:off x="224016" y="1668381"/>
            <a:ext cx="2689068" cy="492379"/>
          </a:xfrm>
          <a:prstGeom prst="rect">
            <a:avLst/>
          </a:prstGeom>
          <a:noFill/>
        </p:spPr>
        <p:txBody>
          <a:bodyPr rot="0" spcFirstLastPara="0" vertOverflow="overflow" horzOverflow="overflow" vert="horz" wrap="square" lIns="162560" tIns="81280" rIns="162560" bIns="81280" numCol="1" spcCol="0" rtlCol="0" fromWordArt="0" anchor="t" anchorCtr="0" forceAA="0" compatLnSpc="1">
            <a:prstTxWarp prst="textNoShape">
              <a:avLst/>
            </a:prstTxWarp>
            <a:spAutoFit/>
          </a:bodyPr>
          <a:lstStyle/>
          <a:p>
            <a:r>
              <a:rPr lang="en-US" altLang="zh-TW" sz="2133">
                <a:latin typeface="Arial" panose="020B0604020202020204" pitchFamily="34" charset="0"/>
                <a:ea typeface="微軟正黑體"/>
                <a:cs typeface="Arial" panose="020B0604020202020204" pitchFamily="34" charset="0"/>
              </a:rPr>
              <a:t>Object example</a:t>
            </a:r>
            <a:endParaRPr lang="en-US" sz="2133">
              <a:latin typeface="Arial" panose="020B0604020202020204" pitchFamily="34" charset="0"/>
              <a:ea typeface="微軟正黑體"/>
              <a:cs typeface="Arial" panose="020B0604020202020204" pitchFamily="34" charset="0"/>
            </a:endParaRPr>
          </a:p>
        </p:txBody>
      </p:sp>
      <p:sp>
        <p:nvSpPr>
          <p:cNvPr id="134" name="Google Shape;79;p16">
            <a:extLst>
              <a:ext uri="{FF2B5EF4-FFF2-40B4-BE49-F238E27FC236}">
                <a16:creationId xmlns:a16="http://schemas.microsoft.com/office/drawing/2014/main" id="{DF8ECAF7-3029-5940-AAAD-5F328B74588C}"/>
              </a:ext>
            </a:extLst>
          </p:cNvPr>
          <p:cNvSpPr txBox="1">
            <a:spLocks/>
          </p:cNvSpPr>
          <p:nvPr/>
        </p:nvSpPr>
        <p:spPr>
          <a:xfrm>
            <a:off x="577295" y="188701"/>
            <a:ext cx="11558204" cy="159995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3400" b="1" err="1">
                <a:solidFill>
                  <a:schemeClr val="tx1"/>
                </a:solidFill>
                <a:latin typeface="Arial" panose="020B0604020202020204" pitchFamily="34" charset="0"/>
                <a:cs typeface="Arial" panose="020B0604020202020204" pitchFamily="34" charset="0"/>
              </a:rPr>
              <a:t>QuObjects</a:t>
            </a:r>
            <a:r>
              <a:rPr lang="en-US" altLang="zh-TW" sz="3400" b="1">
                <a:solidFill>
                  <a:schemeClr val="tx1"/>
                </a:solidFill>
                <a:latin typeface="Arial" panose="020B0604020202020204" pitchFamily="34" charset="0"/>
                <a:cs typeface="Arial" panose="020B0604020202020204" pitchFamily="34" charset="0"/>
              </a:rPr>
              <a:t> is p</a:t>
            </a:r>
            <a:r>
              <a:rPr lang="en" altLang="zh-TW" sz="3400" b="1" err="1">
                <a:solidFill>
                  <a:schemeClr val="tx1"/>
                </a:solidFill>
                <a:latin typeface="Arial" panose="020B0604020202020204" pitchFamily="34" charset="0"/>
                <a:cs typeface="Arial" panose="020B0604020202020204" pitchFamily="34" charset="0"/>
              </a:rPr>
              <a:t>erfect</a:t>
            </a:r>
            <a:r>
              <a:rPr lang="en" altLang="zh-TW" sz="3400" b="1">
                <a:solidFill>
                  <a:schemeClr val="tx1"/>
                </a:solidFill>
                <a:latin typeface="Arial" panose="020B0604020202020204" pitchFamily="34" charset="0"/>
                <a:cs typeface="Arial" panose="020B0604020202020204" pitchFamily="34" charset="0"/>
              </a:rPr>
              <a:t> for object storage development </a:t>
            </a:r>
          </a:p>
          <a:p>
            <a:r>
              <a:rPr lang="en" altLang="zh-TW" sz="3400" b="1">
                <a:solidFill>
                  <a:schemeClr val="tx1"/>
                </a:solidFill>
                <a:latin typeface="Arial" panose="020B0604020202020204" pitchFamily="34" charset="0"/>
                <a:cs typeface="Arial" panose="020B0604020202020204" pitchFamily="34" charset="0"/>
              </a:rPr>
              <a:t>&amp; testing, and backing up cold data from the cloud</a:t>
            </a:r>
            <a:endParaRPr lang="en-US" sz="3400" b="1">
              <a:solidFill>
                <a:schemeClr val="tx1"/>
              </a:solidFill>
              <a:latin typeface="Arial" panose="020B0604020202020204" pitchFamily="34" charset="0"/>
              <a:cs typeface="Arial" panose="020B0604020202020204" pitchFamily="34" charset="0"/>
            </a:endParaRPr>
          </a:p>
        </p:txBody>
      </p:sp>
      <p:grpSp>
        <p:nvGrpSpPr>
          <p:cNvPr id="7" name="群組 6">
            <a:extLst>
              <a:ext uri="{FF2B5EF4-FFF2-40B4-BE49-F238E27FC236}">
                <a16:creationId xmlns:a16="http://schemas.microsoft.com/office/drawing/2014/main" id="{CA5B537F-1315-4E0A-87AC-B178BA04FFA2}"/>
              </a:ext>
            </a:extLst>
          </p:cNvPr>
          <p:cNvGrpSpPr/>
          <p:nvPr/>
        </p:nvGrpSpPr>
        <p:grpSpPr>
          <a:xfrm>
            <a:off x="5639563" y="3042418"/>
            <a:ext cx="1911426" cy="2549106"/>
            <a:chOff x="6678282" y="634282"/>
            <a:chExt cx="1860995" cy="2494840"/>
          </a:xfrm>
        </p:grpSpPr>
        <p:grpSp>
          <p:nvGrpSpPr>
            <p:cNvPr id="5" name="群組 4">
              <a:extLst>
                <a:ext uri="{FF2B5EF4-FFF2-40B4-BE49-F238E27FC236}">
                  <a16:creationId xmlns:a16="http://schemas.microsoft.com/office/drawing/2014/main" id="{47DDAC4A-AD12-4A55-B046-78453658C86F}"/>
                </a:ext>
              </a:extLst>
            </p:cNvPr>
            <p:cNvGrpSpPr/>
            <p:nvPr/>
          </p:nvGrpSpPr>
          <p:grpSpPr>
            <a:xfrm>
              <a:off x="6678282" y="634282"/>
              <a:ext cx="1860995" cy="2494840"/>
              <a:chOff x="7283910" y="628725"/>
              <a:chExt cx="1860995" cy="2494840"/>
            </a:xfrm>
          </p:grpSpPr>
          <p:pic>
            <p:nvPicPr>
              <p:cNvPr id="3" name="圖片 5" descr="一張含有 螢幕擷取畫面 的圖片&#10;&#10;自動產生的描述">
                <a:extLst>
                  <a:ext uri="{FF2B5EF4-FFF2-40B4-BE49-F238E27FC236}">
                    <a16:creationId xmlns:a16="http://schemas.microsoft.com/office/drawing/2014/main" id="{DFCF0AFB-FBAF-4249-BBB1-11F40AE7BBDA}"/>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7283910" y="628725"/>
                <a:ext cx="1860995" cy="2494840"/>
              </a:xfrm>
              <a:prstGeom prst="rect">
                <a:avLst/>
              </a:prstGeom>
            </p:spPr>
          </p:pic>
          <p:sp>
            <p:nvSpPr>
              <p:cNvPr id="4" name="矩形 3">
                <a:extLst>
                  <a:ext uri="{FF2B5EF4-FFF2-40B4-BE49-F238E27FC236}">
                    <a16:creationId xmlns:a16="http://schemas.microsoft.com/office/drawing/2014/main" id="{8892195E-EC6D-47D8-8C69-E6F496C8F1BE}"/>
                  </a:ext>
                </a:extLst>
              </p:cNvPr>
              <p:cNvSpPr/>
              <p:nvPr/>
            </p:nvSpPr>
            <p:spPr>
              <a:xfrm>
                <a:off x="7405541" y="1206875"/>
                <a:ext cx="104642" cy="143816"/>
              </a:xfrm>
              <a:prstGeom prst="rect">
                <a:avLst/>
              </a:prstGeom>
              <a:solidFill>
                <a:srgbClr val="FAFBFB"/>
              </a:solidFill>
              <a:ln>
                <a:solidFill>
                  <a:srgbClr val="FAFBF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sp>
          <p:nvSpPr>
            <p:cNvPr id="6" name="矩形 5">
              <a:extLst>
                <a:ext uri="{FF2B5EF4-FFF2-40B4-BE49-F238E27FC236}">
                  <a16:creationId xmlns:a16="http://schemas.microsoft.com/office/drawing/2014/main" id="{66293A1D-9C36-4C62-8647-18F27D5F8028}"/>
                </a:ext>
              </a:extLst>
            </p:cNvPr>
            <p:cNvSpPr/>
            <p:nvPr/>
          </p:nvSpPr>
          <p:spPr>
            <a:xfrm>
              <a:off x="7364471" y="934563"/>
              <a:ext cx="105369" cy="87413"/>
            </a:xfrm>
            <a:prstGeom prst="rect">
              <a:avLst/>
            </a:prstGeom>
            <a:solidFill>
              <a:srgbClr val="F5F7F7"/>
            </a:solidFill>
            <a:ln>
              <a:solidFill>
                <a:srgbClr val="F5F7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sp>
        <p:nvSpPr>
          <p:cNvPr id="153" name="文字方塊 152">
            <a:extLst>
              <a:ext uri="{FF2B5EF4-FFF2-40B4-BE49-F238E27FC236}">
                <a16:creationId xmlns:a16="http://schemas.microsoft.com/office/drawing/2014/main" id="{471923D3-FC4A-4333-B046-FDF051B74B3E}"/>
              </a:ext>
            </a:extLst>
          </p:cNvPr>
          <p:cNvSpPr txBox="1"/>
          <p:nvPr/>
        </p:nvSpPr>
        <p:spPr>
          <a:xfrm>
            <a:off x="4859557" y="6012111"/>
            <a:ext cx="1213953" cy="215444"/>
          </a:xfrm>
          <a:prstGeom prst="rect">
            <a:avLst/>
          </a:prstGeom>
          <a:noFill/>
        </p:spPr>
        <p:txBody>
          <a:bodyPr wrap="square">
            <a:spAutoFit/>
          </a:bodyPr>
          <a:lstStyle/>
          <a:p>
            <a:pPr fontAlgn="base"/>
            <a:r>
              <a:rPr lang="en-US" altLang="zh-TW" sz="800" b="1" i="0">
                <a:solidFill>
                  <a:schemeClr val="bg1"/>
                </a:solidFill>
                <a:effectLst/>
                <a:latin typeface="Arial" panose="020B0604020202020204" pitchFamily="34" charset="0"/>
                <a:cs typeface="Arial" panose="020B0604020202020204" pitchFamily="34" charset="0"/>
              </a:rPr>
              <a:t>2.99 GB/s</a:t>
            </a:r>
          </a:p>
        </p:txBody>
      </p:sp>
    </p:spTree>
    <p:extLst>
      <p:ext uri="{BB962C8B-B14F-4D97-AF65-F5344CB8AC3E}">
        <p14:creationId xmlns:p14="http://schemas.microsoft.com/office/powerpoint/2010/main" val="18014927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表格 3">
            <a:extLst>
              <a:ext uri="{FF2B5EF4-FFF2-40B4-BE49-F238E27FC236}">
                <a16:creationId xmlns:a16="http://schemas.microsoft.com/office/drawing/2014/main" id="{1E3B0E68-6A0A-4C27-BB48-D6622454836B}"/>
              </a:ext>
            </a:extLst>
          </p:cNvPr>
          <p:cNvGraphicFramePr>
            <a:graphicFrameLocks noGrp="1"/>
          </p:cNvGraphicFramePr>
          <p:nvPr>
            <p:extLst>
              <p:ext uri="{D42A27DB-BD31-4B8C-83A1-F6EECF244321}">
                <p14:modId xmlns:p14="http://schemas.microsoft.com/office/powerpoint/2010/main" val="2892151724"/>
              </p:ext>
            </p:extLst>
          </p:nvPr>
        </p:nvGraphicFramePr>
        <p:xfrm>
          <a:off x="620941" y="2109746"/>
          <a:ext cx="7576265" cy="3850211"/>
        </p:xfrm>
        <a:graphic>
          <a:graphicData uri="http://schemas.openxmlformats.org/drawingml/2006/table">
            <a:tbl>
              <a:tblPr firstRow="1" bandRow="1"/>
              <a:tblGrid>
                <a:gridCol w="1951657">
                  <a:extLst>
                    <a:ext uri="{9D8B030D-6E8A-4147-A177-3AD203B41FA5}">
                      <a16:colId xmlns:a16="http://schemas.microsoft.com/office/drawing/2014/main" val="1342336146"/>
                    </a:ext>
                  </a:extLst>
                </a:gridCol>
                <a:gridCol w="2667176">
                  <a:extLst>
                    <a:ext uri="{9D8B030D-6E8A-4147-A177-3AD203B41FA5}">
                      <a16:colId xmlns:a16="http://schemas.microsoft.com/office/drawing/2014/main" val="3829529322"/>
                    </a:ext>
                  </a:extLst>
                </a:gridCol>
                <a:gridCol w="2957432">
                  <a:extLst>
                    <a:ext uri="{9D8B030D-6E8A-4147-A177-3AD203B41FA5}">
                      <a16:colId xmlns:a16="http://schemas.microsoft.com/office/drawing/2014/main" val="3150085459"/>
                    </a:ext>
                  </a:extLst>
                </a:gridCol>
              </a:tblGrid>
              <a:tr h="467476">
                <a:tc>
                  <a:txBody>
                    <a:bodyPr/>
                    <a:lstStyle/>
                    <a:p>
                      <a:pPr marL="0" marR="0" lvl="0" indent="0" algn="ctr" defTabSz="914400" rtl="0" eaLnBrk="1" latinLnBrk="0" hangingPunct="1">
                        <a:spcBef>
                          <a:spcPts val="0"/>
                        </a:spcBef>
                        <a:spcAft>
                          <a:spcPts val="0"/>
                        </a:spcAft>
                        <a:buNone/>
                      </a:pPr>
                      <a:endParaRPr lang="en-US" altLang="en-US" sz="1400" b="1" kern="1200">
                        <a:solidFill>
                          <a:schemeClr val="tx1"/>
                        </a:solidFill>
                        <a:latin typeface="Arial" panose="020B0604020202020204" pitchFamily="34" charset="0"/>
                        <a:ea typeface="微軟正黑體" panose="020B0604030504040204" pitchFamily="34" charset="-120"/>
                        <a:cs typeface="+mn-cs"/>
                        <a:sym typeface="Arial" panose="020B0604020202020204" pitchFamily="34" charset="0"/>
                      </a:endParaRPr>
                    </a:p>
                  </a:txBody>
                  <a:tcPr marL="107999" marR="107999" marT="54000" marB="54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2F61D3"/>
                    </a:solidFill>
                  </a:tcPr>
                </a:tc>
                <a:tc>
                  <a:txBody>
                    <a:bodyPr/>
                    <a:lstStyle/>
                    <a:p>
                      <a:pPr marL="0" lvl="0" algn="ctr" defTabSz="914400" rtl="0" eaLnBrk="1" latinLnBrk="0" hangingPunct="1">
                        <a:buNone/>
                      </a:pPr>
                      <a:r>
                        <a:rPr lang="en-US" altLang="zh-TW" sz="1400" b="1" kern="1200" noProof="0">
                          <a:solidFill>
                            <a:schemeClr val="bg1"/>
                          </a:solidFill>
                          <a:latin typeface="Arial" panose="020B0604020202020204" pitchFamily="34" charset="0"/>
                          <a:ea typeface="微軟正黑體" panose="020B0604030504040204" pitchFamily="34" charset="-120"/>
                          <a:cs typeface="+mn-cs"/>
                          <a:sym typeface="Arial" panose="020B0604020202020204" pitchFamily="34" charset="0"/>
                        </a:rPr>
                        <a:t>Network Drive Mount</a:t>
                      </a:r>
                      <a:endParaRPr lang="zh-TW" altLang="en-US" sz="1400" b="1" kern="1200">
                        <a:solidFill>
                          <a:schemeClr val="bg1"/>
                        </a:solidFill>
                        <a:latin typeface="Arial" panose="020B0604020202020204" pitchFamily="34" charset="0"/>
                        <a:ea typeface="微軟正黑體" panose="020B0604030504040204" pitchFamily="34" charset="-120"/>
                        <a:cs typeface="+mn-cs"/>
                        <a:sym typeface="Arial" panose="020B0604020202020204" pitchFamily="34" charset="0"/>
                      </a:endParaRPr>
                    </a:p>
                  </a:txBody>
                  <a:tcPr marL="75786" marR="75786" marT="40495" marB="40495"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2F61D3"/>
                    </a:solidFill>
                  </a:tcPr>
                </a:tc>
                <a:tc>
                  <a:txBody>
                    <a:bodyPr/>
                    <a:lstStyle/>
                    <a:p>
                      <a:pPr marL="0" lvl="0" algn="ctr" defTabSz="914400" rtl="0" eaLnBrk="1" latinLnBrk="0" hangingPunct="1">
                        <a:buNone/>
                      </a:pPr>
                      <a:r>
                        <a:rPr lang="en-US" altLang="zh-TW" sz="1400" b="1" kern="1200" noProof="0">
                          <a:solidFill>
                            <a:schemeClr val="bg1"/>
                          </a:solidFill>
                          <a:latin typeface="Arial" panose="020B0604020202020204" pitchFamily="34" charset="0"/>
                          <a:ea typeface="微軟正黑體" panose="020B0604030504040204" pitchFamily="34" charset="-120"/>
                          <a:cs typeface="+mn-cs"/>
                          <a:sym typeface="Arial" panose="020B0604020202020204" pitchFamily="34" charset="0"/>
                        </a:rPr>
                        <a:t>File Cloud Gateway</a:t>
                      </a:r>
                      <a:endParaRPr lang="zh-TW" altLang="en-US" sz="1400" b="1" kern="1200">
                        <a:solidFill>
                          <a:schemeClr val="bg1"/>
                        </a:solidFill>
                        <a:latin typeface="Arial" panose="020B0604020202020204" pitchFamily="34" charset="0"/>
                        <a:ea typeface="微軟正黑體" panose="020B0604030504040204" pitchFamily="34" charset="-120"/>
                        <a:cs typeface="+mn-cs"/>
                        <a:sym typeface="Arial" panose="020B0604020202020204" pitchFamily="34" charset="0"/>
                      </a:endParaRPr>
                    </a:p>
                  </a:txBody>
                  <a:tcPr marL="78943" marR="78943" marT="168731" marB="168731"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2F61D3"/>
                    </a:solidFill>
                  </a:tcPr>
                </a:tc>
                <a:extLst>
                  <a:ext uri="{0D108BD9-81ED-4DB2-BD59-A6C34878D82A}">
                    <a16:rowId xmlns:a16="http://schemas.microsoft.com/office/drawing/2014/main" val="2364017304"/>
                  </a:ext>
                </a:extLst>
              </a:tr>
              <a:tr h="528800">
                <a:tc>
                  <a:txBody>
                    <a:bodyPr/>
                    <a:lstStyle/>
                    <a:p>
                      <a:pPr lvl="0" algn="ctr">
                        <a:lnSpc>
                          <a:spcPct val="100000"/>
                        </a:lnSpc>
                        <a:spcBef>
                          <a:spcPts val="0"/>
                        </a:spcBef>
                        <a:spcAft>
                          <a:spcPts val="0"/>
                        </a:spcAft>
                        <a:buNone/>
                      </a:pPr>
                      <a:r>
                        <a:rPr lang="en-US" altLang="zh-TW" sz="1100" b="1" noProof="0">
                          <a:solidFill>
                            <a:schemeClr val="tx1"/>
                          </a:solidFill>
                          <a:latin typeface="Arial" panose="020B0604020202020204" pitchFamily="34" charset="0"/>
                          <a:cs typeface="Arial" panose="020B0604020202020204" pitchFamily="34" charset="0"/>
                        </a:rPr>
                        <a:t>Setup Method</a:t>
                      </a:r>
                      <a:endParaRPr lang="zh-TW" altLang="en-US" sz="1100" b="1">
                        <a:solidFill>
                          <a:schemeClr val="tx1"/>
                        </a:solidFill>
                        <a:latin typeface="Arial" panose="020B0604020202020204" pitchFamily="34" charset="0"/>
                        <a:cs typeface="Arial" panose="020B0604020202020204" pitchFamily="34" charset="0"/>
                      </a:endParaRP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tc>
                  <a:txBody>
                    <a:bodyPr/>
                    <a:lstStyle/>
                    <a:p>
                      <a:pPr lvl="0" algn="ctr">
                        <a:lnSpc>
                          <a:spcPct val="100000"/>
                        </a:lnSpc>
                        <a:spcBef>
                          <a:spcPts val="0"/>
                        </a:spcBef>
                        <a:spcAft>
                          <a:spcPts val="0"/>
                        </a:spcAft>
                        <a:buNone/>
                      </a:pPr>
                      <a:r>
                        <a:rPr lang="en-US" sz="1100" noProof="0">
                          <a:solidFill>
                            <a:schemeClr val="tx1"/>
                          </a:solidFill>
                          <a:latin typeface="Arial" panose="020B0604020202020204" pitchFamily="34" charset="0"/>
                          <a:cs typeface="Arial" panose="020B0604020202020204" pitchFamily="34" charset="0"/>
                        </a:rPr>
                        <a:t>Mount cloud drives</a:t>
                      </a:r>
                      <a:endParaRPr lang="en-US" altLang="zh-TW" sz="1100">
                        <a:solidFill>
                          <a:schemeClr val="tx1"/>
                        </a:solidFill>
                        <a:latin typeface="Arial" panose="020B0604020202020204" pitchFamily="34" charset="0"/>
                        <a:cs typeface="Arial" panose="020B0604020202020204" pitchFamily="34" charset="0"/>
                      </a:endParaRP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tc>
                  <a:txBody>
                    <a:bodyPr/>
                    <a:lstStyle/>
                    <a:p>
                      <a:pPr lvl="0" algn="ctr">
                        <a:lnSpc>
                          <a:spcPct val="100000"/>
                        </a:lnSpc>
                        <a:spcBef>
                          <a:spcPts val="0"/>
                        </a:spcBef>
                        <a:spcAft>
                          <a:spcPts val="0"/>
                        </a:spcAft>
                        <a:buNone/>
                      </a:pPr>
                      <a:r>
                        <a:rPr lang="en-US" altLang="zh-TW" sz="1100" noProof="0">
                          <a:solidFill>
                            <a:schemeClr val="tx1"/>
                          </a:solidFill>
                          <a:latin typeface="Arial" panose="020B0604020202020204" pitchFamily="34" charset="0"/>
                          <a:cs typeface="Arial" panose="020B0604020202020204" pitchFamily="34" charset="0"/>
                        </a:rPr>
                        <a:t>Select “File Cloud Gateway” mode and create a dedicated cache space</a:t>
                      </a:r>
                      <a:endParaRPr lang="zh-TW" altLang="en-US" sz="1100">
                        <a:solidFill>
                          <a:schemeClr val="tx1"/>
                        </a:solidFill>
                        <a:latin typeface="Arial" panose="020B0604020202020204" pitchFamily="34" charset="0"/>
                        <a:cs typeface="Arial" panose="020B0604020202020204" pitchFamily="34" charset="0"/>
                      </a:endParaRP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extLst>
                  <a:ext uri="{0D108BD9-81ED-4DB2-BD59-A6C34878D82A}">
                    <a16:rowId xmlns:a16="http://schemas.microsoft.com/office/drawing/2014/main" val="4105057157"/>
                  </a:ext>
                </a:extLst>
              </a:tr>
              <a:tr h="528800">
                <a:tc>
                  <a:txBody>
                    <a:bodyPr/>
                    <a:lstStyle/>
                    <a:p>
                      <a:pPr lvl="0" algn="ctr">
                        <a:buNone/>
                      </a:pPr>
                      <a:r>
                        <a:rPr lang="zh-TW" altLang="en-US" sz="1100" b="1">
                          <a:solidFill>
                            <a:schemeClr val="tx1"/>
                          </a:solidFill>
                          <a:latin typeface="Arial" panose="020B0604020202020204" pitchFamily="34" charset="0"/>
                          <a:cs typeface="Arial" panose="020B0604020202020204" pitchFamily="34" charset="0"/>
                        </a:rPr>
                        <a:t>Connections</a:t>
                      </a: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tc>
                  <a:txBody>
                    <a:bodyPr/>
                    <a:lstStyle/>
                    <a:p>
                      <a:pPr lvl="0" algn="ctr">
                        <a:buNone/>
                      </a:pPr>
                      <a:r>
                        <a:rPr lang="zh-TW" altLang="en-US" sz="1100">
                          <a:solidFill>
                            <a:schemeClr val="tx1"/>
                          </a:solidFill>
                          <a:latin typeface="Arial" panose="020B0604020202020204" pitchFamily="34" charset="0"/>
                          <a:cs typeface="Arial" panose="020B0604020202020204" pitchFamily="34" charset="0"/>
                        </a:rPr>
                        <a:t>No limit</a:t>
                      </a: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tc>
                  <a:txBody>
                    <a:bodyPr/>
                    <a:lstStyle/>
                    <a:p>
                      <a:pPr lvl="0" algn="ctr">
                        <a:lnSpc>
                          <a:spcPct val="100000"/>
                        </a:lnSpc>
                        <a:spcBef>
                          <a:spcPts val="0"/>
                        </a:spcBef>
                        <a:spcAft>
                          <a:spcPts val="0"/>
                        </a:spcAft>
                        <a:buNone/>
                      </a:pPr>
                      <a:r>
                        <a:rPr lang="en-US" altLang="zh-TW" sz="1100" noProof="0">
                          <a:solidFill>
                            <a:schemeClr val="tx1"/>
                          </a:solidFill>
                          <a:latin typeface="Arial" panose="020B0604020202020204" pitchFamily="34" charset="0"/>
                          <a:cs typeface="Arial" panose="020B0604020202020204" pitchFamily="34" charset="0"/>
                        </a:rPr>
                        <a:t>2 free</a:t>
                      </a:r>
                      <a:r>
                        <a:rPr lang="zh-TW" altLang="en-US" sz="1100" noProof="0">
                          <a:solidFill>
                            <a:schemeClr val="tx1"/>
                          </a:solidFill>
                          <a:latin typeface="Arial" panose="020B0604020202020204" pitchFamily="34" charset="0"/>
                          <a:cs typeface="Arial" panose="020B0604020202020204" pitchFamily="34" charset="0"/>
                        </a:rPr>
                        <a:t> </a:t>
                      </a:r>
                      <a:r>
                        <a:rPr lang="en-US" altLang="zh-TW" sz="1100" noProof="0">
                          <a:solidFill>
                            <a:schemeClr val="tx1"/>
                          </a:solidFill>
                          <a:latin typeface="Arial" panose="020B0604020202020204" pitchFamily="34" charset="0"/>
                          <a:cs typeface="Arial" panose="020B0604020202020204" pitchFamily="34" charset="0"/>
                        </a:rPr>
                        <a:t>and</a:t>
                      </a:r>
                      <a:r>
                        <a:rPr lang="zh-TW" altLang="en-US" sz="1100" noProof="0">
                          <a:solidFill>
                            <a:schemeClr val="tx1"/>
                          </a:solidFill>
                          <a:latin typeface="Arial" panose="020B0604020202020204" pitchFamily="34" charset="0"/>
                          <a:cs typeface="Arial" panose="020B0604020202020204" pitchFamily="34" charset="0"/>
                        </a:rPr>
                        <a:t> </a:t>
                      </a:r>
                      <a:r>
                        <a:rPr lang="en-US" altLang="zh-TW" sz="1100" noProof="0">
                          <a:solidFill>
                            <a:schemeClr val="tx1"/>
                          </a:solidFill>
                          <a:latin typeface="Arial" panose="020B0604020202020204" pitchFamily="34" charset="0"/>
                          <a:cs typeface="Arial" panose="020B0604020202020204" pitchFamily="34" charset="0"/>
                        </a:rPr>
                        <a:t>perpetual</a:t>
                      </a:r>
                      <a:r>
                        <a:rPr lang="zh-TW" altLang="en-US" sz="1100" noProof="0">
                          <a:solidFill>
                            <a:schemeClr val="tx1"/>
                          </a:solidFill>
                          <a:latin typeface="Arial" panose="020B0604020202020204" pitchFamily="34" charset="0"/>
                          <a:cs typeface="Arial" panose="020B0604020202020204" pitchFamily="34" charset="0"/>
                        </a:rPr>
                        <a:t> </a:t>
                      </a:r>
                      <a:r>
                        <a:rPr lang="en-US" altLang="zh-TW" sz="1100" noProof="0">
                          <a:solidFill>
                            <a:schemeClr val="tx1"/>
                          </a:solidFill>
                          <a:latin typeface="Arial" panose="020B0604020202020204" pitchFamily="34" charset="0"/>
                          <a:cs typeface="Arial" panose="020B0604020202020204" pitchFamily="34" charset="0"/>
                        </a:rPr>
                        <a:t>connections.</a:t>
                      </a:r>
                      <a:r>
                        <a:rPr lang="zh-TW" altLang="en-US" sz="1100" noProof="0">
                          <a:solidFill>
                            <a:schemeClr val="tx1"/>
                          </a:solidFill>
                          <a:latin typeface="Arial" panose="020B0604020202020204" pitchFamily="34" charset="0"/>
                          <a:cs typeface="Arial" panose="020B0604020202020204" pitchFamily="34" charset="0"/>
                        </a:rPr>
                        <a:t> </a:t>
                      </a:r>
                      <a:r>
                        <a:rPr lang="en-US" altLang="zh-TW" sz="1100" noProof="0">
                          <a:solidFill>
                            <a:schemeClr val="tx1"/>
                          </a:solidFill>
                          <a:latin typeface="Arial" panose="020B0604020202020204" pitchFamily="34" charset="0"/>
                          <a:cs typeface="Arial" panose="020B0604020202020204" pitchFamily="34" charset="0"/>
                        </a:rPr>
                        <a:t>Purchase</a:t>
                      </a:r>
                      <a:r>
                        <a:rPr lang="zh-TW" altLang="en-US" sz="1100" noProof="0">
                          <a:solidFill>
                            <a:schemeClr val="tx1"/>
                          </a:solidFill>
                          <a:latin typeface="Arial" panose="020B0604020202020204" pitchFamily="34" charset="0"/>
                          <a:cs typeface="Arial" panose="020B0604020202020204" pitchFamily="34" charset="0"/>
                        </a:rPr>
                        <a:t> </a:t>
                      </a:r>
                      <a:r>
                        <a:rPr lang="en-US" altLang="zh-TW" sz="1100" noProof="0">
                          <a:solidFill>
                            <a:schemeClr val="tx1"/>
                          </a:solidFill>
                          <a:latin typeface="Arial" panose="020B0604020202020204" pitchFamily="34" charset="0"/>
                          <a:cs typeface="Arial" panose="020B0604020202020204" pitchFamily="34" charset="0"/>
                        </a:rPr>
                        <a:t>license</a:t>
                      </a:r>
                      <a:r>
                        <a:rPr lang="zh-TW" altLang="en-US" sz="1100" noProof="0">
                          <a:solidFill>
                            <a:schemeClr val="tx1"/>
                          </a:solidFill>
                          <a:latin typeface="Arial" panose="020B0604020202020204" pitchFamily="34" charset="0"/>
                          <a:cs typeface="Arial" panose="020B0604020202020204" pitchFamily="34" charset="0"/>
                        </a:rPr>
                        <a:t> </a:t>
                      </a:r>
                      <a:r>
                        <a:rPr lang="en-US" altLang="zh-TW" sz="1100" noProof="0">
                          <a:solidFill>
                            <a:schemeClr val="tx1"/>
                          </a:solidFill>
                          <a:latin typeface="Arial" panose="020B0604020202020204" pitchFamily="34" charset="0"/>
                          <a:cs typeface="Arial" panose="020B0604020202020204" pitchFamily="34" charset="0"/>
                        </a:rPr>
                        <a:t>for</a:t>
                      </a:r>
                      <a:r>
                        <a:rPr lang="zh-TW" altLang="en-US" sz="1100" noProof="0">
                          <a:solidFill>
                            <a:schemeClr val="tx1"/>
                          </a:solidFill>
                          <a:latin typeface="Arial" panose="020B0604020202020204" pitchFamily="34" charset="0"/>
                          <a:cs typeface="Arial" panose="020B0604020202020204" pitchFamily="34" charset="0"/>
                        </a:rPr>
                        <a:t> </a:t>
                      </a:r>
                      <a:r>
                        <a:rPr lang="en-US" altLang="zh-TW" sz="1100" noProof="0">
                          <a:solidFill>
                            <a:schemeClr val="tx1"/>
                          </a:solidFill>
                          <a:latin typeface="Arial" panose="020B0604020202020204" pitchFamily="34" charset="0"/>
                          <a:cs typeface="Arial" panose="020B0604020202020204" pitchFamily="34" charset="0"/>
                        </a:rPr>
                        <a:t>more</a:t>
                      </a:r>
                      <a:r>
                        <a:rPr lang="zh-TW" altLang="en-US" sz="1100" noProof="0">
                          <a:solidFill>
                            <a:schemeClr val="tx1"/>
                          </a:solidFill>
                          <a:latin typeface="Arial" panose="020B0604020202020204" pitchFamily="34" charset="0"/>
                          <a:cs typeface="Arial" panose="020B0604020202020204" pitchFamily="34" charset="0"/>
                        </a:rPr>
                        <a:t> </a:t>
                      </a:r>
                      <a:r>
                        <a:rPr lang="en-US" altLang="zh-TW" sz="1100" noProof="0">
                          <a:solidFill>
                            <a:schemeClr val="tx1"/>
                          </a:solidFill>
                          <a:latin typeface="Arial" panose="020B0604020202020204" pitchFamily="34" charset="0"/>
                          <a:cs typeface="Arial" panose="020B0604020202020204" pitchFamily="34" charset="0"/>
                        </a:rPr>
                        <a:t>connections</a:t>
                      </a:r>
                      <a:endParaRPr lang="zh-TW" altLang="en-US" sz="1100" noProof="0">
                        <a:solidFill>
                          <a:schemeClr val="tx1"/>
                        </a:solidFill>
                        <a:latin typeface="Arial" panose="020B0604020202020204" pitchFamily="34" charset="0"/>
                        <a:cs typeface="Arial" panose="020B0604020202020204" pitchFamily="34" charset="0"/>
                      </a:endParaRP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extLst>
                  <a:ext uri="{0D108BD9-81ED-4DB2-BD59-A6C34878D82A}">
                    <a16:rowId xmlns:a16="http://schemas.microsoft.com/office/drawing/2014/main" val="1886247581"/>
                  </a:ext>
                </a:extLst>
              </a:tr>
              <a:tr h="344737">
                <a:tc>
                  <a:txBody>
                    <a:bodyPr/>
                    <a:lstStyle/>
                    <a:p>
                      <a:pPr lvl="0" algn="ctr">
                        <a:lnSpc>
                          <a:spcPct val="100000"/>
                        </a:lnSpc>
                        <a:spcBef>
                          <a:spcPts val="0"/>
                        </a:spcBef>
                        <a:spcAft>
                          <a:spcPts val="0"/>
                        </a:spcAft>
                        <a:buNone/>
                      </a:pPr>
                      <a:r>
                        <a:rPr lang="en-US" altLang="zh-TW" sz="1100" b="1" noProof="0">
                          <a:solidFill>
                            <a:schemeClr val="tx1"/>
                          </a:solidFill>
                          <a:latin typeface="Arial" panose="020B0604020202020204" pitchFamily="34" charset="0"/>
                          <a:cs typeface="Arial" panose="020B0604020202020204" pitchFamily="34" charset="0"/>
                        </a:rPr>
                        <a:t>Access Performance</a:t>
                      </a:r>
                      <a:endParaRPr lang="zh-TW" altLang="en-US" sz="1100" b="1">
                        <a:solidFill>
                          <a:schemeClr val="tx1"/>
                        </a:solidFill>
                        <a:latin typeface="Arial" panose="020B0604020202020204" pitchFamily="34" charset="0"/>
                        <a:cs typeface="Arial" panose="020B0604020202020204" pitchFamily="34" charset="0"/>
                      </a:endParaRP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tc>
                  <a:txBody>
                    <a:bodyPr/>
                    <a:lstStyle/>
                    <a:p>
                      <a:pPr lvl="0" algn="ctr">
                        <a:buNone/>
                      </a:pPr>
                      <a:r>
                        <a:rPr lang="zh-TW" altLang="en-US" sz="1100">
                          <a:solidFill>
                            <a:schemeClr val="tx1"/>
                          </a:solidFill>
                          <a:latin typeface="Arial" panose="020B0604020202020204" pitchFamily="34" charset="0"/>
                          <a:cs typeface="Arial" panose="020B0604020202020204" pitchFamily="34" charset="0"/>
                        </a:rPr>
                        <a:t>Depends on network speed</a:t>
                      </a: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tc>
                  <a:txBody>
                    <a:bodyPr/>
                    <a:lstStyle/>
                    <a:p>
                      <a:pPr lvl="0" algn="ctr">
                        <a:buNone/>
                      </a:pPr>
                      <a:r>
                        <a:rPr lang="zh-TW" altLang="en-US" sz="1100">
                          <a:solidFill>
                            <a:schemeClr val="tx1"/>
                          </a:solidFill>
                          <a:latin typeface="Arial" panose="020B0604020202020204" pitchFamily="34" charset="0"/>
                          <a:cs typeface="Arial" panose="020B0604020202020204" pitchFamily="34" charset="0"/>
                        </a:rPr>
                        <a:t>High performance </a:t>
                      </a:r>
                      <a:r>
                        <a:rPr lang="en-US" altLang="zh-TW" sz="1100">
                          <a:solidFill>
                            <a:schemeClr val="tx1"/>
                          </a:solidFill>
                          <a:latin typeface="Arial" panose="020B0604020202020204" pitchFamily="34" charset="0"/>
                          <a:cs typeface="Arial" panose="020B0604020202020204" pitchFamily="34" charset="0"/>
                        </a:rPr>
                        <a:t>thanks to </a:t>
                      </a:r>
                      <a:r>
                        <a:rPr lang="zh-TW" altLang="en-US" sz="1100">
                          <a:solidFill>
                            <a:schemeClr val="tx1"/>
                          </a:solidFill>
                          <a:latin typeface="Arial" panose="020B0604020202020204" pitchFamily="34" charset="0"/>
                          <a:cs typeface="Arial" panose="020B0604020202020204" pitchFamily="34" charset="0"/>
                        </a:rPr>
                        <a:t>cach</a:t>
                      </a:r>
                      <a:r>
                        <a:rPr lang="en-US" altLang="zh-TW" sz="1100">
                          <a:solidFill>
                            <a:schemeClr val="tx1"/>
                          </a:solidFill>
                          <a:latin typeface="Arial" panose="020B0604020202020204" pitchFamily="34" charset="0"/>
                          <a:cs typeface="Arial" panose="020B0604020202020204" pitchFamily="34" charset="0"/>
                        </a:rPr>
                        <a:t>ing</a:t>
                      </a:r>
                      <a:endParaRPr lang="zh-TW" altLang="en-US" sz="1100">
                        <a:solidFill>
                          <a:schemeClr val="tx1"/>
                        </a:solidFill>
                        <a:latin typeface="Arial" panose="020B0604020202020204" pitchFamily="34" charset="0"/>
                        <a:cs typeface="Arial" panose="020B0604020202020204" pitchFamily="34" charset="0"/>
                      </a:endParaRP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extLst>
                  <a:ext uri="{0D108BD9-81ED-4DB2-BD59-A6C34878D82A}">
                    <a16:rowId xmlns:a16="http://schemas.microsoft.com/office/drawing/2014/main" val="1438036707"/>
                  </a:ext>
                </a:extLst>
              </a:tr>
              <a:tr h="344737">
                <a:tc>
                  <a:txBody>
                    <a:bodyPr/>
                    <a:lstStyle/>
                    <a:p>
                      <a:pPr lvl="0" algn="ctr">
                        <a:buNone/>
                      </a:pPr>
                      <a:r>
                        <a:rPr lang="zh-TW" altLang="en-US" sz="1100" b="1">
                          <a:solidFill>
                            <a:schemeClr val="tx1"/>
                          </a:solidFill>
                          <a:latin typeface="Arial" panose="020B0604020202020204" pitchFamily="34" charset="0"/>
                          <a:cs typeface="Arial" panose="020B0604020202020204" pitchFamily="34" charset="0"/>
                        </a:rPr>
                        <a:t>Access in File Station</a:t>
                      </a: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tc>
                  <a:txBody>
                    <a:bodyPr/>
                    <a:lstStyle/>
                    <a:p>
                      <a:pPr algn="ctr" fontAlgn="ctr"/>
                      <a:r>
                        <a:rPr lang="zh-TW" altLang="en-US" sz="1100">
                          <a:solidFill>
                            <a:schemeClr val="tx1"/>
                          </a:solidFill>
                          <a:latin typeface="Arial" panose="020B0604020202020204" pitchFamily="34" charset="0"/>
                          <a:cs typeface="Arial" panose="020B0604020202020204" pitchFamily="34" charset="0"/>
                        </a:rPr>
                        <a:t>Support</a:t>
                      </a:r>
                      <a:r>
                        <a:rPr lang="en-US" altLang="zh-TW" sz="1100">
                          <a:solidFill>
                            <a:schemeClr val="tx1"/>
                          </a:solidFill>
                          <a:latin typeface="Arial" panose="020B0604020202020204" pitchFamily="34" charset="0"/>
                          <a:cs typeface="Arial" panose="020B0604020202020204" pitchFamily="34" charset="0"/>
                        </a:rPr>
                        <a:t>ed</a:t>
                      </a:r>
                      <a:endParaRPr lang="zh-TW" altLang="en-US" sz="1100">
                        <a:solidFill>
                          <a:schemeClr val="tx1"/>
                        </a:solidFill>
                        <a:latin typeface="Arial" panose="020B0604020202020204" pitchFamily="34" charset="0"/>
                        <a:cs typeface="Arial" panose="020B0604020202020204" pitchFamily="34" charset="0"/>
                      </a:endParaRP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tc>
                  <a:txBody>
                    <a:bodyPr/>
                    <a:lstStyle/>
                    <a:p>
                      <a:pPr lvl="0" algn="ctr">
                        <a:buNone/>
                      </a:pPr>
                      <a:r>
                        <a:rPr lang="zh-TW" altLang="en-US" sz="1100">
                          <a:solidFill>
                            <a:schemeClr val="tx1"/>
                          </a:solidFill>
                          <a:latin typeface="Arial" panose="020B0604020202020204" pitchFamily="34" charset="0"/>
                          <a:cs typeface="Arial" panose="020B0604020202020204" pitchFamily="34" charset="0"/>
                        </a:rPr>
                        <a:t>Support</a:t>
                      </a:r>
                      <a:r>
                        <a:rPr lang="en-US" altLang="zh-TW" sz="1100">
                          <a:solidFill>
                            <a:schemeClr val="tx1"/>
                          </a:solidFill>
                          <a:latin typeface="Arial" panose="020B0604020202020204" pitchFamily="34" charset="0"/>
                          <a:cs typeface="Arial" panose="020B0604020202020204" pitchFamily="34" charset="0"/>
                        </a:rPr>
                        <a:t>ed</a:t>
                      </a:r>
                      <a:endParaRPr lang="zh-TW" altLang="en-US" sz="1100">
                        <a:solidFill>
                          <a:schemeClr val="tx1"/>
                        </a:solidFill>
                        <a:latin typeface="Arial" panose="020B0604020202020204" pitchFamily="34" charset="0"/>
                        <a:cs typeface="Arial" panose="020B0604020202020204" pitchFamily="34" charset="0"/>
                      </a:endParaRP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extLst>
                  <a:ext uri="{0D108BD9-81ED-4DB2-BD59-A6C34878D82A}">
                    <a16:rowId xmlns:a16="http://schemas.microsoft.com/office/drawing/2014/main" val="57742144"/>
                  </a:ext>
                </a:extLst>
              </a:tr>
              <a:tr h="528800">
                <a:tc>
                  <a:txBody>
                    <a:bodyPr/>
                    <a:lstStyle/>
                    <a:p>
                      <a:pPr algn="ctr" fontAlgn="ctr"/>
                      <a:r>
                        <a:rPr lang="zh-TW" altLang="en-US" sz="1100" b="1">
                          <a:solidFill>
                            <a:schemeClr val="tx1"/>
                          </a:solidFill>
                          <a:latin typeface="Arial" panose="020B0604020202020204" pitchFamily="34" charset="0"/>
                          <a:cs typeface="Arial" panose="020B0604020202020204" pitchFamily="34" charset="0"/>
                        </a:rPr>
                        <a:t>Access through </a:t>
                      </a:r>
                      <a:r>
                        <a:rPr lang="af-ZA" sz="1100" b="1">
                          <a:solidFill>
                            <a:schemeClr val="tx1"/>
                          </a:solidFill>
                          <a:latin typeface="Arial" panose="020B0604020202020204" pitchFamily="34" charset="0"/>
                          <a:cs typeface="Arial" panose="020B0604020202020204" pitchFamily="34" charset="0"/>
                        </a:rPr>
                        <a:t>SMB / NFS / AFP </a:t>
                      </a:r>
                      <a:endParaRPr lang="zh-TW" altLang="en-US" sz="1100" b="1">
                        <a:solidFill>
                          <a:schemeClr val="tx1"/>
                        </a:solidFill>
                        <a:latin typeface="Arial" panose="020B0604020202020204" pitchFamily="34" charset="0"/>
                        <a:cs typeface="Arial" panose="020B0604020202020204" pitchFamily="34" charset="0"/>
                      </a:endParaRP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tc>
                  <a:txBody>
                    <a:bodyPr/>
                    <a:lstStyle/>
                    <a:p>
                      <a:pPr algn="ctr" fontAlgn="ctr"/>
                      <a:r>
                        <a:rPr lang="zh-TW" altLang="en-US" sz="1100">
                          <a:solidFill>
                            <a:schemeClr val="tx1"/>
                          </a:solidFill>
                          <a:latin typeface="Arial" panose="020B0604020202020204" pitchFamily="34" charset="0"/>
                          <a:cs typeface="Arial" panose="020B0604020202020204" pitchFamily="34" charset="0"/>
                        </a:rPr>
                        <a:t>No</a:t>
                      </a:r>
                      <a:r>
                        <a:rPr lang="en-US" altLang="zh-TW" sz="1100">
                          <a:solidFill>
                            <a:schemeClr val="tx1"/>
                          </a:solidFill>
                          <a:latin typeface="Arial" panose="020B0604020202020204" pitchFamily="34" charset="0"/>
                          <a:cs typeface="Arial" panose="020B0604020202020204" pitchFamily="34" charset="0"/>
                        </a:rPr>
                        <a:t>t</a:t>
                      </a:r>
                      <a:r>
                        <a:rPr lang="zh-TW" altLang="en-US" sz="1100">
                          <a:solidFill>
                            <a:schemeClr val="tx1"/>
                          </a:solidFill>
                          <a:latin typeface="Arial" panose="020B0604020202020204" pitchFamily="34" charset="0"/>
                          <a:cs typeface="Arial" panose="020B0604020202020204" pitchFamily="34" charset="0"/>
                        </a:rPr>
                        <a:t> support</a:t>
                      </a:r>
                      <a:r>
                        <a:rPr lang="en-US" altLang="zh-TW" sz="1100">
                          <a:solidFill>
                            <a:schemeClr val="tx1"/>
                          </a:solidFill>
                          <a:latin typeface="Arial" panose="020B0604020202020204" pitchFamily="34" charset="0"/>
                          <a:cs typeface="Arial" panose="020B0604020202020204" pitchFamily="34" charset="0"/>
                        </a:rPr>
                        <a:t>ed</a:t>
                      </a:r>
                      <a:endParaRPr lang="zh-TW" altLang="en-US" sz="1100">
                        <a:solidFill>
                          <a:schemeClr val="tx1"/>
                        </a:solidFill>
                        <a:latin typeface="Arial" panose="020B0604020202020204" pitchFamily="34" charset="0"/>
                        <a:cs typeface="Arial" panose="020B0604020202020204" pitchFamily="34" charset="0"/>
                      </a:endParaRP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tc>
                  <a:txBody>
                    <a:bodyPr/>
                    <a:lstStyle/>
                    <a:p>
                      <a:pPr marL="0" algn="ctr" defTabSz="914400" rtl="0" eaLnBrk="1" fontAlgn="ctr" latinLnBrk="0" hangingPunct="1"/>
                      <a:r>
                        <a:rPr lang="zh-TW" altLang="en-US" sz="1100">
                          <a:solidFill>
                            <a:schemeClr val="tx1"/>
                          </a:solidFill>
                          <a:latin typeface="Arial" panose="020B0604020202020204" pitchFamily="34" charset="0"/>
                          <a:cs typeface="Arial" panose="020B0604020202020204" pitchFamily="34" charset="0"/>
                        </a:rPr>
                        <a:t>Support</a:t>
                      </a:r>
                      <a:r>
                        <a:rPr lang="en-US" altLang="zh-TW" sz="1100">
                          <a:solidFill>
                            <a:schemeClr val="tx1"/>
                          </a:solidFill>
                          <a:latin typeface="Arial" panose="020B0604020202020204" pitchFamily="34" charset="0"/>
                          <a:cs typeface="Arial" panose="020B0604020202020204" pitchFamily="34" charset="0"/>
                        </a:rPr>
                        <a:t>ed</a:t>
                      </a:r>
                      <a:endParaRPr lang="zh-TW" altLang="en-US" sz="1100">
                        <a:solidFill>
                          <a:schemeClr val="tx1"/>
                        </a:solidFill>
                        <a:latin typeface="Arial" panose="020B0604020202020204" pitchFamily="34" charset="0"/>
                        <a:cs typeface="Arial" panose="020B0604020202020204" pitchFamily="34" charset="0"/>
                      </a:endParaRP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extLst>
                  <a:ext uri="{0D108BD9-81ED-4DB2-BD59-A6C34878D82A}">
                    <a16:rowId xmlns:a16="http://schemas.microsoft.com/office/drawing/2014/main" val="3587223761"/>
                  </a:ext>
                </a:extLst>
              </a:tr>
              <a:tr h="344737">
                <a:tc>
                  <a:txBody>
                    <a:bodyPr/>
                    <a:lstStyle/>
                    <a:p>
                      <a:pPr algn="ctr" fontAlgn="ctr"/>
                      <a:r>
                        <a:rPr lang="zh-TW" altLang="en-US" sz="1100" b="1">
                          <a:solidFill>
                            <a:schemeClr val="tx1"/>
                          </a:solidFill>
                          <a:latin typeface="Arial" panose="020B0604020202020204" pitchFamily="34" charset="0"/>
                          <a:cs typeface="Arial" panose="020B0604020202020204" pitchFamily="34" charset="0"/>
                        </a:rPr>
                        <a:t>Sync with </a:t>
                      </a:r>
                      <a:r>
                        <a:rPr lang="en-US" altLang="zh-TW" sz="1100" b="1">
                          <a:solidFill>
                            <a:schemeClr val="tx1"/>
                          </a:solidFill>
                          <a:latin typeface="Arial" panose="020B0604020202020204" pitchFamily="34" charset="0"/>
                          <a:cs typeface="Arial" panose="020B0604020202020204" pitchFamily="34" charset="0"/>
                        </a:rPr>
                        <a:t>the </a:t>
                      </a:r>
                      <a:r>
                        <a:rPr lang="zh-TW" altLang="en-US" sz="1100" b="1">
                          <a:solidFill>
                            <a:schemeClr val="tx1"/>
                          </a:solidFill>
                          <a:latin typeface="Arial" panose="020B0604020202020204" pitchFamily="34" charset="0"/>
                          <a:cs typeface="Arial" panose="020B0604020202020204" pitchFamily="34" charset="0"/>
                        </a:rPr>
                        <a:t>cloud</a:t>
                      </a: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tc>
                  <a:txBody>
                    <a:bodyPr/>
                    <a:lstStyle/>
                    <a:p>
                      <a:pPr lvl="0" algn="ctr">
                        <a:buNone/>
                      </a:pPr>
                      <a:r>
                        <a:rPr lang="zh-TW" altLang="en-US" sz="1100">
                          <a:solidFill>
                            <a:schemeClr val="tx1"/>
                          </a:solidFill>
                          <a:latin typeface="Arial" panose="020B0604020202020204" pitchFamily="34" charset="0"/>
                          <a:cs typeface="Arial" panose="020B0604020202020204" pitchFamily="34" charset="0"/>
                        </a:rPr>
                        <a:t>Sync only when browsing</a:t>
                      </a: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tc>
                  <a:txBody>
                    <a:bodyPr/>
                    <a:lstStyle/>
                    <a:p>
                      <a:pPr marL="0" lvl="0" algn="ctr">
                        <a:buNone/>
                      </a:pPr>
                      <a:r>
                        <a:rPr lang="zh-TW" altLang="en-US" sz="1100">
                          <a:solidFill>
                            <a:schemeClr val="tx1"/>
                          </a:solidFill>
                          <a:latin typeface="Arial" panose="020B0604020202020204" pitchFamily="34" charset="0"/>
                          <a:cs typeface="Arial" panose="020B0604020202020204" pitchFamily="34" charset="0"/>
                        </a:rPr>
                        <a:t>Sync constantly for quick access</a:t>
                      </a: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extLst>
                  <a:ext uri="{0D108BD9-81ED-4DB2-BD59-A6C34878D82A}">
                    <a16:rowId xmlns:a16="http://schemas.microsoft.com/office/drawing/2014/main" val="3065402618"/>
                  </a:ext>
                </a:extLst>
              </a:tr>
              <a:tr h="494629">
                <a:tc>
                  <a:txBody>
                    <a:bodyPr/>
                    <a:lstStyle/>
                    <a:p>
                      <a:pPr lvl="0" algn="ctr">
                        <a:buNone/>
                      </a:pPr>
                      <a:r>
                        <a:rPr lang="en-US" altLang="zh-TW" sz="1100" b="1">
                          <a:solidFill>
                            <a:schemeClr val="tx1"/>
                          </a:solidFill>
                          <a:latin typeface="Arial" panose="020B0604020202020204" pitchFamily="34" charset="0"/>
                          <a:cs typeface="Arial" panose="020B0604020202020204" pitchFamily="34" charset="0"/>
                        </a:rPr>
                        <a:t>Integration with QTS Apps</a:t>
                      </a:r>
                      <a:endParaRPr lang="zh-TW" altLang="en-US" sz="1100" b="1">
                        <a:solidFill>
                          <a:schemeClr val="tx1"/>
                        </a:solidFill>
                        <a:latin typeface="Arial" panose="020B0604020202020204" pitchFamily="34" charset="0"/>
                        <a:cs typeface="Arial" panose="020B0604020202020204" pitchFamily="34" charset="0"/>
                      </a:endParaRP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tc>
                  <a:txBody>
                    <a:bodyPr/>
                    <a:lstStyle/>
                    <a:p>
                      <a:pPr lvl="0" algn="ctr">
                        <a:buNone/>
                      </a:pPr>
                      <a:r>
                        <a:rPr lang="zh-TW" altLang="en-US" sz="1100">
                          <a:solidFill>
                            <a:schemeClr val="tx1"/>
                          </a:solidFill>
                          <a:latin typeface="Arial" panose="020B0604020202020204" pitchFamily="34" charset="0"/>
                          <a:cs typeface="Arial" panose="020B0604020202020204" pitchFamily="34" charset="0"/>
                        </a:rPr>
                        <a:t>Not support</a:t>
                      </a:r>
                      <a:r>
                        <a:rPr lang="en-US" altLang="zh-TW" sz="1100">
                          <a:solidFill>
                            <a:schemeClr val="tx1"/>
                          </a:solidFill>
                          <a:latin typeface="Arial" panose="020B0604020202020204" pitchFamily="34" charset="0"/>
                          <a:cs typeface="Arial" panose="020B0604020202020204" pitchFamily="34" charset="0"/>
                        </a:rPr>
                        <a:t>ed</a:t>
                      </a:r>
                      <a:endParaRPr lang="zh-TW" altLang="en-US" sz="1100">
                        <a:solidFill>
                          <a:schemeClr val="tx1"/>
                        </a:solidFill>
                        <a:latin typeface="Arial" panose="020B0604020202020204" pitchFamily="34" charset="0"/>
                        <a:cs typeface="Arial" panose="020B0604020202020204" pitchFamily="34" charset="0"/>
                      </a:endParaRP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tc>
                  <a:txBody>
                    <a:bodyPr/>
                    <a:lstStyle/>
                    <a:p>
                      <a:pPr marL="0" lvl="0" algn="l" rtl="0" eaLnBrk="1" fontAlgn="ctr" latinLnBrk="0" hangingPunct="1">
                        <a:buNone/>
                      </a:pPr>
                      <a:r>
                        <a:rPr lang="en-US" altLang="zh-TW" sz="1400" b="0" kern="1200">
                          <a:solidFill>
                            <a:schemeClr val="tx1"/>
                          </a:solidFill>
                          <a:effectLst/>
                          <a:latin typeface="微軟正黑體"/>
                          <a:ea typeface="微軟正黑體"/>
                          <a:cs typeface="+mn-cs"/>
                        </a:rPr>
                        <a:t>   </a:t>
                      </a:r>
                      <a:r>
                        <a:rPr lang="zh-TW" altLang="en-US" sz="1400" b="0" kern="1200">
                          <a:solidFill>
                            <a:schemeClr val="tx1"/>
                          </a:solidFill>
                          <a:effectLst/>
                          <a:latin typeface="微軟正黑體"/>
                          <a:ea typeface="微軟正黑體"/>
                          <a:cs typeface="+mn-cs"/>
                        </a:rPr>
                        <a:t>  </a:t>
                      </a:r>
                      <a:r>
                        <a:rPr lang="en-US" altLang="zh-TW" sz="1400" b="0" kern="1200">
                          <a:solidFill>
                            <a:schemeClr val="tx1"/>
                          </a:solidFill>
                          <a:effectLst/>
                          <a:latin typeface="微軟正黑體"/>
                          <a:ea typeface="微軟正黑體"/>
                          <a:cs typeface="+mn-cs"/>
                        </a:rPr>
                        <a:t> </a:t>
                      </a:r>
                      <a:r>
                        <a:rPr lang="en-US" altLang="zh-TW" sz="1100" b="0" kern="1200">
                          <a:solidFill>
                            <a:schemeClr val="tx1"/>
                          </a:solidFill>
                          <a:effectLst/>
                          <a:latin typeface="微軟正黑體"/>
                          <a:ea typeface="微軟正黑體"/>
                          <a:cs typeface="+mn-cs"/>
                        </a:rPr>
                        <a:t>Supported</a:t>
                      </a:r>
                      <a:r>
                        <a:rPr lang="en-US" altLang="zh-TW" sz="1400" b="0" kern="1200">
                          <a:solidFill>
                            <a:schemeClr val="tx1"/>
                          </a:solidFill>
                          <a:effectLst/>
                          <a:latin typeface="微軟正黑體"/>
                          <a:ea typeface="微軟正黑體"/>
                          <a:cs typeface="+mn-cs"/>
                        </a:rPr>
                        <a:t>                               </a:t>
                      </a:r>
                      <a:endParaRPr lang="zh-TW" altLang="en-US" sz="1400" b="0" kern="1200">
                        <a:solidFill>
                          <a:schemeClr val="tx1"/>
                        </a:solidFill>
                        <a:effectLst/>
                        <a:latin typeface="微軟正黑體"/>
                        <a:ea typeface="微軟正黑體"/>
                        <a:cs typeface="+mn-cs"/>
                      </a:endParaRPr>
                    </a:p>
                  </a:txBody>
                  <a:tcPr marL="89128" marR="89128" marT="108000" marB="108000" anchor="ctr">
                    <a:lnL w="9525" cap="flat" cmpd="sng" algn="ctr">
                      <a:solidFill>
                        <a:srgbClr val="2F61D3"/>
                      </a:solidFill>
                      <a:prstDash val="solid"/>
                      <a:round/>
                      <a:headEnd type="none" w="med" len="med"/>
                      <a:tailEnd type="none" w="med" len="med"/>
                    </a:lnL>
                    <a:lnR w="9525" cap="flat" cmpd="sng" algn="ctr">
                      <a:solidFill>
                        <a:srgbClr val="2F61D3"/>
                      </a:solidFill>
                      <a:prstDash val="solid"/>
                      <a:round/>
                      <a:headEnd type="none" w="med" len="med"/>
                      <a:tailEnd type="none" w="med" len="med"/>
                    </a:lnR>
                    <a:lnT w="9525" cap="flat" cmpd="sng" algn="ctr">
                      <a:solidFill>
                        <a:srgbClr val="2F61D3"/>
                      </a:solidFill>
                      <a:prstDash val="solid"/>
                      <a:round/>
                      <a:headEnd type="none" w="med" len="med"/>
                      <a:tailEnd type="none" w="med" len="med"/>
                    </a:lnT>
                    <a:lnB w="9525" cap="flat" cmpd="sng" algn="ctr">
                      <a:solidFill>
                        <a:srgbClr val="2F61D3"/>
                      </a:solidFill>
                      <a:prstDash val="solid"/>
                      <a:round/>
                      <a:headEnd type="none" w="med" len="med"/>
                      <a:tailEnd type="none" w="med" len="med"/>
                    </a:lnB>
                    <a:lnTlToBr w="12700" cmpd="sng">
                      <a:noFill/>
                      <a:prstDash val="solid"/>
                    </a:lnTlToBr>
                    <a:lnBlToTr w="12700" cmpd="sng">
                      <a:noFill/>
                      <a:prstDash val="solid"/>
                    </a:lnBlToTr>
                    <a:solidFill>
                      <a:srgbClr val="FFE599">
                        <a:alpha val="0"/>
                      </a:srgbClr>
                    </a:solidFill>
                  </a:tcPr>
                </a:tc>
                <a:extLst>
                  <a:ext uri="{0D108BD9-81ED-4DB2-BD59-A6C34878D82A}">
                    <a16:rowId xmlns:a16="http://schemas.microsoft.com/office/drawing/2014/main" val="2726153205"/>
                  </a:ext>
                </a:extLst>
              </a:tr>
            </a:tbl>
          </a:graphicData>
        </a:graphic>
      </p:graphicFrame>
      <p:grpSp>
        <p:nvGrpSpPr>
          <p:cNvPr id="43" name="群組 42">
            <a:extLst>
              <a:ext uri="{FF2B5EF4-FFF2-40B4-BE49-F238E27FC236}">
                <a16:creationId xmlns:a16="http://schemas.microsoft.com/office/drawing/2014/main" id="{8AF9330D-5A76-4143-BFC0-5CCAF305C401}"/>
              </a:ext>
            </a:extLst>
          </p:cNvPr>
          <p:cNvGrpSpPr/>
          <p:nvPr/>
        </p:nvGrpSpPr>
        <p:grpSpPr>
          <a:xfrm>
            <a:off x="8647992" y="3189181"/>
            <a:ext cx="2012595" cy="3395699"/>
            <a:chOff x="9960014" y="1888151"/>
            <a:chExt cx="2074983" cy="3500964"/>
          </a:xfrm>
        </p:grpSpPr>
        <p:sp>
          <p:nvSpPr>
            <p:cNvPr id="4" name="矩形 12">
              <a:extLst>
                <a:ext uri="{FF2B5EF4-FFF2-40B4-BE49-F238E27FC236}">
                  <a16:creationId xmlns:a16="http://schemas.microsoft.com/office/drawing/2014/main" id="{A263777A-E572-A94E-864D-9D612BEA5766}"/>
                </a:ext>
              </a:extLst>
            </p:cNvPr>
            <p:cNvSpPr/>
            <p:nvPr/>
          </p:nvSpPr>
          <p:spPr>
            <a:xfrm>
              <a:off x="10211811" y="2886974"/>
              <a:ext cx="1279701" cy="1205666"/>
            </a:xfrm>
            <a:prstGeom prst="rect">
              <a:avLst/>
            </a:prstGeom>
            <a:solidFill>
              <a:schemeClr val="bg1"/>
            </a:solidFill>
            <a:ln w="28575">
              <a:solidFill>
                <a:srgbClr val="3121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167"/>
              <a:endParaRPr lang="en-GB" sz="1013">
                <a:solidFill>
                  <a:schemeClr val="tx1"/>
                </a:solidFill>
                <a:latin typeface="Arial" panose="020B0604020202020204" pitchFamily="34" charset="0"/>
                <a:cs typeface="Arial" panose="020B0604020202020204" pitchFamily="34" charset="0"/>
              </a:endParaRPr>
            </a:p>
          </p:txBody>
        </p:sp>
        <p:cxnSp>
          <p:nvCxnSpPr>
            <p:cNvPr id="15" name="直線單箭頭接點 2049">
              <a:extLst>
                <a:ext uri="{FF2B5EF4-FFF2-40B4-BE49-F238E27FC236}">
                  <a16:creationId xmlns:a16="http://schemas.microsoft.com/office/drawing/2014/main" id="{CB819E92-7835-D84C-A27F-5464567168F3}"/>
                </a:ext>
              </a:extLst>
            </p:cNvPr>
            <p:cNvCxnSpPr>
              <a:cxnSpLocks/>
            </p:cNvCxnSpPr>
            <p:nvPr/>
          </p:nvCxnSpPr>
          <p:spPr>
            <a:xfrm>
              <a:off x="10561209" y="2339266"/>
              <a:ext cx="0" cy="1318283"/>
            </a:xfrm>
            <a:prstGeom prst="straightConnector1">
              <a:avLst/>
            </a:prstGeom>
            <a:ln w="25400">
              <a:solidFill>
                <a:srgbClr val="00B050"/>
              </a:solidFill>
              <a:prstDash val="sysDash"/>
              <a:headEnd type="none"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16" name="圖形 37">
              <a:extLst>
                <a:ext uri="{FF2B5EF4-FFF2-40B4-BE49-F238E27FC236}">
                  <a16:creationId xmlns:a16="http://schemas.microsoft.com/office/drawing/2014/main" id="{9E94EF24-05A5-5E4A-9DED-C78DD71EA456}"/>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1376775" y="3620974"/>
              <a:ext cx="555275" cy="555275"/>
            </a:xfrm>
            <a:prstGeom prst="rect">
              <a:avLst/>
            </a:prstGeom>
          </p:spPr>
        </p:pic>
        <p:cxnSp>
          <p:nvCxnSpPr>
            <p:cNvPr id="17" name="直線單箭頭接點 2049">
              <a:extLst>
                <a:ext uri="{FF2B5EF4-FFF2-40B4-BE49-F238E27FC236}">
                  <a16:creationId xmlns:a16="http://schemas.microsoft.com/office/drawing/2014/main" id="{0FE8697E-A034-6749-B725-4F5BBB209651}"/>
                </a:ext>
              </a:extLst>
            </p:cNvPr>
            <p:cNvCxnSpPr>
              <a:cxnSpLocks/>
            </p:cNvCxnSpPr>
            <p:nvPr/>
          </p:nvCxnSpPr>
          <p:spPr>
            <a:xfrm>
              <a:off x="10852368" y="2339266"/>
              <a:ext cx="0" cy="1318283"/>
            </a:xfrm>
            <a:prstGeom prst="straightConnector1">
              <a:avLst/>
            </a:prstGeom>
            <a:ln w="25400">
              <a:gradFill>
                <a:gsLst>
                  <a:gs pos="0">
                    <a:srgbClr val="077AE8"/>
                  </a:gs>
                  <a:gs pos="100000">
                    <a:srgbClr val="22334A"/>
                  </a:gs>
                </a:gsLst>
                <a:lin ang="5400000" scaled="1"/>
              </a:gradFill>
              <a:prstDash val="sysDash"/>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8" name="直線單箭頭接點 2049">
              <a:extLst>
                <a:ext uri="{FF2B5EF4-FFF2-40B4-BE49-F238E27FC236}">
                  <a16:creationId xmlns:a16="http://schemas.microsoft.com/office/drawing/2014/main" id="{8F578D73-0657-FC47-890F-A20350142A7D}"/>
                </a:ext>
              </a:extLst>
            </p:cNvPr>
            <p:cNvCxnSpPr>
              <a:cxnSpLocks/>
            </p:cNvCxnSpPr>
            <p:nvPr/>
          </p:nvCxnSpPr>
          <p:spPr>
            <a:xfrm>
              <a:off x="11151396" y="2517325"/>
              <a:ext cx="0" cy="1140225"/>
            </a:xfrm>
            <a:prstGeom prst="straightConnector1">
              <a:avLst/>
            </a:prstGeom>
            <a:ln w="25400">
              <a:gradFill>
                <a:gsLst>
                  <a:gs pos="0">
                    <a:srgbClr val="AD10C2"/>
                  </a:gs>
                  <a:gs pos="53000">
                    <a:srgbClr val="F700FF"/>
                  </a:gs>
                </a:gsLst>
                <a:lin ang="5400000" scaled="1"/>
              </a:gradFill>
              <a:prstDash val="sysDash"/>
              <a:headEnd type="triangle" w="med" len="med"/>
              <a:tailEnd type="none" w="med" len="med"/>
            </a:ln>
          </p:spPr>
          <p:style>
            <a:lnRef idx="1">
              <a:schemeClr val="accent1"/>
            </a:lnRef>
            <a:fillRef idx="0">
              <a:schemeClr val="accent1"/>
            </a:fillRef>
            <a:effectRef idx="0">
              <a:schemeClr val="accent1"/>
            </a:effectRef>
            <a:fontRef idx="minor">
              <a:schemeClr val="tx1"/>
            </a:fontRef>
          </p:style>
        </p:cxnSp>
        <p:pic>
          <p:nvPicPr>
            <p:cNvPr id="19" name="圖形 42">
              <a:extLst>
                <a:ext uri="{FF2B5EF4-FFF2-40B4-BE49-F238E27FC236}">
                  <a16:creationId xmlns:a16="http://schemas.microsoft.com/office/drawing/2014/main" id="{63D9ED4E-92F7-CF4A-B50E-FE081B806AB3}"/>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0326547" y="1888151"/>
              <a:ext cx="1050229" cy="629174"/>
            </a:xfrm>
            <a:prstGeom prst="rect">
              <a:avLst/>
            </a:prstGeom>
            <a:effectLst>
              <a:outerShdw blurRad="50800" dist="38100" dir="2700000" algn="tl" rotWithShape="0">
                <a:prstClr val="black">
                  <a:alpha val="40000"/>
                </a:prstClr>
              </a:outerShdw>
            </a:effectLst>
          </p:spPr>
        </p:pic>
        <p:grpSp>
          <p:nvGrpSpPr>
            <p:cNvPr id="20" name="群組 26">
              <a:extLst>
                <a:ext uri="{FF2B5EF4-FFF2-40B4-BE49-F238E27FC236}">
                  <a16:creationId xmlns:a16="http://schemas.microsoft.com/office/drawing/2014/main" id="{25295283-6F23-CB4D-8506-513D04634D62}"/>
                </a:ext>
              </a:extLst>
            </p:cNvPr>
            <p:cNvGrpSpPr/>
            <p:nvPr/>
          </p:nvGrpSpPr>
          <p:grpSpPr>
            <a:xfrm>
              <a:off x="10396491" y="3675161"/>
              <a:ext cx="355659" cy="327429"/>
              <a:chOff x="3584870" y="5275450"/>
              <a:chExt cx="843804" cy="776825"/>
            </a:xfrm>
          </p:grpSpPr>
          <p:pic>
            <p:nvPicPr>
              <p:cNvPr id="21" name="Picture 2" descr="Image result for file icon green">
                <a:extLst>
                  <a:ext uri="{FF2B5EF4-FFF2-40B4-BE49-F238E27FC236}">
                    <a16:creationId xmlns:a16="http://schemas.microsoft.com/office/drawing/2014/main" id="{98482F47-5601-3241-90AB-332236BF8D2F}"/>
                  </a:ext>
                </a:extLst>
              </p:cNvPr>
              <p:cNvPicPr>
                <a:picLocks noChangeAspect="1" noChangeArrowheads="1"/>
              </p:cNvPicPr>
              <p:nvPr/>
            </p:nvPicPr>
            <p:blipFill>
              <a:blip r:embed="rId7" cstate="print">
                <a:clrChange>
                  <a:clrFrom>
                    <a:srgbClr val="FFFFFF"/>
                  </a:clrFrom>
                  <a:clrTo>
                    <a:srgbClr val="FFFFFF">
                      <a:alpha val="0"/>
                    </a:srgbClr>
                  </a:clrTo>
                </a:clrChange>
                <a:lum bright="70000" contrast="-70000"/>
                <a:extLst>
                  <a:ext uri="{28A0092B-C50C-407E-A947-70E740481C1C}">
                    <a14:useLocalDpi xmlns:a14="http://schemas.microsoft.com/office/drawing/2010/main"/>
                  </a:ext>
                </a:extLst>
              </a:blip>
              <a:srcRect/>
              <a:stretch>
                <a:fillRect/>
              </a:stretch>
            </p:blipFill>
            <p:spPr bwMode="auto">
              <a:xfrm>
                <a:off x="3682260" y="5275450"/>
                <a:ext cx="649014" cy="649014"/>
              </a:xfrm>
              <a:prstGeom prst="rect">
                <a:avLst/>
              </a:prstGeom>
              <a:noFill/>
              <a:extLst>
                <a:ext uri="{909E8E84-426E-40DD-AFC4-6F175D3DCCD1}">
                  <a14:hiddenFill xmlns:a14="http://schemas.microsoft.com/office/drawing/2010/main">
                    <a:solidFill>
                      <a:srgbClr val="FFFFFF"/>
                    </a:solidFill>
                  </a14:hiddenFill>
                </a:ext>
              </a:extLst>
            </p:spPr>
          </p:pic>
          <p:sp>
            <p:nvSpPr>
              <p:cNvPr id="22" name="矩形 28">
                <a:extLst>
                  <a:ext uri="{FF2B5EF4-FFF2-40B4-BE49-F238E27FC236}">
                    <a16:creationId xmlns:a16="http://schemas.microsoft.com/office/drawing/2014/main" id="{AE1B6A72-1245-4046-87F3-532FA09EDBC8}"/>
                  </a:ext>
                </a:extLst>
              </p:cNvPr>
              <p:cNvSpPr/>
              <p:nvPr/>
            </p:nvSpPr>
            <p:spPr>
              <a:xfrm>
                <a:off x="3584870" y="5487019"/>
                <a:ext cx="843804" cy="565256"/>
              </a:xfrm>
              <a:prstGeom prst="rect">
                <a:avLst/>
              </a:prstGeom>
            </p:spPr>
            <p:txBody>
              <a:bodyPr wrap="none">
                <a:spAutoFit/>
              </a:bodyPr>
              <a:lstStyle/>
              <a:p>
                <a:pPr algn="ctr" defTabSz="457167"/>
                <a:r>
                  <a:rPr lang="en-US" altLang="zh-TW" sz="451">
                    <a:latin typeface="Arial" panose="020B0604020202020204" pitchFamily="34" charset="0"/>
                    <a:ea typeface="新細明體" panose="02020500000000000000" pitchFamily="18" charset="-120"/>
                    <a:cs typeface="Arial" panose="020B0604020202020204" pitchFamily="34" charset="0"/>
                  </a:rPr>
                  <a:t>META</a:t>
                </a:r>
              </a:p>
              <a:p>
                <a:pPr algn="ctr" defTabSz="457167"/>
                <a:r>
                  <a:rPr lang="en-US" altLang="zh-TW" sz="451">
                    <a:latin typeface="Arial" panose="020B0604020202020204" pitchFamily="34" charset="0"/>
                    <a:ea typeface="新細明體" panose="02020500000000000000" pitchFamily="18" charset="-120"/>
                    <a:cs typeface="Arial" panose="020B0604020202020204" pitchFamily="34" charset="0"/>
                  </a:rPr>
                  <a:t>DATA</a:t>
                </a:r>
                <a:endParaRPr lang="en-GB" sz="451">
                  <a:latin typeface="Arial" panose="020B0604020202020204" pitchFamily="34" charset="0"/>
                  <a:cs typeface="Arial" panose="020B0604020202020204" pitchFamily="34" charset="0"/>
                </a:endParaRPr>
              </a:p>
            </p:txBody>
          </p:sp>
        </p:grpSp>
        <p:pic>
          <p:nvPicPr>
            <p:cNvPr id="23" name="Picture 6" descr="Related image">
              <a:extLst>
                <a:ext uri="{FF2B5EF4-FFF2-40B4-BE49-F238E27FC236}">
                  <a16:creationId xmlns:a16="http://schemas.microsoft.com/office/drawing/2014/main" id="{7942D709-BFB6-AA48-972B-04797533D6EC}"/>
                </a:ext>
              </a:extLst>
            </p:cNvPr>
            <p:cNvPicPr>
              <a:picLocks noChangeAspect="1" noChangeArrowheads="1"/>
            </p:cNvPicPr>
            <p:nvPr/>
          </p:nvPicPr>
          <p:blipFill>
            <a:blip r:embed="rId8" cstate="print">
              <a:clrChange>
                <a:clrFrom>
                  <a:srgbClr val="FFFFFF"/>
                </a:clrFrom>
                <a:clrTo>
                  <a:srgbClr val="FFFFFF">
                    <a:alpha val="0"/>
                  </a:srgbClr>
                </a:clrTo>
              </a:clrChange>
              <a:duotone>
                <a:prstClr val="black"/>
                <a:schemeClr val="accent1">
                  <a:tint val="45000"/>
                  <a:satMod val="400000"/>
                </a:schemeClr>
              </a:duotone>
              <a:extLst>
                <a:ext uri="{BEBA8EAE-BF5A-486C-A8C5-ECC9F3942E4B}">
                  <a14:imgProps xmlns:a14="http://schemas.microsoft.com/office/drawing/2010/main">
                    <a14:imgLayer r:embed="rId9">
                      <a14:imgEffect>
                        <a14:sharpenSoften amount="50000"/>
                      </a14:imgEffect>
                      <a14:imgEffect>
                        <a14:saturation sat="0"/>
                      </a14:imgEffect>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a:off x="10717974" y="3684472"/>
              <a:ext cx="274495" cy="274495"/>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4" descr="Related image">
              <a:extLst>
                <a:ext uri="{FF2B5EF4-FFF2-40B4-BE49-F238E27FC236}">
                  <a16:creationId xmlns:a16="http://schemas.microsoft.com/office/drawing/2014/main" id="{243EDA50-BB94-564D-BC82-A5D958F548EF}"/>
                </a:ext>
              </a:extLst>
            </p:cNvPr>
            <p:cNvPicPr>
              <a:picLocks noChangeAspect="1" noChangeArrowheads="1"/>
            </p:cNvPicPr>
            <p:nvPr/>
          </p:nvPicPr>
          <p:blipFill>
            <a:blip r:embed="rId10" cstate="print">
              <a:clrChange>
                <a:clrFrom>
                  <a:srgbClr val="FFFFFF"/>
                </a:clrFrom>
                <a:clrTo>
                  <a:srgbClr val="FFFFFF">
                    <a:alpha val="0"/>
                  </a:srgbClr>
                </a:clrTo>
              </a:clrChange>
              <a:extLst>
                <a:ext uri="{BEBA8EAE-BF5A-486C-A8C5-ECC9F3942E4B}">
                  <a14:imgProps xmlns:a14="http://schemas.microsoft.com/office/drawing/2010/main">
                    <a14:imgLayer r:embed="rId11">
                      <a14:imgEffect>
                        <a14:colorTemperature colorTemp="7200"/>
                      </a14:imgEffect>
                      <a14:imgEffect>
                        <a14:saturation sat="400000"/>
                      </a14:imgEffect>
                      <a14:imgEffect>
                        <a14:brightnessContrast bright="40000"/>
                      </a14:imgEffect>
                    </a14:imgLayer>
                  </a14:imgProps>
                </a:ext>
                <a:ext uri="{28A0092B-C50C-407E-A947-70E740481C1C}">
                  <a14:useLocalDpi xmlns:a14="http://schemas.microsoft.com/office/drawing/2010/main"/>
                </a:ext>
              </a:extLst>
            </a:blip>
            <a:srcRect/>
            <a:stretch>
              <a:fillRect/>
            </a:stretch>
          </p:blipFill>
          <p:spPr bwMode="auto">
            <a:xfrm>
              <a:off x="11021428" y="3689951"/>
              <a:ext cx="274495" cy="274495"/>
            </a:xfrm>
            <a:prstGeom prst="rect">
              <a:avLst/>
            </a:prstGeom>
            <a:noFill/>
            <a:extLst>
              <a:ext uri="{909E8E84-426E-40DD-AFC4-6F175D3DCCD1}">
                <a14:hiddenFill xmlns:a14="http://schemas.microsoft.com/office/drawing/2010/main">
                  <a:solidFill>
                    <a:srgbClr val="FFFFFF"/>
                  </a:solidFill>
                </a14:hiddenFill>
              </a:ext>
            </a:extLst>
          </p:spPr>
        </p:pic>
        <p:pic>
          <p:nvPicPr>
            <p:cNvPr id="25" name="圖形 39">
              <a:extLst>
                <a:ext uri="{FF2B5EF4-FFF2-40B4-BE49-F238E27FC236}">
                  <a16:creationId xmlns:a16="http://schemas.microsoft.com/office/drawing/2014/main" id="{79DE5075-AE4E-BE49-AED1-69B4099570D4}"/>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211811" y="4613684"/>
              <a:ext cx="1276229" cy="775431"/>
            </a:xfrm>
            <a:prstGeom prst="rect">
              <a:avLst/>
            </a:prstGeom>
          </p:spPr>
        </p:pic>
        <p:cxnSp>
          <p:nvCxnSpPr>
            <p:cNvPr id="26" name="直線單箭頭接點 2049">
              <a:extLst>
                <a:ext uri="{FF2B5EF4-FFF2-40B4-BE49-F238E27FC236}">
                  <a16:creationId xmlns:a16="http://schemas.microsoft.com/office/drawing/2014/main" id="{05D65C86-6D0A-B641-9321-AB82EB46A5FD}"/>
                </a:ext>
              </a:extLst>
            </p:cNvPr>
            <p:cNvCxnSpPr>
              <a:cxnSpLocks/>
            </p:cNvCxnSpPr>
            <p:nvPr/>
          </p:nvCxnSpPr>
          <p:spPr>
            <a:xfrm>
              <a:off x="10851661" y="4037554"/>
              <a:ext cx="0" cy="493472"/>
            </a:xfrm>
            <a:prstGeom prst="straightConnector1">
              <a:avLst/>
            </a:prstGeom>
            <a:ln w="76200">
              <a:gradFill>
                <a:gsLst>
                  <a:gs pos="0">
                    <a:srgbClr val="077AE8"/>
                  </a:gs>
                  <a:gs pos="100000">
                    <a:srgbClr val="22334A"/>
                  </a:gs>
                </a:gsLst>
                <a:lin ang="5400000" scaled="1"/>
              </a:gra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7" name="直線單箭頭接點 2049">
              <a:extLst>
                <a:ext uri="{FF2B5EF4-FFF2-40B4-BE49-F238E27FC236}">
                  <a16:creationId xmlns:a16="http://schemas.microsoft.com/office/drawing/2014/main" id="{A707A44A-D298-BD41-8637-B170114D5346}"/>
                </a:ext>
              </a:extLst>
            </p:cNvPr>
            <p:cNvCxnSpPr>
              <a:cxnSpLocks/>
            </p:cNvCxnSpPr>
            <p:nvPr/>
          </p:nvCxnSpPr>
          <p:spPr>
            <a:xfrm>
              <a:off x="11151396" y="4019531"/>
              <a:ext cx="0" cy="503626"/>
            </a:xfrm>
            <a:prstGeom prst="straightConnector1">
              <a:avLst/>
            </a:prstGeom>
            <a:ln w="76200">
              <a:gradFill>
                <a:gsLst>
                  <a:gs pos="0">
                    <a:srgbClr val="AD10C2"/>
                  </a:gs>
                  <a:gs pos="53000">
                    <a:srgbClr val="F700FF"/>
                  </a:gs>
                </a:gsLst>
                <a:lin ang="5400000" scaled="1"/>
              </a:gradFill>
              <a:prstDash val="solid"/>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29" name="矩形: 圓角 35">
              <a:extLst>
                <a:ext uri="{FF2B5EF4-FFF2-40B4-BE49-F238E27FC236}">
                  <a16:creationId xmlns:a16="http://schemas.microsoft.com/office/drawing/2014/main" id="{50A5A0F0-8E0C-874C-89DC-CC1C89560014}"/>
                </a:ext>
              </a:extLst>
            </p:cNvPr>
            <p:cNvSpPr/>
            <p:nvPr/>
          </p:nvSpPr>
          <p:spPr>
            <a:xfrm>
              <a:off x="11280342" y="2364591"/>
              <a:ext cx="750830" cy="220471"/>
            </a:xfrm>
            <a:prstGeom prst="roundRect">
              <a:avLst>
                <a:gd name="adj" fmla="val 50000"/>
              </a:avLst>
            </a:prstGeom>
            <a:solidFill>
              <a:srgbClr val="0800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167"/>
              <a:r>
                <a:rPr lang="en-US" altLang="zh-TW" sz="1067" b="1">
                  <a:solidFill>
                    <a:schemeClr val="bg1"/>
                  </a:solidFill>
                  <a:latin typeface="Arial" panose="020B0604020202020204" pitchFamily="34" charset="0"/>
                  <a:ea typeface="微軟正黑體" panose="020B0604030504040204" pitchFamily="34" charset="-120"/>
                  <a:cs typeface="Arial" panose="020B0604020202020204" pitchFamily="34" charset="0"/>
                </a:rPr>
                <a:t>Slower</a:t>
              </a:r>
              <a:endParaRPr lang="zh-TW" altLang="en-US" sz="1067"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1" name="矩形: 圓角 35">
              <a:extLst>
                <a:ext uri="{FF2B5EF4-FFF2-40B4-BE49-F238E27FC236}">
                  <a16:creationId xmlns:a16="http://schemas.microsoft.com/office/drawing/2014/main" id="{A543A250-E0A6-3A44-962B-2E7E8E51AFF7}"/>
                </a:ext>
              </a:extLst>
            </p:cNvPr>
            <p:cNvSpPr/>
            <p:nvPr/>
          </p:nvSpPr>
          <p:spPr>
            <a:xfrm>
              <a:off x="11295923" y="4528274"/>
              <a:ext cx="739074" cy="209775"/>
            </a:xfrm>
            <a:prstGeom prst="roundRect">
              <a:avLst>
                <a:gd name="adj" fmla="val 50000"/>
              </a:avLst>
            </a:prstGeom>
            <a:solidFill>
              <a:srgbClr val="0800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167"/>
              <a:r>
                <a:rPr lang="zh-TW" altLang="en-US" sz="1067" b="1">
                  <a:solidFill>
                    <a:schemeClr val="bg1"/>
                  </a:solidFill>
                  <a:latin typeface="Arial" panose="020B0604020202020204" pitchFamily="34" charset="0"/>
                  <a:ea typeface="微軟正黑體" panose="020B0604030504040204" pitchFamily="34" charset="-120"/>
                  <a:cs typeface="Arial" panose="020B0604020202020204" pitchFamily="34" charset="0"/>
                </a:rPr>
                <a:t>較快</a:t>
              </a:r>
            </a:p>
          </p:txBody>
        </p:sp>
        <p:pic>
          <p:nvPicPr>
            <p:cNvPr id="32" name="圖片 24">
              <a:extLst>
                <a:ext uri="{FF2B5EF4-FFF2-40B4-BE49-F238E27FC236}">
                  <a16:creationId xmlns:a16="http://schemas.microsoft.com/office/drawing/2014/main" id="{07D516C5-CBB7-464E-880E-903586334360}"/>
                </a:ext>
              </a:extLst>
            </p:cNvPr>
            <p:cNvPicPr>
              <a:picLocks noChangeAspect="1"/>
            </p:cNvPicPr>
            <p:nvPr/>
          </p:nvPicPr>
          <p:blipFill rotWithShape="1">
            <a:blip r:embed="rId14" cstate="print">
              <a:extLst>
                <a:ext uri="{28A0092B-C50C-407E-A947-70E740481C1C}">
                  <a14:useLocalDpi xmlns:a14="http://schemas.microsoft.com/office/drawing/2010/main"/>
                </a:ext>
              </a:extLst>
            </a:blip>
            <a:srcRect/>
            <a:stretch/>
          </p:blipFill>
          <p:spPr>
            <a:xfrm>
              <a:off x="9960014" y="4243480"/>
              <a:ext cx="670891" cy="670891"/>
            </a:xfrm>
            <a:prstGeom prst="ellipse">
              <a:avLst/>
            </a:prstGeom>
            <a:ln w="19050">
              <a:solidFill>
                <a:srgbClr val="31213C"/>
              </a:solidFill>
            </a:ln>
            <a:effectLst>
              <a:outerShdw blurRad="50800" dist="38100" dir="2700000" algn="tl" rotWithShape="0">
                <a:prstClr val="black">
                  <a:alpha val="40000"/>
                </a:prstClr>
              </a:outerShdw>
            </a:effectLst>
          </p:spPr>
        </p:pic>
        <p:sp>
          <p:nvSpPr>
            <p:cNvPr id="33" name="Oval 40">
              <a:extLst>
                <a:ext uri="{FF2B5EF4-FFF2-40B4-BE49-F238E27FC236}">
                  <a16:creationId xmlns:a16="http://schemas.microsoft.com/office/drawing/2014/main" id="{488282E9-ADCE-BA48-B4AC-34B1C4E074D3}"/>
                </a:ext>
              </a:extLst>
            </p:cNvPr>
            <p:cNvSpPr/>
            <p:nvPr/>
          </p:nvSpPr>
          <p:spPr>
            <a:xfrm>
              <a:off x="10365893"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3">
                  <a:solidFill>
                    <a:schemeClr val="tx1"/>
                  </a:solidFill>
                  <a:latin typeface="Arial" panose="020B0604020202020204" pitchFamily="34" charset="0"/>
                  <a:cs typeface="Arial" panose="020B0604020202020204" pitchFamily="34" charset="0"/>
                </a:rPr>
                <a:t>1</a:t>
              </a:r>
            </a:p>
          </p:txBody>
        </p:sp>
        <p:sp>
          <p:nvSpPr>
            <p:cNvPr id="34" name="Oval 41">
              <a:extLst>
                <a:ext uri="{FF2B5EF4-FFF2-40B4-BE49-F238E27FC236}">
                  <a16:creationId xmlns:a16="http://schemas.microsoft.com/office/drawing/2014/main" id="{AF89E2EA-9F5E-8243-AA59-A77629CFED5B}"/>
                </a:ext>
              </a:extLst>
            </p:cNvPr>
            <p:cNvSpPr/>
            <p:nvPr/>
          </p:nvSpPr>
          <p:spPr>
            <a:xfrm>
              <a:off x="10657052"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3">
                  <a:solidFill>
                    <a:schemeClr val="tx1"/>
                  </a:solidFill>
                  <a:latin typeface="Arial" panose="020B0604020202020204" pitchFamily="34" charset="0"/>
                  <a:cs typeface="Arial" panose="020B0604020202020204" pitchFamily="34" charset="0"/>
                </a:rPr>
                <a:t>2</a:t>
              </a:r>
            </a:p>
          </p:txBody>
        </p:sp>
        <p:sp>
          <p:nvSpPr>
            <p:cNvPr id="35" name="Oval 42">
              <a:extLst>
                <a:ext uri="{FF2B5EF4-FFF2-40B4-BE49-F238E27FC236}">
                  <a16:creationId xmlns:a16="http://schemas.microsoft.com/office/drawing/2014/main" id="{1E33BC93-92ED-6D4B-A377-A730932630EC}"/>
                </a:ext>
              </a:extLst>
            </p:cNvPr>
            <p:cNvSpPr/>
            <p:nvPr/>
          </p:nvSpPr>
          <p:spPr>
            <a:xfrm>
              <a:off x="11003295"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3">
                  <a:solidFill>
                    <a:schemeClr val="tx1"/>
                  </a:solidFill>
                  <a:latin typeface="Arial" panose="020B0604020202020204" pitchFamily="34" charset="0"/>
                  <a:cs typeface="Arial" panose="020B0604020202020204" pitchFamily="34" charset="0"/>
                </a:rPr>
                <a:t>3</a:t>
              </a:r>
            </a:p>
          </p:txBody>
        </p:sp>
      </p:grpSp>
      <p:pic>
        <p:nvPicPr>
          <p:cNvPr id="40" name="圖片 39">
            <a:extLst>
              <a:ext uri="{FF2B5EF4-FFF2-40B4-BE49-F238E27FC236}">
                <a16:creationId xmlns:a16="http://schemas.microsoft.com/office/drawing/2014/main" id="{334951C4-99EE-4B0C-8527-641485BDED8A}"/>
              </a:ext>
            </a:extLst>
          </p:cNvPr>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a:off x="8341086" y="2142830"/>
            <a:ext cx="1221230" cy="1221230"/>
          </a:xfrm>
          <a:prstGeom prst="rect">
            <a:avLst/>
          </a:prstGeom>
          <a:effectLst>
            <a:outerShdw blurRad="63500" sx="102000" sy="102000" algn="ctr" rotWithShape="0">
              <a:prstClr val="black">
                <a:alpha val="40000"/>
              </a:prstClr>
            </a:outerShdw>
          </a:effectLst>
        </p:spPr>
      </p:pic>
      <p:grpSp>
        <p:nvGrpSpPr>
          <p:cNvPr id="7" name="群組 6">
            <a:extLst>
              <a:ext uri="{FF2B5EF4-FFF2-40B4-BE49-F238E27FC236}">
                <a16:creationId xmlns:a16="http://schemas.microsoft.com/office/drawing/2014/main" id="{031E4378-3324-4A3F-9B8C-8048D0AA3B44}"/>
              </a:ext>
            </a:extLst>
          </p:cNvPr>
          <p:cNvGrpSpPr/>
          <p:nvPr/>
        </p:nvGrpSpPr>
        <p:grpSpPr>
          <a:xfrm>
            <a:off x="6379950" y="5535931"/>
            <a:ext cx="1776260" cy="360000"/>
            <a:chOff x="7022816" y="5340353"/>
            <a:chExt cx="1776260" cy="360000"/>
          </a:xfrm>
        </p:grpSpPr>
        <p:pic>
          <p:nvPicPr>
            <p:cNvPr id="6" name="Picture 35" descr="https://lh4.googleusercontent.com/ETlYkxMtNwBhq_pF5u1Y0xJwnaq7RXkdBxqpC3lVyjcob8rGPOWaXiTlFupURIDJ0HJjjiUV9J85QzE7q_rLvINO7Ow9ShVw_x_KIq7Mfm-4ukuNjXC_AnFPBN4-2jjw7GL0pN0LihM">
              <a:extLst>
                <a:ext uri="{FF2B5EF4-FFF2-40B4-BE49-F238E27FC236}">
                  <a16:creationId xmlns:a16="http://schemas.microsoft.com/office/drawing/2014/main" id="{D05F7278-E29A-DF43-956F-1207A0A17BB1}"/>
                </a:ext>
              </a:extLst>
            </p:cNvPr>
            <p:cNvPicPr>
              <a:picLocks noChangeAspect="1" noChangeArrowheads="1"/>
            </p:cNvPicPr>
            <p:nvPr/>
          </p:nvPicPr>
          <p:blipFill>
            <a:blip r:embed="rId16" cstate="print">
              <a:extLst>
                <a:ext uri="{28A0092B-C50C-407E-A947-70E740481C1C}">
                  <a14:useLocalDpi xmlns:a14="http://schemas.microsoft.com/office/drawing/2010/main"/>
                </a:ext>
              </a:extLst>
            </a:blip>
            <a:srcRect/>
            <a:stretch>
              <a:fillRect/>
            </a:stretch>
          </p:blipFill>
          <p:spPr bwMode="auto">
            <a:xfrm>
              <a:off x="8439076" y="5340353"/>
              <a:ext cx="360000" cy="360000"/>
            </a:xfrm>
            <a:prstGeom prst="rect">
              <a:avLst/>
            </a:prstGeom>
            <a:noFill/>
            <a:effectLst>
              <a:outerShdw blurRad="50800" dist="38100" dir="2700000" algn="tl" rotWithShape="0">
                <a:prstClr val="black">
                  <a:alpha val="40000"/>
                </a:prstClr>
              </a:outerShdw>
            </a:effectLst>
          </p:spPr>
        </p:pic>
        <p:pic>
          <p:nvPicPr>
            <p:cNvPr id="8" name="Picture 37" descr="https://lh3.googleusercontent.com/-NG0S4Pwe25TCICHnKWyvCv5tMwZQO4HmP1zJ8VIaAY2muB5NPdEhMsO7o3dAh04YrJwLxVE18ona_WuHYZ-pY4HnfTbOIjEhgKUWAxuOT-lfh14fMdFHPjdg1b6fdTOQIgUIO9wjn0">
              <a:extLst>
                <a:ext uri="{FF2B5EF4-FFF2-40B4-BE49-F238E27FC236}">
                  <a16:creationId xmlns:a16="http://schemas.microsoft.com/office/drawing/2014/main" id="{517529BD-F712-E448-ADF9-B2BF1EEF92E7}"/>
                </a:ext>
              </a:extLst>
            </p:cNvPr>
            <p:cNvPicPr>
              <a:picLocks noChangeAspect="1" noChangeArrowheads="1"/>
            </p:cNvPicPr>
            <p:nvPr/>
          </p:nvPicPr>
          <p:blipFill>
            <a:blip r:embed="rId17" cstate="print">
              <a:extLst>
                <a:ext uri="{28A0092B-C50C-407E-A947-70E740481C1C}">
                  <a14:useLocalDpi xmlns:a14="http://schemas.microsoft.com/office/drawing/2010/main"/>
                </a:ext>
              </a:extLst>
            </a:blip>
            <a:srcRect/>
            <a:stretch>
              <a:fillRect/>
            </a:stretch>
          </p:blipFill>
          <p:spPr bwMode="auto">
            <a:xfrm>
              <a:off x="7966989" y="5340353"/>
              <a:ext cx="360000" cy="360000"/>
            </a:xfrm>
            <a:prstGeom prst="rect">
              <a:avLst/>
            </a:prstGeom>
            <a:noFill/>
            <a:effectLst>
              <a:outerShdw blurRad="50800" dist="38100" dir="2700000" algn="tl" rotWithShape="0">
                <a:prstClr val="black">
                  <a:alpha val="40000"/>
                </a:prstClr>
              </a:outerShdw>
            </a:effectLst>
          </p:spPr>
        </p:pic>
        <p:pic>
          <p:nvPicPr>
            <p:cNvPr id="37" name="圖片 36">
              <a:extLst>
                <a:ext uri="{FF2B5EF4-FFF2-40B4-BE49-F238E27FC236}">
                  <a16:creationId xmlns:a16="http://schemas.microsoft.com/office/drawing/2014/main" id="{B4692559-EF33-4AF7-B125-F73B63586A26}"/>
                </a:ext>
              </a:extLst>
            </p:cNvPr>
            <p:cNvPicPr>
              <a:picLocks noChangeAspect="1"/>
            </p:cNvPicPr>
            <p:nvPr/>
          </p:nvPicPr>
          <p:blipFill>
            <a:blip r:embed="rId18" cstate="print">
              <a:extLst>
                <a:ext uri="{28A0092B-C50C-407E-A947-70E740481C1C}">
                  <a14:useLocalDpi xmlns:a14="http://schemas.microsoft.com/office/drawing/2010/main"/>
                </a:ext>
              </a:extLst>
            </a:blip>
            <a:stretch>
              <a:fillRect/>
            </a:stretch>
          </p:blipFill>
          <p:spPr>
            <a:xfrm>
              <a:off x="7494903" y="5340353"/>
              <a:ext cx="360000" cy="360000"/>
            </a:xfrm>
            <a:prstGeom prst="rect">
              <a:avLst/>
            </a:prstGeom>
            <a:noFill/>
            <a:effectLst>
              <a:outerShdw blurRad="50800" dist="38100" dir="2700000" algn="tl" rotWithShape="0">
                <a:prstClr val="black">
                  <a:alpha val="40000"/>
                </a:prstClr>
              </a:outerShdw>
            </a:effectLst>
          </p:spPr>
        </p:pic>
        <p:pic>
          <p:nvPicPr>
            <p:cNvPr id="42" name="圖片 41" descr="一張含有 時鐘 的圖片&#10;&#10;自動產生的描述">
              <a:extLst>
                <a:ext uri="{FF2B5EF4-FFF2-40B4-BE49-F238E27FC236}">
                  <a16:creationId xmlns:a16="http://schemas.microsoft.com/office/drawing/2014/main" id="{386906F1-37C7-41A4-8E73-9B1915221DC4}"/>
                </a:ext>
              </a:extLst>
            </p:cNvPr>
            <p:cNvPicPr>
              <a:picLocks noChangeAspect="1"/>
            </p:cNvPicPr>
            <p:nvPr/>
          </p:nvPicPr>
          <p:blipFill>
            <a:blip r:embed="rId19" cstate="print">
              <a:extLst>
                <a:ext uri="{28A0092B-C50C-407E-A947-70E740481C1C}">
                  <a14:useLocalDpi xmlns:a14="http://schemas.microsoft.com/office/drawing/2010/main"/>
                </a:ext>
              </a:extLst>
            </a:blip>
            <a:stretch>
              <a:fillRect/>
            </a:stretch>
          </p:blipFill>
          <p:spPr>
            <a:xfrm>
              <a:off x="7022816" y="5340353"/>
              <a:ext cx="360000" cy="360000"/>
            </a:xfrm>
            <a:prstGeom prst="rect">
              <a:avLst/>
            </a:prstGeom>
            <a:noFill/>
            <a:effectLst>
              <a:outerShdw blurRad="50800" dist="38100" dir="2700000" algn="tl" rotWithShape="0">
                <a:prstClr val="black">
                  <a:alpha val="40000"/>
                </a:prstClr>
              </a:outerShdw>
            </a:effectLst>
          </p:spPr>
        </p:pic>
      </p:grpSp>
      <p:pic>
        <p:nvPicPr>
          <p:cNvPr id="36" name="圖片 35">
            <a:extLst>
              <a:ext uri="{FF2B5EF4-FFF2-40B4-BE49-F238E27FC236}">
                <a16:creationId xmlns:a16="http://schemas.microsoft.com/office/drawing/2014/main" id="{5D8EDF48-8DF3-EA42-AAB8-6A7A8BF55ACD}"/>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rot="358397">
            <a:off x="3621963" y="6042269"/>
            <a:ext cx="512057" cy="512057"/>
          </a:xfrm>
          <a:prstGeom prst="rect">
            <a:avLst/>
          </a:prstGeom>
          <a:effectLst>
            <a:outerShdw blurRad="50800" dist="38100" dir="2700000" algn="tl" rotWithShape="0">
              <a:prstClr val="black">
                <a:alpha val="40000"/>
              </a:prstClr>
            </a:outerShdw>
          </a:effectLst>
        </p:spPr>
      </p:pic>
      <p:pic>
        <p:nvPicPr>
          <p:cNvPr id="38" name="圖片 37">
            <a:extLst>
              <a:ext uri="{FF2B5EF4-FFF2-40B4-BE49-F238E27FC236}">
                <a16:creationId xmlns:a16="http://schemas.microsoft.com/office/drawing/2014/main" id="{4F1FFDE6-2B1A-7F44-AFB9-ECC03F7AF54C}"/>
              </a:ext>
            </a:extLst>
          </p:cNvPr>
          <p:cNvPicPr>
            <a:picLocks noChangeAspect="1"/>
          </p:cNvPicPr>
          <p:nvPr/>
        </p:nvPicPr>
        <p:blipFill>
          <a:blip r:embed="rId21" cstate="print">
            <a:extLst>
              <a:ext uri="{28A0092B-C50C-407E-A947-70E740481C1C}">
                <a14:useLocalDpi xmlns:a14="http://schemas.microsoft.com/office/drawing/2010/main"/>
              </a:ext>
            </a:extLst>
          </a:blip>
          <a:stretch>
            <a:fillRect/>
          </a:stretch>
        </p:blipFill>
        <p:spPr>
          <a:xfrm rot="20603179">
            <a:off x="4220615" y="6246021"/>
            <a:ext cx="381687" cy="355315"/>
          </a:xfrm>
          <a:prstGeom prst="rect">
            <a:avLst/>
          </a:prstGeom>
          <a:effectLst>
            <a:outerShdw blurRad="50800" dist="38100" dir="2700000" algn="tl" rotWithShape="0">
              <a:prstClr val="black">
                <a:alpha val="40000"/>
              </a:prstClr>
            </a:outerShdw>
          </a:effectLst>
        </p:spPr>
      </p:pic>
      <p:pic>
        <p:nvPicPr>
          <p:cNvPr id="39" name="圖片 38">
            <a:extLst>
              <a:ext uri="{FF2B5EF4-FFF2-40B4-BE49-F238E27FC236}">
                <a16:creationId xmlns:a16="http://schemas.microsoft.com/office/drawing/2014/main" id="{3A6924D9-2254-8544-8A0F-D2FD6F0E5A9C}"/>
              </a:ext>
            </a:extLst>
          </p:cNvPr>
          <p:cNvPicPr>
            <a:picLocks noChangeAspect="1"/>
          </p:cNvPicPr>
          <p:nvPr/>
        </p:nvPicPr>
        <p:blipFill>
          <a:blip r:embed="rId22" cstate="print">
            <a:extLst>
              <a:ext uri="{28A0092B-C50C-407E-A947-70E740481C1C}">
                <a14:useLocalDpi xmlns:a14="http://schemas.microsoft.com/office/drawing/2010/main"/>
              </a:ext>
            </a:extLst>
          </a:blip>
          <a:stretch>
            <a:fillRect/>
          </a:stretch>
        </p:blipFill>
        <p:spPr>
          <a:xfrm>
            <a:off x="2076848" y="6257803"/>
            <a:ext cx="335901" cy="240197"/>
          </a:xfrm>
          <a:prstGeom prst="rect">
            <a:avLst/>
          </a:prstGeom>
          <a:effectLst>
            <a:outerShdw blurRad="50800" dist="38100" dir="2700000" algn="tl" rotWithShape="0">
              <a:prstClr val="black">
                <a:alpha val="40000"/>
              </a:prstClr>
            </a:outerShdw>
          </a:effectLst>
        </p:spPr>
      </p:pic>
      <p:pic>
        <p:nvPicPr>
          <p:cNvPr id="41" name="圖片 40">
            <a:extLst>
              <a:ext uri="{FF2B5EF4-FFF2-40B4-BE49-F238E27FC236}">
                <a16:creationId xmlns:a16="http://schemas.microsoft.com/office/drawing/2014/main" id="{F744647D-5B81-7F4E-B7D8-9C5D8D62985E}"/>
              </a:ext>
            </a:extLst>
          </p:cNvPr>
          <p:cNvPicPr>
            <a:picLocks noChangeAspect="1"/>
          </p:cNvPicPr>
          <p:nvPr/>
        </p:nvPicPr>
        <p:blipFill>
          <a:blip r:embed="rId23" cstate="print">
            <a:extLst>
              <a:ext uri="{28A0092B-C50C-407E-A947-70E740481C1C}">
                <a14:useLocalDpi xmlns:a14="http://schemas.microsoft.com/office/drawing/2010/main"/>
              </a:ext>
            </a:extLst>
          </a:blip>
          <a:stretch>
            <a:fillRect/>
          </a:stretch>
        </p:blipFill>
        <p:spPr>
          <a:xfrm>
            <a:off x="1494458" y="6061882"/>
            <a:ext cx="391841" cy="391841"/>
          </a:xfrm>
          <a:prstGeom prst="rect">
            <a:avLst/>
          </a:prstGeom>
          <a:effectLst>
            <a:outerShdw blurRad="50800" dist="38100" dir="2700000" algn="tl" rotWithShape="0">
              <a:prstClr val="black">
                <a:alpha val="40000"/>
              </a:prstClr>
            </a:outerShdw>
          </a:effectLst>
        </p:spPr>
      </p:pic>
      <p:pic>
        <p:nvPicPr>
          <p:cNvPr id="44" name="圖片 43" descr="一張含有 物件 的圖片&#10;&#10;自動產生的描述">
            <a:extLst>
              <a:ext uri="{FF2B5EF4-FFF2-40B4-BE49-F238E27FC236}">
                <a16:creationId xmlns:a16="http://schemas.microsoft.com/office/drawing/2014/main" id="{CBA343DB-3ADD-3546-88FB-F1BB6CC1DA4F}"/>
              </a:ext>
            </a:extLst>
          </p:cNvPr>
          <p:cNvPicPr>
            <a:picLocks noChangeAspect="1"/>
          </p:cNvPicPr>
          <p:nvPr/>
        </p:nvPicPr>
        <p:blipFill rotWithShape="1">
          <a:blip r:embed="rId24" cstate="print">
            <a:extLst>
              <a:ext uri="{28A0092B-C50C-407E-A947-70E740481C1C}">
                <a14:useLocalDpi xmlns:a14="http://schemas.microsoft.com/office/drawing/2010/main"/>
              </a:ext>
            </a:extLst>
          </a:blip>
          <a:srcRect/>
          <a:stretch/>
        </p:blipFill>
        <p:spPr>
          <a:xfrm rot="20887694">
            <a:off x="1049229" y="6229833"/>
            <a:ext cx="406139" cy="305347"/>
          </a:xfrm>
          <a:prstGeom prst="rect">
            <a:avLst/>
          </a:prstGeom>
          <a:effectLst>
            <a:outerShdw blurRad="50800" dist="38100" dir="2700000" algn="tl" rotWithShape="0">
              <a:prstClr val="black">
                <a:alpha val="40000"/>
              </a:prstClr>
            </a:outerShdw>
          </a:effectLst>
        </p:spPr>
      </p:pic>
      <p:pic>
        <p:nvPicPr>
          <p:cNvPr id="45" name="圖片 44">
            <a:extLst>
              <a:ext uri="{FF2B5EF4-FFF2-40B4-BE49-F238E27FC236}">
                <a16:creationId xmlns:a16="http://schemas.microsoft.com/office/drawing/2014/main" id="{E1E65652-568F-F147-9269-1F3CC4C6D33F}"/>
              </a:ext>
            </a:extLst>
          </p:cNvPr>
          <p:cNvPicPr>
            <a:picLocks noChangeAspect="1"/>
          </p:cNvPicPr>
          <p:nvPr/>
        </p:nvPicPr>
        <p:blipFill>
          <a:blip r:embed="rId25" cstate="print">
            <a:extLst>
              <a:ext uri="{28A0092B-C50C-407E-A947-70E740481C1C}">
                <a14:useLocalDpi xmlns:a14="http://schemas.microsoft.com/office/drawing/2010/main"/>
              </a:ext>
            </a:extLst>
          </a:blip>
          <a:stretch>
            <a:fillRect/>
          </a:stretch>
        </p:blipFill>
        <p:spPr>
          <a:xfrm rot="20812052">
            <a:off x="346994" y="6179355"/>
            <a:ext cx="534355" cy="397092"/>
          </a:xfrm>
          <a:prstGeom prst="rect">
            <a:avLst/>
          </a:prstGeom>
          <a:effectLst>
            <a:outerShdw blurRad="50800" dist="38100" dir="2700000" algn="tl" rotWithShape="0">
              <a:prstClr val="black">
                <a:alpha val="40000"/>
              </a:prstClr>
            </a:outerShdw>
          </a:effectLst>
        </p:spPr>
      </p:pic>
      <p:pic>
        <p:nvPicPr>
          <p:cNvPr id="46" name="圖片 45">
            <a:extLst>
              <a:ext uri="{FF2B5EF4-FFF2-40B4-BE49-F238E27FC236}">
                <a16:creationId xmlns:a16="http://schemas.microsoft.com/office/drawing/2014/main" id="{1B6576C4-5DD6-4349-B7F5-C90A16087354}"/>
              </a:ext>
            </a:extLst>
          </p:cNvPr>
          <p:cNvPicPr>
            <a:picLocks noChangeAspect="1"/>
          </p:cNvPicPr>
          <p:nvPr/>
        </p:nvPicPr>
        <p:blipFill>
          <a:blip r:embed="rId26" cstate="print">
            <a:extLst>
              <a:ext uri="{28A0092B-C50C-407E-A947-70E740481C1C}">
                <a14:useLocalDpi xmlns:a14="http://schemas.microsoft.com/office/drawing/2010/main"/>
              </a:ext>
            </a:extLst>
          </a:blip>
          <a:stretch>
            <a:fillRect/>
          </a:stretch>
        </p:blipFill>
        <p:spPr>
          <a:xfrm rot="558526">
            <a:off x="3103600" y="6195592"/>
            <a:ext cx="422063" cy="422063"/>
          </a:xfrm>
          <a:prstGeom prst="rect">
            <a:avLst/>
          </a:prstGeom>
          <a:effectLst>
            <a:outerShdw blurRad="50800" dist="38100" dir="2700000" algn="tl" rotWithShape="0">
              <a:prstClr val="black">
                <a:alpha val="40000"/>
              </a:prstClr>
            </a:outerShdw>
          </a:effectLst>
        </p:spPr>
      </p:pic>
      <p:pic>
        <p:nvPicPr>
          <p:cNvPr id="47" name="圖片 46">
            <a:extLst>
              <a:ext uri="{FF2B5EF4-FFF2-40B4-BE49-F238E27FC236}">
                <a16:creationId xmlns:a16="http://schemas.microsoft.com/office/drawing/2014/main" id="{1D791636-22EA-1A4A-91E4-B42EDA1F06AE}"/>
              </a:ext>
            </a:extLst>
          </p:cNvPr>
          <p:cNvPicPr>
            <a:picLocks noChangeAspect="1"/>
          </p:cNvPicPr>
          <p:nvPr/>
        </p:nvPicPr>
        <p:blipFill>
          <a:blip r:embed="rId27" cstate="print">
            <a:extLst>
              <a:ext uri="{28A0092B-C50C-407E-A947-70E740481C1C}">
                <a14:useLocalDpi xmlns:a14="http://schemas.microsoft.com/office/drawing/2010/main"/>
              </a:ext>
            </a:extLst>
          </a:blip>
          <a:stretch>
            <a:fillRect/>
          </a:stretch>
        </p:blipFill>
        <p:spPr>
          <a:xfrm>
            <a:off x="2622515" y="6139105"/>
            <a:ext cx="350040" cy="359881"/>
          </a:xfrm>
          <a:prstGeom prst="rect">
            <a:avLst/>
          </a:prstGeom>
          <a:effectLst>
            <a:outerShdw blurRad="50800" dist="38100" dir="2700000" algn="tl" rotWithShape="0">
              <a:prstClr val="black">
                <a:alpha val="40000"/>
              </a:prstClr>
            </a:outerShdw>
          </a:effectLst>
        </p:spPr>
      </p:pic>
      <p:pic>
        <p:nvPicPr>
          <p:cNvPr id="48" name="圖片 47">
            <a:extLst>
              <a:ext uri="{FF2B5EF4-FFF2-40B4-BE49-F238E27FC236}">
                <a16:creationId xmlns:a16="http://schemas.microsoft.com/office/drawing/2014/main" id="{F0F5C1C1-BB43-284B-B159-8D8846B65B83}"/>
              </a:ext>
            </a:extLst>
          </p:cNvPr>
          <p:cNvPicPr>
            <a:picLocks noChangeAspect="1"/>
          </p:cNvPicPr>
          <p:nvPr/>
        </p:nvPicPr>
        <p:blipFill>
          <a:blip r:embed="rId28" cstate="print">
            <a:extLst>
              <a:ext uri="{28A0092B-C50C-407E-A947-70E740481C1C}">
                <a14:useLocalDpi xmlns:a14="http://schemas.microsoft.com/office/drawing/2010/main"/>
              </a:ext>
            </a:extLst>
          </a:blip>
          <a:stretch>
            <a:fillRect/>
          </a:stretch>
        </p:blipFill>
        <p:spPr>
          <a:xfrm rot="20812052">
            <a:off x="6155192" y="6114747"/>
            <a:ext cx="361199" cy="361199"/>
          </a:xfrm>
          <a:prstGeom prst="rect">
            <a:avLst/>
          </a:prstGeom>
          <a:effectLst>
            <a:outerShdw blurRad="50800" dist="38100" dir="2700000" algn="tl" rotWithShape="0">
              <a:prstClr val="black">
                <a:alpha val="40000"/>
              </a:prstClr>
            </a:outerShdw>
          </a:effectLst>
        </p:spPr>
      </p:pic>
      <p:pic>
        <p:nvPicPr>
          <p:cNvPr id="49" name="圖片 48">
            <a:extLst>
              <a:ext uri="{FF2B5EF4-FFF2-40B4-BE49-F238E27FC236}">
                <a16:creationId xmlns:a16="http://schemas.microsoft.com/office/drawing/2014/main" id="{2E7661F1-2277-6B4E-8588-5BA2D6CE62D4}"/>
              </a:ext>
            </a:extLst>
          </p:cNvPr>
          <p:cNvPicPr>
            <a:picLocks noChangeAspect="1"/>
          </p:cNvPicPr>
          <p:nvPr/>
        </p:nvPicPr>
        <p:blipFill>
          <a:blip r:embed="rId29" cstate="print">
            <a:extLst>
              <a:ext uri="{28A0092B-C50C-407E-A947-70E740481C1C}">
                <a14:useLocalDpi xmlns:a14="http://schemas.microsoft.com/office/drawing/2010/main"/>
              </a:ext>
            </a:extLst>
          </a:blip>
          <a:stretch>
            <a:fillRect/>
          </a:stretch>
        </p:blipFill>
        <p:spPr>
          <a:xfrm rot="573835">
            <a:off x="7340677" y="6073794"/>
            <a:ext cx="511807" cy="511807"/>
          </a:xfrm>
          <a:prstGeom prst="rect">
            <a:avLst/>
          </a:prstGeom>
          <a:effectLst>
            <a:outerShdw blurRad="50800" dist="38100" dir="2700000" algn="tl" rotWithShape="0">
              <a:prstClr val="black">
                <a:alpha val="40000"/>
              </a:prstClr>
            </a:outerShdw>
          </a:effectLst>
        </p:spPr>
      </p:pic>
      <p:pic>
        <p:nvPicPr>
          <p:cNvPr id="50" name="Picture 7">
            <a:extLst>
              <a:ext uri="{FF2B5EF4-FFF2-40B4-BE49-F238E27FC236}">
                <a16:creationId xmlns:a16="http://schemas.microsoft.com/office/drawing/2014/main" id="{F6218892-71CC-F748-921B-D8D82B4B9708}"/>
              </a:ext>
            </a:extLst>
          </p:cNvPr>
          <p:cNvPicPr>
            <a:picLocks noChangeAspect="1" noChangeArrowheads="1"/>
          </p:cNvPicPr>
          <p:nvPr/>
        </p:nvPicPr>
        <p:blipFill>
          <a:blip r:embed="rId30" cstate="print">
            <a:extLst>
              <a:ext uri="{28A0092B-C50C-407E-A947-70E740481C1C}">
                <a14:useLocalDpi xmlns:a14="http://schemas.microsoft.com/office/drawing/2010/main"/>
              </a:ext>
            </a:extLst>
          </a:blip>
          <a:srcRect/>
          <a:stretch>
            <a:fillRect/>
          </a:stretch>
        </p:blipFill>
        <p:spPr bwMode="auto">
          <a:xfrm rot="1417122">
            <a:off x="8099433" y="6182614"/>
            <a:ext cx="370932" cy="370932"/>
          </a:xfrm>
          <a:prstGeom prst="rect">
            <a:avLst/>
          </a:prstGeom>
          <a:noFill/>
          <a:effectLst>
            <a:outerShdw blurRad="50800" dist="38100" dir="2700000" algn="tl" rotWithShape="0">
              <a:prstClr val="black">
                <a:alpha val="40000"/>
              </a:prstClr>
            </a:outerShdw>
          </a:effectLst>
        </p:spPr>
      </p:pic>
      <p:pic>
        <p:nvPicPr>
          <p:cNvPr id="51" name="圖片 50">
            <a:extLst>
              <a:ext uri="{FF2B5EF4-FFF2-40B4-BE49-F238E27FC236}">
                <a16:creationId xmlns:a16="http://schemas.microsoft.com/office/drawing/2014/main" id="{8FEEC6A0-D551-4441-A24B-B46B17FB8A59}"/>
              </a:ext>
            </a:extLst>
          </p:cNvPr>
          <p:cNvPicPr>
            <a:picLocks noChangeAspect="1"/>
          </p:cNvPicPr>
          <p:nvPr/>
        </p:nvPicPr>
        <p:blipFill>
          <a:blip r:embed="rId31" cstate="print">
            <a:extLst>
              <a:ext uri="{28A0092B-C50C-407E-A947-70E740481C1C}">
                <a14:useLocalDpi xmlns:a14="http://schemas.microsoft.com/office/drawing/2010/main"/>
              </a:ext>
            </a:extLst>
          </a:blip>
          <a:stretch>
            <a:fillRect/>
          </a:stretch>
        </p:blipFill>
        <p:spPr>
          <a:xfrm>
            <a:off x="5617073" y="6138119"/>
            <a:ext cx="358805" cy="359881"/>
          </a:xfrm>
          <a:prstGeom prst="rect">
            <a:avLst/>
          </a:prstGeom>
          <a:effectLst>
            <a:outerShdw blurRad="50800" dist="38100" dir="2700000" algn="tl" rotWithShape="0">
              <a:prstClr val="black">
                <a:alpha val="40000"/>
              </a:prstClr>
            </a:outerShdw>
          </a:effectLst>
        </p:spPr>
      </p:pic>
      <p:pic>
        <p:nvPicPr>
          <p:cNvPr id="52" name="圖片 51">
            <a:extLst>
              <a:ext uri="{FF2B5EF4-FFF2-40B4-BE49-F238E27FC236}">
                <a16:creationId xmlns:a16="http://schemas.microsoft.com/office/drawing/2014/main" id="{1B6242D7-C52B-2F48-A61A-B2393C052B0C}"/>
              </a:ext>
            </a:extLst>
          </p:cNvPr>
          <p:cNvPicPr>
            <a:picLocks noChangeAspect="1"/>
          </p:cNvPicPr>
          <p:nvPr/>
        </p:nvPicPr>
        <p:blipFill>
          <a:blip r:embed="rId32" cstate="print">
            <a:extLst>
              <a:ext uri="{28A0092B-C50C-407E-A947-70E740481C1C}">
                <a14:useLocalDpi xmlns:a14="http://schemas.microsoft.com/office/drawing/2010/main"/>
              </a:ext>
            </a:extLst>
          </a:blip>
          <a:stretch>
            <a:fillRect/>
          </a:stretch>
        </p:blipFill>
        <p:spPr>
          <a:xfrm rot="20996850">
            <a:off x="10277950" y="6124087"/>
            <a:ext cx="430037" cy="194503"/>
          </a:xfrm>
          <a:prstGeom prst="rect">
            <a:avLst/>
          </a:prstGeom>
          <a:effectLst>
            <a:outerShdw blurRad="50800" dist="38100" dir="2700000" algn="tl" rotWithShape="0">
              <a:prstClr val="black">
                <a:alpha val="40000"/>
              </a:prstClr>
            </a:outerShdw>
          </a:effectLst>
        </p:spPr>
      </p:pic>
      <p:pic>
        <p:nvPicPr>
          <p:cNvPr id="53" name="Picture 7">
            <a:extLst>
              <a:ext uri="{FF2B5EF4-FFF2-40B4-BE49-F238E27FC236}">
                <a16:creationId xmlns:a16="http://schemas.microsoft.com/office/drawing/2014/main" id="{1E90ADB9-ED2F-B645-90EB-453C5FB454E2}"/>
              </a:ext>
            </a:extLst>
          </p:cNvPr>
          <p:cNvPicPr>
            <a:picLocks noChangeAspect="1" noChangeArrowheads="1"/>
          </p:cNvPicPr>
          <p:nvPr/>
        </p:nvPicPr>
        <p:blipFill>
          <a:blip r:embed="rId33" cstate="print">
            <a:extLst>
              <a:ext uri="{28A0092B-C50C-407E-A947-70E740481C1C}">
                <a14:useLocalDpi xmlns:a14="http://schemas.microsoft.com/office/drawing/2010/main"/>
              </a:ext>
            </a:extLst>
          </a:blip>
          <a:srcRect/>
          <a:stretch>
            <a:fillRect/>
          </a:stretch>
        </p:blipFill>
        <p:spPr bwMode="auto">
          <a:xfrm rot="1417122">
            <a:off x="6718511" y="6146172"/>
            <a:ext cx="458625" cy="395579"/>
          </a:xfrm>
          <a:prstGeom prst="rect">
            <a:avLst/>
          </a:prstGeom>
          <a:noFill/>
          <a:effectLst>
            <a:outerShdw blurRad="50800" dist="38100" dir="2700000" algn="tl" rotWithShape="0">
              <a:prstClr val="black">
                <a:alpha val="40000"/>
              </a:prstClr>
            </a:outerShdw>
          </a:effectLst>
        </p:spPr>
      </p:pic>
      <p:pic>
        <p:nvPicPr>
          <p:cNvPr id="54" name="圖片 53">
            <a:extLst>
              <a:ext uri="{FF2B5EF4-FFF2-40B4-BE49-F238E27FC236}">
                <a16:creationId xmlns:a16="http://schemas.microsoft.com/office/drawing/2014/main" id="{C805644C-6702-3743-81E3-BE31D90150D9}"/>
              </a:ext>
            </a:extLst>
          </p:cNvPr>
          <p:cNvPicPr>
            <a:picLocks noChangeAspect="1"/>
          </p:cNvPicPr>
          <p:nvPr/>
        </p:nvPicPr>
        <p:blipFill>
          <a:blip r:embed="rId34" cstate="print">
            <a:extLst>
              <a:ext uri="{28A0092B-C50C-407E-A947-70E740481C1C}">
                <a14:useLocalDpi xmlns:a14="http://schemas.microsoft.com/office/drawing/2010/main"/>
              </a:ext>
            </a:extLst>
          </a:blip>
          <a:stretch>
            <a:fillRect/>
          </a:stretch>
        </p:blipFill>
        <p:spPr>
          <a:xfrm rot="20812052">
            <a:off x="4829668" y="6153010"/>
            <a:ext cx="590941" cy="231944"/>
          </a:xfrm>
          <a:prstGeom prst="rect">
            <a:avLst/>
          </a:prstGeom>
          <a:effectLst>
            <a:outerShdw blurRad="50800" dist="38100" dir="2700000" algn="tl" rotWithShape="0">
              <a:prstClr val="black">
                <a:alpha val="40000"/>
              </a:prstClr>
            </a:outerShdw>
          </a:effectLst>
        </p:spPr>
      </p:pic>
      <p:pic>
        <p:nvPicPr>
          <p:cNvPr id="55" name="圖片 54">
            <a:extLst>
              <a:ext uri="{FF2B5EF4-FFF2-40B4-BE49-F238E27FC236}">
                <a16:creationId xmlns:a16="http://schemas.microsoft.com/office/drawing/2014/main" id="{6C7AF845-0A59-CF4B-9355-5C34D6A21794}"/>
              </a:ext>
            </a:extLst>
          </p:cNvPr>
          <p:cNvPicPr>
            <a:picLocks noChangeAspect="1"/>
          </p:cNvPicPr>
          <p:nvPr/>
        </p:nvPicPr>
        <p:blipFill rotWithShape="1">
          <a:blip r:embed="rId35" cstate="print">
            <a:extLst>
              <a:ext uri="{28A0092B-C50C-407E-A947-70E740481C1C}">
                <a14:useLocalDpi xmlns:a14="http://schemas.microsoft.com/office/drawing/2010/main"/>
              </a:ext>
            </a:extLst>
          </a:blip>
          <a:srcRect/>
          <a:stretch/>
        </p:blipFill>
        <p:spPr>
          <a:xfrm rot="181714">
            <a:off x="11086910" y="6088058"/>
            <a:ext cx="350040" cy="339321"/>
          </a:xfrm>
          <a:prstGeom prst="rect">
            <a:avLst/>
          </a:prstGeom>
          <a:effectLst>
            <a:outerShdw blurRad="50800" dist="38100" dir="2700000" algn="tl" rotWithShape="0">
              <a:prstClr val="black">
                <a:alpha val="40000"/>
              </a:prstClr>
            </a:outerShdw>
          </a:effectLst>
        </p:spPr>
      </p:pic>
      <p:sp>
        <p:nvSpPr>
          <p:cNvPr id="56" name="標題 1">
            <a:extLst>
              <a:ext uri="{FF2B5EF4-FFF2-40B4-BE49-F238E27FC236}">
                <a16:creationId xmlns:a16="http://schemas.microsoft.com/office/drawing/2014/main" id="{7DD21CFA-0B29-F749-9B1A-BB4894B8ED95}"/>
              </a:ext>
            </a:extLst>
          </p:cNvPr>
          <p:cNvSpPr txBox="1">
            <a:spLocks/>
          </p:cNvSpPr>
          <p:nvPr/>
        </p:nvSpPr>
        <p:spPr>
          <a:xfrm>
            <a:off x="620941" y="258284"/>
            <a:ext cx="11518018" cy="119128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zh-TW" sz="4800" b="1">
                <a:latin typeface="Arial" panose="020B0604020202020204" pitchFamily="34" charset="0"/>
                <a:cs typeface="Arial" panose="020B0604020202020204" pitchFamily="34" charset="0"/>
              </a:rPr>
              <a:t>HybridMount provides two modes for</a:t>
            </a:r>
            <a:br>
              <a:rPr lang="en-US" altLang="zh-TW" sz="4800" b="1">
                <a:latin typeface="Arial" panose="020B0604020202020204" pitchFamily="34" charset="0"/>
                <a:cs typeface="Arial" panose="020B0604020202020204" pitchFamily="34" charset="0"/>
              </a:rPr>
            </a:br>
            <a:r>
              <a:rPr lang="en-US" altLang="zh-TW" sz="4800" b="1">
                <a:latin typeface="Arial" panose="020B0604020202020204" pitchFamily="34" charset="0"/>
                <a:cs typeface="Arial" panose="020B0604020202020204" pitchFamily="34" charset="0"/>
              </a:rPr>
              <a:t>file-based cloud storage gateway</a:t>
            </a:r>
            <a:endParaRPr lang="zh-TW" sz="3600" b="1">
              <a:latin typeface="Arial" panose="020B0604020202020204" pitchFamily="34" charset="0"/>
              <a:cs typeface="Arial" panose="020B0604020202020204" pitchFamily="34" charset="0"/>
            </a:endParaRPr>
          </a:p>
        </p:txBody>
      </p:sp>
      <p:sp>
        <p:nvSpPr>
          <p:cNvPr id="57" name="矩形 56">
            <a:extLst>
              <a:ext uri="{FF2B5EF4-FFF2-40B4-BE49-F238E27FC236}">
                <a16:creationId xmlns:a16="http://schemas.microsoft.com/office/drawing/2014/main" id="{2BB35133-95AC-E547-B9E7-2DADBAA0EFDC}"/>
              </a:ext>
            </a:extLst>
          </p:cNvPr>
          <p:cNvSpPr/>
          <p:nvPr/>
        </p:nvSpPr>
        <p:spPr>
          <a:xfrm>
            <a:off x="9601954" y="2167575"/>
            <a:ext cx="2055371" cy="523220"/>
          </a:xfrm>
          <a:prstGeom prst="rect">
            <a:avLst/>
          </a:prstGeom>
        </p:spPr>
        <p:txBody>
          <a:bodyPr wrap="none" anchor="t">
            <a:spAutoFit/>
          </a:bodyPr>
          <a:lstStyle/>
          <a:p>
            <a:pPr marL="285750" indent="-285750" fontAlgn="ctr">
              <a:buFont typeface="Arial" panose="020B0604020202020204" pitchFamily="34" charset="0"/>
              <a:buChar char="•"/>
            </a:pPr>
            <a:r>
              <a:rPr lang="zh-CN" altLang="en-US" sz="1400">
                <a:latin typeface="Arial" panose="020B0604020202020204" pitchFamily="34" charset="0"/>
                <a:ea typeface="微軟正黑體"/>
                <a:cs typeface="Arial" panose="020B0604020202020204" pitchFamily="34" charset="0"/>
              </a:rPr>
              <a:t>Online collaboration</a:t>
            </a:r>
            <a:endParaRPr lang="en-US" altLang="zh-CN" sz="1400">
              <a:latin typeface="Arial" panose="020B0604020202020204" pitchFamily="34" charset="0"/>
              <a:ea typeface="微軟正黑體" panose="020B0604030504040204" pitchFamily="34" charset="-120"/>
              <a:cs typeface="Arial" panose="020B0604020202020204" pitchFamily="34" charset="0"/>
            </a:endParaRPr>
          </a:p>
          <a:p>
            <a:pPr marL="285750" indent="-285750">
              <a:buFont typeface="Arial" panose="020B0604020202020204" pitchFamily="34" charset="0"/>
              <a:buChar char="•"/>
            </a:pPr>
            <a:r>
              <a:rPr lang="zh-CN" altLang="en-US" sz="1400">
                <a:latin typeface="Arial" panose="020B0604020202020204" pitchFamily="34" charset="0"/>
                <a:ea typeface="微軟正黑體"/>
                <a:cs typeface="Arial" panose="020B0604020202020204" pitchFamily="34" charset="0"/>
              </a:rPr>
              <a:t>File data analysis</a:t>
            </a:r>
            <a:endParaRPr lang="en-US" altLang="zh-TW" sz="1400">
              <a:latin typeface="Arial" panose="020B0604020202020204" pitchFamily="34" charset="0"/>
              <a:ea typeface="微軟正黑體" panose="020B0604030504040204" pitchFamily="34" charset="-120"/>
              <a:cs typeface="Arial" panose="020B0604020202020204" pitchFamily="34" charset="0"/>
            </a:endParaRPr>
          </a:p>
        </p:txBody>
      </p:sp>
      <p:sp>
        <p:nvSpPr>
          <p:cNvPr id="58" name="文字方塊 34">
            <a:extLst>
              <a:ext uri="{FF2B5EF4-FFF2-40B4-BE49-F238E27FC236}">
                <a16:creationId xmlns:a16="http://schemas.microsoft.com/office/drawing/2014/main" id="{D4A25F69-69F2-AF4C-A596-3177F4324832}"/>
              </a:ext>
            </a:extLst>
          </p:cNvPr>
          <p:cNvSpPr txBox="1"/>
          <p:nvPr/>
        </p:nvSpPr>
        <p:spPr>
          <a:xfrm>
            <a:off x="10235858" y="4413699"/>
            <a:ext cx="724426" cy="415498"/>
          </a:xfrm>
          <a:prstGeom prst="rect">
            <a:avLst/>
          </a:prstGeom>
          <a:noFill/>
        </p:spPr>
        <p:txBody>
          <a:bodyPr wrap="square" rtlCol="0">
            <a:spAutoFit/>
          </a:bodyPr>
          <a:lstStyle/>
          <a:p>
            <a:r>
              <a:rPr lang="en-US" altLang="zh-TW" sz="1050" b="1">
                <a:latin typeface="Arial" panose="020B0604020202020204" pitchFamily="34" charset="0"/>
                <a:ea typeface="微軟正黑體" panose="020B0604030504040204" pitchFamily="34" charset="-120"/>
                <a:cs typeface="Arial" panose="020B0604020202020204" pitchFamily="34" charset="0"/>
              </a:rPr>
              <a:t>NAS </a:t>
            </a:r>
          </a:p>
          <a:p>
            <a:r>
              <a:rPr lang="en-US" altLang="zh-TW" sz="1050" b="1">
                <a:latin typeface="Arial" panose="020B0604020202020204" pitchFamily="34" charset="0"/>
                <a:ea typeface="微軟正黑體" panose="020B0604030504040204" pitchFamily="34" charset="-120"/>
                <a:cs typeface="Arial" panose="020B0604020202020204" pitchFamily="34" charset="0"/>
              </a:rPr>
              <a:t>cache</a:t>
            </a:r>
            <a:endParaRPr lang="en-GB" altLang="zh-TW" sz="1050" b="1">
              <a:latin typeface="Arial" panose="020B0604020202020204" pitchFamily="34" charset="0"/>
              <a:ea typeface="微軟正黑體" panose="020B0604030504040204" pitchFamily="34" charset="-120"/>
              <a:cs typeface="Arial" panose="020B0604020202020204" pitchFamily="34" charset="0"/>
            </a:endParaRPr>
          </a:p>
        </p:txBody>
      </p:sp>
      <p:sp>
        <p:nvSpPr>
          <p:cNvPr id="59" name="矩形 50">
            <a:extLst>
              <a:ext uri="{FF2B5EF4-FFF2-40B4-BE49-F238E27FC236}">
                <a16:creationId xmlns:a16="http://schemas.microsoft.com/office/drawing/2014/main" id="{1519DB85-A58F-6D4F-9512-38D8B7F767A5}"/>
              </a:ext>
            </a:extLst>
          </p:cNvPr>
          <p:cNvSpPr/>
          <p:nvPr/>
        </p:nvSpPr>
        <p:spPr>
          <a:xfrm>
            <a:off x="9916142" y="3812818"/>
            <a:ext cx="879777" cy="276999"/>
          </a:xfrm>
          <a:prstGeom prst="rect">
            <a:avLst/>
          </a:prstGeom>
        </p:spPr>
        <p:txBody>
          <a:bodyPr wrap="square">
            <a:spAutoFit/>
          </a:bodyPr>
          <a:lstStyle/>
          <a:p>
            <a:pPr algn="ctr" defTabSz="457178"/>
            <a:r>
              <a:rPr lang="en-US" altLang="zh-CN" sz="1200" b="1">
                <a:latin typeface="Arial" panose="020B0604020202020204" pitchFamily="34" charset="0"/>
                <a:ea typeface="微軟正黑體" panose="020B0604030504040204" pitchFamily="34" charset="-120"/>
                <a:cs typeface="Arial" panose="020B0604020202020204" pitchFamily="34" charset="0"/>
              </a:rPr>
              <a:t>Internet</a:t>
            </a:r>
            <a:endParaRPr lang="en-GB" altLang="zh-TW" sz="1200" b="1">
              <a:latin typeface="Arial" panose="020B0604020202020204" pitchFamily="34" charset="0"/>
              <a:ea typeface="微軟正黑體" panose="020B0604030504040204" pitchFamily="34" charset="-120"/>
              <a:cs typeface="Arial" panose="020B0604020202020204" pitchFamily="34" charset="0"/>
            </a:endParaRPr>
          </a:p>
        </p:txBody>
      </p:sp>
      <p:sp>
        <p:nvSpPr>
          <p:cNvPr id="60" name="文字方塊 30">
            <a:extLst>
              <a:ext uri="{FF2B5EF4-FFF2-40B4-BE49-F238E27FC236}">
                <a16:creationId xmlns:a16="http://schemas.microsoft.com/office/drawing/2014/main" id="{28CA1F2F-E6E2-8C4A-88BE-6900E876F209}"/>
              </a:ext>
            </a:extLst>
          </p:cNvPr>
          <p:cNvSpPr txBox="1"/>
          <p:nvPr/>
        </p:nvSpPr>
        <p:spPr>
          <a:xfrm>
            <a:off x="9885791" y="5344648"/>
            <a:ext cx="835871" cy="276999"/>
          </a:xfrm>
          <a:prstGeom prst="rect">
            <a:avLst/>
          </a:prstGeom>
          <a:noFill/>
        </p:spPr>
        <p:txBody>
          <a:bodyPr wrap="square" rtlCol="0">
            <a:spAutoFit/>
          </a:bodyPr>
          <a:lstStyle/>
          <a:p>
            <a:pPr algn="ctr" defTabSz="457178"/>
            <a:r>
              <a:rPr lang="en-US" altLang="zh-CN" sz="1200" b="1">
                <a:latin typeface="Arial" panose="020B0604020202020204" pitchFamily="34" charset="0"/>
                <a:ea typeface="微軟正黑體" panose="020B0604030504040204" pitchFamily="34" charset="-120"/>
                <a:cs typeface="Arial" panose="020B0604020202020204" pitchFamily="34" charset="0"/>
              </a:rPr>
              <a:t>LAN</a:t>
            </a:r>
            <a:endParaRPr lang="en-GB" sz="1200" b="1">
              <a:latin typeface="Arial" panose="020B0604020202020204" pitchFamily="34" charset="0"/>
              <a:ea typeface="微軟正黑體" panose="020B0604030504040204" pitchFamily="34" charset="-120"/>
              <a:cs typeface="Arial" panose="020B0604020202020204" pitchFamily="34" charset="0"/>
            </a:endParaRPr>
          </a:p>
        </p:txBody>
      </p:sp>
      <p:sp>
        <p:nvSpPr>
          <p:cNvPr id="61" name="矩形: 圓角 35">
            <a:extLst>
              <a:ext uri="{FF2B5EF4-FFF2-40B4-BE49-F238E27FC236}">
                <a16:creationId xmlns:a16="http://schemas.microsoft.com/office/drawing/2014/main" id="{60443052-C671-854B-879C-39C715E6DD62}"/>
              </a:ext>
            </a:extLst>
          </p:cNvPr>
          <p:cNvSpPr/>
          <p:nvPr/>
        </p:nvSpPr>
        <p:spPr>
          <a:xfrm>
            <a:off x="10091948" y="5665550"/>
            <a:ext cx="735249" cy="361156"/>
          </a:xfrm>
          <a:prstGeom prst="roundRect">
            <a:avLst>
              <a:gd name="adj" fmla="val 50000"/>
            </a:avLst>
          </a:prstGeom>
          <a:solidFill>
            <a:srgbClr val="0800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178"/>
            <a:r>
              <a:rPr lang="en-US" altLang="zh-TW" sz="1050" b="1">
                <a:solidFill>
                  <a:schemeClr val="bg1"/>
                </a:solidFill>
                <a:latin typeface="Arial" panose="020B0604020202020204" pitchFamily="34" charset="0"/>
                <a:ea typeface="微軟正黑體" panose="020B0604030504040204" pitchFamily="34" charset="-120"/>
                <a:cs typeface="Arial" panose="020B0604020202020204" pitchFamily="34" charset="0"/>
              </a:rPr>
              <a:t>Faster</a:t>
            </a:r>
            <a:endParaRPr lang="zh-TW" altLang="en-US" sz="105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220417366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 name="矩形: 圓角化對角角落 289">
            <a:extLst>
              <a:ext uri="{FF2B5EF4-FFF2-40B4-BE49-F238E27FC236}">
                <a16:creationId xmlns:a16="http://schemas.microsoft.com/office/drawing/2014/main" id="{3D67FEBD-85CC-4318-A715-8BB8B1D90A70}"/>
              </a:ext>
            </a:extLst>
          </p:cNvPr>
          <p:cNvSpPr/>
          <p:nvPr/>
        </p:nvSpPr>
        <p:spPr>
          <a:xfrm>
            <a:off x="5928599" y="2092396"/>
            <a:ext cx="3657399" cy="4327099"/>
          </a:xfrm>
          <a:prstGeom prst="round2DiagRect">
            <a:avLst>
              <a:gd name="adj1" fmla="val 9220"/>
              <a:gd name="adj2" fmla="val 8913"/>
            </a:avLst>
          </a:prstGeom>
          <a:noFill/>
          <a:ln w="76200">
            <a:solidFill>
              <a:srgbClr val="EE6D2B"/>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00">
              <a:solidFill>
                <a:schemeClr val="tx1"/>
              </a:solidFill>
              <a:latin typeface="Arial" panose="020B0604020202020204" pitchFamily="34" charset="0"/>
              <a:cs typeface="Arial" panose="020B0604020202020204" pitchFamily="34" charset="0"/>
            </a:endParaRPr>
          </a:p>
        </p:txBody>
      </p:sp>
      <p:sp>
        <p:nvSpPr>
          <p:cNvPr id="22" name="矩形: 圓角化同側角落 21">
            <a:extLst>
              <a:ext uri="{FF2B5EF4-FFF2-40B4-BE49-F238E27FC236}">
                <a16:creationId xmlns:a16="http://schemas.microsoft.com/office/drawing/2014/main" id="{2446890A-EF59-4683-A872-F5B5E2EB2F0A}"/>
              </a:ext>
            </a:extLst>
          </p:cNvPr>
          <p:cNvSpPr/>
          <p:nvPr/>
        </p:nvSpPr>
        <p:spPr>
          <a:xfrm>
            <a:off x="5883395" y="2012011"/>
            <a:ext cx="3756980" cy="661436"/>
          </a:xfrm>
          <a:prstGeom prst="round2SameRect">
            <a:avLst>
              <a:gd name="adj1" fmla="val 17519"/>
              <a:gd name="adj2" fmla="val 0"/>
            </a:avLst>
          </a:prstGeom>
          <a:solidFill>
            <a:srgbClr val="EE6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418" name="矩形: 圓角 417">
            <a:extLst>
              <a:ext uri="{FF2B5EF4-FFF2-40B4-BE49-F238E27FC236}">
                <a16:creationId xmlns:a16="http://schemas.microsoft.com/office/drawing/2014/main" id="{995C5C68-3015-4460-B61A-895EAA936053}"/>
              </a:ext>
            </a:extLst>
          </p:cNvPr>
          <p:cNvSpPr/>
          <p:nvPr/>
        </p:nvSpPr>
        <p:spPr>
          <a:xfrm rot="16200000" flipH="1">
            <a:off x="9116630" y="3949037"/>
            <a:ext cx="3128300" cy="1812613"/>
          </a:xfrm>
          <a:prstGeom prst="roundRect">
            <a:avLst>
              <a:gd name="adj" fmla="val 15021"/>
            </a:avLst>
          </a:prstGeom>
          <a:solidFill>
            <a:srgbClr val="39523E">
              <a:alpha val="50000"/>
            </a:srgbClr>
          </a:solidFill>
          <a:ln w="38100">
            <a:solidFill>
              <a:srgbClr val="D6FF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b="1">
              <a:solidFill>
                <a:schemeClr val="tx1"/>
              </a:solidFill>
              <a:latin typeface="Arial" panose="020B0604020202020204" pitchFamily="34" charset="0"/>
              <a:cs typeface="Arial" panose="020B0604020202020204" pitchFamily="34" charset="0"/>
            </a:endParaRPr>
          </a:p>
        </p:txBody>
      </p:sp>
      <p:sp>
        <p:nvSpPr>
          <p:cNvPr id="416" name="矩形: 圓角化對角角落 415">
            <a:extLst>
              <a:ext uri="{FF2B5EF4-FFF2-40B4-BE49-F238E27FC236}">
                <a16:creationId xmlns:a16="http://schemas.microsoft.com/office/drawing/2014/main" id="{42C93494-F8CF-4530-9BD4-282968CDD921}"/>
              </a:ext>
            </a:extLst>
          </p:cNvPr>
          <p:cNvSpPr/>
          <p:nvPr/>
        </p:nvSpPr>
        <p:spPr>
          <a:xfrm>
            <a:off x="9831433" y="3520976"/>
            <a:ext cx="2042160" cy="2898515"/>
          </a:xfrm>
          <a:prstGeom prst="round2DiagRect">
            <a:avLst>
              <a:gd name="adj1" fmla="val 15489"/>
              <a:gd name="adj2" fmla="val 8913"/>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00">
              <a:solidFill>
                <a:schemeClr val="tx1"/>
              </a:solidFill>
              <a:latin typeface="Arial" panose="020B0604020202020204" pitchFamily="34" charset="0"/>
              <a:cs typeface="Arial" panose="020B0604020202020204" pitchFamily="34" charset="0"/>
            </a:endParaRPr>
          </a:p>
        </p:txBody>
      </p:sp>
      <p:sp>
        <p:nvSpPr>
          <p:cNvPr id="291" name="文字方塊 290">
            <a:extLst>
              <a:ext uri="{FF2B5EF4-FFF2-40B4-BE49-F238E27FC236}">
                <a16:creationId xmlns:a16="http://schemas.microsoft.com/office/drawing/2014/main" id="{A9E19C3B-671B-457C-8214-5E0CEC859630}"/>
              </a:ext>
            </a:extLst>
          </p:cNvPr>
          <p:cNvSpPr txBox="1"/>
          <p:nvPr/>
        </p:nvSpPr>
        <p:spPr>
          <a:xfrm>
            <a:off x="5908501" y="2097117"/>
            <a:ext cx="368627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2400" b="1">
                <a:latin typeface="Arial" panose="020B0604020202020204" pitchFamily="34" charset="0"/>
                <a:ea typeface="新細明體"/>
                <a:cs typeface="Arial" panose="020B0604020202020204" pitchFamily="34" charset="0"/>
              </a:rPr>
              <a:t>VJBOD Cloud Gateway</a:t>
            </a:r>
          </a:p>
        </p:txBody>
      </p:sp>
      <p:grpSp>
        <p:nvGrpSpPr>
          <p:cNvPr id="131" name="圖形 152">
            <a:extLst>
              <a:ext uri="{FF2B5EF4-FFF2-40B4-BE49-F238E27FC236}">
                <a16:creationId xmlns:a16="http://schemas.microsoft.com/office/drawing/2014/main" id="{952873CE-8FE1-4AEA-8B41-FC705E37E2E6}"/>
              </a:ext>
            </a:extLst>
          </p:cNvPr>
          <p:cNvGrpSpPr/>
          <p:nvPr/>
        </p:nvGrpSpPr>
        <p:grpSpPr>
          <a:xfrm flipH="1">
            <a:off x="7832613" y="5584104"/>
            <a:ext cx="412923" cy="531799"/>
            <a:chOff x="9272428" y="5069210"/>
            <a:chExt cx="458537" cy="590550"/>
          </a:xfrm>
          <a:solidFill>
            <a:srgbClr val="0070C0"/>
          </a:solidFill>
        </p:grpSpPr>
        <p:sp>
          <p:nvSpPr>
            <p:cNvPr id="146" name="手繪多邊形: 圖案 145">
              <a:extLst>
                <a:ext uri="{FF2B5EF4-FFF2-40B4-BE49-F238E27FC236}">
                  <a16:creationId xmlns:a16="http://schemas.microsoft.com/office/drawing/2014/main" id="{08F926E4-87F1-423C-94EB-3EA7C438A3C3}"/>
                </a:ext>
              </a:extLst>
            </p:cNvPr>
            <p:cNvSpPr/>
            <p:nvPr/>
          </p:nvSpPr>
          <p:spPr>
            <a:xfrm>
              <a:off x="9329230" y="5130551"/>
              <a:ext cx="346242" cy="47625"/>
            </a:xfrm>
            <a:custGeom>
              <a:avLst/>
              <a:gdLst>
                <a:gd name="connsiteX0" fmla="*/ 7112 w 346242"/>
                <a:gd name="connsiteY0" fmla="*/ 53912 h 47625"/>
                <a:gd name="connsiteX1" fmla="*/ 0 w 346242"/>
                <a:gd name="connsiteY1" fmla="*/ 40957 h 47625"/>
                <a:gd name="connsiteX2" fmla="*/ 174057 w 346242"/>
                <a:gd name="connsiteY2" fmla="*/ 0 h 47625"/>
                <a:gd name="connsiteX3" fmla="*/ 346429 w 346242"/>
                <a:gd name="connsiteY3" fmla="*/ 40005 h 47625"/>
                <a:gd name="connsiteX4" fmla="*/ 339505 w 346242"/>
                <a:gd name="connsiteY4" fmla="*/ 53054 h 47625"/>
                <a:gd name="connsiteX5" fmla="*/ 173963 w 346242"/>
                <a:gd name="connsiteY5" fmla="*/ 14764 h 47625"/>
                <a:gd name="connsiteX6" fmla="*/ 7112 w 346242"/>
                <a:gd name="connsiteY6" fmla="*/ 53912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6242" h="47625">
                  <a:moveTo>
                    <a:pt x="7112" y="53912"/>
                  </a:moveTo>
                  <a:lnTo>
                    <a:pt x="0" y="40957"/>
                  </a:lnTo>
                  <a:cubicBezTo>
                    <a:pt x="33408" y="21907"/>
                    <a:pt x="83379" y="0"/>
                    <a:pt x="174057" y="0"/>
                  </a:cubicBezTo>
                  <a:cubicBezTo>
                    <a:pt x="262115" y="0"/>
                    <a:pt x="312460" y="21431"/>
                    <a:pt x="346429" y="40005"/>
                  </a:cubicBezTo>
                  <a:lnTo>
                    <a:pt x="339505" y="53054"/>
                  </a:lnTo>
                  <a:cubicBezTo>
                    <a:pt x="304974" y="34100"/>
                    <a:pt x="258278" y="14764"/>
                    <a:pt x="173963" y="14764"/>
                  </a:cubicBezTo>
                  <a:cubicBezTo>
                    <a:pt x="86748" y="14764"/>
                    <a:pt x="38929" y="35719"/>
                    <a:pt x="7112" y="53912"/>
                  </a:cubicBezTo>
                  <a:close/>
                </a:path>
              </a:pathLst>
            </a:custGeom>
            <a:grpFill/>
            <a:ln w="3175" cap="flat">
              <a:noFill/>
              <a:prstDash val="solid"/>
              <a:miter/>
            </a:ln>
          </p:spPr>
          <p:txBody>
            <a:bodyPr rtlCol="0" anchor="ctr"/>
            <a:lstStyle/>
            <a:p>
              <a:endParaRPr lang="zh-TW" altLang="en-US" sz="1400"/>
            </a:p>
          </p:txBody>
        </p:sp>
        <p:sp>
          <p:nvSpPr>
            <p:cNvPr id="147" name="手繪多邊形: 圖案 146">
              <a:extLst>
                <a:ext uri="{FF2B5EF4-FFF2-40B4-BE49-F238E27FC236}">
                  <a16:creationId xmlns:a16="http://schemas.microsoft.com/office/drawing/2014/main" id="{E16C225B-A1B8-4B2C-BD96-08325DA08C8B}"/>
                </a:ext>
              </a:extLst>
            </p:cNvPr>
            <p:cNvSpPr/>
            <p:nvPr/>
          </p:nvSpPr>
          <p:spPr>
            <a:xfrm>
              <a:off x="9272428" y="5069210"/>
              <a:ext cx="458537" cy="590550"/>
            </a:xfrm>
            <a:custGeom>
              <a:avLst/>
              <a:gdLst>
                <a:gd name="connsiteX0" fmla="*/ 231421 w 458537"/>
                <a:gd name="connsiteY0" fmla="*/ 596265 h 590550"/>
                <a:gd name="connsiteX1" fmla="*/ 0 w 458537"/>
                <a:gd name="connsiteY1" fmla="*/ 530257 h 590550"/>
                <a:gd name="connsiteX2" fmla="*/ 0 w 458537"/>
                <a:gd name="connsiteY2" fmla="*/ 65913 h 590550"/>
                <a:gd name="connsiteX3" fmla="*/ 231421 w 458537"/>
                <a:gd name="connsiteY3" fmla="*/ 0 h 590550"/>
                <a:gd name="connsiteX4" fmla="*/ 462842 w 458537"/>
                <a:gd name="connsiteY4" fmla="*/ 65913 h 590550"/>
                <a:gd name="connsiteX5" fmla="*/ 462842 w 458537"/>
                <a:gd name="connsiteY5" fmla="*/ 530257 h 590550"/>
                <a:gd name="connsiteX6" fmla="*/ 231421 w 458537"/>
                <a:gd name="connsiteY6" fmla="*/ 596265 h 590550"/>
                <a:gd name="connsiteX7" fmla="*/ 18716 w 458537"/>
                <a:gd name="connsiteY7" fmla="*/ 93726 h 590550"/>
                <a:gd name="connsiteX8" fmla="*/ 18716 w 458537"/>
                <a:gd name="connsiteY8" fmla="*/ 530352 h 590550"/>
                <a:gd name="connsiteX9" fmla="*/ 231421 w 458537"/>
                <a:gd name="connsiteY9" fmla="*/ 577215 h 590550"/>
                <a:gd name="connsiteX10" fmla="*/ 444126 w 458537"/>
                <a:gd name="connsiteY10" fmla="*/ 530352 h 590550"/>
                <a:gd name="connsiteX11" fmla="*/ 444126 w 458537"/>
                <a:gd name="connsiteY11" fmla="*/ 93726 h 590550"/>
                <a:gd name="connsiteX12" fmla="*/ 231421 w 458537"/>
                <a:gd name="connsiteY12" fmla="*/ 131921 h 590550"/>
                <a:gd name="connsiteX13" fmla="*/ 18716 w 458537"/>
                <a:gd name="connsiteY13" fmla="*/ 93726 h 590550"/>
                <a:gd name="connsiteX14" fmla="*/ 231421 w 458537"/>
                <a:gd name="connsiteY14" fmla="*/ 19050 h 590550"/>
                <a:gd name="connsiteX15" fmla="*/ 18716 w 458537"/>
                <a:gd name="connsiteY15" fmla="*/ 65913 h 590550"/>
                <a:gd name="connsiteX16" fmla="*/ 231421 w 458537"/>
                <a:gd name="connsiteY16" fmla="*/ 112776 h 590550"/>
                <a:gd name="connsiteX17" fmla="*/ 444126 w 458537"/>
                <a:gd name="connsiteY17" fmla="*/ 65913 h 590550"/>
                <a:gd name="connsiteX18" fmla="*/ 231421 w 458537"/>
                <a:gd name="connsiteY18" fmla="*/ 19050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8537" h="590550">
                  <a:moveTo>
                    <a:pt x="231421" y="596265"/>
                  </a:moveTo>
                  <a:cubicBezTo>
                    <a:pt x="116412" y="596265"/>
                    <a:pt x="0" y="573596"/>
                    <a:pt x="0" y="530257"/>
                  </a:cubicBezTo>
                  <a:lnTo>
                    <a:pt x="0" y="65913"/>
                  </a:lnTo>
                  <a:cubicBezTo>
                    <a:pt x="0" y="22670"/>
                    <a:pt x="116412" y="0"/>
                    <a:pt x="231421" y="0"/>
                  </a:cubicBezTo>
                  <a:cubicBezTo>
                    <a:pt x="346429" y="0"/>
                    <a:pt x="462842" y="22670"/>
                    <a:pt x="462842" y="65913"/>
                  </a:cubicBezTo>
                  <a:lnTo>
                    <a:pt x="462842" y="530257"/>
                  </a:lnTo>
                  <a:cubicBezTo>
                    <a:pt x="462842" y="573596"/>
                    <a:pt x="346429" y="596265"/>
                    <a:pt x="231421" y="596265"/>
                  </a:cubicBezTo>
                  <a:close/>
                  <a:moveTo>
                    <a:pt x="18716" y="93726"/>
                  </a:moveTo>
                  <a:lnTo>
                    <a:pt x="18716" y="530352"/>
                  </a:lnTo>
                  <a:cubicBezTo>
                    <a:pt x="18716" y="549497"/>
                    <a:pt x="101533" y="577215"/>
                    <a:pt x="231421" y="577215"/>
                  </a:cubicBezTo>
                  <a:cubicBezTo>
                    <a:pt x="361308" y="577215"/>
                    <a:pt x="444126" y="549402"/>
                    <a:pt x="444126" y="530352"/>
                  </a:cubicBezTo>
                  <a:lnTo>
                    <a:pt x="444126" y="93726"/>
                  </a:lnTo>
                  <a:cubicBezTo>
                    <a:pt x="406694" y="118872"/>
                    <a:pt x="318636" y="131921"/>
                    <a:pt x="231421" y="131921"/>
                  </a:cubicBezTo>
                  <a:cubicBezTo>
                    <a:pt x="144205" y="131921"/>
                    <a:pt x="56147" y="118872"/>
                    <a:pt x="18716" y="93726"/>
                  </a:cubicBezTo>
                  <a:close/>
                  <a:moveTo>
                    <a:pt x="231421" y="19050"/>
                  </a:moveTo>
                  <a:cubicBezTo>
                    <a:pt x="101533" y="19050"/>
                    <a:pt x="18716" y="46863"/>
                    <a:pt x="18716" y="65913"/>
                  </a:cubicBezTo>
                  <a:cubicBezTo>
                    <a:pt x="18716" y="84963"/>
                    <a:pt x="101533" y="112776"/>
                    <a:pt x="231421" y="112776"/>
                  </a:cubicBezTo>
                  <a:cubicBezTo>
                    <a:pt x="361308" y="112776"/>
                    <a:pt x="444126" y="84963"/>
                    <a:pt x="444126" y="65913"/>
                  </a:cubicBezTo>
                  <a:cubicBezTo>
                    <a:pt x="444126" y="46863"/>
                    <a:pt x="361308" y="19050"/>
                    <a:pt x="231421" y="19050"/>
                  </a:cubicBezTo>
                  <a:close/>
                </a:path>
              </a:pathLst>
            </a:custGeom>
            <a:grpFill/>
            <a:ln w="3175" cap="flat">
              <a:noFill/>
              <a:prstDash val="solid"/>
              <a:miter/>
            </a:ln>
          </p:spPr>
          <p:txBody>
            <a:bodyPr rtlCol="0" anchor="ctr"/>
            <a:lstStyle/>
            <a:p>
              <a:endParaRPr lang="zh-TW" altLang="en-US" sz="1400"/>
            </a:p>
          </p:txBody>
        </p:sp>
        <p:sp>
          <p:nvSpPr>
            <p:cNvPr id="148" name="手繪多邊形: 圖案 147">
              <a:extLst>
                <a:ext uri="{FF2B5EF4-FFF2-40B4-BE49-F238E27FC236}">
                  <a16:creationId xmlns:a16="http://schemas.microsoft.com/office/drawing/2014/main" id="{07CAA1C4-07CF-4C32-B1C9-6480EF83FC46}"/>
                </a:ext>
              </a:extLst>
            </p:cNvPr>
            <p:cNvSpPr/>
            <p:nvPr/>
          </p:nvSpPr>
          <p:spPr>
            <a:xfrm>
              <a:off x="9455562" y="5443638"/>
              <a:ext cx="56147" cy="57150"/>
            </a:xfrm>
            <a:custGeom>
              <a:avLst/>
              <a:gdLst>
                <a:gd name="connsiteX0" fmla="*/ 55492 w 56147"/>
                <a:gd name="connsiteY0" fmla="*/ 62674 h 57150"/>
                <a:gd name="connsiteX1" fmla="*/ 55492 w 56147"/>
                <a:gd name="connsiteY1" fmla="*/ 62674 h 57150"/>
                <a:gd name="connsiteX2" fmla="*/ 36028 w 56147"/>
                <a:gd name="connsiteY2" fmla="*/ 28289 h 57150"/>
                <a:gd name="connsiteX3" fmla="*/ 36028 w 56147"/>
                <a:gd name="connsiteY3" fmla="*/ 28289 h 57150"/>
                <a:gd name="connsiteX4" fmla="*/ 35934 w 56147"/>
                <a:gd name="connsiteY4" fmla="*/ 28194 h 57150"/>
                <a:gd name="connsiteX5" fmla="*/ 35934 w 56147"/>
                <a:gd name="connsiteY5" fmla="*/ 28099 h 57150"/>
                <a:gd name="connsiteX6" fmla="*/ 35841 w 56147"/>
                <a:gd name="connsiteY6" fmla="*/ 28003 h 57150"/>
                <a:gd name="connsiteX7" fmla="*/ 35747 w 56147"/>
                <a:gd name="connsiteY7" fmla="*/ 27908 h 57150"/>
                <a:gd name="connsiteX8" fmla="*/ 30600 w 56147"/>
                <a:gd name="connsiteY8" fmla="*/ 18859 h 57150"/>
                <a:gd name="connsiteX9" fmla="*/ 19932 w 56147"/>
                <a:gd name="connsiteY9" fmla="*/ 0 h 57150"/>
                <a:gd name="connsiteX10" fmla="*/ 19932 w 56147"/>
                <a:gd name="connsiteY10" fmla="*/ 0 h 57150"/>
                <a:gd name="connsiteX11" fmla="*/ 1591 w 56147"/>
                <a:gd name="connsiteY11" fmla="*/ 32290 h 57150"/>
                <a:gd name="connsiteX12" fmla="*/ 0 w 56147"/>
                <a:gd name="connsiteY12" fmla="*/ 35052 h 57150"/>
                <a:gd name="connsiteX13" fmla="*/ 57177 w 56147"/>
                <a:gd name="connsiteY13" fmla="*/ 65532 h 57150"/>
                <a:gd name="connsiteX14" fmla="*/ 55492 w 56147"/>
                <a:gd name="connsiteY14" fmla="*/ 62674 h 57150"/>
                <a:gd name="connsiteX15" fmla="*/ 55492 w 56147"/>
                <a:gd name="connsiteY15" fmla="*/ 62674 h 57150"/>
                <a:gd name="connsiteX16" fmla="*/ 55492 w 56147"/>
                <a:gd name="connsiteY16" fmla="*/ 6267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147" h="57150">
                  <a:moveTo>
                    <a:pt x="55492" y="62674"/>
                  </a:moveTo>
                  <a:lnTo>
                    <a:pt x="55492" y="62674"/>
                  </a:lnTo>
                  <a:lnTo>
                    <a:pt x="36028" y="28289"/>
                  </a:lnTo>
                  <a:lnTo>
                    <a:pt x="36028" y="28289"/>
                  </a:lnTo>
                  <a:cubicBezTo>
                    <a:pt x="36028" y="28194"/>
                    <a:pt x="35934" y="28194"/>
                    <a:pt x="35934" y="28194"/>
                  </a:cubicBezTo>
                  <a:lnTo>
                    <a:pt x="35934" y="28099"/>
                  </a:lnTo>
                  <a:lnTo>
                    <a:pt x="35841" y="28003"/>
                  </a:lnTo>
                  <a:lnTo>
                    <a:pt x="35747" y="27908"/>
                  </a:lnTo>
                  <a:lnTo>
                    <a:pt x="30600" y="18859"/>
                  </a:lnTo>
                  <a:lnTo>
                    <a:pt x="19932" y="0"/>
                  </a:lnTo>
                  <a:lnTo>
                    <a:pt x="19932" y="0"/>
                  </a:lnTo>
                  <a:lnTo>
                    <a:pt x="1591" y="32290"/>
                  </a:lnTo>
                  <a:lnTo>
                    <a:pt x="0" y="35052"/>
                  </a:lnTo>
                  <a:cubicBezTo>
                    <a:pt x="12914" y="53149"/>
                    <a:pt x="33595" y="64960"/>
                    <a:pt x="57177" y="65532"/>
                  </a:cubicBezTo>
                  <a:lnTo>
                    <a:pt x="55492" y="62674"/>
                  </a:lnTo>
                  <a:lnTo>
                    <a:pt x="55492" y="62674"/>
                  </a:lnTo>
                  <a:lnTo>
                    <a:pt x="55492" y="62674"/>
                  </a:lnTo>
                  <a:close/>
                </a:path>
              </a:pathLst>
            </a:custGeom>
            <a:grpFill/>
            <a:ln w="3175" cap="flat">
              <a:noFill/>
              <a:prstDash val="solid"/>
              <a:miter/>
            </a:ln>
          </p:spPr>
          <p:txBody>
            <a:bodyPr rtlCol="0" anchor="ctr"/>
            <a:lstStyle/>
            <a:p>
              <a:endParaRPr lang="zh-TW" altLang="en-US" sz="1400"/>
            </a:p>
          </p:txBody>
        </p:sp>
        <p:sp>
          <p:nvSpPr>
            <p:cNvPr id="149" name="手繪多邊形: 圖案 148">
              <a:extLst>
                <a:ext uri="{FF2B5EF4-FFF2-40B4-BE49-F238E27FC236}">
                  <a16:creationId xmlns:a16="http://schemas.microsoft.com/office/drawing/2014/main" id="{A55E68C5-F30E-4F3C-9A77-0E7B6079A1B3}"/>
                </a:ext>
              </a:extLst>
            </p:cNvPr>
            <p:cNvSpPr/>
            <p:nvPr/>
          </p:nvSpPr>
          <p:spPr>
            <a:xfrm>
              <a:off x="9441806" y="5405252"/>
              <a:ext cx="37432" cy="57150"/>
            </a:xfrm>
            <a:custGeom>
              <a:avLst/>
              <a:gdLst>
                <a:gd name="connsiteX0" fmla="*/ 6270 w 37431"/>
                <a:gd name="connsiteY0" fmla="*/ 0 h 57150"/>
                <a:gd name="connsiteX1" fmla="*/ 0 w 37431"/>
                <a:gd name="connsiteY1" fmla="*/ 30099 h 57150"/>
                <a:gd name="connsiteX2" fmla="*/ 8890 w 37431"/>
                <a:gd name="connsiteY2" fmla="*/ 65532 h 57150"/>
                <a:gd name="connsiteX3" fmla="*/ 10574 w 37431"/>
                <a:gd name="connsiteY3" fmla="*/ 62579 h 57150"/>
                <a:gd name="connsiteX4" fmla="*/ 30132 w 37431"/>
                <a:gd name="connsiteY4" fmla="*/ 28099 h 57150"/>
                <a:gd name="connsiteX5" fmla="*/ 30226 w 37431"/>
                <a:gd name="connsiteY5" fmla="*/ 28004 h 57150"/>
                <a:gd name="connsiteX6" fmla="*/ 30320 w 37431"/>
                <a:gd name="connsiteY6" fmla="*/ 27908 h 57150"/>
                <a:gd name="connsiteX7" fmla="*/ 46228 w 37431"/>
                <a:gd name="connsiteY7" fmla="*/ 0 h 57150"/>
                <a:gd name="connsiteX8" fmla="*/ 6270 w 37431"/>
                <a:gd name="connsiteY8" fmla="*/ 0 h 57150"/>
                <a:gd name="connsiteX9" fmla="*/ 6270 w 37431"/>
                <a:gd name="connsiteY9" fmla="*/ 0 h 57150"/>
                <a:gd name="connsiteX10" fmla="*/ 6270 w 37431"/>
                <a:gd name="connsiteY10"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431" h="57150">
                  <a:moveTo>
                    <a:pt x="6270" y="0"/>
                  </a:moveTo>
                  <a:cubicBezTo>
                    <a:pt x="2246" y="9239"/>
                    <a:pt x="0" y="19431"/>
                    <a:pt x="0" y="30099"/>
                  </a:cubicBezTo>
                  <a:cubicBezTo>
                    <a:pt x="0" y="42958"/>
                    <a:pt x="3182" y="55055"/>
                    <a:pt x="8890" y="65532"/>
                  </a:cubicBezTo>
                  <a:lnTo>
                    <a:pt x="10574" y="62579"/>
                  </a:lnTo>
                  <a:lnTo>
                    <a:pt x="30132" y="28099"/>
                  </a:lnTo>
                  <a:cubicBezTo>
                    <a:pt x="30132" y="28099"/>
                    <a:pt x="30132" y="28004"/>
                    <a:pt x="30226" y="28004"/>
                  </a:cubicBezTo>
                  <a:cubicBezTo>
                    <a:pt x="30226" y="27908"/>
                    <a:pt x="30320" y="27908"/>
                    <a:pt x="30320" y="27908"/>
                  </a:cubicBezTo>
                  <a:lnTo>
                    <a:pt x="46228" y="0"/>
                  </a:lnTo>
                  <a:lnTo>
                    <a:pt x="6270" y="0"/>
                  </a:lnTo>
                  <a:lnTo>
                    <a:pt x="6270" y="0"/>
                  </a:lnTo>
                  <a:lnTo>
                    <a:pt x="6270" y="0"/>
                  </a:lnTo>
                  <a:close/>
                </a:path>
              </a:pathLst>
            </a:custGeom>
            <a:grpFill/>
            <a:ln w="3175" cap="flat">
              <a:noFill/>
              <a:prstDash val="solid"/>
              <a:miter/>
            </a:ln>
          </p:spPr>
          <p:txBody>
            <a:bodyPr rtlCol="0" anchor="ctr"/>
            <a:lstStyle/>
            <a:p>
              <a:endParaRPr lang="zh-TW" altLang="en-US" sz="1400"/>
            </a:p>
          </p:txBody>
        </p:sp>
        <p:sp>
          <p:nvSpPr>
            <p:cNvPr id="150" name="手繪多邊形: 圖案 149">
              <a:extLst>
                <a:ext uri="{FF2B5EF4-FFF2-40B4-BE49-F238E27FC236}">
                  <a16:creationId xmlns:a16="http://schemas.microsoft.com/office/drawing/2014/main" id="{3ACDA93F-1120-4813-8152-47438181D1AB}"/>
                </a:ext>
              </a:extLst>
            </p:cNvPr>
            <p:cNvSpPr/>
            <p:nvPr/>
          </p:nvSpPr>
          <p:spPr>
            <a:xfrm>
              <a:off x="9516108" y="5361532"/>
              <a:ext cx="56147" cy="57150"/>
            </a:xfrm>
            <a:custGeom>
              <a:avLst/>
              <a:gdLst>
                <a:gd name="connsiteX0" fmla="*/ 0 w 56147"/>
                <a:gd name="connsiteY0" fmla="*/ 0 h 57150"/>
                <a:gd name="connsiteX1" fmla="*/ 1684 w 56147"/>
                <a:gd name="connsiteY1" fmla="*/ 2953 h 57150"/>
                <a:gd name="connsiteX2" fmla="*/ 21242 w 56147"/>
                <a:gd name="connsiteY2" fmla="*/ 37433 h 57150"/>
                <a:gd name="connsiteX3" fmla="*/ 21336 w 56147"/>
                <a:gd name="connsiteY3" fmla="*/ 37624 h 57150"/>
                <a:gd name="connsiteX4" fmla="*/ 37244 w 56147"/>
                <a:gd name="connsiteY4" fmla="*/ 65532 h 57150"/>
                <a:gd name="connsiteX5" fmla="*/ 37244 w 56147"/>
                <a:gd name="connsiteY5" fmla="*/ 65532 h 57150"/>
                <a:gd name="connsiteX6" fmla="*/ 55586 w 56147"/>
                <a:gd name="connsiteY6" fmla="*/ 33242 h 57150"/>
                <a:gd name="connsiteX7" fmla="*/ 57177 w 56147"/>
                <a:gd name="connsiteY7" fmla="*/ 30480 h 57150"/>
                <a:gd name="connsiteX8" fmla="*/ 0 w 56147"/>
                <a:gd name="connsiteY8" fmla="*/ 0 h 57150"/>
                <a:gd name="connsiteX9" fmla="*/ 0 w 56147"/>
                <a:gd name="connsiteY9"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47" h="57150">
                  <a:moveTo>
                    <a:pt x="0" y="0"/>
                  </a:moveTo>
                  <a:lnTo>
                    <a:pt x="1684" y="2953"/>
                  </a:lnTo>
                  <a:lnTo>
                    <a:pt x="21242" y="37433"/>
                  </a:lnTo>
                  <a:lnTo>
                    <a:pt x="21336" y="37624"/>
                  </a:lnTo>
                  <a:lnTo>
                    <a:pt x="37244" y="65532"/>
                  </a:lnTo>
                  <a:lnTo>
                    <a:pt x="37244" y="65532"/>
                  </a:lnTo>
                  <a:lnTo>
                    <a:pt x="55586" y="33242"/>
                  </a:lnTo>
                  <a:lnTo>
                    <a:pt x="57177" y="30480"/>
                  </a:lnTo>
                  <a:cubicBezTo>
                    <a:pt x="44169" y="12382"/>
                    <a:pt x="23488" y="476"/>
                    <a:pt x="0" y="0"/>
                  </a:cubicBezTo>
                  <a:lnTo>
                    <a:pt x="0" y="0"/>
                  </a:lnTo>
                  <a:close/>
                </a:path>
              </a:pathLst>
            </a:custGeom>
            <a:grpFill/>
            <a:ln w="3175" cap="flat">
              <a:noFill/>
              <a:prstDash val="solid"/>
              <a:miter/>
            </a:ln>
          </p:spPr>
          <p:txBody>
            <a:bodyPr rtlCol="0" anchor="ctr"/>
            <a:lstStyle/>
            <a:p>
              <a:endParaRPr lang="zh-TW" altLang="en-US" sz="1400"/>
            </a:p>
          </p:txBody>
        </p:sp>
        <p:sp>
          <p:nvSpPr>
            <p:cNvPr id="151" name="手繪多邊形: 圖案 150">
              <a:extLst>
                <a:ext uri="{FF2B5EF4-FFF2-40B4-BE49-F238E27FC236}">
                  <a16:creationId xmlns:a16="http://schemas.microsoft.com/office/drawing/2014/main" id="{B542BC1B-E3D2-4A3F-B94A-1BC13F5F24CB}"/>
                </a:ext>
              </a:extLst>
            </p:cNvPr>
            <p:cNvSpPr/>
            <p:nvPr/>
          </p:nvSpPr>
          <p:spPr>
            <a:xfrm>
              <a:off x="9452380" y="5361913"/>
              <a:ext cx="65505" cy="28575"/>
            </a:xfrm>
            <a:custGeom>
              <a:avLst/>
              <a:gdLst>
                <a:gd name="connsiteX0" fmla="*/ 54463 w 65505"/>
                <a:gd name="connsiteY0" fmla="*/ 0 h 28575"/>
                <a:gd name="connsiteX1" fmla="*/ 0 w 65505"/>
                <a:gd name="connsiteY1" fmla="*/ 35147 h 28575"/>
                <a:gd name="connsiteX2" fmla="*/ 74395 w 65505"/>
                <a:gd name="connsiteY2" fmla="*/ 35147 h 28575"/>
                <a:gd name="connsiteX3" fmla="*/ 56054 w 65505"/>
                <a:gd name="connsiteY3" fmla="*/ 2762 h 28575"/>
                <a:gd name="connsiteX4" fmla="*/ 54463 w 65505"/>
                <a:gd name="connsiteY4" fmla="*/ 0 h 28575"/>
                <a:gd name="connsiteX5" fmla="*/ 54463 w 65505"/>
                <a:gd name="connsiteY5" fmla="*/ 0 h 28575"/>
                <a:gd name="connsiteX6" fmla="*/ 54463 w 65505"/>
                <a:gd name="connsiteY6"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28575">
                  <a:moveTo>
                    <a:pt x="54463" y="0"/>
                  </a:moveTo>
                  <a:cubicBezTo>
                    <a:pt x="31443" y="2477"/>
                    <a:pt x="11510" y="15907"/>
                    <a:pt x="0" y="35147"/>
                  </a:cubicBezTo>
                  <a:lnTo>
                    <a:pt x="74395" y="35147"/>
                  </a:lnTo>
                  <a:lnTo>
                    <a:pt x="56054" y="2762"/>
                  </a:lnTo>
                  <a:lnTo>
                    <a:pt x="54463" y="0"/>
                  </a:lnTo>
                  <a:lnTo>
                    <a:pt x="54463" y="0"/>
                  </a:lnTo>
                  <a:lnTo>
                    <a:pt x="54463" y="0"/>
                  </a:lnTo>
                  <a:close/>
                </a:path>
              </a:pathLst>
            </a:custGeom>
            <a:grpFill/>
            <a:ln w="3175" cap="flat">
              <a:noFill/>
              <a:prstDash val="solid"/>
              <a:miter/>
            </a:ln>
          </p:spPr>
          <p:txBody>
            <a:bodyPr rtlCol="0" anchor="ctr"/>
            <a:lstStyle/>
            <a:p>
              <a:endParaRPr lang="zh-TW" altLang="en-US" sz="1400"/>
            </a:p>
          </p:txBody>
        </p:sp>
        <p:sp>
          <p:nvSpPr>
            <p:cNvPr id="152" name="手繪多邊形: 圖案 151">
              <a:extLst>
                <a:ext uri="{FF2B5EF4-FFF2-40B4-BE49-F238E27FC236}">
                  <a16:creationId xmlns:a16="http://schemas.microsoft.com/office/drawing/2014/main" id="{DCDC7D08-75DE-46A8-9D8C-5984368A275D}"/>
                </a:ext>
              </a:extLst>
            </p:cNvPr>
            <p:cNvSpPr/>
            <p:nvPr/>
          </p:nvSpPr>
          <p:spPr>
            <a:xfrm>
              <a:off x="9540906" y="5399918"/>
              <a:ext cx="37432" cy="57150"/>
            </a:xfrm>
            <a:custGeom>
              <a:avLst/>
              <a:gdLst>
                <a:gd name="connsiteX0" fmla="*/ 37244 w 37431"/>
                <a:gd name="connsiteY0" fmla="*/ 0 h 57150"/>
                <a:gd name="connsiteX1" fmla="*/ 35560 w 37431"/>
                <a:gd name="connsiteY1" fmla="*/ 2953 h 57150"/>
                <a:gd name="connsiteX2" fmla="*/ 16002 w 37431"/>
                <a:gd name="connsiteY2" fmla="*/ 37433 h 57150"/>
                <a:gd name="connsiteX3" fmla="*/ 16096 w 37431"/>
                <a:gd name="connsiteY3" fmla="*/ 37338 h 57150"/>
                <a:gd name="connsiteX4" fmla="*/ 16002 w 37431"/>
                <a:gd name="connsiteY4" fmla="*/ 37528 h 57150"/>
                <a:gd name="connsiteX5" fmla="*/ 15908 w 37431"/>
                <a:gd name="connsiteY5" fmla="*/ 37624 h 57150"/>
                <a:gd name="connsiteX6" fmla="*/ 15815 w 37431"/>
                <a:gd name="connsiteY6" fmla="*/ 37719 h 57150"/>
                <a:gd name="connsiteX7" fmla="*/ 11417 w 37431"/>
                <a:gd name="connsiteY7" fmla="*/ 45434 h 57150"/>
                <a:gd name="connsiteX8" fmla="*/ 8703 w 37431"/>
                <a:gd name="connsiteY8" fmla="*/ 50292 h 57150"/>
                <a:gd name="connsiteX9" fmla="*/ 0 w 37431"/>
                <a:gd name="connsiteY9" fmla="*/ 65627 h 57150"/>
                <a:gd name="connsiteX10" fmla="*/ 39865 w 37431"/>
                <a:gd name="connsiteY10" fmla="*/ 65627 h 57150"/>
                <a:gd name="connsiteX11" fmla="*/ 46134 w 37431"/>
                <a:gd name="connsiteY11" fmla="*/ 35528 h 57150"/>
                <a:gd name="connsiteX12" fmla="*/ 37244 w 37431"/>
                <a:gd name="connsiteY12" fmla="*/ 0 h 57150"/>
                <a:gd name="connsiteX13" fmla="*/ 37244 w 37431"/>
                <a:gd name="connsiteY13"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431" h="57150">
                  <a:moveTo>
                    <a:pt x="37244" y="0"/>
                  </a:moveTo>
                  <a:lnTo>
                    <a:pt x="35560" y="2953"/>
                  </a:lnTo>
                  <a:lnTo>
                    <a:pt x="16002" y="37433"/>
                  </a:lnTo>
                  <a:cubicBezTo>
                    <a:pt x="16002" y="37338"/>
                    <a:pt x="16096" y="37338"/>
                    <a:pt x="16096" y="37338"/>
                  </a:cubicBezTo>
                  <a:cubicBezTo>
                    <a:pt x="16002" y="37433"/>
                    <a:pt x="16002" y="37433"/>
                    <a:pt x="16002" y="37528"/>
                  </a:cubicBezTo>
                  <a:cubicBezTo>
                    <a:pt x="16002" y="37624"/>
                    <a:pt x="15908" y="37624"/>
                    <a:pt x="15908" y="37624"/>
                  </a:cubicBezTo>
                  <a:cubicBezTo>
                    <a:pt x="15908" y="37624"/>
                    <a:pt x="15908" y="37719"/>
                    <a:pt x="15815" y="37719"/>
                  </a:cubicBezTo>
                  <a:lnTo>
                    <a:pt x="11417" y="45434"/>
                  </a:lnTo>
                  <a:lnTo>
                    <a:pt x="8703" y="50292"/>
                  </a:lnTo>
                  <a:lnTo>
                    <a:pt x="0" y="65627"/>
                  </a:lnTo>
                  <a:lnTo>
                    <a:pt x="39865" y="65627"/>
                  </a:lnTo>
                  <a:cubicBezTo>
                    <a:pt x="43889" y="56388"/>
                    <a:pt x="46134" y="46196"/>
                    <a:pt x="46134" y="35528"/>
                  </a:cubicBezTo>
                  <a:cubicBezTo>
                    <a:pt x="46134" y="22574"/>
                    <a:pt x="42953" y="10573"/>
                    <a:pt x="37244" y="0"/>
                  </a:cubicBezTo>
                  <a:lnTo>
                    <a:pt x="37244" y="0"/>
                  </a:lnTo>
                  <a:close/>
                </a:path>
              </a:pathLst>
            </a:custGeom>
            <a:grpFill/>
            <a:ln w="3175" cap="flat">
              <a:noFill/>
              <a:prstDash val="solid"/>
              <a:miter/>
            </a:ln>
          </p:spPr>
          <p:txBody>
            <a:bodyPr rtlCol="0" anchor="ctr"/>
            <a:lstStyle/>
            <a:p>
              <a:endParaRPr lang="zh-TW" altLang="en-US" sz="1400"/>
            </a:p>
          </p:txBody>
        </p:sp>
        <p:sp>
          <p:nvSpPr>
            <p:cNvPr id="153" name="手繪多邊形: 圖案 152">
              <a:extLst>
                <a:ext uri="{FF2B5EF4-FFF2-40B4-BE49-F238E27FC236}">
                  <a16:creationId xmlns:a16="http://schemas.microsoft.com/office/drawing/2014/main" id="{570CE798-12A6-40EE-A2E8-9F084C0306C8}"/>
                </a:ext>
              </a:extLst>
            </p:cNvPr>
            <p:cNvSpPr/>
            <p:nvPr/>
          </p:nvSpPr>
          <p:spPr>
            <a:xfrm>
              <a:off x="9502071" y="5473737"/>
              <a:ext cx="65505" cy="28575"/>
            </a:xfrm>
            <a:custGeom>
              <a:avLst/>
              <a:gdLst>
                <a:gd name="connsiteX0" fmla="*/ 0 w 65505"/>
                <a:gd name="connsiteY0" fmla="*/ 0 h 28575"/>
                <a:gd name="connsiteX1" fmla="*/ 0 w 65505"/>
                <a:gd name="connsiteY1" fmla="*/ 0 h 28575"/>
                <a:gd name="connsiteX2" fmla="*/ 18341 w 65505"/>
                <a:gd name="connsiteY2" fmla="*/ 32385 h 28575"/>
                <a:gd name="connsiteX3" fmla="*/ 18341 w 65505"/>
                <a:gd name="connsiteY3" fmla="*/ 32385 h 28575"/>
                <a:gd name="connsiteX4" fmla="*/ 19932 w 65505"/>
                <a:gd name="connsiteY4" fmla="*/ 35147 h 28575"/>
                <a:gd name="connsiteX5" fmla="*/ 74395 w 65505"/>
                <a:gd name="connsiteY5" fmla="*/ 0 h 28575"/>
                <a:gd name="connsiteX6" fmla="*/ 0 w 65505"/>
                <a:gd name="connsiteY6" fmla="*/ 0 h 28575"/>
                <a:gd name="connsiteX7" fmla="*/ 0 w 65505"/>
                <a:gd name="connsiteY7" fmla="*/ 0 h 28575"/>
                <a:gd name="connsiteX8" fmla="*/ 0 w 65505"/>
                <a:gd name="connsiteY8"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05" h="28575">
                  <a:moveTo>
                    <a:pt x="0" y="0"/>
                  </a:moveTo>
                  <a:lnTo>
                    <a:pt x="0" y="0"/>
                  </a:lnTo>
                  <a:lnTo>
                    <a:pt x="18341" y="32385"/>
                  </a:lnTo>
                  <a:lnTo>
                    <a:pt x="18341" y="32385"/>
                  </a:lnTo>
                  <a:lnTo>
                    <a:pt x="19932" y="35147"/>
                  </a:lnTo>
                  <a:cubicBezTo>
                    <a:pt x="43046" y="32766"/>
                    <a:pt x="62979" y="19241"/>
                    <a:pt x="74395" y="0"/>
                  </a:cubicBezTo>
                  <a:lnTo>
                    <a:pt x="0" y="0"/>
                  </a:lnTo>
                  <a:lnTo>
                    <a:pt x="0" y="0"/>
                  </a:lnTo>
                  <a:lnTo>
                    <a:pt x="0" y="0"/>
                  </a:lnTo>
                  <a:close/>
                </a:path>
              </a:pathLst>
            </a:custGeom>
            <a:grpFill/>
            <a:ln w="3175" cap="flat">
              <a:noFill/>
              <a:prstDash val="solid"/>
              <a:miter/>
            </a:ln>
          </p:spPr>
          <p:txBody>
            <a:bodyPr rtlCol="0" anchor="ctr"/>
            <a:lstStyle/>
            <a:p>
              <a:endParaRPr lang="zh-TW" altLang="en-US" sz="1400"/>
            </a:p>
          </p:txBody>
        </p:sp>
        <p:sp>
          <p:nvSpPr>
            <p:cNvPr id="155" name="手繪多邊形: 圖案 154">
              <a:extLst>
                <a:ext uri="{FF2B5EF4-FFF2-40B4-BE49-F238E27FC236}">
                  <a16:creationId xmlns:a16="http://schemas.microsoft.com/office/drawing/2014/main" id="{9F6B50A4-646C-4465-BC19-51CD8A5C499A}"/>
                </a:ext>
              </a:extLst>
            </p:cNvPr>
            <p:cNvSpPr/>
            <p:nvPr/>
          </p:nvSpPr>
          <p:spPr>
            <a:xfrm>
              <a:off x="9361890" y="5300763"/>
              <a:ext cx="74863" cy="66675"/>
            </a:xfrm>
            <a:custGeom>
              <a:avLst/>
              <a:gdLst>
                <a:gd name="connsiteX0" fmla="*/ 0 w 74863"/>
                <a:gd name="connsiteY0" fmla="*/ 74009 h 66675"/>
                <a:gd name="connsiteX1" fmla="*/ 18154 w 74863"/>
                <a:gd name="connsiteY1" fmla="*/ 74009 h 66675"/>
                <a:gd name="connsiteX2" fmla="*/ 18154 w 74863"/>
                <a:gd name="connsiteY2" fmla="*/ 21527 h 66675"/>
                <a:gd name="connsiteX3" fmla="*/ 80104 w 74863"/>
                <a:gd name="connsiteY3" fmla="*/ 21527 h 66675"/>
                <a:gd name="connsiteX4" fmla="*/ 80104 w 74863"/>
                <a:gd name="connsiteY4" fmla="*/ 0 h 66675"/>
                <a:gd name="connsiteX5" fmla="*/ 0 w 74863"/>
                <a:gd name="connsiteY5" fmla="*/ 0 h 66675"/>
                <a:gd name="connsiteX6" fmla="*/ 0 w 74863"/>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63" h="66675">
                  <a:moveTo>
                    <a:pt x="0" y="74009"/>
                  </a:moveTo>
                  <a:lnTo>
                    <a:pt x="18154" y="74009"/>
                  </a:lnTo>
                  <a:lnTo>
                    <a:pt x="18154" y="21527"/>
                  </a:lnTo>
                  <a:lnTo>
                    <a:pt x="80104" y="21527"/>
                  </a:lnTo>
                  <a:lnTo>
                    <a:pt x="80104" y="0"/>
                  </a:lnTo>
                  <a:lnTo>
                    <a:pt x="0" y="0"/>
                  </a:lnTo>
                  <a:lnTo>
                    <a:pt x="0" y="74009"/>
                  </a:lnTo>
                  <a:close/>
                </a:path>
              </a:pathLst>
            </a:custGeom>
            <a:grpFill/>
            <a:ln w="3175" cap="flat">
              <a:noFill/>
              <a:prstDash val="solid"/>
              <a:miter/>
            </a:ln>
          </p:spPr>
          <p:txBody>
            <a:bodyPr rtlCol="0" anchor="ctr"/>
            <a:lstStyle/>
            <a:p>
              <a:endParaRPr lang="zh-TW" altLang="en-US" sz="1400"/>
            </a:p>
          </p:txBody>
        </p:sp>
        <p:sp>
          <p:nvSpPr>
            <p:cNvPr id="156" name="手繪多邊形: 圖案 155">
              <a:extLst>
                <a:ext uri="{FF2B5EF4-FFF2-40B4-BE49-F238E27FC236}">
                  <a16:creationId xmlns:a16="http://schemas.microsoft.com/office/drawing/2014/main" id="{C3E48B94-CE24-493D-BBBC-FC29DC37D3EC}"/>
                </a:ext>
              </a:extLst>
            </p:cNvPr>
            <p:cNvSpPr/>
            <p:nvPr/>
          </p:nvSpPr>
          <p:spPr>
            <a:xfrm>
              <a:off x="9361890" y="5478309"/>
              <a:ext cx="56147" cy="66675"/>
            </a:xfrm>
            <a:custGeom>
              <a:avLst/>
              <a:gdLst>
                <a:gd name="connsiteX0" fmla="*/ 65505 w 56147"/>
                <a:gd name="connsiteY0" fmla="*/ 74009 h 66675"/>
                <a:gd name="connsiteX1" fmla="*/ 65505 w 56147"/>
                <a:gd name="connsiteY1" fmla="*/ 57341 h 66675"/>
                <a:gd name="connsiteX2" fmla="*/ 19090 w 56147"/>
                <a:gd name="connsiteY2" fmla="*/ 57341 h 66675"/>
                <a:gd name="connsiteX3" fmla="*/ 19090 w 56147"/>
                <a:gd name="connsiteY3" fmla="*/ 0 h 66675"/>
                <a:gd name="connsiteX4" fmla="*/ 0 w 56147"/>
                <a:gd name="connsiteY4" fmla="*/ 0 h 66675"/>
                <a:gd name="connsiteX5" fmla="*/ 0 w 56147"/>
                <a:gd name="connsiteY5" fmla="*/ 74009 h 66675"/>
                <a:gd name="connsiteX6" fmla="*/ 65505 w 56147"/>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66675">
                  <a:moveTo>
                    <a:pt x="65505" y="74009"/>
                  </a:moveTo>
                  <a:lnTo>
                    <a:pt x="65505" y="57341"/>
                  </a:lnTo>
                  <a:lnTo>
                    <a:pt x="19090" y="57341"/>
                  </a:lnTo>
                  <a:lnTo>
                    <a:pt x="19090" y="0"/>
                  </a:lnTo>
                  <a:lnTo>
                    <a:pt x="0" y="0"/>
                  </a:lnTo>
                  <a:lnTo>
                    <a:pt x="0" y="74009"/>
                  </a:lnTo>
                  <a:lnTo>
                    <a:pt x="65505" y="74009"/>
                  </a:lnTo>
                  <a:close/>
                </a:path>
              </a:pathLst>
            </a:custGeom>
            <a:grpFill/>
            <a:ln w="3175" cap="flat">
              <a:noFill/>
              <a:prstDash val="solid"/>
              <a:miter/>
            </a:ln>
          </p:spPr>
          <p:txBody>
            <a:bodyPr rtlCol="0" anchor="ctr"/>
            <a:lstStyle/>
            <a:p>
              <a:endParaRPr lang="zh-TW" altLang="en-US" sz="1400"/>
            </a:p>
          </p:txBody>
        </p:sp>
        <p:sp>
          <p:nvSpPr>
            <p:cNvPr id="157" name="手繪多邊形: 圖案 156">
              <a:extLst>
                <a:ext uri="{FF2B5EF4-FFF2-40B4-BE49-F238E27FC236}">
                  <a16:creationId xmlns:a16="http://schemas.microsoft.com/office/drawing/2014/main" id="{130B5AF4-C2A9-4EBE-BB52-F6BCFE7F3BB4}"/>
                </a:ext>
              </a:extLst>
            </p:cNvPr>
            <p:cNvSpPr/>
            <p:nvPr/>
          </p:nvSpPr>
          <p:spPr>
            <a:xfrm>
              <a:off x="9580303" y="5300763"/>
              <a:ext cx="65505" cy="57150"/>
            </a:xfrm>
            <a:custGeom>
              <a:avLst/>
              <a:gdLst>
                <a:gd name="connsiteX0" fmla="*/ 72804 w 65505"/>
                <a:gd name="connsiteY0" fmla="*/ 66580 h 57150"/>
                <a:gd name="connsiteX1" fmla="*/ 56428 w 65505"/>
                <a:gd name="connsiteY1" fmla="*/ 66580 h 57150"/>
                <a:gd name="connsiteX2" fmla="*/ 56428 w 65505"/>
                <a:gd name="connsiteY2" fmla="*/ 19431 h 57150"/>
                <a:gd name="connsiteX3" fmla="*/ 0 w 65505"/>
                <a:gd name="connsiteY3" fmla="*/ 19431 h 57150"/>
                <a:gd name="connsiteX4" fmla="*/ 0 w 65505"/>
                <a:gd name="connsiteY4" fmla="*/ 0 h 57150"/>
                <a:gd name="connsiteX5" fmla="*/ 72804 w 65505"/>
                <a:gd name="connsiteY5" fmla="*/ 0 h 57150"/>
                <a:gd name="connsiteX6" fmla="*/ 72804 w 65505"/>
                <a:gd name="connsiteY6" fmla="*/ 6658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57150">
                  <a:moveTo>
                    <a:pt x="72804" y="66580"/>
                  </a:moveTo>
                  <a:lnTo>
                    <a:pt x="56428" y="66580"/>
                  </a:lnTo>
                  <a:lnTo>
                    <a:pt x="56428" y="19431"/>
                  </a:lnTo>
                  <a:lnTo>
                    <a:pt x="0" y="19431"/>
                  </a:lnTo>
                  <a:lnTo>
                    <a:pt x="0" y="0"/>
                  </a:lnTo>
                  <a:lnTo>
                    <a:pt x="72804" y="0"/>
                  </a:lnTo>
                  <a:lnTo>
                    <a:pt x="72804" y="66580"/>
                  </a:lnTo>
                  <a:close/>
                </a:path>
              </a:pathLst>
            </a:custGeom>
            <a:grpFill/>
            <a:ln w="3175" cap="flat">
              <a:noFill/>
              <a:prstDash val="solid"/>
              <a:miter/>
            </a:ln>
          </p:spPr>
          <p:txBody>
            <a:bodyPr rtlCol="0" anchor="ctr"/>
            <a:lstStyle/>
            <a:p>
              <a:endParaRPr lang="zh-TW" altLang="en-US" sz="1400"/>
            </a:p>
          </p:txBody>
        </p:sp>
        <p:sp>
          <p:nvSpPr>
            <p:cNvPr id="158" name="手繪多邊形: 圖案 157">
              <a:extLst>
                <a:ext uri="{FF2B5EF4-FFF2-40B4-BE49-F238E27FC236}">
                  <a16:creationId xmlns:a16="http://schemas.microsoft.com/office/drawing/2014/main" id="{E7348B41-FD63-4F27-A8FB-AED41E2C8903}"/>
                </a:ext>
              </a:extLst>
            </p:cNvPr>
            <p:cNvSpPr/>
            <p:nvPr/>
          </p:nvSpPr>
          <p:spPr>
            <a:xfrm>
              <a:off x="9594901" y="5470975"/>
              <a:ext cx="56147" cy="76200"/>
            </a:xfrm>
            <a:custGeom>
              <a:avLst/>
              <a:gdLst>
                <a:gd name="connsiteX0" fmla="*/ 0 w 56147"/>
                <a:gd name="connsiteY0" fmla="*/ 81344 h 76200"/>
                <a:gd name="connsiteX1" fmla="*/ 0 w 56147"/>
                <a:gd name="connsiteY1" fmla="*/ 66580 h 76200"/>
                <a:gd name="connsiteX2" fmla="*/ 41268 w 56147"/>
                <a:gd name="connsiteY2" fmla="*/ 66580 h 76200"/>
                <a:gd name="connsiteX3" fmla="*/ 41268 w 56147"/>
                <a:gd name="connsiteY3" fmla="*/ 0 h 76200"/>
                <a:gd name="connsiteX4" fmla="*/ 58206 w 56147"/>
                <a:gd name="connsiteY4" fmla="*/ 0 h 76200"/>
                <a:gd name="connsiteX5" fmla="*/ 58206 w 56147"/>
                <a:gd name="connsiteY5" fmla="*/ 81344 h 76200"/>
                <a:gd name="connsiteX6" fmla="*/ 0 w 56147"/>
                <a:gd name="connsiteY6" fmla="*/ 8134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76200">
                  <a:moveTo>
                    <a:pt x="0" y="81344"/>
                  </a:moveTo>
                  <a:lnTo>
                    <a:pt x="0" y="66580"/>
                  </a:lnTo>
                  <a:lnTo>
                    <a:pt x="41268" y="66580"/>
                  </a:lnTo>
                  <a:lnTo>
                    <a:pt x="41268" y="0"/>
                  </a:lnTo>
                  <a:lnTo>
                    <a:pt x="58206" y="0"/>
                  </a:lnTo>
                  <a:lnTo>
                    <a:pt x="58206" y="81344"/>
                  </a:lnTo>
                  <a:lnTo>
                    <a:pt x="0" y="81344"/>
                  </a:lnTo>
                  <a:close/>
                </a:path>
              </a:pathLst>
            </a:custGeom>
            <a:grpFill/>
            <a:ln w="3175" cap="flat">
              <a:noFill/>
              <a:prstDash val="solid"/>
              <a:miter/>
            </a:ln>
          </p:spPr>
          <p:txBody>
            <a:bodyPr rtlCol="0" anchor="ctr"/>
            <a:lstStyle/>
            <a:p>
              <a:endParaRPr lang="zh-TW" altLang="en-US" sz="1400"/>
            </a:p>
          </p:txBody>
        </p:sp>
      </p:grpSp>
      <p:sp>
        <p:nvSpPr>
          <p:cNvPr id="133" name="手繪多邊形: 圖案 132">
            <a:extLst>
              <a:ext uri="{FF2B5EF4-FFF2-40B4-BE49-F238E27FC236}">
                <a16:creationId xmlns:a16="http://schemas.microsoft.com/office/drawing/2014/main" id="{2B9B3A50-E569-4DA4-9EB7-D8CC5B2110EF}"/>
              </a:ext>
            </a:extLst>
          </p:cNvPr>
          <p:cNvSpPr/>
          <p:nvPr/>
        </p:nvSpPr>
        <p:spPr>
          <a:xfrm flipH="1">
            <a:off x="8308643" y="5641419"/>
            <a:ext cx="311799" cy="42887"/>
          </a:xfrm>
          <a:custGeom>
            <a:avLst/>
            <a:gdLst>
              <a:gd name="connsiteX0" fmla="*/ 7112 w 346242"/>
              <a:gd name="connsiteY0" fmla="*/ 53912 h 47625"/>
              <a:gd name="connsiteX1" fmla="*/ 0 w 346242"/>
              <a:gd name="connsiteY1" fmla="*/ 40957 h 47625"/>
              <a:gd name="connsiteX2" fmla="*/ 174057 w 346242"/>
              <a:gd name="connsiteY2" fmla="*/ 0 h 47625"/>
              <a:gd name="connsiteX3" fmla="*/ 346429 w 346242"/>
              <a:gd name="connsiteY3" fmla="*/ 40005 h 47625"/>
              <a:gd name="connsiteX4" fmla="*/ 339505 w 346242"/>
              <a:gd name="connsiteY4" fmla="*/ 53054 h 47625"/>
              <a:gd name="connsiteX5" fmla="*/ 173963 w 346242"/>
              <a:gd name="connsiteY5" fmla="*/ 14764 h 47625"/>
              <a:gd name="connsiteX6" fmla="*/ 7112 w 346242"/>
              <a:gd name="connsiteY6" fmla="*/ 53912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6242" h="47625">
                <a:moveTo>
                  <a:pt x="7112" y="53912"/>
                </a:moveTo>
                <a:lnTo>
                  <a:pt x="0" y="40957"/>
                </a:lnTo>
                <a:cubicBezTo>
                  <a:pt x="33408" y="21907"/>
                  <a:pt x="83379" y="0"/>
                  <a:pt x="174057" y="0"/>
                </a:cubicBezTo>
                <a:cubicBezTo>
                  <a:pt x="262115" y="0"/>
                  <a:pt x="312460" y="21431"/>
                  <a:pt x="346429" y="40005"/>
                </a:cubicBezTo>
                <a:lnTo>
                  <a:pt x="339505" y="53054"/>
                </a:lnTo>
                <a:cubicBezTo>
                  <a:pt x="304974" y="34100"/>
                  <a:pt x="258278" y="14764"/>
                  <a:pt x="173963" y="14764"/>
                </a:cubicBezTo>
                <a:cubicBezTo>
                  <a:pt x="86748" y="14764"/>
                  <a:pt x="38929" y="35719"/>
                  <a:pt x="7112" y="53912"/>
                </a:cubicBezTo>
                <a:close/>
              </a:path>
            </a:pathLst>
          </a:custGeom>
          <a:solidFill>
            <a:srgbClr val="0070C0"/>
          </a:solidFill>
          <a:ln w="3175" cap="flat">
            <a:noFill/>
            <a:prstDash val="solid"/>
            <a:miter/>
          </a:ln>
        </p:spPr>
        <p:txBody>
          <a:bodyPr rtlCol="0" anchor="ctr"/>
          <a:lstStyle/>
          <a:p>
            <a:endParaRPr lang="zh-TW" altLang="en-US" sz="1400"/>
          </a:p>
        </p:txBody>
      </p:sp>
      <p:sp>
        <p:nvSpPr>
          <p:cNvPr id="134" name="手繪多邊形: 圖案 133">
            <a:extLst>
              <a:ext uri="{FF2B5EF4-FFF2-40B4-BE49-F238E27FC236}">
                <a16:creationId xmlns:a16="http://schemas.microsoft.com/office/drawing/2014/main" id="{1EB27ED5-F50D-4C09-924F-D7946653319E}"/>
              </a:ext>
            </a:extLst>
          </p:cNvPr>
          <p:cNvSpPr/>
          <p:nvPr/>
        </p:nvSpPr>
        <p:spPr>
          <a:xfrm flipH="1">
            <a:off x="8258669" y="5586180"/>
            <a:ext cx="412923" cy="531803"/>
          </a:xfrm>
          <a:custGeom>
            <a:avLst/>
            <a:gdLst>
              <a:gd name="connsiteX0" fmla="*/ 231421 w 458537"/>
              <a:gd name="connsiteY0" fmla="*/ 596265 h 590550"/>
              <a:gd name="connsiteX1" fmla="*/ 0 w 458537"/>
              <a:gd name="connsiteY1" fmla="*/ 530257 h 590550"/>
              <a:gd name="connsiteX2" fmla="*/ 0 w 458537"/>
              <a:gd name="connsiteY2" fmla="*/ 65913 h 590550"/>
              <a:gd name="connsiteX3" fmla="*/ 231421 w 458537"/>
              <a:gd name="connsiteY3" fmla="*/ 0 h 590550"/>
              <a:gd name="connsiteX4" fmla="*/ 462842 w 458537"/>
              <a:gd name="connsiteY4" fmla="*/ 65913 h 590550"/>
              <a:gd name="connsiteX5" fmla="*/ 462842 w 458537"/>
              <a:gd name="connsiteY5" fmla="*/ 530257 h 590550"/>
              <a:gd name="connsiteX6" fmla="*/ 231421 w 458537"/>
              <a:gd name="connsiteY6" fmla="*/ 596265 h 590550"/>
              <a:gd name="connsiteX7" fmla="*/ 18716 w 458537"/>
              <a:gd name="connsiteY7" fmla="*/ 93726 h 590550"/>
              <a:gd name="connsiteX8" fmla="*/ 18716 w 458537"/>
              <a:gd name="connsiteY8" fmla="*/ 530352 h 590550"/>
              <a:gd name="connsiteX9" fmla="*/ 231421 w 458537"/>
              <a:gd name="connsiteY9" fmla="*/ 577215 h 590550"/>
              <a:gd name="connsiteX10" fmla="*/ 444126 w 458537"/>
              <a:gd name="connsiteY10" fmla="*/ 530352 h 590550"/>
              <a:gd name="connsiteX11" fmla="*/ 444126 w 458537"/>
              <a:gd name="connsiteY11" fmla="*/ 93726 h 590550"/>
              <a:gd name="connsiteX12" fmla="*/ 231421 w 458537"/>
              <a:gd name="connsiteY12" fmla="*/ 131921 h 590550"/>
              <a:gd name="connsiteX13" fmla="*/ 18716 w 458537"/>
              <a:gd name="connsiteY13" fmla="*/ 93726 h 590550"/>
              <a:gd name="connsiteX14" fmla="*/ 231421 w 458537"/>
              <a:gd name="connsiteY14" fmla="*/ 19050 h 590550"/>
              <a:gd name="connsiteX15" fmla="*/ 18716 w 458537"/>
              <a:gd name="connsiteY15" fmla="*/ 65913 h 590550"/>
              <a:gd name="connsiteX16" fmla="*/ 231421 w 458537"/>
              <a:gd name="connsiteY16" fmla="*/ 112776 h 590550"/>
              <a:gd name="connsiteX17" fmla="*/ 444126 w 458537"/>
              <a:gd name="connsiteY17" fmla="*/ 65913 h 590550"/>
              <a:gd name="connsiteX18" fmla="*/ 231421 w 458537"/>
              <a:gd name="connsiteY18" fmla="*/ 19050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8537" h="590550">
                <a:moveTo>
                  <a:pt x="231421" y="596265"/>
                </a:moveTo>
                <a:cubicBezTo>
                  <a:pt x="116412" y="596265"/>
                  <a:pt x="0" y="573596"/>
                  <a:pt x="0" y="530257"/>
                </a:cubicBezTo>
                <a:lnTo>
                  <a:pt x="0" y="65913"/>
                </a:lnTo>
                <a:cubicBezTo>
                  <a:pt x="0" y="22670"/>
                  <a:pt x="116412" y="0"/>
                  <a:pt x="231421" y="0"/>
                </a:cubicBezTo>
                <a:cubicBezTo>
                  <a:pt x="346429" y="0"/>
                  <a:pt x="462842" y="22670"/>
                  <a:pt x="462842" y="65913"/>
                </a:cubicBezTo>
                <a:lnTo>
                  <a:pt x="462842" y="530257"/>
                </a:lnTo>
                <a:cubicBezTo>
                  <a:pt x="462842" y="573596"/>
                  <a:pt x="346429" y="596265"/>
                  <a:pt x="231421" y="596265"/>
                </a:cubicBezTo>
                <a:close/>
                <a:moveTo>
                  <a:pt x="18716" y="93726"/>
                </a:moveTo>
                <a:lnTo>
                  <a:pt x="18716" y="530352"/>
                </a:lnTo>
                <a:cubicBezTo>
                  <a:pt x="18716" y="549497"/>
                  <a:pt x="101533" y="577215"/>
                  <a:pt x="231421" y="577215"/>
                </a:cubicBezTo>
                <a:cubicBezTo>
                  <a:pt x="361308" y="577215"/>
                  <a:pt x="444126" y="549402"/>
                  <a:pt x="444126" y="530352"/>
                </a:cubicBezTo>
                <a:lnTo>
                  <a:pt x="444126" y="93726"/>
                </a:lnTo>
                <a:cubicBezTo>
                  <a:pt x="406694" y="118872"/>
                  <a:pt x="318636" y="131921"/>
                  <a:pt x="231421" y="131921"/>
                </a:cubicBezTo>
                <a:cubicBezTo>
                  <a:pt x="144205" y="131921"/>
                  <a:pt x="56147" y="118872"/>
                  <a:pt x="18716" y="93726"/>
                </a:cubicBezTo>
                <a:close/>
                <a:moveTo>
                  <a:pt x="231421" y="19050"/>
                </a:moveTo>
                <a:cubicBezTo>
                  <a:pt x="101533" y="19050"/>
                  <a:pt x="18716" y="46863"/>
                  <a:pt x="18716" y="65913"/>
                </a:cubicBezTo>
                <a:cubicBezTo>
                  <a:pt x="18716" y="84963"/>
                  <a:pt x="101533" y="112776"/>
                  <a:pt x="231421" y="112776"/>
                </a:cubicBezTo>
                <a:cubicBezTo>
                  <a:pt x="361308" y="112776"/>
                  <a:pt x="444126" y="84963"/>
                  <a:pt x="444126" y="65913"/>
                </a:cubicBezTo>
                <a:cubicBezTo>
                  <a:pt x="444126" y="46863"/>
                  <a:pt x="361308" y="19050"/>
                  <a:pt x="231421" y="19050"/>
                </a:cubicBezTo>
                <a:close/>
              </a:path>
            </a:pathLst>
          </a:custGeom>
          <a:solidFill>
            <a:srgbClr val="0070C0"/>
          </a:solidFill>
          <a:ln w="3175" cap="flat">
            <a:noFill/>
            <a:prstDash val="solid"/>
            <a:miter/>
          </a:ln>
        </p:spPr>
        <p:txBody>
          <a:bodyPr rtlCol="0" anchor="ctr"/>
          <a:lstStyle/>
          <a:p>
            <a:endParaRPr lang="zh-TW" altLang="en-US" sz="1400"/>
          </a:p>
        </p:txBody>
      </p:sp>
      <p:sp>
        <p:nvSpPr>
          <p:cNvPr id="135" name="手繪多邊形: 圖案 134">
            <a:extLst>
              <a:ext uri="{FF2B5EF4-FFF2-40B4-BE49-F238E27FC236}">
                <a16:creationId xmlns:a16="http://schemas.microsoft.com/office/drawing/2014/main" id="{0FA4B152-531B-435A-9946-C215F8CFAC93}"/>
              </a:ext>
            </a:extLst>
          </p:cNvPr>
          <p:cNvSpPr/>
          <p:nvPr/>
        </p:nvSpPr>
        <p:spPr>
          <a:xfrm flipH="1">
            <a:off x="8456114" y="5923361"/>
            <a:ext cx="50563" cy="51465"/>
          </a:xfrm>
          <a:custGeom>
            <a:avLst/>
            <a:gdLst>
              <a:gd name="connsiteX0" fmla="*/ 55492 w 56147"/>
              <a:gd name="connsiteY0" fmla="*/ 62674 h 57150"/>
              <a:gd name="connsiteX1" fmla="*/ 55492 w 56147"/>
              <a:gd name="connsiteY1" fmla="*/ 62674 h 57150"/>
              <a:gd name="connsiteX2" fmla="*/ 36028 w 56147"/>
              <a:gd name="connsiteY2" fmla="*/ 28289 h 57150"/>
              <a:gd name="connsiteX3" fmla="*/ 36028 w 56147"/>
              <a:gd name="connsiteY3" fmla="*/ 28289 h 57150"/>
              <a:gd name="connsiteX4" fmla="*/ 35934 w 56147"/>
              <a:gd name="connsiteY4" fmla="*/ 28194 h 57150"/>
              <a:gd name="connsiteX5" fmla="*/ 35934 w 56147"/>
              <a:gd name="connsiteY5" fmla="*/ 28099 h 57150"/>
              <a:gd name="connsiteX6" fmla="*/ 35841 w 56147"/>
              <a:gd name="connsiteY6" fmla="*/ 28003 h 57150"/>
              <a:gd name="connsiteX7" fmla="*/ 35747 w 56147"/>
              <a:gd name="connsiteY7" fmla="*/ 27908 h 57150"/>
              <a:gd name="connsiteX8" fmla="*/ 30600 w 56147"/>
              <a:gd name="connsiteY8" fmla="*/ 18859 h 57150"/>
              <a:gd name="connsiteX9" fmla="*/ 19932 w 56147"/>
              <a:gd name="connsiteY9" fmla="*/ 0 h 57150"/>
              <a:gd name="connsiteX10" fmla="*/ 19932 w 56147"/>
              <a:gd name="connsiteY10" fmla="*/ 0 h 57150"/>
              <a:gd name="connsiteX11" fmla="*/ 1591 w 56147"/>
              <a:gd name="connsiteY11" fmla="*/ 32290 h 57150"/>
              <a:gd name="connsiteX12" fmla="*/ 0 w 56147"/>
              <a:gd name="connsiteY12" fmla="*/ 35052 h 57150"/>
              <a:gd name="connsiteX13" fmla="*/ 57177 w 56147"/>
              <a:gd name="connsiteY13" fmla="*/ 65532 h 57150"/>
              <a:gd name="connsiteX14" fmla="*/ 55492 w 56147"/>
              <a:gd name="connsiteY14" fmla="*/ 62674 h 57150"/>
              <a:gd name="connsiteX15" fmla="*/ 55492 w 56147"/>
              <a:gd name="connsiteY15" fmla="*/ 62674 h 57150"/>
              <a:gd name="connsiteX16" fmla="*/ 55492 w 56147"/>
              <a:gd name="connsiteY16" fmla="*/ 6267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147" h="57150">
                <a:moveTo>
                  <a:pt x="55492" y="62674"/>
                </a:moveTo>
                <a:lnTo>
                  <a:pt x="55492" y="62674"/>
                </a:lnTo>
                <a:lnTo>
                  <a:pt x="36028" y="28289"/>
                </a:lnTo>
                <a:lnTo>
                  <a:pt x="36028" y="28289"/>
                </a:lnTo>
                <a:cubicBezTo>
                  <a:pt x="36028" y="28194"/>
                  <a:pt x="35934" y="28194"/>
                  <a:pt x="35934" y="28194"/>
                </a:cubicBezTo>
                <a:lnTo>
                  <a:pt x="35934" y="28099"/>
                </a:lnTo>
                <a:lnTo>
                  <a:pt x="35841" y="28003"/>
                </a:lnTo>
                <a:lnTo>
                  <a:pt x="35747" y="27908"/>
                </a:lnTo>
                <a:lnTo>
                  <a:pt x="30600" y="18859"/>
                </a:lnTo>
                <a:lnTo>
                  <a:pt x="19932" y="0"/>
                </a:lnTo>
                <a:lnTo>
                  <a:pt x="19932" y="0"/>
                </a:lnTo>
                <a:lnTo>
                  <a:pt x="1591" y="32290"/>
                </a:lnTo>
                <a:lnTo>
                  <a:pt x="0" y="35052"/>
                </a:lnTo>
                <a:cubicBezTo>
                  <a:pt x="12914" y="53149"/>
                  <a:pt x="33595" y="64960"/>
                  <a:pt x="57177" y="65532"/>
                </a:cubicBezTo>
                <a:lnTo>
                  <a:pt x="55492" y="62674"/>
                </a:lnTo>
                <a:lnTo>
                  <a:pt x="55492" y="62674"/>
                </a:lnTo>
                <a:lnTo>
                  <a:pt x="55492" y="62674"/>
                </a:lnTo>
                <a:close/>
              </a:path>
            </a:pathLst>
          </a:custGeom>
          <a:solidFill>
            <a:srgbClr val="0070C0"/>
          </a:solidFill>
          <a:ln w="3175" cap="flat">
            <a:noFill/>
            <a:prstDash val="solid"/>
            <a:miter/>
          </a:ln>
        </p:spPr>
        <p:txBody>
          <a:bodyPr rtlCol="0" anchor="ctr"/>
          <a:lstStyle/>
          <a:p>
            <a:endParaRPr lang="zh-TW" altLang="en-US" sz="1400"/>
          </a:p>
        </p:txBody>
      </p:sp>
      <p:sp>
        <p:nvSpPr>
          <p:cNvPr id="136" name="手繪多邊形: 圖案 135">
            <a:extLst>
              <a:ext uri="{FF2B5EF4-FFF2-40B4-BE49-F238E27FC236}">
                <a16:creationId xmlns:a16="http://schemas.microsoft.com/office/drawing/2014/main" id="{CD57F66A-DE99-4108-B2F0-3C95FF37BEB1}"/>
              </a:ext>
            </a:extLst>
          </p:cNvPr>
          <p:cNvSpPr/>
          <p:nvPr/>
        </p:nvSpPr>
        <p:spPr>
          <a:xfrm flipH="1">
            <a:off x="8485355" y="5888793"/>
            <a:ext cx="33708" cy="51465"/>
          </a:xfrm>
          <a:custGeom>
            <a:avLst/>
            <a:gdLst>
              <a:gd name="connsiteX0" fmla="*/ 6270 w 37431"/>
              <a:gd name="connsiteY0" fmla="*/ 0 h 57150"/>
              <a:gd name="connsiteX1" fmla="*/ 0 w 37431"/>
              <a:gd name="connsiteY1" fmla="*/ 30099 h 57150"/>
              <a:gd name="connsiteX2" fmla="*/ 8890 w 37431"/>
              <a:gd name="connsiteY2" fmla="*/ 65532 h 57150"/>
              <a:gd name="connsiteX3" fmla="*/ 10574 w 37431"/>
              <a:gd name="connsiteY3" fmla="*/ 62579 h 57150"/>
              <a:gd name="connsiteX4" fmla="*/ 30132 w 37431"/>
              <a:gd name="connsiteY4" fmla="*/ 28099 h 57150"/>
              <a:gd name="connsiteX5" fmla="*/ 30226 w 37431"/>
              <a:gd name="connsiteY5" fmla="*/ 28004 h 57150"/>
              <a:gd name="connsiteX6" fmla="*/ 30320 w 37431"/>
              <a:gd name="connsiteY6" fmla="*/ 27908 h 57150"/>
              <a:gd name="connsiteX7" fmla="*/ 46228 w 37431"/>
              <a:gd name="connsiteY7" fmla="*/ 0 h 57150"/>
              <a:gd name="connsiteX8" fmla="*/ 6270 w 37431"/>
              <a:gd name="connsiteY8" fmla="*/ 0 h 57150"/>
              <a:gd name="connsiteX9" fmla="*/ 6270 w 37431"/>
              <a:gd name="connsiteY9" fmla="*/ 0 h 57150"/>
              <a:gd name="connsiteX10" fmla="*/ 6270 w 37431"/>
              <a:gd name="connsiteY10"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431" h="57150">
                <a:moveTo>
                  <a:pt x="6270" y="0"/>
                </a:moveTo>
                <a:cubicBezTo>
                  <a:pt x="2246" y="9239"/>
                  <a:pt x="0" y="19431"/>
                  <a:pt x="0" y="30099"/>
                </a:cubicBezTo>
                <a:cubicBezTo>
                  <a:pt x="0" y="42958"/>
                  <a:pt x="3182" y="55055"/>
                  <a:pt x="8890" y="65532"/>
                </a:cubicBezTo>
                <a:lnTo>
                  <a:pt x="10574" y="62579"/>
                </a:lnTo>
                <a:lnTo>
                  <a:pt x="30132" y="28099"/>
                </a:lnTo>
                <a:cubicBezTo>
                  <a:pt x="30132" y="28099"/>
                  <a:pt x="30132" y="28004"/>
                  <a:pt x="30226" y="28004"/>
                </a:cubicBezTo>
                <a:cubicBezTo>
                  <a:pt x="30226" y="27908"/>
                  <a:pt x="30320" y="27908"/>
                  <a:pt x="30320" y="27908"/>
                </a:cubicBezTo>
                <a:lnTo>
                  <a:pt x="46228" y="0"/>
                </a:lnTo>
                <a:lnTo>
                  <a:pt x="6270" y="0"/>
                </a:lnTo>
                <a:lnTo>
                  <a:pt x="6270" y="0"/>
                </a:lnTo>
                <a:lnTo>
                  <a:pt x="6270" y="0"/>
                </a:lnTo>
                <a:close/>
              </a:path>
            </a:pathLst>
          </a:custGeom>
          <a:solidFill>
            <a:srgbClr val="0070C0"/>
          </a:solidFill>
          <a:ln w="3175" cap="flat">
            <a:noFill/>
            <a:prstDash val="solid"/>
            <a:miter/>
          </a:ln>
        </p:spPr>
        <p:txBody>
          <a:bodyPr rtlCol="0" anchor="ctr"/>
          <a:lstStyle/>
          <a:p>
            <a:endParaRPr lang="zh-TW" altLang="en-US" sz="1400"/>
          </a:p>
        </p:txBody>
      </p:sp>
      <p:sp>
        <p:nvSpPr>
          <p:cNvPr id="137" name="手繪多邊形: 圖案 136">
            <a:extLst>
              <a:ext uri="{FF2B5EF4-FFF2-40B4-BE49-F238E27FC236}">
                <a16:creationId xmlns:a16="http://schemas.microsoft.com/office/drawing/2014/main" id="{AA8F3617-1547-4E4B-BFD8-D4175A776001}"/>
              </a:ext>
            </a:extLst>
          </p:cNvPr>
          <p:cNvSpPr/>
          <p:nvPr/>
        </p:nvSpPr>
        <p:spPr>
          <a:xfrm flipH="1">
            <a:off x="8401592" y="5849422"/>
            <a:ext cx="50563" cy="51465"/>
          </a:xfrm>
          <a:custGeom>
            <a:avLst/>
            <a:gdLst>
              <a:gd name="connsiteX0" fmla="*/ 0 w 56147"/>
              <a:gd name="connsiteY0" fmla="*/ 0 h 57150"/>
              <a:gd name="connsiteX1" fmla="*/ 1684 w 56147"/>
              <a:gd name="connsiteY1" fmla="*/ 2953 h 57150"/>
              <a:gd name="connsiteX2" fmla="*/ 21242 w 56147"/>
              <a:gd name="connsiteY2" fmla="*/ 37433 h 57150"/>
              <a:gd name="connsiteX3" fmla="*/ 21336 w 56147"/>
              <a:gd name="connsiteY3" fmla="*/ 37624 h 57150"/>
              <a:gd name="connsiteX4" fmla="*/ 37244 w 56147"/>
              <a:gd name="connsiteY4" fmla="*/ 65532 h 57150"/>
              <a:gd name="connsiteX5" fmla="*/ 37244 w 56147"/>
              <a:gd name="connsiteY5" fmla="*/ 65532 h 57150"/>
              <a:gd name="connsiteX6" fmla="*/ 55586 w 56147"/>
              <a:gd name="connsiteY6" fmla="*/ 33242 h 57150"/>
              <a:gd name="connsiteX7" fmla="*/ 57177 w 56147"/>
              <a:gd name="connsiteY7" fmla="*/ 30480 h 57150"/>
              <a:gd name="connsiteX8" fmla="*/ 0 w 56147"/>
              <a:gd name="connsiteY8" fmla="*/ 0 h 57150"/>
              <a:gd name="connsiteX9" fmla="*/ 0 w 56147"/>
              <a:gd name="connsiteY9"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47" h="57150">
                <a:moveTo>
                  <a:pt x="0" y="0"/>
                </a:moveTo>
                <a:lnTo>
                  <a:pt x="1684" y="2953"/>
                </a:lnTo>
                <a:lnTo>
                  <a:pt x="21242" y="37433"/>
                </a:lnTo>
                <a:lnTo>
                  <a:pt x="21336" y="37624"/>
                </a:lnTo>
                <a:lnTo>
                  <a:pt x="37244" y="65532"/>
                </a:lnTo>
                <a:lnTo>
                  <a:pt x="37244" y="65532"/>
                </a:lnTo>
                <a:lnTo>
                  <a:pt x="55586" y="33242"/>
                </a:lnTo>
                <a:lnTo>
                  <a:pt x="57177" y="30480"/>
                </a:lnTo>
                <a:cubicBezTo>
                  <a:pt x="44169" y="12382"/>
                  <a:pt x="23488" y="476"/>
                  <a:pt x="0" y="0"/>
                </a:cubicBezTo>
                <a:lnTo>
                  <a:pt x="0" y="0"/>
                </a:lnTo>
                <a:close/>
              </a:path>
            </a:pathLst>
          </a:custGeom>
          <a:solidFill>
            <a:srgbClr val="0070C0"/>
          </a:solidFill>
          <a:ln w="3175" cap="flat">
            <a:noFill/>
            <a:prstDash val="solid"/>
            <a:miter/>
          </a:ln>
        </p:spPr>
        <p:txBody>
          <a:bodyPr rtlCol="0" anchor="ctr"/>
          <a:lstStyle/>
          <a:p>
            <a:endParaRPr lang="zh-TW" altLang="en-US" sz="1400"/>
          </a:p>
        </p:txBody>
      </p:sp>
      <p:sp>
        <p:nvSpPr>
          <p:cNvPr id="138" name="手繪多邊形: 圖案 137">
            <a:extLst>
              <a:ext uri="{FF2B5EF4-FFF2-40B4-BE49-F238E27FC236}">
                <a16:creationId xmlns:a16="http://schemas.microsoft.com/office/drawing/2014/main" id="{F03C3E08-396A-4572-8EBB-8FD1FC84966D}"/>
              </a:ext>
            </a:extLst>
          </p:cNvPr>
          <p:cNvSpPr/>
          <p:nvPr/>
        </p:nvSpPr>
        <p:spPr>
          <a:xfrm flipH="1">
            <a:off x="8450552" y="5849764"/>
            <a:ext cx="58989" cy="25732"/>
          </a:xfrm>
          <a:custGeom>
            <a:avLst/>
            <a:gdLst>
              <a:gd name="connsiteX0" fmla="*/ 54463 w 65505"/>
              <a:gd name="connsiteY0" fmla="*/ 0 h 28575"/>
              <a:gd name="connsiteX1" fmla="*/ 0 w 65505"/>
              <a:gd name="connsiteY1" fmla="*/ 35147 h 28575"/>
              <a:gd name="connsiteX2" fmla="*/ 74395 w 65505"/>
              <a:gd name="connsiteY2" fmla="*/ 35147 h 28575"/>
              <a:gd name="connsiteX3" fmla="*/ 56054 w 65505"/>
              <a:gd name="connsiteY3" fmla="*/ 2762 h 28575"/>
              <a:gd name="connsiteX4" fmla="*/ 54463 w 65505"/>
              <a:gd name="connsiteY4" fmla="*/ 0 h 28575"/>
              <a:gd name="connsiteX5" fmla="*/ 54463 w 65505"/>
              <a:gd name="connsiteY5" fmla="*/ 0 h 28575"/>
              <a:gd name="connsiteX6" fmla="*/ 54463 w 65505"/>
              <a:gd name="connsiteY6"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28575">
                <a:moveTo>
                  <a:pt x="54463" y="0"/>
                </a:moveTo>
                <a:cubicBezTo>
                  <a:pt x="31443" y="2477"/>
                  <a:pt x="11510" y="15907"/>
                  <a:pt x="0" y="35147"/>
                </a:cubicBezTo>
                <a:lnTo>
                  <a:pt x="74395" y="35147"/>
                </a:lnTo>
                <a:lnTo>
                  <a:pt x="56054" y="2762"/>
                </a:lnTo>
                <a:lnTo>
                  <a:pt x="54463" y="0"/>
                </a:lnTo>
                <a:lnTo>
                  <a:pt x="54463" y="0"/>
                </a:lnTo>
                <a:lnTo>
                  <a:pt x="54463" y="0"/>
                </a:lnTo>
                <a:close/>
              </a:path>
            </a:pathLst>
          </a:custGeom>
          <a:solidFill>
            <a:srgbClr val="0070C0"/>
          </a:solidFill>
          <a:ln w="3175" cap="flat">
            <a:noFill/>
            <a:prstDash val="solid"/>
            <a:miter/>
          </a:ln>
        </p:spPr>
        <p:txBody>
          <a:bodyPr rtlCol="0" anchor="ctr"/>
          <a:lstStyle/>
          <a:p>
            <a:endParaRPr lang="zh-TW" altLang="en-US" sz="1400"/>
          </a:p>
        </p:txBody>
      </p:sp>
      <p:sp>
        <p:nvSpPr>
          <p:cNvPr id="139" name="手繪多邊形: 圖案 138">
            <a:extLst>
              <a:ext uri="{FF2B5EF4-FFF2-40B4-BE49-F238E27FC236}">
                <a16:creationId xmlns:a16="http://schemas.microsoft.com/office/drawing/2014/main" id="{9ECE1406-A3F5-4D3A-8304-DCBA4A9F0C00}"/>
              </a:ext>
            </a:extLst>
          </p:cNvPr>
          <p:cNvSpPr/>
          <p:nvPr/>
        </p:nvSpPr>
        <p:spPr>
          <a:xfrm flipH="1">
            <a:off x="8396114" y="5883989"/>
            <a:ext cx="33708" cy="51465"/>
          </a:xfrm>
          <a:custGeom>
            <a:avLst/>
            <a:gdLst>
              <a:gd name="connsiteX0" fmla="*/ 37244 w 37431"/>
              <a:gd name="connsiteY0" fmla="*/ 0 h 57150"/>
              <a:gd name="connsiteX1" fmla="*/ 35560 w 37431"/>
              <a:gd name="connsiteY1" fmla="*/ 2953 h 57150"/>
              <a:gd name="connsiteX2" fmla="*/ 16002 w 37431"/>
              <a:gd name="connsiteY2" fmla="*/ 37433 h 57150"/>
              <a:gd name="connsiteX3" fmla="*/ 16096 w 37431"/>
              <a:gd name="connsiteY3" fmla="*/ 37338 h 57150"/>
              <a:gd name="connsiteX4" fmla="*/ 16002 w 37431"/>
              <a:gd name="connsiteY4" fmla="*/ 37528 h 57150"/>
              <a:gd name="connsiteX5" fmla="*/ 15908 w 37431"/>
              <a:gd name="connsiteY5" fmla="*/ 37624 h 57150"/>
              <a:gd name="connsiteX6" fmla="*/ 15815 w 37431"/>
              <a:gd name="connsiteY6" fmla="*/ 37719 h 57150"/>
              <a:gd name="connsiteX7" fmla="*/ 11417 w 37431"/>
              <a:gd name="connsiteY7" fmla="*/ 45434 h 57150"/>
              <a:gd name="connsiteX8" fmla="*/ 8703 w 37431"/>
              <a:gd name="connsiteY8" fmla="*/ 50292 h 57150"/>
              <a:gd name="connsiteX9" fmla="*/ 0 w 37431"/>
              <a:gd name="connsiteY9" fmla="*/ 65627 h 57150"/>
              <a:gd name="connsiteX10" fmla="*/ 39865 w 37431"/>
              <a:gd name="connsiteY10" fmla="*/ 65627 h 57150"/>
              <a:gd name="connsiteX11" fmla="*/ 46134 w 37431"/>
              <a:gd name="connsiteY11" fmla="*/ 35528 h 57150"/>
              <a:gd name="connsiteX12" fmla="*/ 37244 w 37431"/>
              <a:gd name="connsiteY12" fmla="*/ 0 h 57150"/>
              <a:gd name="connsiteX13" fmla="*/ 37244 w 37431"/>
              <a:gd name="connsiteY13"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431" h="57150">
                <a:moveTo>
                  <a:pt x="37244" y="0"/>
                </a:moveTo>
                <a:lnTo>
                  <a:pt x="35560" y="2953"/>
                </a:lnTo>
                <a:lnTo>
                  <a:pt x="16002" y="37433"/>
                </a:lnTo>
                <a:cubicBezTo>
                  <a:pt x="16002" y="37338"/>
                  <a:pt x="16096" y="37338"/>
                  <a:pt x="16096" y="37338"/>
                </a:cubicBezTo>
                <a:cubicBezTo>
                  <a:pt x="16002" y="37433"/>
                  <a:pt x="16002" y="37433"/>
                  <a:pt x="16002" y="37528"/>
                </a:cubicBezTo>
                <a:cubicBezTo>
                  <a:pt x="16002" y="37624"/>
                  <a:pt x="15908" y="37624"/>
                  <a:pt x="15908" y="37624"/>
                </a:cubicBezTo>
                <a:cubicBezTo>
                  <a:pt x="15908" y="37624"/>
                  <a:pt x="15908" y="37719"/>
                  <a:pt x="15815" y="37719"/>
                </a:cubicBezTo>
                <a:lnTo>
                  <a:pt x="11417" y="45434"/>
                </a:lnTo>
                <a:lnTo>
                  <a:pt x="8703" y="50292"/>
                </a:lnTo>
                <a:lnTo>
                  <a:pt x="0" y="65627"/>
                </a:lnTo>
                <a:lnTo>
                  <a:pt x="39865" y="65627"/>
                </a:lnTo>
                <a:cubicBezTo>
                  <a:pt x="43889" y="56388"/>
                  <a:pt x="46134" y="46196"/>
                  <a:pt x="46134" y="35528"/>
                </a:cubicBezTo>
                <a:cubicBezTo>
                  <a:pt x="46134" y="22574"/>
                  <a:pt x="42953" y="10573"/>
                  <a:pt x="37244" y="0"/>
                </a:cubicBezTo>
                <a:lnTo>
                  <a:pt x="37244" y="0"/>
                </a:lnTo>
                <a:close/>
              </a:path>
            </a:pathLst>
          </a:custGeom>
          <a:solidFill>
            <a:srgbClr val="0070C0"/>
          </a:solidFill>
          <a:ln w="3175" cap="flat">
            <a:noFill/>
            <a:prstDash val="solid"/>
            <a:miter/>
          </a:ln>
        </p:spPr>
        <p:txBody>
          <a:bodyPr rtlCol="0" anchor="ctr"/>
          <a:lstStyle/>
          <a:p>
            <a:endParaRPr lang="zh-TW" altLang="en-US" sz="1400"/>
          </a:p>
        </p:txBody>
      </p:sp>
      <p:sp>
        <p:nvSpPr>
          <p:cNvPr id="140" name="手繪多邊形: 圖案 139">
            <a:extLst>
              <a:ext uri="{FF2B5EF4-FFF2-40B4-BE49-F238E27FC236}">
                <a16:creationId xmlns:a16="http://schemas.microsoft.com/office/drawing/2014/main" id="{58568D38-2502-4DD8-982C-83708768AA99}"/>
              </a:ext>
            </a:extLst>
          </p:cNvPr>
          <p:cNvSpPr/>
          <p:nvPr/>
        </p:nvSpPr>
        <p:spPr>
          <a:xfrm flipH="1">
            <a:off x="8405804" y="5950464"/>
            <a:ext cx="58989" cy="25732"/>
          </a:xfrm>
          <a:custGeom>
            <a:avLst/>
            <a:gdLst>
              <a:gd name="connsiteX0" fmla="*/ 0 w 65505"/>
              <a:gd name="connsiteY0" fmla="*/ 0 h 28575"/>
              <a:gd name="connsiteX1" fmla="*/ 0 w 65505"/>
              <a:gd name="connsiteY1" fmla="*/ 0 h 28575"/>
              <a:gd name="connsiteX2" fmla="*/ 18341 w 65505"/>
              <a:gd name="connsiteY2" fmla="*/ 32385 h 28575"/>
              <a:gd name="connsiteX3" fmla="*/ 18341 w 65505"/>
              <a:gd name="connsiteY3" fmla="*/ 32385 h 28575"/>
              <a:gd name="connsiteX4" fmla="*/ 19932 w 65505"/>
              <a:gd name="connsiteY4" fmla="*/ 35147 h 28575"/>
              <a:gd name="connsiteX5" fmla="*/ 74395 w 65505"/>
              <a:gd name="connsiteY5" fmla="*/ 0 h 28575"/>
              <a:gd name="connsiteX6" fmla="*/ 0 w 65505"/>
              <a:gd name="connsiteY6" fmla="*/ 0 h 28575"/>
              <a:gd name="connsiteX7" fmla="*/ 0 w 65505"/>
              <a:gd name="connsiteY7" fmla="*/ 0 h 28575"/>
              <a:gd name="connsiteX8" fmla="*/ 0 w 65505"/>
              <a:gd name="connsiteY8"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05" h="28575">
                <a:moveTo>
                  <a:pt x="0" y="0"/>
                </a:moveTo>
                <a:lnTo>
                  <a:pt x="0" y="0"/>
                </a:lnTo>
                <a:lnTo>
                  <a:pt x="18341" y="32385"/>
                </a:lnTo>
                <a:lnTo>
                  <a:pt x="18341" y="32385"/>
                </a:lnTo>
                <a:lnTo>
                  <a:pt x="19932" y="35147"/>
                </a:lnTo>
                <a:cubicBezTo>
                  <a:pt x="43046" y="32766"/>
                  <a:pt x="62979" y="19241"/>
                  <a:pt x="74395" y="0"/>
                </a:cubicBezTo>
                <a:lnTo>
                  <a:pt x="0" y="0"/>
                </a:lnTo>
                <a:lnTo>
                  <a:pt x="0" y="0"/>
                </a:lnTo>
                <a:lnTo>
                  <a:pt x="0" y="0"/>
                </a:lnTo>
                <a:close/>
              </a:path>
            </a:pathLst>
          </a:custGeom>
          <a:solidFill>
            <a:srgbClr val="0070C0"/>
          </a:solidFill>
          <a:ln w="3175" cap="flat">
            <a:noFill/>
            <a:prstDash val="solid"/>
            <a:miter/>
          </a:ln>
        </p:spPr>
        <p:txBody>
          <a:bodyPr rtlCol="0" anchor="ctr"/>
          <a:lstStyle/>
          <a:p>
            <a:endParaRPr lang="zh-TW" altLang="en-US" sz="1400"/>
          </a:p>
        </p:txBody>
      </p:sp>
      <p:sp>
        <p:nvSpPr>
          <p:cNvPr id="142" name="手繪多邊形: 圖案 141">
            <a:extLst>
              <a:ext uri="{FF2B5EF4-FFF2-40B4-BE49-F238E27FC236}">
                <a16:creationId xmlns:a16="http://schemas.microsoft.com/office/drawing/2014/main" id="{1BF58476-BFB9-4050-9753-EBA590C3B74B}"/>
              </a:ext>
            </a:extLst>
          </p:cNvPr>
          <p:cNvSpPr/>
          <p:nvPr/>
        </p:nvSpPr>
        <p:spPr>
          <a:xfrm flipH="1">
            <a:off x="8523613" y="5794697"/>
            <a:ext cx="67416" cy="60043"/>
          </a:xfrm>
          <a:custGeom>
            <a:avLst/>
            <a:gdLst>
              <a:gd name="connsiteX0" fmla="*/ 0 w 74863"/>
              <a:gd name="connsiteY0" fmla="*/ 74009 h 66675"/>
              <a:gd name="connsiteX1" fmla="*/ 18154 w 74863"/>
              <a:gd name="connsiteY1" fmla="*/ 74009 h 66675"/>
              <a:gd name="connsiteX2" fmla="*/ 18154 w 74863"/>
              <a:gd name="connsiteY2" fmla="*/ 21527 h 66675"/>
              <a:gd name="connsiteX3" fmla="*/ 80104 w 74863"/>
              <a:gd name="connsiteY3" fmla="*/ 21527 h 66675"/>
              <a:gd name="connsiteX4" fmla="*/ 80104 w 74863"/>
              <a:gd name="connsiteY4" fmla="*/ 0 h 66675"/>
              <a:gd name="connsiteX5" fmla="*/ 0 w 74863"/>
              <a:gd name="connsiteY5" fmla="*/ 0 h 66675"/>
              <a:gd name="connsiteX6" fmla="*/ 0 w 74863"/>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63" h="66675">
                <a:moveTo>
                  <a:pt x="0" y="74009"/>
                </a:moveTo>
                <a:lnTo>
                  <a:pt x="18154" y="74009"/>
                </a:lnTo>
                <a:lnTo>
                  <a:pt x="18154" y="21527"/>
                </a:lnTo>
                <a:lnTo>
                  <a:pt x="80104" y="21527"/>
                </a:lnTo>
                <a:lnTo>
                  <a:pt x="80104" y="0"/>
                </a:lnTo>
                <a:lnTo>
                  <a:pt x="0" y="0"/>
                </a:lnTo>
                <a:lnTo>
                  <a:pt x="0" y="74009"/>
                </a:lnTo>
                <a:close/>
              </a:path>
            </a:pathLst>
          </a:custGeom>
          <a:solidFill>
            <a:srgbClr val="0070C0"/>
          </a:solidFill>
          <a:ln w="3175" cap="flat">
            <a:noFill/>
            <a:prstDash val="solid"/>
            <a:miter/>
          </a:ln>
        </p:spPr>
        <p:txBody>
          <a:bodyPr rtlCol="0" anchor="ctr"/>
          <a:lstStyle/>
          <a:p>
            <a:endParaRPr lang="zh-TW" altLang="en-US" sz="1400"/>
          </a:p>
        </p:txBody>
      </p:sp>
      <p:sp>
        <p:nvSpPr>
          <p:cNvPr id="143" name="手繪多邊形: 圖案 142">
            <a:extLst>
              <a:ext uri="{FF2B5EF4-FFF2-40B4-BE49-F238E27FC236}">
                <a16:creationId xmlns:a16="http://schemas.microsoft.com/office/drawing/2014/main" id="{F8B7B6AB-2893-4301-AA24-30F4D29CF3A7}"/>
              </a:ext>
            </a:extLst>
          </p:cNvPr>
          <p:cNvSpPr/>
          <p:nvPr/>
        </p:nvSpPr>
        <p:spPr>
          <a:xfrm flipH="1">
            <a:off x="8540468" y="5954581"/>
            <a:ext cx="50563" cy="60043"/>
          </a:xfrm>
          <a:custGeom>
            <a:avLst/>
            <a:gdLst>
              <a:gd name="connsiteX0" fmla="*/ 65505 w 56147"/>
              <a:gd name="connsiteY0" fmla="*/ 74009 h 66675"/>
              <a:gd name="connsiteX1" fmla="*/ 65505 w 56147"/>
              <a:gd name="connsiteY1" fmla="*/ 57341 h 66675"/>
              <a:gd name="connsiteX2" fmla="*/ 19090 w 56147"/>
              <a:gd name="connsiteY2" fmla="*/ 57341 h 66675"/>
              <a:gd name="connsiteX3" fmla="*/ 19090 w 56147"/>
              <a:gd name="connsiteY3" fmla="*/ 0 h 66675"/>
              <a:gd name="connsiteX4" fmla="*/ 0 w 56147"/>
              <a:gd name="connsiteY4" fmla="*/ 0 h 66675"/>
              <a:gd name="connsiteX5" fmla="*/ 0 w 56147"/>
              <a:gd name="connsiteY5" fmla="*/ 74009 h 66675"/>
              <a:gd name="connsiteX6" fmla="*/ 65505 w 56147"/>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66675">
                <a:moveTo>
                  <a:pt x="65505" y="74009"/>
                </a:moveTo>
                <a:lnTo>
                  <a:pt x="65505" y="57341"/>
                </a:lnTo>
                <a:lnTo>
                  <a:pt x="19090" y="57341"/>
                </a:lnTo>
                <a:lnTo>
                  <a:pt x="19090" y="0"/>
                </a:lnTo>
                <a:lnTo>
                  <a:pt x="0" y="0"/>
                </a:lnTo>
                <a:lnTo>
                  <a:pt x="0" y="74009"/>
                </a:lnTo>
                <a:lnTo>
                  <a:pt x="65505" y="74009"/>
                </a:lnTo>
                <a:close/>
              </a:path>
            </a:pathLst>
          </a:custGeom>
          <a:solidFill>
            <a:srgbClr val="0070C0"/>
          </a:solidFill>
          <a:ln w="3175" cap="flat">
            <a:noFill/>
            <a:prstDash val="solid"/>
            <a:miter/>
          </a:ln>
        </p:spPr>
        <p:txBody>
          <a:bodyPr rtlCol="0" anchor="ctr"/>
          <a:lstStyle/>
          <a:p>
            <a:endParaRPr lang="zh-TW" altLang="en-US" sz="1400"/>
          </a:p>
        </p:txBody>
      </p:sp>
      <p:sp>
        <p:nvSpPr>
          <p:cNvPr id="144" name="手繪多邊形: 圖案 143">
            <a:extLst>
              <a:ext uri="{FF2B5EF4-FFF2-40B4-BE49-F238E27FC236}">
                <a16:creationId xmlns:a16="http://schemas.microsoft.com/office/drawing/2014/main" id="{9A5E013B-9C64-4754-A345-30B3B963032D}"/>
              </a:ext>
            </a:extLst>
          </p:cNvPr>
          <p:cNvSpPr/>
          <p:nvPr/>
        </p:nvSpPr>
        <p:spPr>
          <a:xfrm flipH="1">
            <a:off x="8335356" y="5794698"/>
            <a:ext cx="58989" cy="51465"/>
          </a:xfrm>
          <a:custGeom>
            <a:avLst/>
            <a:gdLst>
              <a:gd name="connsiteX0" fmla="*/ 72804 w 65505"/>
              <a:gd name="connsiteY0" fmla="*/ 66580 h 57150"/>
              <a:gd name="connsiteX1" fmla="*/ 56428 w 65505"/>
              <a:gd name="connsiteY1" fmla="*/ 66580 h 57150"/>
              <a:gd name="connsiteX2" fmla="*/ 56428 w 65505"/>
              <a:gd name="connsiteY2" fmla="*/ 19431 h 57150"/>
              <a:gd name="connsiteX3" fmla="*/ 0 w 65505"/>
              <a:gd name="connsiteY3" fmla="*/ 19431 h 57150"/>
              <a:gd name="connsiteX4" fmla="*/ 0 w 65505"/>
              <a:gd name="connsiteY4" fmla="*/ 0 h 57150"/>
              <a:gd name="connsiteX5" fmla="*/ 72804 w 65505"/>
              <a:gd name="connsiteY5" fmla="*/ 0 h 57150"/>
              <a:gd name="connsiteX6" fmla="*/ 72804 w 65505"/>
              <a:gd name="connsiteY6" fmla="*/ 6658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57150">
                <a:moveTo>
                  <a:pt x="72804" y="66580"/>
                </a:moveTo>
                <a:lnTo>
                  <a:pt x="56428" y="66580"/>
                </a:lnTo>
                <a:lnTo>
                  <a:pt x="56428" y="19431"/>
                </a:lnTo>
                <a:lnTo>
                  <a:pt x="0" y="19431"/>
                </a:lnTo>
                <a:lnTo>
                  <a:pt x="0" y="0"/>
                </a:lnTo>
                <a:lnTo>
                  <a:pt x="72804" y="0"/>
                </a:lnTo>
                <a:lnTo>
                  <a:pt x="72804" y="66580"/>
                </a:lnTo>
                <a:close/>
              </a:path>
            </a:pathLst>
          </a:custGeom>
          <a:solidFill>
            <a:srgbClr val="0070C0"/>
          </a:solidFill>
          <a:ln w="3175" cap="flat">
            <a:noFill/>
            <a:prstDash val="solid"/>
            <a:miter/>
          </a:ln>
        </p:spPr>
        <p:txBody>
          <a:bodyPr rtlCol="0" anchor="ctr"/>
          <a:lstStyle/>
          <a:p>
            <a:endParaRPr lang="zh-TW" altLang="en-US" sz="1400"/>
          </a:p>
        </p:txBody>
      </p:sp>
      <p:sp>
        <p:nvSpPr>
          <p:cNvPr id="145" name="手繪多邊形: 圖案 144">
            <a:extLst>
              <a:ext uri="{FF2B5EF4-FFF2-40B4-BE49-F238E27FC236}">
                <a16:creationId xmlns:a16="http://schemas.microsoft.com/office/drawing/2014/main" id="{D21A50CC-1E02-4811-BB38-2DD6FD10D5FE}"/>
              </a:ext>
            </a:extLst>
          </p:cNvPr>
          <p:cNvSpPr/>
          <p:nvPr/>
        </p:nvSpPr>
        <p:spPr>
          <a:xfrm flipH="1">
            <a:off x="8330636" y="5947976"/>
            <a:ext cx="50563" cy="68620"/>
          </a:xfrm>
          <a:custGeom>
            <a:avLst/>
            <a:gdLst>
              <a:gd name="connsiteX0" fmla="*/ 0 w 56147"/>
              <a:gd name="connsiteY0" fmla="*/ 81344 h 76200"/>
              <a:gd name="connsiteX1" fmla="*/ 0 w 56147"/>
              <a:gd name="connsiteY1" fmla="*/ 66580 h 76200"/>
              <a:gd name="connsiteX2" fmla="*/ 41268 w 56147"/>
              <a:gd name="connsiteY2" fmla="*/ 66580 h 76200"/>
              <a:gd name="connsiteX3" fmla="*/ 41268 w 56147"/>
              <a:gd name="connsiteY3" fmla="*/ 0 h 76200"/>
              <a:gd name="connsiteX4" fmla="*/ 58206 w 56147"/>
              <a:gd name="connsiteY4" fmla="*/ 0 h 76200"/>
              <a:gd name="connsiteX5" fmla="*/ 58206 w 56147"/>
              <a:gd name="connsiteY5" fmla="*/ 81344 h 76200"/>
              <a:gd name="connsiteX6" fmla="*/ 0 w 56147"/>
              <a:gd name="connsiteY6" fmla="*/ 8134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76200">
                <a:moveTo>
                  <a:pt x="0" y="81344"/>
                </a:moveTo>
                <a:lnTo>
                  <a:pt x="0" y="66580"/>
                </a:lnTo>
                <a:lnTo>
                  <a:pt x="41268" y="66580"/>
                </a:lnTo>
                <a:lnTo>
                  <a:pt x="41268" y="0"/>
                </a:lnTo>
                <a:lnTo>
                  <a:pt x="58206" y="0"/>
                </a:lnTo>
                <a:lnTo>
                  <a:pt x="58206" y="81344"/>
                </a:lnTo>
                <a:lnTo>
                  <a:pt x="0" y="81344"/>
                </a:lnTo>
                <a:close/>
              </a:path>
            </a:pathLst>
          </a:custGeom>
          <a:solidFill>
            <a:srgbClr val="0070C0"/>
          </a:solidFill>
          <a:ln w="3175" cap="flat">
            <a:noFill/>
            <a:prstDash val="solid"/>
            <a:miter/>
          </a:ln>
        </p:spPr>
        <p:txBody>
          <a:bodyPr rtlCol="0" anchor="ctr"/>
          <a:lstStyle/>
          <a:p>
            <a:endParaRPr lang="zh-TW" altLang="en-US" sz="1400"/>
          </a:p>
        </p:txBody>
      </p:sp>
      <p:sp>
        <p:nvSpPr>
          <p:cNvPr id="173" name="文字方塊 172">
            <a:extLst>
              <a:ext uri="{FF2B5EF4-FFF2-40B4-BE49-F238E27FC236}">
                <a16:creationId xmlns:a16="http://schemas.microsoft.com/office/drawing/2014/main" id="{9F81420C-6607-4A38-8843-2600744F22E3}"/>
              </a:ext>
            </a:extLst>
          </p:cNvPr>
          <p:cNvSpPr txBox="1"/>
          <p:nvPr/>
        </p:nvSpPr>
        <p:spPr>
          <a:xfrm>
            <a:off x="5869848" y="5782202"/>
            <a:ext cx="1749059" cy="51043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a:solidFill>
                  <a:schemeClr val="lt1"/>
                </a:solidFill>
                <a:latin typeface="+mj-lt"/>
                <a:ea typeface="微軟正黑體" panose="020B0604030504040204" pitchFamily="34" charset="-12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zh-TW" altLang="en-US" sz="1200" b="1">
                <a:solidFill>
                  <a:schemeClr val="tx1"/>
                </a:solidFill>
                <a:latin typeface="Arial" panose="020B0604020202020204" pitchFamily="34" charset="0"/>
                <a:ea typeface="新細明體"/>
                <a:cs typeface="Arial" panose="020B0604020202020204" pitchFamily="34" charset="0"/>
              </a:rPr>
              <a:t>Cloud Volume</a:t>
            </a:r>
          </a:p>
          <a:p>
            <a:r>
              <a:rPr lang="zh-TW" altLang="en-US" sz="1200" b="1">
                <a:solidFill>
                  <a:schemeClr val="tx1"/>
                </a:solidFill>
                <a:latin typeface="Arial" panose="020B0604020202020204" pitchFamily="34" charset="0"/>
                <a:ea typeface="新細明體"/>
                <a:cs typeface="Arial" panose="020B0604020202020204" pitchFamily="34" charset="0"/>
              </a:rPr>
              <a:t>/Shared folder</a:t>
            </a:r>
          </a:p>
        </p:txBody>
      </p:sp>
      <p:grpSp>
        <p:nvGrpSpPr>
          <p:cNvPr id="177" name="群組 176">
            <a:extLst>
              <a:ext uri="{FF2B5EF4-FFF2-40B4-BE49-F238E27FC236}">
                <a16:creationId xmlns:a16="http://schemas.microsoft.com/office/drawing/2014/main" id="{3349A917-4681-4FF1-98C9-2A470557BEFF}"/>
              </a:ext>
            </a:extLst>
          </p:cNvPr>
          <p:cNvGrpSpPr/>
          <p:nvPr/>
        </p:nvGrpSpPr>
        <p:grpSpPr>
          <a:xfrm>
            <a:off x="6288769" y="5162551"/>
            <a:ext cx="945011" cy="568292"/>
            <a:chOff x="7312118" y="3899140"/>
            <a:chExt cx="854042" cy="513588"/>
          </a:xfrm>
          <a:solidFill>
            <a:srgbClr val="0070C0"/>
          </a:solidFill>
        </p:grpSpPr>
        <p:grpSp>
          <p:nvGrpSpPr>
            <p:cNvPr id="178" name="群組 177">
              <a:extLst>
                <a:ext uri="{FF2B5EF4-FFF2-40B4-BE49-F238E27FC236}">
                  <a16:creationId xmlns:a16="http://schemas.microsoft.com/office/drawing/2014/main" id="{7E40F9E7-628D-4A1C-BE78-07164AE24175}"/>
                </a:ext>
              </a:extLst>
            </p:cNvPr>
            <p:cNvGrpSpPr/>
            <p:nvPr/>
          </p:nvGrpSpPr>
          <p:grpSpPr>
            <a:xfrm>
              <a:off x="7782686" y="4029234"/>
              <a:ext cx="383474" cy="383494"/>
              <a:chOff x="15278278" y="10198066"/>
              <a:chExt cx="2260108" cy="2094445"/>
            </a:xfrm>
            <a:grpFill/>
          </p:grpSpPr>
          <p:sp>
            <p:nvSpPr>
              <p:cNvPr id="183" name="手繪多邊形: 圖案 182">
                <a:extLst>
                  <a:ext uri="{FF2B5EF4-FFF2-40B4-BE49-F238E27FC236}">
                    <a16:creationId xmlns:a16="http://schemas.microsoft.com/office/drawing/2014/main" id="{3B929BB8-7773-4534-95DF-DB5AEA8B3D16}"/>
                  </a:ext>
                </a:extLst>
              </p:cNvPr>
              <p:cNvSpPr/>
              <p:nvPr/>
            </p:nvSpPr>
            <p:spPr>
              <a:xfrm>
                <a:off x="15344873" y="10264662"/>
                <a:ext cx="2118111" cy="1964282"/>
              </a:xfrm>
              <a:custGeom>
                <a:avLst/>
                <a:gdLst>
                  <a:gd name="connsiteX0" fmla="*/ 2011022 w 2118111"/>
                  <a:gd name="connsiteY0" fmla="*/ 510950 h 1964282"/>
                  <a:gd name="connsiteX1" fmla="*/ 2011022 w 2118111"/>
                  <a:gd name="connsiteY1" fmla="*/ 232992 h 1964282"/>
                  <a:gd name="connsiteX2" fmla="*/ 896352 w 2118111"/>
                  <a:gd name="connsiteY2" fmla="*/ 232992 h 1964282"/>
                  <a:gd name="connsiteX3" fmla="*/ 672234 w 2118111"/>
                  <a:gd name="connsiteY3" fmla="*/ 8875 h 1964282"/>
                  <a:gd name="connsiteX4" fmla="*/ 8875 w 2118111"/>
                  <a:gd name="connsiteY4" fmla="*/ 8875 h 1964282"/>
                  <a:gd name="connsiteX5" fmla="*/ 8875 w 2118111"/>
                  <a:gd name="connsiteY5" fmla="*/ 1592607 h 1964282"/>
                  <a:gd name="connsiteX6" fmla="*/ 8875 w 2118111"/>
                  <a:gd name="connsiteY6" fmla="*/ 1756968 h 1964282"/>
                  <a:gd name="connsiteX7" fmla="*/ 222579 w 2118111"/>
                  <a:gd name="connsiteY7" fmla="*/ 1962981 h 1964282"/>
                  <a:gd name="connsiteX8" fmla="*/ 1918370 w 2118111"/>
                  <a:gd name="connsiteY8" fmla="*/ 1963099 h 1964282"/>
                  <a:gd name="connsiteX9" fmla="*/ 2118585 w 2118111"/>
                  <a:gd name="connsiteY9" fmla="*/ 1762884 h 1964282"/>
                  <a:gd name="connsiteX10" fmla="*/ 2118585 w 2118111"/>
                  <a:gd name="connsiteY10" fmla="*/ 510950 h 1964282"/>
                  <a:gd name="connsiteX11" fmla="*/ 2011022 w 2118111"/>
                  <a:gd name="connsiteY11" fmla="*/ 510950 h 1964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8111" h="1964282">
                    <a:moveTo>
                      <a:pt x="2011022" y="510950"/>
                    </a:moveTo>
                    <a:lnTo>
                      <a:pt x="2011022" y="232992"/>
                    </a:lnTo>
                    <a:lnTo>
                      <a:pt x="896352" y="232992"/>
                    </a:lnTo>
                    <a:lnTo>
                      <a:pt x="672234" y="8875"/>
                    </a:lnTo>
                    <a:lnTo>
                      <a:pt x="8875" y="8875"/>
                    </a:lnTo>
                    <a:lnTo>
                      <a:pt x="8875" y="1592607"/>
                    </a:lnTo>
                    <a:lnTo>
                      <a:pt x="8875" y="1756968"/>
                    </a:lnTo>
                    <a:cubicBezTo>
                      <a:pt x="8875" y="1873286"/>
                      <a:pt x="105314" y="1967240"/>
                      <a:pt x="222579" y="1962981"/>
                    </a:cubicBezTo>
                    <a:cubicBezTo>
                      <a:pt x="229443" y="1962744"/>
                      <a:pt x="1918370" y="1963099"/>
                      <a:pt x="1918370" y="1963099"/>
                    </a:cubicBezTo>
                    <a:cubicBezTo>
                      <a:pt x="2028890" y="1963099"/>
                      <a:pt x="2118585" y="1873404"/>
                      <a:pt x="2118585" y="1762884"/>
                    </a:cubicBezTo>
                    <a:lnTo>
                      <a:pt x="2118585" y="510950"/>
                    </a:lnTo>
                    <a:lnTo>
                      <a:pt x="2011022" y="510950"/>
                    </a:lnTo>
                    <a:close/>
                  </a:path>
                </a:pathLst>
              </a:custGeom>
              <a:grpFill/>
              <a:ln w="12700" cap="flat">
                <a:solidFill>
                  <a:schemeClr val="bg1"/>
                </a:solid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184" name="手繪多邊形: 圖案 183">
                <a:extLst>
                  <a:ext uri="{FF2B5EF4-FFF2-40B4-BE49-F238E27FC236}">
                    <a16:creationId xmlns:a16="http://schemas.microsoft.com/office/drawing/2014/main" id="{58812CD0-7C43-48E6-B59D-25E475A8D57E}"/>
                  </a:ext>
                </a:extLst>
              </p:cNvPr>
              <p:cNvSpPr/>
              <p:nvPr/>
            </p:nvSpPr>
            <p:spPr>
              <a:xfrm>
                <a:off x="15278278" y="10198066"/>
                <a:ext cx="2260108" cy="2094445"/>
              </a:xfrm>
              <a:custGeom>
                <a:avLst/>
                <a:gdLst>
                  <a:gd name="connsiteX0" fmla="*/ 307161 w 2260107"/>
                  <a:gd name="connsiteY0" fmla="*/ 2029812 h 2094445"/>
                  <a:gd name="connsiteX1" fmla="*/ 1985084 w 2260107"/>
                  <a:gd name="connsiteY1" fmla="*/ 2029812 h 2094445"/>
                  <a:gd name="connsiteX2" fmla="*/ 2185299 w 2260107"/>
                  <a:gd name="connsiteY2" fmla="*/ 1829598 h 2094445"/>
                  <a:gd name="connsiteX3" fmla="*/ 2185299 w 2260107"/>
                  <a:gd name="connsiteY3" fmla="*/ 577545 h 2094445"/>
                  <a:gd name="connsiteX4" fmla="*/ 487851 w 2260107"/>
                  <a:gd name="connsiteY4" fmla="*/ 577545 h 2094445"/>
                  <a:gd name="connsiteX5" fmla="*/ 487851 w 2260107"/>
                  <a:gd name="connsiteY5" fmla="*/ 1674230 h 2094445"/>
                  <a:gd name="connsiteX6" fmla="*/ 487851 w 2260107"/>
                  <a:gd name="connsiteY6" fmla="*/ 1818711 h 2094445"/>
                  <a:gd name="connsiteX7" fmla="*/ 289175 w 2260107"/>
                  <a:gd name="connsiteY7" fmla="*/ 2029694 h 2094445"/>
                  <a:gd name="connsiteX8" fmla="*/ 75470 w 2260107"/>
                  <a:gd name="connsiteY8" fmla="*/ 1823681 h 2094445"/>
                  <a:gd name="connsiteX9" fmla="*/ 75470 w 2260107"/>
                  <a:gd name="connsiteY9" fmla="*/ 1659320 h 2094445"/>
                  <a:gd name="connsiteX10" fmla="*/ 75470 w 2260107"/>
                  <a:gd name="connsiteY10" fmla="*/ 75470 h 2094445"/>
                  <a:gd name="connsiteX11" fmla="*/ 738830 w 2260107"/>
                  <a:gd name="connsiteY11" fmla="*/ 75470 h 2094445"/>
                  <a:gd name="connsiteX12" fmla="*/ 962947 w 2260107"/>
                  <a:gd name="connsiteY12" fmla="*/ 299588 h 2094445"/>
                  <a:gd name="connsiteX13" fmla="*/ 2077618 w 2260107"/>
                  <a:gd name="connsiteY13" fmla="*/ 299588 h 2094445"/>
                  <a:gd name="connsiteX14" fmla="*/ 2077618 w 2260107"/>
                  <a:gd name="connsiteY14" fmla="*/ 577545 h 2094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60107" h="2094445">
                    <a:moveTo>
                      <a:pt x="307161" y="2029812"/>
                    </a:moveTo>
                    <a:lnTo>
                      <a:pt x="1985084" y="2029812"/>
                    </a:lnTo>
                    <a:cubicBezTo>
                      <a:pt x="2095604" y="2029812"/>
                      <a:pt x="2185299" y="1940118"/>
                      <a:pt x="2185299" y="1829598"/>
                    </a:cubicBezTo>
                    <a:lnTo>
                      <a:pt x="2185299" y="577545"/>
                    </a:lnTo>
                    <a:lnTo>
                      <a:pt x="487851" y="577545"/>
                    </a:lnTo>
                    <a:lnTo>
                      <a:pt x="487851" y="1674230"/>
                    </a:lnTo>
                    <a:lnTo>
                      <a:pt x="487851" y="1818711"/>
                    </a:lnTo>
                    <a:cubicBezTo>
                      <a:pt x="487851" y="1930534"/>
                      <a:pt x="400878" y="2025789"/>
                      <a:pt x="289175" y="2029694"/>
                    </a:cubicBezTo>
                    <a:cubicBezTo>
                      <a:pt x="171909" y="2033836"/>
                      <a:pt x="75470" y="1940000"/>
                      <a:pt x="75470" y="1823681"/>
                    </a:cubicBezTo>
                    <a:lnTo>
                      <a:pt x="75470" y="1659320"/>
                    </a:lnTo>
                    <a:lnTo>
                      <a:pt x="75470" y="75470"/>
                    </a:lnTo>
                    <a:lnTo>
                      <a:pt x="738830" y="75470"/>
                    </a:lnTo>
                    <a:lnTo>
                      <a:pt x="962947" y="299588"/>
                    </a:lnTo>
                    <a:lnTo>
                      <a:pt x="2077618" y="299588"/>
                    </a:lnTo>
                    <a:lnTo>
                      <a:pt x="2077618" y="577545"/>
                    </a:lnTo>
                  </a:path>
                </a:pathLst>
              </a:custGeom>
              <a:grpFill/>
              <a:ln w="12700" cap="flat">
                <a:solidFill>
                  <a:schemeClr val="bg1"/>
                </a:solid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185" name="手繪多邊形: 圖案 184">
                <a:extLst>
                  <a:ext uri="{FF2B5EF4-FFF2-40B4-BE49-F238E27FC236}">
                    <a16:creationId xmlns:a16="http://schemas.microsoft.com/office/drawing/2014/main" id="{8F3FC041-8490-4B09-A07E-BF3485A09E81}"/>
                  </a:ext>
                </a:extLst>
              </p:cNvPr>
              <p:cNvSpPr/>
              <p:nvPr/>
            </p:nvSpPr>
            <p:spPr>
              <a:xfrm>
                <a:off x="16108435" y="10987873"/>
                <a:ext cx="911143" cy="1005807"/>
              </a:xfrm>
              <a:custGeom>
                <a:avLst/>
                <a:gdLst>
                  <a:gd name="connsiteX0" fmla="*/ 698409 w 911142"/>
                  <a:gd name="connsiteY0" fmla="*/ 50314 h 1005807"/>
                  <a:gd name="connsiteX1" fmla="*/ 50314 w 911142"/>
                  <a:gd name="connsiteY1" fmla="*/ 50314 h 1005807"/>
                  <a:gd name="connsiteX2" fmla="*/ 50314 w 911142"/>
                  <a:gd name="connsiteY2" fmla="*/ 956368 h 1005807"/>
                  <a:gd name="connsiteX3" fmla="*/ 870934 w 911142"/>
                  <a:gd name="connsiteY3" fmla="*/ 956368 h 1005807"/>
                  <a:gd name="connsiteX4" fmla="*/ 870934 w 911142"/>
                  <a:gd name="connsiteY4" fmla="*/ 222839 h 1005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142" h="1005807">
                    <a:moveTo>
                      <a:pt x="698409" y="50314"/>
                    </a:moveTo>
                    <a:lnTo>
                      <a:pt x="50314" y="50314"/>
                    </a:lnTo>
                    <a:lnTo>
                      <a:pt x="50314" y="956368"/>
                    </a:lnTo>
                    <a:lnTo>
                      <a:pt x="870934" y="956368"/>
                    </a:lnTo>
                    <a:lnTo>
                      <a:pt x="870934" y="222839"/>
                    </a:lnTo>
                    <a:close/>
                  </a:path>
                </a:pathLst>
              </a:custGeom>
              <a:grpFill/>
              <a:ln w="12700" cap="rnd">
                <a:solidFill>
                  <a:schemeClr val="bg1"/>
                </a:solid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186" name="手繪多邊形: 圖案 185">
                <a:extLst>
                  <a:ext uri="{FF2B5EF4-FFF2-40B4-BE49-F238E27FC236}">
                    <a16:creationId xmlns:a16="http://schemas.microsoft.com/office/drawing/2014/main" id="{52A0EB41-3F20-4EC0-925A-1937EA127CF5}"/>
                  </a:ext>
                </a:extLst>
              </p:cNvPr>
              <p:cNvSpPr/>
              <p:nvPr/>
            </p:nvSpPr>
            <p:spPr>
              <a:xfrm>
                <a:off x="16739372" y="10999232"/>
                <a:ext cx="272160" cy="272160"/>
              </a:xfrm>
              <a:custGeom>
                <a:avLst/>
                <a:gdLst>
                  <a:gd name="connsiteX0" fmla="*/ 232069 w 272159"/>
                  <a:gd name="connsiteY0" fmla="*/ 232069 h 272159"/>
                  <a:gd name="connsiteX1" fmla="*/ 50314 w 272159"/>
                  <a:gd name="connsiteY1" fmla="*/ 232069 h 272159"/>
                  <a:gd name="connsiteX2" fmla="*/ 50314 w 272159"/>
                  <a:gd name="connsiteY2" fmla="*/ 50314 h 272159"/>
                </a:gdLst>
                <a:ahLst/>
                <a:cxnLst>
                  <a:cxn ang="0">
                    <a:pos x="connsiteX0" y="connsiteY0"/>
                  </a:cxn>
                  <a:cxn ang="0">
                    <a:pos x="connsiteX1" y="connsiteY1"/>
                  </a:cxn>
                  <a:cxn ang="0">
                    <a:pos x="connsiteX2" y="connsiteY2"/>
                  </a:cxn>
                </a:cxnLst>
                <a:rect l="l" t="t" r="r" b="b"/>
                <a:pathLst>
                  <a:path w="272159" h="272159">
                    <a:moveTo>
                      <a:pt x="232069" y="232069"/>
                    </a:moveTo>
                    <a:lnTo>
                      <a:pt x="50314" y="232069"/>
                    </a:lnTo>
                    <a:lnTo>
                      <a:pt x="50314" y="50314"/>
                    </a:lnTo>
                  </a:path>
                </a:pathLst>
              </a:custGeom>
              <a:grpFill/>
              <a:ln w="12700" cap="rnd">
                <a:solidFill>
                  <a:schemeClr val="bg1"/>
                </a:solid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187" name="手繪多邊形: 圖案 186">
                <a:extLst>
                  <a:ext uri="{FF2B5EF4-FFF2-40B4-BE49-F238E27FC236}">
                    <a16:creationId xmlns:a16="http://schemas.microsoft.com/office/drawing/2014/main" id="{DDF5DDE7-CE76-4468-B2B0-74C5C87F8E2E}"/>
                  </a:ext>
                </a:extLst>
              </p:cNvPr>
              <p:cNvSpPr/>
              <p:nvPr/>
            </p:nvSpPr>
            <p:spPr>
              <a:xfrm>
                <a:off x="16253744" y="11184419"/>
                <a:ext cx="354991" cy="94664"/>
              </a:xfrm>
              <a:custGeom>
                <a:avLst/>
                <a:gdLst>
                  <a:gd name="connsiteX0" fmla="*/ 50314 w 354990"/>
                  <a:gd name="connsiteY0" fmla="*/ 50314 h 94664"/>
                  <a:gd name="connsiteX1" fmla="*/ 312415 w 354990"/>
                  <a:gd name="connsiteY1" fmla="*/ 50314 h 94664"/>
                </a:gdLst>
                <a:ahLst/>
                <a:cxnLst>
                  <a:cxn ang="0">
                    <a:pos x="connsiteX0" y="connsiteY0"/>
                  </a:cxn>
                  <a:cxn ang="0">
                    <a:pos x="connsiteX1" y="connsiteY1"/>
                  </a:cxn>
                </a:cxnLst>
                <a:rect l="l" t="t" r="r" b="b"/>
                <a:pathLst>
                  <a:path w="354990" h="94664">
                    <a:moveTo>
                      <a:pt x="50314" y="50314"/>
                    </a:moveTo>
                    <a:lnTo>
                      <a:pt x="312415" y="50314"/>
                    </a:lnTo>
                  </a:path>
                </a:pathLst>
              </a:custGeom>
              <a:grpFill/>
              <a:ln w="12700" cap="rnd">
                <a:solidFill>
                  <a:schemeClr val="bg1"/>
                </a:solid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188" name="手繪多邊形: 圖案 187">
                <a:extLst>
                  <a:ext uri="{FF2B5EF4-FFF2-40B4-BE49-F238E27FC236}">
                    <a16:creationId xmlns:a16="http://schemas.microsoft.com/office/drawing/2014/main" id="{92C20FFF-F923-4FBD-B960-E493412BDE2A}"/>
                  </a:ext>
                </a:extLst>
              </p:cNvPr>
              <p:cNvSpPr/>
              <p:nvPr/>
            </p:nvSpPr>
            <p:spPr>
              <a:xfrm>
                <a:off x="16253744" y="11341207"/>
                <a:ext cx="615317" cy="94664"/>
              </a:xfrm>
              <a:custGeom>
                <a:avLst/>
                <a:gdLst>
                  <a:gd name="connsiteX0" fmla="*/ 50314 w 615317"/>
                  <a:gd name="connsiteY0" fmla="*/ 50314 h 94664"/>
                  <a:gd name="connsiteX1" fmla="*/ 574517 w 615317"/>
                  <a:gd name="connsiteY1" fmla="*/ 50314 h 94664"/>
                </a:gdLst>
                <a:ahLst/>
                <a:cxnLst>
                  <a:cxn ang="0">
                    <a:pos x="connsiteX0" y="connsiteY0"/>
                  </a:cxn>
                  <a:cxn ang="0">
                    <a:pos x="connsiteX1" y="connsiteY1"/>
                  </a:cxn>
                </a:cxnLst>
                <a:rect l="l" t="t" r="r" b="b"/>
                <a:pathLst>
                  <a:path w="615317" h="94664">
                    <a:moveTo>
                      <a:pt x="50314" y="50314"/>
                    </a:moveTo>
                    <a:lnTo>
                      <a:pt x="574517" y="50314"/>
                    </a:lnTo>
                  </a:path>
                </a:pathLst>
              </a:custGeom>
              <a:grpFill/>
              <a:ln w="12700" cap="rnd">
                <a:solidFill>
                  <a:schemeClr val="bg1"/>
                </a:solid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189" name="手繪多邊形: 圖案 188">
                <a:extLst>
                  <a:ext uri="{FF2B5EF4-FFF2-40B4-BE49-F238E27FC236}">
                    <a16:creationId xmlns:a16="http://schemas.microsoft.com/office/drawing/2014/main" id="{7B77E40D-01A0-4AC9-AB91-504E20C9B1EF}"/>
                  </a:ext>
                </a:extLst>
              </p:cNvPr>
              <p:cNvSpPr/>
              <p:nvPr/>
            </p:nvSpPr>
            <p:spPr>
              <a:xfrm>
                <a:off x="16253744" y="11497876"/>
                <a:ext cx="615317" cy="94664"/>
              </a:xfrm>
              <a:custGeom>
                <a:avLst/>
                <a:gdLst>
                  <a:gd name="connsiteX0" fmla="*/ 50314 w 615317"/>
                  <a:gd name="connsiteY0" fmla="*/ 50314 h 94664"/>
                  <a:gd name="connsiteX1" fmla="*/ 574517 w 615317"/>
                  <a:gd name="connsiteY1" fmla="*/ 50314 h 94664"/>
                </a:gdLst>
                <a:ahLst/>
                <a:cxnLst>
                  <a:cxn ang="0">
                    <a:pos x="connsiteX0" y="connsiteY0"/>
                  </a:cxn>
                  <a:cxn ang="0">
                    <a:pos x="connsiteX1" y="connsiteY1"/>
                  </a:cxn>
                </a:cxnLst>
                <a:rect l="l" t="t" r="r" b="b"/>
                <a:pathLst>
                  <a:path w="615317" h="94664">
                    <a:moveTo>
                      <a:pt x="50314" y="50314"/>
                    </a:moveTo>
                    <a:lnTo>
                      <a:pt x="574517" y="50314"/>
                    </a:lnTo>
                  </a:path>
                </a:pathLst>
              </a:custGeom>
              <a:grpFill/>
              <a:ln w="12700" cap="rnd">
                <a:solidFill>
                  <a:schemeClr val="bg1"/>
                </a:solid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190" name="手繪多邊形: 圖案 189">
                <a:extLst>
                  <a:ext uri="{FF2B5EF4-FFF2-40B4-BE49-F238E27FC236}">
                    <a16:creationId xmlns:a16="http://schemas.microsoft.com/office/drawing/2014/main" id="{91674B2A-9D44-41A6-8FFB-63E9925A13BC}"/>
                  </a:ext>
                </a:extLst>
              </p:cNvPr>
              <p:cNvSpPr/>
              <p:nvPr/>
            </p:nvSpPr>
            <p:spPr>
              <a:xfrm>
                <a:off x="16253744" y="11654545"/>
                <a:ext cx="615317" cy="94664"/>
              </a:xfrm>
              <a:custGeom>
                <a:avLst/>
                <a:gdLst>
                  <a:gd name="connsiteX0" fmla="*/ 50314 w 615317"/>
                  <a:gd name="connsiteY0" fmla="*/ 50314 h 94664"/>
                  <a:gd name="connsiteX1" fmla="*/ 574517 w 615317"/>
                  <a:gd name="connsiteY1" fmla="*/ 50314 h 94664"/>
                </a:gdLst>
                <a:ahLst/>
                <a:cxnLst>
                  <a:cxn ang="0">
                    <a:pos x="connsiteX0" y="connsiteY0"/>
                  </a:cxn>
                  <a:cxn ang="0">
                    <a:pos x="connsiteX1" y="connsiteY1"/>
                  </a:cxn>
                </a:cxnLst>
                <a:rect l="l" t="t" r="r" b="b"/>
                <a:pathLst>
                  <a:path w="615317" h="94664">
                    <a:moveTo>
                      <a:pt x="50314" y="50314"/>
                    </a:moveTo>
                    <a:lnTo>
                      <a:pt x="574517" y="50314"/>
                    </a:lnTo>
                  </a:path>
                </a:pathLst>
              </a:custGeom>
              <a:grpFill/>
              <a:ln w="12700" cap="rnd">
                <a:solidFill>
                  <a:schemeClr val="bg1"/>
                </a:solid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grpSp>
        <p:grpSp>
          <p:nvGrpSpPr>
            <p:cNvPr id="179" name="圖形 113">
              <a:extLst>
                <a:ext uri="{FF2B5EF4-FFF2-40B4-BE49-F238E27FC236}">
                  <a16:creationId xmlns:a16="http://schemas.microsoft.com/office/drawing/2014/main" id="{EDC8D5BF-02CA-4000-B0C4-D879CB3F7494}"/>
                </a:ext>
              </a:extLst>
            </p:cNvPr>
            <p:cNvGrpSpPr/>
            <p:nvPr/>
          </p:nvGrpSpPr>
          <p:grpSpPr>
            <a:xfrm>
              <a:off x="7312118" y="3899140"/>
              <a:ext cx="408248" cy="496517"/>
              <a:chOff x="5884043" y="5462967"/>
              <a:chExt cx="467409" cy="568471"/>
            </a:xfrm>
            <a:grpFill/>
          </p:grpSpPr>
          <p:sp>
            <p:nvSpPr>
              <p:cNvPr id="180" name="手繪多邊形: 圖案 179">
                <a:extLst>
                  <a:ext uri="{FF2B5EF4-FFF2-40B4-BE49-F238E27FC236}">
                    <a16:creationId xmlns:a16="http://schemas.microsoft.com/office/drawing/2014/main" id="{D9A73321-DF5E-4509-9513-370191324550}"/>
                  </a:ext>
                </a:extLst>
              </p:cNvPr>
              <p:cNvSpPr/>
              <p:nvPr/>
            </p:nvSpPr>
            <p:spPr>
              <a:xfrm>
                <a:off x="5884043" y="5462967"/>
                <a:ext cx="467409" cy="568471"/>
              </a:xfrm>
              <a:custGeom>
                <a:avLst/>
                <a:gdLst>
                  <a:gd name="connsiteX0" fmla="*/ 0 w 467409"/>
                  <a:gd name="connsiteY0" fmla="*/ 286825 h 568470"/>
                  <a:gd name="connsiteX1" fmla="*/ 0 w 467409"/>
                  <a:gd name="connsiteY1" fmla="*/ 49520 h 568470"/>
                  <a:gd name="connsiteX2" fmla="*/ 49646 w 467409"/>
                  <a:gd name="connsiteY2" fmla="*/ 0 h 568470"/>
                  <a:gd name="connsiteX3" fmla="*/ 421679 w 467409"/>
                  <a:gd name="connsiteY3" fmla="*/ 0 h 568470"/>
                  <a:gd name="connsiteX4" fmla="*/ 463177 w 467409"/>
                  <a:gd name="connsiteY4" fmla="*/ 22865 h 568470"/>
                  <a:gd name="connsiteX5" fmla="*/ 469620 w 467409"/>
                  <a:gd name="connsiteY5" fmla="*/ 46804 h 568470"/>
                  <a:gd name="connsiteX6" fmla="*/ 469872 w 467409"/>
                  <a:gd name="connsiteY6" fmla="*/ 527541 h 568470"/>
                  <a:gd name="connsiteX7" fmla="*/ 423005 w 467409"/>
                  <a:gd name="connsiteY7" fmla="*/ 574282 h 568470"/>
                  <a:gd name="connsiteX8" fmla="*/ 46930 w 467409"/>
                  <a:gd name="connsiteY8" fmla="*/ 574282 h 568470"/>
                  <a:gd name="connsiteX9" fmla="*/ 0 w 467409"/>
                  <a:gd name="connsiteY9" fmla="*/ 526151 h 568470"/>
                  <a:gd name="connsiteX10" fmla="*/ 0 w 467409"/>
                  <a:gd name="connsiteY10" fmla="*/ 286825 h 568470"/>
                  <a:gd name="connsiteX11" fmla="*/ 211345 w 467409"/>
                  <a:gd name="connsiteY11" fmla="*/ 424016 h 568470"/>
                  <a:gd name="connsiteX12" fmla="*/ 226314 w 467409"/>
                  <a:gd name="connsiteY12" fmla="*/ 425342 h 568470"/>
                  <a:gd name="connsiteX13" fmla="*/ 261749 w 467409"/>
                  <a:gd name="connsiteY13" fmla="*/ 423637 h 568470"/>
                  <a:gd name="connsiteX14" fmla="*/ 419531 w 467409"/>
                  <a:gd name="connsiteY14" fmla="*/ 208945 h 568470"/>
                  <a:gd name="connsiteX15" fmla="*/ 205849 w 467409"/>
                  <a:gd name="connsiteY15" fmla="*/ 54257 h 568470"/>
                  <a:gd name="connsiteX16" fmla="*/ 88366 w 467409"/>
                  <a:gd name="connsiteY16" fmla="*/ 354599 h 568470"/>
                  <a:gd name="connsiteX17" fmla="*/ 98472 w 467409"/>
                  <a:gd name="connsiteY17" fmla="*/ 357821 h 568470"/>
                  <a:gd name="connsiteX18" fmla="*/ 220630 w 467409"/>
                  <a:gd name="connsiteY18" fmla="*/ 316512 h 568470"/>
                  <a:gd name="connsiteX19" fmla="*/ 274508 w 467409"/>
                  <a:gd name="connsiteY19" fmla="*/ 299205 h 568470"/>
                  <a:gd name="connsiteX20" fmla="*/ 306974 w 467409"/>
                  <a:gd name="connsiteY20" fmla="*/ 317207 h 568470"/>
                  <a:gd name="connsiteX21" fmla="*/ 298573 w 467409"/>
                  <a:gd name="connsiteY21" fmla="*/ 350999 h 568470"/>
                  <a:gd name="connsiteX22" fmla="*/ 262381 w 467409"/>
                  <a:gd name="connsiteY22" fmla="*/ 381254 h 568470"/>
                  <a:gd name="connsiteX23" fmla="*/ 211345 w 467409"/>
                  <a:gd name="connsiteY23" fmla="*/ 424016 h 568470"/>
                  <a:gd name="connsiteX24" fmla="*/ 113568 w 467409"/>
                  <a:gd name="connsiteY24" fmla="*/ 473536 h 568470"/>
                  <a:gd name="connsiteX25" fmla="*/ 154119 w 467409"/>
                  <a:gd name="connsiteY25" fmla="*/ 456861 h 568470"/>
                  <a:gd name="connsiteX26" fmla="*/ 289794 w 467409"/>
                  <a:gd name="connsiteY26" fmla="*/ 343293 h 568470"/>
                  <a:gd name="connsiteX27" fmla="*/ 297879 w 467409"/>
                  <a:gd name="connsiteY27" fmla="*/ 329208 h 568470"/>
                  <a:gd name="connsiteX28" fmla="*/ 271224 w 467409"/>
                  <a:gd name="connsiteY28" fmla="*/ 311143 h 568470"/>
                  <a:gd name="connsiteX29" fmla="*/ 97461 w 467409"/>
                  <a:gd name="connsiteY29" fmla="*/ 370074 h 568470"/>
                  <a:gd name="connsiteX30" fmla="*/ 61900 w 467409"/>
                  <a:gd name="connsiteY30" fmla="*/ 411825 h 568470"/>
                  <a:gd name="connsiteX31" fmla="*/ 113568 w 467409"/>
                  <a:gd name="connsiteY31" fmla="*/ 473536 h 568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67409" h="568470">
                    <a:moveTo>
                      <a:pt x="0" y="286825"/>
                    </a:moveTo>
                    <a:cubicBezTo>
                      <a:pt x="0" y="207744"/>
                      <a:pt x="0" y="128664"/>
                      <a:pt x="0" y="49520"/>
                    </a:cubicBezTo>
                    <a:cubicBezTo>
                      <a:pt x="0" y="19265"/>
                      <a:pt x="19328" y="0"/>
                      <a:pt x="49646" y="0"/>
                    </a:cubicBezTo>
                    <a:cubicBezTo>
                      <a:pt x="173699" y="0"/>
                      <a:pt x="297689" y="0"/>
                      <a:pt x="421679" y="0"/>
                    </a:cubicBezTo>
                    <a:cubicBezTo>
                      <a:pt x="439743" y="0"/>
                      <a:pt x="454397" y="7011"/>
                      <a:pt x="463177" y="22865"/>
                    </a:cubicBezTo>
                    <a:cubicBezTo>
                      <a:pt x="467093" y="29939"/>
                      <a:pt x="469620" y="38782"/>
                      <a:pt x="469620" y="46804"/>
                    </a:cubicBezTo>
                    <a:cubicBezTo>
                      <a:pt x="469999" y="207050"/>
                      <a:pt x="469936" y="367295"/>
                      <a:pt x="469872" y="527541"/>
                    </a:cubicBezTo>
                    <a:cubicBezTo>
                      <a:pt x="469872" y="554196"/>
                      <a:pt x="449723" y="574219"/>
                      <a:pt x="423005" y="574282"/>
                    </a:cubicBezTo>
                    <a:cubicBezTo>
                      <a:pt x="297626" y="574408"/>
                      <a:pt x="172247" y="574345"/>
                      <a:pt x="46930" y="574282"/>
                    </a:cubicBezTo>
                    <a:cubicBezTo>
                      <a:pt x="19770" y="574219"/>
                      <a:pt x="0" y="553817"/>
                      <a:pt x="0" y="526151"/>
                    </a:cubicBezTo>
                    <a:cubicBezTo>
                      <a:pt x="0" y="446376"/>
                      <a:pt x="0" y="366600"/>
                      <a:pt x="0" y="286825"/>
                    </a:cubicBezTo>
                    <a:close/>
                    <a:moveTo>
                      <a:pt x="211345" y="424016"/>
                    </a:moveTo>
                    <a:cubicBezTo>
                      <a:pt x="217724" y="424584"/>
                      <a:pt x="222019" y="425406"/>
                      <a:pt x="226314" y="425342"/>
                    </a:cubicBezTo>
                    <a:cubicBezTo>
                      <a:pt x="238126" y="425027"/>
                      <a:pt x="250064" y="425342"/>
                      <a:pt x="261749" y="423637"/>
                    </a:cubicBezTo>
                    <a:cubicBezTo>
                      <a:pt x="364705" y="408983"/>
                      <a:pt x="435827" y="311964"/>
                      <a:pt x="419531" y="208945"/>
                    </a:cubicBezTo>
                    <a:cubicBezTo>
                      <a:pt x="403425" y="107441"/>
                      <a:pt x="307416" y="37961"/>
                      <a:pt x="205849" y="54257"/>
                    </a:cubicBezTo>
                    <a:cubicBezTo>
                      <a:pt x="64490" y="76933"/>
                      <a:pt x="-253" y="242421"/>
                      <a:pt x="88366" y="354599"/>
                    </a:cubicBezTo>
                    <a:cubicBezTo>
                      <a:pt x="91271" y="358326"/>
                      <a:pt x="93671" y="359463"/>
                      <a:pt x="98472" y="357821"/>
                    </a:cubicBezTo>
                    <a:cubicBezTo>
                      <a:pt x="139149" y="343862"/>
                      <a:pt x="179889" y="330155"/>
                      <a:pt x="220630" y="316512"/>
                    </a:cubicBezTo>
                    <a:cubicBezTo>
                      <a:pt x="238505" y="310511"/>
                      <a:pt x="256317" y="304132"/>
                      <a:pt x="274508" y="299205"/>
                    </a:cubicBezTo>
                    <a:cubicBezTo>
                      <a:pt x="287772" y="295668"/>
                      <a:pt x="300658" y="303690"/>
                      <a:pt x="306974" y="317207"/>
                    </a:cubicBezTo>
                    <a:cubicBezTo>
                      <a:pt x="312343" y="328702"/>
                      <a:pt x="308932" y="342409"/>
                      <a:pt x="298573" y="350999"/>
                    </a:cubicBezTo>
                    <a:cubicBezTo>
                      <a:pt x="286509" y="361042"/>
                      <a:pt x="274445" y="371148"/>
                      <a:pt x="262381" y="381254"/>
                    </a:cubicBezTo>
                    <a:cubicBezTo>
                      <a:pt x="245895" y="395024"/>
                      <a:pt x="229409" y="408920"/>
                      <a:pt x="211345" y="424016"/>
                    </a:cubicBezTo>
                    <a:close/>
                    <a:moveTo>
                      <a:pt x="113568" y="473536"/>
                    </a:moveTo>
                    <a:cubicBezTo>
                      <a:pt x="129548" y="473978"/>
                      <a:pt x="142244" y="466841"/>
                      <a:pt x="154119" y="456861"/>
                    </a:cubicBezTo>
                    <a:cubicBezTo>
                      <a:pt x="199280" y="418900"/>
                      <a:pt x="244758" y="381317"/>
                      <a:pt x="289794" y="343293"/>
                    </a:cubicBezTo>
                    <a:cubicBezTo>
                      <a:pt x="293773" y="339945"/>
                      <a:pt x="297310" y="334198"/>
                      <a:pt x="297879" y="329208"/>
                    </a:cubicBezTo>
                    <a:cubicBezTo>
                      <a:pt x="299584" y="315185"/>
                      <a:pt x="285941" y="306216"/>
                      <a:pt x="271224" y="311143"/>
                    </a:cubicBezTo>
                    <a:cubicBezTo>
                      <a:pt x="213303" y="330660"/>
                      <a:pt x="155319" y="350241"/>
                      <a:pt x="97461" y="370074"/>
                    </a:cubicBezTo>
                    <a:cubicBezTo>
                      <a:pt x="77628" y="376896"/>
                      <a:pt x="65437" y="390729"/>
                      <a:pt x="61900" y="411825"/>
                    </a:cubicBezTo>
                    <a:cubicBezTo>
                      <a:pt x="56531" y="443344"/>
                      <a:pt x="81544" y="473347"/>
                      <a:pt x="113568" y="473536"/>
                    </a:cubicBezTo>
                    <a:close/>
                  </a:path>
                </a:pathLst>
              </a:custGeom>
              <a:grpFill/>
              <a:ln w="1270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sp>
            <p:nvSpPr>
              <p:cNvPr id="181" name="手繪多邊形: 圖案 180">
                <a:extLst>
                  <a:ext uri="{FF2B5EF4-FFF2-40B4-BE49-F238E27FC236}">
                    <a16:creationId xmlns:a16="http://schemas.microsoft.com/office/drawing/2014/main" id="{34707418-070B-4DC0-B1B5-C7C96D0C080E}"/>
                  </a:ext>
                </a:extLst>
              </p:cNvPr>
              <p:cNvSpPr/>
              <p:nvPr/>
            </p:nvSpPr>
            <p:spPr>
              <a:xfrm>
                <a:off x="6084523" y="5667046"/>
                <a:ext cx="63163" cy="63163"/>
              </a:xfrm>
              <a:custGeom>
                <a:avLst/>
                <a:gdLst>
                  <a:gd name="connsiteX0" fmla="*/ 1 w 63163"/>
                  <a:gd name="connsiteY0" fmla="*/ 34552 h 63163"/>
                  <a:gd name="connsiteX1" fmla="*/ 34804 w 63163"/>
                  <a:gd name="connsiteY1" fmla="*/ 2 h 63163"/>
                  <a:gd name="connsiteX2" fmla="*/ 68912 w 63163"/>
                  <a:gd name="connsiteY2" fmla="*/ 35247 h 63163"/>
                  <a:gd name="connsiteX3" fmla="*/ 33793 w 63163"/>
                  <a:gd name="connsiteY3" fmla="*/ 69355 h 63163"/>
                  <a:gd name="connsiteX4" fmla="*/ 1 w 63163"/>
                  <a:gd name="connsiteY4" fmla="*/ 34552 h 631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63" h="63163">
                    <a:moveTo>
                      <a:pt x="1" y="34552"/>
                    </a:moveTo>
                    <a:cubicBezTo>
                      <a:pt x="190" y="15161"/>
                      <a:pt x="15602" y="-188"/>
                      <a:pt x="34804" y="2"/>
                    </a:cubicBezTo>
                    <a:cubicBezTo>
                      <a:pt x="54005" y="191"/>
                      <a:pt x="69165" y="15856"/>
                      <a:pt x="68912" y="35247"/>
                    </a:cubicBezTo>
                    <a:cubicBezTo>
                      <a:pt x="68659" y="54575"/>
                      <a:pt x="53184" y="69608"/>
                      <a:pt x="33793" y="69355"/>
                    </a:cubicBezTo>
                    <a:cubicBezTo>
                      <a:pt x="14907" y="69039"/>
                      <a:pt x="-126" y="53564"/>
                      <a:pt x="1" y="34552"/>
                    </a:cubicBezTo>
                    <a:close/>
                  </a:path>
                </a:pathLst>
              </a:custGeom>
              <a:grpFill/>
              <a:ln w="1270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sp>
            <p:nvSpPr>
              <p:cNvPr id="182" name="手繪多邊形: 圖案 181">
                <a:extLst>
                  <a:ext uri="{FF2B5EF4-FFF2-40B4-BE49-F238E27FC236}">
                    <a16:creationId xmlns:a16="http://schemas.microsoft.com/office/drawing/2014/main" id="{714501C9-46B7-42E9-ACEE-FF481C66BC89}"/>
                  </a:ext>
                </a:extLst>
              </p:cNvPr>
              <p:cNvSpPr/>
              <p:nvPr/>
            </p:nvSpPr>
            <p:spPr>
              <a:xfrm>
                <a:off x="5978467" y="5863228"/>
                <a:ext cx="37898" cy="37898"/>
              </a:xfrm>
              <a:custGeom>
                <a:avLst/>
                <a:gdLst>
                  <a:gd name="connsiteX0" fmla="*/ 20344 w 37898"/>
                  <a:gd name="connsiteY0" fmla="*/ 40051 h 37898"/>
                  <a:gd name="connsiteX1" fmla="*/ 5 w 37898"/>
                  <a:gd name="connsiteY1" fmla="*/ 20344 h 37898"/>
                  <a:gd name="connsiteX2" fmla="*/ 19649 w 37898"/>
                  <a:gd name="connsiteY2" fmla="*/ 5 h 37898"/>
                  <a:gd name="connsiteX3" fmla="*/ 40367 w 37898"/>
                  <a:gd name="connsiteY3" fmla="*/ 19965 h 37898"/>
                  <a:gd name="connsiteX4" fmla="*/ 20344 w 37898"/>
                  <a:gd name="connsiteY4" fmla="*/ 40051 h 37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898" h="37898">
                    <a:moveTo>
                      <a:pt x="20344" y="40051"/>
                    </a:moveTo>
                    <a:cubicBezTo>
                      <a:pt x="9353" y="40177"/>
                      <a:pt x="258" y="31334"/>
                      <a:pt x="5" y="20344"/>
                    </a:cubicBezTo>
                    <a:cubicBezTo>
                      <a:pt x="-247" y="9416"/>
                      <a:pt x="8595" y="258"/>
                      <a:pt x="19649" y="5"/>
                    </a:cubicBezTo>
                    <a:cubicBezTo>
                      <a:pt x="31019" y="-247"/>
                      <a:pt x="40430" y="8848"/>
                      <a:pt x="40367" y="19965"/>
                    </a:cubicBezTo>
                    <a:cubicBezTo>
                      <a:pt x="40240" y="30955"/>
                      <a:pt x="31271" y="39924"/>
                      <a:pt x="20344" y="40051"/>
                    </a:cubicBezTo>
                    <a:close/>
                  </a:path>
                </a:pathLst>
              </a:custGeom>
              <a:grpFill/>
              <a:ln w="1270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grpSp>
      </p:grpSp>
      <p:sp>
        <p:nvSpPr>
          <p:cNvPr id="282" name="文字方塊 281">
            <a:extLst>
              <a:ext uri="{FF2B5EF4-FFF2-40B4-BE49-F238E27FC236}">
                <a16:creationId xmlns:a16="http://schemas.microsoft.com/office/drawing/2014/main" id="{65E6732B-7214-471B-AB41-8A59B463DF0E}"/>
              </a:ext>
            </a:extLst>
          </p:cNvPr>
          <p:cNvSpPr txBox="1"/>
          <p:nvPr/>
        </p:nvSpPr>
        <p:spPr>
          <a:xfrm>
            <a:off x="6168013" y="3997272"/>
            <a:ext cx="117317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sz="1200" b="1">
                <a:latin typeface="Arial" panose="020B0604020202020204" pitchFamily="34" charset="0"/>
                <a:ea typeface="新細明體"/>
                <a:cs typeface="Arial" panose="020B0604020202020204" pitchFamily="34" charset="0"/>
              </a:rPr>
              <a:t>Cloud LUN</a:t>
            </a:r>
          </a:p>
        </p:txBody>
      </p:sp>
      <p:grpSp>
        <p:nvGrpSpPr>
          <p:cNvPr id="283" name="群組 282">
            <a:extLst>
              <a:ext uri="{FF2B5EF4-FFF2-40B4-BE49-F238E27FC236}">
                <a16:creationId xmlns:a16="http://schemas.microsoft.com/office/drawing/2014/main" id="{3D87E6A6-7F53-4710-A61B-4A88AAFBC1E6}"/>
              </a:ext>
            </a:extLst>
          </p:cNvPr>
          <p:cNvGrpSpPr/>
          <p:nvPr/>
        </p:nvGrpSpPr>
        <p:grpSpPr>
          <a:xfrm>
            <a:off x="6252704" y="3263618"/>
            <a:ext cx="849928" cy="666137"/>
            <a:chOff x="6612338" y="3841845"/>
            <a:chExt cx="1023583" cy="696036"/>
          </a:xfrm>
          <a:solidFill>
            <a:srgbClr val="0070C0"/>
          </a:solidFill>
        </p:grpSpPr>
        <p:sp>
          <p:nvSpPr>
            <p:cNvPr id="284" name="手繪多邊形: 圖案 283">
              <a:extLst>
                <a:ext uri="{FF2B5EF4-FFF2-40B4-BE49-F238E27FC236}">
                  <a16:creationId xmlns:a16="http://schemas.microsoft.com/office/drawing/2014/main" id="{C78B9EF5-54A3-4985-A9D4-95A2416D6D6C}"/>
                </a:ext>
              </a:extLst>
            </p:cNvPr>
            <p:cNvSpPr/>
            <p:nvPr/>
          </p:nvSpPr>
          <p:spPr>
            <a:xfrm>
              <a:off x="6730153" y="4185314"/>
              <a:ext cx="877057" cy="168376"/>
            </a:xfrm>
            <a:custGeom>
              <a:avLst/>
              <a:gdLst>
                <a:gd name="connsiteX0" fmla="*/ 0 w 877057"/>
                <a:gd name="connsiteY0" fmla="*/ 164925 h 162064"/>
                <a:gd name="connsiteX1" fmla="*/ 47666 w 877057"/>
                <a:gd name="connsiteY1" fmla="*/ 110585 h 162064"/>
                <a:gd name="connsiteX2" fmla="*/ 119165 w 877057"/>
                <a:gd name="connsiteY2" fmla="*/ 32413 h 162064"/>
                <a:gd name="connsiteX3" fmla="*/ 138232 w 877057"/>
                <a:gd name="connsiteY3" fmla="*/ 10487 h 162064"/>
                <a:gd name="connsiteX4" fmla="*/ 162065 w 877057"/>
                <a:gd name="connsiteY4" fmla="*/ 0 h 162064"/>
                <a:gd name="connsiteX5" fmla="*/ 720712 w 877057"/>
                <a:gd name="connsiteY5" fmla="*/ 0 h 162064"/>
                <a:gd name="connsiteX6" fmla="*/ 747405 w 877057"/>
                <a:gd name="connsiteY6" fmla="*/ 10487 h 162064"/>
                <a:gd name="connsiteX7" fmla="*/ 882777 w 877057"/>
                <a:gd name="connsiteY7" fmla="*/ 162065 h 162064"/>
                <a:gd name="connsiteX8" fmla="*/ 882777 w 877057"/>
                <a:gd name="connsiteY8" fmla="*/ 164925 h 162064"/>
                <a:gd name="connsiteX9" fmla="*/ 0 w 877057"/>
                <a:gd name="connsiteY9" fmla="*/ 164925 h 162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7057" h="162064">
                  <a:moveTo>
                    <a:pt x="0" y="164925"/>
                  </a:moveTo>
                  <a:cubicBezTo>
                    <a:pt x="16206" y="145858"/>
                    <a:pt x="32413" y="128699"/>
                    <a:pt x="47666" y="110585"/>
                  </a:cubicBezTo>
                  <a:cubicBezTo>
                    <a:pt x="71499" y="83892"/>
                    <a:pt x="95332" y="58153"/>
                    <a:pt x="119165" y="32413"/>
                  </a:cubicBezTo>
                  <a:cubicBezTo>
                    <a:pt x="125839" y="25740"/>
                    <a:pt x="132512" y="18113"/>
                    <a:pt x="138232" y="10487"/>
                  </a:cubicBezTo>
                  <a:cubicBezTo>
                    <a:pt x="143952" y="2860"/>
                    <a:pt x="151578" y="0"/>
                    <a:pt x="162065" y="0"/>
                  </a:cubicBezTo>
                  <a:cubicBezTo>
                    <a:pt x="347963" y="0"/>
                    <a:pt x="534814" y="0"/>
                    <a:pt x="720712" y="0"/>
                  </a:cubicBezTo>
                  <a:cubicBezTo>
                    <a:pt x="731199" y="0"/>
                    <a:pt x="739779" y="1907"/>
                    <a:pt x="747405" y="10487"/>
                  </a:cubicBezTo>
                  <a:cubicBezTo>
                    <a:pt x="792211" y="61966"/>
                    <a:pt x="837971" y="111539"/>
                    <a:pt x="882777" y="162065"/>
                  </a:cubicBezTo>
                  <a:cubicBezTo>
                    <a:pt x="882777" y="162065"/>
                    <a:pt x="882777" y="163018"/>
                    <a:pt x="882777" y="164925"/>
                  </a:cubicBezTo>
                  <a:cubicBezTo>
                    <a:pt x="589154" y="164925"/>
                    <a:pt x="295530" y="164925"/>
                    <a:pt x="0" y="164925"/>
                  </a:cubicBezTo>
                  <a:close/>
                </a:path>
              </a:pathLst>
            </a:custGeom>
            <a:grpFill/>
            <a:ln w="1270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sp>
          <p:nvSpPr>
            <p:cNvPr id="285" name="手繪多邊形: 圖案 284">
              <a:extLst>
                <a:ext uri="{FF2B5EF4-FFF2-40B4-BE49-F238E27FC236}">
                  <a16:creationId xmlns:a16="http://schemas.microsoft.com/office/drawing/2014/main" id="{15C4F408-45A3-4493-AC00-ADBEAF804986}"/>
                </a:ext>
              </a:extLst>
            </p:cNvPr>
            <p:cNvSpPr/>
            <p:nvPr/>
          </p:nvSpPr>
          <p:spPr>
            <a:xfrm>
              <a:off x="6844837" y="4408227"/>
              <a:ext cx="75696" cy="75692"/>
            </a:xfrm>
            <a:custGeom>
              <a:avLst/>
              <a:gdLst>
                <a:gd name="connsiteX0" fmla="*/ 43853 w 38132"/>
                <a:gd name="connsiteY0" fmla="*/ 21926 h 38132"/>
                <a:gd name="connsiteX1" fmla="*/ 21926 w 38132"/>
                <a:gd name="connsiteY1" fmla="*/ 43853 h 38132"/>
                <a:gd name="connsiteX2" fmla="*/ 0 w 38132"/>
                <a:gd name="connsiteY2" fmla="*/ 21926 h 38132"/>
                <a:gd name="connsiteX3" fmla="*/ 21926 w 38132"/>
                <a:gd name="connsiteY3" fmla="*/ 0 h 38132"/>
                <a:gd name="connsiteX4" fmla="*/ 43853 w 38132"/>
                <a:gd name="connsiteY4" fmla="*/ 21926 h 3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32" h="38132">
                  <a:moveTo>
                    <a:pt x="43853" y="21926"/>
                  </a:moveTo>
                  <a:cubicBezTo>
                    <a:pt x="43853" y="34036"/>
                    <a:pt x="34036" y="43853"/>
                    <a:pt x="21926" y="43853"/>
                  </a:cubicBezTo>
                  <a:cubicBezTo>
                    <a:pt x="9817" y="43853"/>
                    <a:pt x="0" y="34036"/>
                    <a:pt x="0" y="21926"/>
                  </a:cubicBezTo>
                  <a:cubicBezTo>
                    <a:pt x="0" y="9817"/>
                    <a:pt x="9817" y="0"/>
                    <a:pt x="21926" y="0"/>
                  </a:cubicBezTo>
                  <a:cubicBezTo>
                    <a:pt x="34036" y="0"/>
                    <a:pt x="43853" y="9817"/>
                    <a:pt x="43853" y="21926"/>
                  </a:cubicBezTo>
                  <a:close/>
                </a:path>
              </a:pathLst>
            </a:custGeom>
            <a:grpFill/>
            <a:ln w="1905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sp>
          <p:nvSpPr>
            <p:cNvPr id="286" name="手繪多邊形: 圖案 285">
              <a:extLst>
                <a:ext uri="{FF2B5EF4-FFF2-40B4-BE49-F238E27FC236}">
                  <a16:creationId xmlns:a16="http://schemas.microsoft.com/office/drawing/2014/main" id="{D8AEE9E0-10C4-4EB0-AF36-0C9AB3E8EDC3}"/>
                </a:ext>
              </a:extLst>
            </p:cNvPr>
            <p:cNvSpPr/>
            <p:nvPr/>
          </p:nvSpPr>
          <p:spPr>
            <a:xfrm flipH="1">
              <a:off x="6612338" y="3841845"/>
              <a:ext cx="754387" cy="409433"/>
            </a:xfrm>
            <a:custGeom>
              <a:avLst/>
              <a:gdLst>
                <a:gd name="connsiteX0" fmla="*/ 460275 w 841660"/>
                <a:gd name="connsiteY0" fmla="*/ 0 h 542595"/>
                <a:gd name="connsiteX1" fmla="*/ 683491 w 841660"/>
                <a:gd name="connsiteY1" fmla="*/ 207169 h 542595"/>
                <a:gd name="connsiteX2" fmla="*/ 841660 w 841660"/>
                <a:gd name="connsiteY2" fmla="*/ 374651 h 542595"/>
                <a:gd name="connsiteX3" fmla="*/ 670697 w 841660"/>
                <a:gd name="connsiteY3" fmla="*/ 542595 h 542595"/>
                <a:gd name="connsiteX4" fmla="*/ 596375 w 841660"/>
                <a:gd name="connsiteY4" fmla="*/ 542595 h 542595"/>
                <a:gd name="connsiteX5" fmla="*/ 596375 w 841660"/>
                <a:gd name="connsiteY5" fmla="*/ 516753 h 542595"/>
                <a:gd name="connsiteX6" fmla="*/ 670697 w 841660"/>
                <a:gd name="connsiteY6" fmla="*/ 516753 h 542595"/>
                <a:gd name="connsiteX7" fmla="*/ 815354 w 841660"/>
                <a:gd name="connsiteY7" fmla="*/ 374651 h 542595"/>
                <a:gd name="connsiteX8" fmla="*/ 670697 w 841660"/>
                <a:gd name="connsiteY8" fmla="*/ 232548 h 542595"/>
                <a:gd name="connsiteX9" fmla="*/ 657544 w 841660"/>
                <a:gd name="connsiteY9" fmla="*/ 232548 h 542595"/>
                <a:gd name="connsiteX10" fmla="*/ 657544 w 841660"/>
                <a:gd name="connsiteY10" fmla="*/ 219628 h 542595"/>
                <a:gd name="connsiteX11" fmla="*/ 460275 w 841660"/>
                <a:gd name="connsiteY11" fmla="*/ 25842 h 542595"/>
                <a:gd name="connsiteX12" fmla="*/ 287651 w 841660"/>
                <a:gd name="connsiteY12" fmla="*/ 122544 h 542595"/>
                <a:gd name="connsiteX13" fmla="*/ 283913 w 841660"/>
                <a:gd name="connsiteY13" fmla="*/ 129209 h 542595"/>
                <a:gd name="connsiteX14" fmla="*/ 263006 w 841660"/>
                <a:gd name="connsiteY14" fmla="*/ 129209 h 542595"/>
                <a:gd name="connsiteX15" fmla="*/ 157809 w 841660"/>
                <a:gd name="connsiteY15" fmla="*/ 232548 h 542595"/>
                <a:gd name="connsiteX16" fmla="*/ 157809 w 841660"/>
                <a:gd name="connsiteY16" fmla="*/ 245469 h 542595"/>
                <a:gd name="connsiteX17" fmla="*/ 144656 w 841660"/>
                <a:gd name="connsiteY17" fmla="*/ 245469 h 542595"/>
                <a:gd name="connsiteX18" fmla="*/ 26306 w 841660"/>
                <a:gd name="connsiteY18" fmla="*/ 374651 h 542595"/>
                <a:gd name="connsiteX19" fmla="*/ 36794 w 841660"/>
                <a:gd name="connsiteY19" fmla="*/ 425556 h 542595"/>
                <a:gd name="connsiteX20" fmla="*/ 10491 w 841660"/>
                <a:gd name="connsiteY20" fmla="*/ 425556 h 542595"/>
                <a:gd name="connsiteX21" fmla="*/ 0 w 841660"/>
                <a:gd name="connsiteY21" fmla="*/ 374651 h 542595"/>
                <a:gd name="connsiteX22" fmla="*/ 131946 w 841660"/>
                <a:gd name="connsiteY22" fmla="*/ 220144 h 542595"/>
                <a:gd name="connsiteX23" fmla="*/ 263006 w 841660"/>
                <a:gd name="connsiteY23" fmla="*/ 103340 h 542595"/>
                <a:gd name="connsiteX24" fmla="*/ 268572 w 841660"/>
                <a:gd name="connsiteY24" fmla="*/ 103340 h 542595"/>
                <a:gd name="connsiteX25" fmla="*/ 460275 w 841660"/>
                <a:gd name="connsiteY25" fmla="*/ 0 h 54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1660" h="542595">
                  <a:moveTo>
                    <a:pt x="460275" y="0"/>
                  </a:moveTo>
                  <a:cubicBezTo>
                    <a:pt x="579318" y="0"/>
                    <a:pt x="676900" y="91833"/>
                    <a:pt x="683491" y="207169"/>
                  </a:cubicBezTo>
                  <a:cubicBezTo>
                    <a:pt x="771796" y="213616"/>
                    <a:pt x="841660" y="286272"/>
                    <a:pt x="841660" y="374651"/>
                  </a:cubicBezTo>
                  <a:cubicBezTo>
                    <a:pt x="841660" y="467246"/>
                    <a:pt x="764985" y="542595"/>
                    <a:pt x="670697" y="542595"/>
                  </a:cubicBezTo>
                  <a:lnTo>
                    <a:pt x="596375" y="542595"/>
                  </a:lnTo>
                  <a:lnTo>
                    <a:pt x="596375" y="516753"/>
                  </a:lnTo>
                  <a:lnTo>
                    <a:pt x="670697" y="516753"/>
                  </a:lnTo>
                  <a:cubicBezTo>
                    <a:pt x="750447" y="516753"/>
                    <a:pt x="815354" y="452992"/>
                    <a:pt x="815354" y="374651"/>
                  </a:cubicBezTo>
                  <a:cubicBezTo>
                    <a:pt x="815354" y="296309"/>
                    <a:pt x="750475" y="232548"/>
                    <a:pt x="670697" y="232548"/>
                  </a:cubicBezTo>
                  <a:lnTo>
                    <a:pt x="657544" y="232548"/>
                  </a:lnTo>
                  <a:lnTo>
                    <a:pt x="657544" y="219628"/>
                  </a:lnTo>
                  <a:cubicBezTo>
                    <a:pt x="657544" y="112752"/>
                    <a:pt x="569045" y="25842"/>
                    <a:pt x="460275" y="25842"/>
                  </a:cubicBezTo>
                  <a:cubicBezTo>
                    <a:pt x="386341" y="25842"/>
                    <a:pt x="321822" y="61993"/>
                    <a:pt x="287651" y="122544"/>
                  </a:cubicBezTo>
                  <a:lnTo>
                    <a:pt x="283913" y="129209"/>
                  </a:lnTo>
                  <a:lnTo>
                    <a:pt x="263006" y="129209"/>
                  </a:lnTo>
                  <a:cubicBezTo>
                    <a:pt x="185444" y="129209"/>
                    <a:pt x="157809" y="182579"/>
                    <a:pt x="157809" y="232548"/>
                  </a:cubicBezTo>
                  <a:lnTo>
                    <a:pt x="157809" y="245469"/>
                  </a:lnTo>
                  <a:lnTo>
                    <a:pt x="144656" y="245469"/>
                  </a:lnTo>
                  <a:cubicBezTo>
                    <a:pt x="77201" y="245469"/>
                    <a:pt x="26306" y="300988"/>
                    <a:pt x="26306" y="374651"/>
                  </a:cubicBezTo>
                  <a:lnTo>
                    <a:pt x="36794" y="425556"/>
                  </a:lnTo>
                  <a:lnTo>
                    <a:pt x="10491" y="425556"/>
                  </a:lnTo>
                  <a:lnTo>
                    <a:pt x="0" y="374651"/>
                  </a:lnTo>
                  <a:cubicBezTo>
                    <a:pt x="0" y="290869"/>
                    <a:pt x="55880" y="226618"/>
                    <a:pt x="131946" y="220144"/>
                  </a:cubicBezTo>
                  <a:cubicBezTo>
                    <a:pt x="137124" y="148767"/>
                    <a:pt x="187411" y="103340"/>
                    <a:pt x="263006" y="103340"/>
                  </a:cubicBezTo>
                  <a:lnTo>
                    <a:pt x="268572" y="103340"/>
                  </a:lnTo>
                  <a:cubicBezTo>
                    <a:pt x="308281" y="38491"/>
                    <a:pt x="379363" y="0"/>
                    <a:pt x="460275" y="0"/>
                  </a:cubicBezTo>
                  <a:close/>
                </a:path>
              </a:pathLst>
            </a:cu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Arial" panose="020B0604020202020204" pitchFamily="34" charset="0"/>
                <a:cs typeface="Arial" panose="020B0604020202020204" pitchFamily="34" charset="0"/>
              </a:endParaRPr>
            </a:p>
          </p:txBody>
        </p:sp>
        <p:sp>
          <p:nvSpPr>
            <p:cNvPr id="287" name="矩形: 圓角化同側角落 286">
              <a:extLst>
                <a:ext uri="{FF2B5EF4-FFF2-40B4-BE49-F238E27FC236}">
                  <a16:creationId xmlns:a16="http://schemas.microsoft.com/office/drawing/2014/main" id="{6332F32B-83EF-495F-899F-71EC8E04C303}"/>
                </a:ext>
              </a:extLst>
            </p:cNvPr>
            <p:cNvSpPr/>
            <p:nvPr/>
          </p:nvSpPr>
          <p:spPr>
            <a:xfrm>
              <a:off x="6707874" y="4360460"/>
              <a:ext cx="928047" cy="177421"/>
            </a:xfrm>
            <a:prstGeom prst="round2SameRect">
              <a:avLst/>
            </a:prstGeom>
            <a:gr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Arial" panose="020B0604020202020204" pitchFamily="34" charset="0"/>
                <a:cs typeface="Arial" panose="020B0604020202020204" pitchFamily="34" charset="0"/>
              </a:endParaRPr>
            </a:p>
          </p:txBody>
        </p:sp>
        <p:sp>
          <p:nvSpPr>
            <p:cNvPr id="288" name="矩形: 圓角 287">
              <a:extLst>
                <a:ext uri="{FF2B5EF4-FFF2-40B4-BE49-F238E27FC236}">
                  <a16:creationId xmlns:a16="http://schemas.microsoft.com/office/drawing/2014/main" id="{B516203A-8CBB-444C-81C1-DE6DB1433C10}"/>
                </a:ext>
              </a:extLst>
            </p:cNvPr>
            <p:cNvSpPr/>
            <p:nvPr/>
          </p:nvSpPr>
          <p:spPr>
            <a:xfrm>
              <a:off x="7327167" y="4427815"/>
              <a:ext cx="211760" cy="53060"/>
            </a:xfrm>
            <a:prstGeom prst="roundRect">
              <a:avLst/>
            </a:prstGeom>
            <a:gr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Arial" panose="020B0604020202020204" pitchFamily="34" charset="0"/>
                <a:cs typeface="Arial" panose="020B0604020202020204" pitchFamily="34" charset="0"/>
              </a:endParaRPr>
            </a:p>
          </p:txBody>
        </p:sp>
      </p:grpSp>
      <p:sp>
        <p:nvSpPr>
          <p:cNvPr id="289" name="文字方塊 288">
            <a:extLst>
              <a:ext uri="{FF2B5EF4-FFF2-40B4-BE49-F238E27FC236}">
                <a16:creationId xmlns:a16="http://schemas.microsoft.com/office/drawing/2014/main" id="{2F811D02-BA4D-495E-A1B1-A3BADBC860C4}"/>
              </a:ext>
            </a:extLst>
          </p:cNvPr>
          <p:cNvSpPr txBox="1"/>
          <p:nvPr/>
        </p:nvSpPr>
        <p:spPr>
          <a:xfrm>
            <a:off x="6318517" y="2945556"/>
            <a:ext cx="92680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400" b="1">
                <a:latin typeface="Arial" panose="020B0604020202020204" pitchFamily="34" charset="0"/>
                <a:ea typeface="新細明體"/>
                <a:cs typeface="Arial" panose="020B0604020202020204" pitchFamily="34" charset="0"/>
              </a:rPr>
              <a:t>Target</a:t>
            </a:r>
          </a:p>
        </p:txBody>
      </p:sp>
      <p:grpSp>
        <p:nvGrpSpPr>
          <p:cNvPr id="293" name="群組 292">
            <a:extLst>
              <a:ext uri="{FF2B5EF4-FFF2-40B4-BE49-F238E27FC236}">
                <a16:creationId xmlns:a16="http://schemas.microsoft.com/office/drawing/2014/main" id="{4C9761F3-298F-438C-8880-2950FF04EFF8}"/>
              </a:ext>
            </a:extLst>
          </p:cNvPr>
          <p:cNvGrpSpPr/>
          <p:nvPr/>
        </p:nvGrpSpPr>
        <p:grpSpPr>
          <a:xfrm>
            <a:off x="2404378" y="3509647"/>
            <a:ext cx="796371" cy="1138601"/>
            <a:chOff x="4912659" y="5508327"/>
            <a:chExt cx="905540" cy="1215201"/>
          </a:xfrm>
          <a:solidFill>
            <a:srgbClr val="0070C0"/>
          </a:solidFill>
        </p:grpSpPr>
        <p:sp>
          <p:nvSpPr>
            <p:cNvPr id="294" name="手繪多邊形: 圖案 293">
              <a:extLst>
                <a:ext uri="{FF2B5EF4-FFF2-40B4-BE49-F238E27FC236}">
                  <a16:creationId xmlns:a16="http://schemas.microsoft.com/office/drawing/2014/main" id="{F7F0750A-AF9E-4533-A5FB-CE1B96182782}"/>
                </a:ext>
              </a:extLst>
            </p:cNvPr>
            <p:cNvSpPr/>
            <p:nvPr/>
          </p:nvSpPr>
          <p:spPr>
            <a:xfrm>
              <a:off x="4937913" y="5508327"/>
              <a:ext cx="870633" cy="110304"/>
            </a:xfrm>
            <a:custGeom>
              <a:avLst/>
              <a:gdLst>
                <a:gd name="connsiteX0" fmla="*/ 0 w 877057"/>
                <a:gd name="connsiteY0" fmla="*/ 164925 h 162064"/>
                <a:gd name="connsiteX1" fmla="*/ 47666 w 877057"/>
                <a:gd name="connsiteY1" fmla="*/ 110585 h 162064"/>
                <a:gd name="connsiteX2" fmla="*/ 119165 w 877057"/>
                <a:gd name="connsiteY2" fmla="*/ 32413 h 162064"/>
                <a:gd name="connsiteX3" fmla="*/ 138232 w 877057"/>
                <a:gd name="connsiteY3" fmla="*/ 10487 h 162064"/>
                <a:gd name="connsiteX4" fmla="*/ 162065 w 877057"/>
                <a:gd name="connsiteY4" fmla="*/ 0 h 162064"/>
                <a:gd name="connsiteX5" fmla="*/ 720712 w 877057"/>
                <a:gd name="connsiteY5" fmla="*/ 0 h 162064"/>
                <a:gd name="connsiteX6" fmla="*/ 747405 w 877057"/>
                <a:gd name="connsiteY6" fmla="*/ 10487 h 162064"/>
                <a:gd name="connsiteX7" fmla="*/ 882777 w 877057"/>
                <a:gd name="connsiteY7" fmla="*/ 162065 h 162064"/>
                <a:gd name="connsiteX8" fmla="*/ 882777 w 877057"/>
                <a:gd name="connsiteY8" fmla="*/ 164925 h 162064"/>
                <a:gd name="connsiteX9" fmla="*/ 0 w 877057"/>
                <a:gd name="connsiteY9" fmla="*/ 164925 h 162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7057" h="162064">
                  <a:moveTo>
                    <a:pt x="0" y="164925"/>
                  </a:moveTo>
                  <a:cubicBezTo>
                    <a:pt x="16206" y="145858"/>
                    <a:pt x="32413" y="128699"/>
                    <a:pt x="47666" y="110585"/>
                  </a:cubicBezTo>
                  <a:cubicBezTo>
                    <a:pt x="71499" y="83892"/>
                    <a:pt x="95332" y="58153"/>
                    <a:pt x="119165" y="32413"/>
                  </a:cubicBezTo>
                  <a:cubicBezTo>
                    <a:pt x="125839" y="25740"/>
                    <a:pt x="132512" y="18113"/>
                    <a:pt x="138232" y="10487"/>
                  </a:cubicBezTo>
                  <a:cubicBezTo>
                    <a:pt x="143952" y="2860"/>
                    <a:pt x="151578" y="0"/>
                    <a:pt x="162065" y="0"/>
                  </a:cubicBezTo>
                  <a:cubicBezTo>
                    <a:pt x="347963" y="0"/>
                    <a:pt x="534814" y="0"/>
                    <a:pt x="720712" y="0"/>
                  </a:cubicBezTo>
                  <a:cubicBezTo>
                    <a:pt x="731199" y="0"/>
                    <a:pt x="739779" y="1907"/>
                    <a:pt x="747405" y="10487"/>
                  </a:cubicBezTo>
                  <a:cubicBezTo>
                    <a:pt x="792211" y="61966"/>
                    <a:pt x="837971" y="111539"/>
                    <a:pt x="882777" y="162065"/>
                  </a:cubicBezTo>
                  <a:cubicBezTo>
                    <a:pt x="882777" y="162065"/>
                    <a:pt x="882777" y="163018"/>
                    <a:pt x="882777" y="164925"/>
                  </a:cubicBezTo>
                  <a:cubicBezTo>
                    <a:pt x="589154" y="164925"/>
                    <a:pt x="295530" y="164925"/>
                    <a:pt x="0" y="164925"/>
                  </a:cubicBezTo>
                  <a:close/>
                </a:path>
              </a:pathLst>
            </a:custGeom>
            <a:grpFill/>
            <a:ln w="1905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sp>
          <p:nvSpPr>
            <p:cNvPr id="295" name="手繪多邊形: 圖案 294">
              <a:extLst>
                <a:ext uri="{FF2B5EF4-FFF2-40B4-BE49-F238E27FC236}">
                  <a16:creationId xmlns:a16="http://schemas.microsoft.com/office/drawing/2014/main" id="{92570D56-C214-418F-AA23-4232F71035A0}"/>
                </a:ext>
              </a:extLst>
            </p:cNvPr>
            <p:cNvSpPr/>
            <p:nvPr/>
          </p:nvSpPr>
          <p:spPr>
            <a:xfrm>
              <a:off x="5048040" y="5726315"/>
              <a:ext cx="85747" cy="77638"/>
            </a:xfrm>
            <a:custGeom>
              <a:avLst/>
              <a:gdLst>
                <a:gd name="connsiteX0" fmla="*/ 43853 w 38132"/>
                <a:gd name="connsiteY0" fmla="*/ 21926 h 38132"/>
                <a:gd name="connsiteX1" fmla="*/ 21926 w 38132"/>
                <a:gd name="connsiteY1" fmla="*/ 43853 h 38132"/>
                <a:gd name="connsiteX2" fmla="*/ 0 w 38132"/>
                <a:gd name="connsiteY2" fmla="*/ 21926 h 38132"/>
                <a:gd name="connsiteX3" fmla="*/ 21926 w 38132"/>
                <a:gd name="connsiteY3" fmla="*/ 0 h 38132"/>
                <a:gd name="connsiteX4" fmla="*/ 43853 w 38132"/>
                <a:gd name="connsiteY4" fmla="*/ 21926 h 3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32" h="38132">
                  <a:moveTo>
                    <a:pt x="43853" y="21926"/>
                  </a:moveTo>
                  <a:cubicBezTo>
                    <a:pt x="43853" y="34036"/>
                    <a:pt x="34036" y="43853"/>
                    <a:pt x="21926" y="43853"/>
                  </a:cubicBezTo>
                  <a:cubicBezTo>
                    <a:pt x="9817" y="43853"/>
                    <a:pt x="0" y="34036"/>
                    <a:pt x="0" y="21926"/>
                  </a:cubicBezTo>
                  <a:cubicBezTo>
                    <a:pt x="0" y="9817"/>
                    <a:pt x="9817" y="0"/>
                    <a:pt x="21926" y="0"/>
                  </a:cubicBezTo>
                  <a:cubicBezTo>
                    <a:pt x="34036" y="0"/>
                    <a:pt x="43853" y="9817"/>
                    <a:pt x="43853" y="21926"/>
                  </a:cubicBezTo>
                  <a:close/>
                </a:path>
              </a:pathLst>
            </a:custGeom>
            <a:grpFill/>
            <a:ln w="1905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sp>
          <p:nvSpPr>
            <p:cNvPr id="296" name="矩形: 圓角 295">
              <a:extLst>
                <a:ext uri="{FF2B5EF4-FFF2-40B4-BE49-F238E27FC236}">
                  <a16:creationId xmlns:a16="http://schemas.microsoft.com/office/drawing/2014/main" id="{D3B17FE5-45CB-4FB6-AC45-959A594206F5}"/>
                </a:ext>
              </a:extLst>
            </p:cNvPr>
            <p:cNvSpPr/>
            <p:nvPr/>
          </p:nvSpPr>
          <p:spPr>
            <a:xfrm>
              <a:off x="5511079" y="5715000"/>
              <a:ext cx="203290" cy="57222"/>
            </a:xfrm>
            <a:prstGeom prst="roundRect">
              <a:avLst/>
            </a:prstGeom>
            <a:gr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Arial" panose="020B0604020202020204" pitchFamily="34" charset="0"/>
                <a:cs typeface="Arial" panose="020B0604020202020204" pitchFamily="34" charset="0"/>
              </a:endParaRPr>
            </a:p>
          </p:txBody>
        </p:sp>
        <p:sp>
          <p:nvSpPr>
            <p:cNvPr id="297" name="手繪多邊形: 圖案 296">
              <a:extLst>
                <a:ext uri="{FF2B5EF4-FFF2-40B4-BE49-F238E27FC236}">
                  <a16:creationId xmlns:a16="http://schemas.microsoft.com/office/drawing/2014/main" id="{189EEEC6-2576-441C-89A7-B4D759FF64D8}"/>
                </a:ext>
              </a:extLst>
            </p:cNvPr>
            <p:cNvSpPr/>
            <p:nvPr/>
          </p:nvSpPr>
          <p:spPr>
            <a:xfrm>
              <a:off x="5048040" y="5976528"/>
              <a:ext cx="85747" cy="77638"/>
            </a:xfrm>
            <a:custGeom>
              <a:avLst/>
              <a:gdLst>
                <a:gd name="connsiteX0" fmla="*/ 43853 w 38132"/>
                <a:gd name="connsiteY0" fmla="*/ 21926 h 38132"/>
                <a:gd name="connsiteX1" fmla="*/ 21926 w 38132"/>
                <a:gd name="connsiteY1" fmla="*/ 43853 h 38132"/>
                <a:gd name="connsiteX2" fmla="*/ 0 w 38132"/>
                <a:gd name="connsiteY2" fmla="*/ 21926 h 38132"/>
                <a:gd name="connsiteX3" fmla="*/ 21926 w 38132"/>
                <a:gd name="connsiteY3" fmla="*/ 0 h 38132"/>
                <a:gd name="connsiteX4" fmla="*/ 43853 w 38132"/>
                <a:gd name="connsiteY4" fmla="*/ 21926 h 3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32" h="38132">
                  <a:moveTo>
                    <a:pt x="43853" y="21926"/>
                  </a:moveTo>
                  <a:cubicBezTo>
                    <a:pt x="43853" y="34036"/>
                    <a:pt x="34036" y="43853"/>
                    <a:pt x="21926" y="43853"/>
                  </a:cubicBezTo>
                  <a:cubicBezTo>
                    <a:pt x="9817" y="43853"/>
                    <a:pt x="0" y="34036"/>
                    <a:pt x="0" y="21926"/>
                  </a:cubicBezTo>
                  <a:cubicBezTo>
                    <a:pt x="0" y="9817"/>
                    <a:pt x="9817" y="0"/>
                    <a:pt x="21926" y="0"/>
                  </a:cubicBezTo>
                  <a:cubicBezTo>
                    <a:pt x="34036" y="0"/>
                    <a:pt x="43853" y="9817"/>
                    <a:pt x="43853" y="21926"/>
                  </a:cubicBezTo>
                  <a:close/>
                </a:path>
              </a:pathLst>
            </a:custGeom>
            <a:grpFill/>
            <a:ln w="1905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sp>
          <p:nvSpPr>
            <p:cNvPr id="298" name="矩形: 圓角化同側角落 297">
              <a:extLst>
                <a:ext uri="{FF2B5EF4-FFF2-40B4-BE49-F238E27FC236}">
                  <a16:creationId xmlns:a16="http://schemas.microsoft.com/office/drawing/2014/main" id="{ADA6C972-8A61-44CD-8406-664010955460}"/>
                </a:ext>
              </a:extLst>
            </p:cNvPr>
            <p:cNvSpPr/>
            <p:nvPr/>
          </p:nvSpPr>
          <p:spPr>
            <a:xfrm flipV="1">
              <a:off x="4922535" y="5623858"/>
              <a:ext cx="895664" cy="1099670"/>
            </a:xfrm>
            <a:prstGeom prst="round2SameRect">
              <a:avLst>
                <a:gd name="adj1" fmla="val 8603"/>
                <a:gd name="adj2" fmla="val 0"/>
              </a:avLst>
            </a:prstGeom>
            <a:gr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Arial" panose="020B0604020202020204" pitchFamily="34" charset="0"/>
                <a:cs typeface="Arial" panose="020B0604020202020204" pitchFamily="34" charset="0"/>
              </a:endParaRPr>
            </a:p>
          </p:txBody>
        </p:sp>
        <p:sp>
          <p:nvSpPr>
            <p:cNvPr id="299" name="矩形: 圓角 298">
              <a:extLst>
                <a:ext uri="{FF2B5EF4-FFF2-40B4-BE49-F238E27FC236}">
                  <a16:creationId xmlns:a16="http://schemas.microsoft.com/office/drawing/2014/main" id="{B4D8D1DF-A38E-4932-BF61-9A6A4AF938D5}"/>
                </a:ext>
              </a:extLst>
            </p:cNvPr>
            <p:cNvSpPr/>
            <p:nvPr/>
          </p:nvSpPr>
          <p:spPr>
            <a:xfrm>
              <a:off x="5511079" y="5997651"/>
              <a:ext cx="203290" cy="57222"/>
            </a:xfrm>
            <a:prstGeom prst="roundRect">
              <a:avLst/>
            </a:prstGeom>
            <a:gr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Arial" panose="020B0604020202020204" pitchFamily="34" charset="0"/>
                <a:cs typeface="Arial" panose="020B0604020202020204" pitchFamily="34" charset="0"/>
              </a:endParaRPr>
            </a:p>
          </p:txBody>
        </p:sp>
        <p:cxnSp>
          <p:nvCxnSpPr>
            <p:cNvPr id="300" name="直線接點 299">
              <a:extLst>
                <a:ext uri="{FF2B5EF4-FFF2-40B4-BE49-F238E27FC236}">
                  <a16:creationId xmlns:a16="http://schemas.microsoft.com/office/drawing/2014/main" id="{020C9F44-7D9F-4D24-90D6-4398FB1BEB57}"/>
                </a:ext>
              </a:extLst>
            </p:cNvPr>
            <p:cNvCxnSpPr>
              <a:cxnSpLocks/>
            </p:cNvCxnSpPr>
            <p:nvPr/>
          </p:nvCxnSpPr>
          <p:spPr>
            <a:xfrm>
              <a:off x="4916557" y="6136906"/>
              <a:ext cx="890926" cy="0"/>
            </a:xfrm>
            <a:prstGeom prst="line">
              <a:avLst/>
            </a:prstGeom>
            <a:grpFill/>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1" name="直線接點 300">
              <a:extLst>
                <a:ext uri="{FF2B5EF4-FFF2-40B4-BE49-F238E27FC236}">
                  <a16:creationId xmlns:a16="http://schemas.microsoft.com/office/drawing/2014/main" id="{E0519C78-7865-4821-A52D-0FF13E0D2B7D}"/>
                </a:ext>
              </a:extLst>
            </p:cNvPr>
            <p:cNvCxnSpPr>
              <a:cxnSpLocks/>
            </p:cNvCxnSpPr>
            <p:nvPr/>
          </p:nvCxnSpPr>
          <p:spPr>
            <a:xfrm>
              <a:off x="4912659" y="5886822"/>
              <a:ext cx="883823" cy="0"/>
            </a:xfrm>
            <a:prstGeom prst="line">
              <a:avLst/>
            </a:prstGeom>
            <a:grpFill/>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302" name="手繪多邊形: 圖案 301">
              <a:extLst>
                <a:ext uri="{FF2B5EF4-FFF2-40B4-BE49-F238E27FC236}">
                  <a16:creationId xmlns:a16="http://schemas.microsoft.com/office/drawing/2014/main" id="{51B25F2E-E704-4FA7-A11F-1EBC146E8C2A}"/>
                </a:ext>
              </a:extLst>
            </p:cNvPr>
            <p:cNvSpPr/>
            <p:nvPr/>
          </p:nvSpPr>
          <p:spPr>
            <a:xfrm>
              <a:off x="5048040" y="6233516"/>
              <a:ext cx="85747" cy="77638"/>
            </a:xfrm>
            <a:custGeom>
              <a:avLst/>
              <a:gdLst>
                <a:gd name="connsiteX0" fmla="*/ 43853 w 38132"/>
                <a:gd name="connsiteY0" fmla="*/ 21926 h 38132"/>
                <a:gd name="connsiteX1" fmla="*/ 21926 w 38132"/>
                <a:gd name="connsiteY1" fmla="*/ 43853 h 38132"/>
                <a:gd name="connsiteX2" fmla="*/ 0 w 38132"/>
                <a:gd name="connsiteY2" fmla="*/ 21926 h 38132"/>
                <a:gd name="connsiteX3" fmla="*/ 21926 w 38132"/>
                <a:gd name="connsiteY3" fmla="*/ 0 h 38132"/>
                <a:gd name="connsiteX4" fmla="*/ 43853 w 38132"/>
                <a:gd name="connsiteY4" fmla="*/ 21926 h 3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32" h="38132">
                  <a:moveTo>
                    <a:pt x="43853" y="21926"/>
                  </a:moveTo>
                  <a:cubicBezTo>
                    <a:pt x="43853" y="34036"/>
                    <a:pt x="34036" y="43853"/>
                    <a:pt x="21926" y="43853"/>
                  </a:cubicBezTo>
                  <a:cubicBezTo>
                    <a:pt x="9817" y="43853"/>
                    <a:pt x="0" y="34036"/>
                    <a:pt x="0" y="21926"/>
                  </a:cubicBezTo>
                  <a:cubicBezTo>
                    <a:pt x="0" y="9817"/>
                    <a:pt x="9817" y="0"/>
                    <a:pt x="21926" y="0"/>
                  </a:cubicBezTo>
                  <a:cubicBezTo>
                    <a:pt x="34036" y="0"/>
                    <a:pt x="43853" y="9817"/>
                    <a:pt x="43853" y="21926"/>
                  </a:cubicBezTo>
                  <a:close/>
                </a:path>
              </a:pathLst>
            </a:custGeom>
            <a:grpFill/>
            <a:ln w="19050" cap="flat">
              <a:solidFill>
                <a:schemeClr val="bg1"/>
              </a:solidFill>
              <a:prstDash val="solid"/>
              <a:miter/>
            </a:ln>
          </p:spPr>
          <p:txBody>
            <a:bodyPr rtlCol="0" anchor="ctr"/>
            <a:lstStyle/>
            <a:p>
              <a:endParaRPr lang="zh-TW" altLang="en-US" sz="1400">
                <a:latin typeface="Arial" panose="020B0604020202020204" pitchFamily="34" charset="0"/>
                <a:cs typeface="Arial" panose="020B0604020202020204" pitchFamily="34" charset="0"/>
              </a:endParaRPr>
            </a:p>
          </p:txBody>
        </p:sp>
        <p:sp>
          <p:nvSpPr>
            <p:cNvPr id="303" name="矩形: 圓角 302">
              <a:extLst>
                <a:ext uri="{FF2B5EF4-FFF2-40B4-BE49-F238E27FC236}">
                  <a16:creationId xmlns:a16="http://schemas.microsoft.com/office/drawing/2014/main" id="{12D35C2F-AAFA-4512-8CE3-DAC6ADD99D94}"/>
                </a:ext>
              </a:extLst>
            </p:cNvPr>
            <p:cNvSpPr/>
            <p:nvPr/>
          </p:nvSpPr>
          <p:spPr>
            <a:xfrm>
              <a:off x="5511079" y="6254639"/>
              <a:ext cx="203290" cy="57222"/>
            </a:xfrm>
            <a:prstGeom prst="roundRect">
              <a:avLst/>
            </a:prstGeom>
            <a:gr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Arial" panose="020B0604020202020204" pitchFamily="34" charset="0"/>
                <a:cs typeface="Arial" panose="020B0604020202020204" pitchFamily="34" charset="0"/>
              </a:endParaRPr>
            </a:p>
          </p:txBody>
        </p:sp>
        <p:cxnSp>
          <p:nvCxnSpPr>
            <p:cNvPr id="304" name="直線接點 303">
              <a:extLst>
                <a:ext uri="{FF2B5EF4-FFF2-40B4-BE49-F238E27FC236}">
                  <a16:creationId xmlns:a16="http://schemas.microsoft.com/office/drawing/2014/main" id="{7FC85B71-E1F7-486D-8B57-B816406E0A44}"/>
                </a:ext>
              </a:extLst>
            </p:cNvPr>
            <p:cNvCxnSpPr>
              <a:cxnSpLocks/>
            </p:cNvCxnSpPr>
            <p:nvPr/>
          </p:nvCxnSpPr>
          <p:spPr>
            <a:xfrm>
              <a:off x="4916557" y="6393894"/>
              <a:ext cx="890926" cy="0"/>
            </a:xfrm>
            <a:prstGeom prst="line">
              <a:avLst/>
            </a:prstGeom>
            <a:grpFill/>
            <a:ln w="1905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351" name="文字方塊 350">
            <a:extLst>
              <a:ext uri="{FF2B5EF4-FFF2-40B4-BE49-F238E27FC236}">
                <a16:creationId xmlns:a16="http://schemas.microsoft.com/office/drawing/2014/main" id="{FE47A378-8FA1-471C-9744-9F9FADE72AB0}"/>
              </a:ext>
            </a:extLst>
          </p:cNvPr>
          <p:cNvSpPr txBox="1"/>
          <p:nvPr/>
        </p:nvSpPr>
        <p:spPr>
          <a:xfrm>
            <a:off x="2081946" y="4640113"/>
            <a:ext cx="141299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1400" b="1">
                <a:latin typeface="Arial" panose="020B0604020202020204" pitchFamily="34" charset="0"/>
                <a:ea typeface="+mn-lt"/>
                <a:cs typeface="Arial" panose="020B0604020202020204" pitchFamily="34" charset="0"/>
              </a:rPr>
              <a:t>Application </a:t>
            </a:r>
          </a:p>
          <a:p>
            <a:pPr algn="ctr"/>
            <a:r>
              <a:rPr lang="zh-TW" altLang="en-US" sz="1400" b="1">
                <a:latin typeface="Arial" panose="020B0604020202020204" pitchFamily="34" charset="0"/>
                <a:ea typeface="+mn-lt"/>
                <a:cs typeface="Arial" panose="020B0604020202020204" pitchFamily="34" charset="0"/>
              </a:rPr>
              <a:t>Server</a:t>
            </a:r>
          </a:p>
          <a:p>
            <a:pPr algn="ctr"/>
            <a:endParaRPr lang="zh-TW" altLang="en-US" sz="1400" b="1">
              <a:latin typeface="Arial" panose="020B0604020202020204" pitchFamily="34" charset="0"/>
              <a:ea typeface="新細明體"/>
              <a:cs typeface="Arial" panose="020B0604020202020204" pitchFamily="34" charset="0"/>
            </a:endParaRPr>
          </a:p>
        </p:txBody>
      </p:sp>
      <p:sp>
        <p:nvSpPr>
          <p:cNvPr id="352" name="箭號: 左-右雙向 351">
            <a:extLst>
              <a:ext uri="{FF2B5EF4-FFF2-40B4-BE49-F238E27FC236}">
                <a16:creationId xmlns:a16="http://schemas.microsoft.com/office/drawing/2014/main" id="{80AB96BE-7255-467A-AA63-1952019869A7}"/>
              </a:ext>
            </a:extLst>
          </p:cNvPr>
          <p:cNvSpPr/>
          <p:nvPr/>
        </p:nvSpPr>
        <p:spPr>
          <a:xfrm>
            <a:off x="3466151" y="3805652"/>
            <a:ext cx="2243300" cy="181816"/>
          </a:xfrm>
          <a:prstGeom prst="leftRightArrow">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600">
              <a:solidFill>
                <a:schemeClr val="tx1"/>
              </a:solidFill>
              <a:latin typeface="Arial" panose="020B0604020202020204" pitchFamily="34" charset="0"/>
              <a:cs typeface="Arial" panose="020B0604020202020204" pitchFamily="34" charset="0"/>
            </a:endParaRPr>
          </a:p>
        </p:txBody>
      </p:sp>
      <p:sp>
        <p:nvSpPr>
          <p:cNvPr id="353" name="文字方塊 352">
            <a:extLst>
              <a:ext uri="{FF2B5EF4-FFF2-40B4-BE49-F238E27FC236}">
                <a16:creationId xmlns:a16="http://schemas.microsoft.com/office/drawing/2014/main" id="{1C5FB618-434A-4E5A-BC6E-6BBAE3659F7E}"/>
              </a:ext>
            </a:extLst>
          </p:cNvPr>
          <p:cNvSpPr txBox="1"/>
          <p:nvPr/>
        </p:nvSpPr>
        <p:spPr>
          <a:xfrm>
            <a:off x="3200012" y="3998736"/>
            <a:ext cx="113127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ltLang="zh-TW" sz="1600">
                <a:latin typeface="Arial" panose="020B0604020202020204" pitchFamily="34" charset="0"/>
                <a:ea typeface="新細明體"/>
                <a:cs typeface="Arial" panose="020B0604020202020204" pitchFamily="34" charset="0"/>
              </a:rPr>
              <a:t>Initiator</a:t>
            </a:r>
          </a:p>
        </p:txBody>
      </p:sp>
      <p:sp>
        <p:nvSpPr>
          <p:cNvPr id="354" name="箭號: 左-右雙向 353">
            <a:extLst>
              <a:ext uri="{FF2B5EF4-FFF2-40B4-BE49-F238E27FC236}">
                <a16:creationId xmlns:a16="http://schemas.microsoft.com/office/drawing/2014/main" id="{19090117-6BE8-494F-A581-0D19451C5729}"/>
              </a:ext>
            </a:extLst>
          </p:cNvPr>
          <p:cNvSpPr/>
          <p:nvPr/>
        </p:nvSpPr>
        <p:spPr>
          <a:xfrm>
            <a:off x="2642995" y="5574925"/>
            <a:ext cx="3009613" cy="156304"/>
          </a:xfrm>
          <a:prstGeom prst="leftRightArrow">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600">
              <a:solidFill>
                <a:schemeClr val="tx1"/>
              </a:solidFill>
              <a:latin typeface="Arial" panose="020B0604020202020204" pitchFamily="34" charset="0"/>
              <a:cs typeface="Arial" panose="020B0604020202020204" pitchFamily="34" charset="0"/>
            </a:endParaRPr>
          </a:p>
        </p:txBody>
      </p:sp>
      <p:sp>
        <p:nvSpPr>
          <p:cNvPr id="355" name="文字方塊 354">
            <a:extLst>
              <a:ext uri="{FF2B5EF4-FFF2-40B4-BE49-F238E27FC236}">
                <a16:creationId xmlns:a16="http://schemas.microsoft.com/office/drawing/2014/main" id="{F4002467-4411-4E4B-84E4-6AE4D8EEF4E4}"/>
              </a:ext>
            </a:extLst>
          </p:cNvPr>
          <p:cNvSpPr txBox="1"/>
          <p:nvPr/>
        </p:nvSpPr>
        <p:spPr>
          <a:xfrm>
            <a:off x="3522545" y="5703835"/>
            <a:ext cx="214762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1400">
                <a:latin typeface="Arial" panose="020B0604020202020204" pitchFamily="34" charset="0"/>
                <a:ea typeface="新細明體"/>
                <a:cs typeface="Arial" panose="020B0604020202020204" pitchFamily="34" charset="0"/>
              </a:rPr>
              <a:t>SMB/NFS/AFP/</a:t>
            </a:r>
            <a:endParaRPr lang="en-US" altLang="zh-TW" sz="1400">
              <a:latin typeface="Arial" panose="020B0604020202020204" pitchFamily="34" charset="0"/>
              <a:ea typeface="新細明體"/>
              <a:cs typeface="Arial" panose="020B0604020202020204" pitchFamily="34" charset="0"/>
            </a:endParaRPr>
          </a:p>
          <a:p>
            <a:pPr algn="ctr"/>
            <a:r>
              <a:rPr lang="zh-TW" altLang="en-US" sz="1400">
                <a:latin typeface="Arial" panose="020B0604020202020204" pitchFamily="34" charset="0"/>
                <a:ea typeface="新細明體"/>
                <a:cs typeface="Arial" panose="020B0604020202020204" pitchFamily="34" charset="0"/>
              </a:rPr>
              <a:t>FTP/WebDAV</a:t>
            </a:r>
          </a:p>
        </p:txBody>
      </p:sp>
      <p:sp>
        <p:nvSpPr>
          <p:cNvPr id="360" name="文字方塊 359">
            <a:extLst>
              <a:ext uri="{FF2B5EF4-FFF2-40B4-BE49-F238E27FC236}">
                <a16:creationId xmlns:a16="http://schemas.microsoft.com/office/drawing/2014/main" id="{68194F5E-37B9-40E6-8CCD-8EF781BABE3B}"/>
              </a:ext>
            </a:extLst>
          </p:cNvPr>
          <p:cNvSpPr txBox="1"/>
          <p:nvPr/>
        </p:nvSpPr>
        <p:spPr>
          <a:xfrm>
            <a:off x="4387425" y="4005889"/>
            <a:ext cx="7115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400">
                <a:latin typeface="Arial" panose="020B0604020202020204" pitchFamily="34" charset="0"/>
                <a:ea typeface="新細明體"/>
                <a:cs typeface="Arial" panose="020B0604020202020204" pitchFamily="34" charset="0"/>
              </a:rPr>
              <a:t>iSCSI</a:t>
            </a:r>
          </a:p>
        </p:txBody>
      </p:sp>
      <p:sp>
        <p:nvSpPr>
          <p:cNvPr id="387" name="文字方塊 386">
            <a:extLst>
              <a:ext uri="{FF2B5EF4-FFF2-40B4-BE49-F238E27FC236}">
                <a16:creationId xmlns:a16="http://schemas.microsoft.com/office/drawing/2014/main" id="{A754B1F1-9E2B-4778-9523-4793075A9FBD}"/>
              </a:ext>
            </a:extLst>
          </p:cNvPr>
          <p:cNvSpPr txBox="1"/>
          <p:nvPr/>
        </p:nvSpPr>
        <p:spPr>
          <a:xfrm>
            <a:off x="858112" y="4494334"/>
            <a:ext cx="93425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400" b="1">
                <a:latin typeface="Arial" panose="020B0604020202020204" pitchFamily="34" charset="0"/>
                <a:ea typeface="微軟正黑體"/>
                <a:cs typeface="Arial" panose="020B0604020202020204" pitchFamily="34" charset="0"/>
              </a:rPr>
              <a:t>Client</a:t>
            </a:r>
            <a:endParaRPr lang="zh-TW" altLang="en-US" sz="1400" b="1">
              <a:latin typeface="Arial" panose="020B0604020202020204" pitchFamily="34" charset="0"/>
              <a:ea typeface="微軟正黑體"/>
              <a:cs typeface="Arial" panose="020B0604020202020204" pitchFamily="34" charset="0"/>
            </a:endParaRPr>
          </a:p>
        </p:txBody>
      </p:sp>
      <p:sp>
        <p:nvSpPr>
          <p:cNvPr id="388" name="箭號: 左-右雙向 387">
            <a:extLst>
              <a:ext uri="{FF2B5EF4-FFF2-40B4-BE49-F238E27FC236}">
                <a16:creationId xmlns:a16="http://schemas.microsoft.com/office/drawing/2014/main" id="{E99D8E79-3C97-486B-A9C3-E84D1CE806AA}"/>
              </a:ext>
            </a:extLst>
          </p:cNvPr>
          <p:cNvSpPr/>
          <p:nvPr/>
        </p:nvSpPr>
        <p:spPr>
          <a:xfrm>
            <a:off x="1718180" y="4023578"/>
            <a:ext cx="625983" cy="162937"/>
          </a:xfrm>
          <a:prstGeom prst="leftRightArrow">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600">
              <a:solidFill>
                <a:schemeClr val="tx1"/>
              </a:solidFill>
              <a:latin typeface="Arial" panose="020B0604020202020204" pitchFamily="34" charset="0"/>
              <a:cs typeface="Arial" panose="020B0604020202020204" pitchFamily="34" charset="0"/>
            </a:endParaRPr>
          </a:p>
        </p:txBody>
      </p:sp>
      <p:grpSp>
        <p:nvGrpSpPr>
          <p:cNvPr id="397" name="群組 396">
            <a:extLst>
              <a:ext uri="{FF2B5EF4-FFF2-40B4-BE49-F238E27FC236}">
                <a16:creationId xmlns:a16="http://schemas.microsoft.com/office/drawing/2014/main" id="{C33B0932-7575-4EB0-80A2-5A2EE9EFD330}"/>
              </a:ext>
            </a:extLst>
          </p:cNvPr>
          <p:cNvGrpSpPr/>
          <p:nvPr/>
        </p:nvGrpSpPr>
        <p:grpSpPr>
          <a:xfrm>
            <a:off x="2238371" y="2286218"/>
            <a:ext cx="1074505" cy="712928"/>
            <a:chOff x="672980" y="1966505"/>
            <a:chExt cx="1057450" cy="651099"/>
          </a:xfrm>
          <a:solidFill>
            <a:srgbClr val="0070C0"/>
          </a:solidFill>
        </p:grpSpPr>
        <p:sp>
          <p:nvSpPr>
            <p:cNvPr id="399" name="手繪多邊形: 圖案 398">
              <a:extLst>
                <a:ext uri="{FF2B5EF4-FFF2-40B4-BE49-F238E27FC236}">
                  <a16:creationId xmlns:a16="http://schemas.microsoft.com/office/drawing/2014/main" id="{954075C4-8FA8-4BA5-AF4E-028214F60395}"/>
                </a:ext>
              </a:extLst>
            </p:cNvPr>
            <p:cNvSpPr/>
            <p:nvPr/>
          </p:nvSpPr>
          <p:spPr>
            <a:xfrm>
              <a:off x="933835" y="1966505"/>
              <a:ext cx="796595" cy="651099"/>
            </a:xfrm>
            <a:custGeom>
              <a:avLst/>
              <a:gdLst>
                <a:gd name="connsiteX0" fmla="*/ 63593 w 796595"/>
                <a:gd name="connsiteY0" fmla="*/ 607620 h 651099"/>
                <a:gd name="connsiteX1" fmla="*/ 733001 w 796595"/>
                <a:gd name="connsiteY1" fmla="*/ 607620 h 651099"/>
                <a:gd name="connsiteX2" fmla="*/ 733001 w 796595"/>
                <a:gd name="connsiteY2" fmla="*/ 651099 h 651099"/>
                <a:gd name="connsiteX3" fmla="*/ 63593 w 796595"/>
                <a:gd name="connsiteY3" fmla="*/ 651099 h 651099"/>
                <a:gd name="connsiteX4" fmla="*/ 63148 w 796595"/>
                <a:gd name="connsiteY4" fmla="*/ 60404 h 651099"/>
                <a:gd name="connsiteX5" fmla="*/ 63148 w 796595"/>
                <a:gd name="connsiteY5" fmla="*/ 464625 h 651099"/>
                <a:gd name="connsiteX6" fmla="*/ 733390 w 796595"/>
                <a:gd name="connsiteY6" fmla="*/ 464625 h 651099"/>
                <a:gd name="connsiteX7" fmla="*/ 733390 w 796595"/>
                <a:gd name="connsiteY7" fmla="*/ 60404 h 651099"/>
                <a:gd name="connsiteX8" fmla="*/ 0 w 796595"/>
                <a:gd name="connsiteY8" fmla="*/ 0 h 651099"/>
                <a:gd name="connsiteX9" fmla="*/ 796595 w 796595"/>
                <a:gd name="connsiteY9" fmla="*/ 0 h 651099"/>
                <a:gd name="connsiteX10" fmla="*/ 796595 w 796595"/>
                <a:gd name="connsiteY10" fmla="*/ 525032 h 651099"/>
                <a:gd name="connsiteX11" fmla="*/ 509142 w 796595"/>
                <a:gd name="connsiteY11" fmla="*/ 525032 h 651099"/>
                <a:gd name="connsiteX12" fmla="*/ 509142 w 796595"/>
                <a:gd name="connsiteY12" fmla="*/ 603286 h 651099"/>
                <a:gd name="connsiteX13" fmla="*/ 287451 w 796595"/>
                <a:gd name="connsiteY13" fmla="*/ 603286 h 651099"/>
                <a:gd name="connsiteX14" fmla="*/ 287451 w 796595"/>
                <a:gd name="connsiteY14" fmla="*/ 525032 h 651099"/>
                <a:gd name="connsiteX15" fmla="*/ 0 w 796595"/>
                <a:gd name="connsiteY15" fmla="*/ 525032 h 651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6595" h="651099">
                  <a:moveTo>
                    <a:pt x="63593" y="607620"/>
                  </a:moveTo>
                  <a:lnTo>
                    <a:pt x="733001" y="607620"/>
                  </a:lnTo>
                  <a:lnTo>
                    <a:pt x="733001" y="651099"/>
                  </a:lnTo>
                  <a:lnTo>
                    <a:pt x="63593" y="651099"/>
                  </a:lnTo>
                  <a:close/>
                  <a:moveTo>
                    <a:pt x="63148" y="60404"/>
                  </a:moveTo>
                  <a:lnTo>
                    <a:pt x="63148" y="464625"/>
                  </a:lnTo>
                  <a:lnTo>
                    <a:pt x="733390" y="464625"/>
                  </a:lnTo>
                  <a:lnTo>
                    <a:pt x="733390" y="60404"/>
                  </a:lnTo>
                  <a:close/>
                  <a:moveTo>
                    <a:pt x="0" y="0"/>
                  </a:moveTo>
                  <a:lnTo>
                    <a:pt x="796595" y="0"/>
                  </a:lnTo>
                  <a:lnTo>
                    <a:pt x="796595" y="525032"/>
                  </a:lnTo>
                  <a:lnTo>
                    <a:pt x="509142" y="525032"/>
                  </a:lnTo>
                  <a:lnTo>
                    <a:pt x="509142" y="603286"/>
                  </a:lnTo>
                  <a:lnTo>
                    <a:pt x="287451" y="603286"/>
                  </a:lnTo>
                  <a:lnTo>
                    <a:pt x="287451" y="525032"/>
                  </a:lnTo>
                  <a:lnTo>
                    <a:pt x="0" y="525032"/>
                  </a:lnTo>
                  <a:close/>
                </a:path>
              </a:pathLst>
            </a:custGeom>
            <a:grpFill/>
            <a:ln w="19050" cap="rnd">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sp>
          <p:nvSpPr>
            <p:cNvPr id="400" name="手繪多邊形: 圖案 399">
              <a:extLst>
                <a:ext uri="{FF2B5EF4-FFF2-40B4-BE49-F238E27FC236}">
                  <a16:creationId xmlns:a16="http://schemas.microsoft.com/office/drawing/2014/main" id="{DD9A4203-107F-47C0-8637-2470B67A0D39}"/>
                </a:ext>
              </a:extLst>
            </p:cNvPr>
            <p:cNvSpPr/>
            <p:nvPr/>
          </p:nvSpPr>
          <p:spPr>
            <a:xfrm>
              <a:off x="672980" y="2002209"/>
              <a:ext cx="269504" cy="586820"/>
            </a:xfrm>
            <a:custGeom>
              <a:avLst/>
              <a:gdLst>
                <a:gd name="connsiteX0" fmla="*/ 52181 w 269504"/>
                <a:gd name="connsiteY0" fmla="*/ 469456 h 586820"/>
                <a:gd name="connsiteX1" fmla="*/ 52181 w 269504"/>
                <a:gd name="connsiteY1" fmla="*/ 508565 h 586820"/>
                <a:gd name="connsiteX2" fmla="*/ 213024 w 269504"/>
                <a:gd name="connsiteY2" fmla="*/ 508565 h 586820"/>
                <a:gd name="connsiteX3" fmla="*/ 213024 w 269504"/>
                <a:gd name="connsiteY3" fmla="*/ 469456 h 586820"/>
                <a:gd name="connsiteX4" fmla="*/ 52181 w 269504"/>
                <a:gd name="connsiteY4" fmla="*/ 397738 h 586820"/>
                <a:gd name="connsiteX5" fmla="*/ 52181 w 269504"/>
                <a:gd name="connsiteY5" fmla="*/ 436847 h 586820"/>
                <a:gd name="connsiteX6" fmla="*/ 213024 w 269504"/>
                <a:gd name="connsiteY6" fmla="*/ 436847 h 586820"/>
                <a:gd name="connsiteX7" fmla="*/ 213024 w 269504"/>
                <a:gd name="connsiteY7" fmla="*/ 397738 h 586820"/>
                <a:gd name="connsiteX8" fmla="*/ 52181 w 269504"/>
                <a:gd name="connsiteY8" fmla="*/ 256468 h 586820"/>
                <a:gd name="connsiteX9" fmla="*/ 52181 w 269504"/>
                <a:gd name="connsiteY9" fmla="*/ 365129 h 586820"/>
                <a:gd name="connsiteX10" fmla="*/ 213024 w 269504"/>
                <a:gd name="connsiteY10" fmla="*/ 365129 h 586820"/>
                <a:gd name="connsiteX11" fmla="*/ 213024 w 269504"/>
                <a:gd name="connsiteY11" fmla="*/ 256468 h 586820"/>
                <a:gd name="connsiteX12" fmla="*/ 68469 w 269504"/>
                <a:gd name="connsiteY12" fmla="*/ 203203 h 586820"/>
                <a:gd name="connsiteX13" fmla="*/ 56516 w 269504"/>
                <a:gd name="connsiteY13" fmla="*/ 215156 h 586820"/>
                <a:gd name="connsiteX14" fmla="*/ 68469 w 269504"/>
                <a:gd name="connsiteY14" fmla="*/ 227109 h 586820"/>
                <a:gd name="connsiteX15" fmla="*/ 80422 w 269504"/>
                <a:gd name="connsiteY15" fmla="*/ 215156 h 586820"/>
                <a:gd name="connsiteX16" fmla="*/ 68469 w 269504"/>
                <a:gd name="connsiteY16" fmla="*/ 203203 h 586820"/>
                <a:gd name="connsiteX17" fmla="*/ 0 w 269504"/>
                <a:gd name="connsiteY17" fmla="*/ 0 h 586820"/>
                <a:gd name="connsiteX18" fmla="*/ 269504 w 269504"/>
                <a:gd name="connsiteY18" fmla="*/ 0 h 586820"/>
                <a:gd name="connsiteX19" fmla="*/ 269504 w 269504"/>
                <a:gd name="connsiteY19" fmla="*/ 586820 h 586820"/>
                <a:gd name="connsiteX20" fmla="*/ 0 w 269504"/>
                <a:gd name="connsiteY20" fmla="*/ 586820 h 586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9504" h="586820">
                  <a:moveTo>
                    <a:pt x="52181" y="469456"/>
                  </a:moveTo>
                  <a:lnTo>
                    <a:pt x="52181" y="508565"/>
                  </a:lnTo>
                  <a:lnTo>
                    <a:pt x="213024" y="508565"/>
                  </a:lnTo>
                  <a:lnTo>
                    <a:pt x="213024" y="469456"/>
                  </a:lnTo>
                  <a:close/>
                  <a:moveTo>
                    <a:pt x="52181" y="397738"/>
                  </a:moveTo>
                  <a:lnTo>
                    <a:pt x="52181" y="436847"/>
                  </a:lnTo>
                  <a:lnTo>
                    <a:pt x="213024" y="436847"/>
                  </a:lnTo>
                  <a:lnTo>
                    <a:pt x="213024" y="397738"/>
                  </a:lnTo>
                  <a:close/>
                  <a:moveTo>
                    <a:pt x="52181" y="256468"/>
                  </a:moveTo>
                  <a:lnTo>
                    <a:pt x="52181" y="365129"/>
                  </a:lnTo>
                  <a:lnTo>
                    <a:pt x="213024" y="365129"/>
                  </a:lnTo>
                  <a:lnTo>
                    <a:pt x="213024" y="256468"/>
                  </a:lnTo>
                  <a:close/>
                  <a:moveTo>
                    <a:pt x="68469" y="203203"/>
                  </a:moveTo>
                  <a:cubicBezTo>
                    <a:pt x="61867" y="203203"/>
                    <a:pt x="56516" y="208554"/>
                    <a:pt x="56516" y="215156"/>
                  </a:cubicBezTo>
                  <a:cubicBezTo>
                    <a:pt x="56516" y="221758"/>
                    <a:pt x="61867" y="227109"/>
                    <a:pt x="68469" y="227109"/>
                  </a:cubicBezTo>
                  <a:cubicBezTo>
                    <a:pt x="75070" y="227109"/>
                    <a:pt x="80422" y="221758"/>
                    <a:pt x="80422" y="215156"/>
                  </a:cubicBezTo>
                  <a:cubicBezTo>
                    <a:pt x="80422" y="208554"/>
                    <a:pt x="75070" y="203203"/>
                    <a:pt x="68469" y="203203"/>
                  </a:cubicBezTo>
                  <a:close/>
                  <a:moveTo>
                    <a:pt x="0" y="0"/>
                  </a:moveTo>
                  <a:lnTo>
                    <a:pt x="269504" y="0"/>
                  </a:lnTo>
                  <a:lnTo>
                    <a:pt x="269504" y="586820"/>
                  </a:lnTo>
                  <a:lnTo>
                    <a:pt x="0" y="586820"/>
                  </a:lnTo>
                  <a:close/>
                </a:path>
              </a:pathLst>
            </a:custGeom>
            <a:grpFill/>
            <a:ln w="19050" cap="flat">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grpSp>
      <p:grpSp>
        <p:nvGrpSpPr>
          <p:cNvPr id="401" name="群組 400">
            <a:extLst>
              <a:ext uri="{FF2B5EF4-FFF2-40B4-BE49-F238E27FC236}">
                <a16:creationId xmlns:a16="http://schemas.microsoft.com/office/drawing/2014/main" id="{F4E954A0-1934-44DA-A366-FABCEDFEAB01}"/>
              </a:ext>
            </a:extLst>
          </p:cNvPr>
          <p:cNvGrpSpPr/>
          <p:nvPr/>
        </p:nvGrpSpPr>
        <p:grpSpPr>
          <a:xfrm>
            <a:off x="649714" y="3677363"/>
            <a:ext cx="1053055" cy="765063"/>
            <a:chOff x="4219147" y="3532915"/>
            <a:chExt cx="1243059" cy="854781"/>
          </a:xfrm>
          <a:solidFill>
            <a:srgbClr val="0070C0"/>
          </a:solidFill>
        </p:grpSpPr>
        <p:pic>
          <p:nvPicPr>
            <p:cNvPr id="402" name="圖形 401">
              <a:extLst>
                <a:ext uri="{FF2B5EF4-FFF2-40B4-BE49-F238E27FC236}">
                  <a16:creationId xmlns:a16="http://schemas.microsoft.com/office/drawing/2014/main" id="{1A7A128F-ABAF-4874-95D8-25213A2EF32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66831" y="3532915"/>
              <a:ext cx="1095375" cy="847725"/>
            </a:xfrm>
            <a:prstGeom prst="rect">
              <a:avLst/>
            </a:prstGeom>
          </p:spPr>
        </p:pic>
        <p:pic>
          <p:nvPicPr>
            <p:cNvPr id="403" name="圖形 402">
              <a:extLst>
                <a:ext uri="{FF2B5EF4-FFF2-40B4-BE49-F238E27FC236}">
                  <a16:creationId xmlns:a16="http://schemas.microsoft.com/office/drawing/2014/main" id="{82CBA3A5-58D5-4822-9DAC-E1A62C2336C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219147" y="3971490"/>
              <a:ext cx="462454" cy="416206"/>
            </a:xfrm>
            <a:prstGeom prst="rect">
              <a:avLst/>
            </a:prstGeom>
          </p:spPr>
        </p:pic>
      </p:grpSp>
      <p:sp>
        <p:nvSpPr>
          <p:cNvPr id="20" name="矩形 19">
            <a:extLst>
              <a:ext uri="{FF2B5EF4-FFF2-40B4-BE49-F238E27FC236}">
                <a16:creationId xmlns:a16="http://schemas.microsoft.com/office/drawing/2014/main" id="{803ED537-4F73-4C08-93B3-B2F3542F5216}"/>
              </a:ext>
            </a:extLst>
          </p:cNvPr>
          <p:cNvSpPr/>
          <p:nvPr/>
        </p:nvSpPr>
        <p:spPr>
          <a:xfrm>
            <a:off x="9819354" y="3427616"/>
            <a:ext cx="1747979" cy="307777"/>
          </a:xfrm>
          <a:prstGeom prst="rect">
            <a:avLst/>
          </a:prstGeom>
        </p:spPr>
        <p:txBody>
          <a:bodyPr wrap="none">
            <a:spAutoFit/>
          </a:bodyPr>
          <a:lstStyle/>
          <a:p>
            <a:pPr algn="ctr"/>
            <a:r>
              <a:rPr lang="en-US" altLang="zh-TW" sz="1400" b="1">
                <a:solidFill>
                  <a:schemeClr val="bg1"/>
                </a:solidFill>
                <a:ea typeface="微軟正黑體"/>
              </a:rPr>
              <a:t>Cloud Object Storage</a:t>
            </a:r>
          </a:p>
        </p:txBody>
      </p:sp>
      <p:grpSp>
        <p:nvGrpSpPr>
          <p:cNvPr id="436" name="群組 435">
            <a:extLst>
              <a:ext uri="{FF2B5EF4-FFF2-40B4-BE49-F238E27FC236}">
                <a16:creationId xmlns:a16="http://schemas.microsoft.com/office/drawing/2014/main" id="{7EAA582B-7454-468A-B571-4D23424B2724}"/>
              </a:ext>
            </a:extLst>
          </p:cNvPr>
          <p:cNvGrpSpPr/>
          <p:nvPr/>
        </p:nvGrpSpPr>
        <p:grpSpPr>
          <a:xfrm>
            <a:off x="9953431" y="4161009"/>
            <a:ext cx="1449999" cy="1011720"/>
            <a:chOff x="6134382" y="1540701"/>
            <a:chExt cx="4347102" cy="3033140"/>
          </a:xfrm>
        </p:grpSpPr>
        <p:grpSp>
          <p:nvGrpSpPr>
            <p:cNvPr id="437" name="群組 436">
              <a:extLst>
                <a:ext uri="{FF2B5EF4-FFF2-40B4-BE49-F238E27FC236}">
                  <a16:creationId xmlns:a16="http://schemas.microsoft.com/office/drawing/2014/main" id="{15B256A0-76B2-465F-921B-BFF432C3DE70}"/>
                </a:ext>
              </a:extLst>
            </p:cNvPr>
            <p:cNvGrpSpPr/>
            <p:nvPr/>
          </p:nvGrpSpPr>
          <p:grpSpPr>
            <a:xfrm>
              <a:off x="6134382" y="1540701"/>
              <a:ext cx="4347102" cy="3013137"/>
              <a:chOff x="2426218" y="335742"/>
              <a:chExt cx="7276477" cy="5043588"/>
            </a:xfrm>
          </p:grpSpPr>
          <p:pic>
            <p:nvPicPr>
              <p:cNvPr id="441" name="圖形 440">
                <a:extLst>
                  <a:ext uri="{FF2B5EF4-FFF2-40B4-BE49-F238E27FC236}">
                    <a16:creationId xmlns:a16="http://schemas.microsoft.com/office/drawing/2014/main" id="{7A0C5C1F-DCD0-4B51-BC2D-9F75952FBDAD}"/>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2847477" y="335742"/>
                <a:ext cx="6258560" cy="4326014"/>
              </a:xfrm>
              <a:prstGeom prst="rect">
                <a:avLst/>
              </a:prstGeom>
            </p:spPr>
          </p:pic>
          <p:sp>
            <p:nvSpPr>
              <p:cNvPr id="442" name="矩形 441">
                <a:extLst>
                  <a:ext uri="{FF2B5EF4-FFF2-40B4-BE49-F238E27FC236}">
                    <a16:creationId xmlns:a16="http://schemas.microsoft.com/office/drawing/2014/main" id="{3014A457-AADB-467B-A6DD-63AB12304664}"/>
                  </a:ext>
                </a:extLst>
              </p:cNvPr>
              <p:cNvSpPr/>
              <p:nvPr/>
            </p:nvSpPr>
            <p:spPr>
              <a:xfrm>
                <a:off x="5499237" y="3905909"/>
                <a:ext cx="243840" cy="243840"/>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443" name="矩形 442">
                <a:extLst>
                  <a:ext uri="{FF2B5EF4-FFF2-40B4-BE49-F238E27FC236}">
                    <a16:creationId xmlns:a16="http://schemas.microsoft.com/office/drawing/2014/main" id="{DF14F322-4192-4CBA-B141-E877C0A331A3}"/>
                  </a:ext>
                </a:extLst>
              </p:cNvPr>
              <p:cNvSpPr/>
              <p:nvPr/>
            </p:nvSpPr>
            <p:spPr>
              <a:xfrm>
                <a:off x="5946277" y="3905909"/>
                <a:ext cx="243840" cy="243840"/>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444" name="矩形 443">
                <a:extLst>
                  <a:ext uri="{FF2B5EF4-FFF2-40B4-BE49-F238E27FC236}">
                    <a16:creationId xmlns:a16="http://schemas.microsoft.com/office/drawing/2014/main" id="{A8FD5397-A80B-4D9E-A77B-7AEDB9969505}"/>
                  </a:ext>
                </a:extLst>
              </p:cNvPr>
              <p:cNvSpPr/>
              <p:nvPr/>
            </p:nvSpPr>
            <p:spPr>
              <a:xfrm>
                <a:off x="6403477" y="3905909"/>
                <a:ext cx="243840" cy="243840"/>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grpSp>
            <p:nvGrpSpPr>
              <p:cNvPr id="445" name="群組 444">
                <a:extLst>
                  <a:ext uri="{FF2B5EF4-FFF2-40B4-BE49-F238E27FC236}">
                    <a16:creationId xmlns:a16="http://schemas.microsoft.com/office/drawing/2014/main" id="{B9B6C846-0B1C-4528-BD7D-CE86C190FDEE}"/>
                  </a:ext>
                </a:extLst>
              </p:cNvPr>
              <p:cNvGrpSpPr/>
              <p:nvPr/>
            </p:nvGrpSpPr>
            <p:grpSpPr>
              <a:xfrm>
                <a:off x="2426218" y="4123037"/>
                <a:ext cx="1071485" cy="1071480"/>
                <a:chOff x="551616" y="5265594"/>
                <a:chExt cx="222492" cy="222491"/>
              </a:xfrm>
            </p:grpSpPr>
            <p:sp>
              <p:nvSpPr>
                <p:cNvPr id="453" name="手繪多邊形: 圖案 452">
                  <a:extLst>
                    <a:ext uri="{FF2B5EF4-FFF2-40B4-BE49-F238E27FC236}">
                      <a16:creationId xmlns:a16="http://schemas.microsoft.com/office/drawing/2014/main" id="{DBC5FF0F-7CC7-4D50-8B2B-072529194C63}"/>
                    </a:ext>
                  </a:extLst>
                </p:cNvPr>
                <p:cNvSpPr/>
                <p:nvPr/>
              </p:nvSpPr>
              <p:spPr>
                <a:xfrm>
                  <a:off x="731494" y="5265594"/>
                  <a:ext cx="42614" cy="42614"/>
                </a:xfrm>
                <a:custGeom>
                  <a:avLst/>
                  <a:gdLst>
                    <a:gd name="connsiteX0" fmla="*/ 0 w 85725"/>
                    <a:gd name="connsiteY0" fmla="*/ 0 h 85725"/>
                    <a:gd name="connsiteX1" fmla="*/ 90488 w 85725"/>
                    <a:gd name="connsiteY1" fmla="*/ 0 h 85725"/>
                    <a:gd name="connsiteX2" fmla="*/ 90488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8" y="0"/>
                      </a:lnTo>
                      <a:lnTo>
                        <a:pt x="90488" y="90487"/>
                      </a:lnTo>
                      <a:lnTo>
                        <a:pt x="0" y="90487"/>
                      </a:lnTo>
                      <a:close/>
                    </a:path>
                  </a:pathLst>
                </a:custGeom>
                <a:solidFill>
                  <a:srgbClr val="FFFFFF"/>
                </a:solidFill>
                <a:ln w="9525" cap="flat">
                  <a:noFill/>
                  <a:prstDash val="solid"/>
                  <a:miter/>
                </a:ln>
              </p:spPr>
              <p:txBody>
                <a:bodyPr rtlCol="0" anchor="ctr"/>
                <a:lstStyle/>
                <a:p>
                  <a:endParaRPr lang="zh-TW" altLang="en-US" sz="1400"/>
                </a:p>
              </p:txBody>
            </p:sp>
            <p:sp>
              <p:nvSpPr>
                <p:cNvPr id="454" name="手繪多邊形: 圖案 453">
                  <a:extLst>
                    <a:ext uri="{FF2B5EF4-FFF2-40B4-BE49-F238E27FC236}">
                      <a16:creationId xmlns:a16="http://schemas.microsoft.com/office/drawing/2014/main" id="{6ED4E485-B5A5-4F54-BCCC-3543DB3B4036}"/>
                    </a:ext>
                  </a:extLst>
                </p:cNvPr>
                <p:cNvSpPr/>
                <p:nvPr/>
              </p:nvSpPr>
              <p:spPr>
                <a:xfrm>
                  <a:off x="641578" y="5265594"/>
                  <a:ext cx="42614" cy="42614"/>
                </a:xfrm>
                <a:custGeom>
                  <a:avLst/>
                  <a:gdLst>
                    <a:gd name="connsiteX0" fmla="*/ 0 w 85725"/>
                    <a:gd name="connsiteY0" fmla="*/ 0 h 85725"/>
                    <a:gd name="connsiteX1" fmla="*/ 90487 w 85725"/>
                    <a:gd name="connsiteY1" fmla="*/ 0 h 85725"/>
                    <a:gd name="connsiteX2" fmla="*/ 90487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7"/>
                      </a:lnTo>
                      <a:lnTo>
                        <a:pt x="0" y="90487"/>
                      </a:lnTo>
                      <a:close/>
                    </a:path>
                  </a:pathLst>
                </a:custGeom>
                <a:solidFill>
                  <a:srgbClr val="FFFFFF"/>
                </a:solidFill>
                <a:ln w="9525" cap="flat">
                  <a:noFill/>
                  <a:prstDash val="solid"/>
                  <a:miter/>
                </a:ln>
              </p:spPr>
              <p:txBody>
                <a:bodyPr rtlCol="0" anchor="ctr"/>
                <a:lstStyle/>
                <a:p>
                  <a:endParaRPr lang="zh-TW" altLang="en-US" sz="1400"/>
                </a:p>
              </p:txBody>
            </p:sp>
            <p:sp>
              <p:nvSpPr>
                <p:cNvPr id="455" name="手繪多邊形: 圖案 454">
                  <a:extLst>
                    <a:ext uri="{FF2B5EF4-FFF2-40B4-BE49-F238E27FC236}">
                      <a16:creationId xmlns:a16="http://schemas.microsoft.com/office/drawing/2014/main" id="{4ECC2B0E-2D2F-4091-8C43-B1900A8FB00E}"/>
                    </a:ext>
                  </a:extLst>
                </p:cNvPr>
                <p:cNvSpPr/>
                <p:nvPr/>
              </p:nvSpPr>
              <p:spPr>
                <a:xfrm>
                  <a:off x="731494" y="5355509"/>
                  <a:ext cx="42614" cy="42614"/>
                </a:xfrm>
                <a:custGeom>
                  <a:avLst/>
                  <a:gdLst>
                    <a:gd name="connsiteX0" fmla="*/ 0 w 85725"/>
                    <a:gd name="connsiteY0" fmla="*/ 0 h 85725"/>
                    <a:gd name="connsiteX1" fmla="*/ 90488 w 85725"/>
                    <a:gd name="connsiteY1" fmla="*/ 0 h 85725"/>
                    <a:gd name="connsiteX2" fmla="*/ 90488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8" y="0"/>
                      </a:lnTo>
                      <a:lnTo>
                        <a:pt x="90488" y="90488"/>
                      </a:lnTo>
                      <a:lnTo>
                        <a:pt x="0" y="90488"/>
                      </a:lnTo>
                      <a:close/>
                    </a:path>
                  </a:pathLst>
                </a:custGeom>
                <a:solidFill>
                  <a:srgbClr val="FFFFFF"/>
                </a:solidFill>
                <a:ln w="9525" cap="flat">
                  <a:noFill/>
                  <a:prstDash val="solid"/>
                  <a:miter/>
                </a:ln>
              </p:spPr>
              <p:txBody>
                <a:bodyPr rtlCol="0" anchor="ctr"/>
                <a:lstStyle/>
                <a:p>
                  <a:endParaRPr lang="zh-TW" altLang="en-US" sz="1400"/>
                </a:p>
              </p:txBody>
            </p:sp>
            <p:sp>
              <p:nvSpPr>
                <p:cNvPr id="456" name="手繪多邊形: 圖案 455">
                  <a:extLst>
                    <a:ext uri="{FF2B5EF4-FFF2-40B4-BE49-F238E27FC236}">
                      <a16:creationId xmlns:a16="http://schemas.microsoft.com/office/drawing/2014/main" id="{BE7B51C3-31D4-4457-A602-010F27A6865A}"/>
                    </a:ext>
                  </a:extLst>
                </p:cNvPr>
                <p:cNvSpPr/>
                <p:nvPr/>
              </p:nvSpPr>
              <p:spPr>
                <a:xfrm>
                  <a:off x="641578" y="5355509"/>
                  <a:ext cx="42614" cy="42614"/>
                </a:xfrm>
                <a:custGeom>
                  <a:avLst/>
                  <a:gdLst>
                    <a:gd name="connsiteX0" fmla="*/ 0 w 85725"/>
                    <a:gd name="connsiteY0" fmla="*/ 0 h 85725"/>
                    <a:gd name="connsiteX1" fmla="*/ 90487 w 85725"/>
                    <a:gd name="connsiteY1" fmla="*/ 0 h 85725"/>
                    <a:gd name="connsiteX2" fmla="*/ 90487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8"/>
                      </a:lnTo>
                      <a:lnTo>
                        <a:pt x="0" y="90488"/>
                      </a:lnTo>
                      <a:close/>
                    </a:path>
                  </a:pathLst>
                </a:custGeom>
                <a:solidFill>
                  <a:srgbClr val="FFFFFF"/>
                </a:solidFill>
                <a:ln w="9525" cap="flat">
                  <a:noFill/>
                  <a:prstDash val="solid"/>
                  <a:miter/>
                </a:ln>
              </p:spPr>
              <p:txBody>
                <a:bodyPr rtlCol="0" anchor="ctr"/>
                <a:lstStyle/>
                <a:p>
                  <a:endParaRPr lang="zh-TW" altLang="en-US" sz="1400"/>
                </a:p>
              </p:txBody>
            </p:sp>
            <p:sp>
              <p:nvSpPr>
                <p:cNvPr id="457" name="手繪多邊形: 圖案 456">
                  <a:extLst>
                    <a:ext uri="{FF2B5EF4-FFF2-40B4-BE49-F238E27FC236}">
                      <a16:creationId xmlns:a16="http://schemas.microsoft.com/office/drawing/2014/main" id="{2E12E695-AEC8-4110-A16F-8DB75046DE3E}"/>
                    </a:ext>
                  </a:extLst>
                </p:cNvPr>
                <p:cNvSpPr/>
                <p:nvPr/>
              </p:nvSpPr>
              <p:spPr>
                <a:xfrm>
                  <a:off x="731494" y="5445471"/>
                  <a:ext cx="42614" cy="42614"/>
                </a:xfrm>
                <a:custGeom>
                  <a:avLst/>
                  <a:gdLst>
                    <a:gd name="connsiteX0" fmla="*/ 0 w 85725"/>
                    <a:gd name="connsiteY0" fmla="*/ 0 h 85725"/>
                    <a:gd name="connsiteX1" fmla="*/ 90488 w 85725"/>
                    <a:gd name="connsiteY1" fmla="*/ 0 h 85725"/>
                    <a:gd name="connsiteX2" fmla="*/ 90488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8" y="0"/>
                      </a:lnTo>
                      <a:lnTo>
                        <a:pt x="90488" y="90488"/>
                      </a:lnTo>
                      <a:lnTo>
                        <a:pt x="0" y="90488"/>
                      </a:lnTo>
                      <a:close/>
                    </a:path>
                  </a:pathLst>
                </a:custGeom>
                <a:solidFill>
                  <a:srgbClr val="FFFFFF"/>
                </a:solidFill>
                <a:ln w="9525" cap="flat">
                  <a:noFill/>
                  <a:prstDash val="solid"/>
                  <a:miter/>
                </a:ln>
              </p:spPr>
              <p:txBody>
                <a:bodyPr rtlCol="0" anchor="ctr"/>
                <a:lstStyle/>
                <a:p>
                  <a:endParaRPr lang="zh-TW" altLang="en-US" sz="1400"/>
                </a:p>
              </p:txBody>
            </p:sp>
            <p:sp>
              <p:nvSpPr>
                <p:cNvPr id="458" name="手繪多邊形: 圖案 457">
                  <a:extLst>
                    <a:ext uri="{FF2B5EF4-FFF2-40B4-BE49-F238E27FC236}">
                      <a16:creationId xmlns:a16="http://schemas.microsoft.com/office/drawing/2014/main" id="{2E983F30-0BFD-4D84-BB52-EFFBEB1AB7DB}"/>
                    </a:ext>
                  </a:extLst>
                </p:cNvPr>
                <p:cNvSpPr/>
                <p:nvPr/>
              </p:nvSpPr>
              <p:spPr>
                <a:xfrm>
                  <a:off x="551616" y="5265594"/>
                  <a:ext cx="42614" cy="42614"/>
                </a:xfrm>
                <a:custGeom>
                  <a:avLst/>
                  <a:gdLst>
                    <a:gd name="connsiteX0" fmla="*/ 0 w 85725"/>
                    <a:gd name="connsiteY0" fmla="*/ 0 h 85725"/>
                    <a:gd name="connsiteX1" fmla="*/ 90488 w 85725"/>
                    <a:gd name="connsiteY1" fmla="*/ 0 h 85725"/>
                    <a:gd name="connsiteX2" fmla="*/ 90488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8" y="0"/>
                      </a:lnTo>
                      <a:lnTo>
                        <a:pt x="90488" y="90487"/>
                      </a:lnTo>
                      <a:lnTo>
                        <a:pt x="0" y="90487"/>
                      </a:lnTo>
                      <a:close/>
                    </a:path>
                  </a:pathLst>
                </a:custGeom>
                <a:solidFill>
                  <a:srgbClr val="FFFFFF"/>
                </a:solidFill>
                <a:ln w="9525" cap="flat">
                  <a:noFill/>
                  <a:prstDash val="solid"/>
                  <a:miter/>
                </a:ln>
              </p:spPr>
              <p:txBody>
                <a:bodyPr rtlCol="0" anchor="ctr"/>
                <a:lstStyle/>
                <a:p>
                  <a:endParaRPr lang="zh-TW" altLang="en-US" sz="1400"/>
                </a:p>
              </p:txBody>
            </p:sp>
          </p:grpSp>
          <p:grpSp>
            <p:nvGrpSpPr>
              <p:cNvPr id="446" name="群組 445">
                <a:extLst>
                  <a:ext uri="{FF2B5EF4-FFF2-40B4-BE49-F238E27FC236}">
                    <a16:creationId xmlns:a16="http://schemas.microsoft.com/office/drawing/2014/main" id="{718DBCF2-FB69-43CF-AA86-89195CF2DBDA}"/>
                  </a:ext>
                </a:extLst>
              </p:cNvPr>
              <p:cNvGrpSpPr/>
              <p:nvPr/>
            </p:nvGrpSpPr>
            <p:grpSpPr>
              <a:xfrm>
                <a:off x="8614059" y="4290924"/>
                <a:ext cx="1088636" cy="1088406"/>
                <a:chOff x="1385335" y="5265594"/>
                <a:chExt cx="222540" cy="222492"/>
              </a:xfrm>
            </p:grpSpPr>
            <p:sp>
              <p:nvSpPr>
                <p:cNvPr id="447" name="手繪多邊形: 圖案 446">
                  <a:extLst>
                    <a:ext uri="{FF2B5EF4-FFF2-40B4-BE49-F238E27FC236}">
                      <a16:creationId xmlns:a16="http://schemas.microsoft.com/office/drawing/2014/main" id="{F08276DA-1C5E-47C6-98C2-6114D7DE923D}"/>
                    </a:ext>
                  </a:extLst>
                </p:cNvPr>
                <p:cNvSpPr/>
                <p:nvPr/>
              </p:nvSpPr>
              <p:spPr>
                <a:xfrm>
                  <a:off x="1385335" y="5265594"/>
                  <a:ext cx="42614" cy="42614"/>
                </a:xfrm>
                <a:custGeom>
                  <a:avLst/>
                  <a:gdLst>
                    <a:gd name="connsiteX0" fmla="*/ 0 w 85725"/>
                    <a:gd name="connsiteY0" fmla="*/ 0 h 85725"/>
                    <a:gd name="connsiteX1" fmla="*/ 90487 w 85725"/>
                    <a:gd name="connsiteY1" fmla="*/ 0 h 85725"/>
                    <a:gd name="connsiteX2" fmla="*/ 90487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7"/>
                      </a:lnTo>
                      <a:lnTo>
                        <a:pt x="0" y="90487"/>
                      </a:lnTo>
                      <a:close/>
                    </a:path>
                  </a:pathLst>
                </a:custGeom>
                <a:solidFill>
                  <a:srgbClr val="FFFFFF"/>
                </a:solidFill>
                <a:ln w="9525" cap="flat">
                  <a:noFill/>
                  <a:prstDash val="solid"/>
                  <a:miter/>
                </a:ln>
              </p:spPr>
              <p:txBody>
                <a:bodyPr rtlCol="0" anchor="ctr"/>
                <a:lstStyle/>
                <a:p>
                  <a:endParaRPr lang="zh-TW" altLang="en-US" sz="1400"/>
                </a:p>
              </p:txBody>
            </p:sp>
            <p:sp>
              <p:nvSpPr>
                <p:cNvPr id="448" name="手繪多邊形: 圖案 447">
                  <a:extLst>
                    <a:ext uri="{FF2B5EF4-FFF2-40B4-BE49-F238E27FC236}">
                      <a16:creationId xmlns:a16="http://schemas.microsoft.com/office/drawing/2014/main" id="{75F26158-3632-46EF-8638-94AC5DD6F259}"/>
                    </a:ext>
                  </a:extLst>
                </p:cNvPr>
                <p:cNvSpPr/>
                <p:nvPr/>
              </p:nvSpPr>
              <p:spPr>
                <a:xfrm>
                  <a:off x="1475298" y="5265594"/>
                  <a:ext cx="42614" cy="42614"/>
                </a:xfrm>
                <a:custGeom>
                  <a:avLst/>
                  <a:gdLst>
                    <a:gd name="connsiteX0" fmla="*/ 0 w 85725"/>
                    <a:gd name="connsiteY0" fmla="*/ 0 h 85725"/>
                    <a:gd name="connsiteX1" fmla="*/ 90487 w 85725"/>
                    <a:gd name="connsiteY1" fmla="*/ 0 h 85725"/>
                    <a:gd name="connsiteX2" fmla="*/ 90487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7"/>
                      </a:lnTo>
                      <a:lnTo>
                        <a:pt x="0" y="90487"/>
                      </a:lnTo>
                      <a:close/>
                    </a:path>
                  </a:pathLst>
                </a:custGeom>
                <a:solidFill>
                  <a:srgbClr val="FFFFFF"/>
                </a:solidFill>
                <a:ln w="9525" cap="flat">
                  <a:noFill/>
                  <a:prstDash val="solid"/>
                  <a:miter/>
                </a:ln>
              </p:spPr>
              <p:txBody>
                <a:bodyPr rtlCol="0" anchor="ctr"/>
                <a:lstStyle/>
                <a:p>
                  <a:endParaRPr lang="zh-TW" altLang="en-US" sz="1400"/>
                </a:p>
              </p:txBody>
            </p:sp>
            <p:sp>
              <p:nvSpPr>
                <p:cNvPr id="449" name="手繪多邊形: 圖案 448">
                  <a:extLst>
                    <a:ext uri="{FF2B5EF4-FFF2-40B4-BE49-F238E27FC236}">
                      <a16:creationId xmlns:a16="http://schemas.microsoft.com/office/drawing/2014/main" id="{DFD5F641-082E-4436-B669-455EE462EFB5}"/>
                    </a:ext>
                  </a:extLst>
                </p:cNvPr>
                <p:cNvSpPr/>
                <p:nvPr/>
              </p:nvSpPr>
              <p:spPr>
                <a:xfrm>
                  <a:off x="1385335" y="5355509"/>
                  <a:ext cx="42614" cy="42614"/>
                </a:xfrm>
                <a:custGeom>
                  <a:avLst/>
                  <a:gdLst>
                    <a:gd name="connsiteX0" fmla="*/ 0 w 85725"/>
                    <a:gd name="connsiteY0" fmla="*/ 0 h 85725"/>
                    <a:gd name="connsiteX1" fmla="*/ 90487 w 85725"/>
                    <a:gd name="connsiteY1" fmla="*/ 0 h 85725"/>
                    <a:gd name="connsiteX2" fmla="*/ 90487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8"/>
                      </a:lnTo>
                      <a:lnTo>
                        <a:pt x="0" y="90488"/>
                      </a:lnTo>
                      <a:close/>
                    </a:path>
                  </a:pathLst>
                </a:custGeom>
                <a:solidFill>
                  <a:srgbClr val="FFFFFF"/>
                </a:solidFill>
                <a:ln w="9525" cap="flat">
                  <a:noFill/>
                  <a:prstDash val="solid"/>
                  <a:miter/>
                </a:ln>
              </p:spPr>
              <p:txBody>
                <a:bodyPr rtlCol="0" anchor="ctr"/>
                <a:lstStyle/>
                <a:p>
                  <a:endParaRPr lang="zh-TW" altLang="en-US" sz="1400"/>
                </a:p>
              </p:txBody>
            </p:sp>
            <p:sp>
              <p:nvSpPr>
                <p:cNvPr id="450" name="手繪多邊形: 圖案 449">
                  <a:extLst>
                    <a:ext uri="{FF2B5EF4-FFF2-40B4-BE49-F238E27FC236}">
                      <a16:creationId xmlns:a16="http://schemas.microsoft.com/office/drawing/2014/main" id="{5D4224AA-A3C1-4EC4-9712-6F971F3E3245}"/>
                    </a:ext>
                  </a:extLst>
                </p:cNvPr>
                <p:cNvSpPr/>
                <p:nvPr/>
              </p:nvSpPr>
              <p:spPr>
                <a:xfrm>
                  <a:off x="1475298" y="5355509"/>
                  <a:ext cx="42614" cy="42614"/>
                </a:xfrm>
                <a:custGeom>
                  <a:avLst/>
                  <a:gdLst>
                    <a:gd name="connsiteX0" fmla="*/ 0 w 85725"/>
                    <a:gd name="connsiteY0" fmla="*/ 0 h 85725"/>
                    <a:gd name="connsiteX1" fmla="*/ 90487 w 85725"/>
                    <a:gd name="connsiteY1" fmla="*/ 0 h 85725"/>
                    <a:gd name="connsiteX2" fmla="*/ 90487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8"/>
                      </a:lnTo>
                      <a:lnTo>
                        <a:pt x="0" y="90488"/>
                      </a:lnTo>
                      <a:close/>
                    </a:path>
                  </a:pathLst>
                </a:custGeom>
                <a:solidFill>
                  <a:srgbClr val="FFFFFF"/>
                </a:solidFill>
                <a:ln w="9525" cap="flat">
                  <a:noFill/>
                  <a:prstDash val="solid"/>
                  <a:miter/>
                </a:ln>
              </p:spPr>
              <p:txBody>
                <a:bodyPr rtlCol="0" anchor="ctr"/>
                <a:lstStyle/>
                <a:p>
                  <a:endParaRPr lang="zh-TW" altLang="en-US" sz="1400"/>
                </a:p>
              </p:txBody>
            </p:sp>
            <p:sp>
              <p:nvSpPr>
                <p:cNvPr id="451" name="手繪多邊形: 圖案 450">
                  <a:extLst>
                    <a:ext uri="{FF2B5EF4-FFF2-40B4-BE49-F238E27FC236}">
                      <a16:creationId xmlns:a16="http://schemas.microsoft.com/office/drawing/2014/main" id="{DA762789-57CD-4A00-A715-75F853DD3659}"/>
                    </a:ext>
                  </a:extLst>
                </p:cNvPr>
                <p:cNvSpPr/>
                <p:nvPr/>
              </p:nvSpPr>
              <p:spPr>
                <a:xfrm>
                  <a:off x="1385335" y="5445472"/>
                  <a:ext cx="42614" cy="42614"/>
                </a:xfrm>
                <a:custGeom>
                  <a:avLst/>
                  <a:gdLst>
                    <a:gd name="connsiteX0" fmla="*/ 0 w 85725"/>
                    <a:gd name="connsiteY0" fmla="*/ 0 h 85725"/>
                    <a:gd name="connsiteX1" fmla="*/ 90487 w 85725"/>
                    <a:gd name="connsiteY1" fmla="*/ 0 h 85725"/>
                    <a:gd name="connsiteX2" fmla="*/ 90487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8"/>
                      </a:lnTo>
                      <a:lnTo>
                        <a:pt x="0" y="90488"/>
                      </a:lnTo>
                      <a:close/>
                    </a:path>
                  </a:pathLst>
                </a:custGeom>
                <a:solidFill>
                  <a:srgbClr val="FFFFFF"/>
                </a:solidFill>
                <a:ln w="9525" cap="flat">
                  <a:noFill/>
                  <a:prstDash val="solid"/>
                  <a:miter/>
                </a:ln>
              </p:spPr>
              <p:txBody>
                <a:bodyPr rtlCol="0" anchor="ctr"/>
                <a:lstStyle/>
                <a:p>
                  <a:endParaRPr lang="zh-TW" altLang="en-US" sz="1400"/>
                </a:p>
              </p:txBody>
            </p:sp>
            <p:sp>
              <p:nvSpPr>
                <p:cNvPr id="452" name="手繪多邊形: 圖案 451">
                  <a:extLst>
                    <a:ext uri="{FF2B5EF4-FFF2-40B4-BE49-F238E27FC236}">
                      <a16:creationId xmlns:a16="http://schemas.microsoft.com/office/drawing/2014/main" id="{A28CDE9D-1057-4D81-AD53-DFB6D9BC1F3A}"/>
                    </a:ext>
                  </a:extLst>
                </p:cNvPr>
                <p:cNvSpPr/>
                <p:nvPr/>
              </p:nvSpPr>
              <p:spPr>
                <a:xfrm>
                  <a:off x="1565261" y="5265594"/>
                  <a:ext cx="42614" cy="42614"/>
                </a:xfrm>
                <a:custGeom>
                  <a:avLst/>
                  <a:gdLst>
                    <a:gd name="connsiteX0" fmla="*/ 0 w 85725"/>
                    <a:gd name="connsiteY0" fmla="*/ 0 h 85725"/>
                    <a:gd name="connsiteX1" fmla="*/ 90487 w 85725"/>
                    <a:gd name="connsiteY1" fmla="*/ 0 h 85725"/>
                    <a:gd name="connsiteX2" fmla="*/ 90487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7"/>
                      </a:lnTo>
                      <a:lnTo>
                        <a:pt x="0" y="90487"/>
                      </a:lnTo>
                      <a:close/>
                    </a:path>
                  </a:pathLst>
                </a:custGeom>
                <a:solidFill>
                  <a:srgbClr val="FFFFFF"/>
                </a:solidFill>
                <a:ln w="9525" cap="flat">
                  <a:noFill/>
                  <a:prstDash val="solid"/>
                  <a:miter/>
                </a:ln>
              </p:spPr>
              <p:txBody>
                <a:bodyPr rtlCol="0" anchor="ctr"/>
                <a:lstStyle/>
                <a:p>
                  <a:endParaRPr lang="zh-TW" altLang="en-US" sz="1400"/>
                </a:p>
              </p:txBody>
            </p:sp>
          </p:grpSp>
        </p:grpSp>
        <p:sp>
          <p:nvSpPr>
            <p:cNvPr id="438" name="矩形 437">
              <a:extLst>
                <a:ext uri="{FF2B5EF4-FFF2-40B4-BE49-F238E27FC236}">
                  <a16:creationId xmlns:a16="http://schemas.microsoft.com/office/drawing/2014/main" id="{CB03ECB6-11F5-498A-B3C2-B9561E43A8C9}"/>
                </a:ext>
              </a:extLst>
            </p:cNvPr>
            <p:cNvSpPr/>
            <p:nvPr/>
          </p:nvSpPr>
          <p:spPr>
            <a:xfrm>
              <a:off x="7019442" y="4125683"/>
              <a:ext cx="448158" cy="448158"/>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439" name="矩形 438">
              <a:extLst>
                <a:ext uri="{FF2B5EF4-FFF2-40B4-BE49-F238E27FC236}">
                  <a16:creationId xmlns:a16="http://schemas.microsoft.com/office/drawing/2014/main" id="{5EA1B084-0431-4107-B54F-67DF9495CA90}"/>
                </a:ext>
              </a:extLst>
            </p:cNvPr>
            <p:cNvSpPr/>
            <p:nvPr/>
          </p:nvSpPr>
          <p:spPr>
            <a:xfrm>
              <a:off x="8077200" y="4125683"/>
              <a:ext cx="448158" cy="448158"/>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440" name="矩形 439">
              <a:extLst>
                <a:ext uri="{FF2B5EF4-FFF2-40B4-BE49-F238E27FC236}">
                  <a16:creationId xmlns:a16="http://schemas.microsoft.com/office/drawing/2014/main" id="{F8F97A7B-27BA-4EEC-8B7E-715C973AF99F}"/>
                </a:ext>
              </a:extLst>
            </p:cNvPr>
            <p:cNvSpPr/>
            <p:nvPr/>
          </p:nvSpPr>
          <p:spPr>
            <a:xfrm>
              <a:off x="9067800" y="4125683"/>
              <a:ext cx="448158" cy="448158"/>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grpSp>
      <p:grpSp>
        <p:nvGrpSpPr>
          <p:cNvPr id="463" name="圖形 211">
            <a:extLst>
              <a:ext uri="{FF2B5EF4-FFF2-40B4-BE49-F238E27FC236}">
                <a16:creationId xmlns:a16="http://schemas.microsoft.com/office/drawing/2014/main" id="{E53ADF60-DF45-4B88-9903-D98C41C2697B}"/>
              </a:ext>
            </a:extLst>
          </p:cNvPr>
          <p:cNvGrpSpPr/>
          <p:nvPr/>
        </p:nvGrpSpPr>
        <p:grpSpPr>
          <a:xfrm>
            <a:off x="10375121" y="4489796"/>
            <a:ext cx="229360" cy="280147"/>
            <a:chOff x="6880167" y="2925402"/>
            <a:chExt cx="551412" cy="630183"/>
          </a:xfrm>
          <a:solidFill>
            <a:schemeClr val="tx1"/>
          </a:solidFill>
        </p:grpSpPr>
        <p:sp>
          <p:nvSpPr>
            <p:cNvPr id="464" name="手繪多邊形: 圖案 463">
              <a:extLst>
                <a:ext uri="{FF2B5EF4-FFF2-40B4-BE49-F238E27FC236}">
                  <a16:creationId xmlns:a16="http://schemas.microsoft.com/office/drawing/2014/main" id="{80E48FAD-5E2C-4B07-80BC-6841174E1621}"/>
                </a:ext>
              </a:extLst>
            </p:cNvPr>
            <p:cNvSpPr/>
            <p:nvPr/>
          </p:nvSpPr>
          <p:spPr>
            <a:xfrm>
              <a:off x="6880167" y="2925402"/>
              <a:ext cx="551412" cy="630183"/>
            </a:xfrm>
            <a:custGeom>
              <a:avLst/>
              <a:gdLst>
                <a:gd name="connsiteX0" fmla="*/ 278294 w 551412"/>
                <a:gd name="connsiteY0" fmla="*/ 636935 h 630182"/>
                <a:gd name="connsiteX1" fmla="*/ 0 w 551412"/>
                <a:gd name="connsiteY1" fmla="*/ 536443 h 630182"/>
                <a:gd name="connsiteX2" fmla="*/ 0 w 551412"/>
                <a:gd name="connsiteY2" fmla="*/ 77873 h 630182"/>
                <a:gd name="connsiteX3" fmla="*/ 278294 w 551412"/>
                <a:gd name="connsiteY3" fmla="*/ 0 h 630182"/>
                <a:gd name="connsiteX4" fmla="*/ 556589 w 551412"/>
                <a:gd name="connsiteY4" fmla="*/ 77873 h 630182"/>
                <a:gd name="connsiteX5" fmla="*/ 556589 w 551412"/>
                <a:gd name="connsiteY5" fmla="*/ 536443 h 630182"/>
                <a:gd name="connsiteX6" fmla="*/ 278294 w 551412"/>
                <a:gd name="connsiteY6" fmla="*/ 636935 h 630182"/>
                <a:gd name="connsiteX7" fmla="*/ 22507 w 551412"/>
                <a:gd name="connsiteY7" fmla="*/ 110732 h 630182"/>
                <a:gd name="connsiteX8" fmla="*/ 22507 w 551412"/>
                <a:gd name="connsiteY8" fmla="*/ 536556 h 630182"/>
                <a:gd name="connsiteX9" fmla="*/ 278294 w 551412"/>
                <a:gd name="connsiteY9" fmla="*/ 614428 h 630182"/>
                <a:gd name="connsiteX10" fmla="*/ 534082 w 551412"/>
                <a:gd name="connsiteY10" fmla="*/ 536556 h 630182"/>
                <a:gd name="connsiteX11" fmla="*/ 534082 w 551412"/>
                <a:gd name="connsiteY11" fmla="*/ 110732 h 630182"/>
                <a:gd name="connsiteX12" fmla="*/ 278294 w 551412"/>
                <a:gd name="connsiteY12" fmla="*/ 155858 h 630182"/>
                <a:gd name="connsiteX13" fmla="*/ 22507 w 551412"/>
                <a:gd name="connsiteY13" fmla="*/ 110732 h 630182"/>
                <a:gd name="connsiteX14" fmla="*/ 278294 w 551412"/>
                <a:gd name="connsiteY14" fmla="*/ 22507 h 630182"/>
                <a:gd name="connsiteX15" fmla="*/ 22507 w 551412"/>
                <a:gd name="connsiteY15" fmla="*/ 77873 h 630182"/>
                <a:gd name="connsiteX16" fmla="*/ 278294 w 551412"/>
                <a:gd name="connsiteY16" fmla="*/ 133239 h 630182"/>
                <a:gd name="connsiteX17" fmla="*/ 534082 w 551412"/>
                <a:gd name="connsiteY17" fmla="*/ 77873 h 630182"/>
                <a:gd name="connsiteX18" fmla="*/ 278294 w 551412"/>
                <a:gd name="connsiteY18" fmla="*/ 22507 h 63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1412" h="630182">
                  <a:moveTo>
                    <a:pt x="278294" y="636935"/>
                  </a:moveTo>
                  <a:cubicBezTo>
                    <a:pt x="137853" y="636935"/>
                    <a:pt x="0" y="587195"/>
                    <a:pt x="0" y="536443"/>
                  </a:cubicBezTo>
                  <a:lnTo>
                    <a:pt x="0" y="77873"/>
                  </a:lnTo>
                  <a:cubicBezTo>
                    <a:pt x="0" y="26783"/>
                    <a:pt x="139991" y="0"/>
                    <a:pt x="278294" y="0"/>
                  </a:cubicBezTo>
                  <a:cubicBezTo>
                    <a:pt x="416597" y="0"/>
                    <a:pt x="556589" y="26783"/>
                    <a:pt x="556589" y="77873"/>
                  </a:cubicBezTo>
                  <a:lnTo>
                    <a:pt x="556589" y="536443"/>
                  </a:lnTo>
                  <a:cubicBezTo>
                    <a:pt x="556589" y="587195"/>
                    <a:pt x="418736" y="636935"/>
                    <a:pt x="278294" y="636935"/>
                  </a:cubicBezTo>
                  <a:close/>
                  <a:moveTo>
                    <a:pt x="22507" y="110732"/>
                  </a:moveTo>
                  <a:lnTo>
                    <a:pt x="22507" y="536556"/>
                  </a:lnTo>
                  <a:cubicBezTo>
                    <a:pt x="22507" y="559062"/>
                    <a:pt x="124462" y="614428"/>
                    <a:pt x="278294" y="614428"/>
                  </a:cubicBezTo>
                  <a:cubicBezTo>
                    <a:pt x="432127" y="614428"/>
                    <a:pt x="534082" y="558950"/>
                    <a:pt x="534082" y="536556"/>
                  </a:cubicBezTo>
                  <a:lnTo>
                    <a:pt x="534082" y="110732"/>
                  </a:lnTo>
                  <a:cubicBezTo>
                    <a:pt x="489069" y="140441"/>
                    <a:pt x="383175" y="155858"/>
                    <a:pt x="278294" y="155858"/>
                  </a:cubicBezTo>
                  <a:cubicBezTo>
                    <a:pt x="173413" y="155858"/>
                    <a:pt x="67520" y="140441"/>
                    <a:pt x="22507" y="110732"/>
                  </a:cubicBezTo>
                  <a:close/>
                  <a:moveTo>
                    <a:pt x="278294" y="22507"/>
                  </a:moveTo>
                  <a:cubicBezTo>
                    <a:pt x="122098" y="22507"/>
                    <a:pt x="22507" y="55366"/>
                    <a:pt x="22507" y="77873"/>
                  </a:cubicBezTo>
                  <a:cubicBezTo>
                    <a:pt x="22507" y="100379"/>
                    <a:pt x="122098" y="133239"/>
                    <a:pt x="278294" y="133239"/>
                  </a:cubicBezTo>
                  <a:cubicBezTo>
                    <a:pt x="434490" y="133239"/>
                    <a:pt x="534082" y="100379"/>
                    <a:pt x="534082" y="77873"/>
                  </a:cubicBezTo>
                  <a:cubicBezTo>
                    <a:pt x="534082" y="55366"/>
                    <a:pt x="434490" y="22507"/>
                    <a:pt x="278294" y="22507"/>
                  </a:cubicBezTo>
                  <a:close/>
                </a:path>
              </a:pathLst>
            </a:custGeom>
            <a:grpFill/>
            <a:ln w="12700" cap="flat">
              <a:solidFill>
                <a:schemeClr val="bg1"/>
              </a:solidFill>
              <a:prstDash val="solid"/>
              <a:miter/>
            </a:ln>
          </p:spPr>
          <p:txBody>
            <a:bodyPr rtlCol="0" anchor="ctr"/>
            <a:lstStyle/>
            <a:p>
              <a:endParaRPr lang="zh-TW" altLang="en-US" sz="1400"/>
            </a:p>
          </p:txBody>
        </p:sp>
        <p:sp>
          <p:nvSpPr>
            <p:cNvPr id="465" name="手繪多邊形: 圖案 464">
              <a:extLst>
                <a:ext uri="{FF2B5EF4-FFF2-40B4-BE49-F238E27FC236}">
                  <a16:creationId xmlns:a16="http://schemas.microsoft.com/office/drawing/2014/main" id="{A071547E-E941-4D98-962E-9531009676B5}"/>
                </a:ext>
              </a:extLst>
            </p:cNvPr>
            <p:cNvSpPr/>
            <p:nvPr/>
          </p:nvSpPr>
          <p:spPr>
            <a:xfrm>
              <a:off x="6889507" y="3161721"/>
              <a:ext cx="528905" cy="67520"/>
            </a:xfrm>
            <a:custGeom>
              <a:avLst/>
              <a:gdLst>
                <a:gd name="connsiteX0" fmla="*/ 264115 w 528905"/>
                <a:gd name="connsiteY0" fmla="*/ 73821 h 67519"/>
                <a:gd name="connsiteX1" fmla="*/ 0 w 528905"/>
                <a:gd name="connsiteY1" fmla="*/ 15980 h 67519"/>
                <a:gd name="connsiteX2" fmla="*/ 10578 w 528905"/>
                <a:gd name="connsiteY2" fmla="*/ 113 h 67519"/>
                <a:gd name="connsiteX3" fmla="*/ 264115 w 528905"/>
                <a:gd name="connsiteY3" fmla="*/ 54803 h 67519"/>
                <a:gd name="connsiteX4" fmla="*/ 529018 w 528905"/>
                <a:gd name="connsiteY4" fmla="*/ 0 h 67519"/>
                <a:gd name="connsiteX5" fmla="*/ 539258 w 528905"/>
                <a:gd name="connsiteY5" fmla="*/ 16092 h 67519"/>
                <a:gd name="connsiteX6" fmla="*/ 264115 w 528905"/>
                <a:gd name="connsiteY6" fmla="*/ 73821 h 6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8905" h="67519">
                  <a:moveTo>
                    <a:pt x="264115" y="73821"/>
                  </a:moveTo>
                  <a:cubicBezTo>
                    <a:pt x="150007" y="73821"/>
                    <a:pt x="35560" y="39611"/>
                    <a:pt x="0" y="15980"/>
                  </a:cubicBezTo>
                  <a:lnTo>
                    <a:pt x="10578" y="113"/>
                  </a:lnTo>
                  <a:cubicBezTo>
                    <a:pt x="44113" y="22507"/>
                    <a:pt x="153720" y="54803"/>
                    <a:pt x="264115" y="54803"/>
                  </a:cubicBezTo>
                  <a:cubicBezTo>
                    <a:pt x="371809" y="54803"/>
                    <a:pt x="494920" y="21831"/>
                    <a:pt x="529018" y="0"/>
                  </a:cubicBezTo>
                  <a:lnTo>
                    <a:pt x="539258" y="16092"/>
                  </a:lnTo>
                  <a:cubicBezTo>
                    <a:pt x="502460" y="39611"/>
                    <a:pt x="376873" y="73821"/>
                    <a:pt x="264115" y="73821"/>
                  </a:cubicBezTo>
                  <a:close/>
                </a:path>
              </a:pathLst>
            </a:custGeom>
            <a:grpFill/>
            <a:ln w="11080" cap="flat">
              <a:solidFill>
                <a:schemeClr val="bg1"/>
              </a:solidFill>
              <a:prstDash val="solid"/>
              <a:miter/>
            </a:ln>
          </p:spPr>
          <p:txBody>
            <a:bodyPr rtlCol="0" anchor="ctr"/>
            <a:lstStyle/>
            <a:p>
              <a:endParaRPr lang="zh-TW" altLang="en-US" sz="1400"/>
            </a:p>
          </p:txBody>
        </p:sp>
        <p:sp>
          <p:nvSpPr>
            <p:cNvPr id="466" name="手繪多邊形: 圖案 465">
              <a:extLst>
                <a:ext uri="{FF2B5EF4-FFF2-40B4-BE49-F238E27FC236}">
                  <a16:creationId xmlns:a16="http://schemas.microsoft.com/office/drawing/2014/main" id="{9A97EBD5-BF1A-48F7-826E-428ED80781D0}"/>
                </a:ext>
              </a:extLst>
            </p:cNvPr>
            <p:cNvSpPr/>
            <p:nvPr/>
          </p:nvSpPr>
          <p:spPr>
            <a:xfrm>
              <a:off x="6889507" y="3319266"/>
              <a:ext cx="528905" cy="67520"/>
            </a:xfrm>
            <a:custGeom>
              <a:avLst/>
              <a:gdLst>
                <a:gd name="connsiteX0" fmla="*/ 264115 w 528905"/>
                <a:gd name="connsiteY0" fmla="*/ 73821 h 67519"/>
                <a:gd name="connsiteX1" fmla="*/ 0 w 528905"/>
                <a:gd name="connsiteY1" fmla="*/ 15980 h 67519"/>
                <a:gd name="connsiteX2" fmla="*/ 10578 w 528905"/>
                <a:gd name="connsiteY2" fmla="*/ 113 h 67519"/>
                <a:gd name="connsiteX3" fmla="*/ 264115 w 528905"/>
                <a:gd name="connsiteY3" fmla="*/ 54803 h 67519"/>
                <a:gd name="connsiteX4" fmla="*/ 529018 w 528905"/>
                <a:gd name="connsiteY4" fmla="*/ 0 h 67519"/>
                <a:gd name="connsiteX5" fmla="*/ 539258 w 528905"/>
                <a:gd name="connsiteY5" fmla="*/ 16092 h 67519"/>
                <a:gd name="connsiteX6" fmla="*/ 264115 w 528905"/>
                <a:gd name="connsiteY6" fmla="*/ 73821 h 6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8905" h="67519">
                  <a:moveTo>
                    <a:pt x="264115" y="73821"/>
                  </a:moveTo>
                  <a:cubicBezTo>
                    <a:pt x="150007" y="73821"/>
                    <a:pt x="35560" y="39611"/>
                    <a:pt x="0" y="15980"/>
                  </a:cubicBezTo>
                  <a:lnTo>
                    <a:pt x="10578" y="113"/>
                  </a:lnTo>
                  <a:cubicBezTo>
                    <a:pt x="44113" y="22507"/>
                    <a:pt x="153720" y="54803"/>
                    <a:pt x="264115" y="54803"/>
                  </a:cubicBezTo>
                  <a:cubicBezTo>
                    <a:pt x="371809" y="54803"/>
                    <a:pt x="494920" y="21831"/>
                    <a:pt x="529018" y="0"/>
                  </a:cubicBezTo>
                  <a:lnTo>
                    <a:pt x="539258" y="16092"/>
                  </a:lnTo>
                  <a:cubicBezTo>
                    <a:pt x="502460" y="39611"/>
                    <a:pt x="376873" y="73821"/>
                    <a:pt x="264115" y="73821"/>
                  </a:cubicBezTo>
                  <a:close/>
                </a:path>
              </a:pathLst>
            </a:custGeom>
            <a:grpFill/>
            <a:ln w="11080" cap="flat">
              <a:solidFill>
                <a:schemeClr val="bg1"/>
              </a:solidFill>
              <a:prstDash val="solid"/>
              <a:miter/>
            </a:ln>
          </p:spPr>
          <p:txBody>
            <a:bodyPr rtlCol="0" anchor="ctr"/>
            <a:lstStyle/>
            <a:p>
              <a:endParaRPr lang="zh-TW" altLang="en-US" sz="1400"/>
            </a:p>
          </p:txBody>
        </p:sp>
      </p:grpSp>
      <p:sp>
        <p:nvSpPr>
          <p:cNvPr id="235" name="文字方塊 352">
            <a:extLst>
              <a:ext uri="{FF2B5EF4-FFF2-40B4-BE49-F238E27FC236}">
                <a16:creationId xmlns:a16="http://schemas.microsoft.com/office/drawing/2014/main" id="{4B4B246B-714E-4ECB-B818-4F2E0E422FDD}"/>
              </a:ext>
            </a:extLst>
          </p:cNvPr>
          <p:cNvSpPr txBox="1"/>
          <p:nvPr/>
        </p:nvSpPr>
        <p:spPr>
          <a:xfrm>
            <a:off x="3352403" y="2411648"/>
            <a:ext cx="113127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ltLang="zh-TW" sz="1600">
                <a:latin typeface="Arial" panose="020B0604020202020204" pitchFamily="34" charset="0"/>
                <a:ea typeface="新細明體"/>
                <a:cs typeface="Arial" panose="020B0604020202020204" pitchFamily="34" charset="0"/>
              </a:rPr>
              <a:t>Initiator</a:t>
            </a:r>
          </a:p>
        </p:txBody>
      </p:sp>
      <p:sp>
        <p:nvSpPr>
          <p:cNvPr id="236" name="箭號: 左-右雙向 351">
            <a:extLst>
              <a:ext uri="{FF2B5EF4-FFF2-40B4-BE49-F238E27FC236}">
                <a16:creationId xmlns:a16="http://schemas.microsoft.com/office/drawing/2014/main" id="{FFCF47E7-CD1D-45EA-8A8F-3EA6E42D16C0}"/>
              </a:ext>
            </a:extLst>
          </p:cNvPr>
          <p:cNvSpPr/>
          <p:nvPr/>
        </p:nvSpPr>
        <p:spPr>
          <a:xfrm>
            <a:off x="3437538" y="2823638"/>
            <a:ext cx="2243300" cy="181816"/>
          </a:xfrm>
          <a:prstGeom prst="leftRightArrow">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600">
              <a:solidFill>
                <a:schemeClr val="tx1"/>
              </a:solidFill>
              <a:latin typeface="Arial" panose="020B0604020202020204" pitchFamily="34" charset="0"/>
              <a:cs typeface="Arial" panose="020B0604020202020204" pitchFamily="34" charset="0"/>
            </a:endParaRPr>
          </a:p>
        </p:txBody>
      </p:sp>
      <p:sp>
        <p:nvSpPr>
          <p:cNvPr id="237" name="文字方塊 359">
            <a:extLst>
              <a:ext uri="{FF2B5EF4-FFF2-40B4-BE49-F238E27FC236}">
                <a16:creationId xmlns:a16="http://schemas.microsoft.com/office/drawing/2014/main" id="{51777329-7F2C-48E1-9355-42979D476401}"/>
              </a:ext>
            </a:extLst>
          </p:cNvPr>
          <p:cNvSpPr txBox="1"/>
          <p:nvPr/>
        </p:nvSpPr>
        <p:spPr>
          <a:xfrm>
            <a:off x="4367689" y="2979487"/>
            <a:ext cx="7115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400">
                <a:latin typeface="Arial" panose="020B0604020202020204" pitchFamily="34" charset="0"/>
                <a:ea typeface="新細明體"/>
                <a:cs typeface="Arial" panose="020B0604020202020204" pitchFamily="34" charset="0"/>
              </a:rPr>
              <a:t>iSCSI</a:t>
            </a:r>
          </a:p>
        </p:txBody>
      </p:sp>
      <p:pic>
        <p:nvPicPr>
          <p:cNvPr id="197" name="圖片 196" descr="一張含有 向量圖形 的圖片&#10;&#10;自動產生的描述">
            <a:extLst>
              <a:ext uri="{FF2B5EF4-FFF2-40B4-BE49-F238E27FC236}">
                <a16:creationId xmlns:a16="http://schemas.microsoft.com/office/drawing/2014/main" id="{FF688B74-E9B0-ED4D-BE54-30BF98F46955}"/>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122250" y="1976865"/>
            <a:ext cx="1096752" cy="1096749"/>
          </a:xfrm>
          <a:prstGeom prst="roundRect">
            <a:avLst>
              <a:gd name="adj" fmla="val 23763"/>
            </a:avLst>
          </a:prstGeom>
          <a:ln w="28575">
            <a:noFill/>
          </a:ln>
          <a:effectLst/>
        </p:spPr>
      </p:pic>
      <p:grpSp>
        <p:nvGrpSpPr>
          <p:cNvPr id="198" name="群組 197">
            <a:extLst>
              <a:ext uri="{FF2B5EF4-FFF2-40B4-BE49-F238E27FC236}">
                <a16:creationId xmlns:a16="http://schemas.microsoft.com/office/drawing/2014/main" id="{3502B36C-A39A-458B-81E2-FAF0C1B43461}"/>
              </a:ext>
            </a:extLst>
          </p:cNvPr>
          <p:cNvGrpSpPr/>
          <p:nvPr/>
        </p:nvGrpSpPr>
        <p:grpSpPr>
          <a:xfrm>
            <a:off x="9967823" y="5553269"/>
            <a:ext cx="1113550" cy="826143"/>
            <a:chOff x="7802174" y="5312644"/>
            <a:chExt cx="1113550" cy="826138"/>
          </a:xfrm>
        </p:grpSpPr>
        <p:sp>
          <p:nvSpPr>
            <p:cNvPr id="199" name="文字方塊 198">
              <a:extLst>
                <a:ext uri="{FF2B5EF4-FFF2-40B4-BE49-F238E27FC236}">
                  <a16:creationId xmlns:a16="http://schemas.microsoft.com/office/drawing/2014/main" id="{9A0E53F5-A091-4776-AEC5-7F1E9A42F0DC}"/>
                </a:ext>
              </a:extLst>
            </p:cNvPr>
            <p:cNvSpPr txBox="1"/>
            <p:nvPr/>
          </p:nvSpPr>
          <p:spPr>
            <a:xfrm>
              <a:off x="7802174" y="5831007"/>
              <a:ext cx="1113550" cy="307775"/>
            </a:xfrm>
            <a:prstGeom prst="rect">
              <a:avLst/>
            </a:prstGeom>
            <a:solidFill>
              <a:srgbClr val="35393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ltLang="zh-TW" sz="1400"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Snapshot</a:t>
              </a:r>
              <a:endParaRPr lang="zh-TW" altLang="en-US" sz="1400" b="1">
                <a:solidFill>
                  <a:schemeClr val="bg1"/>
                </a:solidFill>
                <a:latin typeface="微軟正黑體" panose="020B0604030504040204" pitchFamily="34" charset="-120"/>
                <a:ea typeface="微軟正黑體" panose="020B0604030504040204" pitchFamily="34" charset="-120"/>
                <a:cs typeface="Arial" panose="020B0604020202020204" pitchFamily="34" charset="0"/>
              </a:endParaRPr>
            </a:p>
          </p:txBody>
        </p:sp>
        <p:grpSp>
          <p:nvGrpSpPr>
            <p:cNvPr id="200" name="圖形 152">
              <a:extLst>
                <a:ext uri="{FF2B5EF4-FFF2-40B4-BE49-F238E27FC236}">
                  <a16:creationId xmlns:a16="http://schemas.microsoft.com/office/drawing/2014/main" id="{4F9A9F03-2D16-482B-8B22-560EAD06EC37}"/>
                </a:ext>
              </a:extLst>
            </p:cNvPr>
            <p:cNvGrpSpPr/>
            <p:nvPr/>
          </p:nvGrpSpPr>
          <p:grpSpPr>
            <a:xfrm flipH="1">
              <a:off x="7884633" y="5312644"/>
              <a:ext cx="412922" cy="531799"/>
              <a:chOff x="9272428" y="5069210"/>
              <a:chExt cx="458537" cy="590550"/>
            </a:xfrm>
          </p:grpSpPr>
          <p:sp>
            <p:nvSpPr>
              <p:cNvPr id="277" name="手繪多邊形: 圖案 276">
                <a:extLst>
                  <a:ext uri="{FF2B5EF4-FFF2-40B4-BE49-F238E27FC236}">
                    <a16:creationId xmlns:a16="http://schemas.microsoft.com/office/drawing/2014/main" id="{E2B1DB29-115B-45A2-A11D-7F7BE2E768B7}"/>
                  </a:ext>
                </a:extLst>
              </p:cNvPr>
              <p:cNvSpPr/>
              <p:nvPr/>
            </p:nvSpPr>
            <p:spPr>
              <a:xfrm>
                <a:off x="9329230" y="5130551"/>
                <a:ext cx="346242" cy="47625"/>
              </a:xfrm>
              <a:custGeom>
                <a:avLst/>
                <a:gdLst>
                  <a:gd name="connsiteX0" fmla="*/ 7112 w 346242"/>
                  <a:gd name="connsiteY0" fmla="*/ 53912 h 47625"/>
                  <a:gd name="connsiteX1" fmla="*/ 0 w 346242"/>
                  <a:gd name="connsiteY1" fmla="*/ 40957 h 47625"/>
                  <a:gd name="connsiteX2" fmla="*/ 174057 w 346242"/>
                  <a:gd name="connsiteY2" fmla="*/ 0 h 47625"/>
                  <a:gd name="connsiteX3" fmla="*/ 346429 w 346242"/>
                  <a:gd name="connsiteY3" fmla="*/ 40005 h 47625"/>
                  <a:gd name="connsiteX4" fmla="*/ 339505 w 346242"/>
                  <a:gd name="connsiteY4" fmla="*/ 53054 h 47625"/>
                  <a:gd name="connsiteX5" fmla="*/ 173963 w 346242"/>
                  <a:gd name="connsiteY5" fmla="*/ 14764 h 47625"/>
                  <a:gd name="connsiteX6" fmla="*/ 7112 w 346242"/>
                  <a:gd name="connsiteY6" fmla="*/ 53912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6242" h="47625">
                    <a:moveTo>
                      <a:pt x="7112" y="53912"/>
                    </a:moveTo>
                    <a:lnTo>
                      <a:pt x="0" y="40957"/>
                    </a:lnTo>
                    <a:cubicBezTo>
                      <a:pt x="33408" y="21907"/>
                      <a:pt x="83379" y="0"/>
                      <a:pt x="174057" y="0"/>
                    </a:cubicBezTo>
                    <a:cubicBezTo>
                      <a:pt x="262115" y="0"/>
                      <a:pt x="312460" y="21431"/>
                      <a:pt x="346429" y="40005"/>
                    </a:cubicBezTo>
                    <a:lnTo>
                      <a:pt x="339505" y="53054"/>
                    </a:lnTo>
                    <a:cubicBezTo>
                      <a:pt x="304974" y="34100"/>
                      <a:pt x="258278" y="14764"/>
                      <a:pt x="173963" y="14764"/>
                    </a:cubicBezTo>
                    <a:cubicBezTo>
                      <a:pt x="86748" y="14764"/>
                      <a:pt x="38929" y="35719"/>
                      <a:pt x="7112" y="53912"/>
                    </a:cubicBez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78" name="手繪多邊形: 圖案 277">
                <a:extLst>
                  <a:ext uri="{FF2B5EF4-FFF2-40B4-BE49-F238E27FC236}">
                    <a16:creationId xmlns:a16="http://schemas.microsoft.com/office/drawing/2014/main" id="{6673CC6A-3DF3-45B2-9B43-6AB608319690}"/>
                  </a:ext>
                </a:extLst>
              </p:cNvPr>
              <p:cNvSpPr/>
              <p:nvPr/>
            </p:nvSpPr>
            <p:spPr>
              <a:xfrm>
                <a:off x="9272428" y="5069210"/>
                <a:ext cx="458537" cy="590550"/>
              </a:xfrm>
              <a:custGeom>
                <a:avLst/>
                <a:gdLst>
                  <a:gd name="connsiteX0" fmla="*/ 231421 w 458537"/>
                  <a:gd name="connsiteY0" fmla="*/ 596265 h 590550"/>
                  <a:gd name="connsiteX1" fmla="*/ 0 w 458537"/>
                  <a:gd name="connsiteY1" fmla="*/ 530257 h 590550"/>
                  <a:gd name="connsiteX2" fmla="*/ 0 w 458537"/>
                  <a:gd name="connsiteY2" fmla="*/ 65913 h 590550"/>
                  <a:gd name="connsiteX3" fmla="*/ 231421 w 458537"/>
                  <a:gd name="connsiteY3" fmla="*/ 0 h 590550"/>
                  <a:gd name="connsiteX4" fmla="*/ 462842 w 458537"/>
                  <a:gd name="connsiteY4" fmla="*/ 65913 h 590550"/>
                  <a:gd name="connsiteX5" fmla="*/ 462842 w 458537"/>
                  <a:gd name="connsiteY5" fmla="*/ 530257 h 590550"/>
                  <a:gd name="connsiteX6" fmla="*/ 231421 w 458537"/>
                  <a:gd name="connsiteY6" fmla="*/ 596265 h 590550"/>
                  <a:gd name="connsiteX7" fmla="*/ 18716 w 458537"/>
                  <a:gd name="connsiteY7" fmla="*/ 93726 h 590550"/>
                  <a:gd name="connsiteX8" fmla="*/ 18716 w 458537"/>
                  <a:gd name="connsiteY8" fmla="*/ 530352 h 590550"/>
                  <a:gd name="connsiteX9" fmla="*/ 231421 w 458537"/>
                  <a:gd name="connsiteY9" fmla="*/ 577215 h 590550"/>
                  <a:gd name="connsiteX10" fmla="*/ 444126 w 458537"/>
                  <a:gd name="connsiteY10" fmla="*/ 530352 h 590550"/>
                  <a:gd name="connsiteX11" fmla="*/ 444126 w 458537"/>
                  <a:gd name="connsiteY11" fmla="*/ 93726 h 590550"/>
                  <a:gd name="connsiteX12" fmla="*/ 231421 w 458537"/>
                  <a:gd name="connsiteY12" fmla="*/ 131921 h 590550"/>
                  <a:gd name="connsiteX13" fmla="*/ 18716 w 458537"/>
                  <a:gd name="connsiteY13" fmla="*/ 93726 h 590550"/>
                  <a:gd name="connsiteX14" fmla="*/ 231421 w 458537"/>
                  <a:gd name="connsiteY14" fmla="*/ 19050 h 590550"/>
                  <a:gd name="connsiteX15" fmla="*/ 18716 w 458537"/>
                  <a:gd name="connsiteY15" fmla="*/ 65913 h 590550"/>
                  <a:gd name="connsiteX16" fmla="*/ 231421 w 458537"/>
                  <a:gd name="connsiteY16" fmla="*/ 112776 h 590550"/>
                  <a:gd name="connsiteX17" fmla="*/ 444126 w 458537"/>
                  <a:gd name="connsiteY17" fmla="*/ 65913 h 590550"/>
                  <a:gd name="connsiteX18" fmla="*/ 231421 w 458537"/>
                  <a:gd name="connsiteY18" fmla="*/ 19050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8537" h="590550">
                    <a:moveTo>
                      <a:pt x="231421" y="596265"/>
                    </a:moveTo>
                    <a:cubicBezTo>
                      <a:pt x="116412" y="596265"/>
                      <a:pt x="0" y="573596"/>
                      <a:pt x="0" y="530257"/>
                    </a:cubicBezTo>
                    <a:lnTo>
                      <a:pt x="0" y="65913"/>
                    </a:lnTo>
                    <a:cubicBezTo>
                      <a:pt x="0" y="22670"/>
                      <a:pt x="116412" y="0"/>
                      <a:pt x="231421" y="0"/>
                    </a:cubicBezTo>
                    <a:cubicBezTo>
                      <a:pt x="346429" y="0"/>
                      <a:pt x="462842" y="22670"/>
                      <a:pt x="462842" y="65913"/>
                    </a:cubicBezTo>
                    <a:lnTo>
                      <a:pt x="462842" y="530257"/>
                    </a:lnTo>
                    <a:cubicBezTo>
                      <a:pt x="462842" y="573596"/>
                      <a:pt x="346429" y="596265"/>
                      <a:pt x="231421" y="596265"/>
                    </a:cubicBezTo>
                    <a:close/>
                    <a:moveTo>
                      <a:pt x="18716" y="93726"/>
                    </a:moveTo>
                    <a:lnTo>
                      <a:pt x="18716" y="530352"/>
                    </a:lnTo>
                    <a:cubicBezTo>
                      <a:pt x="18716" y="549497"/>
                      <a:pt x="101533" y="577215"/>
                      <a:pt x="231421" y="577215"/>
                    </a:cubicBezTo>
                    <a:cubicBezTo>
                      <a:pt x="361308" y="577215"/>
                      <a:pt x="444126" y="549402"/>
                      <a:pt x="444126" y="530352"/>
                    </a:cubicBezTo>
                    <a:lnTo>
                      <a:pt x="444126" y="93726"/>
                    </a:lnTo>
                    <a:cubicBezTo>
                      <a:pt x="406694" y="118872"/>
                      <a:pt x="318636" y="131921"/>
                      <a:pt x="231421" y="131921"/>
                    </a:cubicBezTo>
                    <a:cubicBezTo>
                      <a:pt x="144205" y="131921"/>
                      <a:pt x="56147" y="118872"/>
                      <a:pt x="18716" y="93726"/>
                    </a:cubicBezTo>
                    <a:close/>
                    <a:moveTo>
                      <a:pt x="231421" y="19050"/>
                    </a:moveTo>
                    <a:cubicBezTo>
                      <a:pt x="101533" y="19050"/>
                      <a:pt x="18716" y="46863"/>
                      <a:pt x="18716" y="65913"/>
                    </a:cubicBezTo>
                    <a:cubicBezTo>
                      <a:pt x="18716" y="84963"/>
                      <a:pt x="101533" y="112776"/>
                      <a:pt x="231421" y="112776"/>
                    </a:cubicBezTo>
                    <a:cubicBezTo>
                      <a:pt x="361308" y="112776"/>
                      <a:pt x="444126" y="84963"/>
                      <a:pt x="444126" y="65913"/>
                    </a:cubicBezTo>
                    <a:cubicBezTo>
                      <a:pt x="444126" y="46863"/>
                      <a:pt x="361308" y="19050"/>
                      <a:pt x="231421" y="19050"/>
                    </a:cubicBez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79" name="手繪多邊形: 圖案 278">
                <a:extLst>
                  <a:ext uri="{FF2B5EF4-FFF2-40B4-BE49-F238E27FC236}">
                    <a16:creationId xmlns:a16="http://schemas.microsoft.com/office/drawing/2014/main" id="{33863368-EE21-4666-8545-8B51D1A3294E}"/>
                  </a:ext>
                </a:extLst>
              </p:cNvPr>
              <p:cNvSpPr/>
              <p:nvPr/>
            </p:nvSpPr>
            <p:spPr>
              <a:xfrm>
                <a:off x="9455562" y="5443638"/>
                <a:ext cx="56147" cy="57150"/>
              </a:xfrm>
              <a:custGeom>
                <a:avLst/>
                <a:gdLst>
                  <a:gd name="connsiteX0" fmla="*/ 55492 w 56147"/>
                  <a:gd name="connsiteY0" fmla="*/ 62674 h 57150"/>
                  <a:gd name="connsiteX1" fmla="*/ 55492 w 56147"/>
                  <a:gd name="connsiteY1" fmla="*/ 62674 h 57150"/>
                  <a:gd name="connsiteX2" fmla="*/ 36028 w 56147"/>
                  <a:gd name="connsiteY2" fmla="*/ 28289 h 57150"/>
                  <a:gd name="connsiteX3" fmla="*/ 36028 w 56147"/>
                  <a:gd name="connsiteY3" fmla="*/ 28289 h 57150"/>
                  <a:gd name="connsiteX4" fmla="*/ 35934 w 56147"/>
                  <a:gd name="connsiteY4" fmla="*/ 28194 h 57150"/>
                  <a:gd name="connsiteX5" fmla="*/ 35934 w 56147"/>
                  <a:gd name="connsiteY5" fmla="*/ 28099 h 57150"/>
                  <a:gd name="connsiteX6" fmla="*/ 35841 w 56147"/>
                  <a:gd name="connsiteY6" fmla="*/ 28003 h 57150"/>
                  <a:gd name="connsiteX7" fmla="*/ 35747 w 56147"/>
                  <a:gd name="connsiteY7" fmla="*/ 27908 h 57150"/>
                  <a:gd name="connsiteX8" fmla="*/ 30600 w 56147"/>
                  <a:gd name="connsiteY8" fmla="*/ 18859 h 57150"/>
                  <a:gd name="connsiteX9" fmla="*/ 19932 w 56147"/>
                  <a:gd name="connsiteY9" fmla="*/ 0 h 57150"/>
                  <a:gd name="connsiteX10" fmla="*/ 19932 w 56147"/>
                  <a:gd name="connsiteY10" fmla="*/ 0 h 57150"/>
                  <a:gd name="connsiteX11" fmla="*/ 1591 w 56147"/>
                  <a:gd name="connsiteY11" fmla="*/ 32290 h 57150"/>
                  <a:gd name="connsiteX12" fmla="*/ 0 w 56147"/>
                  <a:gd name="connsiteY12" fmla="*/ 35052 h 57150"/>
                  <a:gd name="connsiteX13" fmla="*/ 57177 w 56147"/>
                  <a:gd name="connsiteY13" fmla="*/ 65532 h 57150"/>
                  <a:gd name="connsiteX14" fmla="*/ 55492 w 56147"/>
                  <a:gd name="connsiteY14" fmla="*/ 62674 h 57150"/>
                  <a:gd name="connsiteX15" fmla="*/ 55492 w 56147"/>
                  <a:gd name="connsiteY15" fmla="*/ 62674 h 57150"/>
                  <a:gd name="connsiteX16" fmla="*/ 55492 w 56147"/>
                  <a:gd name="connsiteY16" fmla="*/ 6267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147" h="57150">
                    <a:moveTo>
                      <a:pt x="55492" y="62674"/>
                    </a:moveTo>
                    <a:lnTo>
                      <a:pt x="55492" y="62674"/>
                    </a:lnTo>
                    <a:lnTo>
                      <a:pt x="36028" y="28289"/>
                    </a:lnTo>
                    <a:lnTo>
                      <a:pt x="36028" y="28289"/>
                    </a:lnTo>
                    <a:cubicBezTo>
                      <a:pt x="36028" y="28194"/>
                      <a:pt x="35934" y="28194"/>
                      <a:pt x="35934" y="28194"/>
                    </a:cubicBezTo>
                    <a:lnTo>
                      <a:pt x="35934" y="28099"/>
                    </a:lnTo>
                    <a:lnTo>
                      <a:pt x="35841" y="28003"/>
                    </a:lnTo>
                    <a:lnTo>
                      <a:pt x="35747" y="27908"/>
                    </a:lnTo>
                    <a:lnTo>
                      <a:pt x="30600" y="18859"/>
                    </a:lnTo>
                    <a:lnTo>
                      <a:pt x="19932" y="0"/>
                    </a:lnTo>
                    <a:lnTo>
                      <a:pt x="19932" y="0"/>
                    </a:lnTo>
                    <a:lnTo>
                      <a:pt x="1591" y="32290"/>
                    </a:lnTo>
                    <a:lnTo>
                      <a:pt x="0" y="35052"/>
                    </a:lnTo>
                    <a:cubicBezTo>
                      <a:pt x="12914" y="53149"/>
                      <a:pt x="33595" y="64960"/>
                      <a:pt x="57177" y="65532"/>
                    </a:cubicBezTo>
                    <a:lnTo>
                      <a:pt x="55492" y="62674"/>
                    </a:lnTo>
                    <a:lnTo>
                      <a:pt x="55492" y="62674"/>
                    </a:lnTo>
                    <a:lnTo>
                      <a:pt x="55492" y="62674"/>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80" name="手繪多邊形: 圖案 279">
                <a:extLst>
                  <a:ext uri="{FF2B5EF4-FFF2-40B4-BE49-F238E27FC236}">
                    <a16:creationId xmlns:a16="http://schemas.microsoft.com/office/drawing/2014/main" id="{3F86B91F-D404-448A-8D79-DD49A8C439B4}"/>
                  </a:ext>
                </a:extLst>
              </p:cNvPr>
              <p:cNvSpPr/>
              <p:nvPr/>
            </p:nvSpPr>
            <p:spPr>
              <a:xfrm>
                <a:off x="9441806" y="5405252"/>
                <a:ext cx="37432" cy="57150"/>
              </a:xfrm>
              <a:custGeom>
                <a:avLst/>
                <a:gdLst>
                  <a:gd name="connsiteX0" fmla="*/ 6270 w 37431"/>
                  <a:gd name="connsiteY0" fmla="*/ 0 h 57150"/>
                  <a:gd name="connsiteX1" fmla="*/ 0 w 37431"/>
                  <a:gd name="connsiteY1" fmla="*/ 30099 h 57150"/>
                  <a:gd name="connsiteX2" fmla="*/ 8890 w 37431"/>
                  <a:gd name="connsiteY2" fmla="*/ 65532 h 57150"/>
                  <a:gd name="connsiteX3" fmla="*/ 10574 w 37431"/>
                  <a:gd name="connsiteY3" fmla="*/ 62579 h 57150"/>
                  <a:gd name="connsiteX4" fmla="*/ 30132 w 37431"/>
                  <a:gd name="connsiteY4" fmla="*/ 28099 h 57150"/>
                  <a:gd name="connsiteX5" fmla="*/ 30226 w 37431"/>
                  <a:gd name="connsiteY5" fmla="*/ 28004 h 57150"/>
                  <a:gd name="connsiteX6" fmla="*/ 30320 w 37431"/>
                  <a:gd name="connsiteY6" fmla="*/ 27908 h 57150"/>
                  <a:gd name="connsiteX7" fmla="*/ 46228 w 37431"/>
                  <a:gd name="connsiteY7" fmla="*/ 0 h 57150"/>
                  <a:gd name="connsiteX8" fmla="*/ 6270 w 37431"/>
                  <a:gd name="connsiteY8" fmla="*/ 0 h 57150"/>
                  <a:gd name="connsiteX9" fmla="*/ 6270 w 37431"/>
                  <a:gd name="connsiteY9" fmla="*/ 0 h 57150"/>
                  <a:gd name="connsiteX10" fmla="*/ 6270 w 37431"/>
                  <a:gd name="connsiteY10"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431" h="57150">
                    <a:moveTo>
                      <a:pt x="6270" y="0"/>
                    </a:moveTo>
                    <a:cubicBezTo>
                      <a:pt x="2246" y="9239"/>
                      <a:pt x="0" y="19431"/>
                      <a:pt x="0" y="30099"/>
                    </a:cubicBezTo>
                    <a:cubicBezTo>
                      <a:pt x="0" y="42958"/>
                      <a:pt x="3182" y="55055"/>
                      <a:pt x="8890" y="65532"/>
                    </a:cubicBezTo>
                    <a:lnTo>
                      <a:pt x="10574" y="62579"/>
                    </a:lnTo>
                    <a:lnTo>
                      <a:pt x="30132" y="28099"/>
                    </a:lnTo>
                    <a:cubicBezTo>
                      <a:pt x="30132" y="28099"/>
                      <a:pt x="30132" y="28004"/>
                      <a:pt x="30226" y="28004"/>
                    </a:cubicBezTo>
                    <a:cubicBezTo>
                      <a:pt x="30226" y="27908"/>
                      <a:pt x="30320" y="27908"/>
                      <a:pt x="30320" y="27908"/>
                    </a:cubicBezTo>
                    <a:lnTo>
                      <a:pt x="46228" y="0"/>
                    </a:lnTo>
                    <a:lnTo>
                      <a:pt x="6270" y="0"/>
                    </a:lnTo>
                    <a:lnTo>
                      <a:pt x="6270" y="0"/>
                    </a:lnTo>
                    <a:lnTo>
                      <a:pt x="6270"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81" name="手繪多邊形: 圖案 280">
                <a:extLst>
                  <a:ext uri="{FF2B5EF4-FFF2-40B4-BE49-F238E27FC236}">
                    <a16:creationId xmlns:a16="http://schemas.microsoft.com/office/drawing/2014/main" id="{8BE7ACA1-E162-4487-9E13-3B2A804DE2BB}"/>
                  </a:ext>
                </a:extLst>
              </p:cNvPr>
              <p:cNvSpPr/>
              <p:nvPr/>
            </p:nvSpPr>
            <p:spPr>
              <a:xfrm>
                <a:off x="9516108" y="5361532"/>
                <a:ext cx="56147" cy="57150"/>
              </a:xfrm>
              <a:custGeom>
                <a:avLst/>
                <a:gdLst>
                  <a:gd name="connsiteX0" fmla="*/ 0 w 56147"/>
                  <a:gd name="connsiteY0" fmla="*/ 0 h 57150"/>
                  <a:gd name="connsiteX1" fmla="*/ 1684 w 56147"/>
                  <a:gd name="connsiteY1" fmla="*/ 2953 h 57150"/>
                  <a:gd name="connsiteX2" fmla="*/ 21242 w 56147"/>
                  <a:gd name="connsiteY2" fmla="*/ 37433 h 57150"/>
                  <a:gd name="connsiteX3" fmla="*/ 21336 w 56147"/>
                  <a:gd name="connsiteY3" fmla="*/ 37624 h 57150"/>
                  <a:gd name="connsiteX4" fmla="*/ 37244 w 56147"/>
                  <a:gd name="connsiteY4" fmla="*/ 65532 h 57150"/>
                  <a:gd name="connsiteX5" fmla="*/ 37244 w 56147"/>
                  <a:gd name="connsiteY5" fmla="*/ 65532 h 57150"/>
                  <a:gd name="connsiteX6" fmla="*/ 55586 w 56147"/>
                  <a:gd name="connsiteY6" fmla="*/ 33242 h 57150"/>
                  <a:gd name="connsiteX7" fmla="*/ 57177 w 56147"/>
                  <a:gd name="connsiteY7" fmla="*/ 30480 h 57150"/>
                  <a:gd name="connsiteX8" fmla="*/ 0 w 56147"/>
                  <a:gd name="connsiteY8" fmla="*/ 0 h 57150"/>
                  <a:gd name="connsiteX9" fmla="*/ 0 w 56147"/>
                  <a:gd name="connsiteY9"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47" h="57150">
                    <a:moveTo>
                      <a:pt x="0" y="0"/>
                    </a:moveTo>
                    <a:lnTo>
                      <a:pt x="1684" y="2953"/>
                    </a:lnTo>
                    <a:lnTo>
                      <a:pt x="21242" y="37433"/>
                    </a:lnTo>
                    <a:lnTo>
                      <a:pt x="21336" y="37624"/>
                    </a:lnTo>
                    <a:lnTo>
                      <a:pt x="37244" y="65532"/>
                    </a:lnTo>
                    <a:lnTo>
                      <a:pt x="37244" y="65532"/>
                    </a:lnTo>
                    <a:lnTo>
                      <a:pt x="55586" y="33242"/>
                    </a:lnTo>
                    <a:lnTo>
                      <a:pt x="57177" y="30480"/>
                    </a:lnTo>
                    <a:cubicBezTo>
                      <a:pt x="44169" y="12382"/>
                      <a:pt x="23488" y="476"/>
                      <a:pt x="0" y="0"/>
                    </a:cubicBezTo>
                    <a:lnTo>
                      <a:pt x="0" y="0"/>
                    </a:lnTo>
                    <a:close/>
                  </a:path>
                </a:pathLst>
              </a:custGeom>
              <a:solidFill>
                <a:schemeClr val="bg1"/>
              </a:solidFill>
              <a:ln w="3175" cap="flat">
                <a:noFill/>
                <a:prstDash val="solid"/>
                <a:miter/>
              </a:ln>
            </p:spPr>
            <p:txBody>
              <a:bodyPr rtlCol="0" anchor="ctr"/>
              <a:lstStyle/>
              <a:p>
                <a:endParaRPr lang="zh-TW" altLang="en-US" sz="1400"/>
              </a:p>
            </p:txBody>
          </p:sp>
          <p:sp>
            <p:nvSpPr>
              <p:cNvPr id="292" name="手繪多邊形: 圖案 291">
                <a:extLst>
                  <a:ext uri="{FF2B5EF4-FFF2-40B4-BE49-F238E27FC236}">
                    <a16:creationId xmlns:a16="http://schemas.microsoft.com/office/drawing/2014/main" id="{CF06C327-3D82-49CD-BCB2-16E14185CDC2}"/>
                  </a:ext>
                </a:extLst>
              </p:cNvPr>
              <p:cNvSpPr/>
              <p:nvPr/>
            </p:nvSpPr>
            <p:spPr>
              <a:xfrm>
                <a:off x="9452380" y="5361913"/>
                <a:ext cx="65505" cy="28575"/>
              </a:xfrm>
              <a:custGeom>
                <a:avLst/>
                <a:gdLst>
                  <a:gd name="connsiteX0" fmla="*/ 54463 w 65505"/>
                  <a:gd name="connsiteY0" fmla="*/ 0 h 28575"/>
                  <a:gd name="connsiteX1" fmla="*/ 0 w 65505"/>
                  <a:gd name="connsiteY1" fmla="*/ 35147 h 28575"/>
                  <a:gd name="connsiteX2" fmla="*/ 74395 w 65505"/>
                  <a:gd name="connsiteY2" fmla="*/ 35147 h 28575"/>
                  <a:gd name="connsiteX3" fmla="*/ 56054 w 65505"/>
                  <a:gd name="connsiteY3" fmla="*/ 2762 h 28575"/>
                  <a:gd name="connsiteX4" fmla="*/ 54463 w 65505"/>
                  <a:gd name="connsiteY4" fmla="*/ 0 h 28575"/>
                  <a:gd name="connsiteX5" fmla="*/ 54463 w 65505"/>
                  <a:gd name="connsiteY5" fmla="*/ 0 h 28575"/>
                  <a:gd name="connsiteX6" fmla="*/ 54463 w 65505"/>
                  <a:gd name="connsiteY6"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28575">
                    <a:moveTo>
                      <a:pt x="54463" y="0"/>
                    </a:moveTo>
                    <a:cubicBezTo>
                      <a:pt x="31443" y="2477"/>
                      <a:pt x="11510" y="15907"/>
                      <a:pt x="0" y="35147"/>
                    </a:cubicBezTo>
                    <a:lnTo>
                      <a:pt x="74395" y="35147"/>
                    </a:lnTo>
                    <a:lnTo>
                      <a:pt x="56054" y="2762"/>
                    </a:lnTo>
                    <a:lnTo>
                      <a:pt x="54463" y="0"/>
                    </a:lnTo>
                    <a:lnTo>
                      <a:pt x="54463" y="0"/>
                    </a:lnTo>
                    <a:lnTo>
                      <a:pt x="54463"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305" name="手繪多邊形: 圖案 304">
                <a:extLst>
                  <a:ext uri="{FF2B5EF4-FFF2-40B4-BE49-F238E27FC236}">
                    <a16:creationId xmlns:a16="http://schemas.microsoft.com/office/drawing/2014/main" id="{C60E3718-E389-41E3-86FC-1E4234F43F15}"/>
                  </a:ext>
                </a:extLst>
              </p:cNvPr>
              <p:cNvSpPr/>
              <p:nvPr/>
            </p:nvSpPr>
            <p:spPr>
              <a:xfrm>
                <a:off x="9540906" y="5399918"/>
                <a:ext cx="37432" cy="57150"/>
              </a:xfrm>
              <a:custGeom>
                <a:avLst/>
                <a:gdLst>
                  <a:gd name="connsiteX0" fmla="*/ 37244 w 37431"/>
                  <a:gd name="connsiteY0" fmla="*/ 0 h 57150"/>
                  <a:gd name="connsiteX1" fmla="*/ 35560 w 37431"/>
                  <a:gd name="connsiteY1" fmla="*/ 2953 h 57150"/>
                  <a:gd name="connsiteX2" fmla="*/ 16002 w 37431"/>
                  <a:gd name="connsiteY2" fmla="*/ 37433 h 57150"/>
                  <a:gd name="connsiteX3" fmla="*/ 16096 w 37431"/>
                  <a:gd name="connsiteY3" fmla="*/ 37338 h 57150"/>
                  <a:gd name="connsiteX4" fmla="*/ 16002 w 37431"/>
                  <a:gd name="connsiteY4" fmla="*/ 37528 h 57150"/>
                  <a:gd name="connsiteX5" fmla="*/ 15908 w 37431"/>
                  <a:gd name="connsiteY5" fmla="*/ 37624 h 57150"/>
                  <a:gd name="connsiteX6" fmla="*/ 15815 w 37431"/>
                  <a:gd name="connsiteY6" fmla="*/ 37719 h 57150"/>
                  <a:gd name="connsiteX7" fmla="*/ 11417 w 37431"/>
                  <a:gd name="connsiteY7" fmla="*/ 45434 h 57150"/>
                  <a:gd name="connsiteX8" fmla="*/ 8703 w 37431"/>
                  <a:gd name="connsiteY8" fmla="*/ 50292 h 57150"/>
                  <a:gd name="connsiteX9" fmla="*/ 0 w 37431"/>
                  <a:gd name="connsiteY9" fmla="*/ 65627 h 57150"/>
                  <a:gd name="connsiteX10" fmla="*/ 39865 w 37431"/>
                  <a:gd name="connsiteY10" fmla="*/ 65627 h 57150"/>
                  <a:gd name="connsiteX11" fmla="*/ 46134 w 37431"/>
                  <a:gd name="connsiteY11" fmla="*/ 35528 h 57150"/>
                  <a:gd name="connsiteX12" fmla="*/ 37244 w 37431"/>
                  <a:gd name="connsiteY12" fmla="*/ 0 h 57150"/>
                  <a:gd name="connsiteX13" fmla="*/ 37244 w 37431"/>
                  <a:gd name="connsiteY13"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431" h="57150">
                    <a:moveTo>
                      <a:pt x="37244" y="0"/>
                    </a:moveTo>
                    <a:lnTo>
                      <a:pt x="35560" y="2953"/>
                    </a:lnTo>
                    <a:lnTo>
                      <a:pt x="16002" y="37433"/>
                    </a:lnTo>
                    <a:cubicBezTo>
                      <a:pt x="16002" y="37338"/>
                      <a:pt x="16096" y="37338"/>
                      <a:pt x="16096" y="37338"/>
                    </a:cubicBezTo>
                    <a:cubicBezTo>
                      <a:pt x="16002" y="37433"/>
                      <a:pt x="16002" y="37433"/>
                      <a:pt x="16002" y="37528"/>
                    </a:cubicBezTo>
                    <a:cubicBezTo>
                      <a:pt x="16002" y="37624"/>
                      <a:pt x="15908" y="37624"/>
                      <a:pt x="15908" y="37624"/>
                    </a:cubicBezTo>
                    <a:cubicBezTo>
                      <a:pt x="15908" y="37624"/>
                      <a:pt x="15908" y="37719"/>
                      <a:pt x="15815" y="37719"/>
                    </a:cubicBezTo>
                    <a:lnTo>
                      <a:pt x="11417" y="45434"/>
                    </a:lnTo>
                    <a:lnTo>
                      <a:pt x="8703" y="50292"/>
                    </a:lnTo>
                    <a:lnTo>
                      <a:pt x="0" y="65627"/>
                    </a:lnTo>
                    <a:lnTo>
                      <a:pt x="39865" y="65627"/>
                    </a:lnTo>
                    <a:cubicBezTo>
                      <a:pt x="43889" y="56388"/>
                      <a:pt x="46134" y="46196"/>
                      <a:pt x="46134" y="35528"/>
                    </a:cubicBezTo>
                    <a:cubicBezTo>
                      <a:pt x="46134" y="22574"/>
                      <a:pt x="42953" y="10573"/>
                      <a:pt x="37244" y="0"/>
                    </a:cubicBezTo>
                    <a:lnTo>
                      <a:pt x="37244"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306" name="手繪多邊形: 圖案 305">
                <a:extLst>
                  <a:ext uri="{FF2B5EF4-FFF2-40B4-BE49-F238E27FC236}">
                    <a16:creationId xmlns:a16="http://schemas.microsoft.com/office/drawing/2014/main" id="{B8808E35-B787-47C9-9A42-6E724486BFB7}"/>
                  </a:ext>
                </a:extLst>
              </p:cNvPr>
              <p:cNvSpPr/>
              <p:nvPr/>
            </p:nvSpPr>
            <p:spPr>
              <a:xfrm>
                <a:off x="9502071" y="5473737"/>
                <a:ext cx="65505" cy="28575"/>
              </a:xfrm>
              <a:custGeom>
                <a:avLst/>
                <a:gdLst>
                  <a:gd name="connsiteX0" fmla="*/ 0 w 65505"/>
                  <a:gd name="connsiteY0" fmla="*/ 0 h 28575"/>
                  <a:gd name="connsiteX1" fmla="*/ 0 w 65505"/>
                  <a:gd name="connsiteY1" fmla="*/ 0 h 28575"/>
                  <a:gd name="connsiteX2" fmla="*/ 18341 w 65505"/>
                  <a:gd name="connsiteY2" fmla="*/ 32385 h 28575"/>
                  <a:gd name="connsiteX3" fmla="*/ 18341 w 65505"/>
                  <a:gd name="connsiteY3" fmla="*/ 32385 h 28575"/>
                  <a:gd name="connsiteX4" fmla="*/ 19932 w 65505"/>
                  <a:gd name="connsiteY4" fmla="*/ 35147 h 28575"/>
                  <a:gd name="connsiteX5" fmla="*/ 74395 w 65505"/>
                  <a:gd name="connsiteY5" fmla="*/ 0 h 28575"/>
                  <a:gd name="connsiteX6" fmla="*/ 0 w 65505"/>
                  <a:gd name="connsiteY6" fmla="*/ 0 h 28575"/>
                  <a:gd name="connsiteX7" fmla="*/ 0 w 65505"/>
                  <a:gd name="connsiteY7" fmla="*/ 0 h 28575"/>
                  <a:gd name="connsiteX8" fmla="*/ 0 w 65505"/>
                  <a:gd name="connsiteY8"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05" h="28575">
                    <a:moveTo>
                      <a:pt x="0" y="0"/>
                    </a:moveTo>
                    <a:lnTo>
                      <a:pt x="0" y="0"/>
                    </a:lnTo>
                    <a:lnTo>
                      <a:pt x="18341" y="32385"/>
                    </a:lnTo>
                    <a:lnTo>
                      <a:pt x="18341" y="32385"/>
                    </a:lnTo>
                    <a:lnTo>
                      <a:pt x="19932" y="35147"/>
                    </a:lnTo>
                    <a:cubicBezTo>
                      <a:pt x="43046" y="32766"/>
                      <a:pt x="62979" y="19241"/>
                      <a:pt x="74395" y="0"/>
                    </a:cubicBezTo>
                    <a:lnTo>
                      <a:pt x="0" y="0"/>
                    </a:lnTo>
                    <a:lnTo>
                      <a:pt x="0" y="0"/>
                    </a:lnTo>
                    <a:lnTo>
                      <a:pt x="0"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307" name="手繪多邊形: 圖案 306">
                <a:extLst>
                  <a:ext uri="{FF2B5EF4-FFF2-40B4-BE49-F238E27FC236}">
                    <a16:creationId xmlns:a16="http://schemas.microsoft.com/office/drawing/2014/main" id="{0CCC998D-E98D-46D7-BC63-FFD04D1B93BF}"/>
                  </a:ext>
                </a:extLst>
              </p:cNvPr>
              <p:cNvSpPr/>
              <p:nvPr/>
            </p:nvSpPr>
            <p:spPr>
              <a:xfrm>
                <a:off x="9361890" y="5300763"/>
                <a:ext cx="74863" cy="66675"/>
              </a:xfrm>
              <a:custGeom>
                <a:avLst/>
                <a:gdLst>
                  <a:gd name="connsiteX0" fmla="*/ 0 w 74863"/>
                  <a:gd name="connsiteY0" fmla="*/ 74009 h 66675"/>
                  <a:gd name="connsiteX1" fmla="*/ 18154 w 74863"/>
                  <a:gd name="connsiteY1" fmla="*/ 74009 h 66675"/>
                  <a:gd name="connsiteX2" fmla="*/ 18154 w 74863"/>
                  <a:gd name="connsiteY2" fmla="*/ 21527 h 66675"/>
                  <a:gd name="connsiteX3" fmla="*/ 80104 w 74863"/>
                  <a:gd name="connsiteY3" fmla="*/ 21527 h 66675"/>
                  <a:gd name="connsiteX4" fmla="*/ 80104 w 74863"/>
                  <a:gd name="connsiteY4" fmla="*/ 0 h 66675"/>
                  <a:gd name="connsiteX5" fmla="*/ 0 w 74863"/>
                  <a:gd name="connsiteY5" fmla="*/ 0 h 66675"/>
                  <a:gd name="connsiteX6" fmla="*/ 0 w 74863"/>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63" h="66675">
                    <a:moveTo>
                      <a:pt x="0" y="74009"/>
                    </a:moveTo>
                    <a:lnTo>
                      <a:pt x="18154" y="74009"/>
                    </a:lnTo>
                    <a:lnTo>
                      <a:pt x="18154" y="21527"/>
                    </a:lnTo>
                    <a:lnTo>
                      <a:pt x="80104" y="21527"/>
                    </a:lnTo>
                    <a:lnTo>
                      <a:pt x="80104" y="0"/>
                    </a:lnTo>
                    <a:lnTo>
                      <a:pt x="0" y="0"/>
                    </a:lnTo>
                    <a:lnTo>
                      <a:pt x="0" y="74009"/>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308" name="手繪多邊形: 圖案 307">
                <a:extLst>
                  <a:ext uri="{FF2B5EF4-FFF2-40B4-BE49-F238E27FC236}">
                    <a16:creationId xmlns:a16="http://schemas.microsoft.com/office/drawing/2014/main" id="{D25D9787-AC5F-4494-A215-39BE258576E3}"/>
                  </a:ext>
                </a:extLst>
              </p:cNvPr>
              <p:cNvSpPr/>
              <p:nvPr/>
            </p:nvSpPr>
            <p:spPr>
              <a:xfrm>
                <a:off x="9361890" y="5478309"/>
                <a:ext cx="56147" cy="66675"/>
              </a:xfrm>
              <a:custGeom>
                <a:avLst/>
                <a:gdLst>
                  <a:gd name="connsiteX0" fmla="*/ 65505 w 56147"/>
                  <a:gd name="connsiteY0" fmla="*/ 74009 h 66675"/>
                  <a:gd name="connsiteX1" fmla="*/ 65505 w 56147"/>
                  <a:gd name="connsiteY1" fmla="*/ 57341 h 66675"/>
                  <a:gd name="connsiteX2" fmla="*/ 19090 w 56147"/>
                  <a:gd name="connsiteY2" fmla="*/ 57341 h 66675"/>
                  <a:gd name="connsiteX3" fmla="*/ 19090 w 56147"/>
                  <a:gd name="connsiteY3" fmla="*/ 0 h 66675"/>
                  <a:gd name="connsiteX4" fmla="*/ 0 w 56147"/>
                  <a:gd name="connsiteY4" fmla="*/ 0 h 66675"/>
                  <a:gd name="connsiteX5" fmla="*/ 0 w 56147"/>
                  <a:gd name="connsiteY5" fmla="*/ 74009 h 66675"/>
                  <a:gd name="connsiteX6" fmla="*/ 65505 w 56147"/>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66675">
                    <a:moveTo>
                      <a:pt x="65505" y="74009"/>
                    </a:moveTo>
                    <a:lnTo>
                      <a:pt x="65505" y="57341"/>
                    </a:lnTo>
                    <a:lnTo>
                      <a:pt x="19090" y="57341"/>
                    </a:lnTo>
                    <a:lnTo>
                      <a:pt x="19090" y="0"/>
                    </a:lnTo>
                    <a:lnTo>
                      <a:pt x="0" y="0"/>
                    </a:lnTo>
                    <a:lnTo>
                      <a:pt x="0" y="74009"/>
                    </a:lnTo>
                    <a:lnTo>
                      <a:pt x="65505" y="74009"/>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309" name="手繪多邊形: 圖案 308">
                <a:extLst>
                  <a:ext uri="{FF2B5EF4-FFF2-40B4-BE49-F238E27FC236}">
                    <a16:creationId xmlns:a16="http://schemas.microsoft.com/office/drawing/2014/main" id="{2956FEDB-2DB2-4F21-A56C-7D9445873B9D}"/>
                  </a:ext>
                </a:extLst>
              </p:cNvPr>
              <p:cNvSpPr/>
              <p:nvPr/>
            </p:nvSpPr>
            <p:spPr>
              <a:xfrm>
                <a:off x="9580303" y="5300763"/>
                <a:ext cx="65505" cy="57150"/>
              </a:xfrm>
              <a:custGeom>
                <a:avLst/>
                <a:gdLst>
                  <a:gd name="connsiteX0" fmla="*/ 72804 w 65505"/>
                  <a:gd name="connsiteY0" fmla="*/ 66580 h 57150"/>
                  <a:gd name="connsiteX1" fmla="*/ 56428 w 65505"/>
                  <a:gd name="connsiteY1" fmla="*/ 66580 h 57150"/>
                  <a:gd name="connsiteX2" fmla="*/ 56428 w 65505"/>
                  <a:gd name="connsiteY2" fmla="*/ 19431 h 57150"/>
                  <a:gd name="connsiteX3" fmla="*/ 0 w 65505"/>
                  <a:gd name="connsiteY3" fmla="*/ 19431 h 57150"/>
                  <a:gd name="connsiteX4" fmla="*/ 0 w 65505"/>
                  <a:gd name="connsiteY4" fmla="*/ 0 h 57150"/>
                  <a:gd name="connsiteX5" fmla="*/ 72804 w 65505"/>
                  <a:gd name="connsiteY5" fmla="*/ 0 h 57150"/>
                  <a:gd name="connsiteX6" fmla="*/ 72804 w 65505"/>
                  <a:gd name="connsiteY6" fmla="*/ 6658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57150">
                    <a:moveTo>
                      <a:pt x="72804" y="66580"/>
                    </a:moveTo>
                    <a:lnTo>
                      <a:pt x="56428" y="66580"/>
                    </a:lnTo>
                    <a:lnTo>
                      <a:pt x="56428" y="19431"/>
                    </a:lnTo>
                    <a:lnTo>
                      <a:pt x="0" y="19431"/>
                    </a:lnTo>
                    <a:lnTo>
                      <a:pt x="0" y="0"/>
                    </a:lnTo>
                    <a:lnTo>
                      <a:pt x="72804" y="0"/>
                    </a:lnTo>
                    <a:lnTo>
                      <a:pt x="72804" y="6658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310" name="手繪多邊形: 圖案 309">
                <a:extLst>
                  <a:ext uri="{FF2B5EF4-FFF2-40B4-BE49-F238E27FC236}">
                    <a16:creationId xmlns:a16="http://schemas.microsoft.com/office/drawing/2014/main" id="{2EAF9211-EBA4-4C1C-AAE1-51564C934B41}"/>
                  </a:ext>
                </a:extLst>
              </p:cNvPr>
              <p:cNvSpPr/>
              <p:nvPr/>
            </p:nvSpPr>
            <p:spPr>
              <a:xfrm>
                <a:off x="9594901" y="5470975"/>
                <a:ext cx="56147" cy="76200"/>
              </a:xfrm>
              <a:custGeom>
                <a:avLst/>
                <a:gdLst>
                  <a:gd name="connsiteX0" fmla="*/ 0 w 56147"/>
                  <a:gd name="connsiteY0" fmla="*/ 81344 h 76200"/>
                  <a:gd name="connsiteX1" fmla="*/ 0 w 56147"/>
                  <a:gd name="connsiteY1" fmla="*/ 66580 h 76200"/>
                  <a:gd name="connsiteX2" fmla="*/ 41268 w 56147"/>
                  <a:gd name="connsiteY2" fmla="*/ 66580 h 76200"/>
                  <a:gd name="connsiteX3" fmla="*/ 41268 w 56147"/>
                  <a:gd name="connsiteY3" fmla="*/ 0 h 76200"/>
                  <a:gd name="connsiteX4" fmla="*/ 58206 w 56147"/>
                  <a:gd name="connsiteY4" fmla="*/ 0 h 76200"/>
                  <a:gd name="connsiteX5" fmla="*/ 58206 w 56147"/>
                  <a:gd name="connsiteY5" fmla="*/ 81344 h 76200"/>
                  <a:gd name="connsiteX6" fmla="*/ 0 w 56147"/>
                  <a:gd name="connsiteY6" fmla="*/ 8134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76200">
                    <a:moveTo>
                      <a:pt x="0" y="81344"/>
                    </a:moveTo>
                    <a:lnTo>
                      <a:pt x="0" y="66580"/>
                    </a:lnTo>
                    <a:lnTo>
                      <a:pt x="41268" y="66580"/>
                    </a:lnTo>
                    <a:lnTo>
                      <a:pt x="41268" y="0"/>
                    </a:lnTo>
                    <a:lnTo>
                      <a:pt x="58206" y="0"/>
                    </a:lnTo>
                    <a:lnTo>
                      <a:pt x="58206" y="81344"/>
                    </a:lnTo>
                    <a:lnTo>
                      <a:pt x="0" y="81344"/>
                    </a:lnTo>
                    <a:close/>
                  </a:path>
                </a:pathLst>
              </a:custGeom>
              <a:solidFill>
                <a:srgbClr val="FFFFFF"/>
              </a:solidFill>
              <a:ln w="3175" cap="flat">
                <a:solidFill>
                  <a:schemeClr val="bg1"/>
                </a:solidFill>
                <a:prstDash val="solid"/>
                <a:miter/>
              </a:ln>
            </p:spPr>
            <p:txBody>
              <a:bodyPr rtlCol="0" anchor="ctr"/>
              <a:lstStyle/>
              <a:p>
                <a:endParaRPr lang="zh-TW" altLang="en-US" sz="1400"/>
              </a:p>
            </p:txBody>
          </p:sp>
        </p:grpSp>
        <p:sp>
          <p:nvSpPr>
            <p:cNvPr id="201" name="手繪多邊形: 圖案 200">
              <a:extLst>
                <a:ext uri="{FF2B5EF4-FFF2-40B4-BE49-F238E27FC236}">
                  <a16:creationId xmlns:a16="http://schemas.microsoft.com/office/drawing/2014/main" id="{A92CAFFF-656D-4A65-B095-C7AE0945087E}"/>
                </a:ext>
              </a:extLst>
            </p:cNvPr>
            <p:cNvSpPr/>
            <p:nvPr/>
          </p:nvSpPr>
          <p:spPr>
            <a:xfrm flipH="1">
              <a:off x="8360662" y="5369957"/>
              <a:ext cx="311798" cy="42887"/>
            </a:xfrm>
            <a:custGeom>
              <a:avLst/>
              <a:gdLst>
                <a:gd name="connsiteX0" fmla="*/ 7112 w 346242"/>
                <a:gd name="connsiteY0" fmla="*/ 53912 h 47625"/>
                <a:gd name="connsiteX1" fmla="*/ 0 w 346242"/>
                <a:gd name="connsiteY1" fmla="*/ 40957 h 47625"/>
                <a:gd name="connsiteX2" fmla="*/ 174057 w 346242"/>
                <a:gd name="connsiteY2" fmla="*/ 0 h 47625"/>
                <a:gd name="connsiteX3" fmla="*/ 346429 w 346242"/>
                <a:gd name="connsiteY3" fmla="*/ 40005 h 47625"/>
                <a:gd name="connsiteX4" fmla="*/ 339505 w 346242"/>
                <a:gd name="connsiteY4" fmla="*/ 53054 h 47625"/>
                <a:gd name="connsiteX5" fmla="*/ 173963 w 346242"/>
                <a:gd name="connsiteY5" fmla="*/ 14764 h 47625"/>
                <a:gd name="connsiteX6" fmla="*/ 7112 w 346242"/>
                <a:gd name="connsiteY6" fmla="*/ 53912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6242" h="47625">
                  <a:moveTo>
                    <a:pt x="7112" y="53912"/>
                  </a:moveTo>
                  <a:lnTo>
                    <a:pt x="0" y="40957"/>
                  </a:lnTo>
                  <a:cubicBezTo>
                    <a:pt x="33408" y="21907"/>
                    <a:pt x="83379" y="0"/>
                    <a:pt x="174057" y="0"/>
                  </a:cubicBezTo>
                  <a:cubicBezTo>
                    <a:pt x="262115" y="0"/>
                    <a:pt x="312460" y="21431"/>
                    <a:pt x="346429" y="40005"/>
                  </a:cubicBezTo>
                  <a:lnTo>
                    <a:pt x="339505" y="53054"/>
                  </a:lnTo>
                  <a:cubicBezTo>
                    <a:pt x="304974" y="34100"/>
                    <a:pt x="258278" y="14764"/>
                    <a:pt x="173963" y="14764"/>
                  </a:cubicBezTo>
                  <a:cubicBezTo>
                    <a:pt x="86748" y="14764"/>
                    <a:pt x="38929" y="35719"/>
                    <a:pt x="7112" y="53912"/>
                  </a:cubicBez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02" name="手繪多邊形: 圖案 201">
              <a:extLst>
                <a:ext uri="{FF2B5EF4-FFF2-40B4-BE49-F238E27FC236}">
                  <a16:creationId xmlns:a16="http://schemas.microsoft.com/office/drawing/2014/main" id="{773A9717-E229-40D8-A591-11E150620F8F}"/>
                </a:ext>
              </a:extLst>
            </p:cNvPr>
            <p:cNvSpPr/>
            <p:nvPr/>
          </p:nvSpPr>
          <p:spPr>
            <a:xfrm flipH="1">
              <a:off x="8310689" y="5314718"/>
              <a:ext cx="412922" cy="531802"/>
            </a:xfrm>
            <a:custGeom>
              <a:avLst/>
              <a:gdLst>
                <a:gd name="connsiteX0" fmla="*/ 231421 w 458537"/>
                <a:gd name="connsiteY0" fmla="*/ 596265 h 590550"/>
                <a:gd name="connsiteX1" fmla="*/ 0 w 458537"/>
                <a:gd name="connsiteY1" fmla="*/ 530257 h 590550"/>
                <a:gd name="connsiteX2" fmla="*/ 0 w 458537"/>
                <a:gd name="connsiteY2" fmla="*/ 65913 h 590550"/>
                <a:gd name="connsiteX3" fmla="*/ 231421 w 458537"/>
                <a:gd name="connsiteY3" fmla="*/ 0 h 590550"/>
                <a:gd name="connsiteX4" fmla="*/ 462842 w 458537"/>
                <a:gd name="connsiteY4" fmla="*/ 65913 h 590550"/>
                <a:gd name="connsiteX5" fmla="*/ 462842 w 458537"/>
                <a:gd name="connsiteY5" fmla="*/ 530257 h 590550"/>
                <a:gd name="connsiteX6" fmla="*/ 231421 w 458537"/>
                <a:gd name="connsiteY6" fmla="*/ 596265 h 590550"/>
                <a:gd name="connsiteX7" fmla="*/ 18716 w 458537"/>
                <a:gd name="connsiteY7" fmla="*/ 93726 h 590550"/>
                <a:gd name="connsiteX8" fmla="*/ 18716 w 458537"/>
                <a:gd name="connsiteY8" fmla="*/ 530352 h 590550"/>
                <a:gd name="connsiteX9" fmla="*/ 231421 w 458537"/>
                <a:gd name="connsiteY9" fmla="*/ 577215 h 590550"/>
                <a:gd name="connsiteX10" fmla="*/ 444126 w 458537"/>
                <a:gd name="connsiteY10" fmla="*/ 530352 h 590550"/>
                <a:gd name="connsiteX11" fmla="*/ 444126 w 458537"/>
                <a:gd name="connsiteY11" fmla="*/ 93726 h 590550"/>
                <a:gd name="connsiteX12" fmla="*/ 231421 w 458537"/>
                <a:gd name="connsiteY12" fmla="*/ 131921 h 590550"/>
                <a:gd name="connsiteX13" fmla="*/ 18716 w 458537"/>
                <a:gd name="connsiteY13" fmla="*/ 93726 h 590550"/>
                <a:gd name="connsiteX14" fmla="*/ 231421 w 458537"/>
                <a:gd name="connsiteY14" fmla="*/ 19050 h 590550"/>
                <a:gd name="connsiteX15" fmla="*/ 18716 w 458537"/>
                <a:gd name="connsiteY15" fmla="*/ 65913 h 590550"/>
                <a:gd name="connsiteX16" fmla="*/ 231421 w 458537"/>
                <a:gd name="connsiteY16" fmla="*/ 112776 h 590550"/>
                <a:gd name="connsiteX17" fmla="*/ 444126 w 458537"/>
                <a:gd name="connsiteY17" fmla="*/ 65913 h 590550"/>
                <a:gd name="connsiteX18" fmla="*/ 231421 w 458537"/>
                <a:gd name="connsiteY18" fmla="*/ 19050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8537" h="590550">
                  <a:moveTo>
                    <a:pt x="231421" y="596265"/>
                  </a:moveTo>
                  <a:cubicBezTo>
                    <a:pt x="116412" y="596265"/>
                    <a:pt x="0" y="573596"/>
                    <a:pt x="0" y="530257"/>
                  </a:cubicBezTo>
                  <a:lnTo>
                    <a:pt x="0" y="65913"/>
                  </a:lnTo>
                  <a:cubicBezTo>
                    <a:pt x="0" y="22670"/>
                    <a:pt x="116412" y="0"/>
                    <a:pt x="231421" y="0"/>
                  </a:cubicBezTo>
                  <a:cubicBezTo>
                    <a:pt x="346429" y="0"/>
                    <a:pt x="462842" y="22670"/>
                    <a:pt x="462842" y="65913"/>
                  </a:cubicBezTo>
                  <a:lnTo>
                    <a:pt x="462842" y="530257"/>
                  </a:lnTo>
                  <a:cubicBezTo>
                    <a:pt x="462842" y="573596"/>
                    <a:pt x="346429" y="596265"/>
                    <a:pt x="231421" y="596265"/>
                  </a:cubicBezTo>
                  <a:close/>
                  <a:moveTo>
                    <a:pt x="18716" y="93726"/>
                  </a:moveTo>
                  <a:lnTo>
                    <a:pt x="18716" y="530352"/>
                  </a:lnTo>
                  <a:cubicBezTo>
                    <a:pt x="18716" y="549497"/>
                    <a:pt x="101533" y="577215"/>
                    <a:pt x="231421" y="577215"/>
                  </a:cubicBezTo>
                  <a:cubicBezTo>
                    <a:pt x="361308" y="577215"/>
                    <a:pt x="444126" y="549402"/>
                    <a:pt x="444126" y="530352"/>
                  </a:cubicBezTo>
                  <a:lnTo>
                    <a:pt x="444126" y="93726"/>
                  </a:lnTo>
                  <a:cubicBezTo>
                    <a:pt x="406694" y="118872"/>
                    <a:pt x="318636" y="131921"/>
                    <a:pt x="231421" y="131921"/>
                  </a:cubicBezTo>
                  <a:cubicBezTo>
                    <a:pt x="144205" y="131921"/>
                    <a:pt x="56147" y="118872"/>
                    <a:pt x="18716" y="93726"/>
                  </a:cubicBezTo>
                  <a:close/>
                  <a:moveTo>
                    <a:pt x="231421" y="19050"/>
                  </a:moveTo>
                  <a:cubicBezTo>
                    <a:pt x="101533" y="19050"/>
                    <a:pt x="18716" y="46863"/>
                    <a:pt x="18716" y="65913"/>
                  </a:cubicBezTo>
                  <a:cubicBezTo>
                    <a:pt x="18716" y="84963"/>
                    <a:pt x="101533" y="112776"/>
                    <a:pt x="231421" y="112776"/>
                  </a:cubicBezTo>
                  <a:cubicBezTo>
                    <a:pt x="361308" y="112776"/>
                    <a:pt x="444126" y="84963"/>
                    <a:pt x="444126" y="65913"/>
                  </a:cubicBezTo>
                  <a:cubicBezTo>
                    <a:pt x="444126" y="46863"/>
                    <a:pt x="361308" y="19050"/>
                    <a:pt x="231421" y="19050"/>
                  </a:cubicBezTo>
                  <a:close/>
                </a:path>
              </a:pathLst>
            </a:custGeom>
            <a:solidFill>
              <a:schemeClr val="bg1"/>
            </a:solidFill>
            <a:ln w="3175" cap="flat">
              <a:solidFill>
                <a:schemeClr val="bg1"/>
              </a:solidFill>
              <a:prstDash val="solid"/>
              <a:miter/>
            </a:ln>
          </p:spPr>
          <p:txBody>
            <a:bodyPr rtlCol="0" anchor="ctr"/>
            <a:lstStyle/>
            <a:p>
              <a:endParaRPr lang="zh-TW" altLang="en-US" sz="1400"/>
            </a:p>
          </p:txBody>
        </p:sp>
        <p:sp>
          <p:nvSpPr>
            <p:cNvPr id="203" name="手繪多邊形: 圖案 202">
              <a:extLst>
                <a:ext uri="{FF2B5EF4-FFF2-40B4-BE49-F238E27FC236}">
                  <a16:creationId xmlns:a16="http://schemas.microsoft.com/office/drawing/2014/main" id="{2EC99132-1CB5-48EC-998B-217A9766F785}"/>
                </a:ext>
              </a:extLst>
            </p:cNvPr>
            <p:cNvSpPr/>
            <p:nvPr/>
          </p:nvSpPr>
          <p:spPr>
            <a:xfrm flipH="1">
              <a:off x="8508134" y="5651898"/>
              <a:ext cx="50562" cy="51465"/>
            </a:xfrm>
            <a:custGeom>
              <a:avLst/>
              <a:gdLst>
                <a:gd name="connsiteX0" fmla="*/ 55492 w 56147"/>
                <a:gd name="connsiteY0" fmla="*/ 62674 h 57150"/>
                <a:gd name="connsiteX1" fmla="*/ 55492 w 56147"/>
                <a:gd name="connsiteY1" fmla="*/ 62674 h 57150"/>
                <a:gd name="connsiteX2" fmla="*/ 36028 w 56147"/>
                <a:gd name="connsiteY2" fmla="*/ 28289 h 57150"/>
                <a:gd name="connsiteX3" fmla="*/ 36028 w 56147"/>
                <a:gd name="connsiteY3" fmla="*/ 28289 h 57150"/>
                <a:gd name="connsiteX4" fmla="*/ 35934 w 56147"/>
                <a:gd name="connsiteY4" fmla="*/ 28194 h 57150"/>
                <a:gd name="connsiteX5" fmla="*/ 35934 w 56147"/>
                <a:gd name="connsiteY5" fmla="*/ 28099 h 57150"/>
                <a:gd name="connsiteX6" fmla="*/ 35841 w 56147"/>
                <a:gd name="connsiteY6" fmla="*/ 28003 h 57150"/>
                <a:gd name="connsiteX7" fmla="*/ 35747 w 56147"/>
                <a:gd name="connsiteY7" fmla="*/ 27908 h 57150"/>
                <a:gd name="connsiteX8" fmla="*/ 30600 w 56147"/>
                <a:gd name="connsiteY8" fmla="*/ 18859 h 57150"/>
                <a:gd name="connsiteX9" fmla="*/ 19932 w 56147"/>
                <a:gd name="connsiteY9" fmla="*/ 0 h 57150"/>
                <a:gd name="connsiteX10" fmla="*/ 19932 w 56147"/>
                <a:gd name="connsiteY10" fmla="*/ 0 h 57150"/>
                <a:gd name="connsiteX11" fmla="*/ 1591 w 56147"/>
                <a:gd name="connsiteY11" fmla="*/ 32290 h 57150"/>
                <a:gd name="connsiteX12" fmla="*/ 0 w 56147"/>
                <a:gd name="connsiteY12" fmla="*/ 35052 h 57150"/>
                <a:gd name="connsiteX13" fmla="*/ 57177 w 56147"/>
                <a:gd name="connsiteY13" fmla="*/ 65532 h 57150"/>
                <a:gd name="connsiteX14" fmla="*/ 55492 w 56147"/>
                <a:gd name="connsiteY14" fmla="*/ 62674 h 57150"/>
                <a:gd name="connsiteX15" fmla="*/ 55492 w 56147"/>
                <a:gd name="connsiteY15" fmla="*/ 62674 h 57150"/>
                <a:gd name="connsiteX16" fmla="*/ 55492 w 56147"/>
                <a:gd name="connsiteY16" fmla="*/ 6267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147" h="57150">
                  <a:moveTo>
                    <a:pt x="55492" y="62674"/>
                  </a:moveTo>
                  <a:lnTo>
                    <a:pt x="55492" y="62674"/>
                  </a:lnTo>
                  <a:lnTo>
                    <a:pt x="36028" y="28289"/>
                  </a:lnTo>
                  <a:lnTo>
                    <a:pt x="36028" y="28289"/>
                  </a:lnTo>
                  <a:cubicBezTo>
                    <a:pt x="36028" y="28194"/>
                    <a:pt x="35934" y="28194"/>
                    <a:pt x="35934" y="28194"/>
                  </a:cubicBezTo>
                  <a:lnTo>
                    <a:pt x="35934" y="28099"/>
                  </a:lnTo>
                  <a:lnTo>
                    <a:pt x="35841" y="28003"/>
                  </a:lnTo>
                  <a:lnTo>
                    <a:pt x="35747" y="27908"/>
                  </a:lnTo>
                  <a:lnTo>
                    <a:pt x="30600" y="18859"/>
                  </a:lnTo>
                  <a:lnTo>
                    <a:pt x="19932" y="0"/>
                  </a:lnTo>
                  <a:lnTo>
                    <a:pt x="19932" y="0"/>
                  </a:lnTo>
                  <a:lnTo>
                    <a:pt x="1591" y="32290"/>
                  </a:lnTo>
                  <a:lnTo>
                    <a:pt x="0" y="35052"/>
                  </a:lnTo>
                  <a:cubicBezTo>
                    <a:pt x="12914" y="53149"/>
                    <a:pt x="33595" y="64960"/>
                    <a:pt x="57177" y="65532"/>
                  </a:cubicBezTo>
                  <a:lnTo>
                    <a:pt x="55492" y="62674"/>
                  </a:lnTo>
                  <a:lnTo>
                    <a:pt x="55492" y="62674"/>
                  </a:lnTo>
                  <a:lnTo>
                    <a:pt x="55492" y="62674"/>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38" name="手繪多邊形: 圖案 237">
              <a:extLst>
                <a:ext uri="{FF2B5EF4-FFF2-40B4-BE49-F238E27FC236}">
                  <a16:creationId xmlns:a16="http://schemas.microsoft.com/office/drawing/2014/main" id="{E0D8AB38-E844-4D32-AC21-F1733C354809}"/>
                </a:ext>
              </a:extLst>
            </p:cNvPr>
            <p:cNvSpPr/>
            <p:nvPr/>
          </p:nvSpPr>
          <p:spPr>
            <a:xfrm flipH="1">
              <a:off x="8537374" y="5617330"/>
              <a:ext cx="33708" cy="51465"/>
            </a:xfrm>
            <a:custGeom>
              <a:avLst/>
              <a:gdLst>
                <a:gd name="connsiteX0" fmla="*/ 6270 w 37431"/>
                <a:gd name="connsiteY0" fmla="*/ 0 h 57150"/>
                <a:gd name="connsiteX1" fmla="*/ 0 w 37431"/>
                <a:gd name="connsiteY1" fmla="*/ 30099 h 57150"/>
                <a:gd name="connsiteX2" fmla="*/ 8890 w 37431"/>
                <a:gd name="connsiteY2" fmla="*/ 65532 h 57150"/>
                <a:gd name="connsiteX3" fmla="*/ 10574 w 37431"/>
                <a:gd name="connsiteY3" fmla="*/ 62579 h 57150"/>
                <a:gd name="connsiteX4" fmla="*/ 30132 w 37431"/>
                <a:gd name="connsiteY4" fmla="*/ 28099 h 57150"/>
                <a:gd name="connsiteX5" fmla="*/ 30226 w 37431"/>
                <a:gd name="connsiteY5" fmla="*/ 28004 h 57150"/>
                <a:gd name="connsiteX6" fmla="*/ 30320 w 37431"/>
                <a:gd name="connsiteY6" fmla="*/ 27908 h 57150"/>
                <a:gd name="connsiteX7" fmla="*/ 46228 w 37431"/>
                <a:gd name="connsiteY7" fmla="*/ 0 h 57150"/>
                <a:gd name="connsiteX8" fmla="*/ 6270 w 37431"/>
                <a:gd name="connsiteY8" fmla="*/ 0 h 57150"/>
                <a:gd name="connsiteX9" fmla="*/ 6270 w 37431"/>
                <a:gd name="connsiteY9" fmla="*/ 0 h 57150"/>
                <a:gd name="connsiteX10" fmla="*/ 6270 w 37431"/>
                <a:gd name="connsiteY10"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431" h="57150">
                  <a:moveTo>
                    <a:pt x="6270" y="0"/>
                  </a:moveTo>
                  <a:cubicBezTo>
                    <a:pt x="2246" y="9239"/>
                    <a:pt x="0" y="19431"/>
                    <a:pt x="0" y="30099"/>
                  </a:cubicBezTo>
                  <a:cubicBezTo>
                    <a:pt x="0" y="42958"/>
                    <a:pt x="3182" y="55055"/>
                    <a:pt x="8890" y="65532"/>
                  </a:cubicBezTo>
                  <a:lnTo>
                    <a:pt x="10574" y="62579"/>
                  </a:lnTo>
                  <a:lnTo>
                    <a:pt x="30132" y="28099"/>
                  </a:lnTo>
                  <a:cubicBezTo>
                    <a:pt x="30132" y="28099"/>
                    <a:pt x="30132" y="28004"/>
                    <a:pt x="30226" y="28004"/>
                  </a:cubicBezTo>
                  <a:cubicBezTo>
                    <a:pt x="30226" y="27908"/>
                    <a:pt x="30320" y="27908"/>
                    <a:pt x="30320" y="27908"/>
                  </a:cubicBezTo>
                  <a:lnTo>
                    <a:pt x="46228" y="0"/>
                  </a:lnTo>
                  <a:lnTo>
                    <a:pt x="6270" y="0"/>
                  </a:lnTo>
                  <a:lnTo>
                    <a:pt x="6270" y="0"/>
                  </a:lnTo>
                  <a:lnTo>
                    <a:pt x="6270"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39" name="手繪多邊形: 圖案 238">
              <a:extLst>
                <a:ext uri="{FF2B5EF4-FFF2-40B4-BE49-F238E27FC236}">
                  <a16:creationId xmlns:a16="http://schemas.microsoft.com/office/drawing/2014/main" id="{8FDF6B2B-1609-481D-B689-53844E2A97AC}"/>
                </a:ext>
              </a:extLst>
            </p:cNvPr>
            <p:cNvSpPr/>
            <p:nvPr/>
          </p:nvSpPr>
          <p:spPr>
            <a:xfrm flipH="1">
              <a:off x="8453611" y="5577960"/>
              <a:ext cx="50562" cy="51465"/>
            </a:xfrm>
            <a:custGeom>
              <a:avLst/>
              <a:gdLst>
                <a:gd name="connsiteX0" fmla="*/ 0 w 56147"/>
                <a:gd name="connsiteY0" fmla="*/ 0 h 57150"/>
                <a:gd name="connsiteX1" fmla="*/ 1684 w 56147"/>
                <a:gd name="connsiteY1" fmla="*/ 2953 h 57150"/>
                <a:gd name="connsiteX2" fmla="*/ 21242 w 56147"/>
                <a:gd name="connsiteY2" fmla="*/ 37433 h 57150"/>
                <a:gd name="connsiteX3" fmla="*/ 21336 w 56147"/>
                <a:gd name="connsiteY3" fmla="*/ 37624 h 57150"/>
                <a:gd name="connsiteX4" fmla="*/ 37244 w 56147"/>
                <a:gd name="connsiteY4" fmla="*/ 65532 h 57150"/>
                <a:gd name="connsiteX5" fmla="*/ 37244 w 56147"/>
                <a:gd name="connsiteY5" fmla="*/ 65532 h 57150"/>
                <a:gd name="connsiteX6" fmla="*/ 55586 w 56147"/>
                <a:gd name="connsiteY6" fmla="*/ 33242 h 57150"/>
                <a:gd name="connsiteX7" fmla="*/ 57177 w 56147"/>
                <a:gd name="connsiteY7" fmla="*/ 30480 h 57150"/>
                <a:gd name="connsiteX8" fmla="*/ 0 w 56147"/>
                <a:gd name="connsiteY8" fmla="*/ 0 h 57150"/>
                <a:gd name="connsiteX9" fmla="*/ 0 w 56147"/>
                <a:gd name="connsiteY9"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47" h="57150">
                  <a:moveTo>
                    <a:pt x="0" y="0"/>
                  </a:moveTo>
                  <a:lnTo>
                    <a:pt x="1684" y="2953"/>
                  </a:lnTo>
                  <a:lnTo>
                    <a:pt x="21242" y="37433"/>
                  </a:lnTo>
                  <a:lnTo>
                    <a:pt x="21336" y="37624"/>
                  </a:lnTo>
                  <a:lnTo>
                    <a:pt x="37244" y="65532"/>
                  </a:lnTo>
                  <a:lnTo>
                    <a:pt x="37244" y="65532"/>
                  </a:lnTo>
                  <a:lnTo>
                    <a:pt x="55586" y="33242"/>
                  </a:lnTo>
                  <a:lnTo>
                    <a:pt x="57177" y="30480"/>
                  </a:lnTo>
                  <a:cubicBezTo>
                    <a:pt x="44169" y="12382"/>
                    <a:pt x="23488" y="476"/>
                    <a:pt x="0" y="0"/>
                  </a:cubicBezTo>
                  <a:lnTo>
                    <a:pt x="0"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40" name="手繪多邊形: 圖案 239">
              <a:extLst>
                <a:ext uri="{FF2B5EF4-FFF2-40B4-BE49-F238E27FC236}">
                  <a16:creationId xmlns:a16="http://schemas.microsoft.com/office/drawing/2014/main" id="{3D532864-60C3-4D0A-86A7-F1DCE0F51982}"/>
                </a:ext>
              </a:extLst>
            </p:cNvPr>
            <p:cNvSpPr/>
            <p:nvPr/>
          </p:nvSpPr>
          <p:spPr>
            <a:xfrm flipH="1">
              <a:off x="8502572" y="5578303"/>
              <a:ext cx="58989" cy="25732"/>
            </a:xfrm>
            <a:custGeom>
              <a:avLst/>
              <a:gdLst>
                <a:gd name="connsiteX0" fmla="*/ 54463 w 65505"/>
                <a:gd name="connsiteY0" fmla="*/ 0 h 28575"/>
                <a:gd name="connsiteX1" fmla="*/ 0 w 65505"/>
                <a:gd name="connsiteY1" fmla="*/ 35147 h 28575"/>
                <a:gd name="connsiteX2" fmla="*/ 74395 w 65505"/>
                <a:gd name="connsiteY2" fmla="*/ 35147 h 28575"/>
                <a:gd name="connsiteX3" fmla="*/ 56054 w 65505"/>
                <a:gd name="connsiteY3" fmla="*/ 2762 h 28575"/>
                <a:gd name="connsiteX4" fmla="*/ 54463 w 65505"/>
                <a:gd name="connsiteY4" fmla="*/ 0 h 28575"/>
                <a:gd name="connsiteX5" fmla="*/ 54463 w 65505"/>
                <a:gd name="connsiteY5" fmla="*/ 0 h 28575"/>
                <a:gd name="connsiteX6" fmla="*/ 54463 w 65505"/>
                <a:gd name="connsiteY6"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28575">
                  <a:moveTo>
                    <a:pt x="54463" y="0"/>
                  </a:moveTo>
                  <a:cubicBezTo>
                    <a:pt x="31443" y="2477"/>
                    <a:pt x="11510" y="15907"/>
                    <a:pt x="0" y="35147"/>
                  </a:cubicBezTo>
                  <a:lnTo>
                    <a:pt x="74395" y="35147"/>
                  </a:lnTo>
                  <a:lnTo>
                    <a:pt x="56054" y="2762"/>
                  </a:lnTo>
                  <a:lnTo>
                    <a:pt x="54463" y="0"/>
                  </a:lnTo>
                  <a:lnTo>
                    <a:pt x="54463" y="0"/>
                  </a:lnTo>
                  <a:lnTo>
                    <a:pt x="54463"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41" name="手繪多邊形: 圖案 240">
              <a:extLst>
                <a:ext uri="{FF2B5EF4-FFF2-40B4-BE49-F238E27FC236}">
                  <a16:creationId xmlns:a16="http://schemas.microsoft.com/office/drawing/2014/main" id="{C3B2E8D4-7512-4844-BBCD-CAACEA53F16E}"/>
                </a:ext>
              </a:extLst>
            </p:cNvPr>
            <p:cNvSpPr/>
            <p:nvPr/>
          </p:nvSpPr>
          <p:spPr>
            <a:xfrm flipH="1">
              <a:off x="8448133" y="5612527"/>
              <a:ext cx="33708" cy="51465"/>
            </a:xfrm>
            <a:custGeom>
              <a:avLst/>
              <a:gdLst>
                <a:gd name="connsiteX0" fmla="*/ 37244 w 37431"/>
                <a:gd name="connsiteY0" fmla="*/ 0 h 57150"/>
                <a:gd name="connsiteX1" fmla="*/ 35560 w 37431"/>
                <a:gd name="connsiteY1" fmla="*/ 2953 h 57150"/>
                <a:gd name="connsiteX2" fmla="*/ 16002 w 37431"/>
                <a:gd name="connsiteY2" fmla="*/ 37433 h 57150"/>
                <a:gd name="connsiteX3" fmla="*/ 16096 w 37431"/>
                <a:gd name="connsiteY3" fmla="*/ 37338 h 57150"/>
                <a:gd name="connsiteX4" fmla="*/ 16002 w 37431"/>
                <a:gd name="connsiteY4" fmla="*/ 37528 h 57150"/>
                <a:gd name="connsiteX5" fmla="*/ 15908 w 37431"/>
                <a:gd name="connsiteY5" fmla="*/ 37624 h 57150"/>
                <a:gd name="connsiteX6" fmla="*/ 15815 w 37431"/>
                <a:gd name="connsiteY6" fmla="*/ 37719 h 57150"/>
                <a:gd name="connsiteX7" fmla="*/ 11417 w 37431"/>
                <a:gd name="connsiteY7" fmla="*/ 45434 h 57150"/>
                <a:gd name="connsiteX8" fmla="*/ 8703 w 37431"/>
                <a:gd name="connsiteY8" fmla="*/ 50292 h 57150"/>
                <a:gd name="connsiteX9" fmla="*/ 0 w 37431"/>
                <a:gd name="connsiteY9" fmla="*/ 65627 h 57150"/>
                <a:gd name="connsiteX10" fmla="*/ 39865 w 37431"/>
                <a:gd name="connsiteY10" fmla="*/ 65627 h 57150"/>
                <a:gd name="connsiteX11" fmla="*/ 46134 w 37431"/>
                <a:gd name="connsiteY11" fmla="*/ 35528 h 57150"/>
                <a:gd name="connsiteX12" fmla="*/ 37244 w 37431"/>
                <a:gd name="connsiteY12" fmla="*/ 0 h 57150"/>
                <a:gd name="connsiteX13" fmla="*/ 37244 w 37431"/>
                <a:gd name="connsiteY13"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431" h="57150">
                  <a:moveTo>
                    <a:pt x="37244" y="0"/>
                  </a:moveTo>
                  <a:lnTo>
                    <a:pt x="35560" y="2953"/>
                  </a:lnTo>
                  <a:lnTo>
                    <a:pt x="16002" y="37433"/>
                  </a:lnTo>
                  <a:cubicBezTo>
                    <a:pt x="16002" y="37338"/>
                    <a:pt x="16096" y="37338"/>
                    <a:pt x="16096" y="37338"/>
                  </a:cubicBezTo>
                  <a:cubicBezTo>
                    <a:pt x="16002" y="37433"/>
                    <a:pt x="16002" y="37433"/>
                    <a:pt x="16002" y="37528"/>
                  </a:cubicBezTo>
                  <a:cubicBezTo>
                    <a:pt x="16002" y="37624"/>
                    <a:pt x="15908" y="37624"/>
                    <a:pt x="15908" y="37624"/>
                  </a:cubicBezTo>
                  <a:cubicBezTo>
                    <a:pt x="15908" y="37624"/>
                    <a:pt x="15908" y="37719"/>
                    <a:pt x="15815" y="37719"/>
                  </a:cubicBezTo>
                  <a:lnTo>
                    <a:pt x="11417" y="45434"/>
                  </a:lnTo>
                  <a:lnTo>
                    <a:pt x="8703" y="50292"/>
                  </a:lnTo>
                  <a:lnTo>
                    <a:pt x="0" y="65627"/>
                  </a:lnTo>
                  <a:lnTo>
                    <a:pt x="39865" y="65627"/>
                  </a:lnTo>
                  <a:cubicBezTo>
                    <a:pt x="43889" y="56388"/>
                    <a:pt x="46134" y="46196"/>
                    <a:pt x="46134" y="35528"/>
                  </a:cubicBezTo>
                  <a:cubicBezTo>
                    <a:pt x="46134" y="22574"/>
                    <a:pt x="42953" y="10573"/>
                    <a:pt x="37244" y="0"/>
                  </a:cubicBezTo>
                  <a:lnTo>
                    <a:pt x="37244"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42" name="手繪多邊形: 圖案 241">
              <a:extLst>
                <a:ext uri="{FF2B5EF4-FFF2-40B4-BE49-F238E27FC236}">
                  <a16:creationId xmlns:a16="http://schemas.microsoft.com/office/drawing/2014/main" id="{20D4B699-7231-4D2E-B3F6-A8BF1E5A39F9}"/>
                </a:ext>
              </a:extLst>
            </p:cNvPr>
            <p:cNvSpPr/>
            <p:nvPr/>
          </p:nvSpPr>
          <p:spPr>
            <a:xfrm flipH="1">
              <a:off x="8457824" y="5679003"/>
              <a:ext cx="58989" cy="25732"/>
            </a:xfrm>
            <a:custGeom>
              <a:avLst/>
              <a:gdLst>
                <a:gd name="connsiteX0" fmla="*/ 0 w 65505"/>
                <a:gd name="connsiteY0" fmla="*/ 0 h 28575"/>
                <a:gd name="connsiteX1" fmla="*/ 0 w 65505"/>
                <a:gd name="connsiteY1" fmla="*/ 0 h 28575"/>
                <a:gd name="connsiteX2" fmla="*/ 18341 w 65505"/>
                <a:gd name="connsiteY2" fmla="*/ 32385 h 28575"/>
                <a:gd name="connsiteX3" fmla="*/ 18341 w 65505"/>
                <a:gd name="connsiteY3" fmla="*/ 32385 h 28575"/>
                <a:gd name="connsiteX4" fmla="*/ 19932 w 65505"/>
                <a:gd name="connsiteY4" fmla="*/ 35147 h 28575"/>
                <a:gd name="connsiteX5" fmla="*/ 74395 w 65505"/>
                <a:gd name="connsiteY5" fmla="*/ 0 h 28575"/>
                <a:gd name="connsiteX6" fmla="*/ 0 w 65505"/>
                <a:gd name="connsiteY6" fmla="*/ 0 h 28575"/>
                <a:gd name="connsiteX7" fmla="*/ 0 w 65505"/>
                <a:gd name="connsiteY7" fmla="*/ 0 h 28575"/>
                <a:gd name="connsiteX8" fmla="*/ 0 w 65505"/>
                <a:gd name="connsiteY8"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05" h="28575">
                  <a:moveTo>
                    <a:pt x="0" y="0"/>
                  </a:moveTo>
                  <a:lnTo>
                    <a:pt x="0" y="0"/>
                  </a:lnTo>
                  <a:lnTo>
                    <a:pt x="18341" y="32385"/>
                  </a:lnTo>
                  <a:lnTo>
                    <a:pt x="18341" y="32385"/>
                  </a:lnTo>
                  <a:lnTo>
                    <a:pt x="19932" y="35147"/>
                  </a:lnTo>
                  <a:cubicBezTo>
                    <a:pt x="43046" y="32766"/>
                    <a:pt x="62979" y="19241"/>
                    <a:pt x="74395" y="0"/>
                  </a:cubicBezTo>
                  <a:lnTo>
                    <a:pt x="0" y="0"/>
                  </a:lnTo>
                  <a:lnTo>
                    <a:pt x="0" y="0"/>
                  </a:lnTo>
                  <a:lnTo>
                    <a:pt x="0" y="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43" name="手繪多邊形: 圖案 242">
              <a:extLst>
                <a:ext uri="{FF2B5EF4-FFF2-40B4-BE49-F238E27FC236}">
                  <a16:creationId xmlns:a16="http://schemas.microsoft.com/office/drawing/2014/main" id="{3BF11BF6-B036-42DD-9969-11427342991F}"/>
                </a:ext>
              </a:extLst>
            </p:cNvPr>
            <p:cNvSpPr/>
            <p:nvPr/>
          </p:nvSpPr>
          <p:spPr>
            <a:xfrm flipH="1">
              <a:off x="8575633" y="5523236"/>
              <a:ext cx="67416" cy="60042"/>
            </a:xfrm>
            <a:custGeom>
              <a:avLst/>
              <a:gdLst>
                <a:gd name="connsiteX0" fmla="*/ 0 w 74863"/>
                <a:gd name="connsiteY0" fmla="*/ 74009 h 66675"/>
                <a:gd name="connsiteX1" fmla="*/ 18154 w 74863"/>
                <a:gd name="connsiteY1" fmla="*/ 74009 h 66675"/>
                <a:gd name="connsiteX2" fmla="*/ 18154 w 74863"/>
                <a:gd name="connsiteY2" fmla="*/ 21527 h 66675"/>
                <a:gd name="connsiteX3" fmla="*/ 80104 w 74863"/>
                <a:gd name="connsiteY3" fmla="*/ 21527 h 66675"/>
                <a:gd name="connsiteX4" fmla="*/ 80104 w 74863"/>
                <a:gd name="connsiteY4" fmla="*/ 0 h 66675"/>
                <a:gd name="connsiteX5" fmla="*/ 0 w 74863"/>
                <a:gd name="connsiteY5" fmla="*/ 0 h 66675"/>
                <a:gd name="connsiteX6" fmla="*/ 0 w 74863"/>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63" h="66675">
                  <a:moveTo>
                    <a:pt x="0" y="74009"/>
                  </a:moveTo>
                  <a:lnTo>
                    <a:pt x="18154" y="74009"/>
                  </a:lnTo>
                  <a:lnTo>
                    <a:pt x="18154" y="21527"/>
                  </a:lnTo>
                  <a:lnTo>
                    <a:pt x="80104" y="21527"/>
                  </a:lnTo>
                  <a:lnTo>
                    <a:pt x="80104" y="0"/>
                  </a:lnTo>
                  <a:lnTo>
                    <a:pt x="0" y="0"/>
                  </a:lnTo>
                  <a:lnTo>
                    <a:pt x="0" y="74009"/>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44" name="手繪多邊形: 圖案 243">
              <a:extLst>
                <a:ext uri="{FF2B5EF4-FFF2-40B4-BE49-F238E27FC236}">
                  <a16:creationId xmlns:a16="http://schemas.microsoft.com/office/drawing/2014/main" id="{48E24605-512F-4D4D-ACED-E6D065758FFD}"/>
                </a:ext>
              </a:extLst>
            </p:cNvPr>
            <p:cNvSpPr/>
            <p:nvPr/>
          </p:nvSpPr>
          <p:spPr>
            <a:xfrm flipH="1">
              <a:off x="8592487" y="5683120"/>
              <a:ext cx="50562" cy="60042"/>
            </a:xfrm>
            <a:custGeom>
              <a:avLst/>
              <a:gdLst>
                <a:gd name="connsiteX0" fmla="*/ 65505 w 56147"/>
                <a:gd name="connsiteY0" fmla="*/ 74009 h 66675"/>
                <a:gd name="connsiteX1" fmla="*/ 65505 w 56147"/>
                <a:gd name="connsiteY1" fmla="*/ 57341 h 66675"/>
                <a:gd name="connsiteX2" fmla="*/ 19090 w 56147"/>
                <a:gd name="connsiteY2" fmla="*/ 57341 h 66675"/>
                <a:gd name="connsiteX3" fmla="*/ 19090 w 56147"/>
                <a:gd name="connsiteY3" fmla="*/ 0 h 66675"/>
                <a:gd name="connsiteX4" fmla="*/ 0 w 56147"/>
                <a:gd name="connsiteY4" fmla="*/ 0 h 66675"/>
                <a:gd name="connsiteX5" fmla="*/ 0 w 56147"/>
                <a:gd name="connsiteY5" fmla="*/ 74009 h 66675"/>
                <a:gd name="connsiteX6" fmla="*/ 65505 w 56147"/>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66675">
                  <a:moveTo>
                    <a:pt x="65505" y="74009"/>
                  </a:moveTo>
                  <a:lnTo>
                    <a:pt x="65505" y="57341"/>
                  </a:lnTo>
                  <a:lnTo>
                    <a:pt x="19090" y="57341"/>
                  </a:lnTo>
                  <a:lnTo>
                    <a:pt x="19090" y="0"/>
                  </a:lnTo>
                  <a:lnTo>
                    <a:pt x="0" y="0"/>
                  </a:lnTo>
                  <a:lnTo>
                    <a:pt x="0" y="74009"/>
                  </a:lnTo>
                  <a:lnTo>
                    <a:pt x="65505" y="74009"/>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75" name="手繪多邊形: 圖案 274">
              <a:extLst>
                <a:ext uri="{FF2B5EF4-FFF2-40B4-BE49-F238E27FC236}">
                  <a16:creationId xmlns:a16="http://schemas.microsoft.com/office/drawing/2014/main" id="{77AFC5AB-2A2B-4D35-BF1A-4102CEE76EA2}"/>
                </a:ext>
              </a:extLst>
            </p:cNvPr>
            <p:cNvSpPr/>
            <p:nvPr/>
          </p:nvSpPr>
          <p:spPr>
            <a:xfrm flipH="1">
              <a:off x="8387375" y="5523236"/>
              <a:ext cx="58989" cy="51465"/>
            </a:xfrm>
            <a:custGeom>
              <a:avLst/>
              <a:gdLst>
                <a:gd name="connsiteX0" fmla="*/ 72804 w 65505"/>
                <a:gd name="connsiteY0" fmla="*/ 66580 h 57150"/>
                <a:gd name="connsiteX1" fmla="*/ 56428 w 65505"/>
                <a:gd name="connsiteY1" fmla="*/ 66580 h 57150"/>
                <a:gd name="connsiteX2" fmla="*/ 56428 w 65505"/>
                <a:gd name="connsiteY2" fmla="*/ 19431 h 57150"/>
                <a:gd name="connsiteX3" fmla="*/ 0 w 65505"/>
                <a:gd name="connsiteY3" fmla="*/ 19431 h 57150"/>
                <a:gd name="connsiteX4" fmla="*/ 0 w 65505"/>
                <a:gd name="connsiteY4" fmla="*/ 0 h 57150"/>
                <a:gd name="connsiteX5" fmla="*/ 72804 w 65505"/>
                <a:gd name="connsiteY5" fmla="*/ 0 h 57150"/>
                <a:gd name="connsiteX6" fmla="*/ 72804 w 65505"/>
                <a:gd name="connsiteY6" fmla="*/ 6658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57150">
                  <a:moveTo>
                    <a:pt x="72804" y="66580"/>
                  </a:moveTo>
                  <a:lnTo>
                    <a:pt x="56428" y="66580"/>
                  </a:lnTo>
                  <a:lnTo>
                    <a:pt x="56428" y="19431"/>
                  </a:lnTo>
                  <a:lnTo>
                    <a:pt x="0" y="19431"/>
                  </a:lnTo>
                  <a:lnTo>
                    <a:pt x="0" y="0"/>
                  </a:lnTo>
                  <a:lnTo>
                    <a:pt x="72804" y="0"/>
                  </a:lnTo>
                  <a:lnTo>
                    <a:pt x="72804" y="66580"/>
                  </a:lnTo>
                  <a:close/>
                </a:path>
              </a:pathLst>
            </a:custGeom>
            <a:solidFill>
              <a:srgbClr val="FFFFFF"/>
            </a:solidFill>
            <a:ln w="3175" cap="flat">
              <a:solidFill>
                <a:schemeClr val="bg1"/>
              </a:solidFill>
              <a:prstDash val="solid"/>
              <a:miter/>
            </a:ln>
          </p:spPr>
          <p:txBody>
            <a:bodyPr rtlCol="0" anchor="ctr"/>
            <a:lstStyle/>
            <a:p>
              <a:endParaRPr lang="zh-TW" altLang="en-US" sz="1400"/>
            </a:p>
          </p:txBody>
        </p:sp>
        <p:sp>
          <p:nvSpPr>
            <p:cNvPr id="276" name="手繪多邊形: 圖案 275">
              <a:extLst>
                <a:ext uri="{FF2B5EF4-FFF2-40B4-BE49-F238E27FC236}">
                  <a16:creationId xmlns:a16="http://schemas.microsoft.com/office/drawing/2014/main" id="{CA7EDC4B-C984-4907-8014-A08048EF540F}"/>
                </a:ext>
              </a:extLst>
            </p:cNvPr>
            <p:cNvSpPr/>
            <p:nvPr/>
          </p:nvSpPr>
          <p:spPr>
            <a:xfrm flipH="1">
              <a:off x="8382656" y="5676515"/>
              <a:ext cx="50562" cy="68620"/>
            </a:xfrm>
            <a:custGeom>
              <a:avLst/>
              <a:gdLst>
                <a:gd name="connsiteX0" fmla="*/ 0 w 56147"/>
                <a:gd name="connsiteY0" fmla="*/ 81344 h 76200"/>
                <a:gd name="connsiteX1" fmla="*/ 0 w 56147"/>
                <a:gd name="connsiteY1" fmla="*/ 66580 h 76200"/>
                <a:gd name="connsiteX2" fmla="*/ 41268 w 56147"/>
                <a:gd name="connsiteY2" fmla="*/ 66580 h 76200"/>
                <a:gd name="connsiteX3" fmla="*/ 41268 w 56147"/>
                <a:gd name="connsiteY3" fmla="*/ 0 h 76200"/>
                <a:gd name="connsiteX4" fmla="*/ 58206 w 56147"/>
                <a:gd name="connsiteY4" fmla="*/ 0 h 76200"/>
                <a:gd name="connsiteX5" fmla="*/ 58206 w 56147"/>
                <a:gd name="connsiteY5" fmla="*/ 81344 h 76200"/>
                <a:gd name="connsiteX6" fmla="*/ 0 w 56147"/>
                <a:gd name="connsiteY6" fmla="*/ 8134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76200">
                  <a:moveTo>
                    <a:pt x="0" y="81344"/>
                  </a:moveTo>
                  <a:lnTo>
                    <a:pt x="0" y="66580"/>
                  </a:lnTo>
                  <a:lnTo>
                    <a:pt x="41268" y="66580"/>
                  </a:lnTo>
                  <a:lnTo>
                    <a:pt x="41268" y="0"/>
                  </a:lnTo>
                  <a:lnTo>
                    <a:pt x="58206" y="0"/>
                  </a:lnTo>
                  <a:lnTo>
                    <a:pt x="58206" y="81344"/>
                  </a:lnTo>
                  <a:lnTo>
                    <a:pt x="0" y="81344"/>
                  </a:lnTo>
                  <a:close/>
                </a:path>
              </a:pathLst>
            </a:custGeom>
            <a:solidFill>
              <a:srgbClr val="FFFFFF"/>
            </a:solidFill>
            <a:ln w="3175" cap="flat">
              <a:solidFill>
                <a:schemeClr val="bg1"/>
              </a:solidFill>
              <a:prstDash val="solid"/>
              <a:miter/>
            </a:ln>
          </p:spPr>
          <p:txBody>
            <a:bodyPr rtlCol="0" anchor="ctr"/>
            <a:lstStyle/>
            <a:p>
              <a:endParaRPr lang="zh-TW" altLang="en-US" sz="1400"/>
            </a:p>
          </p:txBody>
        </p:sp>
      </p:grpSp>
      <p:grpSp>
        <p:nvGrpSpPr>
          <p:cNvPr id="311" name="圖形 211">
            <a:extLst>
              <a:ext uri="{FF2B5EF4-FFF2-40B4-BE49-F238E27FC236}">
                <a16:creationId xmlns:a16="http://schemas.microsoft.com/office/drawing/2014/main" id="{E8E68237-25B9-468C-80E8-34716B2AE555}"/>
              </a:ext>
            </a:extLst>
          </p:cNvPr>
          <p:cNvGrpSpPr/>
          <p:nvPr/>
        </p:nvGrpSpPr>
        <p:grpSpPr>
          <a:xfrm>
            <a:off x="10669705" y="4489796"/>
            <a:ext cx="229360" cy="280147"/>
            <a:chOff x="6880167" y="2925402"/>
            <a:chExt cx="551412" cy="630183"/>
          </a:xfrm>
          <a:solidFill>
            <a:schemeClr val="tx1"/>
          </a:solidFill>
        </p:grpSpPr>
        <p:sp>
          <p:nvSpPr>
            <p:cNvPr id="312" name="手繪多邊形: 圖案 311">
              <a:extLst>
                <a:ext uri="{FF2B5EF4-FFF2-40B4-BE49-F238E27FC236}">
                  <a16:creationId xmlns:a16="http://schemas.microsoft.com/office/drawing/2014/main" id="{66E28089-7A39-474D-8700-35EE14688F0A}"/>
                </a:ext>
              </a:extLst>
            </p:cNvPr>
            <p:cNvSpPr/>
            <p:nvPr/>
          </p:nvSpPr>
          <p:spPr>
            <a:xfrm>
              <a:off x="6880167" y="2925402"/>
              <a:ext cx="551412" cy="630183"/>
            </a:xfrm>
            <a:custGeom>
              <a:avLst/>
              <a:gdLst>
                <a:gd name="connsiteX0" fmla="*/ 278294 w 551412"/>
                <a:gd name="connsiteY0" fmla="*/ 636935 h 630182"/>
                <a:gd name="connsiteX1" fmla="*/ 0 w 551412"/>
                <a:gd name="connsiteY1" fmla="*/ 536443 h 630182"/>
                <a:gd name="connsiteX2" fmla="*/ 0 w 551412"/>
                <a:gd name="connsiteY2" fmla="*/ 77873 h 630182"/>
                <a:gd name="connsiteX3" fmla="*/ 278294 w 551412"/>
                <a:gd name="connsiteY3" fmla="*/ 0 h 630182"/>
                <a:gd name="connsiteX4" fmla="*/ 556589 w 551412"/>
                <a:gd name="connsiteY4" fmla="*/ 77873 h 630182"/>
                <a:gd name="connsiteX5" fmla="*/ 556589 w 551412"/>
                <a:gd name="connsiteY5" fmla="*/ 536443 h 630182"/>
                <a:gd name="connsiteX6" fmla="*/ 278294 w 551412"/>
                <a:gd name="connsiteY6" fmla="*/ 636935 h 630182"/>
                <a:gd name="connsiteX7" fmla="*/ 22507 w 551412"/>
                <a:gd name="connsiteY7" fmla="*/ 110732 h 630182"/>
                <a:gd name="connsiteX8" fmla="*/ 22507 w 551412"/>
                <a:gd name="connsiteY8" fmla="*/ 536556 h 630182"/>
                <a:gd name="connsiteX9" fmla="*/ 278294 w 551412"/>
                <a:gd name="connsiteY9" fmla="*/ 614428 h 630182"/>
                <a:gd name="connsiteX10" fmla="*/ 534082 w 551412"/>
                <a:gd name="connsiteY10" fmla="*/ 536556 h 630182"/>
                <a:gd name="connsiteX11" fmla="*/ 534082 w 551412"/>
                <a:gd name="connsiteY11" fmla="*/ 110732 h 630182"/>
                <a:gd name="connsiteX12" fmla="*/ 278294 w 551412"/>
                <a:gd name="connsiteY12" fmla="*/ 155858 h 630182"/>
                <a:gd name="connsiteX13" fmla="*/ 22507 w 551412"/>
                <a:gd name="connsiteY13" fmla="*/ 110732 h 630182"/>
                <a:gd name="connsiteX14" fmla="*/ 278294 w 551412"/>
                <a:gd name="connsiteY14" fmla="*/ 22507 h 630182"/>
                <a:gd name="connsiteX15" fmla="*/ 22507 w 551412"/>
                <a:gd name="connsiteY15" fmla="*/ 77873 h 630182"/>
                <a:gd name="connsiteX16" fmla="*/ 278294 w 551412"/>
                <a:gd name="connsiteY16" fmla="*/ 133239 h 630182"/>
                <a:gd name="connsiteX17" fmla="*/ 534082 w 551412"/>
                <a:gd name="connsiteY17" fmla="*/ 77873 h 630182"/>
                <a:gd name="connsiteX18" fmla="*/ 278294 w 551412"/>
                <a:gd name="connsiteY18" fmla="*/ 22507 h 63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1412" h="630182">
                  <a:moveTo>
                    <a:pt x="278294" y="636935"/>
                  </a:moveTo>
                  <a:cubicBezTo>
                    <a:pt x="137853" y="636935"/>
                    <a:pt x="0" y="587195"/>
                    <a:pt x="0" y="536443"/>
                  </a:cubicBezTo>
                  <a:lnTo>
                    <a:pt x="0" y="77873"/>
                  </a:lnTo>
                  <a:cubicBezTo>
                    <a:pt x="0" y="26783"/>
                    <a:pt x="139991" y="0"/>
                    <a:pt x="278294" y="0"/>
                  </a:cubicBezTo>
                  <a:cubicBezTo>
                    <a:pt x="416597" y="0"/>
                    <a:pt x="556589" y="26783"/>
                    <a:pt x="556589" y="77873"/>
                  </a:cubicBezTo>
                  <a:lnTo>
                    <a:pt x="556589" y="536443"/>
                  </a:lnTo>
                  <a:cubicBezTo>
                    <a:pt x="556589" y="587195"/>
                    <a:pt x="418736" y="636935"/>
                    <a:pt x="278294" y="636935"/>
                  </a:cubicBezTo>
                  <a:close/>
                  <a:moveTo>
                    <a:pt x="22507" y="110732"/>
                  </a:moveTo>
                  <a:lnTo>
                    <a:pt x="22507" y="536556"/>
                  </a:lnTo>
                  <a:cubicBezTo>
                    <a:pt x="22507" y="559062"/>
                    <a:pt x="124462" y="614428"/>
                    <a:pt x="278294" y="614428"/>
                  </a:cubicBezTo>
                  <a:cubicBezTo>
                    <a:pt x="432127" y="614428"/>
                    <a:pt x="534082" y="558950"/>
                    <a:pt x="534082" y="536556"/>
                  </a:cubicBezTo>
                  <a:lnTo>
                    <a:pt x="534082" y="110732"/>
                  </a:lnTo>
                  <a:cubicBezTo>
                    <a:pt x="489069" y="140441"/>
                    <a:pt x="383175" y="155858"/>
                    <a:pt x="278294" y="155858"/>
                  </a:cubicBezTo>
                  <a:cubicBezTo>
                    <a:pt x="173413" y="155858"/>
                    <a:pt x="67520" y="140441"/>
                    <a:pt x="22507" y="110732"/>
                  </a:cubicBezTo>
                  <a:close/>
                  <a:moveTo>
                    <a:pt x="278294" y="22507"/>
                  </a:moveTo>
                  <a:cubicBezTo>
                    <a:pt x="122098" y="22507"/>
                    <a:pt x="22507" y="55366"/>
                    <a:pt x="22507" y="77873"/>
                  </a:cubicBezTo>
                  <a:cubicBezTo>
                    <a:pt x="22507" y="100379"/>
                    <a:pt x="122098" y="133239"/>
                    <a:pt x="278294" y="133239"/>
                  </a:cubicBezTo>
                  <a:cubicBezTo>
                    <a:pt x="434490" y="133239"/>
                    <a:pt x="534082" y="100379"/>
                    <a:pt x="534082" y="77873"/>
                  </a:cubicBezTo>
                  <a:cubicBezTo>
                    <a:pt x="534082" y="55366"/>
                    <a:pt x="434490" y="22507"/>
                    <a:pt x="278294" y="22507"/>
                  </a:cubicBezTo>
                  <a:close/>
                </a:path>
              </a:pathLst>
            </a:custGeom>
            <a:grpFill/>
            <a:ln w="12700" cap="flat">
              <a:solidFill>
                <a:schemeClr val="bg1"/>
              </a:solidFill>
              <a:prstDash val="solid"/>
              <a:miter/>
            </a:ln>
          </p:spPr>
          <p:txBody>
            <a:bodyPr rtlCol="0" anchor="ctr"/>
            <a:lstStyle/>
            <a:p>
              <a:endParaRPr lang="zh-TW" altLang="en-US" sz="1400"/>
            </a:p>
          </p:txBody>
        </p:sp>
        <p:sp>
          <p:nvSpPr>
            <p:cNvPr id="313" name="手繪多邊形: 圖案 312">
              <a:extLst>
                <a:ext uri="{FF2B5EF4-FFF2-40B4-BE49-F238E27FC236}">
                  <a16:creationId xmlns:a16="http://schemas.microsoft.com/office/drawing/2014/main" id="{82F9FC01-FC67-4AEB-8C9E-F6E12409D9E1}"/>
                </a:ext>
              </a:extLst>
            </p:cNvPr>
            <p:cNvSpPr/>
            <p:nvPr/>
          </p:nvSpPr>
          <p:spPr>
            <a:xfrm>
              <a:off x="6889507" y="3161721"/>
              <a:ext cx="528905" cy="67520"/>
            </a:xfrm>
            <a:custGeom>
              <a:avLst/>
              <a:gdLst>
                <a:gd name="connsiteX0" fmla="*/ 264115 w 528905"/>
                <a:gd name="connsiteY0" fmla="*/ 73821 h 67519"/>
                <a:gd name="connsiteX1" fmla="*/ 0 w 528905"/>
                <a:gd name="connsiteY1" fmla="*/ 15980 h 67519"/>
                <a:gd name="connsiteX2" fmla="*/ 10578 w 528905"/>
                <a:gd name="connsiteY2" fmla="*/ 113 h 67519"/>
                <a:gd name="connsiteX3" fmla="*/ 264115 w 528905"/>
                <a:gd name="connsiteY3" fmla="*/ 54803 h 67519"/>
                <a:gd name="connsiteX4" fmla="*/ 529018 w 528905"/>
                <a:gd name="connsiteY4" fmla="*/ 0 h 67519"/>
                <a:gd name="connsiteX5" fmla="*/ 539258 w 528905"/>
                <a:gd name="connsiteY5" fmla="*/ 16092 h 67519"/>
                <a:gd name="connsiteX6" fmla="*/ 264115 w 528905"/>
                <a:gd name="connsiteY6" fmla="*/ 73821 h 6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8905" h="67519">
                  <a:moveTo>
                    <a:pt x="264115" y="73821"/>
                  </a:moveTo>
                  <a:cubicBezTo>
                    <a:pt x="150007" y="73821"/>
                    <a:pt x="35560" y="39611"/>
                    <a:pt x="0" y="15980"/>
                  </a:cubicBezTo>
                  <a:lnTo>
                    <a:pt x="10578" y="113"/>
                  </a:lnTo>
                  <a:cubicBezTo>
                    <a:pt x="44113" y="22507"/>
                    <a:pt x="153720" y="54803"/>
                    <a:pt x="264115" y="54803"/>
                  </a:cubicBezTo>
                  <a:cubicBezTo>
                    <a:pt x="371809" y="54803"/>
                    <a:pt x="494920" y="21831"/>
                    <a:pt x="529018" y="0"/>
                  </a:cubicBezTo>
                  <a:lnTo>
                    <a:pt x="539258" y="16092"/>
                  </a:lnTo>
                  <a:cubicBezTo>
                    <a:pt x="502460" y="39611"/>
                    <a:pt x="376873" y="73821"/>
                    <a:pt x="264115" y="73821"/>
                  </a:cubicBezTo>
                  <a:close/>
                </a:path>
              </a:pathLst>
            </a:custGeom>
            <a:grpFill/>
            <a:ln w="11080" cap="flat">
              <a:solidFill>
                <a:schemeClr val="bg1"/>
              </a:solidFill>
              <a:prstDash val="solid"/>
              <a:miter/>
            </a:ln>
          </p:spPr>
          <p:txBody>
            <a:bodyPr rtlCol="0" anchor="ctr"/>
            <a:lstStyle/>
            <a:p>
              <a:endParaRPr lang="zh-TW" altLang="en-US" sz="1400"/>
            </a:p>
          </p:txBody>
        </p:sp>
        <p:sp>
          <p:nvSpPr>
            <p:cNvPr id="314" name="手繪多邊形: 圖案 313">
              <a:extLst>
                <a:ext uri="{FF2B5EF4-FFF2-40B4-BE49-F238E27FC236}">
                  <a16:creationId xmlns:a16="http://schemas.microsoft.com/office/drawing/2014/main" id="{05D14FEE-F028-46CC-A152-3DFB0C31A955}"/>
                </a:ext>
              </a:extLst>
            </p:cNvPr>
            <p:cNvSpPr/>
            <p:nvPr/>
          </p:nvSpPr>
          <p:spPr>
            <a:xfrm>
              <a:off x="6889507" y="3319266"/>
              <a:ext cx="528905" cy="67520"/>
            </a:xfrm>
            <a:custGeom>
              <a:avLst/>
              <a:gdLst>
                <a:gd name="connsiteX0" fmla="*/ 264115 w 528905"/>
                <a:gd name="connsiteY0" fmla="*/ 73821 h 67519"/>
                <a:gd name="connsiteX1" fmla="*/ 0 w 528905"/>
                <a:gd name="connsiteY1" fmla="*/ 15980 h 67519"/>
                <a:gd name="connsiteX2" fmla="*/ 10578 w 528905"/>
                <a:gd name="connsiteY2" fmla="*/ 113 h 67519"/>
                <a:gd name="connsiteX3" fmla="*/ 264115 w 528905"/>
                <a:gd name="connsiteY3" fmla="*/ 54803 h 67519"/>
                <a:gd name="connsiteX4" fmla="*/ 529018 w 528905"/>
                <a:gd name="connsiteY4" fmla="*/ 0 h 67519"/>
                <a:gd name="connsiteX5" fmla="*/ 539258 w 528905"/>
                <a:gd name="connsiteY5" fmla="*/ 16092 h 67519"/>
                <a:gd name="connsiteX6" fmla="*/ 264115 w 528905"/>
                <a:gd name="connsiteY6" fmla="*/ 73821 h 6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8905" h="67519">
                  <a:moveTo>
                    <a:pt x="264115" y="73821"/>
                  </a:moveTo>
                  <a:cubicBezTo>
                    <a:pt x="150007" y="73821"/>
                    <a:pt x="35560" y="39611"/>
                    <a:pt x="0" y="15980"/>
                  </a:cubicBezTo>
                  <a:lnTo>
                    <a:pt x="10578" y="113"/>
                  </a:lnTo>
                  <a:cubicBezTo>
                    <a:pt x="44113" y="22507"/>
                    <a:pt x="153720" y="54803"/>
                    <a:pt x="264115" y="54803"/>
                  </a:cubicBezTo>
                  <a:cubicBezTo>
                    <a:pt x="371809" y="54803"/>
                    <a:pt x="494920" y="21831"/>
                    <a:pt x="529018" y="0"/>
                  </a:cubicBezTo>
                  <a:lnTo>
                    <a:pt x="539258" y="16092"/>
                  </a:lnTo>
                  <a:cubicBezTo>
                    <a:pt x="502460" y="39611"/>
                    <a:pt x="376873" y="73821"/>
                    <a:pt x="264115" y="73821"/>
                  </a:cubicBezTo>
                  <a:close/>
                </a:path>
              </a:pathLst>
            </a:custGeom>
            <a:grpFill/>
            <a:ln w="11080" cap="flat">
              <a:solidFill>
                <a:schemeClr val="bg1"/>
              </a:solidFill>
              <a:prstDash val="solid"/>
              <a:miter/>
            </a:ln>
          </p:spPr>
          <p:txBody>
            <a:bodyPr rtlCol="0" anchor="ctr"/>
            <a:lstStyle/>
            <a:p>
              <a:endParaRPr lang="zh-TW" altLang="en-US" sz="1400"/>
            </a:p>
          </p:txBody>
        </p:sp>
      </p:grpSp>
      <p:sp>
        <p:nvSpPr>
          <p:cNvPr id="315" name="文字方塊 314">
            <a:extLst>
              <a:ext uri="{FF2B5EF4-FFF2-40B4-BE49-F238E27FC236}">
                <a16:creationId xmlns:a16="http://schemas.microsoft.com/office/drawing/2014/main" id="{6F64CE75-73E3-49E1-AD2F-59C36770480B}"/>
              </a:ext>
            </a:extLst>
          </p:cNvPr>
          <p:cNvSpPr txBox="1"/>
          <p:nvPr/>
        </p:nvSpPr>
        <p:spPr>
          <a:xfrm>
            <a:off x="2244738" y="3014953"/>
            <a:ext cx="1345067" cy="30777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400" b="1">
                <a:latin typeface="Arial" panose="020B0604020202020204" pitchFamily="34" charset="0"/>
                <a:ea typeface="微軟正黑體"/>
                <a:cs typeface="Arial" panose="020B0604020202020204" pitchFamily="34" charset="0"/>
              </a:rPr>
              <a:t>Local user</a:t>
            </a:r>
          </a:p>
        </p:txBody>
      </p:sp>
      <p:pic>
        <p:nvPicPr>
          <p:cNvPr id="316" name="圖形 315">
            <a:extLst>
              <a:ext uri="{FF2B5EF4-FFF2-40B4-BE49-F238E27FC236}">
                <a16:creationId xmlns:a16="http://schemas.microsoft.com/office/drawing/2014/main" id="{A83B1F37-7C31-4985-8992-B844E896A795}"/>
              </a:ext>
            </a:extLst>
          </p:cNvPr>
          <p:cNvPicPr>
            <a:picLocks noChangeAspect="1"/>
          </p:cNvPicPr>
          <p:nvPr/>
        </p:nvPicPr>
        <p:blipFill>
          <a:blip r:embed="rId5">
            <a:extLst>
              <a:ext uri="{96DAC541-7B7A-43D3-8B79-37D633B846F1}">
                <asvg:svgBlip xmlns:asvg="http://schemas.microsoft.com/office/drawing/2016/SVG/main" r:embed="rId10"/>
              </a:ext>
            </a:extLst>
          </a:blip>
          <a:stretch>
            <a:fillRect/>
          </a:stretch>
        </p:blipFill>
        <p:spPr>
          <a:xfrm>
            <a:off x="2034824" y="2642350"/>
            <a:ext cx="391767" cy="372521"/>
          </a:xfrm>
          <a:prstGeom prst="rect">
            <a:avLst/>
          </a:prstGeom>
        </p:spPr>
      </p:pic>
      <p:grpSp>
        <p:nvGrpSpPr>
          <p:cNvPr id="321" name="群組 320">
            <a:extLst>
              <a:ext uri="{FF2B5EF4-FFF2-40B4-BE49-F238E27FC236}">
                <a16:creationId xmlns:a16="http://schemas.microsoft.com/office/drawing/2014/main" id="{A83E0AE9-DE75-488F-A8B6-34FF8CD69EC6}"/>
              </a:ext>
            </a:extLst>
          </p:cNvPr>
          <p:cNvGrpSpPr/>
          <p:nvPr/>
        </p:nvGrpSpPr>
        <p:grpSpPr>
          <a:xfrm>
            <a:off x="1305839" y="5306493"/>
            <a:ext cx="1074505" cy="712928"/>
            <a:chOff x="672980" y="1966505"/>
            <a:chExt cx="1057450" cy="651099"/>
          </a:xfrm>
          <a:solidFill>
            <a:srgbClr val="0070C0"/>
          </a:solidFill>
        </p:grpSpPr>
        <p:sp>
          <p:nvSpPr>
            <p:cNvPr id="322" name="手繪多邊形: 圖案 321">
              <a:extLst>
                <a:ext uri="{FF2B5EF4-FFF2-40B4-BE49-F238E27FC236}">
                  <a16:creationId xmlns:a16="http://schemas.microsoft.com/office/drawing/2014/main" id="{CFB3F76A-A50E-4552-AEB3-2181470588E2}"/>
                </a:ext>
              </a:extLst>
            </p:cNvPr>
            <p:cNvSpPr/>
            <p:nvPr/>
          </p:nvSpPr>
          <p:spPr>
            <a:xfrm>
              <a:off x="933835" y="1966505"/>
              <a:ext cx="796595" cy="651099"/>
            </a:xfrm>
            <a:custGeom>
              <a:avLst/>
              <a:gdLst>
                <a:gd name="connsiteX0" fmla="*/ 63593 w 796595"/>
                <a:gd name="connsiteY0" fmla="*/ 607620 h 651099"/>
                <a:gd name="connsiteX1" fmla="*/ 733001 w 796595"/>
                <a:gd name="connsiteY1" fmla="*/ 607620 h 651099"/>
                <a:gd name="connsiteX2" fmla="*/ 733001 w 796595"/>
                <a:gd name="connsiteY2" fmla="*/ 651099 h 651099"/>
                <a:gd name="connsiteX3" fmla="*/ 63593 w 796595"/>
                <a:gd name="connsiteY3" fmla="*/ 651099 h 651099"/>
                <a:gd name="connsiteX4" fmla="*/ 63148 w 796595"/>
                <a:gd name="connsiteY4" fmla="*/ 60404 h 651099"/>
                <a:gd name="connsiteX5" fmla="*/ 63148 w 796595"/>
                <a:gd name="connsiteY5" fmla="*/ 464625 h 651099"/>
                <a:gd name="connsiteX6" fmla="*/ 733390 w 796595"/>
                <a:gd name="connsiteY6" fmla="*/ 464625 h 651099"/>
                <a:gd name="connsiteX7" fmla="*/ 733390 w 796595"/>
                <a:gd name="connsiteY7" fmla="*/ 60404 h 651099"/>
                <a:gd name="connsiteX8" fmla="*/ 0 w 796595"/>
                <a:gd name="connsiteY8" fmla="*/ 0 h 651099"/>
                <a:gd name="connsiteX9" fmla="*/ 796595 w 796595"/>
                <a:gd name="connsiteY9" fmla="*/ 0 h 651099"/>
                <a:gd name="connsiteX10" fmla="*/ 796595 w 796595"/>
                <a:gd name="connsiteY10" fmla="*/ 525032 h 651099"/>
                <a:gd name="connsiteX11" fmla="*/ 509142 w 796595"/>
                <a:gd name="connsiteY11" fmla="*/ 525032 h 651099"/>
                <a:gd name="connsiteX12" fmla="*/ 509142 w 796595"/>
                <a:gd name="connsiteY12" fmla="*/ 603286 h 651099"/>
                <a:gd name="connsiteX13" fmla="*/ 287451 w 796595"/>
                <a:gd name="connsiteY13" fmla="*/ 603286 h 651099"/>
                <a:gd name="connsiteX14" fmla="*/ 287451 w 796595"/>
                <a:gd name="connsiteY14" fmla="*/ 525032 h 651099"/>
                <a:gd name="connsiteX15" fmla="*/ 0 w 796595"/>
                <a:gd name="connsiteY15" fmla="*/ 525032 h 651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6595" h="651099">
                  <a:moveTo>
                    <a:pt x="63593" y="607620"/>
                  </a:moveTo>
                  <a:lnTo>
                    <a:pt x="733001" y="607620"/>
                  </a:lnTo>
                  <a:lnTo>
                    <a:pt x="733001" y="651099"/>
                  </a:lnTo>
                  <a:lnTo>
                    <a:pt x="63593" y="651099"/>
                  </a:lnTo>
                  <a:close/>
                  <a:moveTo>
                    <a:pt x="63148" y="60404"/>
                  </a:moveTo>
                  <a:lnTo>
                    <a:pt x="63148" y="464625"/>
                  </a:lnTo>
                  <a:lnTo>
                    <a:pt x="733390" y="464625"/>
                  </a:lnTo>
                  <a:lnTo>
                    <a:pt x="733390" y="60404"/>
                  </a:lnTo>
                  <a:close/>
                  <a:moveTo>
                    <a:pt x="0" y="0"/>
                  </a:moveTo>
                  <a:lnTo>
                    <a:pt x="796595" y="0"/>
                  </a:lnTo>
                  <a:lnTo>
                    <a:pt x="796595" y="525032"/>
                  </a:lnTo>
                  <a:lnTo>
                    <a:pt x="509142" y="525032"/>
                  </a:lnTo>
                  <a:lnTo>
                    <a:pt x="509142" y="603286"/>
                  </a:lnTo>
                  <a:lnTo>
                    <a:pt x="287451" y="603286"/>
                  </a:lnTo>
                  <a:lnTo>
                    <a:pt x="287451" y="525032"/>
                  </a:lnTo>
                  <a:lnTo>
                    <a:pt x="0" y="525032"/>
                  </a:lnTo>
                  <a:close/>
                </a:path>
              </a:pathLst>
            </a:custGeom>
            <a:grpFill/>
            <a:ln w="19050" cap="rnd">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sp>
          <p:nvSpPr>
            <p:cNvPr id="323" name="手繪多邊形: 圖案 322">
              <a:extLst>
                <a:ext uri="{FF2B5EF4-FFF2-40B4-BE49-F238E27FC236}">
                  <a16:creationId xmlns:a16="http://schemas.microsoft.com/office/drawing/2014/main" id="{F979B78B-E025-48A3-BA91-528466673A84}"/>
                </a:ext>
              </a:extLst>
            </p:cNvPr>
            <p:cNvSpPr/>
            <p:nvPr/>
          </p:nvSpPr>
          <p:spPr>
            <a:xfrm>
              <a:off x="672980" y="2002209"/>
              <a:ext cx="269504" cy="586820"/>
            </a:xfrm>
            <a:custGeom>
              <a:avLst/>
              <a:gdLst>
                <a:gd name="connsiteX0" fmla="*/ 52181 w 269504"/>
                <a:gd name="connsiteY0" fmla="*/ 469456 h 586820"/>
                <a:gd name="connsiteX1" fmla="*/ 52181 w 269504"/>
                <a:gd name="connsiteY1" fmla="*/ 508565 h 586820"/>
                <a:gd name="connsiteX2" fmla="*/ 213024 w 269504"/>
                <a:gd name="connsiteY2" fmla="*/ 508565 h 586820"/>
                <a:gd name="connsiteX3" fmla="*/ 213024 w 269504"/>
                <a:gd name="connsiteY3" fmla="*/ 469456 h 586820"/>
                <a:gd name="connsiteX4" fmla="*/ 52181 w 269504"/>
                <a:gd name="connsiteY4" fmla="*/ 397738 h 586820"/>
                <a:gd name="connsiteX5" fmla="*/ 52181 w 269504"/>
                <a:gd name="connsiteY5" fmla="*/ 436847 h 586820"/>
                <a:gd name="connsiteX6" fmla="*/ 213024 w 269504"/>
                <a:gd name="connsiteY6" fmla="*/ 436847 h 586820"/>
                <a:gd name="connsiteX7" fmla="*/ 213024 w 269504"/>
                <a:gd name="connsiteY7" fmla="*/ 397738 h 586820"/>
                <a:gd name="connsiteX8" fmla="*/ 52181 w 269504"/>
                <a:gd name="connsiteY8" fmla="*/ 256468 h 586820"/>
                <a:gd name="connsiteX9" fmla="*/ 52181 w 269504"/>
                <a:gd name="connsiteY9" fmla="*/ 365129 h 586820"/>
                <a:gd name="connsiteX10" fmla="*/ 213024 w 269504"/>
                <a:gd name="connsiteY10" fmla="*/ 365129 h 586820"/>
                <a:gd name="connsiteX11" fmla="*/ 213024 w 269504"/>
                <a:gd name="connsiteY11" fmla="*/ 256468 h 586820"/>
                <a:gd name="connsiteX12" fmla="*/ 68469 w 269504"/>
                <a:gd name="connsiteY12" fmla="*/ 203203 h 586820"/>
                <a:gd name="connsiteX13" fmla="*/ 56516 w 269504"/>
                <a:gd name="connsiteY13" fmla="*/ 215156 h 586820"/>
                <a:gd name="connsiteX14" fmla="*/ 68469 w 269504"/>
                <a:gd name="connsiteY14" fmla="*/ 227109 h 586820"/>
                <a:gd name="connsiteX15" fmla="*/ 80422 w 269504"/>
                <a:gd name="connsiteY15" fmla="*/ 215156 h 586820"/>
                <a:gd name="connsiteX16" fmla="*/ 68469 w 269504"/>
                <a:gd name="connsiteY16" fmla="*/ 203203 h 586820"/>
                <a:gd name="connsiteX17" fmla="*/ 0 w 269504"/>
                <a:gd name="connsiteY17" fmla="*/ 0 h 586820"/>
                <a:gd name="connsiteX18" fmla="*/ 269504 w 269504"/>
                <a:gd name="connsiteY18" fmla="*/ 0 h 586820"/>
                <a:gd name="connsiteX19" fmla="*/ 269504 w 269504"/>
                <a:gd name="connsiteY19" fmla="*/ 586820 h 586820"/>
                <a:gd name="connsiteX20" fmla="*/ 0 w 269504"/>
                <a:gd name="connsiteY20" fmla="*/ 586820 h 586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9504" h="586820">
                  <a:moveTo>
                    <a:pt x="52181" y="469456"/>
                  </a:moveTo>
                  <a:lnTo>
                    <a:pt x="52181" y="508565"/>
                  </a:lnTo>
                  <a:lnTo>
                    <a:pt x="213024" y="508565"/>
                  </a:lnTo>
                  <a:lnTo>
                    <a:pt x="213024" y="469456"/>
                  </a:lnTo>
                  <a:close/>
                  <a:moveTo>
                    <a:pt x="52181" y="397738"/>
                  </a:moveTo>
                  <a:lnTo>
                    <a:pt x="52181" y="436847"/>
                  </a:lnTo>
                  <a:lnTo>
                    <a:pt x="213024" y="436847"/>
                  </a:lnTo>
                  <a:lnTo>
                    <a:pt x="213024" y="397738"/>
                  </a:lnTo>
                  <a:close/>
                  <a:moveTo>
                    <a:pt x="52181" y="256468"/>
                  </a:moveTo>
                  <a:lnTo>
                    <a:pt x="52181" y="365129"/>
                  </a:lnTo>
                  <a:lnTo>
                    <a:pt x="213024" y="365129"/>
                  </a:lnTo>
                  <a:lnTo>
                    <a:pt x="213024" y="256468"/>
                  </a:lnTo>
                  <a:close/>
                  <a:moveTo>
                    <a:pt x="68469" y="203203"/>
                  </a:moveTo>
                  <a:cubicBezTo>
                    <a:pt x="61867" y="203203"/>
                    <a:pt x="56516" y="208554"/>
                    <a:pt x="56516" y="215156"/>
                  </a:cubicBezTo>
                  <a:cubicBezTo>
                    <a:pt x="56516" y="221758"/>
                    <a:pt x="61867" y="227109"/>
                    <a:pt x="68469" y="227109"/>
                  </a:cubicBezTo>
                  <a:cubicBezTo>
                    <a:pt x="75070" y="227109"/>
                    <a:pt x="80422" y="221758"/>
                    <a:pt x="80422" y="215156"/>
                  </a:cubicBezTo>
                  <a:cubicBezTo>
                    <a:pt x="80422" y="208554"/>
                    <a:pt x="75070" y="203203"/>
                    <a:pt x="68469" y="203203"/>
                  </a:cubicBezTo>
                  <a:close/>
                  <a:moveTo>
                    <a:pt x="0" y="0"/>
                  </a:moveTo>
                  <a:lnTo>
                    <a:pt x="269504" y="0"/>
                  </a:lnTo>
                  <a:lnTo>
                    <a:pt x="269504" y="586820"/>
                  </a:lnTo>
                  <a:lnTo>
                    <a:pt x="0" y="586820"/>
                  </a:lnTo>
                  <a:close/>
                </a:path>
              </a:pathLst>
            </a:custGeom>
            <a:grpFill/>
            <a:ln w="19050" cap="flat">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grpSp>
      <p:sp>
        <p:nvSpPr>
          <p:cNvPr id="324" name="文字方塊 323">
            <a:extLst>
              <a:ext uri="{FF2B5EF4-FFF2-40B4-BE49-F238E27FC236}">
                <a16:creationId xmlns:a16="http://schemas.microsoft.com/office/drawing/2014/main" id="{3729410E-1962-4525-8E4E-E6E1CA136F2A}"/>
              </a:ext>
            </a:extLst>
          </p:cNvPr>
          <p:cNvSpPr txBox="1"/>
          <p:nvPr/>
        </p:nvSpPr>
        <p:spPr>
          <a:xfrm>
            <a:off x="1312206" y="6035227"/>
            <a:ext cx="1345067" cy="30777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400" b="1">
                <a:latin typeface="Arial" panose="020B0604020202020204" pitchFamily="34" charset="0"/>
                <a:ea typeface="微軟正黑體"/>
                <a:cs typeface="Arial" panose="020B0604020202020204" pitchFamily="34" charset="0"/>
              </a:rPr>
              <a:t>Local user</a:t>
            </a:r>
          </a:p>
        </p:txBody>
      </p:sp>
      <p:pic>
        <p:nvPicPr>
          <p:cNvPr id="325" name="圖形 324">
            <a:extLst>
              <a:ext uri="{FF2B5EF4-FFF2-40B4-BE49-F238E27FC236}">
                <a16:creationId xmlns:a16="http://schemas.microsoft.com/office/drawing/2014/main" id="{DD9D457A-A143-4143-A859-E216FC09E2C3}"/>
              </a:ext>
            </a:extLst>
          </p:cNvPr>
          <p:cNvPicPr>
            <a:picLocks noChangeAspect="1"/>
          </p:cNvPicPr>
          <p:nvPr/>
        </p:nvPicPr>
        <p:blipFill>
          <a:blip r:embed="rId5">
            <a:extLst>
              <a:ext uri="{96DAC541-7B7A-43D3-8B79-37D633B846F1}">
                <asvg:svgBlip xmlns:asvg="http://schemas.microsoft.com/office/drawing/2016/SVG/main" r:embed="rId10"/>
              </a:ext>
            </a:extLst>
          </a:blip>
          <a:stretch>
            <a:fillRect/>
          </a:stretch>
        </p:blipFill>
        <p:spPr>
          <a:xfrm>
            <a:off x="1102291" y="5662625"/>
            <a:ext cx="391767" cy="372521"/>
          </a:xfrm>
          <a:prstGeom prst="rect">
            <a:avLst/>
          </a:prstGeom>
        </p:spPr>
      </p:pic>
      <p:sp>
        <p:nvSpPr>
          <p:cNvPr id="192" name="文字方塊 191">
            <a:extLst>
              <a:ext uri="{FF2B5EF4-FFF2-40B4-BE49-F238E27FC236}">
                <a16:creationId xmlns:a16="http://schemas.microsoft.com/office/drawing/2014/main" id="{10748BF9-79FD-4154-AFB2-3FEE9DFA08D5}"/>
              </a:ext>
            </a:extLst>
          </p:cNvPr>
          <p:cNvSpPr txBox="1"/>
          <p:nvPr/>
        </p:nvSpPr>
        <p:spPr>
          <a:xfrm>
            <a:off x="7816253" y="6092477"/>
            <a:ext cx="1125239" cy="307777"/>
          </a:xfrm>
          <a:prstGeom prst="rect">
            <a:avLst/>
          </a:prstGeom>
          <a:noFill/>
        </p:spPr>
        <p:txBody>
          <a:bodyPr wrap="square">
            <a:spAutoFit/>
          </a:bodyPr>
          <a:lstStyle/>
          <a:p>
            <a:pPr defTabSz="1219170">
              <a:buClr>
                <a:srgbClr val="000000"/>
              </a:buClr>
              <a:defRPr/>
            </a:pPr>
            <a:r>
              <a:rPr lang="en-US" altLang="zh-TW" sz="1400" b="1" kern="0">
                <a:latin typeface="微軟正黑體" panose="020B0604030504040204" pitchFamily="34" charset="-120"/>
                <a:ea typeface="微軟正黑體" panose="020B0604030504040204" pitchFamily="34" charset="-120"/>
                <a:cs typeface="Arial" panose="020B0604020202020204" pitchFamily="34" charset="0"/>
                <a:sym typeface="Arial"/>
              </a:rPr>
              <a:t>Snapshot</a:t>
            </a:r>
            <a:endParaRPr lang="zh-TW" altLang="en-US" sz="1400" b="1" kern="0">
              <a:latin typeface="微軟正黑體" panose="020B0604030504040204" pitchFamily="34" charset="-120"/>
              <a:ea typeface="微軟正黑體" panose="020B0604030504040204" pitchFamily="34" charset="-120"/>
              <a:cs typeface="Arial" panose="020B0604020202020204" pitchFamily="34" charset="0"/>
              <a:sym typeface="Arial"/>
            </a:endParaRPr>
          </a:p>
        </p:txBody>
      </p:sp>
      <p:pic>
        <p:nvPicPr>
          <p:cNvPr id="191" name="圖片 190" descr="一張含有 文字, 電子用品, 電腦 的圖片&#10;&#10;自動產生的描述">
            <a:extLst>
              <a:ext uri="{FF2B5EF4-FFF2-40B4-BE49-F238E27FC236}">
                <a16:creationId xmlns:a16="http://schemas.microsoft.com/office/drawing/2014/main" id="{CC80060B-D530-F74B-9FD5-DEE40F6F888F}"/>
              </a:ext>
            </a:extLst>
          </p:cNvPr>
          <p:cNvPicPr>
            <a:picLocks noChangeAspect="1"/>
          </p:cNvPicPr>
          <p:nvPr/>
        </p:nvPicPr>
        <p:blipFill>
          <a:blip r:embed="rId11"/>
          <a:stretch>
            <a:fillRect/>
          </a:stretch>
        </p:blipFill>
        <p:spPr>
          <a:xfrm>
            <a:off x="7345338" y="3922405"/>
            <a:ext cx="2062952" cy="907699"/>
          </a:xfrm>
          <a:prstGeom prst="rect">
            <a:avLst/>
          </a:prstGeom>
        </p:spPr>
      </p:pic>
      <p:sp>
        <p:nvSpPr>
          <p:cNvPr id="154" name="標題 1">
            <a:extLst>
              <a:ext uri="{FF2B5EF4-FFF2-40B4-BE49-F238E27FC236}">
                <a16:creationId xmlns:a16="http://schemas.microsoft.com/office/drawing/2014/main" id="{6AC7BE55-6946-9D4D-AD03-F74EB58ED7D8}"/>
              </a:ext>
            </a:extLst>
          </p:cNvPr>
          <p:cNvSpPr txBox="1">
            <a:spLocks/>
          </p:cNvSpPr>
          <p:nvPr/>
        </p:nvSpPr>
        <p:spPr>
          <a:xfrm>
            <a:off x="550992" y="389007"/>
            <a:ext cx="11090016" cy="8985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 altLang="zh-TW" sz="4000" b="1">
                <a:latin typeface="Arial" panose="020B0604020202020204" pitchFamily="34" charset="0"/>
                <a:cs typeface="Arial" panose="020B0604020202020204" pitchFamily="34" charset="0"/>
              </a:rPr>
              <a:t>Back up business data to the cloud. Flexible, economical, and safe with VJBOD Cloud</a:t>
            </a:r>
            <a:endParaRPr lang="zh-TW" altLang="en-US" sz="4000" b="1">
              <a:latin typeface="Arial" panose="020B0604020202020204" pitchFamily="34" charset="0"/>
              <a:ea typeface="微軟正黑體" panose="020B0604030504040204" pitchFamily="34" charset="-120"/>
              <a:cs typeface="Arial" panose="020B0604020202020204" pitchFamily="34" charset="0"/>
            </a:endParaRPr>
          </a:p>
        </p:txBody>
      </p:sp>
      <p:sp>
        <p:nvSpPr>
          <p:cNvPr id="159" name="文字方塊 158">
            <a:extLst>
              <a:ext uri="{FF2B5EF4-FFF2-40B4-BE49-F238E27FC236}">
                <a16:creationId xmlns:a16="http://schemas.microsoft.com/office/drawing/2014/main" id="{EFCAA4FF-21A1-2A41-8B04-025E6E1CD8E3}"/>
              </a:ext>
            </a:extLst>
          </p:cNvPr>
          <p:cNvSpPr txBox="1"/>
          <p:nvPr/>
        </p:nvSpPr>
        <p:spPr>
          <a:xfrm>
            <a:off x="306748" y="1708522"/>
            <a:ext cx="7325828" cy="461665"/>
          </a:xfrm>
          <a:prstGeom prst="rect">
            <a:avLst/>
          </a:prstGeom>
          <a:noFill/>
        </p:spPr>
        <p:txBody>
          <a:bodyPr wrap="square">
            <a:spAutoFit/>
          </a:bodyPr>
          <a:lstStyle/>
          <a:p>
            <a:r>
              <a:rPr lang="en" altLang="zh-TW" sz="1200" b="1" i="0">
                <a:effectLst/>
                <a:latin typeface="Arial" panose="020B0604020202020204" pitchFamily="34" charset="0"/>
                <a:cs typeface="Arial" panose="020B0604020202020204" pitchFamily="34" charset="0"/>
              </a:rPr>
              <a:t>Connect your QNAP NAS with cloud object storage and back up business data to the cloud with reduced bandwidth usage, backup time, and optimized storage usage.</a:t>
            </a:r>
            <a:endParaRPr lang="zh-TW" altLang="en-US" sz="12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608459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5" descr="A picture containing shirt&#10;&#10;Description automatically generated">
            <a:extLst>
              <a:ext uri="{FF2B5EF4-FFF2-40B4-BE49-F238E27FC236}">
                <a16:creationId xmlns:a16="http://schemas.microsoft.com/office/drawing/2014/main" id="{614F78FD-5C2C-3046-A02B-9D4410FF5CF3}"/>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26136" y="1886361"/>
            <a:ext cx="1027475" cy="1027472"/>
          </a:xfrm>
          <a:prstGeom prst="rect">
            <a:avLst/>
          </a:prstGeom>
        </p:spPr>
      </p:pic>
      <p:pic>
        <p:nvPicPr>
          <p:cNvPr id="8" name="圖片 7">
            <a:extLst>
              <a:ext uri="{FF2B5EF4-FFF2-40B4-BE49-F238E27FC236}">
                <a16:creationId xmlns:a16="http://schemas.microsoft.com/office/drawing/2014/main" id="{96797B96-E61E-BD48-B54E-963B4A5DE319}"/>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508553" y="3687423"/>
            <a:ext cx="716200" cy="556632"/>
          </a:xfrm>
          <a:prstGeom prst="rect">
            <a:avLst/>
          </a:prstGeom>
        </p:spPr>
      </p:pic>
      <p:pic>
        <p:nvPicPr>
          <p:cNvPr id="9" name="圖片 8">
            <a:extLst>
              <a:ext uri="{FF2B5EF4-FFF2-40B4-BE49-F238E27FC236}">
                <a16:creationId xmlns:a16="http://schemas.microsoft.com/office/drawing/2014/main" id="{269023D6-F72B-2E4F-A537-3B6084591DAA}"/>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464264" y="4421028"/>
            <a:ext cx="804777" cy="625475"/>
          </a:xfrm>
          <a:prstGeom prst="rect">
            <a:avLst/>
          </a:prstGeom>
        </p:spPr>
      </p:pic>
      <p:pic>
        <p:nvPicPr>
          <p:cNvPr id="10" name="圖片 9">
            <a:extLst>
              <a:ext uri="{FF2B5EF4-FFF2-40B4-BE49-F238E27FC236}">
                <a16:creationId xmlns:a16="http://schemas.microsoft.com/office/drawing/2014/main" id="{50E84079-8EEE-A146-A182-92CF37A639F1}"/>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464263" y="5284354"/>
            <a:ext cx="821251" cy="638277"/>
          </a:xfrm>
          <a:prstGeom prst="rect">
            <a:avLst/>
          </a:prstGeom>
        </p:spPr>
      </p:pic>
      <p:pic>
        <p:nvPicPr>
          <p:cNvPr id="11" name="圖片 10">
            <a:extLst>
              <a:ext uri="{FF2B5EF4-FFF2-40B4-BE49-F238E27FC236}">
                <a16:creationId xmlns:a16="http://schemas.microsoft.com/office/drawing/2014/main" id="{29C49868-32B0-DE4C-831D-EDA6F32B84C7}"/>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503736" y="6118859"/>
            <a:ext cx="809593" cy="629217"/>
          </a:xfrm>
          <a:prstGeom prst="rect">
            <a:avLst/>
          </a:prstGeom>
        </p:spPr>
      </p:pic>
      <p:pic>
        <p:nvPicPr>
          <p:cNvPr id="14" name="圖片 13">
            <a:extLst>
              <a:ext uri="{FF2B5EF4-FFF2-40B4-BE49-F238E27FC236}">
                <a16:creationId xmlns:a16="http://schemas.microsoft.com/office/drawing/2014/main" id="{95C92E04-3DD6-D042-AD95-24FC1F2D3DEC}"/>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6368141" y="3710430"/>
            <a:ext cx="776573" cy="603555"/>
          </a:xfrm>
          <a:prstGeom prst="rect">
            <a:avLst/>
          </a:prstGeom>
        </p:spPr>
      </p:pic>
      <p:pic>
        <p:nvPicPr>
          <p:cNvPr id="15" name="圖片 14">
            <a:extLst>
              <a:ext uri="{FF2B5EF4-FFF2-40B4-BE49-F238E27FC236}">
                <a16:creationId xmlns:a16="http://schemas.microsoft.com/office/drawing/2014/main" id="{79858F16-E4CA-9D49-BA6A-C5748A8700C0}"/>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6368141" y="4466937"/>
            <a:ext cx="776573" cy="603555"/>
          </a:xfrm>
          <a:prstGeom prst="rect">
            <a:avLst/>
          </a:prstGeom>
        </p:spPr>
      </p:pic>
      <p:pic>
        <p:nvPicPr>
          <p:cNvPr id="16" name="圖片 15">
            <a:extLst>
              <a:ext uri="{FF2B5EF4-FFF2-40B4-BE49-F238E27FC236}">
                <a16:creationId xmlns:a16="http://schemas.microsoft.com/office/drawing/2014/main" id="{31562C3D-B9A7-E444-B98E-753708C92B8A}"/>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6368141" y="5230217"/>
            <a:ext cx="776573" cy="603555"/>
          </a:xfrm>
          <a:prstGeom prst="rect">
            <a:avLst/>
          </a:prstGeom>
        </p:spPr>
      </p:pic>
      <p:pic>
        <p:nvPicPr>
          <p:cNvPr id="17" name="圖片 16">
            <a:extLst>
              <a:ext uri="{FF2B5EF4-FFF2-40B4-BE49-F238E27FC236}">
                <a16:creationId xmlns:a16="http://schemas.microsoft.com/office/drawing/2014/main" id="{99B1D64C-2146-F54C-BA6F-93EE7C9DAC4C}"/>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6368141" y="5979950"/>
            <a:ext cx="776573" cy="603555"/>
          </a:xfrm>
          <a:prstGeom prst="rect">
            <a:avLst/>
          </a:prstGeom>
        </p:spPr>
      </p:pic>
      <p:sp>
        <p:nvSpPr>
          <p:cNvPr id="25" name="圓角化對角線角落矩形 8">
            <a:extLst>
              <a:ext uri="{FF2B5EF4-FFF2-40B4-BE49-F238E27FC236}">
                <a16:creationId xmlns:a16="http://schemas.microsoft.com/office/drawing/2014/main" id="{90073FF2-1B21-48F9-8BF7-4137588CF904}"/>
              </a:ext>
            </a:extLst>
          </p:cNvPr>
          <p:cNvSpPr/>
          <p:nvPr/>
        </p:nvSpPr>
        <p:spPr>
          <a:xfrm flipH="1">
            <a:off x="626136" y="3028513"/>
            <a:ext cx="2967964" cy="543157"/>
          </a:xfrm>
          <a:prstGeom prst="snip2DiagRect">
            <a:avLst/>
          </a:prstGeom>
          <a:solidFill>
            <a:schemeClr val="tx1">
              <a:lumMod val="85000"/>
              <a:lumOff val="1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lgn="ctr"/>
            <a:r>
              <a:rPr lang="en-US" altLang="zh-TW" sz="2000" b="1">
                <a:solidFill>
                  <a:schemeClr val="bg1"/>
                </a:solidFill>
                <a:latin typeface="Arial" panose="020B0604020202020204" pitchFamily="34" charset="0"/>
                <a:cs typeface="Arial" panose="020B0604020202020204" pitchFamily="34" charset="0"/>
              </a:rPr>
              <a:t>Google™ Workspace</a:t>
            </a:r>
          </a:p>
        </p:txBody>
      </p:sp>
      <p:sp>
        <p:nvSpPr>
          <p:cNvPr id="26" name="圓角化對角線角落矩形 8">
            <a:extLst>
              <a:ext uri="{FF2B5EF4-FFF2-40B4-BE49-F238E27FC236}">
                <a16:creationId xmlns:a16="http://schemas.microsoft.com/office/drawing/2014/main" id="{5E219AB7-B12D-4D93-9723-BC4F4C9E1FB3}"/>
              </a:ext>
            </a:extLst>
          </p:cNvPr>
          <p:cNvSpPr/>
          <p:nvPr/>
        </p:nvSpPr>
        <p:spPr>
          <a:xfrm flipH="1">
            <a:off x="6513655" y="3028513"/>
            <a:ext cx="2662548" cy="543157"/>
          </a:xfrm>
          <a:prstGeom prst="snip2DiagRect">
            <a:avLst/>
          </a:prstGeom>
          <a:solidFill>
            <a:schemeClr val="tx1">
              <a:lumMod val="85000"/>
              <a:lumOff val="1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lgn="ctr"/>
            <a:r>
              <a:rPr lang="en-US" altLang="zh-TW" sz="2000" b="1">
                <a:latin typeface="Arial" panose="020B0604020202020204" pitchFamily="34" charset="0"/>
                <a:cs typeface="Arial" panose="020B0604020202020204" pitchFamily="34" charset="0"/>
              </a:rPr>
              <a:t>Microsoft 365</a:t>
            </a:r>
            <a:r>
              <a:rPr lang="en-US" altLang="zh-TW" sz="2000" b="1" baseline="30000">
                <a:latin typeface="Arial" panose="020B0604020202020204" pitchFamily="34" charset="0"/>
                <a:cs typeface="Arial" panose="020B0604020202020204" pitchFamily="34" charset="0"/>
              </a:rPr>
              <a:t>®</a:t>
            </a:r>
          </a:p>
        </p:txBody>
      </p:sp>
      <p:sp>
        <p:nvSpPr>
          <p:cNvPr id="24" name="矩形 23">
            <a:extLst>
              <a:ext uri="{FF2B5EF4-FFF2-40B4-BE49-F238E27FC236}">
                <a16:creationId xmlns:a16="http://schemas.microsoft.com/office/drawing/2014/main" id="{D74EC29D-3876-7947-9280-9A33A5CDF8A7}"/>
              </a:ext>
            </a:extLst>
          </p:cNvPr>
          <p:cNvSpPr/>
          <p:nvPr/>
        </p:nvSpPr>
        <p:spPr>
          <a:xfrm>
            <a:off x="1829426" y="2006425"/>
            <a:ext cx="9609040" cy="646331"/>
          </a:xfrm>
          <a:prstGeom prst="rect">
            <a:avLst/>
          </a:prstGeom>
        </p:spPr>
        <p:txBody>
          <a:bodyPr wrap="square">
            <a:spAutoFit/>
          </a:bodyPr>
          <a:lstStyle/>
          <a:p>
            <a:pPr>
              <a:buClr>
                <a:srgbClr val="4092E5"/>
              </a:buClr>
            </a:pPr>
            <a:r>
              <a:rPr lang="en" altLang="zh-TW">
                <a:latin typeface="Arial" panose="020B0604020202020204" pitchFamily="34" charset="0"/>
                <a:cs typeface="Arial" panose="020B0604020202020204" pitchFamily="34" charset="0"/>
              </a:rPr>
              <a:t>With </a:t>
            </a:r>
            <a:r>
              <a:rPr lang="en" altLang="zh-TW" err="1">
                <a:latin typeface="Arial" panose="020B0604020202020204" pitchFamily="34" charset="0"/>
                <a:cs typeface="Arial" panose="020B0604020202020204" pitchFamily="34" charset="0"/>
              </a:rPr>
              <a:t>Boxafe</a:t>
            </a:r>
            <a:r>
              <a:rPr lang="en" altLang="zh-TW">
                <a:latin typeface="Arial" panose="020B0604020202020204" pitchFamily="34" charset="0"/>
                <a:cs typeface="Arial" panose="020B0604020202020204" pitchFamily="34" charset="0"/>
              </a:rPr>
              <a:t>, you do not need to worry about data loss. You can backup files, emails, calendars and contacts from Google™ Workspace and Microsoft 365® into the QNAP NAS.</a:t>
            </a:r>
            <a:endParaRPr lang="zh-TW" altLang="en-US">
              <a:latin typeface="Arial" panose="020B0604020202020204" pitchFamily="34" charset="0"/>
              <a:cs typeface="Arial" panose="020B0604020202020204" pitchFamily="34" charset="0"/>
            </a:endParaRPr>
          </a:p>
        </p:txBody>
      </p:sp>
      <p:sp>
        <p:nvSpPr>
          <p:cNvPr id="27" name="Google Shape;79;p16">
            <a:extLst>
              <a:ext uri="{FF2B5EF4-FFF2-40B4-BE49-F238E27FC236}">
                <a16:creationId xmlns:a16="http://schemas.microsoft.com/office/drawing/2014/main" id="{0FF58019-CE7F-E946-B5C6-E5F00763AB84}"/>
              </a:ext>
            </a:extLst>
          </p:cNvPr>
          <p:cNvSpPr txBox="1">
            <a:spLocks/>
          </p:cNvSpPr>
          <p:nvPr/>
        </p:nvSpPr>
        <p:spPr>
          <a:xfrm>
            <a:off x="977150" y="134256"/>
            <a:ext cx="11010373" cy="159995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800" b="1" err="1">
                <a:solidFill>
                  <a:schemeClr val="tx1"/>
                </a:solidFill>
                <a:latin typeface="微軟正黑體" panose="020B0604030504040204" pitchFamily="34" charset="-120"/>
                <a:ea typeface="微軟正黑體" panose="020B0604030504040204" pitchFamily="34" charset="-120"/>
              </a:rPr>
              <a:t>Boxafe</a:t>
            </a:r>
            <a:br>
              <a:rPr lang="en-US" altLang="zh-TW" sz="4800" b="1">
                <a:solidFill>
                  <a:schemeClr val="tx1"/>
                </a:solidFill>
                <a:latin typeface="微軟正黑體" panose="020B0604030504040204" pitchFamily="34" charset="-120"/>
                <a:ea typeface="微軟正黑體" panose="020B0604030504040204" pitchFamily="34" charset="-120"/>
              </a:rPr>
            </a:br>
            <a:r>
              <a:rPr lang="en-US" altLang="zh-TW" sz="2400" b="1">
                <a:solidFill>
                  <a:schemeClr val="tx1"/>
                </a:solidFill>
                <a:latin typeface="微軟正黑體" panose="020B0604030504040204" pitchFamily="34" charset="-120"/>
                <a:ea typeface="微軟正黑體" panose="020B0604030504040204" pitchFamily="34" charset="-120"/>
              </a:rPr>
              <a:t>Google™ Workspace and Microsoft 365</a:t>
            </a:r>
            <a:r>
              <a:rPr lang="en-US" altLang="zh-TW" sz="2400" b="1" baseline="30000">
                <a:solidFill>
                  <a:schemeClr val="tx1"/>
                </a:solidFill>
                <a:latin typeface="微軟正黑體" panose="020B0604030504040204" pitchFamily="34" charset="-120"/>
                <a:ea typeface="微軟正黑體" panose="020B0604030504040204" pitchFamily="34" charset="-120"/>
              </a:rPr>
              <a:t>®</a:t>
            </a:r>
            <a:r>
              <a:rPr lang="en-US" altLang="zh-TW" sz="2400" b="1">
                <a:solidFill>
                  <a:schemeClr val="tx1"/>
                </a:solidFill>
                <a:latin typeface="微軟正黑體" panose="020B0604030504040204" pitchFamily="34" charset="-120"/>
                <a:ea typeface="微軟正黑體" panose="020B0604030504040204" pitchFamily="34" charset="-120"/>
              </a:rPr>
              <a:t> total backup solution</a:t>
            </a:r>
            <a:endParaRPr lang="en-US" sz="2400" b="1">
              <a:solidFill>
                <a:schemeClr val="tx1"/>
              </a:solidFill>
              <a:latin typeface="微軟正黑體" panose="020B0604030504040204" pitchFamily="34" charset="-120"/>
              <a:ea typeface="微軟正黑體" panose="020B0604030504040204" pitchFamily="34" charset="-120"/>
            </a:endParaRPr>
          </a:p>
        </p:txBody>
      </p:sp>
      <p:sp>
        <p:nvSpPr>
          <p:cNvPr id="28" name="矩形 27">
            <a:extLst>
              <a:ext uri="{FF2B5EF4-FFF2-40B4-BE49-F238E27FC236}">
                <a16:creationId xmlns:a16="http://schemas.microsoft.com/office/drawing/2014/main" id="{CB9494C6-20A1-4644-A538-B2CF75A7D54B}"/>
              </a:ext>
            </a:extLst>
          </p:cNvPr>
          <p:cNvSpPr/>
          <p:nvPr/>
        </p:nvSpPr>
        <p:spPr>
          <a:xfrm>
            <a:off x="1313329" y="3665873"/>
            <a:ext cx="4922349" cy="523220"/>
          </a:xfrm>
          <a:prstGeom prst="rect">
            <a:avLst/>
          </a:prstGeom>
        </p:spPr>
        <p:txBody>
          <a:bodyPr wrap="square">
            <a:spAutoFit/>
          </a:bodyPr>
          <a:lstStyle/>
          <a:p>
            <a:pPr fontAlgn="base"/>
            <a:r>
              <a:rPr lang="en-US" altLang="zh-TW" sz="1400" b="1">
                <a:latin typeface="Arial" panose="020B0604020202020204" pitchFamily="34" charset="0"/>
                <a:ea typeface="微軟正黑體" panose="020B0604030504040204" pitchFamily="34" charset="-120"/>
                <a:cs typeface="Arial" panose="020B0604020202020204" pitchFamily="34" charset="0"/>
              </a:rPr>
              <a:t>Gmail</a:t>
            </a:r>
          </a:p>
          <a:p>
            <a:pPr fontAlgn="base"/>
            <a:r>
              <a:rPr lang="en" altLang="zh-TW" sz="1400">
                <a:latin typeface="Arial" panose="020B0604020202020204" pitchFamily="34" charset="0"/>
                <a:ea typeface="微軟正黑體" panose="020B0604030504040204" pitchFamily="34" charset="-120"/>
                <a:cs typeface="Arial" panose="020B0604020202020204" pitchFamily="34" charset="0"/>
              </a:rPr>
              <a:t>Backup all your emails and attachments in Gmail</a:t>
            </a:r>
            <a:endParaRPr lang="zh-TW" altLang="en-US" sz="1400">
              <a:latin typeface="Arial" panose="020B0604020202020204" pitchFamily="34" charset="0"/>
              <a:ea typeface="微軟正黑體" panose="020B0604030504040204" pitchFamily="34" charset="-120"/>
              <a:cs typeface="Arial" panose="020B0604020202020204" pitchFamily="34" charset="0"/>
            </a:endParaRPr>
          </a:p>
        </p:txBody>
      </p:sp>
      <p:sp>
        <p:nvSpPr>
          <p:cNvPr id="29" name="矩形 28">
            <a:extLst>
              <a:ext uri="{FF2B5EF4-FFF2-40B4-BE49-F238E27FC236}">
                <a16:creationId xmlns:a16="http://schemas.microsoft.com/office/drawing/2014/main" id="{AE6390CB-FC92-9148-87A5-3DF3EEFA4225}"/>
              </a:ext>
            </a:extLst>
          </p:cNvPr>
          <p:cNvSpPr/>
          <p:nvPr/>
        </p:nvSpPr>
        <p:spPr>
          <a:xfrm>
            <a:off x="1313329" y="4368680"/>
            <a:ext cx="5054812" cy="800219"/>
          </a:xfrm>
          <a:prstGeom prst="rect">
            <a:avLst/>
          </a:prstGeom>
        </p:spPr>
        <p:txBody>
          <a:bodyPr wrap="square">
            <a:spAutoFit/>
          </a:bodyPr>
          <a:lstStyle/>
          <a:p>
            <a:r>
              <a:rPr lang="en-US" altLang="zh-TW" sz="1400" b="1">
                <a:latin typeface="Arial" panose="020B0604020202020204" pitchFamily="34" charset="0"/>
                <a:ea typeface="微軟正黑體" panose="020B0604030504040204" pitchFamily="34" charset="-120"/>
                <a:cs typeface="Arial" panose="020B0604020202020204" pitchFamily="34" charset="0"/>
              </a:rPr>
              <a:t>Google Drive</a:t>
            </a:r>
          </a:p>
          <a:p>
            <a:r>
              <a:rPr lang="en" altLang="zh-TW" sz="1600">
                <a:latin typeface="Arial" panose="020B0604020202020204" pitchFamily="34" charset="0"/>
                <a:cs typeface="Arial" panose="020B0604020202020204" pitchFamily="34" charset="0"/>
              </a:rPr>
              <a:t>Backup all your file versions in Google Drive and supports My Drive and Shared Drive</a:t>
            </a:r>
            <a:endParaRPr lang="zh-TW" altLang="en-US" sz="1400">
              <a:latin typeface="Arial" panose="020B0604020202020204" pitchFamily="34" charset="0"/>
              <a:ea typeface="微軟正黑體" panose="020B0604030504040204" pitchFamily="34" charset="-120"/>
              <a:cs typeface="Arial" panose="020B0604020202020204" pitchFamily="34" charset="0"/>
            </a:endParaRPr>
          </a:p>
        </p:txBody>
      </p:sp>
      <p:sp>
        <p:nvSpPr>
          <p:cNvPr id="30" name="矩形 29">
            <a:extLst>
              <a:ext uri="{FF2B5EF4-FFF2-40B4-BE49-F238E27FC236}">
                <a16:creationId xmlns:a16="http://schemas.microsoft.com/office/drawing/2014/main" id="{AA5D019A-05AD-3446-8A7C-837A9DD26A0F}"/>
              </a:ext>
            </a:extLst>
          </p:cNvPr>
          <p:cNvSpPr/>
          <p:nvPr/>
        </p:nvSpPr>
        <p:spPr>
          <a:xfrm>
            <a:off x="1313330" y="5368261"/>
            <a:ext cx="4831089" cy="553998"/>
          </a:xfrm>
          <a:prstGeom prst="rect">
            <a:avLst/>
          </a:prstGeom>
        </p:spPr>
        <p:txBody>
          <a:bodyPr wrap="square">
            <a:spAutoFit/>
          </a:bodyPr>
          <a:lstStyle/>
          <a:p>
            <a:pPr fontAlgn="base"/>
            <a:r>
              <a:rPr lang="en-US" altLang="zh-TW" sz="1400" b="1">
                <a:latin typeface="Arial" panose="020B0604020202020204" pitchFamily="34" charset="0"/>
                <a:ea typeface="微軟正黑體" panose="020B0604030504040204" pitchFamily="34" charset="-120"/>
                <a:cs typeface="Arial" panose="020B0604020202020204" pitchFamily="34" charset="0"/>
              </a:rPr>
              <a:t>Contacts</a:t>
            </a:r>
            <a:endParaRPr lang="zh-TW" altLang="en-US" sz="1400" b="1">
              <a:latin typeface="Arial" panose="020B0604020202020204" pitchFamily="34" charset="0"/>
              <a:ea typeface="微軟正黑體" panose="020B0604030504040204" pitchFamily="34" charset="-120"/>
              <a:cs typeface="Arial" panose="020B0604020202020204" pitchFamily="34" charset="0"/>
            </a:endParaRPr>
          </a:p>
          <a:p>
            <a:pPr fontAlgn="base"/>
            <a:r>
              <a:rPr lang="en" altLang="zh-TW" sz="1600">
                <a:latin typeface="Arial" panose="020B0604020202020204" pitchFamily="34" charset="0"/>
                <a:cs typeface="Arial" panose="020B0604020202020204" pitchFamily="34" charset="0"/>
              </a:rPr>
              <a:t>Backup all your contacts in Google Contacts</a:t>
            </a:r>
            <a:endParaRPr lang="zh-TW" altLang="en-US" sz="1400">
              <a:latin typeface="Arial" panose="020B0604020202020204" pitchFamily="34" charset="0"/>
              <a:ea typeface="微軟正黑體" panose="020B0604030504040204" pitchFamily="34" charset="-120"/>
              <a:cs typeface="Arial" panose="020B0604020202020204" pitchFamily="34" charset="0"/>
            </a:endParaRPr>
          </a:p>
        </p:txBody>
      </p:sp>
      <p:sp>
        <p:nvSpPr>
          <p:cNvPr id="31" name="矩形 30">
            <a:extLst>
              <a:ext uri="{FF2B5EF4-FFF2-40B4-BE49-F238E27FC236}">
                <a16:creationId xmlns:a16="http://schemas.microsoft.com/office/drawing/2014/main" id="{40307967-1146-474B-98A1-86F93FC40E7A}"/>
              </a:ext>
            </a:extLst>
          </p:cNvPr>
          <p:cNvSpPr/>
          <p:nvPr/>
        </p:nvSpPr>
        <p:spPr>
          <a:xfrm>
            <a:off x="1331441" y="6122306"/>
            <a:ext cx="4677790" cy="738664"/>
          </a:xfrm>
          <a:prstGeom prst="rect">
            <a:avLst/>
          </a:prstGeom>
        </p:spPr>
        <p:txBody>
          <a:bodyPr wrap="square">
            <a:spAutoFit/>
          </a:bodyPr>
          <a:lstStyle/>
          <a:p>
            <a:pPr fontAlgn="base"/>
            <a:r>
              <a:rPr lang="en-US" altLang="zh-TW" sz="1400" b="1">
                <a:latin typeface="Arial" panose="020B0604020202020204" pitchFamily="34" charset="0"/>
                <a:ea typeface="微軟正黑體" panose="020B0604030504040204" pitchFamily="34" charset="-120"/>
                <a:cs typeface="Arial" panose="020B0604020202020204" pitchFamily="34" charset="0"/>
              </a:rPr>
              <a:t>Calendar</a:t>
            </a:r>
            <a:endParaRPr lang="zh-TW" altLang="en-US" sz="1400" b="1">
              <a:latin typeface="Arial" panose="020B0604020202020204" pitchFamily="34" charset="0"/>
              <a:ea typeface="微軟正黑體" panose="020B0604030504040204" pitchFamily="34" charset="-120"/>
              <a:cs typeface="Arial" panose="020B0604020202020204" pitchFamily="34" charset="0"/>
            </a:endParaRPr>
          </a:p>
          <a:p>
            <a:pPr fontAlgn="base"/>
            <a:r>
              <a:rPr lang="en" altLang="zh-TW" sz="1400">
                <a:latin typeface="Arial" panose="020B0604020202020204" pitchFamily="34" charset="0"/>
                <a:ea typeface="微軟正黑體" panose="020B0604030504040204" pitchFamily="34" charset="-120"/>
                <a:cs typeface="Arial" panose="020B0604020202020204" pitchFamily="34" charset="0"/>
              </a:rPr>
              <a:t>Backup all your events and attachments in Google Calendar</a:t>
            </a:r>
            <a:endParaRPr lang="zh-TW" altLang="en-US" sz="1400">
              <a:latin typeface="Arial" panose="020B0604020202020204" pitchFamily="34" charset="0"/>
              <a:ea typeface="微軟正黑體" panose="020B0604030504040204" pitchFamily="34" charset="-120"/>
              <a:cs typeface="Arial" panose="020B0604020202020204" pitchFamily="34" charset="0"/>
            </a:endParaRPr>
          </a:p>
        </p:txBody>
      </p:sp>
      <p:sp>
        <p:nvSpPr>
          <p:cNvPr id="32" name="矩形 31">
            <a:extLst>
              <a:ext uri="{FF2B5EF4-FFF2-40B4-BE49-F238E27FC236}">
                <a16:creationId xmlns:a16="http://schemas.microsoft.com/office/drawing/2014/main" id="{7CD85542-29B2-D84A-8E4E-36756DCFC111}"/>
              </a:ext>
            </a:extLst>
          </p:cNvPr>
          <p:cNvSpPr/>
          <p:nvPr/>
        </p:nvSpPr>
        <p:spPr>
          <a:xfrm>
            <a:off x="7263148" y="3750597"/>
            <a:ext cx="4432015" cy="523220"/>
          </a:xfrm>
          <a:prstGeom prst="rect">
            <a:avLst/>
          </a:prstGeom>
        </p:spPr>
        <p:txBody>
          <a:bodyPr wrap="square">
            <a:spAutoFit/>
          </a:bodyPr>
          <a:lstStyle/>
          <a:p>
            <a:pPr fontAlgn="base"/>
            <a:r>
              <a:rPr lang="en-US" altLang="zh-TW" sz="1400" b="1">
                <a:latin typeface="Arial" panose="020B0604020202020204" pitchFamily="34" charset="0"/>
                <a:ea typeface="微軟正黑體" panose="020B0604030504040204" pitchFamily="34" charset="-120"/>
                <a:cs typeface="Arial" panose="020B0604020202020204" pitchFamily="34" charset="0"/>
              </a:rPr>
              <a:t>Outlook</a:t>
            </a:r>
            <a:endParaRPr lang="zh-TW" altLang="en-US" sz="1400" b="1">
              <a:latin typeface="Arial" panose="020B0604020202020204" pitchFamily="34" charset="0"/>
              <a:ea typeface="微軟正黑體" panose="020B0604030504040204" pitchFamily="34" charset="-120"/>
              <a:cs typeface="Arial" panose="020B0604020202020204" pitchFamily="34" charset="0"/>
            </a:endParaRPr>
          </a:p>
          <a:p>
            <a:pPr fontAlgn="base"/>
            <a:r>
              <a:rPr lang="en" altLang="zh-TW" sz="1400">
                <a:latin typeface="Arial" panose="020B0604020202020204" pitchFamily="34" charset="0"/>
                <a:cs typeface="Arial" panose="020B0604020202020204" pitchFamily="34" charset="0"/>
              </a:rPr>
              <a:t>Backup all your emails and attachments in Outlook</a:t>
            </a:r>
            <a:endParaRPr lang="zh-TW" altLang="en-US" sz="1400">
              <a:latin typeface="Arial" panose="020B0604020202020204" pitchFamily="34" charset="0"/>
              <a:ea typeface="微軟正黑體" panose="020B0604030504040204" pitchFamily="34" charset="-120"/>
              <a:cs typeface="Arial" panose="020B0604020202020204" pitchFamily="34" charset="0"/>
            </a:endParaRPr>
          </a:p>
        </p:txBody>
      </p:sp>
      <p:sp>
        <p:nvSpPr>
          <p:cNvPr id="33" name="矩形 32">
            <a:extLst>
              <a:ext uri="{FF2B5EF4-FFF2-40B4-BE49-F238E27FC236}">
                <a16:creationId xmlns:a16="http://schemas.microsoft.com/office/drawing/2014/main" id="{FE774157-6686-5747-AD12-6E92C6E8C8D6}"/>
              </a:ext>
            </a:extLst>
          </p:cNvPr>
          <p:cNvSpPr/>
          <p:nvPr/>
        </p:nvSpPr>
        <p:spPr>
          <a:xfrm>
            <a:off x="7263148" y="4497604"/>
            <a:ext cx="3710213" cy="523220"/>
          </a:xfrm>
          <a:prstGeom prst="rect">
            <a:avLst/>
          </a:prstGeom>
        </p:spPr>
        <p:txBody>
          <a:bodyPr wrap="square">
            <a:spAutoFit/>
          </a:bodyPr>
          <a:lstStyle/>
          <a:p>
            <a:pPr fontAlgn="base"/>
            <a:r>
              <a:rPr lang="en-US" altLang="zh-TW" sz="1400" b="1">
                <a:latin typeface="Arial" panose="020B0604020202020204" pitchFamily="34" charset="0"/>
                <a:ea typeface="微軟正黑體" panose="020B0604030504040204" pitchFamily="34" charset="-120"/>
                <a:cs typeface="Arial" panose="020B0604020202020204" pitchFamily="34" charset="0"/>
              </a:rPr>
              <a:t>Contacts (People)</a:t>
            </a:r>
            <a:endParaRPr lang="zh-TW" altLang="en-US" sz="1400" b="1">
              <a:latin typeface="Arial" panose="020B0604020202020204" pitchFamily="34" charset="0"/>
              <a:ea typeface="微軟正黑體" panose="020B0604030504040204" pitchFamily="34" charset="-120"/>
              <a:cs typeface="Arial" panose="020B0604020202020204" pitchFamily="34" charset="0"/>
            </a:endParaRPr>
          </a:p>
          <a:p>
            <a:pPr fontAlgn="base"/>
            <a:r>
              <a:rPr lang="en" altLang="zh-TW" sz="1400">
                <a:latin typeface="Arial" panose="020B0604020202020204" pitchFamily="34" charset="0"/>
                <a:cs typeface="Arial" panose="020B0604020202020204" pitchFamily="34" charset="0"/>
              </a:rPr>
              <a:t>Backup all your contacts in Outlook People</a:t>
            </a:r>
            <a:endParaRPr lang="zh-TW" altLang="en-US" sz="1400">
              <a:latin typeface="Arial" panose="020B0604020202020204" pitchFamily="34" charset="0"/>
              <a:ea typeface="微軟正黑體" panose="020B0604030504040204" pitchFamily="34" charset="-120"/>
              <a:cs typeface="Arial" panose="020B0604020202020204" pitchFamily="34" charset="0"/>
            </a:endParaRPr>
          </a:p>
        </p:txBody>
      </p:sp>
      <p:sp>
        <p:nvSpPr>
          <p:cNvPr id="34" name="矩形 33">
            <a:extLst>
              <a:ext uri="{FF2B5EF4-FFF2-40B4-BE49-F238E27FC236}">
                <a16:creationId xmlns:a16="http://schemas.microsoft.com/office/drawing/2014/main" id="{17F61EAA-A2F8-F248-AA70-4D1F3E459E7D}"/>
              </a:ext>
            </a:extLst>
          </p:cNvPr>
          <p:cNvSpPr/>
          <p:nvPr/>
        </p:nvSpPr>
        <p:spPr>
          <a:xfrm>
            <a:off x="7263148" y="5095108"/>
            <a:ext cx="4831088" cy="738664"/>
          </a:xfrm>
          <a:prstGeom prst="rect">
            <a:avLst/>
          </a:prstGeom>
        </p:spPr>
        <p:txBody>
          <a:bodyPr wrap="square">
            <a:spAutoFit/>
          </a:bodyPr>
          <a:lstStyle/>
          <a:p>
            <a:pPr fontAlgn="base"/>
            <a:r>
              <a:rPr lang="en-US" altLang="zh-TW" sz="1400" b="1">
                <a:latin typeface="Arial" panose="020B0604020202020204" pitchFamily="34" charset="0"/>
                <a:ea typeface="微軟正黑體" panose="020B0604030504040204" pitchFamily="34" charset="-120"/>
                <a:cs typeface="Arial" panose="020B0604020202020204" pitchFamily="34" charset="0"/>
              </a:rPr>
              <a:t>Calendar</a:t>
            </a:r>
            <a:endParaRPr lang="zh-TW" altLang="en-US" sz="1400" b="1">
              <a:latin typeface="Arial" panose="020B0604020202020204" pitchFamily="34" charset="0"/>
              <a:ea typeface="微軟正黑體" panose="020B0604030504040204" pitchFamily="34" charset="-120"/>
              <a:cs typeface="Arial" panose="020B0604020202020204" pitchFamily="34" charset="0"/>
            </a:endParaRPr>
          </a:p>
          <a:p>
            <a:pPr fontAlgn="base"/>
            <a:r>
              <a:rPr lang="en" altLang="zh-TW" sz="1400">
                <a:latin typeface="Arial" panose="020B0604020202020204" pitchFamily="34" charset="0"/>
                <a:cs typeface="Arial" panose="020B0604020202020204" pitchFamily="34" charset="0"/>
              </a:rPr>
              <a:t>Backup all your events and attachments in Outlook Calendar</a:t>
            </a:r>
            <a:endParaRPr lang="zh-TW" altLang="en-US" sz="1400">
              <a:latin typeface="Arial" panose="020B0604020202020204" pitchFamily="34" charset="0"/>
              <a:ea typeface="微軟正黑體" panose="020B0604030504040204" pitchFamily="34" charset="-120"/>
              <a:cs typeface="Arial" panose="020B0604020202020204" pitchFamily="34" charset="0"/>
            </a:endParaRPr>
          </a:p>
        </p:txBody>
      </p:sp>
      <p:sp>
        <p:nvSpPr>
          <p:cNvPr id="35" name="矩形 34">
            <a:extLst>
              <a:ext uri="{FF2B5EF4-FFF2-40B4-BE49-F238E27FC236}">
                <a16:creationId xmlns:a16="http://schemas.microsoft.com/office/drawing/2014/main" id="{0B6CC3E3-6757-1442-857A-522E6C6F25D7}"/>
              </a:ext>
            </a:extLst>
          </p:cNvPr>
          <p:cNvSpPr/>
          <p:nvPr/>
        </p:nvSpPr>
        <p:spPr>
          <a:xfrm>
            <a:off x="7263148" y="5870336"/>
            <a:ext cx="4589492" cy="738664"/>
          </a:xfrm>
          <a:prstGeom prst="rect">
            <a:avLst/>
          </a:prstGeom>
        </p:spPr>
        <p:txBody>
          <a:bodyPr wrap="square">
            <a:spAutoFit/>
          </a:bodyPr>
          <a:lstStyle/>
          <a:p>
            <a:pPr fontAlgn="base"/>
            <a:r>
              <a:rPr lang="en-US" altLang="zh-TW" sz="1400" b="1">
                <a:latin typeface="Arial" panose="020B0604020202020204" pitchFamily="34" charset="0"/>
                <a:ea typeface="微軟正黑體" panose="020B0604030504040204" pitchFamily="34" charset="-120"/>
                <a:cs typeface="Arial" panose="020B0604020202020204" pitchFamily="34" charset="0"/>
              </a:rPr>
              <a:t>SharePoint &amp; OneDrive</a:t>
            </a:r>
          </a:p>
          <a:p>
            <a:pPr fontAlgn="base"/>
            <a:r>
              <a:rPr lang="en" altLang="zh-TW" sz="1400">
                <a:latin typeface="Arial" panose="020B0604020202020204" pitchFamily="34" charset="0"/>
                <a:cs typeface="Arial" panose="020B0604020202020204" pitchFamily="34" charset="0"/>
              </a:rPr>
              <a:t>Backup your SharePoint and OneDrive files including OneNote.</a:t>
            </a:r>
            <a:endParaRPr lang="zh-TW" altLang="en-US" sz="1400">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188961006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28015BED-F043-4245-AD01-5C73AF4B0ED1}"/>
              </a:ext>
            </a:extLst>
          </p:cNvPr>
          <p:cNvPicPr>
            <a:picLocks noChangeAspect="1"/>
          </p:cNvPicPr>
          <p:nvPr/>
        </p:nvPicPr>
        <p:blipFill>
          <a:blip r:embed="rId2" cstate="print">
            <a:extLst>
              <a:ext uri="{28A0092B-C50C-407E-A947-70E740481C1C}">
                <a14:useLocalDpi xmlns:a14="http://schemas.microsoft.com/office/drawing/2010/main"/>
              </a:ext>
            </a:extLst>
          </a:blip>
          <a:srcRect/>
          <a:stretch/>
        </p:blipFill>
        <p:spPr>
          <a:xfrm>
            <a:off x="539829" y="2005721"/>
            <a:ext cx="1200000" cy="1200000"/>
          </a:xfrm>
          <a:prstGeom prst="rect">
            <a:avLst/>
          </a:prstGeom>
        </p:spPr>
      </p:pic>
      <p:sp>
        <p:nvSpPr>
          <p:cNvPr id="4" name="矩形 3">
            <a:extLst>
              <a:ext uri="{FF2B5EF4-FFF2-40B4-BE49-F238E27FC236}">
                <a16:creationId xmlns:a16="http://schemas.microsoft.com/office/drawing/2014/main" id="{27BF68AF-F0DA-AB46-BD75-2A72588E91DB}"/>
              </a:ext>
            </a:extLst>
          </p:cNvPr>
          <p:cNvSpPr/>
          <p:nvPr/>
        </p:nvSpPr>
        <p:spPr>
          <a:xfrm>
            <a:off x="1968772" y="2221768"/>
            <a:ext cx="2177199" cy="830997"/>
          </a:xfrm>
          <a:prstGeom prst="rect">
            <a:avLst/>
          </a:prstGeom>
        </p:spPr>
        <p:txBody>
          <a:bodyPr wrap="none">
            <a:spAutoFit/>
          </a:bodyPr>
          <a:lstStyle/>
          <a:p>
            <a:pPr algn="ctr" fontAlgn="base"/>
            <a:r>
              <a:rPr lang="en-US" altLang="zh-TW" sz="2400" b="1">
                <a:latin typeface="微軟正黑體" panose="020B0604030504040204" pitchFamily="34" charset="-120"/>
                <a:ea typeface="微軟正黑體" panose="020B0604030504040204" pitchFamily="34" charset="-120"/>
              </a:rPr>
              <a:t>Virtualization</a:t>
            </a:r>
          </a:p>
          <a:p>
            <a:pPr algn="ctr" fontAlgn="base"/>
            <a:r>
              <a:rPr lang="en-US" altLang="zh-TW" sz="2400" b="1">
                <a:latin typeface="微軟正黑體" panose="020B0604030504040204" pitchFamily="34" charset="-120"/>
                <a:ea typeface="微軟正黑體" panose="020B0604030504040204" pitchFamily="34" charset="-120"/>
              </a:rPr>
              <a:t>Station</a:t>
            </a:r>
          </a:p>
        </p:txBody>
      </p:sp>
      <p:sp>
        <p:nvSpPr>
          <p:cNvPr id="5" name="矩形 4">
            <a:extLst>
              <a:ext uri="{FF2B5EF4-FFF2-40B4-BE49-F238E27FC236}">
                <a16:creationId xmlns:a16="http://schemas.microsoft.com/office/drawing/2014/main" id="{39185FD8-4283-1245-94CA-A53458AC986B}"/>
              </a:ext>
            </a:extLst>
          </p:cNvPr>
          <p:cNvSpPr/>
          <p:nvPr/>
        </p:nvSpPr>
        <p:spPr>
          <a:xfrm>
            <a:off x="7629360" y="2180070"/>
            <a:ext cx="1648207" cy="830997"/>
          </a:xfrm>
          <a:prstGeom prst="rect">
            <a:avLst/>
          </a:prstGeom>
        </p:spPr>
        <p:txBody>
          <a:bodyPr wrap="none">
            <a:spAutoFit/>
          </a:bodyPr>
          <a:lstStyle/>
          <a:p>
            <a:pPr algn="ctr" fontAlgn="base"/>
            <a:r>
              <a:rPr lang="en-US" altLang="zh-TW" sz="2400" b="1">
                <a:latin typeface="微軟正黑體" panose="020B0604030504040204" pitchFamily="34" charset="-120"/>
                <a:ea typeface="微軟正黑體" panose="020B0604030504040204" pitchFamily="34" charset="-120"/>
              </a:rPr>
              <a:t>Container</a:t>
            </a:r>
          </a:p>
          <a:p>
            <a:pPr algn="ctr" fontAlgn="base"/>
            <a:r>
              <a:rPr lang="en-US" altLang="zh-TW" sz="2400" b="1">
                <a:latin typeface="微軟正黑體" panose="020B0604030504040204" pitchFamily="34" charset="-120"/>
                <a:ea typeface="微軟正黑體" panose="020B0604030504040204" pitchFamily="34" charset="-120"/>
              </a:rPr>
              <a:t>Station</a:t>
            </a:r>
          </a:p>
        </p:txBody>
      </p:sp>
      <p:sp>
        <p:nvSpPr>
          <p:cNvPr id="8" name="矩形 7">
            <a:extLst>
              <a:ext uri="{FF2B5EF4-FFF2-40B4-BE49-F238E27FC236}">
                <a16:creationId xmlns:a16="http://schemas.microsoft.com/office/drawing/2014/main" id="{EF628E08-62CF-304B-9F8F-1C042E1DC70F}"/>
              </a:ext>
            </a:extLst>
          </p:cNvPr>
          <p:cNvSpPr/>
          <p:nvPr/>
        </p:nvSpPr>
        <p:spPr>
          <a:xfrm>
            <a:off x="1638532" y="5062808"/>
            <a:ext cx="4400199" cy="1600438"/>
          </a:xfrm>
          <a:prstGeom prst="rect">
            <a:avLst/>
          </a:prstGeom>
        </p:spPr>
        <p:txBody>
          <a:bodyPr wrap="square">
            <a:spAutoFit/>
          </a:bodyPr>
          <a:lstStyle/>
          <a:p>
            <a:pPr fontAlgn="base">
              <a:buClr>
                <a:schemeClr val="bg1"/>
              </a:buClr>
            </a:pPr>
            <a:r>
              <a:rPr lang="en" altLang="zh-TW" sz="1400">
                <a:latin typeface="Arial" panose="020B0604020202020204" pitchFamily="34" charset="0"/>
                <a:cs typeface="Arial" panose="020B0604020202020204" pitchFamily="34" charset="0"/>
              </a:rPr>
              <a:t>With the QNAP Virtualized Personal Computer (</a:t>
            </a:r>
            <a:r>
              <a:rPr lang="en" altLang="zh-TW" sz="1400" err="1">
                <a:latin typeface="Arial" panose="020B0604020202020204" pitchFamily="34" charset="0"/>
                <a:cs typeface="Arial" panose="020B0604020202020204" pitchFamily="34" charset="0"/>
              </a:rPr>
              <a:t>QvPC</a:t>
            </a:r>
            <a:r>
              <a:rPr lang="en" altLang="zh-TW" sz="1400">
                <a:latin typeface="Arial" panose="020B0604020202020204" pitchFamily="34" charset="0"/>
                <a:cs typeface="Arial" panose="020B0604020202020204" pitchFamily="34" charset="0"/>
              </a:rPr>
              <a:t>) technology, you can use your NAS as a PC simply by installing a graphics card, a keyboard, mouse, and HDMI display to the NAS. You can then directly access multiple virtual machines and data stored on the NAS and flexibly switch between virtual machines as if you were using multiple PCs.</a:t>
            </a:r>
            <a:endParaRPr lang="zh-TW" altLang="en-US" sz="1100">
              <a:latin typeface="Arial" panose="020B0604020202020204" pitchFamily="34" charset="0"/>
              <a:ea typeface="微軟正黑體" panose="020B0604030504040204" pitchFamily="34" charset="-120"/>
              <a:cs typeface="Arial" panose="020B0604020202020204" pitchFamily="34" charset="0"/>
            </a:endParaRPr>
          </a:p>
        </p:txBody>
      </p:sp>
      <p:pic>
        <p:nvPicPr>
          <p:cNvPr id="10" name="圖片 9">
            <a:extLst>
              <a:ext uri="{FF2B5EF4-FFF2-40B4-BE49-F238E27FC236}">
                <a16:creationId xmlns:a16="http://schemas.microsoft.com/office/drawing/2014/main" id="{739154E3-7A13-EE40-943A-F9D72056D22B}"/>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6183262" y="1975237"/>
            <a:ext cx="1198123" cy="1200000"/>
          </a:xfrm>
          <a:prstGeom prst="rect">
            <a:avLst/>
          </a:prstGeom>
        </p:spPr>
      </p:pic>
      <p:pic>
        <p:nvPicPr>
          <p:cNvPr id="12" name="圖形 11">
            <a:extLst>
              <a:ext uri="{FF2B5EF4-FFF2-40B4-BE49-F238E27FC236}">
                <a16:creationId xmlns:a16="http://schemas.microsoft.com/office/drawing/2014/main" id="{B4FCD958-0C6E-4E4D-AB1F-A48671CBC70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67523" y="5305512"/>
            <a:ext cx="1159385" cy="1009608"/>
          </a:xfrm>
          <a:prstGeom prst="rect">
            <a:avLst/>
          </a:prstGeom>
        </p:spPr>
      </p:pic>
      <p:grpSp>
        <p:nvGrpSpPr>
          <p:cNvPr id="25" name="群組 24">
            <a:extLst>
              <a:ext uri="{FF2B5EF4-FFF2-40B4-BE49-F238E27FC236}">
                <a16:creationId xmlns:a16="http://schemas.microsoft.com/office/drawing/2014/main" id="{0D4C30CE-07E9-42F5-9A44-8B52AF11412F}"/>
              </a:ext>
            </a:extLst>
          </p:cNvPr>
          <p:cNvGrpSpPr/>
          <p:nvPr/>
        </p:nvGrpSpPr>
        <p:grpSpPr>
          <a:xfrm>
            <a:off x="485773" y="4108018"/>
            <a:ext cx="2847976" cy="665717"/>
            <a:chOff x="1360606" y="1631086"/>
            <a:chExt cx="3007657" cy="703044"/>
          </a:xfrm>
        </p:grpSpPr>
        <p:grpSp>
          <p:nvGrpSpPr>
            <p:cNvPr id="24" name="群組 23">
              <a:extLst>
                <a:ext uri="{FF2B5EF4-FFF2-40B4-BE49-F238E27FC236}">
                  <a16:creationId xmlns:a16="http://schemas.microsoft.com/office/drawing/2014/main" id="{1DF07DC7-2D73-482F-8588-C5EDCCB9DA01}"/>
                </a:ext>
              </a:extLst>
            </p:cNvPr>
            <p:cNvGrpSpPr/>
            <p:nvPr/>
          </p:nvGrpSpPr>
          <p:grpSpPr>
            <a:xfrm>
              <a:off x="1360606" y="1631086"/>
              <a:ext cx="3007657" cy="703044"/>
              <a:chOff x="1360608" y="1631084"/>
              <a:chExt cx="3007661" cy="703043"/>
            </a:xfrm>
          </p:grpSpPr>
          <p:sp>
            <p:nvSpPr>
              <p:cNvPr id="20" name="橢圓 19">
                <a:extLst>
                  <a:ext uri="{FF2B5EF4-FFF2-40B4-BE49-F238E27FC236}">
                    <a16:creationId xmlns:a16="http://schemas.microsoft.com/office/drawing/2014/main" id="{EEA58DCE-F156-43D5-9A87-C1AF328433E5}"/>
                  </a:ext>
                </a:extLst>
              </p:cNvPr>
              <p:cNvSpPr/>
              <p:nvPr/>
            </p:nvSpPr>
            <p:spPr>
              <a:xfrm>
                <a:off x="1360608"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a:solidFill>
                    <a:schemeClr val="tx1"/>
                  </a:solidFill>
                  <a:latin typeface="微軟正黑體" panose="020B0604030504040204" pitchFamily="34" charset="-120"/>
                  <a:ea typeface="微軟正黑體" panose="020B0604030504040204" pitchFamily="34" charset="-120"/>
                </a:endParaRPr>
              </a:p>
            </p:txBody>
          </p:sp>
          <p:sp>
            <p:nvSpPr>
              <p:cNvPr id="21" name="橢圓 20">
                <a:extLst>
                  <a:ext uri="{FF2B5EF4-FFF2-40B4-BE49-F238E27FC236}">
                    <a16:creationId xmlns:a16="http://schemas.microsoft.com/office/drawing/2014/main" id="{2A859233-4265-417D-AFC6-2540CE756E5C}"/>
                  </a:ext>
                </a:extLst>
              </p:cNvPr>
              <p:cNvSpPr/>
              <p:nvPr/>
            </p:nvSpPr>
            <p:spPr>
              <a:xfrm>
                <a:off x="2128814"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a:solidFill>
                    <a:schemeClr val="tx1"/>
                  </a:solidFill>
                  <a:latin typeface="微軟正黑體" panose="020B0604030504040204" pitchFamily="34" charset="-120"/>
                  <a:ea typeface="微軟正黑體" panose="020B0604030504040204" pitchFamily="34" charset="-120"/>
                </a:endParaRPr>
              </a:p>
            </p:txBody>
          </p:sp>
          <p:sp>
            <p:nvSpPr>
              <p:cNvPr id="22" name="橢圓 21">
                <a:extLst>
                  <a:ext uri="{FF2B5EF4-FFF2-40B4-BE49-F238E27FC236}">
                    <a16:creationId xmlns:a16="http://schemas.microsoft.com/office/drawing/2014/main" id="{14C13BFB-AF51-487F-84A4-F86B449C9955}"/>
                  </a:ext>
                </a:extLst>
              </p:cNvPr>
              <p:cNvSpPr/>
              <p:nvPr/>
            </p:nvSpPr>
            <p:spPr>
              <a:xfrm>
                <a:off x="2897020"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a:solidFill>
                    <a:schemeClr val="tx1"/>
                  </a:solidFill>
                  <a:latin typeface="微軟正黑體" panose="020B0604030504040204" pitchFamily="34" charset="-120"/>
                  <a:ea typeface="微軟正黑體" panose="020B0604030504040204" pitchFamily="34" charset="-120"/>
                </a:endParaRPr>
              </a:p>
            </p:txBody>
          </p:sp>
          <p:sp>
            <p:nvSpPr>
              <p:cNvPr id="23" name="橢圓 22">
                <a:extLst>
                  <a:ext uri="{FF2B5EF4-FFF2-40B4-BE49-F238E27FC236}">
                    <a16:creationId xmlns:a16="http://schemas.microsoft.com/office/drawing/2014/main" id="{7B01E238-CC39-4FA0-942A-714CEEB093E0}"/>
                  </a:ext>
                </a:extLst>
              </p:cNvPr>
              <p:cNvSpPr/>
              <p:nvPr/>
            </p:nvSpPr>
            <p:spPr>
              <a:xfrm>
                <a:off x="3665226"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a:solidFill>
                    <a:schemeClr val="tx1"/>
                  </a:solidFill>
                  <a:latin typeface="微軟正黑體" panose="020B0604030504040204" pitchFamily="34" charset="-120"/>
                  <a:ea typeface="微軟正黑體" panose="020B0604030504040204" pitchFamily="34" charset="-120"/>
                </a:endParaRPr>
              </a:p>
            </p:txBody>
          </p:sp>
        </p:grpSp>
        <p:pic>
          <p:nvPicPr>
            <p:cNvPr id="16" name="圖形 15">
              <a:extLst>
                <a:ext uri="{FF2B5EF4-FFF2-40B4-BE49-F238E27FC236}">
                  <a16:creationId xmlns:a16="http://schemas.microsoft.com/office/drawing/2014/main" id="{F0A7C05A-E27C-4380-9C4C-80E8A83C2B21}"/>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3829006" y="1755316"/>
              <a:ext cx="375475" cy="444014"/>
            </a:xfrm>
            <a:prstGeom prst="rect">
              <a:avLst/>
            </a:prstGeom>
          </p:spPr>
        </p:pic>
        <p:pic>
          <p:nvPicPr>
            <p:cNvPr id="17" name="圖形 16">
              <a:extLst>
                <a:ext uri="{FF2B5EF4-FFF2-40B4-BE49-F238E27FC236}">
                  <a16:creationId xmlns:a16="http://schemas.microsoft.com/office/drawing/2014/main" id="{23D79156-1F1E-48FE-A957-842BE206E16C}"/>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2271376" y="1748573"/>
              <a:ext cx="377479" cy="444014"/>
            </a:xfrm>
            <a:prstGeom prst="rect">
              <a:avLst/>
            </a:prstGeom>
          </p:spPr>
        </p:pic>
        <p:pic>
          <p:nvPicPr>
            <p:cNvPr id="18" name="圖形 17">
              <a:extLst>
                <a:ext uri="{FF2B5EF4-FFF2-40B4-BE49-F238E27FC236}">
                  <a16:creationId xmlns:a16="http://schemas.microsoft.com/office/drawing/2014/main" id="{6A474FBE-3705-4D4E-9CBF-ECEF170ACC63}"/>
                </a:ext>
              </a:extLst>
            </p:cNvPr>
            <p:cNvPicPr>
              <a:picLocks noChangeAspect="1"/>
            </p:cNvPicPr>
            <p:nvPr/>
          </p:nvPicPr>
          <p:blipFill>
            <a:blip r:embed="rId10" cstate="print">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2976423" y="1889079"/>
              <a:ext cx="559910" cy="161824"/>
            </a:xfrm>
            <a:prstGeom prst="rect">
              <a:avLst/>
            </a:prstGeom>
          </p:spPr>
        </p:pic>
        <p:pic>
          <p:nvPicPr>
            <p:cNvPr id="19" name="圖形 18">
              <a:extLst>
                <a:ext uri="{FF2B5EF4-FFF2-40B4-BE49-F238E27FC236}">
                  <a16:creationId xmlns:a16="http://schemas.microsoft.com/office/drawing/2014/main" id="{22CF2E59-4161-4C6C-AEA9-C9EB4090DE4F}"/>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488031" y="1779103"/>
              <a:ext cx="452027" cy="399363"/>
            </a:xfrm>
            <a:prstGeom prst="rect">
              <a:avLst/>
            </a:prstGeom>
          </p:spPr>
        </p:pic>
      </p:grpSp>
      <p:grpSp>
        <p:nvGrpSpPr>
          <p:cNvPr id="41" name="群組 40">
            <a:extLst>
              <a:ext uri="{FF2B5EF4-FFF2-40B4-BE49-F238E27FC236}">
                <a16:creationId xmlns:a16="http://schemas.microsoft.com/office/drawing/2014/main" id="{E672C8C9-68D3-41FB-9B1F-4FC959782DBA}"/>
              </a:ext>
            </a:extLst>
          </p:cNvPr>
          <p:cNvGrpSpPr/>
          <p:nvPr/>
        </p:nvGrpSpPr>
        <p:grpSpPr>
          <a:xfrm>
            <a:off x="6332409" y="4124140"/>
            <a:ext cx="5373817" cy="2397740"/>
            <a:chOff x="4572000" y="2832757"/>
            <a:chExt cx="4030362" cy="1798305"/>
          </a:xfrm>
        </p:grpSpPr>
        <p:sp>
          <p:nvSpPr>
            <p:cNvPr id="26" name="矩形 25">
              <a:extLst>
                <a:ext uri="{FF2B5EF4-FFF2-40B4-BE49-F238E27FC236}">
                  <a16:creationId xmlns:a16="http://schemas.microsoft.com/office/drawing/2014/main" id="{142536B5-24ED-48EC-BB8D-E51B0FCF1710}"/>
                </a:ext>
              </a:extLst>
            </p:cNvPr>
            <p:cNvSpPr/>
            <p:nvPr/>
          </p:nvSpPr>
          <p:spPr>
            <a:xfrm>
              <a:off x="4572000" y="2832757"/>
              <a:ext cx="972713" cy="988253"/>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tx1"/>
                </a:solidFill>
                <a:latin typeface="微軟正黑體" panose="020B0604030504040204" pitchFamily="34" charset="-120"/>
                <a:ea typeface="微軟正黑體" panose="020B0604030504040204" pitchFamily="34" charset="-120"/>
              </a:endParaRPr>
            </a:p>
          </p:txBody>
        </p:sp>
        <p:sp>
          <p:nvSpPr>
            <p:cNvPr id="27" name="矩形 26">
              <a:extLst>
                <a:ext uri="{FF2B5EF4-FFF2-40B4-BE49-F238E27FC236}">
                  <a16:creationId xmlns:a16="http://schemas.microsoft.com/office/drawing/2014/main" id="{3339241D-0911-4579-99CD-426C44EC077C}"/>
                </a:ext>
              </a:extLst>
            </p:cNvPr>
            <p:cNvSpPr/>
            <p:nvPr/>
          </p:nvSpPr>
          <p:spPr>
            <a:xfrm>
              <a:off x="5606508" y="2832757"/>
              <a:ext cx="2995854" cy="988253"/>
            </a:xfrm>
            <a:prstGeom prst="rect">
              <a:avLst/>
            </a:prstGeom>
            <a:noFill/>
            <a:ln>
              <a:solidFill>
                <a:schemeClr val="accent1">
                  <a:lumMod val="40000"/>
                  <a:lumOff val="6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tx1"/>
                </a:solidFill>
                <a:latin typeface="微軟正黑體" panose="020B0604030504040204" pitchFamily="34" charset="-120"/>
                <a:ea typeface="微軟正黑體" panose="020B0604030504040204" pitchFamily="34" charset="-120"/>
              </a:endParaRPr>
            </a:p>
          </p:txBody>
        </p:sp>
        <p:sp>
          <p:nvSpPr>
            <p:cNvPr id="28" name="文字方塊 27">
              <a:extLst>
                <a:ext uri="{FF2B5EF4-FFF2-40B4-BE49-F238E27FC236}">
                  <a16:creationId xmlns:a16="http://schemas.microsoft.com/office/drawing/2014/main" id="{56EF6652-E79E-4D4C-8FAF-45EB7644F595}"/>
                </a:ext>
              </a:extLst>
            </p:cNvPr>
            <p:cNvSpPr txBox="1"/>
            <p:nvPr/>
          </p:nvSpPr>
          <p:spPr>
            <a:xfrm>
              <a:off x="5604280" y="2833521"/>
              <a:ext cx="1008067" cy="196208"/>
            </a:xfrm>
            <a:prstGeom prst="rect">
              <a:avLst/>
            </a:prstGeom>
            <a:noFill/>
          </p:spPr>
          <p:txBody>
            <a:bodyPr wrap="square" rtlCol="0">
              <a:spAutoFit/>
            </a:bodyPr>
            <a:lstStyle/>
            <a:p>
              <a:r>
                <a:rPr lang="en-US" altLang="zh-TW" sz="1100" b="1">
                  <a:latin typeface="微軟正黑體" panose="020B0604030504040204" pitchFamily="34" charset="-120"/>
                  <a:ea typeface="微軟正黑體" panose="020B0604030504040204" pitchFamily="34" charset="-120"/>
                </a:rPr>
                <a:t>Container</a:t>
              </a:r>
              <a:endParaRPr lang="zh-TW" altLang="en-US" sz="1100" b="1">
                <a:latin typeface="微軟正黑體" panose="020B0604030504040204" pitchFamily="34" charset="-120"/>
                <a:ea typeface="微軟正黑體" panose="020B0604030504040204" pitchFamily="34" charset="-120"/>
              </a:endParaRPr>
            </a:p>
          </p:txBody>
        </p:sp>
        <p:sp>
          <p:nvSpPr>
            <p:cNvPr id="29" name="矩形 28">
              <a:extLst>
                <a:ext uri="{FF2B5EF4-FFF2-40B4-BE49-F238E27FC236}">
                  <a16:creationId xmlns:a16="http://schemas.microsoft.com/office/drawing/2014/main" id="{A5A70353-3146-47D3-973F-674C4FD5EF18}"/>
                </a:ext>
              </a:extLst>
            </p:cNvPr>
            <p:cNvSpPr/>
            <p:nvPr/>
          </p:nvSpPr>
          <p:spPr>
            <a:xfrm>
              <a:off x="5677200" y="3133196"/>
              <a:ext cx="902080" cy="261610"/>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Application</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0" name="矩形 29">
              <a:extLst>
                <a:ext uri="{FF2B5EF4-FFF2-40B4-BE49-F238E27FC236}">
                  <a16:creationId xmlns:a16="http://schemas.microsoft.com/office/drawing/2014/main" id="{4B490B6E-08C7-4305-8F82-AB1986CF3DB7}"/>
                </a:ext>
              </a:extLst>
            </p:cNvPr>
            <p:cNvSpPr/>
            <p:nvPr/>
          </p:nvSpPr>
          <p:spPr>
            <a:xfrm>
              <a:off x="6649972" y="3133196"/>
              <a:ext cx="902080" cy="261610"/>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Application</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1" name="矩形 30">
              <a:extLst>
                <a:ext uri="{FF2B5EF4-FFF2-40B4-BE49-F238E27FC236}">
                  <a16:creationId xmlns:a16="http://schemas.microsoft.com/office/drawing/2014/main" id="{B85574E7-1A2C-424E-BD63-0D6C724AB380}"/>
                </a:ext>
              </a:extLst>
            </p:cNvPr>
            <p:cNvSpPr/>
            <p:nvPr/>
          </p:nvSpPr>
          <p:spPr>
            <a:xfrm>
              <a:off x="7610777" y="3133196"/>
              <a:ext cx="902080" cy="261610"/>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Application</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2" name="矩形 31">
              <a:extLst>
                <a:ext uri="{FF2B5EF4-FFF2-40B4-BE49-F238E27FC236}">
                  <a16:creationId xmlns:a16="http://schemas.microsoft.com/office/drawing/2014/main" id="{7E113304-1BBA-437D-8BDD-707F68FF96EB}"/>
                </a:ext>
              </a:extLst>
            </p:cNvPr>
            <p:cNvSpPr/>
            <p:nvPr/>
          </p:nvSpPr>
          <p:spPr>
            <a:xfrm>
              <a:off x="5677200" y="3454978"/>
              <a:ext cx="902080" cy="261610"/>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Filesystem</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3" name="矩形 32">
              <a:extLst>
                <a:ext uri="{FF2B5EF4-FFF2-40B4-BE49-F238E27FC236}">
                  <a16:creationId xmlns:a16="http://schemas.microsoft.com/office/drawing/2014/main" id="{AABC5854-1093-4556-A4C8-CCA0449F43D2}"/>
                </a:ext>
              </a:extLst>
            </p:cNvPr>
            <p:cNvSpPr/>
            <p:nvPr/>
          </p:nvSpPr>
          <p:spPr>
            <a:xfrm>
              <a:off x="6649972" y="3454978"/>
              <a:ext cx="902080" cy="261610"/>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Filesystem</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4" name="矩形 33">
              <a:extLst>
                <a:ext uri="{FF2B5EF4-FFF2-40B4-BE49-F238E27FC236}">
                  <a16:creationId xmlns:a16="http://schemas.microsoft.com/office/drawing/2014/main" id="{76F5C093-51BD-47A6-9925-7814001F51A3}"/>
                </a:ext>
              </a:extLst>
            </p:cNvPr>
            <p:cNvSpPr/>
            <p:nvPr/>
          </p:nvSpPr>
          <p:spPr>
            <a:xfrm>
              <a:off x="7610777" y="3454978"/>
              <a:ext cx="902080" cy="261610"/>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Filesystem</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5" name="文字方塊 34">
              <a:extLst>
                <a:ext uri="{FF2B5EF4-FFF2-40B4-BE49-F238E27FC236}">
                  <a16:creationId xmlns:a16="http://schemas.microsoft.com/office/drawing/2014/main" id="{F6EB1856-14AA-4F30-9B3A-852049FC0E43}"/>
                </a:ext>
              </a:extLst>
            </p:cNvPr>
            <p:cNvSpPr txBox="1"/>
            <p:nvPr/>
          </p:nvSpPr>
          <p:spPr>
            <a:xfrm>
              <a:off x="4572000" y="2895861"/>
              <a:ext cx="972714" cy="323165"/>
            </a:xfrm>
            <a:prstGeom prst="rect">
              <a:avLst/>
            </a:prstGeom>
            <a:noFill/>
          </p:spPr>
          <p:txBody>
            <a:bodyPr wrap="square" rtlCol="0">
              <a:spAutoFit/>
            </a:bodyPr>
            <a:lstStyle/>
            <a:p>
              <a:pPr algn="ctr"/>
              <a:r>
                <a:rPr lang="en-US" altLang="zh-TW" sz="1100" b="1">
                  <a:latin typeface="微軟正黑體" panose="020B0604030504040204" pitchFamily="34" charset="-120"/>
                  <a:ea typeface="微軟正黑體" panose="020B0604030504040204" pitchFamily="34" charset="-120"/>
                </a:rPr>
                <a:t>Container Station</a:t>
              </a:r>
              <a:endParaRPr lang="zh-TW" altLang="en-US" sz="1100" b="1">
                <a:latin typeface="微軟正黑體" panose="020B0604030504040204" pitchFamily="34" charset="-120"/>
                <a:ea typeface="微軟正黑體" panose="020B0604030504040204" pitchFamily="34" charset="-120"/>
              </a:endParaRPr>
            </a:p>
          </p:txBody>
        </p:sp>
        <p:pic>
          <p:nvPicPr>
            <p:cNvPr id="36" name="圖形 35">
              <a:extLst>
                <a:ext uri="{FF2B5EF4-FFF2-40B4-BE49-F238E27FC236}">
                  <a16:creationId xmlns:a16="http://schemas.microsoft.com/office/drawing/2014/main" id="{A3AB64E3-D3CE-4658-9FE0-23C1980621C4}"/>
                </a:ext>
              </a:extLst>
            </p:cNvPr>
            <p:cNvPicPr>
              <a:picLocks noChangeAspect="1"/>
            </p:cNvPicPr>
            <p:nvPr/>
          </p:nvPicPr>
          <p:blipFill>
            <a:blip r:embed="rId14" cstate="print">
              <a:extLst>
                <a:ext uri="{28A0092B-C50C-407E-A947-70E740481C1C}">
                  <a14:useLocalDpi xmlns:a14="http://schemas.microsoft.com/office/drawing/2010/main"/>
                </a:ext>
                <a:ext uri="{96DAC541-7B7A-43D3-8B79-37D633B846F1}">
                  <asvg:svgBlip xmlns:asvg="http://schemas.microsoft.com/office/drawing/2016/SVG/main" r:embed="rId15"/>
                </a:ext>
              </a:extLst>
            </a:blip>
            <a:stretch>
              <a:fillRect/>
            </a:stretch>
          </p:blipFill>
          <p:spPr>
            <a:xfrm>
              <a:off x="4667482" y="3368305"/>
              <a:ext cx="399720" cy="336907"/>
            </a:xfrm>
            <a:prstGeom prst="rect">
              <a:avLst/>
            </a:prstGeom>
          </p:spPr>
        </p:pic>
        <p:pic>
          <p:nvPicPr>
            <p:cNvPr id="38" name="圖片 37" descr="一張含有 標誌, 時鐘 的圖片&#10;&#10;自動產生的描述">
              <a:extLst>
                <a:ext uri="{FF2B5EF4-FFF2-40B4-BE49-F238E27FC236}">
                  <a16:creationId xmlns:a16="http://schemas.microsoft.com/office/drawing/2014/main" id="{B8C51635-4ED5-412E-AAAB-6B2654F897DA}"/>
                </a:ext>
              </a:extLst>
            </p:cNvPr>
            <p:cNvPicPr>
              <a:picLocks noChangeAspect="1"/>
            </p:cNvPicPr>
            <p:nvPr/>
          </p:nvPicPr>
          <p:blipFill>
            <a:blip r:embed="rId16" cstate="print">
              <a:extLst>
                <a:ext uri="{28A0092B-C50C-407E-A947-70E740481C1C}">
                  <a14:useLocalDpi xmlns:a14="http://schemas.microsoft.com/office/drawing/2010/main"/>
                </a:ext>
              </a:extLst>
            </a:blip>
            <a:stretch>
              <a:fillRect/>
            </a:stretch>
          </p:blipFill>
          <p:spPr>
            <a:xfrm>
              <a:off x="5067203" y="3419845"/>
              <a:ext cx="424864" cy="285367"/>
            </a:xfrm>
            <a:prstGeom prst="rect">
              <a:avLst/>
            </a:prstGeom>
          </p:spPr>
        </p:pic>
        <p:sp>
          <p:nvSpPr>
            <p:cNvPr id="39" name="矩形 38">
              <a:extLst>
                <a:ext uri="{FF2B5EF4-FFF2-40B4-BE49-F238E27FC236}">
                  <a16:creationId xmlns:a16="http://schemas.microsoft.com/office/drawing/2014/main" id="{501ECC3E-3003-41FC-AA0F-8C941BD4BE71}"/>
                </a:ext>
              </a:extLst>
            </p:cNvPr>
            <p:cNvSpPr/>
            <p:nvPr/>
          </p:nvSpPr>
          <p:spPr>
            <a:xfrm>
              <a:off x="4572000" y="3924611"/>
              <a:ext cx="4030362" cy="310139"/>
            </a:xfrm>
            <a:prstGeom prst="rect">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Host OS</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40" name="矩形 39">
              <a:extLst>
                <a:ext uri="{FF2B5EF4-FFF2-40B4-BE49-F238E27FC236}">
                  <a16:creationId xmlns:a16="http://schemas.microsoft.com/office/drawing/2014/main" id="{C44D6F11-E2B8-49DC-9CCF-0E066D0566EE}"/>
                </a:ext>
              </a:extLst>
            </p:cNvPr>
            <p:cNvSpPr/>
            <p:nvPr/>
          </p:nvSpPr>
          <p:spPr>
            <a:xfrm>
              <a:off x="4572000" y="4320923"/>
              <a:ext cx="4030362" cy="310139"/>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Hardware</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grpSp>
      <p:sp>
        <p:nvSpPr>
          <p:cNvPr id="37" name="標題 1">
            <a:extLst>
              <a:ext uri="{FF2B5EF4-FFF2-40B4-BE49-F238E27FC236}">
                <a16:creationId xmlns:a16="http://schemas.microsoft.com/office/drawing/2014/main" id="{3E59A77C-9FD5-F14C-9822-55029693918F}"/>
              </a:ext>
            </a:extLst>
          </p:cNvPr>
          <p:cNvSpPr txBox="1">
            <a:spLocks/>
          </p:cNvSpPr>
          <p:nvPr/>
        </p:nvSpPr>
        <p:spPr>
          <a:xfrm>
            <a:off x="982436" y="271356"/>
            <a:ext cx="11094098" cy="10823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kumimoji="1" lang="en-US" altLang="zh-TW" b="1">
                <a:latin typeface="Arial" panose="020B0604020202020204" pitchFamily="34" charset="0"/>
                <a:ea typeface="微軟正黑體" panose="020B0604030504040204" pitchFamily="34" charset="-120"/>
                <a:cs typeface="Arial" panose="020B0604020202020204" pitchFamily="34" charset="0"/>
              </a:rPr>
              <a:t>All-in-one solution for hosting virtual machines and containers</a:t>
            </a:r>
            <a:endParaRPr kumimoji="1" lang="zh-TW" altLang="en-US" b="1">
              <a:latin typeface="Arial" panose="020B0604020202020204" pitchFamily="34" charset="0"/>
              <a:ea typeface="微軟正黑體" panose="020B0604030504040204" pitchFamily="34" charset="-120"/>
              <a:cs typeface="Arial" panose="020B0604020202020204" pitchFamily="34" charset="0"/>
            </a:endParaRPr>
          </a:p>
        </p:txBody>
      </p:sp>
      <p:sp>
        <p:nvSpPr>
          <p:cNvPr id="42" name="矩形 41">
            <a:extLst>
              <a:ext uri="{FF2B5EF4-FFF2-40B4-BE49-F238E27FC236}">
                <a16:creationId xmlns:a16="http://schemas.microsoft.com/office/drawing/2014/main" id="{FC68B26F-21BE-F94B-B078-D248A23534EE}"/>
              </a:ext>
            </a:extLst>
          </p:cNvPr>
          <p:cNvSpPr/>
          <p:nvPr/>
        </p:nvSpPr>
        <p:spPr>
          <a:xfrm>
            <a:off x="630078" y="3305639"/>
            <a:ext cx="5236956" cy="738664"/>
          </a:xfrm>
          <a:prstGeom prst="rect">
            <a:avLst/>
          </a:prstGeom>
        </p:spPr>
        <p:txBody>
          <a:bodyPr wrap="square">
            <a:spAutoFit/>
          </a:bodyPr>
          <a:lstStyle/>
          <a:p>
            <a:pPr>
              <a:buClr>
                <a:schemeClr val="bg1"/>
              </a:buClr>
            </a:pPr>
            <a:r>
              <a:rPr lang="en-US" altLang="zh-TW" sz="1400">
                <a:latin typeface="Arial" panose="020B0604020202020204" pitchFamily="34" charset="0"/>
                <a:ea typeface="微軟正黑體" panose="020B0604030504040204" pitchFamily="34" charset="-120"/>
                <a:cs typeface="Arial" panose="020B0604020202020204" pitchFamily="34" charset="0"/>
              </a:rPr>
              <a:t>Virtualization Station allows you to create virtual machines (VM) on</a:t>
            </a:r>
            <a:r>
              <a:rPr lang="zh-TW" altLang="en-US" sz="1400">
                <a:latin typeface="Arial" panose="020B0604020202020204" pitchFamily="34" charset="0"/>
                <a:ea typeface="微軟正黑體" panose="020B0604030504040204" pitchFamily="34" charset="-120"/>
                <a:cs typeface="Arial" panose="020B0604020202020204" pitchFamily="34" charset="0"/>
              </a:rPr>
              <a:t> </a:t>
            </a:r>
            <a:r>
              <a:rPr lang="en-US" altLang="zh-TW" sz="1400">
                <a:latin typeface="Arial" panose="020B0604020202020204" pitchFamily="34" charset="0"/>
                <a:ea typeface="微軟正黑體" panose="020B0604030504040204" pitchFamily="34" charset="-120"/>
                <a:cs typeface="Arial" panose="020B0604020202020204" pitchFamily="34" charset="0"/>
              </a:rPr>
              <a:t>Turbo NAS, supporting Windows</a:t>
            </a:r>
            <a:r>
              <a:rPr lang="zh-TW" altLang="en-US" sz="1400">
                <a:latin typeface="Arial" panose="020B0604020202020204" pitchFamily="34" charset="0"/>
                <a:ea typeface="微軟正黑體" panose="020B0604030504040204" pitchFamily="34" charset="-120"/>
                <a:cs typeface="Arial" panose="020B0604020202020204" pitchFamily="34" charset="0"/>
              </a:rPr>
              <a:t>、</a:t>
            </a:r>
            <a:r>
              <a:rPr lang="en-US" altLang="zh-TW" sz="1400">
                <a:latin typeface="Arial" panose="020B0604020202020204" pitchFamily="34" charset="0"/>
                <a:ea typeface="微軟正黑體" panose="020B0604030504040204" pitchFamily="34" charset="-120"/>
                <a:cs typeface="Arial" panose="020B0604020202020204" pitchFamily="34" charset="0"/>
              </a:rPr>
              <a:t>Linux</a:t>
            </a:r>
            <a:r>
              <a:rPr lang="en-US" altLang="zh-TW" sz="1400" baseline="30000">
                <a:latin typeface="Arial" panose="020B0604020202020204" pitchFamily="34" charset="0"/>
                <a:ea typeface="微軟正黑體" panose="020B0604030504040204" pitchFamily="34" charset="-120"/>
                <a:cs typeface="Arial" panose="020B0604020202020204" pitchFamily="34" charset="0"/>
              </a:rPr>
              <a:t>® </a:t>
            </a:r>
            <a:r>
              <a:rPr lang="zh-TW" altLang="en-US" sz="1400">
                <a:latin typeface="Arial" panose="020B0604020202020204" pitchFamily="34" charset="0"/>
                <a:ea typeface="微軟正黑體" panose="020B0604030504040204" pitchFamily="34" charset="-120"/>
                <a:cs typeface="Arial" panose="020B0604020202020204" pitchFamily="34" charset="0"/>
              </a:rPr>
              <a:t>、</a:t>
            </a:r>
            <a:r>
              <a:rPr lang="en-US" altLang="zh-TW" sz="1400">
                <a:latin typeface="Arial" panose="020B0604020202020204" pitchFamily="34" charset="0"/>
                <a:ea typeface="微軟正黑體" panose="020B0604030504040204" pitchFamily="34" charset="-120"/>
                <a:cs typeface="Arial" panose="020B0604020202020204" pitchFamily="34" charset="0"/>
              </a:rPr>
              <a:t>UNIX</a:t>
            </a:r>
            <a:r>
              <a:rPr lang="en-US" altLang="zh-TW" sz="1400" baseline="30000">
                <a:latin typeface="Arial" panose="020B0604020202020204" pitchFamily="34" charset="0"/>
                <a:ea typeface="微軟正黑體" panose="020B0604030504040204" pitchFamily="34" charset="-120"/>
                <a:cs typeface="Arial" panose="020B0604020202020204" pitchFamily="34" charset="0"/>
              </a:rPr>
              <a:t>®</a:t>
            </a:r>
            <a:r>
              <a:rPr lang="en-US" altLang="zh-TW" sz="1400">
                <a:latin typeface="Arial" panose="020B0604020202020204" pitchFamily="34" charset="0"/>
                <a:ea typeface="微軟正黑體" panose="020B0604030504040204" pitchFamily="34" charset="-120"/>
                <a:cs typeface="Arial" panose="020B0604020202020204" pitchFamily="34" charset="0"/>
              </a:rPr>
              <a:t> </a:t>
            </a:r>
            <a:r>
              <a:rPr lang="zh-TW" altLang="en-US" sz="1400">
                <a:latin typeface="Arial" panose="020B0604020202020204" pitchFamily="34" charset="0"/>
                <a:ea typeface="微軟正黑體" panose="020B0604030504040204" pitchFamily="34" charset="-120"/>
                <a:cs typeface="Arial" panose="020B0604020202020204" pitchFamily="34" charset="0"/>
              </a:rPr>
              <a:t>、</a:t>
            </a:r>
            <a:r>
              <a:rPr lang="en-US" altLang="zh-TW" sz="1400">
                <a:latin typeface="Arial" panose="020B0604020202020204" pitchFamily="34" charset="0"/>
                <a:ea typeface="微軟正黑體" panose="020B0604030504040204" pitchFamily="34" charset="-120"/>
                <a:cs typeface="Arial" panose="020B0604020202020204" pitchFamily="34" charset="0"/>
              </a:rPr>
              <a:t>Android</a:t>
            </a:r>
            <a:r>
              <a:rPr lang="zh-TW" altLang="en-US" sz="1400">
                <a:latin typeface="Arial" panose="020B0604020202020204" pitchFamily="34" charset="0"/>
                <a:ea typeface="微軟正黑體" panose="020B0604030504040204" pitchFamily="34" charset="-120"/>
                <a:cs typeface="Arial" panose="020B0604020202020204" pitchFamily="34" charset="0"/>
              </a:rPr>
              <a:t> 、</a:t>
            </a:r>
            <a:r>
              <a:rPr lang="en-US" altLang="zh-TW" sz="1400" err="1">
                <a:latin typeface="Arial" panose="020B0604020202020204" pitchFamily="34" charset="0"/>
                <a:ea typeface="微軟正黑體" panose="020B0604030504040204" pitchFamily="34" charset="-120"/>
                <a:cs typeface="Arial" panose="020B0604020202020204" pitchFamily="34" charset="0"/>
              </a:rPr>
              <a:t>QuTScloud</a:t>
            </a:r>
            <a:r>
              <a:rPr lang="en-US" altLang="zh-TW" sz="1400">
                <a:latin typeface="Arial" panose="020B0604020202020204" pitchFamily="34" charset="0"/>
                <a:ea typeface="微軟正黑體" panose="020B0604030504040204" pitchFamily="34" charset="-120"/>
                <a:cs typeface="Arial" panose="020B0604020202020204" pitchFamily="34" charset="0"/>
              </a:rPr>
              <a:t> operating systems.</a:t>
            </a:r>
            <a:endParaRPr lang="zh-TW" altLang="en-US" sz="1400">
              <a:latin typeface="Arial" panose="020B0604020202020204" pitchFamily="34" charset="0"/>
              <a:ea typeface="微軟正黑體" panose="020B0604030504040204" pitchFamily="34" charset="-120"/>
              <a:cs typeface="Arial" panose="020B0604020202020204" pitchFamily="34" charset="0"/>
            </a:endParaRPr>
          </a:p>
        </p:txBody>
      </p:sp>
      <p:sp>
        <p:nvSpPr>
          <p:cNvPr id="43" name="矩形 42">
            <a:extLst>
              <a:ext uri="{FF2B5EF4-FFF2-40B4-BE49-F238E27FC236}">
                <a16:creationId xmlns:a16="http://schemas.microsoft.com/office/drawing/2014/main" id="{52B5B426-E23D-CF47-84E9-BDF2BF5DA3D1}"/>
              </a:ext>
            </a:extLst>
          </p:cNvPr>
          <p:cNvSpPr/>
          <p:nvPr/>
        </p:nvSpPr>
        <p:spPr>
          <a:xfrm>
            <a:off x="6350560" y="3240341"/>
            <a:ext cx="5504957" cy="738664"/>
          </a:xfrm>
          <a:prstGeom prst="rect">
            <a:avLst/>
          </a:prstGeom>
        </p:spPr>
        <p:txBody>
          <a:bodyPr wrap="square" lIns="91440" tIns="45720" rIns="91440" bIns="45720" anchor="t">
            <a:spAutoFit/>
          </a:bodyPr>
          <a:lstStyle/>
          <a:p>
            <a:pPr>
              <a:buClr>
                <a:schemeClr val="bg1"/>
              </a:buClr>
            </a:pPr>
            <a:r>
              <a:rPr lang="en-US" altLang="zh-TW" sz="1400">
                <a:latin typeface="Arial" panose="020B0604020202020204" pitchFamily="34" charset="0"/>
                <a:ea typeface="微軟正黑體" panose="020B0604030504040204" pitchFamily="34" charset="-120"/>
                <a:cs typeface="Arial" panose="020B0604020202020204" pitchFamily="34" charset="0"/>
              </a:rPr>
              <a:t>Experience LXD and Docker</a:t>
            </a:r>
            <a:r>
              <a:rPr lang="en-US" altLang="zh-TW" sz="1400" baseline="30000">
                <a:latin typeface="Arial" panose="020B0604020202020204" pitchFamily="34" charset="0"/>
                <a:ea typeface="微軟正黑體" panose="020B0604030504040204" pitchFamily="34" charset="-120"/>
                <a:cs typeface="Arial" panose="020B0604020202020204" pitchFamily="34" charset="0"/>
              </a:rPr>
              <a:t>®</a:t>
            </a:r>
            <a:r>
              <a:rPr lang="en-US" altLang="zh-TW" sz="1400">
                <a:latin typeface="Arial" panose="020B0604020202020204" pitchFamily="34" charset="0"/>
                <a:ea typeface="微軟正黑體" panose="020B0604030504040204" pitchFamily="34" charset="-120"/>
                <a:cs typeface="Arial" panose="020B0604020202020204" pitchFamily="34" charset="0"/>
              </a:rPr>
              <a:t> lightweight virtualization technologies, download apps from the Docker Hub Registry</a:t>
            </a:r>
            <a:r>
              <a:rPr lang="en-US" altLang="zh-TW" sz="1400" baseline="30000">
                <a:latin typeface="Arial" panose="020B0604020202020204" pitchFamily="34" charset="0"/>
                <a:ea typeface="微軟正黑體" panose="020B0604030504040204" pitchFamily="34" charset="-120"/>
                <a:cs typeface="Arial" panose="020B0604020202020204" pitchFamily="34" charset="0"/>
              </a:rPr>
              <a:t>®</a:t>
            </a:r>
            <a:r>
              <a:rPr lang="en-US" altLang="zh-TW" sz="1400">
                <a:latin typeface="Arial" panose="020B0604020202020204" pitchFamily="34" charset="0"/>
                <a:ea typeface="微軟正黑體" panose="020B0604030504040204" pitchFamily="34" charset="-120"/>
                <a:cs typeface="Arial" panose="020B0604020202020204" pitchFamily="34" charset="0"/>
              </a:rPr>
              <a:t>, import/export containers, and create abundant microservices.</a:t>
            </a:r>
            <a:endParaRPr lang="zh-TW" sz="1400">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116894525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3E8F0C7-6620-F641-8CFA-54722EEE38C8}"/>
              </a:ext>
            </a:extLst>
          </p:cNvPr>
          <p:cNvSpPr>
            <a:spLocks noGrp="1"/>
          </p:cNvSpPr>
          <p:nvPr>
            <p:ph type="title" idx="4294967295"/>
          </p:nvPr>
        </p:nvSpPr>
        <p:spPr>
          <a:xfrm>
            <a:off x="982436" y="271356"/>
            <a:ext cx="11094098" cy="1082379"/>
          </a:xfrm>
        </p:spPr>
        <p:txBody>
          <a:bodyPr>
            <a:noAutofit/>
          </a:bodyPr>
          <a:lstStyle/>
          <a:p>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A</a:t>
            </a:r>
            <a:r>
              <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virtual</a:t>
            </a:r>
            <a:r>
              <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NAS</a:t>
            </a:r>
            <a:r>
              <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solution</a:t>
            </a:r>
            <a:r>
              <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suited</a:t>
            </a:r>
            <a:r>
              <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for</a:t>
            </a:r>
            <a:r>
              <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Enterprises</a:t>
            </a:r>
            <a:r>
              <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and</a:t>
            </a:r>
            <a:r>
              <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Workgroups</a:t>
            </a:r>
            <a:endPar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 name="矩形 5">
            <a:extLst>
              <a:ext uri="{FF2B5EF4-FFF2-40B4-BE49-F238E27FC236}">
                <a16:creationId xmlns:a16="http://schemas.microsoft.com/office/drawing/2014/main" id="{B880000D-4CCA-B04D-A5C2-0D0D7DC5F952}"/>
              </a:ext>
            </a:extLst>
          </p:cNvPr>
          <p:cNvSpPr/>
          <p:nvPr/>
        </p:nvSpPr>
        <p:spPr>
          <a:xfrm>
            <a:off x="472361" y="3429000"/>
            <a:ext cx="3593454" cy="2677656"/>
          </a:xfrm>
          <a:prstGeom prst="rect">
            <a:avLst/>
          </a:prstGeom>
        </p:spPr>
        <p:txBody>
          <a:bodyPr wrap="square">
            <a:spAutoFit/>
          </a:bodyPr>
          <a:lstStyle/>
          <a:p>
            <a:pPr>
              <a:buClr>
                <a:schemeClr val="bg1"/>
              </a:buClr>
            </a:pPr>
            <a:r>
              <a:rPr lang="en-US" altLang="zh-TW" sz="1400" b="1" err="1">
                <a:solidFill>
                  <a:schemeClr val="bg1"/>
                </a:solidFill>
                <a:latin typeface="Arial" panose="020B0604020202020204" pitchFamily="34" charset="0"/>
                <a:ea typeface="微軟正黑體" panose="020B0604030504040204" pitchFamily="34" charset="-120"/>
                <a:cs typeface="Arial" panose="020B0604020202020204" pitchFamily="34" charset="0"/>
              </a:rPr>
              <a:t>QuTScloud</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 is</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a</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virtual</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appliance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based</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on</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QNAP’s</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QTS</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Operating</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system,</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can</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be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quickly</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launched</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on</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QNAP</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Virtualization</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Station.</a:t>
            </a:r>
          </a:p>
          <a:p>
            <a:pPr>
              <a:buClr>
                <a:schemeClr val="bg1"/>
              </a:buClr>
            </a:pPr>
            <a:endParaRPr lang="en-US" altLang="ja-JP"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a:p>
            <a:pPr>
              <a:buClr>
                <a:schemeClr val="bg1"/>
              </a:buClr>
            </a:pP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Organizations</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can</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increase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their</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budget</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flexibility</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by</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using</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existing</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virtual</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environments,</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saving</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hardware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space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and</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additional</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maintenance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efforts,</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and</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by</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leveraging</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the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application</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advantages</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of</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the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app-ware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err="1">
                <a:solidFill>
                  <a:schemeClr val="bg1"/>
                </a:solidFill>
                <a:latin typeface="Arial" panose="020B0604020202020204" pitchFamily="34" charset="0"/>
                <a:ea typeface="微軟正黑體" panose="020B0604030504040204" pitchFamily="34" charset="-120"/>
                <a:cs typeface="Arial" panose="020B0604020202020204" pitchFamily="34" charset="0"/>
              </a:rPr>
              <a:t>QuTScloud</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operating</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system.</a:t>
            </a:r>
            <a:endPar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43" name="Picture 42">
            <a:extLst>
              <a:ext uri="{FF2B5EF4-FFF2-40B4-BE49-F238E27FC236}">
                <a16:creationId xmlns:a16="http://schemas.microsoft.com/office/drawing/2014/main" id="{4265F172-EFFB-BB49-8EC5-49FF706B6D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3910" y="1671030"/>
            <a:ext cx="1965472" cy="1965472"/>
          </a:xfrm>
          <a:prstGeom prst="rect">
            <a:avLst/>
          </a:prstGeom>
        </p:spPr>
      </p:pic>
      <p:pic>
        <p:nvPicPr>
          <p:cNvPr id="20" name="圖片 19">
            <a:extLst>
              <a:ext uri="{FF2B5EF4-FFF2-40B4-BE49-F238E27FC236}">
                <a16:creationId xmlns:a16="http://schemas.microsoft.com/office/drawing/2014/main" id="{D31857D1-1124-43C6-82CE-869210271B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9237" y="2400974"/>
            <a:ext cx="7633899" cy="3788958"/>
          </a:xfrm>
          <a:prstGeom prst="rect">
            <a:avLst/>
          </a:prstGeom>
        </p:spPr>
      </p:pic>
    </p:spTree>
    <p:extLst>
      <p:ext uri="{BB962C8B-B14F-4D97-AF65-F5344CB8AC3E}">
        <p14:creationId xmlns:p14="http://schemas.microsoft.com/office/powerpoint/2010/main" val="4032895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8" descr="一張含有 螢幕擷取畫面 的圖片&#10;&#10;自動產生的描述">
            <a:extLst>
              <a:ext uri="{FF2B5EF4-FFF2-40B4-BE49-F238E27FC236}">
                <a16:creationId xmlns:a16="http://schemas.microsoft.com/office/drawing/2014/main" id="{CA69C0BE-818D-2B40-B427-3188FA74B33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7086"/>
          <a:stretch/>
        </p:blipFill>
        <p:spPr>
          <a:xfrm>
            <a:off x="6318249" y="2183450"/>
            <a:ext cx="5873752" cy="2608065"/>
          </a:xfrm>
          <a:prstGeom prst="rect">
            <a:avLst/>
          </a:prstGeom>
        </p:spPr>
      </p:pic>
      <p:pic>
        <p:nvPicPr>
          <p:cNvPr id="5" name="圖片 9" descr="一張含有 螢幕擷取畫面 的圖片&#10;&#10;自動產生的描述">
            <a:extLst>
              <a:ext uri="{FF2B5EF4-FFF2-40B4-BE49-F238E27FC236}">
                <a16:creationId xmlns:a16="http://schemas.microsoft.com/office/drawing/2014/main" id="{7E8CB21F-BC81-0C42-880C-C329C9A4D63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858341" y="4415138"/>
            <a:ext cx="6544223" cy="2442862"/>
          </a:xfrm>
          <a:prstGeom prst="rect">
            <a:avLst/>
          </a:prstGeom>
          <a:effectLst>
            <a:outerShdw blurRad="317500" dist="38100" dir="16200000" rotWithShape="0">
              <a:prstClr val="black">
                <a:alpha val="40000"/>
              </a:prstClr>
            </a:outerShdw>
          </a:effectLst>
        </p:spPr>
      </p:pic>
      <p:grpSp>
        <p:nvGrpSpPr>
          <p:cNvPr id="9" name="群組 8">
            <a:extLst>
              <a:ext uri="{FF2B5EF4-FFF2-40B4-BE49-F238E27FC236}">
                <a16:creationId xmlns:a16="http://schemas.microsoft.com/office/drawing/2014/main" id="{04577301-9783-4A0E-82C1-640AE9C817BE}"/>
              </a:ext>
            </a:extLst>
          </p:cNvPr>
          <p:cNvGrpSpPr/>
          <p:nvPr/>
        </p:nvGrpSpPr>
        <p:grpSpPr>
          <a:xfrm>
            <a:off x="430252" y="3764776"/>
            <a:ext cx="5198135" cy="2709788"/>
            <a:chOff x="381712" y="3253228"/>
            <a:chExt cx="3517252" cy="1909077"/>
          </a:xfrm>
        </p:grpSpPr>
        <p:sp>
          <p:nvSpPr>
            <p:cNvPr id="10" name="矩形: 圓角 9">
              <a:extLst>
                <a:ext uri="{FF2B5EF4-FFF2-40B4-BE49-F238E27FC236}">
                  <a16:creationId xmlns:a16="http://schemas.microsoft.com/office/drawing/2014/main" id="{2AD8C566-AB25-4738-B48C-9E3E461450C6}"/>
                </a:ext>
              </a:extLst>
            </p:cNvPr>
            <p:cNvSpPr/>
            <p:nvPr/>
          </p:nvSpPr>
          <p:spPr>
            <a:xfrm>
              <a:off x="422388" y="3887902"/>
              <a:ext cx="3476576" cy="590535"/>
            </a:xfrm>
            <a:prstGeom prst="roundRect">
              <a:avLst>
                <a:gd name="adj" fmla="val 11968"/>
              </a:avLst>
            </a:prstGeom>
            <a:solidFill>
              <a:srgbClr val="D7C4EE">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矩形: 圓角 10">
              <a:extLst>
                <a:ext uri="{FF2B5EF4-FFF2-40B4-BE49-F238E27FC236}">
                  <a16:creationId xmlns:a16="http://schemas.microsoft.com/office/drawing/2014/main" id="{34B00C4D-4C3B-4AD0-8EA7-6B7455B9870A}"/>
                </a:ext>
              </a:extLst>
            </p:cNvPr>
            <p:cNvSpPr/>
            <p:nvPr/>
          </p:nvSpPr>
          <p:spPr>
            <a:xfrm>
              <a:off x="422388" y="4571770"/>
              <a:ext cx="3476576" cy="590535"/>
            </a:xfrm>
            <a:prstGeom prst="roundRect">
              <a:avLst>
                <a:gd name="adj" fmla="val 11968"/>
              </a:avLst>
            </a:prstGeom>
            <a:solidFill>
              <a:srgbClr val="D7C4EE">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2" name="圖形 11">
              <a:extLst>
                <a:ext uri="{FF2B5EF4-FFF2-40B4-BE49-F238E27FC236}">
                  <a16:creationId xmlns:a16="http://schemas.microsoft.com/office/drawing/2014/main" id="{8C18E32B-395C-41AE-9151-1D7DDDB21DF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81684" y="3691887"/>
              <a:ext cx="143085" cy="884525"/>
            </a:xfrm>
            <a:prstGeom prst="rect">
              <a:avLst/>
            </a:prstGeom>
          </p:spPr>
        </p:pic>
        <p:pic>
          <p:nvPicPr>
            <p:cNvPr id="13" name="圖形 12">
              <a:extLst>
                <a:ext uri="{FF2B5EF4-FFF2-40B4-BE49-F238E27FC236}">
                  <a16:creationId xmlns:a16="http://schemas.microsoft.com/office/drawing/2014/main" id="{BA447F2F-372E-489E-A122-A91F8F0801D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1386865" y="3772209"/>
              <a:ext cx="143085" cy="884525"/>
            </a:xfrm>
            <a:prstGeom prst="rect">
              <a:avLst/>
            </a:prstGeom>
          </p:spPr>
        </p:pic>
        <p:pic>
          <p:nvPicPr>
            <p:cNvPr id="14" name="圖形 13">
              <a:extLst>
                <a:ext uri="{FF2B5EF4-FFF2-40B4-BE49-F238E27FC236}">
                  <a16:creationId xmlns:a16="http://schemas.microsoft.com/office/drawing/2014/main" id="{763EF7D7-9B83-4643-B0D5-70A2358083C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155662" y="3691887"/>
              <a:ext cx="143085" cy="884525"/>
            </a:xfrm>
            <a:prstGeom prst="rect">
              <a:avLst/>
            </a:prstGeom>
          </p:spPr>
        </p:pic>
        <p:pic>
          <p:nvPicPr>
            <p:cNvPr id="15" name="圖形 14">
              <a:extLst>
                <a:ext uri="{FF2B5EF4-FFF2-40B4-BE49-F238E27FC236}">
                  <a16:creationId xmlns:a16="http://schemas.microsoft.com/office/drawing/2014/main" id="{394E8048-920B-4A26-A795-DFD9D5FD6A2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2360843" y="3772209"/>
              <a:ext cx="143085" cy="884525"/>
            </a:xfrm>
            <a:prstGeom prst="rect">
              <a:avLst/>
            </a:prstGeom>
          </p:spPr>
        </p:pic>
        <p:pic>
          <p:nvPicPr>
            <p:cNvPr id="16" name="圖形 15">
              <a:extLst>
                <a:ext uri="{FF2B5EF4-FFF2-40B4-BE49-F238E27FC236}">
                  <a16:creationId xmlns:a16="http://schemas.microsoft.com/office/drawing/2014/main" id="{2B540C08-653A-4024-B496-3BBC2465802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074702" y="3691887"/>
              <a:ext cx="143085" cy="884525"/>
            </a:xfrm>
            <a:prstGeom prst="rect">
              <a:avLst/>
            </a:prstGeom>
          </p:spPr>
        </p:pic>
        <p:pic>
          <p:nvPicPr>
            <p:cNvPr id="17" name="圖形 16">
              <a:extLst>
                <a:ext uri="{FF2B5EF4-FFF2-40B4-BE49-F238E27FC236}">
                  <a16:creationId xmlns:a16="http://schemas.microsoft.com/office/drawing/2014/main" id="{67B7E411-127F-4642-9280-3B9F8025B7E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3279883" y="3772209"/>
              <a:ext cx="143085" cy="884525"/>
            </a:xfrm>
            <a:prstGeom prst="rect">
              <a:avLst/>
            </a:prstGeom>
          </p:spPr>
        </p:pic>
        <p:sp>
          <p:nvSpPr>
            <p:cNvPr id="18" name="矩形: 圓角 17">
              <a:extLst>
                <a:ext uri="{FF2B5EF4-FFF2-40B4-BE49-F238E27FC236}">
                  <a16:creationId xmlns:a16="http://schemas.microsoft.com/office/drawing/2014/main" id="{8DEFF809-E73F-4E88-A444-6E408A99508F}"/>
                </a:ext>
              </a:extLst>
            </p:cNvPr>
            <p:cNvSpPr/>
            <p:nvPr/>
          </p:nvSpPr>
          <p:spPr>
            <a:xfrm>
              <a:off x="1039294" y="3253228"/>
              <a:ext cx="673533" cy="299972"/>
            </a:xfrm>
            <a:prstGeom prst="roundRect">
              <a:avLst/>
            </a:prstGeom>
            <a:solidFill>
              <a:srgbClr val="00A0B8"/>
            </a:solidFill>
            <a:ln>
              <a:noFill/>
            </a:ln>
            <a:effectLst>
              <a:innerShdw blurRad="101600">
                <a:schemeClr val="tx2">
                  <a:lumMod val="50000"/>
                  <a:alpha val="68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latin typeface="Arial" panose="020B0604020202020204" pitchFamily="34" charset="0"/>
                  <a:cs typeface="Arial" panose="020B0604020202020204" pitchFamily="34" charset="0"/>
                </a:rPr>
                <a:t>VM</a:t>
              </a:r>
              <a:endParaRPr lang="zh-TW" altLang="en-US" sz="1100" b="1">
                <a:latin typeface="Arial" panose="020B0604020202020204" pitchFamily="34" charset="0"/>
                <a:cs typeface="Arial" panose="020B0604020202020204" pitchFamily="34" charset="0"/>
              </a:endParaRPr>
            </a:p>
          </p:txBody>
        </p:sp>
        <p:sp>
          <p:nvSpPr>
            <p:cNvPr id="19" name="矩形 18">
              <a:extLst>
                <a:ext uri="{FF2B5EF4-FFF2-40B4-BE49-F238E27FC236}">
                  <a16:creationId xmlns:a16="http://schemas.microsoft.com/office/drawing/2014/main" id="{1ABADB51-4B28-47F1-A2D4-A35C1E6B77C2}"/>
                </a:ext>
              </a:extLst>
            </p:cNvPr>
            <p:cNvSpPr/>
            <p:nvPr/>
          </p:nvSpPr>
          <p:spPr>
            <a:xfrm>
              <a:off x="1039294" y="3519577"/>
              <a:ext cx="673533" cy="228763"/>
            </a:xfrm>
            <a:prstGeom prst="rect">
              <a:avLst/>
            </a:prstGeom>
            <a:solidFill>
              <a:srgbClr val="7EC04F"/>
            </a:solidFill>
            <a:ln>
              <a:noFill/>
            </a:ln>
            <a:effectLst>
              <a:innerShdw blurRad="114300">
                <a:schemeClr val="accent6">
                  <a:lumMod val="50000"/>
                  <a:alpha val="67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latin typeface="Arial" panose="020B0604020202020204" pitchFamily="34" charset="0"/>
                  <a:cs typeface="Arial" panose="020B0604020202020204" pitchFamily="34" charset="0"/>
                </a:rPr>
                <a:t>VF Driver</a:t>
              </a:r>
              <a:endParaRPr lang="zh-TW" altLang="en-US" sz="800" b="1">
                <a:latin typeface="Arial" panose="020B0604020202020204" pitchFamily="34" charset="0"/>
                <a:cs typeface="Arial" panose="020B0604020202020204" pitchFamily="34" charset="0"/>
              </a:endParaRPr>
            </a:p>
          </p:txBody>
        </p:sp>
        <p:sp>
          <p:nvSpPr>
            <p:cNvPr id="20" name="矩形: 圓角 19">
              <a:extLst>
                <a:ext uri="{FF2B5EF4-FFF2-40B4-BE49-F238E27FC236}">
                  <a16:creationId xmlns:a16="http://schemas.microsoft.com/office/drawing/2014/main" id="{89151B62-1F73-49CD-A900-5F7EC0A8AE18}"/>
                </a:ext>
              </a:extLst>
            </p:cNvPr>
            <p:cNvSpPr/>
            <p:nvPr/>
          </p:nvSpPr>
          <p:spPr>
            <a:xfrm>
              <a:off x="1983713" y="3253228"/>
              <a:ext cx="673533" cy="299972"/>
            </a:xfrm>
            <a:prstGeom prst="roundRect">
              <a:avLst/>
            </a:prstGeom>
            <a:solidFill>
              <a:srgbClr val="00A0B8"/>
            </a:solidFill>
            <a:ln>
              <a:noFill/>
            </a:ln>
            <a:effectLst>
              <a:innerShdw blurRad="101600">
                <a:schemeClr val="tx2">
                  <a:lumMod val="50000"/>
                  <a:alpha val="68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latin typeface="Arial" panose="020B0604020202020204" pitchFamily="34" charset="0"/>
                  <a:cs typeface="Arial" panose="020B0604020202020204" pitchFamily="34" charset="0"/>
                </a:rPr>
                <a:t>VM</a:t>
              </a:r>
              <a:endParaRPr lang="zh-TW" altLang="en-US" sz="1100" b="1">
                <a:latin typeface="Arial" panose="020B0604020202020204" pitchFamily="34" charset="0"/>
                <a:cs typeface="Arial" panose="020B0604020202020204" pitchFamily="34" charset="0"/>
              </a:endParaRPr>
            </a:p>
          </p:txBody>
        </p:sp>
        <p:sp>
          <p:nvSpPr>
            <p:cNvPr id="21" name="矩形 20">
              <a:extLst>
                <a:ext uri="{FF2B5EF4-FFF2-40B4-BE49-F238E27FC236}">
                  <a16:creationId xmlns:a16="http://schemas.microsoft.com/office/drawing/2014/main" id="{129FBE66-FA89-466E-B089-8CC8AAEB5857}"/>
                </a:ext>
              </a:extLst>
            </p:cNvPr>
            <p:cNvSpPr/>
            <p:nvPr/>
          </p:nvSpPr>
          <p:spPr>
            <a:xfrm>
              <a:off x="1983713" y="3519577"/>
              <a:ext cx="673533" cy="228763"/>
            </a:xfrm>
            <a:prstGeom prst="rect">
              <a:avLst/>
            </a:prstGeom>
            <a:solidFill>
              <a:srgbClr val="7EC04F"/>
            </a:solidFill>
            <a:ln>
              <a:noFill/>
            </a:ln>
            <a:effectLst>
              <a:innerShdw blurRad="114300">
                <a:schemeClr val="accent6">
                  <a:lumMod val="50000"/>
                  <a:alpha val="67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latin typeface="Arial" panose="020B0604020202020204" pitchFamily="34" charset="0"/>
                  <a:cs typeface="Arial" panose="020B0604020202020204" pitchFamily="34" charset="0"/>
                </a:rPr>
                <a:t>VF Driver</a:t>
              </a:r>
              <a:endParaRPr lang="zh-TW" altLang="en-US" sz="800" b="1">
                <a:latin typeface="Arial" panose="020B0604020202020204" pitchFamily="34" charset="0"/>
                <a:cs typeface="Arial" panose="020B0604020202020204" pitchFamily="34" charset="0"/>
              </a:endParaRPr>
            </a:p>
          </p:txBody>
        </p:sp>
        <p:sp>
          <p:nvSpPr>
            <p:cNvPr id="22" name="矩形: 圓角 21">
              <a:extLst>
                <a:ext uri="{FF2B5EF4-FFF2-40B4-BE49-F238E27FC236}">
                  <a16:creationId xmlns:a16="http://schemas.microsoft.com/office/drawing/2014/main" id="{69BCD7C8-A06F-4FD8-8EE4-DE51C53FBA0B}"/>
                </a:ext>
              </a:extLst>
            </p:cNvPr>
            <p:cNvSpPr/>
            <p:nvPr/>
          </p:nvSpPr>
          <p:spPr>
            <a:xfrm>
              <a:off x="2905904" y="3253228"/>
              <a:ext cx="673533" cy="299972"/>
            </a:xfrm>
            <a:prstGeom prst="roundRect">
              <a:avLst/>
            </a:prstGeom>
            <a:solidFill>
              <a:srgbClr val="00A0B8"/>
            </a:solidFill>
            <a:ln>
              <a:noFill/>
            </a:ln>
            <a:effectLst>
              <a:innerShdw blurRad="101600">
                <a:schemeClr val="tx2">
                  <a:lumMod val="50000"/>
                  <a:alpha val="68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latin typeface="Arial" panose="020B0604020202020204" pitchFamily="34" charset="0"/>
                  <a:cs typeface="Arial" panose="020B0604020202020204" pitchFamily="34" charset="0"/>
                </a:rPr>
                <a:t>VM</a:t>
              </a:r>
              <a:endParaRPr lang="zh-TW" altLang="en-US" sz="1100" b="1">
                <a:latin typeface="Arial" panose="020B0604020202020204" pitchFamily="34" charset="0"/>
                <a:cs typeface="Arial" panose="020B0604020202020204" pitchFamily="34" charset="0"/>
              </a:endParaRPr>
            </a:p>
          </p:txBody>
        </p:sp>
        <p:sp>
          <p:nvSpPr>
            <p:cNvPr id="23" name="矩形 22">
              <a:extLst>
                <a:ext uri="{FF2B5EF4-FFF2-40B4-BE49-F238E27FC236}">
                  <a16:creationId xmlns:a16="http://schemas.microsoft.com/office/drawing/2014/main" id="{11D1BB10-C53E-4D1F-ABE3-031B99454613}"/>
                </a:ext>
              </a:extLst>
            </p:cNvPr>
            <p:cNvSpPr/>
            <p:nvPr/>
          </p:nvSpPr>
          <p:spPr>
            <a:xfrm>
              <a:off x="2905904" y="3519577"/>
              <a:ext cx="673533" cy="228763"/>
            </a:xfrm>
            <a:prstGeom prst="rect">
              <a:avLst/>
            </a:prstGeom>
            <a:solidFill>
              <a:srgbClr val="7EC04F"/>
            </a:solidFill>
            <a:ln>
              <a:noFill/>
            </a:ln>
            <a:effectLst>
              <a:innerShdw blurRad="114300">
                <a:schemeClr val="accent6">
                  <a:lumMod val="50000"/>
                  <a:alpha val="67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latin typeface="Arial" panose="020B0604020202020204" pitchFamily="34" charset="0"/>
                  <a:cs typeface="Arial" panose="020B0604020202020204" pitchFamily="34" charset="0"/>
                </a:rPr>
                <a:t>VF Driver</a:t>
              </a:r>
              <a:endParaRPr lang="zh-TW" altLang="en-US" sz="800" b="1">
                <a:latin typeface="Arial" panose="020B0604020202020204" pitchFamily="34" charset="0"/>
                <a:cs typeface="Arial" panose="020B0604020202020204" pitchFamily="34" charset="0"/>
              </a:endParaRPr>
            </a:p>
          </p:txBody>
        </p:sp>
        <p:sp>
          <p:nvSpPr>
            <p:cNvPr id="24" name="矩形 23">
              <a:extLst>
                <a:ext uri="{FF2B5EF4-FFF2-40B4-BE49-F238E27FC236}">
                  <a16:creationId xmlns:a16="http://schemas.microsoft.com/office/drawing/2014/main" id="{69583C33-0BA8-408A-B86B-E7B4AA2972F7}"/>
                </a:ext>
              </a:extLst>
            </p:cNvPr>
            <p:cNvSpPr/>
            <p:nvPr/>
          </p:nvSpPr>
          <p:spPr>
            <a:xfrm>
              <a:off x="910292" y="4612910"/>
              <a:ext cx="961235" cy="228763"/>
            </a:xfrm>
            <a:prstGeom prst="rect">
              <a:avLst/>
            </a:prstGeom>
            <a:solidFill>
              <a:srgbClr val="EFEA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solidFill>
                    <a:srgbClr val="17499D"/>
                  </a:solidFill>
                  <a:latin typeface="Arial" panose="020B0604020202020204" pitchFamily="34" charset="0"/>
                  <a:cs typeface="Arial" panose="020B0604020202020204" pitchFamily="34" charset="0"/>
                </a:rPr>
                <a:t>Virtual Function</a:t>
              </a:r>
              <a:endParaRPr lang="zh-TW" altLang="en-US" sz="800" b="1">
                <a:solidFill>
                  <a:srgbClr val="17499D"/>
                </a:solidFill>
                <a:latin typeface="Arial" panose="020B0604020202020204" pitchFamily="34" charset="0"/>
                <a:cs typeface="Arial" panose="020B0604020202020204" pitchFamily="34" charset="0"/>
              </a:endParaRPr>
            </a:p>
          </p:txBody>
        </p:sp>
        <p:sp>
          <p:nvSpPr>
            <p:cNvPr id="25" name="矩形 24">
              <a:extLst>
                <a:ext uri="{FF2B5EF4-FFF2-40B4-BE49-F238E27FC236}">
                  <a16:creationId xmlns:a16="http://schemas.microsoft.com/office/drawing/2014/main" id="{69CA82F9-2376-4498-8726-E241A74F0C87}"/>
                </a:ext>
              </a:extLst>
            </p:cNvPr>
            <p:cNvSpPr/>
            <p:nvPr/>
          </p:nvSpPr>
          <p:spPr>
            <a:xfrm>
              <a:off x="1900876" y="4612910"/>
              <a:ext cx="961235" cy="228763"/>
            </a:xfrm>
            <a:prstGeom prst="rect">
              <a:avLst/>
            </a:prstGeom>
            <a:solidFill>
              <a:srgbClr val="EFEA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solidFill>
                    <a:srgbClr val="17499D"/>
                  </a:solidFill>
                  <a:latin typeface="Arial" panose="020B0604020202020204" pitchFamily="34" charset="0"/>
                  <a:cs typeface="Arial" panose="020B0604020202020204" pitchFamily="34" charset="0"/>
                </a:rPr>
                <a:t>Virtual Function</a:t>
              </a:r>
              <a:endParaRPr lang="zh-TW" altLang="en-US" sz="800" b="1">
                <a:solidFill>
                  <a:srgbClr val="17499D"/>
                </a:solidFill>
                <a:latin typeface="Arial" panose="020B0604020202020204" pitchFamily="34" charset="0"/>
                <a:cs typeface="Arial" panose="020B0604020202020204" pitchFamily="34" charset="0"/>
              </a:endParaRPr>
            </a:p>
          </p:txBody>
        </p:sp>
        <p:sp>
          <p:nvSpPr>
            <p:cNvPr id="26" name="矩形 25">
              <a:extLst>
                <a:ext uri="{FF2B5EF4-FFF2-40B4-BE49-F238E27FC236}">
                  <a16:creationId xmlns:a16="http://schemas.microsoft.com/office/drawing/2014/main" id="{0251F52D-ADAA-44FA-8995-C3A4419F4C7B}"/>
                </a:ext>
              </a:extLst>
            </p:cNvPr>
            <p:cNvSpPr/>
            <p:nvPr/>
          </p:nvSpPr>
          <p:spPr>
            <a:xfrm>
              <a:off x="2891459" y="4612910"/>
              <a:ext cx="961235" cy="228763"/>
            </a:xfrm>
            <a:prstGeom prst="rect">
              <a:avLst/>
            </a:prstGeom>
            <a:solidFill>
              <a:srgbClr val="EFEA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solidFill>
                    <a:srgbClr val="17499D"/>
                  </a:solidFill>
                  <a:latin typeface="Arial" panose="020B0604020202020204" pitchFamily="34" charset="0"/>
                  <a:cs typeface="Arial" panose="020B0604020202020204" pitchFamily="34" charset="0"/>
                </a:rPr>
                <a:t>Virtual Function</a:t>
              </a:r>
              <a:endParaRPr lang="zh-TW" altLang="en-US" sz="800" b="1">
                <a:solidFill>
                  <a:srgbClr val="17499D"/>
                </a:solidFill>
                <a:latin typeface="Arial" panose="020B0604020202020204" pitchFamily="34" charset="0"/>
                <a:cs typeface="Arial" panose="020B0604020202020204" pitchFamily="34" charset="0"/>
              </a:endParaRPr>
            </a:p>
          </p:txBody>
        </p:sp>
        <p:sp>
          <p:nvSpPr>
            <p:cNvPr id="27" name="矩形 26">
              <a:extLst>
                <a:ext uri="{FF2B5EF4-FFF2-40B4-BE49-F238E27FC236}">
                  <a16:creationId xmlns:a16="http://schemas.microsoft.com/office/drawing/2014/main" id="{3FB65991-B05D-4A68-8E27-A270ADA99799}"/>
                </a:ext>
              </a:extLst>
            </p:cNvPr>
            <p:cNvSpPr/>
            <p:nvPr/>
          </p:nvSpPr>
          <p:spPr>
            <a:xfrm>
              <a:off x="910292" y="4878403"/>
              <a:ext cx="2942402" cy="228763"/>
            </a:xfrm>
            <a:prstGeom prst="rect">
              <a:avLst/>
            </a:prstGeom>
            <a:solidFill>
              <a:srgbClr val="3856A4"/>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solidFill>
                    <a:schemeClr val="bg1"/>
                  </a:solidFill>
                  <a:latin typeface="Arial" panose="020B0604020202020204" pitchFamily="34" charset="0"/>
                  <a:cs typeface="Arial" panose="020B0604020202020204" pitchFamily="34" charset="0"/>
                </a:rPr>
                <a:t>Virtual Ethernet Bridge + Classifier</a:t>
              </a:r>
              <a:endParaRPr lang="zh-TW" altLang="en-US" sz="800" b="1">
                <a:solidFill>
                  <a:schemeClr val="bg1"/>
                </a:solidFill>
                <a:latin typeface="Arial" panose="020B0604020202020204" pitchFamily="34" charset="0"/>
                <a:cs typeface="Arial" panose="020B0604020202020204" pitchFamily="34" charset="0"/>
              </a:endParaRPr>
            </a:p>
          </p:txBody>
        </p:sp>
        <p:sp>
          <p:nvSpPr>
            <p:cNvPr id="28" name="文字方塊 27">
              <a:extLst>
                <a:ext uri="{FF2B5EF4-FFF2-40B4-BE49-F238E27FC236}">
                  <a16:creationId xmlns:a16="http://schemas.microsoft.com/office/drawing/2014/main" id="{88AE0BB0-86A3-4660-B80A-B2B446A3D072}"/>
                </a:ext>
              </a:extLst>
            </p:cNvPr>
            <p:cNvSpPr txBox="1"/>
            <p:nvPr/>
          </p:nvSpPr>
          <p:spPr>
            <a:xfrm>
              <a:off x="381712" y="3872120"/>
              <a:ext cx="769051" cy="253916"/>
            </a:xfrm>
            <a:prstGeom prst="rect">
              <a:avLst/>
            </a:prstGeom>
            <a:noFill/>
          </p:spPr>
          <p:txBody>
            <a:bodyPr wrap="square">
              <a:spAutoFit/>
            </a:bodyPr>
            <a:lstStyle/>
            <a:p>
              <a:pPr algn="ctr"/>
              <a:r>
                <a:rPr lang="en-US" altLang="zh-TW" sz="1050" b="1">
                  <a:solidFill>
                    <a:srgbClr val="552579"/>
                  </a:solidFill>
                  <a:latin typeface="Arial" panose="020B0604020202020204" pitchFamily="34" charset="0"/>
                  <a:cs typeface="Arial" panose="020B0604020202020204" pitchFamily="34" charset="0"/>
                </a:rPr>
                <a:t>NAS</a:t>
              </a:r>
              <a:r>
                <a:rPr lang="zh-TW" altLang="en-US" sz="1050" b="1">
                  <a:solidFill>
                    <a:srgbClr val="552579"/>
                  </a:solidFill>
                  <a:latin typeface="Arial" panose="020B0604020202020204" pitchFamily="34" charset="0"/>
                  <a:cs typeface="Arial" panose="020B0604020202020204" pitchFamily="34" charset="0"/>
                </a:rPr>
                <a:t> </a:t>
              </a:r>
              <a:r>
                <a:rPr lang="en-US" altLang="zh-TW" sz="1050" b="1">
                  <a:solidFill>
                    <a:srgbClr val="552579"/>
                  </a:solidFill>
                  <a:latin typeface="Arial" panose="020B0604020202020204" pitchFamily="34" charset="0"/>
                  <a:cs typeface="Arial" panose="020B0604020202020204" pitchFamily="34" charset="0"/>
                </a:rPr>
                <a:t>OS</a:t>
              </a:r>
              <a:endParaRPr lang="zh-TW" altLang="en-US" sz="1050" b="1">
                <a:solidFill>
                  <a:srgbClr val="552579"/>
                </a:solidFill>
                <a:latin typeface="Arial" panose="020B0604020202020204" pitchFamily="34" charset="0"/>
                <a:cs typeface="Arial" panose="020B0604020202020204" pitchFamily="34" charset="0"/>
              </a:endParaRPr>
            </a:p>
          </p:txBody>
        </p:sp>
        <p:sp>
          <p:nvSpPr>
            <p:cNvPr id="29" name="文字方塊 28">
              <a:extLst>
                <a:ext uri="{FF2B5EF4-FFF2-40B4-BE49-F238E27FC236}">
                  <a16:creationId xmlns:a16="http://schemas.microsoft.com/office/drawing/2014/main" id="{92CFF920-960F-4EB7-A35E-BAE8D0D2F40B}"/>
                </a:ext>
              </a:extLst>
            </p:cNvPr>
            <p:cNvSpPr txBox="1"/>
            <p:nvPr/>
          </p:nvSpPr>
          <p:spPr>
            <a:xfrm>
              <a:off x="381712" y="4583098"/>
              <a:ext cx="575427" cy="253916"/>
            </a:xfrm>
            <a:prstGeom prst="rect">
              <a:avLst/>
            </a:prstGeom>
            <a:noFill/>
          </p:spPr>
          <p:txBody>
            <a:bodyPr wrap="square">
              <a:spAutoFit/>
            </a:bodyPr>
            <a:lstStyle/>
            <a:p>
              <a:pPr algn="ctr"/>
              <a:r>
                <a:rPr lang="en-US" altLang="zh-TW" sz="1050" b="1">
                  <a:solidFill>
                    <a:srgbClr val="552579"/>
                  </a:solidFill>
                  <a:latin typeface="Arial" panose="020B0604020202020204" pitchFamily="34" charset="0"/>
                  <a:cs typeface="Arial" panose="020B0604020202020204" pitchFamily="34" charset="0"/>
                </a:rPr>
                <a:t>NIC</a:t>
              </a:r>
              <a:endParaRPr lang="zh-TW" altLang="en-US" sz="1050" b="1">
                <a:solidFill>
                  <a:srgbClr val="552579"/>
                </a:solidFill>
                <a:latin typeface="Arial" panose="020B0604020202020204" pitchFamily="34" charset="0"/>
                <a:cs typeface="Arial" panose="020B0604020202020204" pitchFamily="34" charset="0"/>
              </a:endParaRPr>
            </a:p>
          </p:txBody>
        </p:sp>
      </p:grpSp>
      <p:sp>
        <p:nvSpPr>
          <p:cNvPr id="30" name="文字方塊 29">
            <a:extLst>
              <a:ext uri="{FF2B5EF4-FFF2-40B4-BE49-F238E27FC236}">
                <a16:creationId xmlns:a16="http://schemas.microsoft.com/office/drawing/2014/main" id="{A6F9CA40-2143-2244-BF18-BEF9FCDDF544}"/>
              </a:ext>
            </a:extLst>
          </p:cNvPr>
          <p:cNvSpPr txBox="1"/>
          <p:nvPr/>
        </p:nvSpPr>
        <p:spPr>
          <a:xfrm>
            <a:off x="660206" y="1710690"/>
            <a:ext cx="10175535" cy="375552"/>
          </a:xfrm>
          <a:prstGeom prst="rect">
            <a:avLst/>
          </a:prstGeom>
          <a:noFill/>
        </p:spPr>
        <p:txBody>
          <a:bodyPr wrap="square">
            <a:spAutoFit/>
          </a:bodyPr>
          <a:lstStyle/>
          <a:p>
            <a:pPr>
              <a:lnSpc>
                <a:spcPct val="150000"/>
              </a:lnSpc>
            </a:pPr>
            <a:r>
              <a:rPr lang="en-US" altLang="zh-TW" sz="1400" b="1">
                <a:latin typeface="Arial" panose="020B0604020202020204" pitchFamily="34" charset="0"/>
                <a:ea typeface="微軟正黑體" panose="020B0604030504040204" pitchFamily="34" charset="-120"/>
                <a:cs typeface="Arial" panose="020B0604020202020204" pitchFamily="34" charset="0"/>
              </a:rPr>
              <a:t>SR-IOV</a:t>
            </a:r>
            <a:r>
              <a:rPr lang="en-US" altLang="zh-TW" sz="1400">
                <a:latin typeface="Arial" panose="020B0604020202020204" pitchFamily="34" charset="0"/>
                <a:ea typeface="微軟正黑體" panose="020B0604030504040204" pitchFamily="34" charset="-120"/>
                <a:cs typeface="Arial" panose="020B0604020202020204" pitchFamily="34" charset="0"/>
              </a:rPr>
              <a:t> (</a:t>
            </a:r>
            <a:r>
              <a:rPr lang="en" altLang="zh-TW" sz="1400">
                <a:latin typeface="Arial" panose="020B0604020202020204" pitchFamily="34" charset="0"/>
                <a:ea typeface="微軟正黑體" panose="020B0604030504040204" pitchFamily="34" charset="-120"/>
                <a:cs typeface="Arial" panose="020B0604020202020204" pitchFamily="34" charset="0"/>
              </a:rPr>
              <a:t>Single-Root Input/Output Virtualization) </a:t>
            </a:r>
            <a:r>
              <a:rPr lang="en-US" altLang="zh-TW" sz="1400">
                <a:latin typeface="Arial" panose="020B0604020202020204" pitchFamily="34" charset="0"/>
                <a:ea typeface="微軟正黑體" panose="020B0604030504040204" pitchFamily="34" charset="-120"/>
                <a:cs typeface="Arial" panose="020B0604020202020204" pitchFamily="34" charset="0"/>
              </a:rPr>
              <a:t>let the services on your virtual machine enjoy the physical network speed.</a:t>
            </a:r>
            <a:endParaRPr lang="zh-TW" altLang="en-US" sz="1100">
              <a:latin typeface="Arial" panose="020B0604020202020204" pitchFamily="34" charset="0"/>
              <a:ea typeface="微軟正黑體" panose="020B0604030504040204" pitchFamily="34" charset="-120"/>
              <a:cs typeface="Arial" panose="020B0604020202020204" pitchFamily="34" charset="0"/>
            </a:endParaRPr>
          </a:p>
        </p:txBody>
      </p:sp>
      <p:sp>
        <p:nvSpPr>
          <p:cNvPr id="31" name="標題 1">
            <a:extLst>
              <a:ext uri="{FF2B5EF4-FFF2-40B4-BE49-F238E27FC236}">
                <a16:creationId xmlns:a16="http://schemas.microsoft.com/office/drawing/2014/main" id="{86ABC3A3-10D6-0E4F-88E8-1FA8CFAB2DFC}"/>
              </a:ext>
            </a:extLst>
          </p:cNvPr>
          <p:cNvSpPr txBox="1">
            <a:spLocks/>
          </p:cNvSpPr>
          <p:nvPr/>
        </p:nvSpPr>
        <p:spPr>
          <a:xfrm>
            <a:off x="855463" y="0"/>
            <a:ext cx="11336537" cy="169399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 altLang="zh-TW" sz="3600" b="1">
                <a:latin typeface="Arial" panose="020B0604020202020204" pitchFamily="34" charset="0"/>
                <a:cs typeface="Arial" panose="020B0604020202020204" pitchFamily="34" charset="0"/>
              </a:rPr>
              <a:t>SR-IOV improves the network performance of virtual machines by 20% with HW acceleration</a:t>
            </a:r>
            <a:endParaRPr kumimoji="1" lang="zh-TW" altLang="en-US" sz="3200" b="1">
              <a:latin typeface="Arial" panose="020B0604020202020204" pitchFamily="34" charset="0"/>
              <a:ea typeface="微軟正黑體" panose="020B0604030504040204" pitchFamily="34" charset="-120"/>
              <a:cs typeface="Arial" panose="020B0604020202020204" pitchFamily="34" charset="0"/>
            </a:endParaRPr>
          </a:p>
        </p:txBody>
      </p:sp>
      <p:sp>
        <p:nvSpPr>
          <p:cNvPr id="32" name="內容版面配置區 2">
            <a:extLst>
              <a:ext uri="{FF2B5EF4-FFF2-40B4-BE49-F238E27FC236}">
                <a16:creationId xmlns:a16="http://schemas.microsoft.com/office/drawing/2014/main" id="{F7771D19-AD26-2344-9AC1-9EB2C6D216D9}"/>
              </a:ext>
            </a:extLst>
          </p:cNvPr>
          <p:cNvSpPr txBox="1">
            <a:spLocks/>
          </p:cNvSpPr>
          <p:nvPr/>
        </p:nvSpPr>
        <p:spPr>
          <a:xfrm>
            <a:off x="392494" y="2163557"/>
            <a:ext cx="5873752" cy="1508719"/>
          </a:xfrm>
          <a:prstGeom prst="rect">
            <a:avLst/>
          </a:prstGeom>
          <a:noFill/>
        </p:spPr>
        <p:txBody>
          <a:bodyPr vert="horz" lIns="91440" tIns="45720" rIns="91440" bIns="45720" rtlCol="0" anchor="t">
            <a:noAutofit/>
          </a:bodyPr>
          <a:lstStyle>
            <a:lvl1pPr>
              <a:lnSpc>
                <a:spcPct val="90000"/>
              </a:lnSpc>
              <a:spcBef>
                <a:spcPct val="0"/>
              </a:spcBef>
              <a:buNone/>
              <a:defRPr sz="5400" b="1">
                <a:solidFill>
                  <a:schemeClr val="bg1"/>
                </a:solidFill>
                <a:effectLst>
                  <a:outerShdw blurRad="38100" dist="38100" dir="2700000" algn="tl">
                    <a:srgbClr val="000000">
                      <a:alpha val="43137"/>
                    </a:srgbClr>
                  </a:outerShdw>
                </a:effectLst>
                <a:latin typeface="Arial" panose="020B0604020202020204" pitchFamily="34" charset="0"/>
                <a:ea typeface="微軟正黑體" panose="020B0604030504040204" pitchFamily="34" charset="-120"/>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190500">
              <a:lnSpc>
                <a:spcPct val="110000"/>
              </a:lnSpc>
            </a:pPr>
            <a:r>
              <a:rPr lang="en-US" altLang="zh-TW" sz="1400">
                <a:latin typeface="Arial" panose="020B0604020202020204" pitchFamily="34" charset="0"/>
                <a:ea typeface="微軟正黑體" panose="020B0604030504040204" pitchFamily="34" charset="-120"/>
                <a:cs typeface="Arial" panose="020B0604020202020204" pitchFamily="34" charset="0"/>
              </a:rPr>
              <a:t>If you need real-time service needs, such as ticket booking service, cash flow service, audio-visual service, you can directly enjoy the speed of the hardware network card, reducing network delay.</a:t>
            </a:r>
          </a:p>
          <a:p>
            <a:pPr marL="457200" lvl="1" indent="-190500">
              <a:lnSpc>
                <a:spcPct val="110000"/>
              </a:lnSpc>
            </a:pPr>
            <a:r>
              <a:rPr lang="en-US" altLang="zh-TW" sz="1400">
                <a:latin typeface="Arial" panose="020B0604020202020204" pitchFamily="34" charset="0"/>
                <a:ea typeface="微軟正黑體" panose="020B0604030504040204" pitchFamily="34" charset="-120"/>
                <a:cs typeface="Arial" panose="020B0604020202020204" pitchFamily="34" charset="0"/>
              </a:rPr>
              <a:t>Reduce the usage of the host's CPU.</a:t>
            </a:r>
          </a:p>
          <a:p>
            <a:pPr marL="457200" lvl="1" indent="-190500">
              <a:lnSpc>
                <a:spcPct val="110000"/>
              </a:lnSpc>
            </a:pPr>
            <a:r>
              <a:rPr lang="en-US" altLang="zh-TW" sz="1400">
                <a:latin typeface="Arial" panose="020B0604020202020204" pitchFamily="34" charset="0"/>
                <a:ea typeface="微軟正黑體" panose="020B0604030504040204" pitchFamily="34" charset="-120"/>
                <a:cs typeface="Arial" panose="020B0604020202020204" pitchFamily="34" charset="0"/>
              </a:rPr>
              <a:t>Increase network efficiency by at least 20%</a:t>
            </a:r>
            <a:endParaRPr lang="zh-CN" altLang="en-US" sz="1400">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146713438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8B430EE-0A1F-9745-A555-53DEE177E496}"/>
              </a:ext>
            </a:extLst>
          </p:cNvPr>
          <p:cNvSpPr>
            <a:spLocks noGrp="1"/>
          </p:cNvSpPr>
          <p:nvPr>
            <p:ph type="title" idx="4294967295"/>
          </p:nvPr>
        </p:nvSpPr>
        <p:spPr>
          <a:xfrm>
            <a:off x="418289" y="166402"/>
            <a:ext cx="11303541" cy="1087150"/>
          </a:xfrm>
        </p:spPr>
        <p:txBody>
          <a:bodyPr>
            <a:noAutofit/>
          </a:bodyPr>
          <a:lstStyle/>
          <a:p>
            <a:pPr algn="ctr"/>
            <a:r>
              <a:rPr kumimoji="1" lang="en-US" altLang="zh-TW" sz="4000" b="1">
                <a:latin typeface="微軟正黑體" panose="020B0604030504040204" pitchFamily="34" charset="-120"/>
                <a:ea typeface="微軟正黑體" panose="020B0604030504040204" pitchFamily="34" charset="-120"/>
              </a:rPr>
              <a:t>Streaming and playback platform for 4K media with a graphics card and transcoding</a:t>
            </a:r>
            <a:endParaRPr kumimoji="1" lang="zh-TW" altLang="en-US" sz="4000" b="1">
              <a:latin typeface="微軟正黑體" panose="020B0604030504040204" pitchFamily="34" charset="-120"/>
              <a:ea typeface="微軟正黑體" panose="020B0604030504040204" pitchFamily="34" charset="-120"/>
            </a:endParaRPr>
          </a:p>
        </p:txBody>
      </p:sp>
      <p:sp>
        <p:nvSpPr>
          <p:cNvPr id="19" name="矩形: 圓角 34">
            <a:extLst>
              <a:ext uri="{FF2B5EF4-FFF2-40B4-BE49-F238E27FC236}">
                <a16:creationId xmlns:a16="http://schemas.microsoft.com/office/drawing/2014/main" id="{2CD4DCA5-3E3F-40A3-A57B-7BA7B1A15EC4}"/>
              </a:ext>
            </a:extLst>
          </p:cNvPr>
          <p:cNvSpPr/>
          <p:nvPr/>
        </p:nvSpPr>
        <p:spPr>
          <a:xfrm>
            <a:off x="1355359" y="3549241"/>
            <a:ext cx="4382867" cy="1120340"/>
          </a:xfrm>
          <a:prstGeom prst="roundRect">
            <a:avLst>
              <a:gd name="adj" fmla="val 50000"/>
            </a:avLst>
          </a:prstGeom>
          <a:gradFill>
            <a:gsLst>
              <a:gs pos="100000">
                <a:srgbClr val="015288"/>
              </a:gs>
              <a:gs pos="0">
                <a:srgbClr val="7BDEEA"/>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pic>
        <p:nvPicPr>
          <p:cNvPr id="18" name="圖片 17" descr="一張含有 標誌, 時鐘, 儀錶, 街道 的圖片&#10;&#10;自動產生的描述">
            <a:extLst>
              <a:ext uri="{FF2B5EF4-FFF2-40B4-BE49-F238E27FC236}">
                <a16:creationId xmlns:a16="http://schemas.microsoft.com/office/drawing/2014/main" id="{F1F79EA1-1209-324B-BD43-34B2012FB469}"/>
              </a:ext>
            </a:extLst>
          </p:cNvPr>
          <p:cNvPicPr>
            <a:picLocks noChangeAspect="1"/>
          </p:cNvPicPr>
          <p:nvPr/>
        </p:nvPicPr>
        <p:blipFill rotWithShape="1">
          <a:blip r:embed="rId2"/>
          <a:srcRect l="2932" t="2932" r="5436" b="5436"/>
          <a:stretch/>
        </p:blipFill>
        <p:spPr>
          <a:xfrm>
            <a:off x="819136" y="3534121"/>
            <a:ext cx="1150578" cy="1150578"/>
          </a:xfrm>
          <a:prstGeom prst="roundRect">
            <a:avLst>
              <a:gd name="adj" fmla="val 10475"/>
            </a:avLst>
          </a:prstGeom>
          <a:gradFill flip="none" rotWithShape="1">
            <a:gsLst>
              <a:gs pos="0">
                <a:schemeClr val="accent1">
                  <a:lumMod val="5000"/>
                  <a:lumOff val="95000"/>
                </a:schemeClr>
              </a:gs>
              <a:gs pos="54000">
                <a:schemeClr val="bg1"/>
              </a:gs>
              <a:gs pos="100000">
                <a:schemeClr val="accent1">
                  <a:lumMod val="30000"/>
                  <a:lumOff val="70000"/>
                </a:schemeClr>
              </a:gs>
            </a:gsLst>
            <a:lin ang="5400000" scaled="1"/>
            <a:tileRect/>
          </a:gradFill>
          <a:ln>
            <a:noFill/>
          </a:ln>
          <a:effectLst>
            <a:outerShdw blurRad="50800" dist="38100" dir="2700000" algn="tl" rotWithShape="0">
              <a:prstClr val="black">
                <a:alpha val="40000"/>
              </a:prstClr>
            </a:outerShdw>
          </a:effectLst>
        </p:spPr>
      </p:pic>
      <p:sp>
        <p:nvSpPr>
          <p:cNvPr id="3" name="矩形: 圓角 34">
            <a:extLst>
              <a:ext uri="{FF2B5EF4-FFF2-40B4-BE49-F238E27FC236}">
                <a16:creationId xmlns:a16="http://schemas.microsoft.com/office/drawing/2014/main" id="{DD9C00FC-BF6D-7F41-9A31-C0CEE803FF60}"/>
              </a:ext>
            </a:extLst>
          </p:cNvPr>
          <p:cNvSpPr/>
          <p:nvPr/>
        </p:nvSpPr>
        <p:spPr>
          <a:xfrm>
            <a:off x="1409934" y="5282668"/>
            <a:ext cx="4382867" cy="1120340"/>
          </a:xfrm>
          <a:prstGeom prst="roundRect">
            <a:avLst>
              <a:gd name="adj" fmla="val 50000"/>
            </a:avLst>
          </a:prstGeom>
          <a:gradFill>
            <a:gsLst>
              <a:gs pos="100000">
                <a:srgbClr val="015288"/>
              </a:gs>
              <a:gs pos="0">
                <a:srgbClr val="7BDEEA"/>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sp>
        <p:nvSpPr>
          <p:cNvPr id="4" name="矩形: 圓角 28">
            <a:extLst>
              <a:ext uri="{FF2B5EF4-FFF2-40B4-BE49-F238E27FC236}">
                <a16:creationId xmlns:a16="http://schemas.microsoft.com/office/drawing/2014/main" id="{9961AF52-A0F6-4742-A44E-BA71C682EFE3}"/>
              </a:ext>
            </a:extLst>
          </p:cNvPr>
          <p:cNvSpPr/>
          <p:nvPr/>
        </p:nvSpPr>
        <p:spPr>
          <a:xfrm>
            <a:off x="6911557" y="2084337"/>
            <a:ext cx="4537507" cy="841308"/>
          </a:xfrm>
          <a:prstGeom prst="roundRect">
            <a:avLst>
              <a:gd name="adj" fmla="val 50000"/>
            </a:avLst>
          </a:prstGeom>
          <a:gradFill>
            <a:gsLst>
              <a:gs pos="100000">
                <a:srgbClr val="015288"/>
              </a:gs>
              <a:gs pos="0">
                <a:srgbClr val="7BDEEA"/>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pic>
        <p:nvPicPr>
          <p:cNvPr id="5" name="圖片 4" descr="Cinema28_512.png">
            <a:extLst>
              <a:ext uri="{FF2B5EF4-FFF2-40B4-BE49-F238E27FC236}">
                <a16:creationId xmlns:a16="http://schemas.microsoft.com/office/drawing/2014/main" id="{EDCBDE68-4770-1E4F-A12B-DD205021F06F}"/>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19136" y="5267547"/>
            <a:ext cx="1150578" cy="1150578"/>
          </a:xfrm>
          <a:prstGeom prst="rect">
            <a:avLst/>
          </a:prstGeom>
          <a:effectLst>
            <a:outerShdw blurRad="50800" dist="38100" dir="2700000" algn="tl" rotWithShape="0">
              <a:prstClr val="black">
                <a:alpha val="40000"/>
              </a:prstClr>
            </a:outerShdw>
          </a:effectLst>
        </p:spPr>
      </p:pic>
      <p:sp>
        <p:nvSpPr>
          <p:cNvPr id="6" name="TextBox 16">
            <a:extLst>
              <a:ext uri="{FF2B5EF4-FFF2-40B4-BE49-F238E27FC236}">
                <a16:creationId xmlns:a16="http://schemas.microsoft.com/office/drawing/2014/main" id="{BE61B41B-C17F-3A4E-BF4B-C8DDF5AFB85F}"/>
              </a:ext>
            </a:extLst>
          </p:cNvPr>
          <p:cNvSpPr txBox="1"/>
          <p:nvPr/>
        </p:nvSpPr>
        <p:spPr>
          <a:xfrm>
            <a:off x="7681665" y="2288584"/>
            <a:ext cx="3583525" cy="369332"/>
          </a:xfrm>
          <a:prstGeom prst="rect">
            <a:avLst/>
          </a:prstGeom>
          <a:noFill/>
        </p:spPr>
        <p:txBody>
          <a:bodyPr wrap="square" rtlCol="0" anchor="t">
            <a:spAutoFit/>
          </a:bodyPr>
          <a:lstStyle/>
          <a:p>
            <a:r>
              <a:rPr lang="en-US" altLang="zh-TW" b="1">
                <a:latin typeface="微軟正黑體" panose="020B0604030504040204" pitchFamily="34" charset="-120"/>
                <a:ea typeface="微軟正黑體" panose="020B0604030504040204" pitchFamily="34" charset="-120"/>
                <a:cs typeface="Arial" pitchFamily="34" charset="0"/>
              </a:rPr>
              <a:t>Plex Server </a:t>
            </a:r>
            <a:r>
              <a:rPr lang="en-US" altLang="zh-CN" b="1">
                <a:latin typeface="微軟正黑體" panose="020B0604030504040204" pitchFamily="34" charset="-120"/>
                <a:ea typeface="微軟正黑體" panose="020B0604030504040204" pitchFamily="34" charset="-120"/>
                <a:cs typeface="Arial" pitchFamily="34" charset="0"/>
              </a:rPr>
              <a:t>media streaming</a:t>
            </a:r>
            <a:endParaRPr lang="en-US" altLang="en-US" b="1">
              <a:latin typeface="微軟正黑體" panose="020B0604030504040204" pitchFamily="34" charset="-120"/>
              <a:ea typeface="微軟正黑體" panose="020B0604030504040204" pitchFamily="34" charset="-120"/>
              <a:cs typeface="Arial" pitchFamily="34" charset="0"/>
            </a:endParaRPr>
          </a:p>
        </p:txBody>
      </p:sp>
      <p:sp>
        <p:nvSpPr>
          <p:cNvPr id="7" name="TextBox 21">
            <a:extLst>
              <a:ext uri="{FF2B5EF4-FFF2-40B4-BE49-F238E27FC236}">
                <a16:creationId xmlns:a16="http://schemas.microsoft.com/office/drawing/2014/main" id="{4F99A8CB-6BC8-814F-B1E0-2375EC32FA8D}"/>
              </a:ext>
            </a:extLst>
          </p:cNvPr>
          <p:cNvSpPr txBox="1"/>
          <p:nvPr/>
        </p:nvSpPr>
        <p:spPr>
          <a:xfrm>
            <a:off x="1989090" y="5469043"/>
            <a:ext cx="3583525" cy="646331"/>
          </a:xfrm>
          <a:prstGeom prst="rect">
            <a:avLst/>
          </a:prstGeom>
          <a:noFill/>
        </p:spPr>
        <p:txBody>
          <a:bodyPr wrap="square" rtlCol="0" anchor="t">
            <a:spAutoFit/>
          </a:bodyPr>
          <a:lstStyle/>
          <a:p>
            <a:r>
              <a:rPr lang="en-US" altLang="zh-CN" b="1">
                <a:latin typeface="微軟正黑體" panose="020B0604030504040204" pitchFamily="34" charset="-120"/>
                <a:ea typeface="微軟正黑體" panose="020B0604030504040204" pitchFamily="34" charset="-120"/>
                <a:cs typeface="Arial" pitchFamily="34" charset="0"/>
              </a:rPr>
              <a:t>Use</a:t>
            </a:r>
            <a:r>
              <a:rPr lang="zh-CN" altLang="en-US" b="1">
                <a:latin typeface="微軟正黑體" panose="020B0604030504040204" pitchFamily="34" charset="-120"/>
                <a:ea typeface="微軟正黑體" panose="020B0604030504040204" pitchFamily="34" charset="-120"/>
                <a:cs typeface="Arial" pitchFamily="34" charset="0"/>
              </a:rPr>
              <a:t> </a:t>
            </a:r>
            <a:r>
              <a:rPr lang="en-US" altLang="zh-CN" b="1">
                <a:latin typeface="微軟正黑體" panose="020B0604030504040204" pitchFamily="34" charset="-120"/>
                <a:ea typeface="微軟正黑體" panose="020B0604030504040204" pitchFamily="34" charset="-120"/>
                <a:cs typeface="Arial" pitchFamily="34" charset="0"/>
              </a:rPr>
              <a:t>Cinema28 for multi-room</a:t>
            </a:r>
          </a:p>
          <a:p>
            <a:r>
              <a:rPr lang="en-US" altLang="en-US" b="1">
                <a:latin typeface="微軟正黑體" panose="020B0604030504040204" pitchFamily="34" charset="-120"/>
                <a:ea typeface="微軟正黑體" panose="020B0604030504040204" pitchFamily="34" charset="-120"/>
                <a:cs typeface="Arial" pitchFamily="34" charset="0"/>
              </a:rPr>
              <a:t>Streaming and playback</a:t>
            </a:r>
          </a:p>
        </p:txBody>
      </p:sp>
      <p:sp>
        <p:nvSpPr>
          <p:cNvPr id="8" name="矩形: 圓角 26">
            <a:extLst>
              <a:ext uri="{FF2B5EF4-FFF2-40B4-BE49-F238E27FC236}">
                <a16:creationId xmlns:a16="http://schemas.microsoft.com/office/drawing/2014/main" id="{5CA9076E-1610-5B46-AAC3-0D313FE20C73}"/>
              </a:ext>
            </a:extLst>
          </p:cNvPr>
          <p:cNvSpPr/>
          <p:nvPr/>
        </p:nvSpPr>
        <p:spPr>
          <a:xfrm>
            <a:off x="1202871" y="2084337"/>
            <a:ext cx="4537507" cy="841308"/>
          </a:xfrm>
          <a:prstGeom prst="roundRect">
            <a:avLst>
              <a:gd name="adj" fmla="val 50000"/>
            </a:avLst>
          </a:prstGeom>
          <a:gradFill>
            <a:gsLst>
              <a:gs pos="100000">
                <a:srgbClr val="015288"/>
              </a:gs>
              <a:gs pos="0">
                <a:srgbClr val="7BDEEA"/>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sp>
        <p:nvSpPr>
          <p:cNvPr id="9" name="TextBox 11">
            <a:extLst>
              <a:ext uri="{FF2B5EF4-FFF2-40B4-BE49-F238E27FC236}">
                <a16:creationId xmlns:a16="http://schemas.microsoft.com/office/drawing/2014/main" id="{AFB9DF32-8548-4D48-A48B-45277B532DC1}"/>
              </a:ext>
            </a:extLst>
          </p:cNvPr>
          <p:cNvSpPr txBox="1"/>
          <p:nvPr/>
        </p:nvSpPr>
        <p:spPr>
          <a:xfrm>
            <a:off x="2042880" y="2150084"/>
            <a:ext cx="2879345" cy="646331"/>
          </a:xfrm>
          <a:prstGeom prst="rect">
            <a:avLst/>
          </a:prstGeom>
          <a:noFill/>
        </p:spPr>
        <p:txBody>
          <a:bodyPr wrap="square" rtlCol="0" anchor="t">
            <a:spAutoFit/>
          </a:bodyPr>
          <a:lstStyle/>
          <a:p>
            <a:r>
              <a:rPr lang="en-US" b="1">
                <a:latin typeface="微軟正黑體" panose="020B0604030504040204" pitchFamily="34" charset="-120"/>
                <a:ea typeface="微軟正黑體" panose="020B0604030504040204" pitchFamily="34" charset="-120"/>
                <a:cs typeface="Arial" pitchFamily="34" charset="0"/>
              </a:rPr>
              <a:t>Install a graphics card for 4K HDMI </a:t>
            </a:r>
            <a:r>
              <a:rPr lang="en-US" altLang="zh-TW" b="1">
                <a:latin typeface="微軟正黑體" panose="020B0604030504040204" pitchFamily="34" charset="-120"/>
                <a:ea typeface="微軟正黑體" panose="020B0604030504040204" pitchFamily="34" charset="-120"/>
                <a:cs typeface="Arial" pitchFamily="34" charset="0"/>
              </a:rPr>
              <a:t>output</a:t>
            </a:r>
            <a:endParaRPr lang="en-US" b="1">
              <a:latin typeface="微軟正黑體" panose="020B0604030504040204" pitchFamily="34" charset="-120"/>
              <a:ea typeface="微軟正黑體" panose="020B0604030504040204" pitchFamily="34" charset="-120"/>
              <a:cs typeface="Arial" pitchFamily="34" charset="0"/>
            </a:endParaRPr>
          </a:p>
        </p:txBody>
      </p:sp>
      <p:sp>
        <p:nvSpPr>
          <p:cNvPr id="10" name="圓角矩形 9">
            <a:extLst>
              <a:ext uri="{FF2B5EF4-FFF2-40B4-BE49-F238E27FC236}">
                <a16:creationId xmlns:a16="http://schemas.microsoft.com/office/drawing/2014/main" id="{5B6C2AB7-6127-2B4A-891E-2A1DAEA4E9B3}"/>
              </a:ext>
            </a:extLst>
          </p:cNvPr>
          <p:cNvSpPr/>
          <p:nvPr/>
        </p:nvSpPr>
        <p:spPr>
          <a:xfrm>
            <a:off x="838511" y="1929701"/>
            <a:ext cx="1150578" cy="1150578"/>
          </a:xfrm>
          <a:prstGeom prst="roundRect">
            <a:avLst/>
          </a:prstGeom>
          <a:gradFill flip="none" rotWithShape="1">
            <a:gsLst>
              <a:gs pos="0">
                <a:schemeClr val="accent1">
                  <a:lumMod val="5000"/>
                  <a:lumOff val="95000"/>
                </a:schemeClr>
              </a:gs>
              <a:gs pos="54000">
                <a:schemeClr val="bg1"/>
              </a:gs>
              <a:gs pos="100000">
                <a:schemeClr val="accent1">
                  <a:lumMod val="30000"/>
                  <a:lumOff val="70000"/>
                </a:schemeClr>
              </a:gs>
            </a:gsLst>
            <a:lin ang="54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bg1"/>
              </a:solidFill>
              <a:latin typeface="Microsoft JhengHei" panose="020B0604030504040204" pitchFamily="34" charset="-120"/>
              <a:ea typeface="Microsoft JhengHei" panose="020B0604030504040204" pitchFamily="34" charset="-120"/>
            </a:endParaRPr>
          </a:p>
        </p:txBody>
      </p:sp>
      <p:pic>
        <p:nvPicPr>
          <p:cNvPr id="11" name="圖片 10">
            <a:extLst>
              <a:ext uri="{FF2B5EF4-FFF2-40B4-BE49-F238E27FC236}">
                <a16:creationId xmlns:a16="http://schemas.microsoft.com/office/drawing/2014/main" id="{11B995FD-7A80-B64D-BC0E-C9F94E774D33}"/>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969130" y="2187172"/>
            <a:ext cx="878762" cy="635640"/>
          </a:xfrm>
          <a:prstGeom prst="rect">
            <a:avLst/>
          </a:prstGeom>
        </p:spPr>
      </p:pic>
      <p:pic>
        <p:nvPicPr>
          <p:cNvPr id="12" name="Shape 328">
            <a:extLst>
              <a:ext uri="{FF2B5EF4-FFF2-40B4-BE49-F238E27FC236}">
                <a16:creationId xmlns:a16="http://schemas.microsoft.com/office/drawing/2014/main" id="{0ABDEA6E-FFA2-1042-B82C-ABB12D1FD8BE}"/>
              </a:ext>
            </a:extLst>
          </p:cNvPr>
          <p:cNvPicPr preferRelativeResize="0"/>
          <p:nvPr/>
        </p:nvPicPr>
        <p:blipFill>
          <a:blip r:embed="rId5" cstate="screen">
            <a:alphaModFix/>
            <a:extLst>
              <a:ext uri="{28A0092B-C50C-407E-A947-70E740481C1C}">
                <a14:useLocalDpi xmlns:a14="http://schemas.microsoft.com/office/drawing/2010/main"/>
              </a:ext>
            </a:extLst>
          </a:blip>
          <a:stretch>
            <a:fillRect/>
          </a:stretch>
        </p:blipFill>
        <p:spPr>
          <a:xfrm>
            <a:off x="6477296" y="1929701"/>
            <a:ext cx="1150578" cy="1150578"/>
          </a:xfrm>
          <a:prstGeom prst="rect">
            <a:avLst/>
          </a:prstGeom>
          <a:noFill/>
          <a:ln>
            <a:noFill/>
          </a:ln>
        </p:spPr>
      </p:pic>
      <p:sp>
        <p:nvSpPr>
          <p:cNvPr id="14" name="TextBox 11">
            <a:extLst>
              <a:ext uri="{FF2B5EF4-FFF2-40B4-BE49-F238E27FC236}">
                <a16:creationId xmlns:a16="http://schemas.microsoft.com/office/drawing/2014/main" id="{E0A7F077-8E23-CD48-B53E-F1554CBE639C}"/>
              </a:ext>
            </a:extLst>
          </p:cNvPr>
          <p:cNvSpPr txBox="1"/>
          <p:nvPr/>
        </p:nvSpPr>
        <p:spPr>
          <a:xfrm>
            <a:off x="1986300" y="3769647"/>
            <a:ext cx="3076483" cy="646331"/>
          </a:xfrm>
          <a:prstGeom prst="rect">
            <a:avLst/>
          </a:prstGeom>
          <a:noFill/>
        </p:spPr>
        <p:txBody>
          <a:bodyPr wrap="none" rtlCol="0" anchor="t">
            <a:spAutoFit/>
          </a:bodyPr>
          <a:lstStyle/>
          <a:p>
            <a:r>
              <a:rPr lang="en-US" altLang="zh-TW" b="1">
                <a:latin typeface="微軟正黑體" panose="020B0604030504040204" pitchFamily="34" charset="-120"/>
                <a:ea typeface="微軟正黑體" panose="020B0604030504040204" pitchFamily="34" charset="-120"/>
                <a:cs typeface="Arial" pitchFamily="34" charset="0"/>
              </a:rPr>
              <a:t>CAYIN </a:t>
            </a:r>
            <a:r>
              <a:rPr lang="en-US" altLang="zh-TW" b="1" err="1">
                <a:latin typeface="微軟正黑體" panose="020B0604030504040204" pitchFamily="34" charset="-120"/>
                <a:ea typeface="微軟正黑體" panose="020B0604030504040204" pitchFamily="34" charset="-120"/>
                <a:cs typeface="Arial" pitchFamily="34" charset="0"/>
              </a:rPr>
              <a:t>MediaSign</a:t>
            </a:r>
            <a:r>
              <a:rPr lang="en-US" altLang="zh-TW" b="1">
                <a:latin typeface="微軟正黑體" panose="020B0604030504040204" pitchFamily="34" charset="-120"/>
                <a:ea typeface="微軟正黑體" panose="020B0604030504040204" pitchFamily="34" charset="-120"/>
                <a:cs typeface="Arial" pitchFamily="34" charset="0"/>
              </a:rPr>
              <a:t> Player</a:t>
            </a:r>
          </a:p>
          <a:p>
            <a:r>
              <a:rPr lang="en-US" altLang="zh-TW" b="1">
                <a:latin typeface="微軟正黑體" panose="020B0604030504040204" pitchFamily="34" charset="-120"/>
                <a:ea typeface="微軟正黑體" panose="020B0604030504040204" pitchFamily="34" charset="-120"/>
                <a:cs typeface="Arial" pitchFamily="34" charset="0"/>
              </a:rPr>
              <a:t>HEVC (H.265) transcoding</a:t>
            </a:r>
            <a:endParaRPr lang="en-US" b="1">
              <a:latin typeface="微軟正黑體" panose="020B0604030504040204" pitchFamily="34" charset="-120"/>
              <a:ea typeface="微軟正黑體" panose="020B0604030504040204" pitchFamily="34" charset="-120"/>
              <a:cs typeface="Arial" pitchFamily="34" charset="0"/>
            </a:endParaRPr>
          </a:p>
        </p:txBody>
      </p:sp>
      <p:pic>
        <p:nvPicPr>
          <p:cNvPr id="21" name="圖形 20">
            <a:extLst>
              <a:ext uri="{FF2B5EF4-FFF2-40B4-BE49-F238E27FC236}">
                <a16:creationId xmlns:a16="http://schemas.microsoft.com/office/drawing/2014/main" id="{1760FD05-5EAD-4B68-8A4D-88D7C321620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883763" y="3080279"/>
            <a:ext cx="4565301" cy="3777720"/>
          </a:xfrm>
          <a:prstGeom prst="rect">
            <a:avLst/>
          </a:prstGeom>
        </p:spPr>
      </p:pic>
      <p:pic>
        <p:nvPicPr>
          <p:cNvPr id="17" name="圖片 16">
            <a:extLst>
              <a:ext uri="{FF2B5EF4-FFF2-40B4-BE49-F238E27FC236}">
                <a16:creationId xmlns:a16="http://schemas.microsoft.com/office/drawing/2014/main" id="{66ED0C4F-D9D2-3F45-BCB8-59871472D2BA}"/>
              </a:ext>
            </a:extLst>
          </p:cNvPr>
          <p:cNvPicPr>
            <a:picLocks noChangeAspect="1"/>
          </p:cNvPicPr>
          <p:nvPr/>
        </p:nvPicPr>
        <p:blipFill>
          <a:blip r:embed="rId8" cstate="print">
            <a:extLst>
              <a:ext uri="{28A0092B-C50C-407E-A947-70E740481C1C}">
                <a14:useLocalDpi xmlns:a14="http://schemas.microsoft.com/office/drawing/2010/main"/>
              </a:ext>
            </a:extLst>
          </a:blip>
          <a:srcRect/>
          <a:stretch/>
        </p:blipFill>
        <p:spPr>
          <a:xfrm>
            <a:off x="4868434" y="2266085"/>
            <a:ext cx="1447036" cy="1087151"/>
          </a:xfrm>
          <a:prstGeom prst="rect">
            <a:avLst/>
          </a:prstGeom>
        </p:spPr>
      </p:pic>
    </p:spTree>
    <p:extLst>
      <p:ext uri="{BB962C8B-B14F-4D97-AF65-F5344CB8AC3E}">
        <p14:creationId xmlns:p14="http://schemas.microsoft.com/office/powerpoint/2010/main" val="263032268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8" name="矩形: 圓角 7">
            <a:extLst>
              <a:ext uri="{FF2B5EF4-FFF2-40B4-BE49-F238E27FC236}">
                <a16:creationId xmlns:a16="http://schemas.microsoft.com/office/drawing/2014/main" id="{6DAE3DA8-DB0C-4CAE-B5CB-9FB6F31834A1}"/>
              </a:ext>
            </a:extLst>
          </p:cNvPr>
          <p:cNvSpPr/>
          <p:nvPr/>
        </p:nvSpPr>
        <p:spPr>
          <a:xfrm>
            <a:off x="5152480" y="1907004"/>
            <a:ext cx="7637432" cy="4388471"/>
          </a:xfrm>
          <a:prstGeom prst="roundRect">
            <a:avLst>
              <a:gd name="adj" fmla="val 0"/>
            </a:avLst>
          </a:prstGeom>
          <a:gradFill>
            <a:gsLst>
              <a:gs pos="0">
                <a:schemeClr val="tx1">
                  <a:alpha val="12000"/>
                </a:schemeClr>
              </a:gs>
              <a:gs pos="100000">
                <a:srgbClr val="1F2127">
                  <a:alpha val="64000"/>
                </a:srgbClr>
              </a:gs>
            </a:gsLst>
            <a:lin ang="5400000" scaled="1"/>
          </a:gradFill>
          <a:ln>
            <a:noFill/>
          </a:ln>
          <a:effectLst>
            <a:outerShdw dist="50800" dir="5400000" algn="ctr" rotWithShape="0">
              <a:srgbClr val="000000">
                <a:alpha val="43137"/>
              </a:srgbClr>
            </a:outerShdw>
            <a:softEdge rad="444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pic>
        <p:nvPicPr>
          <p:cNvPr id="193" name="Google Shape;193;p32"/>
          <p:cNvPicPr preferRelativeResize="0"/>
          <p:nvPr/>
        </p:nvPicPr>
        <p:blipFill rotWithShape="1">
          <a:blip r:embed="rId3">
            <a:alphaModFix/>
          </a:blip>
          <a:srcRect l="573" t="728" r="719" b="1109"/>
          <a:stretch/>
        </p:blipFill>
        <p:spPr>
          <a:xfrm>
            <a:off x="5349922" y="3013545"/>
            <a:ext cx="6642366" cy="3049555"/>
          </a:xfrm>
          <a:prstGeom prst="rect">
            <a:avLst/>
          </a:prstGeom>
          <a:noFill/>
          <a:ln>
            <a:noFill/>
          </a:ln>
        </p:spPr>
      </p:pic>
      <p:pic>
        <p:nvPicPr>
          <p:cNvPr id="4" name="Picture 3" descr="A red background with white text&#10;&#10;Description automatically generated with low confidence">
            <a:extLst>
              <a:ext uri="{FF2B5EF4-FFF2-40B4-BE49-F238E27FC236}">
                <a16:creationId xmlns:a16="http://schemas.microsoft.com/office/drawing/2014/main" id="{FD4ED31B-12F5-AC4A-A1E0-506B09AF7FE3}"/>
              </a:ext>
            </a:extLst>
          </p:cNvPr>
          <p:cNvPicPr>
            <a:picLocks noChangeAspect="1"/>
          </p:cNvPicPr>
          <p:nvPr/>
        </p:nvPicPr>
        <p:blipFill>
          <a:blip r:embed="rId4"/>
          <a:stretch>
            <a:fillRect/>
          </a:stretch>
        </p:blipFill>
        <p:spPr>
          <a:xfrm>
            <a:off x="9381823" y="1652071"/>
            <a:ext cx="2116365" cy="1893589"/>
          </a:xfrm>
          <a:prstGeom prst="rect">
            <a:avLst/>
          </a:prstGeom>
        </p:spPr>
      </p:pic>
      <p:sp>
        <p:nvSpPr>
          <p:cNvPr id="9" name="文字方塊 8">
            <a:extLst>
              <a:ext uri="{FF2B5EF4-FFF2-40B4-BE49-F238E27FC236}">
                <a16:creationId xmlns:a16="http://schemas.microsoft.com/office/drawing/2014/main" id="{8CEB25A5-350B-40D1-B892-826FE21A057E}"/>
              </a:ext>
            </a:extLst>
          </p:cNvPr>
          <p:cNvSpPr txBox="1"/>
          <p:nvPr/>
        </p:nvSpPr>
        <p:spPr>
          <a:xfrm>
            <a:off x="684263" y="5953522"/>
            <a:ext cx="3915339" cy="683905"/>
          </a:xfrm>
          <a:prstGeom prst="rect">
            <a:avLst/>
          </a:prstGeom>
          <a:noFill/>
        </p:spPr>
        <p:txBody>
          <a:bodyPr wrap="square">
            <a:spAutoFit/>
          </a:bodyPr>
          <a:lstStyle/>
          <a:p>
            <a:pPr marL="0" indent="0">
              <a:lnSpc>
                <a:spcPts val="2400"/>
              </a:lnSpc>
              <a:spcBef>
                <a:spcPts val="1600"/>
              </a:spcBef>
              <a:buClr>
                <a:srgbClr val="E9613B"/>
              </a:buClr>
              <a:buSzPts val="1100"/>
              <a:buNone/>
            </a:pPr>
            <a:r>
              <a:rPr lang="en-US" altLang="zh-TW" sz="1600" dirty="0">
                <a:solidFill>
                  <a:schemeClr val="dk1"/>
                </a:solidFill>
                <a:latin typeface="微軟正黑體" panose="020B0604030504040204" pitchFamily="34" charset="-120"/>
                <a:ea typeface="微軟正黑體" panose="020B0604030504040204" pitchFamily="34" charset="-120"/>
              </a:rPr>
              <a:t>*M.2 PCIe TPU support via the</a:t>
            </a:r>
            <a:br>
              <a:rPr lang="en-US" altLang="zh-TW" sz="1600" dirty="0">
                <a:solidFill>
                  <a:schemeClr val="dk1"/>
                </a:solidFill>
                <a:latin typeface="微軟正黑體" panose="020B0604030504040204" pitchFamily="34" charset="-120"/>
                <a:ea typeface="微軟正黑體" panose="020B0604030504040204" pitchFamily="34" charset="-120"/>
              </a:rPr>
            </a:br>
            <a:r>
              <a:rPr lang="en-US" altLang="zh-TW" sz="1600" dirty="0">
                <a:solidFill>
                  <a:schemeClr val="dk1"/>
                </a:solidFill>
                <a:latin typeface="微軟正黑體" panose="020B0604030504040204" pitchFamily="34" charset="-120"/>
                <a:ea typeface="微軟正黑體" panose="020B0604030504040204" pitchFamily="34" charset="-120"/>
              </a:rPr>
              <a:t>QNAP QM2 PCIe card or QDA-UMP4.</a:t>
            </a:r>
          </a:p>
        </p:txBody>
      </p:sp>
      <p:sp>
        <p:nvSpPr>
          <p:cNvPr id="10" name="Google Shape;61;p14">
            <a:extLst>
              <a:ext uri="{FF2B5EF4-FFF2-40B4-BE49-F238E27FC236}">
                <a16:creationId xmlns:a16="http://schemas.microsoft.com/office/drawing/2014/main" id="{E36FC0B7-BBE5-F748-8AD1-FA74AD223F33}"/>
              </a:ext>
            </a:extLst>
          </p:cNvPr>
          <p:cNvSpPr txBox="1">
            <a:spLocks/>
          </p:cNvSpPr>
          <p:nvPr/>
        </p:nvSpPr>
        <p:spPr>
          <a:xfrm>
            <a:off x="919852" y="1907004"/>
            <a:ext cx="4229343" cy="1845344"/>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241294" indent="-241294">
              <a:lnSpc>
                <a:spcPts val="2400"/>
              </a:lnSpc>
              <a:spcBef>
                <a:spcPts val="1600"/>
              </a:spcBef>
              <a:buClr>
                <a:srgbClr val="E9613B"/>
              </a:buClr>
              <a:buSzPts val="1100"/>
              <a:buFont typeface="Wingdings" panose="05000000000000000000" pitchFamily="2" charset="2"/>
              <a:buChar char="l"/>
            </a:pPr>
            <a:r>
              <a:rPr lang="en-US" altLang="zh-TW">
                <a:solidFill>
                  <a:schemeClr val="tx1"/>
                </a:solidFill>
                <a:latin typeface="Arial" panose="020B0604020202020204" pitchFamily="34" charset="0"/>
                <a:ea typeface="微軟正黑體" panose="020B0604030504040204" pitchFamily="34" charset="-120"/>
                <a:cs typeface="Arial" panose="020B0604020202020204" pitchFamily="34" charset="0"/>
              </a:rPr>
              <a:t>Official certification by Google to support Coral M.2 PCIe* &amp; USB TPU devices</a:t>
            </a:r>
            <a:endParaRPr lang="zh-TW" altLang="en-US">
              <a:solidFill>
                <a:schemeClr val="tx1"/>
              </a:solidFill>
              <a:latin typeface="Arial" panose="020B0604020202020204" pitchFamily="34" charset="0"/>
              <a:ea typeface="微軟正黑體" panose="020B0604030504040204" pitchFamily="34" charset="-120"/>
              <a:cs typeface="Arial" panose="020B0604020202020204" pitchFamily="34" charset="0"/>
            </a:endParaRPr>
          </a:p>
          <a:p>
            <a:pPr marL="241294" indent="-241294">
              <a:lnSpc>
                <a:spcPts val="2400"/>
              </a:lnSpc>
              <a:spcBef>
                <a:spcPts val="1600"/>
              </a:spcBef>
              <a:buClr>
                <a:srgbClr val="E9613B"/>
              </a:buClr>
              <a:buSzPts val="1100"/>
              <a:buFont typeface="Wingdings" panose="05000000000000000000" pitchFamily="2" charset="2"/>
              <a:buChar char="l"/>
            </a:pPr>
            <a:r>
              <a:rPr lang="en-US" altLang="zh-TW">
                <a:solidFill>
                  <a:schemeClr val="tx1"/>
                </a:solidFill>
                <a:latin typeface="Arial" panose="020B0604020202020204" pitchFamily="34" charset="0"/>
                <a:ea typeface="微軟正黑體" panose="020B0604030504040204" pitchFamily="34" charset="-120"/>
                <a:cs typeface="Arial" panose="020B0604020202020204" pitchFamily="34" charset="0"/>
              </a:rPr>
              <a:t>Up to 4 TPU devices per NAS</a:t>
            </a:r>
          </a:p>
        </p:txBody>
      </p:sp>
      <p:sp>
        <p:nvSpPr>
          <p:cNvPr id="11" name="Google Shape;79;p16">
            <a:extLst>
              <a:ext uri="{FF2B5EF4-FFF2-40B4-BE49-F238E27FC236}">
                <a16:creationId xmlns:a16="http://schemas.microsoft.com/office/drawing/2014/main" id="{24F06907-2608-CD42-8B4E-6D11036B89B8}"/>
              </a:ext>
            </a:extLst>
          </p:cNvPr>
          <p:cNvSpPr txBox="1">
            <a:spLocks/>
          </p:cNvSpPr>
          <p:nvPr/>
        </p:nvSpPr>
        <p:spPr>
          <a:xfrm>
            <a:off x="919852" y="-3076"/>
            <a:ext cx="11072436" cy="1521561"/>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000" b="1">
                <a:solidFill>
                  <a:schemeClr val="tx1"/>
                </a:solidFill>
                <a:latin typeface="Arial" panose="020B0604020202020204" pitchFamily="34" charset="0"/>
                <a:ea typeface="微軟正黑體" panose="020B0604030504040204" pitchFamily="34" charset="-120"/>
                <a:cs typeface="Arial" panose="020B0604020202020204" pitchFamily="34" charset="0"/>
              </a:rPr>
              <a:t>Support Coral Edge M.2 PCIe and USB TPU for AI enhanced image recognition </a:t>
            </a:r>
            <a:endParaRPr lang="en-US" sz="40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2" name="文字方塊 11">
            <a:extLst>
              <a:ext uri="{FF2B5EF4-FFF2-40B4-BE49-F238E27FC236}">
                <a16:creationId xmlns:a16="http://schemas.microsoft.com/office/drawing/2014/main" id="{922D160B-57D4-464C-AC04-3320D72CCC6A}"/>
              </a:ext>
            </a:extLst>
          </p:cNvPr>
          <p:cNvSpPr txBox="1"/>
          <p:nvPr/>
        </p:nvSpPr>
        <p:spPr>
          <a:xfrm>
            <a:off x="1145463" y="3956201"/>
            <a:ext cx="2790613" cy="369332"/>
          </a:xfrm>
          <a:prstGeom prst="rect">
            <a:avLst/>
          </a:prstGeom>
          <a:noFill/>
        </p:spPr>
        <p:txBody>
          <a:bodyPr wrap="square">
            <a:spAutoFit/>
          </a:bodyPr>
          <a:lstStyle/>
          <a:p>
            <a:r>
              <a:rPr lang="zh-TW" altLang="en-US">
                <a:latin typeface="Arial" panose="020B0604020202020204" pitchFamily="34" charset="0"/>
                <a:cs typeface="Arial" panose="020B0604020202020204" pitchFamily="34" charset="0"/>
              </a:rPr>
              <a:t>https://coral.ai/products/</a:t>
            </a:r>
          </a:p>
        </p:txBody>
      </p:sp>
      <p:pic>
        <p:nvPicPr>
          <p:cNvPr id="13" name="Picture 6" descr="g650-04686-01-qnap">
            <a:extLst>
              <a:ext uri="{FF2B5EF4-FFF2-40B4-BE49-F238E27FC236}">
                <a16:creationId xmlns:a16="http://schemas.microsoft.com/office/drawing/2014/main" id="{1F6A6C4B-6E05-8446-8830-F35BE8661EE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44417" b="17745"/>
          <a:stretch/>
        </p:blipFill>
        <p:spPr bwMode="auto">
          <a:xfrm>
            <a:off x="2433673" y="4910740"/>
            <a:ext cx="2458208" cy="69760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8" descr="g950-06809-01-qnap">
            <a:extLst>
              <a:ext uri="{FF2B5EF4-FFF2-40B4-BE49-F238E27FC236}">
                <a16:creationId xmlns:a16="http://schemas.microsoft.com/office/drawing/2014/main" id="{C624A0A0-9188-9F47-B5C3-B40382817B9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7394" y="4079797"/>
            <a:ext cx="2301510" cy="211606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4" name="矩形 3">
            <a:extLst>
              <a:ext uri="{FF2B5EF4-FFF2-40B4-BE49-F238E27FC236}">
                <a16:creationId xmlns:a16="http://schemas.microsoft.com/office/drawing/2014/main" id="{F937B017-1813-45B6-BB35-E09879D6C548}"/>
              </a:ext>
            </a:extLst>
          </p:cNvPr>
          <p:cNvSpPr/>
          <p:nvPr/>
        </p:nvSpPr>
        <p:spPr>
          <a:xfrm>
            <a:off x="-42324" y="0"/>
            <a:ext cx="12234323" cy="6858001"/>
          </a:xfrm>
          <a:prstGeom prst="rect">
            <a:avLst/>
          </a:prstGeom>
          <a:gradFill>
            <a:gsLst>
              <a:gs pos="0">
                <a:srgbClr val="DFE3EE"/>
              </a:gs>
              <a:gs pos="100000">
                <a:srgbClr val="E6E6E6"/>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矩形: 圓角 11">
            <a:extLst>
              <a:ext uri="{FF2B5EF4-FFF2-40B4-BE49-F238E27FC236}">
                <a16:creationId xmlns:a16="http://schemas.microsoft.com/office/drawing/2014/main" id="{21DFC834-1D60-4F49-AAC0-FE58CA3EB12A}"/>
              </a:ext>
            </a:extLst>
          </p:cNvPr>
          <p:cNvSpPr/>
          <p:nvPr/>
        </p:nvSpPr>
        <p:spPr>
          <a:xfrm>
            <a:off x="401395" y="563235"/>
            <a:ext cx="2766247" cy="2855660"/>
          </a:xfrm>
          <a:prstGeom prst="roundRect">
            <a:avLst>
              <a:gd name="adj" fmla="val 5874"/>
            </a:avLst>
          </a:prstGeom>
          <a:gradFill>
            <a:gsLst>
              <a:gs pos="0">
                <a:schemeClr val="tx1">
                  <a:alpha val="12000"/>
                </a:schemeClr>
              </a:gs>
              <a:gs pos="100000">
                <a:srgbClr val="1F2127">
                  <a:alpha val="20000"/>
                </a:srgbClr>
              </a:gs>
            </a:gsLst>
            <a:lin ang="5400000" scaled="1"/>
          </a:gradFill>
          <a:ln>
            <a:noFill/>
          </a:ln>
          <a:effectLst>
            <a:outerShdw dist="50800" dir="5400000" algn="ctr" rotWithShape="0">
              <a:srgbClr val="000000">
                <a:alpha val="43137"/>
              </a:srgbClr>
            </a:outerShdw>
            <a:softEdge rad="444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pic>
        <p:nvPicPr>
          <p:cNvPr id="5" name="圖形 4">
            <a:extLst>
              <a:ext uri="{FF2B5EF4-FFF2-40B4-BE49-F238E27FC236}">
                <a16:creationId xmlns:a16="http://schemas.microsoft.com/office/drawing/2014/main" id="{F10597DA-0B9B-44EC-85B9-41A103BF67AC}"/>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1" r="17280"/>
          <a:stretch/>
        </p:blipFill>
        <p:spPr>
          <a:xfrm>
            <a:off x="6515089" y="0"/>
            <a:ext cx="5676912" cy="6858000"/>
          </a:xfrm>
          <a:prstGeom prst="rect">
            <a:avLst/>
          </a:prstGeom>
        </p:spPr>
      </p:pic>
      <p:sp>
        <p:nvSpPr>
          <p:cNvPr id="6" name="矩形: 圓角 5">
            <a:extLst>
              <a:ext uri="{FF2B5EF4-FFF2-40B4-BE49-F238E27FC236}">
                <a16:creationId xmlns:a16="http://schemas.microsoft.com/office/drawing/2014/main" id="{5287C556-70EC-4293-B0D2-9EB37662FDE3}"/>
              </a:ext>
            </a:extLst>
          </p:cNvPr>
          <p:cNvSpPr/>
          <p:nvPr/>
        </p:nvSpPr>
        <p:spPr>
          <a:xfrm>
            <a:off x="5093395" y="1967699"/>
            <a:ext cx="7637432" cy="4388471"/>
          </a:xfrm>
          <a:prstGeom prst="roundRect">
            <a:avLst>
              <a:gd name="adj" fmla="val 0"/>
            </a:avLst>
          </a:prstGeom>
          <a:gradFill>
            <a:gsLst>
              <a:gs pos="0">
                <a:schemeClr val="tx1">
                  <a:alpha val="12000"/>
                </a:schemeClr>
              </a:gs>
              <a:gs pos="100000">
                <a:srgbClr val="1F2127">
                  <a:alpha val="64000"/>
                </a:srgbClr>
              </a:gs>
            </a:gsLst>
            <a:lin ang="5400000" scaled="1"/>
          </a:gradFill>
          <a:ln>
            <a:noFill/>
          </a:ln>
          <a:effectLst>
            <a:outerShdw dist="50800" dir="5400000" algn="ctr" rotWithShape="0">
              <a:srgbClr val="000000">
                <a:alpha val="43137"/>
              </a:srgbClr>
            </a:outerShdw>
            <a:softEdge rad="444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sp>
        <p:nvSpPr>
          <p:cNvPr id="8" name="Google Shape;79;p16">
            <a:extLst>
              <a:ext uri="{FF2B5EF4-FFF2-40B4-BE49-F238E27FC236}">
                <a16:creationId xmlns:a16="http://schemas.microsoft.com/office/drawing/2014/main" id="{9F2FFB9F-4648-4722-B26E-9E2EFBD83BBB}"/>
              </a:ext>
            </a:extLst>
          </p:cNvPr>
          <p:cNvSpPr txBox="1">
            <a:spLocks/>
          </p:cNvSpPr>
          <p:nvPr/>
        </p:nvSpPr>
        <p:spPr>
          <a:xfrm>
            <a:off x="2680453" y="708766"/>
            <a:ext cx="2980654" cy="938949"/>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267" b="1" err="1">
                <a:solidFill>
                  <a:schemeClr val="tx1"/>
                </a:solidFill>
                <a:latin typeface="微軟正黑體" panose="020B0604030504040204" pitchFamily="34" charset="-120"/>
                <a:ea typeface="微軟正黑體" panose="020B0604030504040204" pitchFamily="34" charset="-120"/>
              </a:rPr>
              <a:t>QuMagie</a:t>
            </a:r>
            <a:endParaRPr lang="en-US" sz="4000" b="1">
              <a:solidFill>
                <a:schemeClr val="tx1"/>
              </a:solidFill>
              <a:latin typeface="微軟正黑體" panose="020B0604030504040204" pitchFamily="34" charset="-120"/>
              <a:ea typeface="微軟正黑體" panose="020B0604030504040204" pitchFamily="34" charset="-120"/>
            </a:endParaRPr>
          </a:p>
        </p:txBody>
      </p:sp>
      <p:pic>
        <p:nvPicPr>
          <p:cNvPr id="9" name="Google Shape;207;p34">
            <a:extLst>
              <a:ext uri="{FF2B5EF4-FFF2-40B4-BE49-F238E27FC236}">
                <a16:creationId xmlns:a16="http://schemas.microsoft.com/office/drawing/2014/main" id="{BC0BB760-7512-4DDE-A0B5-9B5DB12D8FEE}"/>
              </a:ext>
            </a:extLst>
          </p:cNvPr>
          <p:cNvPicPr preferRelativeResize="0"/>
          <p:nvPr/>
        </p:nvPicPr>
        <p:blipFill rotWithShape="1">
          <a:blip r:embed="rId5">
            <a:alphaModFix/>
          </a:blip>
          <a:srcRect l="2087" t="3719" r="1958" b="4192"/>
          <a:stretch/>
        </p:blipFill>
        <p:spPr>
          <a:xfrm>
            <a:off x="5217040" y="1656620"/>
            <a:ext cx="6974960" cy="3932169"/>
          </a:xfrm>
          <a:prstGeom prst="rect">
            <a:avLst/>
          </a:prstGeom>
          <a:noFill/>
          <a:ln>
            <a:noFill/>
          </a:ln>
        </p:spPr>
      </p:pic>
      <p:pic>
        <p:nvPicPr>
          <p:cNvPr id="3" name="圖形 2">
            <a:extLst>
              <a:ext uri="{FF2B5EF4-FFF2-40B4-BE49-F238E27FC236}">
                <a16:creationId xmlns:a16="http://schemas.microsoft.com/office/drawing/2014/main" id="{49701046-4ACF-4249-A49A-BA757B49E52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31210" y="627265"/>
            <a:ext cx="1941403" cy="1941403"/>
          </a:xfrm>
          <a:prstGeom prst="rect">
            <a:avLst/>
          </a:prstGeom>
        </p:spPr>
      </p:pic>
      <p:pic>
        <p:nvPicPr>
          <p:cNvPr id="2" name="Picture 1">
            <a:extLst>
              <a:ext uri="{FF2B5EF4-FFF2-40B4-BE49-F238E27FC236}">
                <a16:creationId xmlns:a16="http://schemas.microsoft.com/office/drawing/2014/main" id="{54598114-006D-484D-9C34-680037A635B5}"/>
              </a:ext>
            </a:extLst>
          </p:cNvPr>
          <p:cNvPicPr>
            <a:picLocks noChangeAspect="1"/>
          </p:cNvPicPr>
          <p:nvPr/>
        </p:nvPicPr>
        <p:blipFill rotWithShape="1">
          <a:blip r:embed="rId8"/>
          <a:srcRect l="386" t="579" b="725"/>
          <a:stretch/>
        </p:blipFill>
        <p:spPr>
          <a:xfrm>
            <a:off x="5244029" y="1680072"/>
            <a:ext cx="6947970" cy="3999123"/>
          </a:xfrm>
          <a:prstGeom prst="rect">
            <a:avLst/>
          </a:prstGeom>
          <a:ln>
            <a:solidFill>
              <a:schemeClr val="bg1"/>
            </a:solidFill>
          </a:ln>
        </p:spPr>
      </p:pic>
      <p:sp>
        <p:nvSpPr>
          <p:cNvPr id="13" name="文字方塊 12">
            <a:extLst>
              <a:ext uri="{FF2B5EF4-FFF2-40B4-BE49-F238E27FC236}">
                <a16:creationId xmlns:a16="http://schemas.microsoft.com/office/drawing/2014/main" id="{A48953C2-89BC-EC4D-B844-883C45325D15}"/>
              </a:ext>
            </a:extLst>
          </p:cNvPr>
          <p:cNvSpPr txBox="1"/>
          <p:nvPr/>
        </p:nvSpPr>
        <p:spPr>
          <a:xfrm>
            <a:off x="401395" y="3400718"/>
            <a:ext cx="4692000" cy="3416320"/>
          </a:xfrm>
          <a:prstGeom prst="rect">
            <a:avLst/>
          </a:prstGeom>
          <a:noFill/>
        </p:spPr>
        <p:txBody>
          <a:bodyPr wrap="square">
            <a:spAutoFit/>
          </a:bodyPr>
          <a:lstStyle/>
          <a:p>
            <a:r>
              <a:rPr lang="en" altLang="zh-TW" b="0" i="0">
                <a:solidFill>
                  <a:srgbClr val="333333"/>
                </a:solidFill>
                <a:effectLst/>
                <a:latin typeface="Roboto" panose="02000000000000000000" pitchFamily="2" charset="0"/>
              </a:rPr>
              <a:t>QNAP AI Core supports leveraging Edge TPU, which helps quickly process thousands of photos with high-speed AI image recognition. When importing massive amounts of photos to </a:t>
            </a:r>
            <a:r>
              <a:rPr lang="en" altLang="zh-TW" b="0" i="0" err="1">
                <a:solidFill>
                  <a:srgbClr val="333333"/>
                </a:solidFill>
                <a:effectLst/>
                <a:latin typeface="Roboto" panose="02000000000000000000" pitchFamily="2" charset="0"/>
              </a:rPr>
              <a:t>QuMagie</a:t>
            </a:r>
            <a:r>
              <a:rPr lang="en" altLang="zh-TW" b="0" i="0">
                <a:solidFill>
                  <a:srgbClr val="333333"/>
                </a:solidFill>
                <a:effectLst/>
                <a:latin typeface="Roboto" panose="02000000000000000000" pitchFamily="2" charset="0"/>
              </a:rPr>
              <a:t>, the affordable Edge TPU significantly reduces the waiting time for image recognition and classification. No matter whether you are organizing personal photos, home activities, travel, or professional photo shoots, the AI-powered </a:t>
            </a:r>
            <a:r>
              <a:rPr lang="en" altLang="zh-TW" b="0" i="0" err="1">
                <a:solidFill>
                  <a:srgbClr val="333333"/>
                </a:solidFill>
                <a:effectLst/>
                <a:latin typeface="Roboto" panose="02000000000000000000" pitchFamily="2" charset="0"/>
              </a:rPr>
              <a:t>QuMagie</a:t>
            </a:r>
            <a:r>
              <a:rPr lang="en" altLang="zh-TW" b="0" i="0">
                <a:solidFill>
                  <a:srgbClr val="333333"/>
                </a:solidFill>
                <a:effectLst/>
                <a:latin typeface="Roboto" panose="02000000000000000000" pitchFamily="2" charset="0"/>
              </a:rPr>
              <a:t> organizes your photos intelligently and quickly!</a:t>
            </a:r>
            <a:endParaRPr lang="zh-TW" altLang="en-US"/>
          </a:p>
        </p:txBody>
      </p:sp>
      <p:sp>
        <p:nvSpPr>
          <p:cNvPr id="14" name="文字方塊 13">
            <a:extLst>
              <a:ext uri="{FF2B5EF4-FFF2-40B4-BE49-F238E27FC236}">
                <a16:creationId xmlns:a16="http://schemas.microsoft.com/office/drawing/2014/main" id="{4BCC5DB0-083F-2945-AA86-5DC9CA3E43E9}"/>
              </a:ext>
            </a:extLst>
          </p:cNvPr>
          <p:cNvSpPr txBox="1"/>
          <p:nvPr/>
        </p:nvSpPr>
        <p:spPr>
          <a:xfrm>
            <a:off x="403587" y="2836535"/>
            <a:ext cx="4309090" cy="523220"/>
          </a:xfrm>
          <a:prstGeom prst="rect">
            <a:avLst/>
          </a:prstGeom>
          <a:noFill/>
        </p:spPr>
        <p:txBody>
          <a:bodyPr wrap="square">
            <a:spAutoFit/>
          </a:bodyPr>
          <a:lstStyle/>
          <a:p>
            <a:r>
              <a:rPr lang="en-US" altLang="zh-TW" sz="2800" b="1">
                <a:solidFill>
                  <a:schemeClr val="tx1"/>
                </a:solidFill>
                <a:latin typeface="微軟正黑體" panose="020B0604030504040204" pitchFamily="34" charset="-120"/>
                <a:ea typeface="微軟正黑體" panose="020B0604030504040204" pitchFamily="34" charset="-120"/>
              </a:rPr>
              <a:t>AI acceleration w/ TPU</a:t>
            </a:r>
            <a:endParaRPr lang="zh-TW" altLang="en-US" sz="280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10" name="矩形 9">
            <a:extLst>
              <a:ext uri="{FF2B5EF4-FFF2-40B4-BE49-F238E27FC236}">
                <a16:creationId xmlns:a16="http://schemas.microsoft.com/office/drawing/2014/main" id="{072E884D-37A8-4281-8156-7DF1FB77EBEB}"/>
              </a:ext>
            </a:extLst>
          </p:cNvPr>
          <p:cNvSpPr/>
          <p:nvPr/>
        </p:nvSpPr>
        <p:spPr>
          <a:xfrm>
            <a:off x="-42323" y="0"/>
            <a:ext cx="12234323" cy="6858000"/>
          </a:xfrm>
          <a:prstGeom prst="rect">
            <a:avLst/>
          </a:prstGeom>
          <a:gradFill>
            <a:gsLst>
              <a:gs pos="0">
                <a:srgbClr val="DFE3EE"/>
              </a:gs>
              <a:gs pos="100000">
                <a:srgbClr val="E6E6E6"/>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3" name="圖形 12">
            <a:extLst>
              <a:ext uri="{FF2B5EF4-FFF2-40B4-BE49-F238E27FC236}">
                <a16:creationId xmlns:a16="http://schemas.microsoft.com/office/drawing/2014/main" id="{DA4D1211-E1AA-4426-810D-CA202B6D0F0C}"/>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1" r="17280"/>
          <a:stretch/>
        </p:blipFill>
        <p:spPr>
          <a:xfrm>
            <a:off x="6515089" y="0"/>
            <a:ext cx="5676912" cy="6858000"/>
          </a:xfrm>
          <a:prstGeom prst="rect">
            <a:avLst/>
          </a:prstGeom>
        </p:spPr>
      </p:pic>
      <p:grpSp>
        <p:nvGrpSpPr>
          <p:cNvPr id="9" name="群組 8">
            <a:extLst>
              <a:ext uri="{FF2B5EF4-FFF2-40B4-BE49-F238E27FC236}">
                <a16:creationId xmlns:a16="http://schemas.microsoft.com/office/drawing/2014/main" id="{B0C4F38B-379A-4B93-842C-23E24C5C6624}"/>
              </a:ext>
            </a:extLst>
          </p:cNvPr>
          <p:cNvGrpSpPr/>
          <p:nvPr/>
        </p:nvGrpSpPr>
        <p:grpSpPr>
          <a:xfrm>
            <a:off x="4719591" y="1304651"/>
            <a:ext cx="7472409" cy="4555065"/>
            <a:chOff x="3539693" y="349803"/>
            <a:chExt cx="5604307" cy="3416299"/>
          </a:xfrm>
        </p:grpSpPr>
        <p:pic>
          <p:nvPicPr>
            <p:cNvPr id="7" name="圖片 6" descr="一張含有 文字, 電子用品, 監視器, 電腦 的圖片&#10;&#10;自動產生的描述">
              <a:extLst>
                <a:ext uri="{FF2B5EF4-FFF2-40B4-BE49-F238E27FC236}">
                  <a16:creationId xmlns:a16="http://schemas.microsoft.com/office/drawing/2014/main" id="{B5A9A7E8-C7B5-445C-89F5-BFFD0B684C98}"/>
                </a:ext>
              </a:extLst>
            </p:cNvPr>
            <p:cNvPicPr>
              <a:picLocks noChangeAspect="1"/>
            </p:cNvPicPr>
            <p:nvPr/>
          </p:nvPicPr>
          <p:blipFill rotWithShape="1">
            <a:blip r:embed="rId5"/>
            <a:srcRect r="10220"/>
            <a:stretch/>
          </p:blipFill>
          <p:spPr>
            <a:xfrm>
              <a:off x="3539693" y="349803"/>
              <a:ext cx="5604307" cy="3416299"/>
            </a:xfrm>
            <a:prstGeom prst="rect">
              <a:avLst/>
            </a:prstGeom>
          </p:spPr>
        </p:pic>
        <p:pic>
          <p:nvPicPr>
            <p:cNvPr id="3" name="圖片 2" descr="一張含有 個人, 室外, 團體, 數個 的圖片&#10;&#10;自動產生的描述">
              <a:extLst>
                <a:ext uri="{FF2B5EF4-FFF2-40B4-BE49-F238E27FC236}">
                  <a16:creationId xmlns:a16="http://schemas.microsoft.com/office/drawing/2014/main" id="{3FB0A7AF-FD99-4C04-A2E6-D4FC40503DC1}"/>
                </a:ext>
              </a:extLst>
            </p:cNvPr>
            <p:cNvPicPr>
              <a:picLocks noChangeAspect="1"/>
            </p:cNvPicPr>
            <p:nvPr/>
          </p:nvPicPr>
          <p:blipFill rotWithShape="1">
            <a:blip r:embed="rId6"/>
            <a:srcRect l="1522" b="6649"/>
            <a:stretch/>
          </p:blipFill>
          <p:spPr>
            <a:xfrm>
              <a:off x="4467117" y="555638"/>
              <a:ext cx="4430145" cy="2798970"/>
            </a:xfrm>
            <a:prstGeom prst="rect">
              <a:avLst/>
            </a:prstGeom>
            <a:effectLst>
              <a:innerShdw blurRad="114300">
                <a:prstClr val="black"/>
              </a:innerShdw>
            </a:effectLst>
          </p:spPr>
        </p:pic>
      </p:grpSp>
      <p:sp>
        <p:nvSpPr>
          <p:cNvPr id="17" name="矩形: 圓角 16">
            <a:extLst>
              <a:ext uri="{FF2B5EF4-FFF2-40B4-BE49-F238E27FC236}">
                <a16:creationId xmlns:a16="http://schemas.microsoft.com/office/drawing/2014/main" id="{3B95E637-44EC-49C8-875A-ED13CFE37BB6}"/>
              </a:ext>
            </a:extLst>
          </p:cNvPr>
          <p:cNvSpPr/>
          <p:nvPr/>
        </p:nvSpPr>
        <p:spPr>
          <a:xfrm>
            <a:off x="401395" y="358137"/>
            <a:ext cx="2766247" cy="2855660"/>
          </a:xfrm>
          <a:prstGeom prst="roundRect">
            <a:avLst>
              <a:gd name="adj" fmla="val 5874"/>
            </a:avLst>
          </a:prstGeom>
          <a:gradFill>
            <a:gsLst>
              <a:gs pos="0">
                <a:schemeClr val="tx1">
                  <a:alpha val="12000"/>
                </a:schemeClr>
              </a:gs>
              <a:gs pos="100000">
                <a:srgbClr val="1F2127">
                  <a:alpha val="20000"/>
                </a:srgbClr>
              </a:gs>
            </a:gsLst>
            <a:lin ang="5400000" scaled="1"/>
          </a:gradFill>
          <a:ln>
            <a:noFill/>
          </a:ln>
          <a:effectLst>
            <a:outerShdw dist="50800" dir="5400000" algn="ctr" rotWithShape="0">
              <a:srgbClr val="000000">
                <a:alpha val="43137"/>
              </a:srgbClr>
            </a:outerShdw>
            <a:softEdge rad="444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pic>
        <p:nvPicPr>
          <p:cNvPr id="20" name="圖形 19">
            <a:extLst>
              <a:ext uri="{FF2B5EF4-FFF2-40B4-BE49-F238E27FC236}">
                <a16:creationId xmlns:a16="http://schemas.microsoft.com/office/drawing/2014/main" id="{CE0A1798-4C88-4745-831B-56FC44339A1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13817" y="477800"/>
            <a:ext cx="1941401" cy="1941401"/>
          </a:xfrm>
          <a:prstGeom prst="rect">
            <a:avLst/>
          </a:prstGeom>
        </p:spPr>
      </p:pic>
      <p:sp>
        <p:nvSpPr>
          <p:cNvPr id="14" name="Google Shape;61;p14">
            <a:extLst>
              <a:ext uri="{FF2B5EF4-FFF2-40B4-BE49-F238E27FC236}">
                <a16:creationId xmlns:a16="http://schemas.microsoft.com/office/drawing/2014/main" id="{DFBF9B3A-52B1-CD48-96EC-9C365B2841AD}"/>
              </a:ext>
            </a:extLst>
          </p:cNvPr>
          <p:cNvSpPr txBox="1">
            <a:spLocks/>
          </p:cNvSpPr>
          <p:nvPr/>
        </p:nvSpPr>
        <p:spPr>
          <a:xfrm>
            <a:off x="-570" y="3693871"/>
            <a:ext cx="5272158" cy="2785608"/>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114300" indent="0" fontAlgn="base">
              <a:buNone/>
            </a:pPr>
            <a:r>
              <a:rPr lang="en" altLang="zh-TW" sz="1400">
                <a:latin typeface="Arial" panose="020B0604020202020204" pitchFamily="34" charset="0"/>
                <a:cs typeface="Arial" panose="020B0604020202020204" pitchFamily="34" charset="0"/>
              </a:rPr>
              <a:t>A facial recognition solution for small offices and residential communities that enables instant and accurate facial recognition with live AI-powered video analytics that is even capable of recognizing masked people.</a:t>
            </a:r>
          </a:p>
          <a:p>
            <a:pPr fontAlgn="base"/>
            <a:r>
              <a:rPr lang="en" altLang="zh-TW" sz="1200">
                <a:latin typeface="Arial" panose="020B0604020202020204" pitchFamily="34" charset="0"/>
                <a:cs typeface="Arial" panose="020B0604020202020204" pitchFamily="34" charset="0"/>
              </a:rPr>
              <a:t>Real-Time Facial Recognition and Analytics</a:t>
            </a:r>
          </a:p>
          <a:p>
            <a:pPr fontAlgn="base"/>
            <a:r>
              <a:rPr lang="en" altLang="zh-TW" sz="1200">
                <a:latin typeface="Arial" panose="020B0604020202020204" pitchFamily="34" charset="0"/>
                <a:cs typeface="Arial" panose="020B0604020202020204" pitchFamily="34" charset="0"/>
              </a:rPr>
              <a:t>Mask detection and facial recognition in one solution</a:t>
            </a:r>
          </a:p>
          <a:p>
            <a:pPr fontAlgn="base"/>
            <a:r>
              <a:rPr lang="en" altLang="zh-TW" sz="1200">
                <a:latin typeface="Arial" panose="020B0604020202020204" pitchFamily="34" charset="0"/>
                <a:cs typeface="Arial" panose="020B0604020202020204" pitchFamily="34" charset="0"/>
              </a:rPr>
              <a:t>Build A Smart Facial Recognition System with One NAS</a:t>
            </a:r>
          </a:p>
          <a:p>
            <a:pPr fontAlgn="base"/>
            <a:r>
              <a:rPr lang="en" altLang="zh-TW" sz="1200"/>
              <a:t>Identity Authentication Made Easy with Profile Database</a:t>
            </a:r>
          </a:p>
          <a:p>
            <a:pPr fontAlgn="base"/>
            <a:r>
              <a:rPr lang="en" altLang="zh-TW" sz="1200"/>
              <a:t>Enhance your face recognition speed with an Edge TPU</a:t>
            </a:r>
          </a:p>
          <a:p>
            <a:pPr fontAlgn="base"/>
            <a:r>
              <a:rPr lang="en" altLang="zh-TW" sz="1200"/>
              <a:t>Empowered surveillance feeds with QVR Pro integration</a:t>
            </a:r>
          </a:p>
        </p:txBody>
      </p:sp>
      <p:sp>
        <p:nvSpPr>
          <p:cNvPr id="15" name="Google Shape;79;p16">
            <a:extLst>
              <a:ext uri="{FF2B5EF4-FFF2-40B4-BE49-F238E27FC236}">
                <a16:creationId xmlns:a16="http://schemas.microsoft.com/office/drawing/2014/main" id="{255774F1-3D4E-9E46-BD28-8A20BA2DE5AD}"/>
              </a:ext>
            </a:extLst>
          </p:cNvPr>
          <p:cNvSpPr txBox="1">
            <a:spLocks/>
          </p:cNvSpPr>
          <p:nvPr/>
        </p:nvSpPr>
        <p:spPr>
          <a:xfrm>
            <a:off x="61844" y="2422508"/>
            <a:ext cx="5749991" cy="1295613"/>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267" b="1">
                <a:solidFill>
                  <a:schemeClr val="tx1"/>
                </a:solidFill>
                <a:latin typeface="微軟正黑體" panose="020B0604030504040204" pitchFamily="34" charset="-120"/>
                <a:ea typeface="微軟正黑體" panose="020B0604030504040204" pitchFamily="34" charset="-120"/>
              </a:rPr>
              <a:t>QVR Face Insight</a:t>
            </a:r>
          </a:p>
          <a:p>
            <a:r>
              <a:rPr lang="en" altLang="zh-TW"/>
              <a:t>Smart Facial Recognition Solution</a:t>
            </a:r>
            <a:endParaRPr lang="en-US" sz="4000" b="1">
              <a:solidFill>
                <a:schemeClr val="tx1"/>
              </a:solidFill>
              <a:latin typeface="微軟正黑體" panose="020B0604030504040204" pitchFamily="34" charset="-120"/>
              <a:ea typeface="微軟正黑體" panose="020B0604030504040204" pitchFamily="34" charset="-120"/>
            </a:endParaRPr>
          </a:p>
        </p:txBody>
      </p:sp>
      <p:pic>
        <p:nvPicPr>
          <p:cNvPr id="16" name="Picture 2">
            <a:extLst>
              <a:ext uri="{FF2B5EF4-FFF2-40B4-BE49-F238E27FC236}">
                <a16:creationId xmlns:a16="http://schemas.microsoft.com/office/drawing/2014/main" id="{C5D6272C-2ACF-2F45-BC04-D5754B26E9E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23058" y="122816"/>
            <a:ext cx="3865984" cy="28994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44D9616F-D820-DF4D-ABCD-D2BE37A61059}"/>
              </a:ext>
            </a:extLst>
          </p:cNvPr>
          <p:cNvSpPr>
            <a:spLocks noGrp="1"/>
          </p:cNvSpPr>
          <p:nvPr>
            <p:ph type="title" idx="4294967295"/>
          </p:nvPr>
        </p:nvSpPr>
        <p:spPr>
          <a:xfrm>
            <a:off x="510871" y="127237"/>
            <a:ext cx="11204733" cy="1506537"/>
          </a:xfrm>
        </p:spPr>
        <p:txBody>
          <a:bodyPr>
            <a:noAutofit/>
          </a:bodyPr>
          <a:lstStyle/>
          <a:p>
            <a:pPr fontAlgn="base"/>
            <a:r>
              <a:rPr lang="en" altLang="zh-TW" sz="4000" b="1">
                <a:solidFill>
                  <a:schemeClr val="bg1"/>
                </a:solidFill>
                <a:latin typeface="Arial" panose="020B0604020202020204" pitchFamily="34" charset="0"/>
                <a:cs typeface="Arial" panose="020B0604020202020204" pitchFamily="34" charset="0"/>
              </a:rPr>
              <a:t>Build a comprehensive surveillance system with a QNAP NAS, QVR Elite, and IP cameras</a:t>
            </a:r>
          </a:p>
        </p:txBody>
      </p:sp>
      <p:pic>
        <p:nvPicPr>
          <p:cNvPr id="4" name="Picture 6" descr="A close up of a logo&#10;&#10;Description automatically generated">
            <a:extLst>
              <a:ext uri="{FF2B5EF4-FFF2-40B4-BE49-F238E27FC236}">
                <a16:creationId xmlns:a16="http://schemas.microsoft.com/office/drawing/2014/main" id="{9ADBE9D5-93B9-41C5-AF69-448CA8360350}"/>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0487770" y="1902578"/>
            <a:ext cx="1389485" cy="1348981"/>
          </a:xfrm>
          <a:prstGeom prst="rect">
            <a:avLst/>
          </a:prstGeom>
        </p:spPr>
      </p:pic>
      <p:sp>
        <p:nvSpPr>
          <p:cNvPr id="34" name="文字方塊 33">
            <a:extLst>
              <a:ext uri="{FF2B5EF4-FFF2-40B4-BE49-F238E27FC236}">
                <a16:creationId xmlns:a16="http://schemas.microsoft.com/office/drawing/2014/main" id="{A00AF0D8-EE51-4646-9230-BB2E653ED5CE}"/>
              </a:ext>
            </a:extLst>
          </p:cNvPr>
          <p:cNvSpPr txBox="1"/>
          <p:nvPr/>
        </p:nvSpPr>
        <p:spPr>
          <a:xfrm>
            <a:off x="510871" y="1883979"/>
            <a:ext cx="9698603" cy="1077218"/>
          </a:xfrm>
          <a:prstGeom prst="rect">
            <a:avLst/>
          </a:prstGeom>
          <a:noFill/>
        </p:spPr>
        <p:txBody>
          <a:bodyPr wrap="square">
            <a:spAutoFit/>
          </a:bodyPr>
          <a:lstStyle/>
          <a:p>
            <a:r>
              <a:rPr lang="en" altLang="zh-TW" sz="1600">
                <a:solidFill>
                  <a:schemeClr val="bg1"/>
                </a:solidFill>
                <a:latin typeface="Arial" panose="020B0604020202020204" pitchFamily="34" charset="0"/>
                <a:cs typeface="Arial" panose="020B0604020202020204" pitchFamily="34" charset="0"/>
              </a:rPr>
              <a:t>NAP QVR Elite is a subscription-based smart surveillance solution, allowing you to easily build a surveillance system with lower TCO (subscriptions starting from only US $1.99 per month) and higher scalability. It also integrates multiple QNAP AI-based video analytics solutions to build smart facial recognition for retail and door access systems with QNAP NAS.</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6158" name="Picture 14">
            <a:extLst>
              <a:ext uri="{FF2B5EF4-FFF2-40B4-BE49-F238E27FC236}">
                <a16:creationId xmlns:a16="http://schemas.microsoft.com/office/drawing/2014/main" id="{29956FF7-065E-7D49-ADAB-0F84244D61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09721" y="3404284"/>
            <a:ext cx="5952912" cy="3256593"/>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a:extLst>
              <a:ext uri="{FF2B5EF4-FFF2-40B4-BE49-F238E27FC236}">
                <a16:creationId xmlns:a16="http://schemas.microsoft.com/office/drawing/2014/main" id="{22CA780B-2B6E-D84F-81BC-E17285A2812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33732" y="4070133"/>
            <a:ext cx="4249617" cy="2660630"/>
          </a:xfrm>
          <a:prstGeom prst="rect">
            <a:avLst/>
          </a:prstGeom>
          <a:noFill/>
          <a:extLst>
            <a:ext uri="{909E8E84-426E-40DD-AFC4-6F175D3DCCD1}">
              <a14:hiddenFill xmlns:a14="http://schemas.microsoft.com/office/drawing/2010/main">
                <a:solidFill>
                  <a:srgbClr val="FFFFFF"/>
                </a:solidFill>
              </a14:hiddenFill>
            </a:ext>
          </a:extLst>
        </p:spPr>
      </p:pic>
      <p:sp>
        <p:nvSpPr>
          <p:cNvPr id="35" name="文字方塊 34">
            <a:extLst>
              <a:ext uri="{FF2B5EF4-FFF2-40B4-BE49-F238E27FC236}">
                <a16:creationId xmlns:a16="http://schemas.microsoft.com/office/drawing/2014/main" id="{E3F3B458-5D4E-4F46-864C-DA38FF0B4673}"/>
              </a:ext>
            </a:extLst>
          </p:cNvPr>
          <p:cNvSpPr txBox="1"/>
          <p:nvPr/>
        </p:nvSpPr>
        <p:spPr>
          <a:xfrm>
            <a:off x="4371670" y="3042029"/>
            <a:ext cx="5837804" cy="369332"/>
          </a:xfrm>
          <a:prstGeom prst="rect">
            <a:avLst/>
          </a:prstGeom>
          <a:noFill/>
        </p:spPr>
        <p:txBody>
          <a:bodyPr wrap="square">
            <a:spAutoFit/>
          </a:bodyPr>
          <a:lstStyle/>
          <a:p>
            <a:pPr marL="180975" indent="-180975">
              <a:buFont typeface="Arial" panose="020B0604020202020204" pitchFamily="34" charset="0"/>
              <a:buChar char="•"/>
            </a:pPr>
            <a:r>
              <a:rPr lang="en" altLang="zh-TW" sz="1800" b="0" i="0">
                <a:solidFill>
                  <a:schemeClr val="bg1"/>
                </a:solidFill>
                <a:effectLst/>
                <a:latin typeface="Roboto" panose="02000000000000000000" pitchFamily="2" charset="0"/>
              </a:rPr>
              <a:t>Windows / macOS/ </a:t>
            </a:r>
            <a:r>
              <a:rPr lang="en" altLang="zh-TW" sz="1800" b="0" i="0">
                <a:solidFill>
                  <a:schemeClr val="bg1"/>
                </a:solidFill>
                <a:effectLst/>
                <a:latin typeface="Arial" panose="020B0604020202020204" pitchFamily="34" charset="0"/>
                <a:cs typeface="Arial" panose="020B0604020202020204" pitchFamily="34" charset="0"/>
              </a:rPr>
              <a:t>iOS </a:t>
            </a:r>
            <a:r>
              <a:rPr lang="en" altLang="zh-TW" sz="1800" b="0" i="0">
                <a:solidFill>
                  <a:schemeClr val="bg1"/>
                </a:solidFill>
                <a:effectLst/>
                <a:latin typeface="Roboto" panose="02000000000000000000" pitchFamily="2" charset="0"/>
              </a:rPr>
              <a:t>/ Android QVR Pro client</a:t>
            </a:r>
            <a:endParaRPr lang="zh-TW" altLang="en-US">
              <a:solidFill>
                <a:schemeClr val="bg1"/>
              </a:solidFill>
            </a:endParaRPr>
          </a:p>
        </p:txBody>
      </p:sp>
      <p:pic>
        <p:nvPicPr>
          <p:cNvPr id="7" name="圖形 6">
            <a:extLst>
              <a:ext uri="{FF2B5EF4-FFF2-40B4-BE49-F238E27FC236}">
                <a16:creationId xmlns:a16="http://schemas.microsoft.com/office/drawing/2014/main" id="{E8395453-1F02-2D4E-8A74-A9F304C02D0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65005" y="5742967"/>
            <a:ext cx="1524000" cy="952500"/>
          </a:xfrm>
          <a:prstGeom prst="rect">
            <a:avLst/>
          </a:prstGeom>
        </p:spPr>
      </p:pic>
      <p:pic>
        <p:nvPicPr>
          <p:cNvPr id="9" name="圖形 8">
            <a:extLst>
              <a:ext uri="{FF2B5EF4-FFF2-40B4-BE49-F238E27FC236}">
                <a16:creationId xmlns:a16="http://schemas.microsoft.com/office/drawing/2014/main" id="{2D4F01D0-1AD4-384D-80D1-7C15A768DED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65005" y="4464607"/>
            <a:ext cx="1524000" cy="952500"/>
          </a:xfrm>
          <a:prstGeom prst="rect">
            <a:avLst/>
          </a:prstGeom>
        </p:spPr>
      </p:pic>
      <p:pic>
        <p:nvPicPr>
          <p:cNvPr id="12" name="圖形 11">
            <a:extLst>
              <a:ext uri="{FF2B5EF4-FFF2-40B4-BE49-F238E27FC236}">
                <a16:creationId xmlns:a16="http://schemas.microsoft.com/office/drawing/2014/main" id="{38CB09ED-8112-5447-A724-868F6867BB63}"/>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96071" y="3186247"/>
            <a:ext cx="1515806" cy="952500"/>
          </a:xfrm>
          <a:prstGeom prst="rect">
            <a:avLst/>
          </a:prstGeom>
        </p:spPr>
      </p:pic>
      <p:sp>
        <p:nvSpPr>
          <p:cNvPr id="20" name="文字方塊 19">
            <a:extLst>
              <a:ext uri="{FF2B5EF4-FFF2-40B4-BE49-F238E27FC236}">
                <a16:creationId xmlns:a16="http://schemas.microsoft.com/office/drawing/2014/main" id="{833DA57E-20A7-F145-A79A-80C4C80FE7DF}"/>
              </a:ext>
            </a:extLst>
          </p:cNvPr>
          <p:cNvSpPr txBox="1"/>
          <p:nvPr/>
        </p:nvSpPr>
        <p:spPr>
          <a:xfrm>
            <a:off x="2387151" y="4545701"/>
            <a:ext cx="1402948" cy="646331"/>
          </a:xfrm>
          <a:prstGeom prst="rect">
            <a:avLst/>
          </a:prstGeom>
          <a:noFill/>
        </p:spPr>
        <p:txBody>
          <a:bodyPr wrap="none" rtlCol="0">
            <a:spAutoFit/>
          </a:bodyPr>
          <a:lstStyle/>
          <a:p>
            <a:r>
              <a:rPr kumimoji="1" lang="en-US" altLang="zh-TW">
                <a:solidFill>
                  <a:schemeClr val="bg1"/>
                </a:solidFill>
                <a:latin typeface="Arial" panose="020B0604020202020204" pitchFamily="34" charset="0"/>
                <a:cs typeface="Arial" panose="020B0604020202020204" pitchFamily="34" charset="0"/>
              </a:rPr>
              <a:t>Expandable</a:t>
            </a:r>
          </a:p>
          <a:p>
            <a:r>
              <a:rPr kumimoji="1" lang="en-US" altLang="zh-TW">
                <a:solidFill>
                  <a:schemeClr val="bg1"/>
                </a:solidFill>
                <a:latin typeface="Arial" panose="020B0604020202020204" pitchFamily="34" charset="0"/>
                <a:cs typeface="Arial" panose="020B0604020202020204" pitchFamily="34" charset="0"/>
              </a:rPr>
              <a:t>Capacity</a:t>
            </a:r>
            <a:endParaRPr kumimoji="1" lang="zh-TW" altLang="en-US">
              <a:solidFill>
                <a:schemeClr val="bg1"/>
              </a:solidFill>
              <a:latin typeface="Arial" panose="020B0604020202020204" pitchFamily="34" charset="0"/>
              <a:cs typeface="Arial" panose="020B0604020202020204" pitchFamily="34" charset="0"/>
            </a:endParaRPr>
          </a:p>
        </p:txBody>
      </p:sp>
      <p:sp>
        <p:nvSpPr>
          <p:cNvPr id="25" name="文字方塊 24">
            <a:extLst>
              <a:ext uri="{FF2B5EF4-FFF2-40B4-BE49-F238E27FC236}">
                <a16:creationId xmlns:a16="http://schemas.microsoft.com/office/drawing/2014/main" id="{4EA9D5F1-4B3A-6748-AE9D-7A03282D511E}"/>
              </a:ext>
            </a:extLst>
          </p:cNvPr>
          <p:cNvSpPr txBox="1"/>
          <p:nvPr/>
        </p:nvSpPr>
        <p:spPr>
          <a:xfrm>
            <a:off x="2387151" y="5818855"/>
            <a:ext cx="1697965" cy="646331"/>
          </a:xfrm>
          <a:prstGeom prst="rect">
            <a:avLst/>
          </a:prstGeom>
          <a:noFill/>
        </p:spPr>
        <p:txBody>
          <a:bodyPr wrap="none" rtlCol="0">
            <a:spAutoFit/>
          </a:bodyPr>
          <a:lstStyle/>
          <a:p>
            <a:r>
              <a:rPr kumimoji="1" lang="en-US" altLang="zh-TW">
                <a:solidFill>
                  <a:schemeClr val="bg1"/>
                </a:solidFill>
                <a:latin typeface="Arial" panose="020B0604020202020204" pitchFamily="34" charset="0"/>
                <a:cs typeface="Arial" panose="020B0604020202020204" pitchFamily="34" charset="0"/>
              </a:rPr>
              <a:t>Value-added</a:t>
            </a:r>
          </a:p>
          <a:p>
            <a:r>
              <a:rPr kumimoji="1" lang="en-US" altLang="zh-TW">
                <a:solidFill>
                  <a:schemeClr val="bg1"/>
                </a:solidFill>
                <a:latin typeface="Arial" panose="020B0604020202020204" pitchFamily="34" charset="0"/>
                <a:cs typeface="Arial" panose="020B0604020202020204" pitchFamily="34" charset="0"/>
              </a:rPr>
              <a:t>AI Applications</a:t>
            </a:r>
            <a:endParaRPr kumimoji="1" lang="zh-TW" altLang="en-US">
              <a:solidFill>
                <a:schemeClr val="bg1"/>
              </a:solidFill>
              <a:latin typeface="Arial" panose="020B0604020202020204" pitchFamily="34" charset="0"/>
              <a:cs typeface="Arial" panose="020B0604020202020204" pitchFamily="34" charset="0"/>
            </a:endParaRPr>
          </a:p>
        </p:txBody>
      </p:sp>
      <p:sp>
        <p:nvSpPr>
          <p:cNvPr id="26" name="文字方塊 25">
            <a:extLst>
              <a:ext uri="{FF2B5EF4-FFF2-40B4-BE49-F238E27FC236}">
                <a16:creationId xmlns:a16="http://schemas.microsoft.com/office/drawing/2014/main" id="{2E4721E0-6FBF-6C44-9198-3D8478B0EAAC}"/>
              </a:ext>
            </a:extLst>
          </p:cNvPr>
          <p:cNvSpPr txBox="1"/>
          <p:nvPr/>
        </p:nvSpPr>
        <p:spPr>
          <a:xfrm>
            <a:off x="2376194" y="3272547"/>
            <a:ext cx="1261884" cy="646331"/>
          </a:xfrm>
          <a:prstGeom prst="rect">
            <a:avLst/>
          </a:prstGeom>
          <a:noFill/>
        </p:spPr>
        <p:txBody>
          <a:bodyPr wrap="none" rtlCol="0">
            <a:spAutoFit/>
          </a:bodyPr>
          <a:lstStyle/>
          <a:p>
            <a:r>
              <a:rPr kumimoji="1" lang="en-US" altLang="zh-TW">
                <a:solidFill>
                  <a:schemeClr val="bg1"/>
                </a:solidFill>
                <a:latin typeface="Arial" panose="020B0604020202020204" pitchFamily="34" charset="0"/>
                <a:cs typeface="Arial" panose="020B0604020202020204" pitchFamily="34" charset="0"/>
              </a:rPr>
              <a:t>Real-time</a:t>
            </a:r>
          </a:p>
          <a:p>
            <a:r>
              <a:rPr kumimoji="1" lang="en-US" altLang="zh-TW">
                <a:solidFill>
                  <a:schemeClr val="bg1"/>
                </a:solidFill>
                <a:latin typeface="Arial" panose="020B0604020202020204" pitchFamily="34" charset="0"/>
                <a:cs typeface="Arial" panose="020B0604020202020204" pitchFamily="34" charset="0"/>
              </a:rPr>
              <a:t>Monitoring</a:t>
            </a:r>
            <a:endParaRPr kumimoji="1" lang="zh-TW" altLang="en-US">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745244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標題 2">
            <a:extLst>
              <a:ext uri="{FF2B5EF4-FFF2-40B4-BE49-F238E27FC236}">
                <a16:creationId xmlns:a16="http://schemas.microsoft.com/office/drawing/2014/main" id="{17F67D30-92D3-074B-881E-2958B1E79CD4}"/>
              </a:ext>
            </a:extLst>
          </p:cNvPr>
          <p:cNvSpPr txBox="1">
            <a:spLocks/>
          </p:cNvSpPr>
          <p:nvPr/>
        </p:nvSpPr>
        <p:spPr>
          <a:xfrm>
            <a:off x="987266" y="127237"/>
            <a:ext cx="10614183" cy="150653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base"/>
            <a:r>
              <a:rPr lang="en" altLang="zh-TW" sz="4000" b="1">
                <a:latin typeface="Arial" panose="020B0604020202020204" pitchFamily="34" charset="0"/>
                <a:cs typeface="Arial" panose="020B0604020202020204" pitchFamily="34" charset="0"/>
              </a:rPr>
              <a:t>Switch operating systems for higher everyday performance</a:t>
            </a:r>
          </a:p>
        </p:txBody>
      </p:sp>
      <p:sp>
        <p:nvSpPr>
          <p:cNvPr id="10" name="文字方塊 9">
            <a:extLst>
              <a:ext uri="{FF2B5EF4-FFF2-40B4-BE49-F238E27FC236}">
                <a16:creationId xmlns:a16="http://schemas.microsoft.com/office/drawing/2014/main" id="{14302773-BBCD-3548-A0AF-C346D87FBA9E}"/>
              </a:ext>
            </a:extLst>
          </p:cNvPr>
          <p:cNvSpPr txBox="1"/>
          <p:nvPr/>
        </p:nvSpPr>
        <p:spPr>
          <a:xfrm>
            <a:off x="8035272" y="2098464"/>
            <a:ext cx="3975947" cy="3600986"/>
          </a:xfrm>
          <a:prstGeom prst="rect">
            <a:avLst/>
          </a:prstGeom>
          <a:noFill/>
        </p:spPr>
        <p:txBody>
          <a:bodyPr wrap="square">
            <a:spAutoFit/>
          </a:bodyPr>
          <a:lstStyle/>
          <a:p>
            <a:pPr algn="l" fontAlgn="base"/>
            <a:r>
              <a:rPr lang="en" altLang="zh-TW" b="0" i="0">
                <a:effectLst/>
                <a:latin typeface="Arial" panose="020B0604020202020204" pitchFamily="34" charset="0"/>
                <a:cs typeface="Arial" panose="020B0604020202020204" pitchFamily="34" charset="0"/>
              </a:rPr>
              <a:t>The TS-h1290FX also supports QTS - QNAP’s standard NAS operating system – that provides greater everyday performance, efficient memory utilization, and the advantage of </a:t>
            </a:r>
            <a:r>
              <a:rPr lang="en" altLang="zh-TW" b="0" i="0" err="1">
                <a:effectLst/>
                <a:latin typeface="Arial" panose="020B0604020202020204" pitchFamily="34" charset="0"/>
                <a:cs typeface="Arial" panose="020B0604020202020204" pitchFamily="34" charset="0"/>
              </a:rPr>
              <a:t>Qtier</a:t>
            </a:r>
            <a:r>
              <a:rPr lang="en" altLang="zh-TW" b="0" i="0">
                <a:effectLst/>
                <a:latin typeface="Arial" panose="020B0604020202020204" pitchFamily="34" charset="0"/>
                <a:cs typeface="Arial" panose="020B0604020202020204" pitchFamily="34" charset="0"/>
              </a:rPr>
              <a:t> auto-tiering. You can also migrate drives from your current QTS-based NAS to the TS-h1290FX.</a:t>
            </a:r>
          </a:p>
          <a:p>
            <a:pPr algn="l" fontAlgn="base"/>
            <a:endParaRPr lang="en" altLang="zh-TW" b="0" i="0">
              <a:effectLst/>
              <a:latin typeface="Arial" panose="020B0604020202020204" pitchFamily="34" charset="0"/>
              <a:cs typeface="Arial" panose="020B0604020202020204" pitchFamily="34" charset="0"/>
            </a:endParaRPr>
          </a:p>
          <a:p>
            <a:pPr algn="l" fontAlgn="base"/>
            <a:r>
              <a:rPr lang="en" altLang="zh-TW" sz="1200" b="0" i="0">
                <a:effectLst/>
                <a:latin typeface="Arial" panose="020B0604020202020204" pitchFamily="34" charset="0"/>
                <a:cs typeface="Arial" panose="020B0604020202020204" pitchFamily="34" charset="0"/>
              </a:rPr>
              <a:t>Note:</a:t>
            </a:r>
          </a:p>
          <a:p>
            <a:pPr algn="l" fontAlgn="base">
              <a:buFont typeface="Arial" panose="020B0604020202020204" pitchFamily="34" charset="0"/>
              <a:buChar char="•"/>
            </a:pPr>
            <a:r>
              <a:rPr lang="en" altLang="zh-TW" sz="1200" b="0" i="0">
                <a:effectLst/>
                <a:latin typeface="Arial" panose="020B0604020202020204" pitchFamily="34" charset="0"/>
                <a:cs typeface="Arial" panose="020B0604020202020204" pitchFamily="34" charset="0"/>
              </a:rPr>
              <a:t>QTS and </a:t>
            </a:r>
            <a:r>
              <a:rPr lang="en" altLang="zh-TW" sz="1200" b="0" i="0" err="1">
                <a:effectLst/>
                <a:latin typeface="Arial" panose="020B0604020202020204" pitchFamily="34" charset="0"/>
                <a:cs typeface="Arial" panose="020B0604020202020204" pitchFamily="34" charset="0"/>
              </a:rPr>
              <a:t>QuTS</a:t>
            </a:r>
            <a:r>
              <a:rPr lang="en" altLang="zh-TW" sz="1200" b="0" i="0">
                <a:effectLst/>
                <a:latin typeface="Arial" panose="020B0604020202020204" pitchFamily="34" charset="0"/>
                <a:cs typeface="Arial" panose="020B0604020202020204" pitchFamily="34" charset="0"/>
              </a:rPr>
              <a:t> hero use different file systems. You must remove all the drives from the TS-h1290FX before switching from </a:t>
            </a:r>
            <a:r>
              <a:rPr lang="en" altLang="zh-TW" sz="1200" b="0" i="0" err="1">
                <a:effectLst/>
                <a:latin typeface="Arial" panose="020B0604020202020204" pitchFamily="34" charset="0"/>
                <a:cs typeface="Arial" panose="020B0604020202020204" pitchFamily="34" charset="0"/>
              </a:rPr>
              <a:t>QuTS</a:t>
            </a:r>
            <a:r>
              <a:rPr lang="en" altLang="zh-TW" sz="1200" b="0" i="0">
                <a:effectLst/>
                <a:latin typeface="Arial" panose="020B0604020202020204" pitchFamily="34" charset="0"/>
                <a:cs typeface="Arial" panose="020B0604020202020204" pitchFamily="34" charset="0"/>
              </a:rPr>
              <a:t> hero to QTS.</a:t>
            </a:r>
          </a:p>
        </p:txBody>
      </p:sp>
      <p:pic>
        <p:nvPicPr>
          <p:cNvPr id="11" name="圖片 10" descr="一張含有 文字 的圖片&#10;&#10;自動產生的描述">
            <a:extLst>
              <a:ext uri="{FF2B5EF4-FFF2-40B4-BE49-F238E27FC236}">
                <a16:creationId xmlns:a16="http://schemas.microsoft.com/office/drawing/2014/main" id="{5BBE7852-5C01-6C4A-82DA-580B193233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035" y="2156604"/>
            <a:ext cx="7727388" cy="3734397"/>
          </a:xfrm>
          <a:prstGeom prst="rect">
            <a:avLst/>
          </a:prstGeom>
        </p:spPr>
      </p:pic>
    </p:spTree>
    <p:extLst>
      <p:ext uri="{BB962C8B-B14F-4D97-AF65-F5344CB8AC3E}">
        <p14:creationId xmlns:p14="http://schemas.microsoft.com/office/powerpoint/2010/main" val="429163996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圖片 8">
            <a:extLst>
              <a:ext uri="{FF2B5EF4-FFF2-40B4-BE49-F238E27FC236}">
                <a16:creationId xmlns:a16="http://schemas.microsoft.com/office/drawing/2014/main" id="{D78C73BD-35A4-264D-BB0C-2224EB6BDC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15869" y="3536700"/>
            <a:ext cx="2078148" cy="2056723"/>
          </a:xfrm>
          <a:prstGeom prst="rect">
            <a:avLst/>
          </a:prstGeom>
        </p:spPr>
      </p:pic>
      <p:sp>
        <p:nvSpPr>
          <p:cNvPr id="5" name="文字方塊 4">
            <a:extLst>
              <a:ext uri="{FF2B5EF4-FFF2-40B4-BE49-F238E27FC236}">
                <a16:creationId xmlns:a16="http://schemas.microsoft.com/office/drawing/2014/main" id="{6F1F1E48-3EEC-7045-83EC-1A1EFC7E333A}"/>
              </a:ext>
            </a:extLst>
          </p:cNvPr>
          <p:cNvSpPr txBox="1"/>
          <p:nvPr/>
        </p:nvSpPr>
        <p:spPr>
          <a:xfrm>
            <a:off x="477708" y="1695358"/>
            <a:ext cx="11236583" cy="871970"/>
          </a:xfrm>
          <a:prstGeom prst="rect">
            <a:avLst/>
          </a:prstGeom>
          <a:noFill/>
        </p:spPr>
        <p:txBody>
          <a:bodyPr wrap="square">
            <a:spAutoFit/>
          </a:bodyPr>
          <a:lstStyle/>
          <a:p>
            <a:pPr algn="ctr">
              <a:lnSpc>
                <a:spcPct val="150000"/>
              </a:lnSpc>
            </a:pPr>
            <a:r>
              <a:rPr lang="en" altLang="zh-TW">
                <a:latin typeface="Arial" panose="020B0604020202020204" pitchFamily="34" charset="0"/>
                <a:cs typeface="Arial" panose="020B0604020202020204" pitchFamily="34" charset="0"/>
              </a:rPr>
              <a:t>The TS-h1290FX is backed by a 5-year warranty at no extra cost. This premier warranty demonstrates QNAP’s dedication to your essential business needs for continuous operations and non-interrupted services.</a:t>
            </a:r>
            <a:endParaRPr lang="zh-TW" altLang="en-US">
              <a:latin typeface="Arial" panose="020B0604020202020204" pitchFamily="34" charset="0"/>
              <a:cs typeface="Arial" panose="020B0604020202020204" pitchFamily="34" charset="0"/>
            </a:endParaRPr>
          </a:p>
        </p:txBody>
      </p:sp>
      <p:sp>
        <p:nvSpPr>
          <p:cNvPr id="8" name="標題 2">
            <a:extLst>
              <a:ext uri="{FF2B5EF4-FFF2-40B4-BE49-F238E27FC236}">
                <a16:creationId xmlns:a16="http://schemas.microsoft.com/office/drawing/2014/main" id="{8BFD582A-0785-2D47-9CC4-6C75C0DC9C3A}"/>
              </a:ext>
            </a:extLst>
          </p:cNvPr>
          <p:cNvSpPr txBox="1">
            <a:spLocks/>
          </p:cNvSpPr>
          <p:nvPr/>
        </p:nvSpPr>
        <p:spPr>
          <a:xfrm>
            <a:off x="994039" y="91419"/>
            <a:ext cx="10614183" cy="150653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base"/>
            <a:r>
              <a:rPr lang="en" altLang="zh-TW" b="1">
                <a:latin typeface="Arial" panose="020B0604020202020204" pitchFamily="34" charset="0"/>
                <a:cs typeface="Arial" panose="020B0604020202020204" pitchFamily="34" charset="0"/>
              </a:rPr>
              <a:t>5-year hardware warranty and technical support as standard</a:t>
            </a:r>
          </a:p>
        </p:txBody>
      </p:sp>
    </p:spTree>
    <p:extLst>
      <p:ext uri="{BB962C8B-B14F-4D97-AF65-F5344CB8AC3E}">
        <p14:creationId xmlns:p14="http://schemas.microsoft.com/office/powerpoint/2010/main" val="166802119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文字方塊 8">
            <a:extLst>
              <a:ext uri="{FF2B5EF4-FFF2-40B4-BE49-F238E27FC236}">
                <a16:creationId xmlns:a16="http://schemas.microsoft.com/office/drawing/2014/main" id="{3ECB7CE8-B638-2B4C-8182-0654E3CD2872}"/>
              </a:ext>
            </a:extLst>
          </p:cNvPr>
          <p:cNvSpPr txBox="1"/>
          <p:nvPr/>
        </p:nvSpPr>
        <p:spPr>
          <a:xfrm>
            <a:off x="8625516" y="2418968"/>
            <a:ext cx="2660514" cy="461665"/>
          </a:xfrm>
          <a:prstGeom prst="rect">
            <a:avLst/>
          </a:prstGeom>
          <a:noFill/>
        </p:spPr>
        <p:txBody>
          <a:bodyPr wrap="square" rtlCol="0">
            <a:spAutoFit/>
          </a:bodyPr>
          <a:lstStyle/>
          <a:p>
            <a:pPr marL="174625" indent="-174625">
              <a:buFont typeface="Arial" panose="020B0604020202020204" pitchFamily="34" charset="0"/>
              <a:buChar char="•"/>
            </a:pPr>
            <a:r>
              <a:rPr lang="en-US" altLang="zh-TW" sz="1400" b="0" i="0" u="none" strike="noStrike">
                <a:effectLst/>
                <a:latin typeface="Arial" panose="020B0604020202020204" pitchFamily="34" charset="0"/>
                <a:ea typeface="微軟正黑體" panose="020B0604030504040204" pitchFamily="34" charset="-120"/>
                <a:cs typeface="Arial" panose="020B0604020202020204" pitchFamily="34" charset="0"/>
              </a:rPr>
              <a:t>TS-h1290FX-7232P-64G</a:t>
            </a:r>
          </a:p>
          <a:p>
            <a:r>
              <a:rPr lang="en-US" altLang="zh-TW" sz="1000">
                <a:latin typeface="Arial" panose="020B0604020202020204" pitchFamily="34" charset="0"/>
                <a:ea typeface="微軟正黑體" panose="020B0604030504040204" pitchFamily="34" charset="-120"/>
                <a:cs typeface="Arial" panose="020B0604020202020204" pitchFamily="34" charset="0"/>
              </a:rPr>
              <a:t>      AMD 8C/16T 7232P, 64GB RDIMM</a:t>
            </a:r>
            <a:endParaRPr lang="en-US" altLang="zh-TW" sz="1000" b="0" i="0" u="none" strike="noStrike">
              <a:effectLst/>
              <a:latin typeface="Arial" panose="020B0604020202020204" pitchFamily="34" charset="0"/>
              <a:ea typeface="微軟正黑體" panose="020B0604030504040204" pitchFamily="34" charset="-120"/>
              <a:cs typeface="Arial" panose="020B0604020202020204" pitchFamily="34" charset="0"/>
            </a:endParaRPr>
          </a:p>
        </p:txBody>
      </p:sp>
      <p:sp>
        <p:nvSpPr>
          <p:cNvPr id="12" name="文字方塊 11">
            <a:extLst>
              <a:ext uri="{FF2B5EF4-FFF2-40B4-BE49-F238E27FC236}">
                <a16:creationId xmlns:a16="http://schemas.microsoft.com/office/drawing/2014/main" id="{E4D2830E-F95B-4D61-A396-6597652B2E51}"/>
              </a:ext>
            </a:extLst>
          </p:cNvPr>
          <p:cNvSpPr txBox="1"/>
          <p:nvPr/>
        </p:nvSpPr>
        <p:spPr>
          <a:xfrm>
            <a:off x="8596332" y="2080414"/>
            <a:ext cx="3265468" cy="338554"/>
          </a:xfrm>
          <a:prstGeom prst="rect">
            <a:avLst/>
          </a:prstGeom>
          <a:noFill/>
        </p:spPr>
        <p:txBody>
          <a:bodyPr wrap="square">
            <a:spAutoFit/>
          </a:bodyPr>
          <a:lstStyle/>
          <a:p>
            <a:r>
              <a:rPr lang="en-US" altLang="zh-TW" sz="1600" b="1">
                <a:latin typeface="Arial" panose="020B0604020202020204" pitchFamily="34" charset="0"/>
                <a:ea typeface="微軟正黑體" panose="020B0604030504040204" pitchFamily="34" charset="-120"/>
                <a:cs typeface="Arial" panose="020B0604020202020204" pitchFamily="34" charset="0"/>
              </a:rPr>
              <a:t>TS-h1290FX Ordering SKUs:</a:t>
            </a:r>
          </a:p>
        </p:txBody>
      </p:sp>
      <p:sp>
        <p:nvSpPr>
          <p:cNvPr id="13" name="文字方塊 12">
            <a:extLst>
              <a:ext uri="{FF2B5EF4-FFF2-40B4-BE49-F238E27FC236}">
                <a16:creationId xmlns:a16="http://schemas.microsoft.com/office/drawing/2014/main" id="{6E9C1FF2-D3EE-44C1-83DE-FE044DB08F1B}"/>
              </a:ext>
            </a:extLst>
          </p:cNvPr>
          <p:cNvSpPr txBox="1"/>
          <p:nvPr/>
        </p:nvSpPr>
        <p:spPr>
          <a:xfrm>
            <a:off x="8625516" y="2923984"/>
            <a:ext cx="2660514" cy="461665"/>
          </a:xfrm>
          <a:prstGeom prst="rect">
            <a:avLst/>
          </a:prstGeom>
          <a:noFill/>
        </p:spPr>
        <p:txBody>
          <a:bodyPr wrap="square" rtlCol="0">
            <a:spAutoFit/>
          </a:bodyPr>
          <a:lstStyle/>
          <a:p>
            <a:pPr marL="174625" indent="-174625">
              <a:buFont typeface="Arial" panose="020B0604020202020204" pitchFamily="34" charset="0"/>
              <a:buChar char="•"/>
            </a:pPr>
            <a:r>
              <a:rPr lang="en-US" altLang="zh-TW" sz="1400" b="0" i="0" u="none" strike="noStrike">
                <a:effectLst/>
                <a:latin typeface="Arial" panose="020B0604020202020204" pitchFamily="34" charset="0"/>
                <a:ea typeface="微軟正黑體" panose="020B0604030504040204" pitchFamily="34" charset="-120"/>
                <a:cs typeface="Arial" panose="020B0604020202020204" pitchFamily="34" charset="0"/>
              </a:rPr>
              <a:t>TS-h1290FX-7302P-128G</a:t>
            </a:r>
          </a:p>
          <a:p>
            <a:r>
              <a:rPr lang="en-US" altLang="zh-TW" sz="1000">
                <a:latin typeface="Arial" panose="020B0604020202020204" pitchFamily="34" charset="0"/>
                <a:ea typeface="微軟正黑體" panose="020B0604030504040204" pitchFamily="34" charset="-120"/>
                <a:cs typeface="Arial" panose="020B0604020202020204" pitchFamily="34" charset="0"/>
              </a:rPr>
              <a:t>      </a:t>
            </a:r>
            <a:r>
              <a:rPr lang="de-DE" altLang="zh-TW" sz="1000">
                <a:latin typeface="Arial" panose="020B0604020202020204" pitchFamily="34" charset="0"/>
                <a:ea typeface="微軟正黑體" panose="020B0604030504040204" pitchFamily="34" charset="-120"/>
                <a:cs typeface="Arial" panose="020B0604020202020204" pitchFamily="34" charset="0"/>
              </a:rPr>
              <a:t>AMD 16C/32T 7302P, 128GB RDIMM</a:t>
            </a:r>
            <a:endParaRPr lang="en-US" altLang="zh-TW" sz="1000" b="0" i="0" u="none" strike="noStrike">
              <a:effectLst/>
              <a:latin typeface="Arial" panose="020B0604020202020204" pitchFamily="34" charset="0"/>
              <a:ea typeface="微軟正黑體" panose="020B0604030504040204" pitchFamily="34" charset="-120"/>
              <a:cs typeface="Arial" panose="020B0604020202020204" pitchFamily="34" charset="0"/>
            </a:endParaRPr>
          </a:p>
        </p:txBody>
      </p:sp>
      <p:sp>
        <p:nvSpPr>
          <p:cNvPr id="14" name="文字方塊 13">
            <a:extLst>
              <a:ext uri="{FF2B5EF4-FFF2-40B4-BE49-F238E27FC236}">
                <a16:creationId xmlns:a16="http://schemas.microsoft.com/office/drawing/2014/main" id="{9CB63691-387B-4902-B7E7-56BEF1942DF7}"/>
              </a:ext>
            </a:extLst>
          </p:cNvPr>
          <p:cNvSpPr txBox="1"/>
          <p:nvPr/>
        </p:nvSpPr>
        <p:spPr>
          <a:xfrm>
            <a:off x="8625516" y="3429000"/>
            <a:ext cx="3566484" cy="461665"/>
          </a:xfrm>
          <a:prstGeom prst="rect">
            <a:avLst/>
          </a:prstGeom>
          <a:noFill/>
        </p:spPr>
        <p:txBody>
          <a:bodyPr wrap="square" rtlCol="0">
            <a:spAutoFit/>
          </a:bodyPr>
          <a:lstStyle/>
          <a:p>
            <a:pPr marL="174625" indent="-174625">
              <a:buFont typeface="Arial" panose="020B0604020202020204" pitchFamily="34" charset="0"/>
              <a:buChar char="•"/>
            </a:pPr>
            <a:r>
              <a:rPr lang="en-US" altLang="zh-TW" sz="1400" b="0" i="0" u="none" strike="noStrike">
                <a:effectLst/>
                <a:latin typeface="Arial" panose="020B0604020202020204" pitchFamily="34" charset="0"/>
                <a:ea typeface="微軟正黑體" panose="020B0604030504040204" pitchFamily="34" charset="-120"/>
                <a:cs typeface="Arial" panose="020B0604020202020204" pitchFamily="34" charset="0"/>
              </a:rPr>
              <a:t>TS-h1290FX-7302P-256G </a:t>
            </a:r>
            <a:r>
              <a:rPr lang="en-US" altLang="zh-TW" sz="1000" b="0" i="0" u="none" strike="noStrike">
                <a:effectLst/>
                <a:latin typeface="Arial" panose="020B0604020202020204" pitchFamily="34" charset="0"/>
                <a:ea typeface="微軟正黑體" panose="020B0604030504040204" pitchFamily="34" charset="-120"/>
                <a:cs typeface="Arial" panose="020B0604020202020204" pitchFamily="34" charset="0"/>
              </a:rPr>
              <a:t>(</a:t>
            </a:r>
            <a:r>
              <a:rPr lang="en-US" altLang="zh-TW" sz="1000">
                <a:latin typeface="Arial" panose="020B0604020202020204" pitchFamily="34" charset="0"/>
                <a:ea typeface="微軟正黑體" panose="020B0604030504040204" pitchFamily="34" charset="-120"/>
                <a:cs typeface="Arial" panose="020B0604020202020204" pitchFamily="34" charset="0"/>
              </a:rPr>
              <a:t>by order</a:t>
            </a:r>
            <a:r>
              <a:rPr lang="en-US" altLang="zh-TW" sz="1000" b="0" i="0" u="none" strike="noStrike">
                <a:effectLst/>
                <a:latin typeface="Arial" panose="020B0604020202020204" pitchFamily="34" charset="0"/>
                <a:ea typeface="微軟正黑體" panose="020B0604030504040204" pitchFamily="34" charset="-120"/>
                <a:cs typeface="Arial" panose="020B0604020202020204" pitchFamily="34" charset="0"/>
              </a:rPr>
              <a:t>)</a:t>
            </a:r>
          </a:p>
          <a:p>
            <a:r>
              <a:rPr lang="de-DE" altLang="zh-TW" sz="1000">
                <a:latin typeface="Arial" panose="020B0604020202020204" pitchFamily="34" charset="0"/>
                <a:ea typeface="微軟正黑體" panose="020B0604030504040204" pitchFamily="34" charset="-120"/>
                <a:cs typeface="Arial" panose="020B0604020202020204" pitchFamily="34" charset="0"/>
              </a:rPr>
              <a:t>      AMD 16C/32T 7302P, 128GB RDIMM</a:t>
            </a:r>
            <a:endParaRPr lang="en-US" altLang="zh-TW" sz="1000" b="0" i="0" u="none" strike="noStrike">
              <a:effectLst/>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124747246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9E5AB25-8A27-477D-9C64-0410390D904F}"/>
              </a:ext>
            </a:extLst>
          </p:cNvPr>
          <p:cNvSpPr txBox="1"/>
          <p:nvPr/>
        </p:nvSpPr>
        <p:spPr>
          <a:xfrm>
            <a:off x="613937" y="1763535"/>
            <a:ext cx="4068169" cy="2026196"/>
          </a:xfrm>
          <a:prstGeom prst="rect">
            <a:avLst/>
          </a:prstGeom>
          <a:noFill/>
          <a:effectLst/>
        </p:spPr>
        <p:txBody>
          <a:bodyPr wrap="square" rtlCol="0">
            <a:spAutoFit/>
          </a:bodyPr>
          <a:lstStyle/>
          <a:p>
            <a:r>
              <a:rPr lang="en-US" altLang="zh-TW" sz="2400" b="1" i="1">
                <a:latin typeface="Arial" panose="020B0604020202020204" pitchFamily="34" charset="0"/>
                <a:ea typeface="微軟正黑體" panose="020B0604030504040204" pitchFamily="34" charset="-120"/>
                <a:cs typeface="Arial" panose="020B0604020202020204" pitchFamily="34" charset="0"/>
              </a:rPr>
              <a:t>Supercharged for teams &amp; content creators.</a:t>
            </a:r>
          </a:p>
          <a:p>
            <a:pPr>
              <a:lnSpc>
                <a:spcPct val="150000"/>
              </a:lnSpc>
            </a:pPr>
            <a:r>
              <a:rPr lang="en-US" altLang="zh-TW">
                <a:latin typeface="Arial" panose="020B0604020202020204" pitchFamily="34" charset="0"/>
                <a:ea typeface="微軟正黑體" panose="020B0604030504040204" pitchFamily="34" charset="-120"/>
                <a:cs typeface="Arial" panose="020B0604020202020204" pitchFamily="34" charset="0"/>
              </a:rPr>
              <a:t>The most powerful all flash 12-bay </a:t>
            </a:r>
            <a:r>
              <a:rPr lang="en-US" altLang="zh-TW" err="1">
                <a:latin typeface="Arial" panose="020B0604020202020204" pitchFamily="34" charset="0"/>
                <a:ea typeface="微軟正黑體" panose="020B0604030504040204" pitchFamily="34" charset="-120"/>
                <a:cs typeface="Arial" panose="020B0604020202020204" pitchFamily="34" charset="0"/>
              </a:rPr>
              <a:t>NVMe</a:t>
            </a:r>
            <a:r>
              <a:rPr lang="en-US" altLang="zh-TW">
                <a:latin typeface="Arial" panose="020B0604020202020204" pitchFamily="34" charset="0"/>
                <a:ea typeface="微軟正黑體" panose="020B0604030504040204" pitchFamily="34" charset="-120"/>
                <a:cs typeface="Arial" panose="020B0604020202020204" pitchFamily="34" charset="0"/>
              </a:rPr>
              <a:t>/SATA SSD desktop NAS w/ 25GbE &amp; PCIe Gen4 has arrived.</a:t>
            </a:r>
            <a:endParaRPr lang="zh-TW" altLang="en-US">
              <a:latin typeface="Arial" panose="020B0604020202020204" pitchFamily="34" charset="0"/>
              <a:ea typeface="微軟正黑體 Light" panose="020B0304030504040204" pitchFamily="34" charset="-120"/>
              <a:cs typeface="Arial" panose="020B0604020202020204" pitchFamily="34" charset="0"/>
            </a:endParaRPr>
          </a:p>
        </p:txBody>
      </p:sp>
      <p:pic>
        <p:nvPicPr>
          <p:cNvPr id="5" name="圖形 4">
            <a:extLst>
              <a:ext uri="{FF2B5EF4-FFF2-40B4-BE49-F238E27FC236}">
                <a16:creationId xmlns:a16="http://schemas.microsoft.com/office/drawing/2014/main" id="{FFF7DC0E-A003-4C4E-802B-24FD8F10A261}"/>
              </a:ext>
            </a:extLst>
          </p:cNvPr>
          <p:cNvPicPr>
            <a:picLocks noChangeAspect="1"/>
          </p:cNvPicPr>
          <p:nvPr/>
        </p:nvPicPr>
        <p:blipFill>
          <a:blip r:embed="rId2">
            <a:alphaModFix/>
            <a:extLst>
              <a:ext uri="{96DAC541-7B7A-43D3-8B79-37D633B846F1}">
                <asvg:svgBlip xmlns:asvg="http://schemas.microsoft.com/office/drawing/2016/SVG/main" r:embed="rId3"/>
              </a:ext>
            </a:extLst>
          </a:blip>
          <a:stretch>
            <a:fillRect/>
          </a:stretch>
        </p:blipFill>
        <p:spPr>
          <a:xfrm>
            <a:off x="10478109" y="331049"/>
            <a:ext cx="1335645" cy="238824"/>
          </a:xfrm>
          <a:prstGeom prst="rect">
            <a:avLst/>
          </a:prstGeom>
        </p:spPr>
      </p:pic>
      <p:pic>
        <p:nvPicPr>
          <p:cNvPr id="8" name="圖形 7">
            <a:extLst>
              <a:ext uri="{FF2B5EF4-FFF2-40B4-BE49-F238E27FC236}">
                <a16:creationId xmlns:a16="http://schemas.microsoft.com/office/drawing/2014/main" id="{FD2333D4-DEB5-4496-A6AC-D670D1D37C3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13937" y="843124"/>
            <a:ext cx="4279435" cy="866076"/>
          </a:xfrm>
          <a:prstGeom prst="rect">
            <a:avLst/>
          </a:prstGeom>
        </p:spPr>
      </p:pic>
      <p:sp>
        <p:nvSpPr>
          <p:cNvPr id="6" name="文字方塊 5">
            <a:extLst>
              <a:ext uri="{FF2B5EF4-FFF2-40B4-BE49-F238E27FC236}">
                <a16:creationId xmlns:a16="http://schemas.microsoft.com/office/drawing/2014/main" id="{2E979FAC-F643-44E5-9373-8D16054BDC71}"/>
              </a:ext>
            </a:extLst>
          </p:cNvPr>
          <p:cNvSpPr txBox="1"/>
          <p:nvPr/>
        </p:nvSpPr>
        <p:spPr>
          <a:xfrm>
            <a:off x="614926" y="6298842"/>
            <a:ext cx="11102009" cy="394723"/>
          </a:xfrm>
          <a:prstGeom prst="rect">
            <a:avLst/>
          </a:prstGeom>
          <a:noFill/>
        </p:spPr>
        <p:txBody>
          <a:bodyPr wrap="square" rtlCol="0">
            <a:spAutoFit/>
          </a:bodyPr>
          <a:lstStyle/>
          <a:p>
            <a:pPr fontAlgn="base">
              <a:lnSpc>
                <a:spcPct val="150000"/>
              </a:lnSpc>
            </a:pPr>
            <a:r>
              <a:rPr lang="en-US" altLang="zh-TW" sz="700" spc="150">
                <a:latin typeface="微軟正黑體" panose="020B0604030504040204" pitchFamily="34" charset="-120"/>
                <a:ea typeface="微軟正黑體" panose="020B0604030504040204" pitchFamily="34" charset="-120"/>
              </a:rPr>
              <a:t>Copyright© 2022 QNAP Systems, Inc. All rights reserved. QNAP® and other names of QNAP Products are proprietary marks or registered trademarks of QNAP Systems, Inc. Other products and company names mentioned herein are trademarks of their respective holders.​​​​​​​</a:t>
            </a:r>
          </a:p>
        </p:txBody>
      </p:sp>
    </p:spTree>
    <p:extLst>
      <p:ext uri="{BB962C8B-B14F-4D97-AF65-F5344CB8AC3E}">
        <p14:creationId xmlns:p14="http://schemas.microsoft.com/office/powerpoint/2010/main" val="967830446"/>
      </p:ext>
    </p:extLst>
  </p:cSld>
  <p:clrMapOvr>
    <a:masterClrMapping/>
  </p:clrMapOvr>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5150</Words>
  <Application>Microsoft Office PowerPoint</Application>
  <PresentationFormat>寬螢幕</PresentationFormat>
  <Paragraphs>823</Paragraphs>
  <Slides>67</Slides>
  <Notes>19</Notes>
  <HiddenSlides>0</HiddenSlides>
  <MMClips>0</MMClips>
  <ScaleCrop>false</ScaleCrop>
  <HeadingPairs>
    <vt:vector size="4" baseType="variant">
      <vt:variant>
        <vt:lpstr>佈景主題</vt:lpstr>
      </vt:variant>
      <vt:variant>
        <vt:i4>1</vt:i4>
      </vt:variant>
      <vt:variant>
        <vt:lpstr>投影片標題</vt:lpstr>
      </vt:variant>
      <vt:variant>
        <vt:i4>67</vt:i4>
      </vt:variant>
    </vt:vector>
  </HeadingPairs>
  <TitlesOfParts>
    <vt:vector size="68" baseType="lpstr">
      <vt:lpstr>Office 佈景主題</vt:lpstr>
      <vt:lpstr>PowerPoint 簡報</vt:lpstr>
      <vt:lpstr>PowerPoint 簡報</vt:lpstr>
      <vt:lpstr>Must use SSD to get the highest performance. How to choose SSDs?</vt:lpstr>
      <vt:lpstr>PowerPoint 簡報</vt:lpstr>
      <vt:lpstr>PowerPoint 簡報</vt:lpstr>
      <vt:lpstr>All flash NVMe desktop NAS with AMD EPYC 7002 series 8/16-core server CPU &amp; PCIe Gen4</vt:lpstr>
      <vt:lpstr>AMD EPYC 7002 (Rome)  server-grade processor for the data center</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Flexible Ethernet speed configuration 25GbE also supports 10GbE/1GbE</vt:lpstr>
      <vt:lpstr>PowerPoint 簡報</vt:lpstr>
      <vt:lpstr>PowerPoint 簡報</vt:lpstr>
      <vt:lpstr>PowerPoint 簡報</vt:lpstr>
      <vt:lpstr>Adobe Premiere &amp; Davinci Resolve support multi-user collaborative editing with QNAP NAS</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Easy to use HBS 3.0 app fulfilling backup  3-2-1 practice with deduplication</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A virtual NAS solution suited for Enterprises and Workgroups</vt:lpstr>
      <vt:lpstr>PowerPoint 簡報</vt:lpstr>
      <vt:lpstr>Streaming and playback platform for 4K media with a graphics card and transcoding</vt:lpstr>
      <vt:lpstr>PowerPoint 簡報</vt:lpstr>
      <vt:lpstr>PowerPoint 簡報</vt:lpstr>
      <vt:lpstr>PowerPoint 簡報</vt:lpstr>
      <vt:lpstr>Build a comprehensive surveillance system with a QNAP NAS, QVR Elite, and IP cameras</vt:lpstr>
      <vt:lpstr>PowerPoint 簡報</vt:lpstr>
      <vt:lpstr>PowerPoint 簡報</vt:lpstr>
      <vt:lpstr>PowerPoint 簡報</vt:lpstr>
      <vt:lpstr>PowerPoint 簡報</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Jason Hsu 許博傑</dc:creator>
  <cp:lastModifiedBy>Jason Hsu 許博傑</cp:lastModifiedBy>
  <cp:revision>2</cp:revision>
  <dcterms:created xsi:type="dcterms:W3CDTF">2021-10-15T03:54:28Z</dcterms:created>
  <dcterms:modified xsi:type="dcterms:W3CDTF">2022-03-11T08:51:57Z</dcterms:modified>
</cp:coreProperties>
</file>