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embedTrueTypeFonts="1" saveSubsetFonts="1" autoCompressPictures="0">
  <p:sldMasterIdLst>
    <p:sldMasterId id="2147483658" r:id="rId1"/>
  </p:sldMasterIdLst>
  <p:notesMasterIdLst>
    <p:notesMasterId r:id="rId46"/>
  </p:notesMasterIdLst>
  <p:sldIdLst>
    <p:sldId id="256" r:id="rId2"/>
    <p:sldId id="257" r:id="rId3"/>
    <p:sldId id="258" r:id="rId4"/>
    <p:sldId id="300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302" r:id="rId20"/>
    <p:sldId id="275" r:id="rId21"/>
    <p:sldId id="276" r:id="rId22"/>
    <p:sldId id="301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5143500" type="screen16x9"/>
  <p:notesSz cx="6858000" cy="9144000"/>
  <p:embeddedFontLst>
    <p:embeddedFont>
      <p:font typeface="Roboto" panose="02000000000000000000" pitchFamily="2" charset="0"/>
      <p:regular r:id="rId47"/>
      <p:bold r:id="rId48"/>
      <p:italic r:id="rId49"/>
      <p:boldItalic r:id="rId50"/>
    </p:embeddedFont>
    <p:embeddedFont>
      <p:font typeface="Meiryo UI" panose="020B0604030504040204" pitchFamily="50" charset="-128"/>
      <p:regular r:id="rId51"/>
      <p:bold r:id="rId52"/>
      <p:italic r:id="rId53"/>
      <p:boldItalic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Microsoft JhengHei" panose="020B0604030504040204" pitchFamily="34" charset="-120"/>
      <p:regular r:id="rId59"/>
      <p:bold r:id="rId60"/>
    </p:embeddedFont>
    <p:embeddedFont>
      <p:font typeface="Lato" panose="020B0600070205080204" charset="-128"/>
      <p:regular r:id="rId61"/>
      <p:bold r:id="rId62"/>
      <p:italic r:id="rId63"/>
      <p:boldItalic r:id="rId64"/>
    </p:embeddedFont>
    <p:embeddedFont>
      <p:font typeface="Nunito" panose="020B0600070205080204" charset="0"/>
      <p:regular r:id="rId65"/>
      <p:bold r:id="rId66"/>
      <p:italic r:id="rId67"/>
      <p:boldItalic r:id="rId68"/>
    </p:embeddedFont>
    <p:embeddedFont>
      <p:font typeface="Corbel" panose="020B0503020204020204" pitchFamily="34" charset="0"/>
      <p:regular r:id="rId69"/>
      <p:bold r:id="rId70"/>
      <p:italic r:id="rId71"/>
      <p:boldItalic r:id="rId72"/>
    </p:embeddedFont>
    <p:embeddedFont>
      <p:font typeface="Microsoft JhengHei" panose="020B0604030504040204" pitchFamily="34" charset="-120"/>
      <p:regular r:id="rId59"/>
      <p:bold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0B5AD76-DBA4-46A0-95A9-A6273AF67C66}">
  <a:tblStyle styleId="{30B5AD76-DBA4-46A0-95A9-A6273AF67C6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A1F9AF2-8422-43FE-A120-BDB630ADE812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660"/>
  </p:normalViewPr>
  <p:slideViewPr>
    <p:cSldViewPr snapToGrid="0">
      <p:cViewPr varScale="1">
        <p:scale>
          <a:sx n="97" d="100"/>
          <a:sy n="97" d="100"/>
        </p:scale>
        <p:origin x="94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63" Type="http://schemas.openxmlformats.org/officeDocument/2006/relationships/font" Target="fonts/font17.fntdata"/><Relationship Id="rId68" Type="http://schemas.openxmlformats.org/officeDocument/2006/relationships/font" Target="fonts/font2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font" Target="fonts/font20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69" Type="http://schemas.openxmlformats.org/officeDocument/2006/relationships/font" Target="fonts/font23.fntdata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72" Type="http://schemas.openxmlformats.org/officeDocument/2006/relationships/font" Target="fonts/font2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3.fntdata"/><Relationship Id="rId67" Type="http://schemas.openxmlformats.org/officeDocument/2006/relationships/font" Target="fonts/font2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70" Type="http://schemas.openxmlformats.org/officeDocument/2006/relationships/font" Target="fonts/font24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font" Target="fonts/font19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Meiryo UI" panose="020B0604030504040204" pitchFamily="50" charset="-128"/>
        <a:ea typeface="Meiryo UI" panose="020B0604030504040204" pitchFamily="50" charset="-128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5" name="Google Shape;28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" name="Google Shape;33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6992600" y="-11796713"/>
            <a:ext cx="22159913" cy="124650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360" name="Google Shape;36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ym typeface="Nunito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9054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" name="Google Shape;4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3" name="Google Shape;39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1" name="Google Shape;43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22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142882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Google Shape;47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9" name="Google Shape;47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4" name="Google Shape;48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2" name="Google Shape;50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6" name="Google Shape;51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1" name="Google Shape;53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8" name="Google Shape;55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7" name="Google Shape;56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0" name="Google Shape;58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2" name="Google Shape;60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9" name="Google Shape;62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1" name="Google Shape;65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6" name="Google Shape;676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4" name="Google Shape;704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1" name="Google Shape;72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4" name="Google Shape;734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4" name="Google Shape;76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838950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0" name="Google Shape;78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7" name="Google Shape;807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08" name="Google Shape;808;p4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rPr>
              <a:t>41</a:t>
            </a:fld>
            <a:endParaRPr sz="1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9" name="Google Shape;859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6" name="Google Shape;101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3" name="Google Shape;1023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標題投影片">
  <p:cSld name="2_標題投影片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998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B99DFF-3B44-4565-8AEB-57256C8BA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A9AE8BB-59A7-4661-A57D-B1AB4A4C39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7063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B99DFF-3B44-4565-8AEB-57256C8BA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14202862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>
  <p:cSld name="只有標題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bg>
      <p:bgPr>
        <a:gradFill>
          <a:gsLst>
            <a:gs pos="0">
              <a:srgbClr val="2B2929"/>
            </a:gs>
            <a:gs pos="100000">
              <a:srgbClr val="010203"/>
            </a:gs>
          </a:gsLst>
          <a:lin ang="54007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02843" y="0"/>
            <a:ext cx="8687888" cy="101099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713225" y="101625"/>
            <a:ext cx="7707900" cy="79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gradFill>
          <a:gsLst>
            <a:gs pos="0">
              <a:srgbClr val="2B2929"/>
            </a:gs>
            <a:gs pos="100000">
              <a:srgbClr val="010203"/>
            </a:gs>
          </a:gsLst>
          <a:lin ang="5400700" scaled="0"/>
        </a:gra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2190146" cy="18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2190146" cy="956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cxnSp>
        <p:nvCxnSpPr>
          <p:cNvPr id="26" name="Google Shape;26;p7"/>
          <p:cNvCxnSpPr/>
          <p:nvPr/>
        </p:nvCxnSpPr>
        <p:spPr>
          <a:xfrm>
            <a:off x="623888" y="3264794"/>
            <a:ext cx="2190146" cy="0"/>
          </a:xfrm>
          <a:prstGeom prst="straightConnector1">
            <a:avLst/>
          </a:prstGeom>
          <a:noFill/>
          <a:ln w="19050" cap="flat" cmpd="sng">
            <a:solidFill>
              <a:srgbClr val="67097C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>
  <p:cSld name="標題及內容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2700440" y="154547"/>
            <a:ext cx="6091615" cy="960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標題及內容">
  <p:cSld name="2_標題及內容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9143997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02843" y="0"/>
            <a:ext cx="8687888" cy="101099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 flipH="1">
            <a:off x="729972" y="170645"/>
            <a:ext cx="7808719" cy="67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1_標題投影片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99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及內容">
  <p:cSld name="1_標題及內容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602673"/>
            <a:ext cx="917620" cy="377882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>
            <a:off x="134326" y="1408577"/>
            <a:ext cx="883106" cy="2268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一張含有 室外物品 的圖片&#10;&#10;自動產生的描述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Meiryo UI" panose="020B0604030504040204" pitchFamily="50" charset="-128"/>
          <a:ea typeface="Meiryo UI" panose="020B0604030504040204" pitchFamily="50" charset="-128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1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38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go/how-to/faq/con_show.php?cid=36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tiff"/><Relationship Id="rId10" Type="http://schemas.openxmlformats.org/officeDocument/2006/relationships/image" Target="../media/image56.png"/><Relationship Id="rId4" Type="http://schemas.openxmlformats.org/officeDocument/2006/relationships/image" Target="../media/image50.tiff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tif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jpg"/><Relationship Id="rId9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11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100.jp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notesSlide" Target="../notesSlides/notesSlide32.xml"/><Relationship Id="rId16" Type="http://schemas.openxmlformats.org/officeDocument/2006/relationships/hyperlink" Target="https://www.qnap.com/en/compatibility-qvr-pro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jp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4.png"/><Relationship Id="rId7" Type="http://schemas.openxmlformats.org/officeDocument/2006/relationships/image" Target="../media/image1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12" Type="http://schemas.openxmlformats.org/officeDocument/2006/relationships/image" Target="../media/image16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5" Type="http://schemas.openxmlformats.org/officeDocument/2006/relationships/image" Target="../media/image153.png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171.png"/><Relationship Id="rId18" Type="http://schemas.openxmlformats.org/officeDocument/2006/relationships/image" Target="../media/image176.png"/><Relationship Id="rId26" Type="http://schemas.openxmlformats.org/officeDocument/2006/relationships/image" Target="../media/image184.png"/><Relationship Id="rId3" Type="http://schemas.openxmlformats.org/officeDocument/2006/relationships/image" Target="../media/image161.png"/><Relationship Id="rId21" Type="http://schemas.openxmlformats.org/officeDocument/2006/relationships/image" Target="../media/image179.png"/><Relationship Id="rId7" Type="http://schemas.openxmlformats.org/officeDocument/2006/relationships/image" Target="../media/image165.png"/><Relationship Id="rId12" Type="http://schemas.openxmlformats.org/officeDocument/2006/relationships/image" Target="../media/image170.png"/><Relationship Id="rId17" Type="http://schemas.openxmlformats.org/officeDocument/2006/relationships/image" Target="../media/image175.png"/><Relationship Id="rId25" Type="http://schemas.openxmlformats.org/officeDocument/2006/relationships/image" Target="../media/image183.pn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174.png"/><Relationship Id="rId20" Type="http://schemas.openxmlformats.org/officeDocument/2006/relationships/image" Target="../media/image178.png"/><Relationship Id="rId29" Type="http://schemas.openxmlformats.org/officeDocument/2006/relationships/image" Target="../media/image18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4.png"/><Relationship Id="rId11" Type="http://schemas.openxmlformats.org/officeDocument/2006/relationships/image" Target="../media/image169.png"/><Relationship Id="rId24" Type="http://schemas.openxmlformats.org/officeDocument/2006/relationships/image" Target="../media/image182.png"/><Relationship Id="rId5" Type="http://schemas.openxmlformats.org/officeDocument/2006/relationships/image" Target="../media/image163.png"/><Relationship Id="rId15" Type="http://schemas.openxmlformats.org/officeDocument/2006/relationships/image" Target="../media/image173.png"/><Relationship Id="rId23" Type="http://schemas.openxmlformats.org/officeDocument/2006/relationships/image" Target="../media/image181.png"/><Relationship Id="rId28" Type="http://schemas.openxmlformats.org/officeDocument/2006/relationships/image" Target="../media/image186.png"/><Relationship Id="rId10" Type="http://schemas.openxmlformats.org/officeDocument/2006/relationships/image" Target="../media/image168.png"/><Relationship Id="rId19" Type="http://schemas.openxmlformats.org/officeDocument/2006/relationships/image" Target="../media/image177.png"/><Relationship Id="rId4" Type="http://schemas.openxmlformats.org/officeDocument/2006/relationships/image" Target="../media/image162.png"/><Relationship Id="rId9" Type="http://schemas.openxmlformats.org/officeDocument/2006/relationships/image" Target="../media/image167.png"/><Relationship Id="rId14" Type="http://schemas.openxmlformats.org/officeDocument/2006/relationships/image" Target="../media/image172.png"/><Relationship Id="rId22" Type="http://schemas.openxmlformats.org/officeDocument/2006/relationships/image" Target="../media/image180.png"/><Relationship Id="rId27" Type="http://schemas.openxmlformats.org/officeDocument/2006/relationships/image" Target="../media/image18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3" Type="http://schemas.openxmlformats.org/officeDocument/2006/relationships/image" Target="../media/image4.png"/><Relationship Id="rId7" Type="http://schemas.openxmlformats.org/officeDocument/2006/relationships/image" Target="../media/image19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Relationship Id="rId9" Type="http://schemas.openxmlformats.org/officeDocument/2006/relationships/image" Target="../media/image19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1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 err="1" smtClean="0"/>
              <a:t>シングル</a:t>
            </a:r>
            <a:r>
              <a:rPr lang="en-US" dirty="0" smtClean="0"/>
              <a:t>/クワッド</a:t>
            </a:r>
            <a:r>
              <a:rPr lang="en-US" dirty="0"/>
              <a:t>2.5GbE</a:t>
            </a:r>
            <a:r>
              <a:rPr lang="en-US" dirty="0" smtClean="0"/>
              <a:t>ポート</a:t>
            </a:r>
            <a:r>
              <a:rPr lang="ja-JP" altLang="en-US" dirty="0" smtClean="0"/>
              <a:t>を搭載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altLang="ja-JP" dirty="0" err="1" smtClean="0"/>
              <a:t>日常業務に適</a:t>
            </a:r>
            <a:r>
              <a:rPr lang="ja-JP" altLang="en-US" dirty="0"/>
              <a:t>し</a:t>
            </a:r>
            <a:r>
              <a:rPr lang="ja-JP" altLang="en-US" dirty="0" smtClean="0"/>
              <a:t>た</a:t>
            </a:r>
            <a:r>
              <a:rPr lang="ja-JP" altLang="en-US" dirty="0"/>
              <a:t>性能</a:t>
            </a:r>
            <a:r>
              <a:rPr lang="ja-JP" altLang="en-US" dirty="0" smtClean="0"/>
              <a:t>を実現</a:t>
            </a:r>
            <a:endParaRPr dirty="0"/>
          </a:p>
        </p:txBody>
      </p:sp>
      <p:sp>
        <p:nvSpPr>
          <p:cNvPr id="194" name="Google Shape;194;p21"/>
          <p:cNvSpPr txBox="1"/>
          <p:nvPr/>
        </p:nvSpPr>
        <p:spPr>
          <a:xfrm>
            <a:off x="783985" y="1171345"/>
            <a:ext cx="3411498" cy="224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 x 2.5GbE </a:t>
            </a:r>
            <a:r>
              <a:rPr lang="en-US" sz="105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SMB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シーケンシャルスループット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(512K)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95" name="Google Shape;195;p21"/>
          <p:cNvSpPr txBox="1"/>
          <p:nvPr/>
        </p:nvSpPr>
        <p:spPr>
          <a:xfrm>
            <a:off x="4388423" y="1192497"/>
            <a:ext cx="3385959" cy="350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 x 2.5GbE </a:t>
            </a:r>
            <a:r>
              <a:rPr lang="en-US" sz="105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SMB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シーケンシャルスループット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(512K)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96" name="Google Shape;196;p21"/>
          <p:cNvSpPr/>
          <p:nvPr/>
        </p:nvSpPr>
        <p:spPr>
          <a:xfrm>
            <a:off x="1037758" y="1633095"/>
            <a:ext cx="2896949" cy="2332806"/>
          </a:xfrm>
          <a:prstGeom prst="rect">
            <a:avLst/>
          </a:prstGeom>
          <a:gradFill>
            <a:gsLst>
              <a:gs pos="0">
                <a:srgbClr val="7A6246">
                  <a:alpha val="36862"/>
                </a:srgbClr>
              </a:gs>
              <a:gs pos="100000">
                <a:srgbClr val="7A6246">
                  <a:alpha val="4274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97" name="Google Shape;197;p21"/>
          <p:cNvSpPr/>
          <p:nvPr/>
        </p:nvSpPr>
        <p:spPr>
          <a:xfrm>
            <a:off x="4498633" y="1664301"/>
            <a:ext cx="2980298" cy="2332806"/>
          </a:xfrm>
          <a:prstGeom prst="rect">
            <a:avLst/>
          </a:prstGeom>
          <a:gradFill>
            <a:gsLst>
              <a:gs pos="0">
                <a:srgbClr val="7A6246">
                  <a:alpha val="36862"/>
                </a:srgbClr>
              </a:gs>
              <a:gs pos="100000">
                <a:srgbClr val="7A6246">
                  <a:alpha val="4274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98" name="Google Shape;198;p21"/>
          <p:cNvSpPr txBox="1"/>
          <p:nvPr/>
        </p:nvSpPr>
        <p:spPr>
          <a:xfrm>
            <a:off x="1495167" y="3971335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3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読み取り</a:t>
            </a:r>
            <a:endParaRPr sz="13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99" name="Google Shape;199;p21"/>
          <p:cNvSpPr txBox="1"/>
          <p:nvPr/>
        </p:nvSpPr>
        <p:spPr>
          <a:xfrm>
            <a:off x="2589304" y="3971335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3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書き込み</a:t>
            </a:r>
            <a:endParaRPr sz="13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00" name="Google Shape;200;p21"/>
          <p:cNvSpPr txBox="1"/>
          <p:nvPr/>
        </p:nvSpPr>
        <p:spPr>
          <a:xfrm rot="-5400000">
            <a:off x="119108" y="3654719"/>
            <a:ext cx="687386" cy="233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MB /s)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01" name="Google Shape;201;p21"/>
          <p:cNvSpPr txBox="1"/>
          <p:nvPr/>
        </p:nvSpPr>
        <p:spPr>
          <a:xfrm>
            <a:off x="4983893" y="4002541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3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読み取り</a:t>
            </a:r>
            <a:endParaRPr sz="13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02" name="Google Shape;202;p21"/>
          <p:cNvSpPr txBox="1"/>
          <p:nvPr/>
        </p:nvSpPr>
        <p:spPr>
          <a:xfrm>
            <a:off x="6068250" y="4002541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3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書き込み</a:t>
            </a:r>
            <a:endParaRPr sz="13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03" name="Google Shape;203;p21"/>
          <p:cNvSpPr/>
          <p:nvPr/>
        </p:nvSpPr>
        <p:spPr>
          <a:xfrm>
            <a:off x="717915" y="3803300"/>
            <a:ext cx="26000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04" name="Google Shape;204;p21"/>
          <p:cNvSpPr/>
          <p:nvPr/>
        </p:nvSpPr>
        <p:spPr>
          <a:xfrm>
            <a:off x="591309" y="3427587"/>
            <a:ext cx="41069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05" name="Google Shape;205;p21"/>
          <p:cNvSpPr/>
          <p:nvPr/>
        </p:nvSpPr>
        <p:spPr>
          <a:xfrm>
            <a:off x="591309" y="3051873"/>
            <a:ext cx="41069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06" name="Google Shape;206;p21"/>
          <p:cNvSpPr/>
          <p:nvPr/>
        </p:nvSpPr>
        <p:spPr>
          <a:xfrm>
            <a:off x="591309" y="2676159"/>
            <a:ext cx="41069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600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07" name="Google Shape;207;p21"/>
          <p:cNvSpPr/>
          <p:nvPr/>
        </p:nvSpPr>
        <p:spPr>
          <a:xfrm>
            <a:off x="591309" y="2300445"/>
            <a:ext cx="41069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800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08" name="Google Shape;208;p21"/>
          <p:cNvSpPr/>
          <p:nvPr/>
        </p:nvSpPr>
        <p:spPr>
          <a:xfrm>
            <a:off x="579359" y="1924731"/>
            <a:ext cx="48603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1000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209" name="Google Shape;209;p21"/>
          <p:cNvGrpSpPr/>
          <p:nvPr/>
        </p:nvGrpSpPr>
        <p:grpSpPr>
          <a:xfrm>
            <a:off x="1037758" y="1643149"/>
            <a:ext cx="6441173" cy="2322751"/>
            <a:chOff x="1513810" y="2315008"/>
            <a:chExt cx="6120419" cy="1923942"/>
          </a:xfrm>
        </p:grpSpPr>
        <p:cxnSp>
          <p:nvCxnSpPr>
            <p:cNvPr id="210" name="Google Shape;210;p21"/>
            <p:cNvCxnSpPr/>
            <p:nvPr/>
          </p:nvCxnSpPr>
          <p:spPr>
            <a:xfrm>
              <a:off x="1513810" y="4210379"/>
              <a:ext cx="6120419" cy="28571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1" name="Google Shape;211;p21"/>
            <p:cNvCxnSpPr/>
            <p:nvPr/>
          </p:nvCxnSpPr>
          <p:spPr>
            <a:xfrm>
              <a:off x="1513810" y="3933140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2" name="Google Shape;212;p21"/>
            <p:cNvCxnSpPr/>
            <p:nvPr/>
          </p:nvCxnSpPr>
          <p:spPr>
            <a:xfrm>
              <a:off x="1513810" y="3293951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3" name="Google Shape;213;p21"/>
            <p:cNvCxnSpPr/>
            <p:nvPr/>
          </p:nvCxnSpPr>
          <p:spPr>
            <a:xfrm>
              <a:off x="1513810" y="2981787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4" name="Google Shape;214;p21"/>
            <p:cNvCxnSpPr/>
            <p:nvPr/>
          </p:nvCxnSpPr>
          <p:spPr>
            <a:xfrm>
              <a:off x="1513810" y="2665528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5" name="Google Shape;215;p21"/>
            <p:cNvCxnSpPr/>
            <p:nvPr/>
          </p:nvCxnSpPr>
          <p:spPr>
            <a:xfrm>
              <a:off x="1513810" y="3604394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6" name="Google Shape;216;p21"/>
            <p:cNvCxnSpPr/>
            <p:nvPr/>
          </p:nvCxnSpPr>
          <p:spPr>
            <a:xfrm>
              <a:off x="1513810" y="2315008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17" name="Google Shape;217;p21"/>
          <p:cNvSpPr/>
          <p:nvPr/>
        </p:nvSpPr>
        <p:spPr>
          <a:xfrm>
            <a:off x="2819240" y="3390361"/>
            <a:ext cx="493849" cy="581069"/>
          </a:xfrm>
          <a:prstGeom prst="rect">
            <a:avLst/>
          </a:prstGeom>
          <a:gradFill>
            <a:gsLst>
              <a:gs pos="0">
                <a:srgbClr val="F7942F"/>
              </a:gs>
              <a:gs pos="100000">
                <a:srgbClr val="EF206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18" name="Google Shape;218;p21"/>
          <p:cNvSpPr/>
          <p:nvPr/>
        </p:nvSpPr>
        <p:spPr>
          <a:xfrm>
            <a:off x="1706213" y="3407652"/>
            <a:ext cx="511415" cy="558248"/>
          </a:xfrm>
          <a:prstGeom prst="rect">
            <a:avLst/>
          </a:prstGeom>
          <a:gradFill>
            <a:gsLst>
              <a:gs pos="0">
                <a:srgbClr val="83FFE4"/>
              </a:gs>
              <a:gs pos="100000">
                <a:srgbClr val="254BF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19" name="Google Shape;219;p21"/>
          <p:cNvSpPr txBox="1"/>
          <p:nvPr/>
        </p:nvSpPr>
        <p:spPr>
          <a:xfrm>
            <a:off x="1712600" y="3393077"/>
            <a:ext cx="49863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293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0" name="Google Shape;220;p21"/>
          <p:cNvSpPr txBox="1"/>
          <p:nvPr/>
        </p:nvSpPr>
        <p:spPr>
          <a:xfrm>
            <a:off x="2812258" y="3387242"/>
            <a:ext cx="49863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295</a:t>
            </a:r>
            <a:endParaRPr sz="12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21" name="Google Shape;221;p21"/>
          <p:cNvSpPr/>
          <p:nvPr/>
        </p:nvSpPr>
        <p:spPr>
          <a:xfrm>
            <a:off x="6295792" y="1711686"/>
            <a:ext cx="493849" cy="2284582"/>
          </a:xfrm>
          <a:prstGeom prst="rect">
            <a:avLst/>
          </a:prstGeom>
          <a:gradFill>
            <a:gsLst>
              <a:gs pos="0">
                <a:srgbClr val="F7942F"/>
              </a:gs>
              <a:gs pos="100000">
                <a:srgbClr val="EF206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22" name="Google Shape;222;p21"/>
          <p:cNvSpPr/>
          <p:nvPr/>
        </p:nvSpPr>
        <p:spPr>
          <a:xfrm>
            <a:off x="5201751" y="1861046"/>
            <a:ext cx="511415" cy="2130982"/>
          </a:xfrm>
          <a:prstGeom prst="rect">
            <a:avLst/>
          </a:prstGeom>
          <a:gradFill>
            <a:gsLst>
              <a:gs pos="0">
                <a:srgbClr val="83FFE4"/>
              </a:gs>
              <a:gs pos="100000">
                <a:srgbClr val="254BF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23" name="Google Shape;223;p21"/>
          <p:cNvSpPr txBox="1"/>
          <p:nvPr/>
        </p:nvSpPr>
        <p:spPr>
          <a:xfrm>
            <a:off x="5151454" y="1870435"/>
            <a:ext cx="61200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1099</a:t>
            </a:r>
            <a:endParaRPr sz="12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24" name="Google Shape;224;p21"/>
          <p:cNvSpPr txBox="1"/>
          <p:nvPr/>
        </p:nvSpPr>
        <p:spPr>
          <a:xfrm>
            <a:off x="6236712" y="1723792"/>
            <a:ext cx="61200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1181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5" name="Google Shape;225;p21"/>
          <p:cNvSpPr/>
          <p:nvPr/>
        </p:nvSpPr>
        <p:spPr>
          <a:xfrm>
            <a:off x="932904" y="4413252"/>
            <a:ext cx="3867696" cy="46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環境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 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| TS-h1886XU-RP 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R2、QuTS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hero 5.0、18 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 Samsung 860 EVO Pro 1TB、RAID 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50(9x2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6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 | Windows Server 2019、Intel Xeon E3-W1250 3.3GHz、32GB RAM </a:t>
            </a:r>
            <a:endParaRPr lang="en-US" sz="600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IOmeter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| RAM 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512MB、ランプアップ時間30</a:t>
            </a:r>
            <a:r>
              <a:rPr lang="ja-JP" alt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秒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、シーケンス実行時間3</a:t>
            </a:r>
            <a:r>
              <a:rPr lang="ja-JP" alt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、16人の</a:t>
            </a:r>
            <a:r>
              <a:rPr lang="ja-JP" alt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従事者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b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6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</a:t>
            </a:r>
            <a:r>
              <a:rPr lang="ja-JP" altLang="en-US" sz="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ja-JP" alt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未処理</a:t>
            </a:r>
            <a:r>
              <a:rPr lang="en-US" altLang="ja-JP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I/O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、1 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MB</a:t>
            </a:r>
            <a:endParaRPr sz="6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6" name="Google Shape;226;p21"/>
          <p:cNvSpPr/>
          <p:nvPr/>
        </p:nvSpPr>
        <p:spPr>
          <a:xfrm>
            <a:off x="5019495" y="4514887"/>
            <a:ext cx="2877831" cy="184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</a:t>
            </a:r>
            <a:r>
              <a:rPr lang="en-US" sz="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ラボでテスト</a:t>
            </a:r>
            <a:r>
              <a:rPr lang="ja-JP" alt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されました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r>
              <a:rPr lang="en-US" sz="6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数値は環境によって異なる場合があります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7" name="Google Shape;227;p21"/>
          <p:cNvSpPr/>
          <p:nvPr/>
        </p:nvSpPr>
        <p:spPr>
          <a:xfrm>
            <a:off x="579359" y="1549017"/>
            <a:ext cx="48603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1200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ja-JP" dirty="0"/>
              <a:t>2</a:t>
            </a:r>
            <a:r>
              <a:rPr lang="ja-JP" altLang="en-US" dirty="0"/>
              <a:t>ポートの</a:t>
            </a:r>
            <a:r>
              <a:rPr lang="en-US" altLang="ja-JP" dirty="0"/>
              <a:t>10GbE</a:t>
            </a:r>
            <a:r>
              <a:rPr lang="ja-JP" altLang="en-US" dirty="0"/>
              <a:t>を内</a:t>
            </a:r>
            <a:r>
              <a:rPr lang="ja-JP" altLang="en-US" dirty="0" smtClean="0"/>
              <a:t>蔵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 smtClean="0"/>
              <a:t>エ</a:t>
            </a:r>
            <a:r>
              <a:rPr lang="ja-JP" altLang="en-US" dirty="0"/>
              <a:t>ンタープライズ向けに優れたパフォーマンスを実現</a:t>
            </a:r>
            <a:endParaRPr dirty="0"/>
          </a:p>
        </p:txBody>
      </p:sp>
      <p:sp>
        <p:nvSpPr>
          <p:cNvPr id="233" name="Google Shape;233;p22"/>
          <p:cNvSpPr/>
          <p:nvPr/>
        </p:nvSpPr>
        <p:spPr>
          <a:xfrm>
            <a:off x="1226944" y="1714824"/>
            <a:ext cx="2896949" cy="1951491"/>
          </a:xfrm>
          <a:prstGeom prst="rect">
            <a:avLst/>
          </a:prstGeom>
          <a:gradFill>
            <a:gsLst>
              <a:gs pos="0">
                <a:srgbClr val="7A6246">
                  <a:alpha val="36862"/>
                </a:srgbClr>
              </a:gs>
              <a:gs pos="100000">
                <a:srgbClr val="7A6246">
                  <a:alpha val="4274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34" name="Google Shape;234;p22"/>
          <p:cNvSpPr/>
          <p:nvPr/>
        </p:nvSpPr>
        <p:spPr>
          <a:xfrm>
            <a:off x="4687819" y="1746030"/>
            <a:ext cx="2980298" cy="1951491"/>
          </a:xfrm>
          <a:prstGeom prst="rect">
            <a:avLst/>
          </a:prstGeom>
          <a:gradFill>
            <a:gsLst>
              <a:gs pos="0">
                <a:srgbClr val="7A6246">
                  <a:alpha val="36862"/>
                </a:srgbClr>
              </a:gs>
              <a:gs pos="100000">
                <a:srgbClr val="7A6246">
                  <a:alpha val="4274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35" name="Google Shape;235;p22"/>
          <p:cNvSpPr txBox="1"/>
          <p:nvPr/>
        </p:nvSpPr>
        <p:spPr>
          <a:xfrm>
            <a:off x="1684353" y="3666315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3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読み取り</a:t>
            </a:r>
            <a:endParaRPr sz="13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36" name="Google Shape;236;p22"/>
          <p:cNvSpPr txBox="1"/>
          <p:nvPr/>
        </p:nvSpPr>
        <p:spPr>
          <a:xfrm>
            <a:off x="2778490" y="3666315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3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書き込み</a:t>
            </a:r>
            <a:endParaRPr sz="13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37" name="Google Shape;237;p22"/>
          <p:cNvSpPr txBox="1"/>
          <p:nvPr/>
        </p:nvSpPr>
        <p:spPr>
          <a:xfrm rot="-5400000">
            <a:off x="300041" y="3307863"/>
            <a:ext cx="737475" cy="266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MB /s)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38" name="Google Shape;238;p22"/>
          <p:cNvSpPr txBox="1"/>
          <p:nvPr/>
        </p:nvSpPr>
        <p:spPr>
          <a:xfrm>
            <a:off x="5173079" y="3697521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3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読み取り</a:t>
            </a:r>
            <a:endParaRPr sz="13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39" name="Google Shape;239;p22"/>
          <p:cNvSpPr txBox="1"/>
          <p:nvPr/>
        </p:nvSpPr>
        <p:spPr>
          <a:xfrm>
            <a:off x="6257436" y="3697521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3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書き込み</a:t>
            </a:r>
            <a:endParaRPr sz="13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40" name="Google Shape;240;p22"/>
          <p:cNvSpPr/>
          <p:nvPr/>
        </p:nvSpPr>
        <p:spPr>
          <a:xfrm>
            <a:off x="1006517" y="3543883"/>
            <a:ext cx="26000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41" name="Google Shape;241;p22"/>
          <p:cNvSpPr/>
          <p:nvPr/>
        </p:nvSpPr>
        <p:spPr>
          <a:xfrm>
            <a:off x="713152" y="3072478"/>
            <a:ext cx="5533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1000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42" name="Google Shape;242;p22"/>
          <p:cNvSpPr/>
          <p:nvPr/>
        </p:nvSpPr>
        <p:spPr>
          <a:xfrm>
            <a:off x="713152" y="2576962"/>
            <a:ext cx="553374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2000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43" name="Google Shape;243;p22"/>
          <p:cNvSpPr/>
          <p:nvPr/>
        </p:nvSpPr>
        <p:spPr>
          <a:xfrm>
            <a:off x="663018" y="2103962"/>
            <a:ext cx="60350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3000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244" name="Google Shape;244;p22"/>
          <p:cNvGrpSpPr/>
          <p:nvPr/>
        </p:nvGrpSpPr>
        <p:grpSpPr>
          <a:xfrm>
            <a:off x="1226944" y="2224028"/>
            <a:ext cx="6441173" cy="1436898"/>
            <a:chOff x="1513810" y="3293951"/>
            <a:chExt cx="6120419" cy="944999"/>
          </a:xfrm>
        </p:grpSpPr>
        <p:cxnSp>
          <p:nvCxnSpPr>
            <p:cNvPr id="245" name="Google Shape;245;p22"/>
            <p:cNvCxnSpPr/>
            <p:nvPr/>
          </p:nvCxnSpPr>
          <p:spPr>
            <a:xfrm>
              <a:off x="1513810" y="4210379"/>
              <a:ext cx="6120419" cy="28571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6" name="Google Shape;246;p22"/>
            <p:cNvCxnSpPr/>
            <p:nvPr/>
          </p:nvCxnSpPr>
          <p:spPr>
            <a:xfrm>
              <a:off x="1513810" y="3933140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7" name="Google Shape;247;p22"/>
            <p:cNvCxnSpPr/>
            <p:nvPr/>
          </p:nvCxnSpPr>
          <p:spPr>
            <a:xfrm>
              <a:off x="1513810" y="3293951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8" name="Google Shape;248;p22"/>
            <p:cNvCxnSpPr/>
            <p:nvPr/>
          </p:nvCxnSpPr>
          <p:spPr>
            <a:xfrm>
              <a:off x="1513810" y="3604394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49" name="Google Shape;249;p22"/>
          <p:cNvSpPr/>
          <p:nvPr/>
        </p:nvSpPr>
        <p:spPr>
          <a:xfrm>
            <a:off x="2995343" y="3034252"/>
            <a:ext cx="493849" cy="630872"/>
          </a:xfrm>
          <a:prstGeom prst="rect">
            <a:avLst/>
          </a:prstGeom>
          <a:gradFill>
            <a:gsLst>
              <a:gs pos="0">
                <a:srgbClr val="F7942F"/>
              </a:gs>
              <a:gs pos="100000">
                <a:srgbClr val="EF206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50" name="Google Shape;250;p22"/>
          <p:cNvSpPr/>
          <p:nvPr/>
        </p:nvSpPr>
        <p:spPr>
          <a:xfrm>
            <a:off x="1895399" y="3034252"/>
            <a:ext cx="511415" cy="626627"/>
          </a:xfrm>
          <a:prstGeom prst="rect">
            <a:avLst/>
          </a:prstGeom>
          <a:gradFill>
            <a:gsLst>
              <a:gs pos="0">
                <a:srgbClr val="83FFE4"/>
              </a:gs>
              <a:gs pos="100000">
                <a:srgbClr val="254BF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51" name="Google Shape;251;p22"/>
          <p:cNvSpPr txBox="1"/>
          <p:nvPr/>
        </p:nvSpPr>
        <p:spPr>
          <a:xfrm>
            <a:off x="1821273" y="3034205"/>
            <a:ext cx="66559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1178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2" name="Google Shape;252;p22"/>
          <p:cNvSpPr txBox="1"/>
          <p:nvPr/>
        </p:nvSpPr>
        <p:spPr>
          <a:xfrm>
            <a:off x="2901209" y="3012123"/>
            <a:ext cx="65913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1180</a:t>
            </a:r>
            <a:endParaRPr sz="12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53" name="Google Shape;253;p22"/>
          <p:cNvSpPr/>
          <p:nvPr/>
        </p:nvSpPr>
        <p:spPr>
          <a:xfrm>
            <a:off x="6484978" y="2512882"/>
            <a:ext cx="493849" cy="1178366"/>
          </a:xfrm>
          <a:prstGeom prst="rect">
            <a:avLst/>
          </a:prstGeom>
          <a:gradFill>
            <a:gsLst>
              <a:gs pos="0">
                <a:srgbClr val="F7942F"/>
              </a:gs>
              <a:gs pos="100000">
                <a:srgbClr val="EF206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54" name="Google Shape;254;p22"/>
          <p:cNvSpPr/>
          <p:nvPr/>
        </p:nvSpPr>
        <p:spPr>
          <a:xfrm>
            <a:off x="5390937" y="2512882"/>
            <a:ext cx="511415" cy="1174125"/>
          </a:xfrm>
          <a:prstGeom prst="rect">
            <a:avLst/>
          </a:prstGeom>
          <a:gradFill>
            <a:gsLst>
              <a:gs pos="0">
                <a:srgbClr val="83FFE4"/>
              </a:gs>
              <a:gs pos="100000">
                <a:srgbClr val="254BF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55" name="Google Shape;255;p22"/>
          <p:cNvSpPr txBox="1"/>
          <p:nvPr/>
        </p:nvSpPr>
        <p:spPr>
          <a:xfrm>
            <a:off x="5341620" y="2523095"/>
            <a:ext cx="61087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2362</a:t>
            </a:r>
            <a:endParaRPr sz="12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56" name="Google Shape;256;p22"/>
          <p:cNvSpPr txBox="1"/>
          <p:nvPr/>
        </p:nvSpPr>
        <p:spPr>
          <a:xfrm>
            <a:off x="6408420" y="2523095"/>
            <a:ext cx="6497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2359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7" name="Google Shape;257;p22"/>
          <p:cNvSpPr txBox="1"/>
          <p:nvPr/>
        </p:nvSpPr>
        <p:spPr>
          <a:xfrm>
            <a:off x="781070" y="1177982"/>
            <a:ext cx="3790931" cy="46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 x 10GbE 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SMB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シーケンシャルスループット</a:t>
            </a:r>
            <a:r>
              <a:rPr 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(512K</a:t>
            </a: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12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58" name="Google Shape;258;p22"/>
          <p:cNvSpPr txBox="1"/>
          <p:nvPr/>
        </p:nvSpPr>
        <p:spPr>
          <a:xfrm>
            <a:off x="4299522" y="1171471"/>
            <a:ext cx="3782824" cy="46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10GbE 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SMB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シーケンシャルスループット</a:t>
            </a:r>
            <a:r>
              <a:rPr 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(512K)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9" name="Google Shape;259;p22"/>
          <p:cNvSpPr/>
          <p:nvPr/>
        </p:nvSpPr>
        <p:spPr>
          <a:xfrm>
            <a:off x="4996888" y="4359182"/>
            <a:ext cx="2877831" cy="184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</a:t>
            </a:r>
            <a:r>
              <a:rPr lang="en-US" sz="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ラボでテスト</a:t>
            </a:r>
            <a:r>
              <a:rPr lang="ja-JP" alt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されました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r>
              <a:rPr lang="en-US" sz="6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数値は環境によって異なる場合があります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0" name="Google Shape;260;p22"/>
          <p:cNvSpPr/>
          <p:nvPr/>
        </p:nvSpPr>
        <p:spPr>
          <a:xfrm>
            <a:off x="1142221" y="4082428"/>
            <a:ext cx="3867696" cy="46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環境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 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| TS-h1886XU-RP 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R2、QuTS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hero 5.0、18 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 Samsung 860 EVO Pro 1TB、RAID 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50(9x2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6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 | Windows Server 2019、Intel Xeon E3-W1250 3.3GHz、32GB RAM </a:t>
            </a:r>
            <a:endParaRPr lang="en-US" sz="600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IOmeter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| RAM 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512MB、ランプアップ時間30</a:t>
            </a:r>
            <a:r>
              <a:rPr lang="ja-JP" alt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秒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、シーケンス実行時間3</a:t>
            </a:r>
            <a:r>
              <a:rPr lang="ja-JP" alt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、16人の</a:t>
            </a:r>
            <a:r>
              <a:rPr lang="ja-JP" alt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従事者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b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6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</a:t>
            </a:r>
            <a:r>
              <a:rPr lang="ja-JP" altLang="en-US" sz="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ja-JP" alt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未処理</a:t>
            </a:r>
            <a:r>
              <a:rPr lang="en-US" altLang="ja-JP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I/O</a:t>
            </a:r>
            <a:r>
              <a:rPr lang="en-US" sz="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、1 </a:t>
            </a:r>
            <a:r>
              <a:rPr lang="en-US" sz="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MB</a:t>
            </a:r>
            <a:endParaRPr sz="6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3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dirty="0"/>
              <a:t>安心・安全な</a:t>
            </a:r>
            <a:r>
              <a:rPr lang="en-US" dirty="0" smtClean="0"/>
              <a:t>OS</a:t>
            </a:r>
            <a:r>
              <a:rPr lang="ja-JP" altLang="en-US" dirty="0"/>
              <a:t> </a:t>
            </a:r>
            <a:r>
              <a:rPr lang="en-US" dirty="0" err="1" smtClean="0"/>
              <a:t>QuTS</a:t>
            </a:r>
            <a:r>
              <a:rPr lang="en-US" dirty="0" smtClean="0"/>
              <a:t> </a:t>
            </a:r>
            <a:r>
              <a:rPr lang="en-US" dirty="0"/>
              <a:t>hero </a:t>
            </a:r>
            <a:r>
              <a:rPr lang="en-US" dirty="0" smtClean="0"/>
              <a:t>5</a:t>
            </a:r>
            <a:r>
              <a:rPr lang="ja-JP" altLang="en-US" dirty="0" smtClean="0"/>
              <a:t>を</a:t>
            </a:r>
            <a:r>
              <a:rPr lang="ja-JP" altLang="en-US" dirty="0"/>
              <a:t>搭載</a:t>
            </a:r>
            <a:endParaRPr dirty="0"/>
          </a:p>
        </p:txBody>
      </p:sp>
      <p:sp>
        <p:nvSpPr>
          <p:cNvPr id="266" name="Google Shape;266;p23"/>
          <p:cNvSpPr txBox="1"/>
          <p:nvPr/>
        </p:nvSpPr>
        <p:spPr>
          <a:xfrm>
            <a:off x="350269" y="1053729"/>
            <a:ext cx="832903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heroは、強力な128ビットZFSファイルシステムを統合し、非常に柔軟な容量管理、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完全なデータ保護メカニズム、パフォーマンスの最適化の利点を組み合わせ</a:t>
            </a:r>
            <a:r>
              <a:rPr lang="ja-JP" alt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ることで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より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大規模で複雑</a:t>
            </a:r>
            <a:r>
              <a:rPr lang="ja-JP" alt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かつ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ビジネスクリティカルなアプリケーションに適応</a:t>
            </a:r>
            <a:r>
              <a:rPr lang="ja-JP" alt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ます</a:t>
            </a: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4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67" name="Google Shape;267;p23"/>
          <p:cNvSpPr txBox="1"/>
          <p:nvPr/>
        </p:nvSpPr>
        <p:spPr>
          <a:xfrm>
            <a:off x="1370764" y="2099833"/>
            <a:ext cx="2501989" cy="1054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n-US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セキュリティレベルの向上</a:t>
            </a:r>
            <a:endParaRPr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n-US" sz="10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セキュリティとパフォーマンスを向上</a:t>
            </a:r>
            <a:r>
              <a:rPr lang="ja-JP" alt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する</a:t>
            </a:r>
            <a:r>
              <a:rPr 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TLS 1.3</a:t>
            </a:r>
            <a:r>
              <a:rPr 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と、NAS</a:t>
            </a:r>
            <a:r>
              <a:rPr 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への安全なアクセス</a:t>
            </a:r>
            <a:r>
              <a:rPr lang="ja-JP" alt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en-US" sz="10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支援する認証用の</a:t>
            </a:r>
            <a:r>
              <a:rPr lang="en-US" sz="10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SSHキーをサポートし、パスワード違反や同様の潜在的な攻撃を防ぎます</a:t>
            </a:r>
            <a:r>
              <a:rPr 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68" name="Google Shape;268;p23"/>
          <p:cNvGrpSpPr/>
          <p:nvPr/>
        </p:nvGrpSpPr>
        <p:grpSpPr>
          <a:xfrm>
            <a:off x="423466" y="2125774"/>
            <a:ext cx="900000" cy="900000"/>
            <a:chOff x="454997" y="1352097"/>
            <a:chExt cx="900000" cy="900000"/>
          </a:xfrm>
        </p:grpSpPr>
        <p:pic>
          <p:nvPicPr>
            <p:cNvPr id="269" name="Google Shape;269;p2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0800000">
              <a:off x="454997" y="1352097"/>
              <a:ext cx="900000" cy="90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pic>
          <p:nvPicPr>
            <p:cNvPr id="270" name="Google Shape;270;p2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1499" y="1511262"/>
              <a:ext cx="506995" cy="5816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1" name="Google Shape;271;p23"/>
          <p:cNvGrpSpPr/>
          <p:nvPr/>
        </p:nvGrpSpPr>
        <p:grpSpPr>
          <a:xfrm>
            <a:off x="4230740" y="2125774"/>
            <a:ext cx="900000" cy="900000"/>
            <a:chOff x="454997" y="3521661"/>
            <a:chExt cx="900000" cy="900000"/>
          </a:xfrm>
        </p:grpSpPr>
        <p:pic>
          <p:nvPicPr>
            <p:cNvPr id="272" name="Google Shape;272;p2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0800000">
              <a:off x="454997" y="3521661"/>
              <a:ext cx="900000" cy="90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pic>
          <p:nvPicPr>
            <p:cNvPr id="273" name="Google Shape;273;p2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77592" y="3695916"/>
              <a:ext cx="698483" cy="584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4" name="Google Shape;274;p23"/>
          <p:cNvGrpSpPr/>
          <p:nvPr/>
        </p:nvGrpSpPr>
        <p:grpSpPr>
          <a:xfrm>
            <a:off x="423466" y="3604573"/>
            <a:ext cx="900000" cy="900000"/>
            <a:chOff x="454997" y="2436879"/>
            <a:chExt cx="900000" cy="900000"/>
          </a:xfrm>
        </p:grpSpPr>
        <p:pic>
          <p:nvPicPr>
            <p:cNvPr id="275" name="Google Shape;275;p2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0800000">
              <a:off x="454997" y="2436879"/>
              <a:ext cx="900000" cy="90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pic>
          <p:nvPicPr>
            <p:cNvPr id="276" name="Google Shape;276;p2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12890" y="2537124"/>
              <a:ext cx="584212" cy="70501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7" name="Google Shape;277;p23"/>
          <p:cNvSpPr txBox="1"/>
          <p:nvPr/>
        </p:nvSpPr>
        <p:spPr>
          <a:xfrm>
            <a:off x="1370763" y="3533949"/>
            <a:ext cx="2624116" cy="1131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インラインデータ重複排除</a:t>
            </a:r>
            <a:endParaRPr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インライン重複排除はブロックベースであり</a:t>
            </a:r>
            <a:r>
              <a:rPr 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、データがストレージに書き込まれる前に実行されます。これにより、ストレージの使用量が大幅に最適化されると同時に、必要なストレージ容量が大幅に削減されます。</a:t>
            </a:r>
            <a:endParaRPr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8" name="Google Shape;278;p23"/>
          <p:cNvSpPr txBox="1"/>
          <p:nvPr/>
        </p:nvSpPr>
        <p:spPr>
          <a:xfrm>
            <a:off x="5226557" y="2069853"/>
            <a:ext cx="2590813" cy="1054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インライン圧縮</a:t>
            </a:r>
            <a:endParaRPr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データを圧縮してストレージI</a:t>
            </a:r>
            <a:r>
              <a:rPr 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en-US" sz="10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</a:t>
            </a:r>
            <a:r>
              <a:rPr lang="en-US" sz="10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のワークロードを減らし、パフォーマンスを向上</a:t>
            </a:r>
            <a:r>
              <a:rPr lang="ja-JP" alt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</a:t>
            </a:r>
            <a:r>
              <a:rPr lang="en-US" sz="10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ます</a:t>
            </a:r>
            <a:r>
              <a:rPr 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 </a:t>
            </a:r>
            <a:r>
              <a:rPr lang="en-US" sz="10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VDIでは、重複排除された仮想デスクトップを簡単にキャッシュして、最適な仮想デスクトップパフォーマンスを実現します</a:t>
            </a:r>
            <a:r>
              <a:rPr 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9" name="Google Shape;279;p23"/>
          <p:cNvSpPr txBox="1"/>
          <p:nvPr/>
        </p:nvSpPr>
        <p:spPr>
          <a:xfrm>
            <a:off x="5220601" y="3533949"/>
            <a:ext cx="2596769" cy="97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自己回復機能</a:t>
            </a:r>
            <a:endParaRPr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チェックサム検証はすべてのデータブロックで実行され、間違ったブロックを自動的に修復して、</a:t>
            </a:r>
            <a:r>
              <a:rPr lang="en-US" sz="10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データが完全</a:t>
            </a:r>
            <a:r>
              <a:rPr lang="ja-JP" alt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かつ</a:t>
            </a:r>
            <a:r>
              <a:rPr lang="en-US" sz="10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正しいことを確認します</a:t>
            </a:r>
            <a:r>
              <a:rPr 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80" name="Google Shape;280;p23"/>
          <p:cNvGrpSpPr/>
          <p:nvPr/>
        </p:nvGrpSpPr>
        <p:grpSpPr>
          <a:xfrm>
            <a:off x="4230740" y="3604573"/>
            <a:ext cx="900000" cy="900000"/>
            <a:chOff x="419518" y="4529622"/>
            <a:chExt cx="900000" cy="900000"/>
          </a:xfrm>
        </p:grpSpPr>
        <p:pic>
          <p:nvPicPr>
            <p:cNvPr id="281" name="Google Shape;281;p2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0800000">
              <a:off x="419518" y="4529622"/>
              <a:ext cx="900000" cy="90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pic>
          <p:nvPicPr>
            <p:cNvPr id="282" name="Google Shape;282;p2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33089" y="4665929"/>
              <a:ext cx="664013" cy="66401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4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err="1" smtClean="0"/>
              <a:t>QuTS</a:t>
            </a:r>
            <a:r>
              <a:rPr lang="en-US" dirty="0"/>
              <a:t> </a:t>
            </a:r>
            <a:r>
              <a:rPr lang="en-US" dirty="0" smtClean="0"/>
              <a:t>hero/QTS</a:t>
            </a:r>
            <a:r>
              <a:rPr lang="ja-JP" altLang="en-US" dirty="0" smtClean="0"/>
              <a:t>の</a:t>
            </a:r>
            <a:r>
              <a:rPr lang="en-US" dirty="0" err="1" smtClean="0"/>
              <a:t>デュアルシステム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ja-JP" altLang="en-US" dirty="0"/>
              <a:t>ニーズに合わせ</a:t>
            </a:r>
            <a:r>
              <a:rPr lang="ja-JP" altLang="en-US" dirty="0" smtClean="0"/>
              <a:t>て切り替え可能</a:t>
            </a:r>
            <a:endParaRPr dirty="0">
              <a:sym typeface="Arial"/>
            </a:endParaRPr>
          </a:p>
        </p:txBody>
      </p:sp>
      <p:sp>
        <p:nvSpPr>
          <p:cNvPr id="288" name="Google Shape;288;p24"/>
          <p:cNvSpPr/>
          <p:nvPr/>
        </p:nvSpPr>
        <p:spPr>
          <a:xfrm>
            <a:off x="278856" y="1112901"/>
            <a:ext cx="8452913" cy="878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信頼性の高い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heroオペレーティングシステムのデフォルトユーザーは</a:t>
            </a: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、さまざまなアプリケーション要件に応じて使いやすいQTSオペレーティングシステムに切り替え、使い慣れたオペレーティングシステムを使用して、エンタープライズレベルのNASを簡単に開始できます。</a:t>
            </a:r>
            <a:endParaRPr sz="14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89" name="Google Shape;289;p24"/>
          <p:cNvSpPr txBox="1"/>
          <p:nvPr/>
        </p:nvSpPr>
        <p:spPr>
          <a:xfrm>
            <a:off x="362629" y="4086266"/>
            <a:ext cx="782949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注意</a:t>
            </a:r>
            <a:r>
              <a:rPr lang="en-US" sz="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QTS</a:t>
            </a:r>
            <a:r>
              <a:rPr lang="en-US" sz="8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</a:t>
            </a: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heroは異なるファイルシステムを使用しており</a:t>
            </a:r>
            <a:r>
              <a:rPr lang="en-US" sz="8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、システムの切り替え中にNAS</a:t>
            </a: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をプリインストールされたディスク</a:t>
            </a:r>
            <a:r>
              <a:rPr lang="ja-JP" altLang="en-US" sz="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として使用</a:t>
            </a: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することはできません。切り替えが完了した</a:t>
            </a:r>
            <a:r>
              <a:rPr lang="ja-JP" altLang="en-US" sz="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後に</a:t>
            </a:r>
            <a:r>
              <a:rPr lang="en-US" sz="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システムを移行できます</a:t>
            </a:r>
            <a:r>
              <a:rPr 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 </a:t>
            </a:r>
            <a:r>
              <a:rPr lang="en-US" sz="8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8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heroオペレーティングシステムを使用する場合は、パフォーマンスを向上させるためにシステムとして</a:t>
            </a: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SSD</a:t>
            </a:r>
            <a:r>
              <a:rPr lang="ja-JP" altLang="en-US" sz="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使用することをお勧めします</a:t>
            </a:r>
            <a:r>
              <a:rPr 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a. ホットスワップ用に</a:t>
            </a:r>
            <a:r>
              <a:rPr 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、2.5インチ</a:t>
            </a:r>
            <a:r>
              <a:rPr lang="en-US" sz="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SATA SSD</a:t>
            </a:r>
            <a:r>
              <a:rPr 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を2つの3.5インチスロットに取り付けることをお勧めします</a:t>
            </a:r>
            <a:endParaRPr sz="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b. マザーボードM.2 </a:t>
            </a: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NVMe</a:t>
            </a:r>
            <a:r>
              <a:rPr lang="en-US" sz="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SSDスロットはホットスワップ</a:t>
            </a:r>
            <a:r>
              <a:rPr lang="ja-JP" altLang="en-US" sz="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に対応</a:t>
            </a:r>
            <a:r>
              <a:rPr lang="en-US" sz="8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していません</a:t>
            </a:r>
            <a:endParaRPr sz="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90" name="Google Shape;290;p24" descr="一張含有 文字, 大自然, 螢幕擷取畫面, 夜空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4131" y="2109994"/>
            <a:ext cx="4719480" cy="178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677569" y="1581698"/>
            <a:ext cx="900000" cy="900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sp>
        <p:nvSpPr>
          <p:cNvPr id="296" name="Google Shape;296;p25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smtClean="0"/>
              <a:t>QTS 5.0 </a:t>
            </a:r>
            <a:r>
              <a:rPr lang="en-US" dirty="0" err="1" smtClean="0"/>
              <a:t>NASオペレーティングシステムの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柔軟な初期化</a:t>
            </a:r>
            <a:endParaRPr dirty="0">
              <a:sym typeface="Arial"/>
            </a:endParaRPr>
          </a:p>
        </p:txBody>
      </p:sp>
      <p:sp>
        <p:nvSpPr>
          <p:cNvPr id="297" name="Google Shape;297;p25"/>
          <p:cNvSpPr txBox="1"/>
          <p:nvPr/>
        </p:nvSpPr>
        <p:spPr>
          <a:xfrm>
            <a:off x="5632534" y="1594522"/>
            <a:ext cx="3511466" cy="1146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アップグレードされた</a:t>
            </a:r>
            <a:r>
              <a:rPr lang="en-US" sz="16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Linux</a:t>
            </a:r>
            <a:r>
              <a:rPr lang="en-US" sz="16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Kernel 5</a:t>
            </a: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資産を保護するために</a:t>
            </a:r>
            <a:r>
              <a:rPr lang="en-US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データセキュリティを強化</a:t>
            </a:r>
            <a:endParaRPr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8" name="Google Shape;298;p25"/>
          <p:cNvSpPr txBox="1"/>
          <p:nvPr/>
        </p:nvSpPr>
        <p:spPr>
          <a:xfrm>
            <a:off x="1375569" y="1662775"/>
            <a:ext cx="2815369" cy="90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WireGuard</a:t>
            </a:r>
            <a:r>
              <a:rPr 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6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VPNをサポート</a:t>
            </a: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安全で便利な接続</a:t>
            </a:r>
            <a:endParaRPr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99" name="Google Shape;299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7569" y="3020382"/>
            <a:ext cx="900000" cy="900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sp>
        <p:nvSpPr>
          <p:cNvPr id="300" name="Google Shape;300;p25"/>
          <p:cNvSpPr txBox="1"/>
          <p:nvPr/>
        </p:nvSpPr>
        <p:spPr>
          <a:xfrm>
            <a:off x="5632533" y="3093167"/>
            <a:ext cx="3091741" cy="1146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新しい</a:t>
            </a:r>
            <a:r>
              <a:rPr lang="en-US" sz="1600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UI</a:t>
            </a: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シンプルでスムーズなユーザ</a:t>
            </a:r>
            <a:r>
              <a:rPr 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体験</a:t>
            </a:r>
            <a:endParaRPr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1" name="Google Shape;301;p25"/>
          <p:cNvSpPr txBox="1"/>
          <p:nvPr/>
        </p:nvSpPr>
        <p:spPr>
          <a:xfrm>
            <a:off x="1375569" y="2974045"/>
            <a:ext cx="2842359" cy="1146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NVMe</a:t>
            </a:r>
            <a:r>
              <a:rPr 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6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SSDキャッシュ</a:t>
            </a:r>
            <a:r>
              <a:rPr 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6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パフォーマンスを加速</a:t>
            </a: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キャッシュパフォーマンスの向上</a:t>
            </a:r>
            <a:endParaRPr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02" name="Google Shape;302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66765" y="1740863"/>
            <a:ext cx="506995" cy="5816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" name="Google Shape;303;p25"/>
          <p:cNvGrpSpPr/>
          <p:nvPr/>
        </p:nvGrpSpPr>
        <p:grpSpPr>
          <a:xfrm>
            <a:off x="475569" y="3020382"/>
            <a:ext cx="900000" cy="900000"/>
            <a:chOff x="643222" y="2720622"/>
            <a:chExt cx="900000" cy="900000"/>
          </a:xfrm>
        </p:grpSpPr>
        <p:pic>
          <p:nvPicPr>
            <p:cNvPr id="304" name="Google Shape;304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0800000">
              <a:off x="643222" y="2720622"/>
              <a:ext cx="900000" cy="90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pic>
          <p:nvPicPr>
            <p:cNvPr id="305" name="Google Shape;305;p2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51268" y="3054870"/>
              <a:ext cx="709715" cy="27420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6" name="Google Shape;306;p25"/>
          <p:cNvGrpSpPr/>
          <p:nvPr/>
        </p:nvGrpSpPr>
        <p:grpSpPr>
          <a:xfrm>
            <a:off x="475569" y="1581697"/>
            <a:ext cx="900000" cy="900000"/>
            <a:chOff x="586365" y="1364675"/>
            <a:chExt cx="900000" cy="900000"/>
          </a:xfrm>
        </p:grpSpPr>
        <p:pic>
          <p:nvPicPr>
            <p:cNvPr id="307" name="Google Shape;307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0800000">
              <a:off x="586365" y="1364675"/>
              <a:ext cx="900000" cy="90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pic>
          <p:nvPicPr>
            <p:cNvPr id="308" name="Google Shape;308;p2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95564" y="1431968"/>
              <a:ext cx="499526" cy="70521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9" name="Google Shape;309;p2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92403" y="5830578"/>
            <a:ext cx="912556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6"/>
          <p:cNvSpPr txBox="1">
            <a:spLocks noGrp="1"/>
          </p:cNvSpPr>
          <p:nvPr>
            <p:ph type="title"/>
          </p:nvPr>
        </p:nvSpPr>
        <p:spPr>
          <a:xfrm>
            <a:off x="713225" y="101625"/>
            <a:ext cx="8154150" cy="79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2800" dirty="0" err="1"/>
              <a:t>QuTS</a:t>
            </a:r>
            <a:r>
              <a:rPr lang="en-US" sz="2800" dirty="0"/>
              <a:t> hero 5には、</a:t>
            </a:r>
            <a:r>
              <a:rPr lang="en-US" sz="2800" dirty="0" smtClean="0"/>
              <a:t>より高度な</a:t>
            </a:r>
            <a:br>
              <a:rPr lang="en-US" sz="2800" dirty="0" smtClean="0"/>
            </a:br>
            <a:r>
              <a:rPr lang="en-US" sz="2800" dirty="0" err="1" smtClean="0"/>
              <a:t>データセキュリティと保護メカニズムが必要</a:t>
            </a:r>
            <a:r>
              <a:rPr lang="ja-JP" altLang="en-US" sz="2800" dirty="0" err="1" smtClean="0"/>
              <a:t>です</a:t>
            </a:r>
            <a:endParaRPr sz="2800" dirty="0">
              <a:sym typeface="Arial"/>
            </a:endParaRPr>
          </a:p>
        </p:txBody>
      </p:sp>
      <p:graphicFrame>
        <p:nvGraphicFramePr>
          <p:cNvPr id="315" name="Google Shape;315;p26"/>
          <p:cNvGraphicFramePr/>
          <p:nvPr>
            <p:extLst>
              <p:ext uri="{D42A27DB-BD31-4B8C-83A1-F6EECF244321}">
                <p14:modId xmlns:p14="http://schemas.microsoft.com/office/powerpoint/2010/main" val="1108100214"/>
              </p:ext>
            </p:extLst>
          </p:nvPr>
        </p:nvGraphicFramePr>
        <p:xfrm>
          <a:off x="664299" y="1076641"/>
          <a:ext cx="8029995" cy="4037755"/>
        </p:xfrm>
        <a:graphic>
          <a:graphicData uri="http://schemas.openxmlformats.org/drawingml/2006/table">
            <a:tbl>
              <a:tblPr>
                <a:noFill/>
                <a:tableStyleId>{30B5AD76-DBA4-46A0-95A9-A6273AF67C66}</a:tableStyleId>
              </a:tblPr>
              <a:tblGrid>
                <a:gridCol w="2104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2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27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 dirty="0">
                        <a:solidFill>
                          <a:schemeClr val="accent6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7175" marB="3440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 dirty="0" err="1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QuTS</a:t>
                      </a:r>
                      <a:r>
                        <a:rPr lang="en-US" sz="1400" b="1" i="0" u="none" strike="noStrike" cap="none" dirty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 hero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8000" marR="108000" marT="7175" marB="34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 dirty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QTS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8000" marR="108000" marT="7175" marB="34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ファイルシステム</a:t>
                      </a:r>
                      <a:endParaRPr sz="800" b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3333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ZFS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Ext4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SSD</a:t>
                      </a:r>
                      <a:r>
                        <a:rPr lang="ja-JP" altLang="en-US" sz="80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キャッシュ</a:t>
                      </a:r>
                      <a:endParaRPr sz="800" b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3333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読み取りキャッシュ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読み取り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/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書き込みキャッシュ、読み取りキャッシュ、書き込みキャッシュ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u="none" strike="noStrike" cap="none" dirty="0" smtClean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インライン圧縮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3333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対応</a:t>
                      </a:r>
                      <a: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/>
                      </a:r>
                      <a:b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</a:br>
                      <a: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(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LZ4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圧縮、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RAW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ファイルとドキュメントファイルが理想的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)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非対応</a:t>
                      </a:r>
                      <a:endParaRPr sz="800" b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u="none" strike="noStrike" cap="none" dirty="0" smtClean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インライン重複排除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3333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対応</a:t>
                      </a:r>
                      <a: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/>
                      </a:r>
                      <a:b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</a:b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(16 GB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以上の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RAM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が必要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)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非対応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QuDedup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搭載の</a:t>
                      </a:r>
                      <a:r>
                        <a:rPr lang="en-US" altLang="ja-JP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HBS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による</a:t>
                      </a:r>
                      <a:r>
                        <a:rPr lang="en-US" altLang="ja-JP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/>
                      </a:r>
                      <a:br>
                        <a:rPr lang="en-US" altLang="ja-JP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</a:b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リモートバックアップ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6200" marR="76200" marT="152400" marB="152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3333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対応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対応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停電保護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(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ハードウェア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)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3333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UPS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対応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UPS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対応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停電保護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(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ソフトウェア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)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3333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none" strike="noStrike" cap="none" dirty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ZIL</a:t>
                      </a:r>
                      <a: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/>
                      </a:r>
                      <a:b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</a:b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コピーオンライト</a:t>
                      </a:r>
                      <a: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/>
                      </a:r>
                      <a:b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</a:b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(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電力復旧後サービスが再開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)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非対応</a:t>
                      </a:r>
                      <a: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/>
                      </a:r>
                      <a:b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</a:b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(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電力不足によるファイルシステムレベル崩壊と</a:t>
                      </a:r>
                      <a:r>
                        <a:rPr lang="en-US" altLang="ja-JP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/>
                      </a:r>
                      <a:br>
                        <a:rPr lang="en-US" altLang="ja-JP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</a:b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“</a:t>
                      </a:r>
                      <a:r>
                        <a:rPr lang="en-US" sz="800" b="0" i="0" u="sng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          </a:ext>
                            </a:extLst>
                          </a:hlinkClick>
                        </a:rPr>
                        <a:t>Check </a:t>
                      </a:r>
                      <a:r>
                        <a:rPr lang="en-US" sz="800" b="0" i="0" u="sng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          </a:ext>
                            </a:extLst>
                          </a:hlinkClick>
                        </a:rPr>
                        <a:t>File System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”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に示されたシステムダウンタイムのリスクがあります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)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4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権限管理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3333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Rich ACLs (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14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タイプ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)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POSIX 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ACLs(3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タイプ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) </a:t>
                      </a:r>
                      <a: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+ 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特定の特別な権限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データセキュリティ</a:t>
                      </a:r>
                      <a:endParaRPr sz="800" b="0" i="0" u="none" strike="noStrike" cap="none" dirty="0">
                        <a:solidFill>
                          <a:srgbClr val="FFC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3333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良い</a:t>
                      </a:r>
                      <a: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/>
                      </a:r>
                      <a:br>
                        <a:rPr lang="en-US" sz="80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</a:b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(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自己回復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&amp;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コピーオンライト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)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スタンダード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4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全体のパフォーマンス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3333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高性能な</a:t>
                      </a:r>
                      <a:r>
                        <a:rPr 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CPU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と多くのメモリが必要</a:t>
                      </a:r>
                      <a:endParaRPr sz="80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800" b="0" i="0" u="none" strike="noStrike" cap="none" dirty="0" smtClean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良い</a:t>
                      </a:r>
                      <a:endParaRPr sz="800" b="0" i="0" u="none" strike="noStrike" cap="none" dirty="0">
                        <a:solidFill>
                          <a:srgbClr val="FFC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108000" marR="108000" marT="68650" marB="686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81818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27" descr="一張含有 文字, 電子用品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898" y="1897400"/>
            <a:ext cx="6873992" cy="1348699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7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err="1" smtClean="0"/>
              <a:t>正面図</a:t>
            </a:r>
            <a:r>
              <a:rPr lang="en-US" dirty="0" smtClean="0"/>
              <a:t>: TS-h1886XU-RP </a:t>
            </a:r>
            <a:r>
              <a:rPr lang="en-US" dirty="0"/>
              <a:t>R2</a:t>
            </a:r>
            <a:endParaRPr dirty="0"/>
          </a:p>
        </p:txBody>
      </p:sp>
      <p:sp>
        <p:nvSpPr>
          <p:cNvPr id="322" name="Google Shape;322;p27"/>
          <p:cNvSpPr txBox="1"/>
          <p:nvPr/>
        </p:nvSpPr>
        <p:spPr>
          <a:xfrm flipH="1">
            <a:off x="2166709" y="1211900"/>
            <a:ext cx="4418782" cy="375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 x 3.5</a:t>
            </a: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インチ/2.5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 SATA 6Gb/s </a:t>
            </a:r>
            <a:r>
              <a:rPr lang="en-US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HDD</a:t>
            </a:r>
            <a:r>
              <a:rPr lang="en-US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ベイ</a:t>
            </a:r>
            <a:endParaRPr sz="14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23" name="Google Shape;323;p27"/>
          <p:cNvSpPr/>
          <p:nvPr/>
        </p:nvSpPr>
        <p:spPr>
          <a:xfrm>
            <a:off x="975228" y="2004739"/>
            <a:ext cx="6119747" cy="1176479"/>
          </a:xfrm>
          <a:prstGeom prst="roundRect">
            <a:avLst>
              <a:gd name="adj" fmla="val 0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324" name="Google Shape;324;p27"/>
          <p:cNvCxnSpPr>
            <a:stCxn id="323" idx="0"/>
          </p:cNvCxnSpPr>
          <p:nvPr/>
        </p:nvCxnSpPr>
        <p:spPr>
          <a:xfrm rot="10800000">
            <a:off x="4035102" y="1634239"/>
            <a:ext cx="0" cy="370500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5" name="Google Shape;325;p27"/>
          <p:cNvSpPr txBox="1"/>
          <p:nvPr/>
        </p:nvSpPr>
        <p:spPr>
          <a:xfrm flipH="1">
            <a:off x="4458363" y="3365634"/>
            <a:ext cx="4124600" cy="817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電源スイッチ</a:t>
            </a:r>
            <a:endParaRPr sz="165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LED</a:t>
            </a:r>
            <a:r>
              <a:rPr lang="en-US" sz="105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インジケータ</a:t>
            </a:r>
            <a:r>
              <a:rPr lang="en-US" sz="105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5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システム状態</a:t>
            </a:r>
            <a:r>
              <a:rPr lang="en-US" sz="105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05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ネットワーク、ストレージ拡張</a:t>
            </a:r>
            <a:r>
              <a:rPr lang="en-US" sz="105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、HDD</a:t>
            </a:r>
            <a:endParaRPr sz="105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6" name="Google Shape;326;p27"/>
          <p:cNvSpPr/>
          <p:nvPr/>
        </p:nvSpPr>
        <p:spPr>
          <a:xfrm>
            <a:off x="7201822" y="2201126"/>
            <a:ext cx="213693" cy="489413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327" name="Google Shape;327;p27"/>
          <p:cNvCxnSpPr>
            <a:stCxn id="326" idx="2"/>
          </p:cNvCxnSpPr>
          <p:nvPr/>
        </p:nvCxnSpPr>
        <p:spPr>
          <a:xfrm rot="5400000">
            <a:off x="6165369" y="2387539"/>
            <a:ext cx="840300" cy="1446300"/>
          </a:xfrm>
          <a:prstGeom prst="bentConnector2">
            <a:avLst/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28"/>
          <p:cNvGrpSpPr/>
          <p:nvPr/>
        </p:nvGrpSpPr>
        <p:grpSpPr>
          <a:xfrm>
            <a:off x="400207" y="1745432"/>
            <a:ext cx="7582163" cy="2005481"/>
            <a:chOff x="218064" y="2717464"/>
            <a:chExt cx="11755871" cy="3109427"/>
          </a:xfrm>
        </p:grpSpPr>
        <p:pic>
          <p:nvPicPr>
            <p:cNvPr id="333" name="Google Shape;333;p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18064" y="2717464"/>
              <a:ext cx="11755871" cy="31094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4" name="Google Shape;334;p2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57583" y="5334053"/>
              <a:ext cx="11624603" cy="32449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5" name="Google Shape;335;p28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err="1"/>
              <a:t>背面図と</a:t>
            </a:r>
            <a:r>
              <a:rPr lang="en-US" dirty="0" err="1" smtClean="0"/>
              <a:t>I</a:t>
            </a:r>
            <a:r>
              <a:rPr lang="en-US" dirty="0" smtClean="0"/>
              <a:t>/O: TS-h1886XU-RP </a:t>
            </a:r>
            <a:r>
              <a:rPr lang="en-US" dirty="0"/>
              <a:t>R2</a:t>
            </a:r>
            <a:endParaRPr dirty="0"/>
          </a:p>
        </p:txBody>
      </p:sp>
      <p:sp>
        <p:nvSpPr>
          <p:cNvPr id="336" name="Google Shape;336;p28"/>
          <p:cNvSpPr/>
          <p:nvPr/>
        </p:nvSpPr>
        <p:spPr>
          <a:xfrm>
            <a:off x="774105" y="2085715"/>
            <a:ext cx="988666" cy="1270581"/>
          </a:xfrm>
          <a:prstGeom prst="roundRect">
            <a:avLst>
              <a:gd name="adj" fmla="val 1430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37" name="Google Shape;337;p28"/>
          <p:cNvSpPr/>
          <p:nvPr/>
        </p:nvSpPr>
        <p:spPr>
          <a:xfrm>
            <a:off x="5212658" y="2074505"/>
            <a:ext cx="910716" cy="1281791"/>
          </a:xfrm>
          <a:prstGeom prst="roundRect">
            <a:avLst>
              <a:gd name="adj" fmla="val 2758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38" name="Google Shape;338;p28"/>
          <p:cNvSpPr/>
          <p:nvPr/>
        </p:nvSpPr>
        <p:spPr>
          <a:xfrm>
            <a:off x="6280811" y="2025954"/>
            <a:ext cx="1271226" cy="1365154"/>
          </a:xfrm>
          <a:prstGeom prst="roundRect">
            <a:avLst>
              <a:gd name="adj" fmla="val 2173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39" name="Google Shape;339;p28"/>
          <p:cNvSpPr/>
          <p:nvPr/>
        </p:nvSpPr>
        <p:spPr>
          <a:xfrm>
            <a:off x="3784779" y="2085715"/>
            <a:ext cx="258191" cy="1347333"/>
          </a:xfrm>
          <a:prstGeom prst="roundRect">
            <a:avLst>
              <a:gd name="adj" fmla="val 6007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40" name="Google Shape;340;p28"/>
          <p:cNvSpPr/>
          <p:nvPr/>
        </p:nvSpPr>
        <p:spPr>
          <a:xfrm>
            <a:off x="4105930" y="2080855"/>
            <a:ext cx="283070" cy="1347333"/>
          </a:xfrm>
          <a:prstGeom prst="roundRect">
            <a:avLst>
              <a:gd name="adj" fmla="val 656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41" name="Google Shape;341;p28"/>
          <p:cNvSpPr/>
          <p:nvPr/>
        </p:nvSpPr>
        <p:spPr>
          <a:xfrm>
            <a:off x="1974435" y="2787575"/>
            <a:ext cx="689972" cy="495616"/>
          </a:xfrm>
          <a:prstGeom prst="roundRect">
            <a:avLst>
              <a:gd name="adj" fmla="val 6007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42" name="Google Shape;342;p28"/>
          <p:cNvSpPr/>
          <p:nvPr/>
        </p:nvSpPr>
        <p:spPr>
          <a:xfrm>
            <a:off x="2704541" y="2962918"/>
            <a:ext cx="258191" cy="320273"/>
          </a:xfrm>
          <a:prstGeom prst="roundRect">
            <a:avLst>
              <a:gd name="adj" fmla="val 6007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343" name="Google Shape;343;p28"/>
          <p:cNvCxnSpPr>
            <a:stCxn id="336" idx="0"/>
            <a:endCxn id="337" idx="0"/>
          </p:cNvCxnSpPr>
          <p:nvPr/>
        </p:nvCxnSpPr>
        <p:spPr>
          <a:xfrm rot="-5400000">
            <a:off x="3462638" y="-119585"/>
            <a:ext cx="11100" cy="4399500"/>
          </a:xfrm>
          <a:prstGeom prst="bentConnector3">
            <a:avLst>
              <a:gd name="adj1" fmla="val 4060661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4" name="Google Shape;344;p28"/>
          <p:cNvSpPr txBox="1"/>
          <p:nvPr/>
        </p:nvSpPr>
        <p:spPr>
          <a:xfrm flipH="1">
            <a:off x="1336017" y="1272041"/>
            <a:ext cx="4264420" cy="375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 x 2.5インチ SATA 6Gb/s </a:t>
            </a:r>
            <a:r>
              <a:rPr lang="en-US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SSD</a:t>
            </a:r>
            <a:r>
              <a:rPr lang="en-US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ベイ</a:t>
            </a:r>
            <a:endParaRPr sz="14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345" name="Google Shape;345;p28"/>
          <p:cNvCxnSpPr>
            <a:stCxn id="341" idx="2"/>
            <a:endCxn id="346" idx="1"/>
          </p:cNvCxnSpPr>
          <p:nvPr/>
        </p:nvCxnSpPr>
        <p:spPr>
          <a:xfrm rot="5400000">
            <a:off x="2036737" y="3436403"/>
            <a:ext cx="435897" cy="129472"/>
          </a:xfrm>
          <a:prstGeom prst="bentConnector2">
            <a:avLst/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6" name="Google Shape;346;p28"/>
          <p:cNvSpPr txBox="1"/>
          <p:nvPr/>
        </p:nvSpPr>
        <p:spPr>
          <a:xfrm flipH="1">
            <a:off x="548563" y="3555519"/>
            <a:ext cx="1641386" cy="327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 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 2.5GbE</a:t>
            </a: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ポート</a:t>
            </a:r>
            <a:endParaRPr sz="14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347" name="Google Shape;347;p28"/>
          <p:cNvCxnSpPr>
            <a:stCxn id="342" idx="2"/>
            <a:endCxn id="348" idx="1"/>
          </p:cNvCxnSpPr>
          <p:nvPr/>
        </p:nvCxnSpPr>
        <p:spPr>
          <a:xfrm rot="5400000">
            <a:off x="2337270" y="3650460"/>
            <a:ext cx="863636" cy="129098"/>
          </a:xfrm>
          <a:prstGeom prst="bentConnector2">
            <a:avLst/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8" name="Google Shape;348;p28"/>
          <p:cNvSpPr txBox="1"/>
          <p:nvPr/>
        </p:nvSpPr>
        <p:spPr>
          <a:xfrm flipH="1">
            <a:off x="400206" y="3955480"/>
            <a:ext cx="2304333" cy="382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USB 3.2 Gen1</a:t>
            </a: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ポート</a:t>
            </a:r>
            <a:endParaRPr sz="14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349" name="Google Shape;349;p28"/>
          <p:cNvCxnSpPr>
            <a:stCxn id="339" idx="2"/>
          </p:cNvCxnSpPr>
          <p:nvPr/>
        </p:nvCxnSpPr>
        <p:spPr>
          <a:xfrm rot="-5400000" flipH="1">
            <a:off x="4138725" y="3208198"/>
            <a:ext cx="727200" cy="1176900"/>
          </a:xfrm>
          <a:prstGeom prst="bentConnector2">
            <a:avLst/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0" name="Google Shape;350;p28"/>
          <p:cNvSpPr txBox="1"/>
          <p:nvPr/>
        </p:nvSpPr>
        <p:spPr>
          <a:xfrm flipH="1">
            <a:off x="5080733" y="4011234"/>
            <a:ext cx="3358728" cy="7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10GbE SFP+ </a:t>
            </a:r>
            <a:r>
              <a:rPr lang="en-US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ポート</a:t>
            </a:r>
            <a:endParaRPr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PCIeスロットNIC</a:t>
            </a:r>
            <a:r>
              <a:rPr lang="ja-JP" alt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</a:t>
            </a:r>
            <a:endParaRPr lang="en-US" altLang="ja-JP" b="1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プリインストールされます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1" name="Google Shape;351;p28"/>
          <p:cNvSpPr txBox="1"/>
          <p:nvPr/>
        </p:nvSpPr>
        <p:spPr>
          <a:xfrm flipH="1">
            <a:off x="5083391" y="3766409"/>
            <a:ext cx="2746637" cy="375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 x </a:t>
            </a:r>
            <a:r>
              <a:rPr lang="en-US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</a:t>
            </a:r>
            <a:r>
              <a:rPr lang="en-US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スロット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(Gen3 </a:t>
            </a: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 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4)</a:t>
            </a:r>
            <a:endParaRPr sz="14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52" name="Google Shape;352;p28"/>
          <p:cNvSpPr txBox="1"/>
          <p:nvPr/>
        </p:nvSpPr>
        <p:spPr>
          <a:xfrm flipH="1">
            <a:off x="5719744" y="1322057"/>
            <a:ext cx="2262626" cy="27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550W冗長PSU</a:t>
            </a:r>
            <a:endParaRPr sz="14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353" name="Google Shape;353;p28"/>
          <p:cNvCxnSpPr/>
          <p:nvPr/>
        </p:nvCxnSpPr>
        <p:spPr>
          <a:xfrm rot="10800000">
            <a:off x="6916424" y="1594943"/>
            <a:ext cx="0" cy="424285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4" name="Google Shape;354;p28"/>
          <p:cNvSpPr/>
          <p:nvPr/>
        </p:nvSpPr>
        <p:spPr>
          <a:xfrm>
            <a:off x="4433939" y="2080855"/>
            <a:ext cx="283070" cy="1347333"/>
          </a:xfrm>
          <a:prstGeom prst="roundRect">
            <a:avLst>
              <a:gd name="adj" fmla="val 656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55" name="Google Shape;355;p28"/>
          <p:cNvSpPr txBox="1"/>
          <p:nvPr/>
        </p:nvSpPr>
        <p:spPr>
          <a:xfrm flipH="1">
            <a:off x="5080734" y="3539233"/>
            <a:ext cx="2749295" cy="375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 x </a:t>
            </a:r>
            <a:r>
              <a:rPr lang="en-US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</a:t>
            </a:r>
            <a:r>
              <a:rPr lang="en-US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スロット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(Gen2 </a:t>
            </a: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 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4)</a:t>
            </a:r>
            <a:endParaRPr sz="14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356" name="Google Shape;356;p28"/>
          <p:cNvCxnSpPr>
            <a:stCxn id="340" idx="2"/>
          </p:cNvCxnSpPr>
          <p:nvPr/>
        </p:nvCxnSpPr>
        <p:spPr>
          <a:xfrm rot="-5400000" flipH="1">
            <a:off x="4408865" y="3266788"/>
            <a:ext cx="511500" cy="834300"/>
          </a:xfrm>
          <a:prstGeom prst="bentConnector2">
            <a:avLst/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7" name="Google Shape;357;p28"/>
          <p:cNvCxnSpPr>
            <a:stCxn id="354" idx="2"/>
          </p:cNvCxnSpPr>
          <p:nvPr/>
        </p:nvCxnSpPr>
        <p:spPr>
          <a:xfrm rot="-5400000" flipH="1">
            <a:off x="4730424" y="3273238"/>
            <a:ext cx="298500" cy="608400"/>
          </a:xfrm>
          <a:prstGeom prst="bentConnector2">
            <a:avLst/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9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smtClean="0"/>
              <a:t>TS-(h)1886XU</a:t>
            </a:r>
            <a:r>
              <a:rPr lang="en-US" dirty="0"/>
              <a:t>の比較</a:t>
            </a:r>
            <a:endParaRPr dirty="0"/>
          </a:p>
        </p:txBody>
      </p:sp>
      <p:graphicFrame>
        <p:nvGraphicFramePr>
          <p:cNvPr id="363" name="Google Shape;363;p29"/>
          <p:cNvGraphicFramePr/>
          <p:nvPr>
            <p:extLst>
              <p:ext uri="{D42A27DB-BD31-4B8C-83A1-F6EECF244321}">
                <p14:modId xmlns:p14="http://schemas.microsoft.com/office/powerpoint/2010/main" val="2946437541"/>
              </p:ext>
            </p:extLst>
          </p:nvPr>
        </p:nvGraphicFramePr>
        <p:xfrm>
          <a:off x="266823" y="1034224"/>
          <a:ext cx="8629260" cy="4008250"/>
        </p:xfrm>
        <a:graphic>
          <a:graphicData uri="http://schemas.openxmlformats.org/drawingml/2006/table">
            <a:tbl>
              <a:tblPr>
                <a:noFill/>
                <a:tableStyleId>{30B5AD76-DBA4-46A0-95A9-A6273AF67C66}</a:tableStyleId>
              </a:tblPr>
              <a:tblGrid>
                <a:gridCol w="1390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6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93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33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1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TS-1886XU-RP</a:t>
                      </a:r>
                      <a:endParaRPr sz="1400" b="1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TS-</a:t>
                      </a:r>
                      <a:r>
                        <a:rPr lang="en-US" sz="1400" b="1" u="none" strike="noStrike" cap="none" dirty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</a:t>
                      </a:r>
                      <a:r>
                        <a:rPr lang="en-US" sz="1400" b="1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1886XU-RP</a:t>
                      </a:r>
                      <a:endParaRPr sz="1400" b="1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TS-</a:t>
                      </a:r>
                      <a:r>
                        <a:rPr lang="en-US" sz="1400" b="1" u="none" strike="noStrike" cap="none" dirty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h</a:t>
                      </a:r>
                      <a:r>
                        <a:rPr lang="en-US" sz="1400" b="1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1886XU-RP </a:t>
                      </a:r>
                      <a:r>
                        <a:rPr lang="en-US" sz="1400" b="1" u="none" strike="noStrike" cap="none" dirty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R2</a:t>
                      </a:r>
                      <a:endParaRPr sz="1400" b="1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OS</a:t>
                      </a:r>
                      <a:endParaRPr sz="95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QTS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がプリインストール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QuTS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 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hero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がプリインストール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CPU</a:t>
                      </a:r>
                      <a:endParaRPr sz="95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Intel Xeon D-1622 4C 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最大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3.2Ghz 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(Hewitt Lake)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RAM</a:t>
                      </a:r>
                      <a:endParaRPr sz="95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C000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1" u="none" strike="noStrike" cap="none" dirty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8GB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ECC 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最大</a:t>
                      </a:r>
                      <a:r>
                        <a:rPr lang="en-US" altLang="ja-JP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128GB</a:t>
                      </a:r>
                      <a:r>
                        <a:rPr lang="ja-JP" altLang="en-US" sz="95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</a:t>
                      </a:r>
                      <a:r>
                        <a:rPr lang="en-US" altLang="ja-JP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/>
                      </a:r>
                      <a:br>
                        <a:rPr lang="en-US" altLang="ja-JP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lang="ja-JP" altLang="en-US" sz="95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つの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スロットに対応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 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C000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1" u="none" strike="noStrike" cap="none" dirty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32GB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ECC 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最大</a:t>
                      </a:r>
                      <a:r>
                        <a:rPr lang="en-US" altLang="ja-JP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128GB</a:t>
                      </a:r>
                      <a:r>
                        <a:rPr lang="ja-JP" altLang="en-US" sz="95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lang="ja-JP" altLang="en-US" sz="95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つの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スロットに対応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 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USB 3.2 Gen 1</a:t>
                      </a:r>
                      <a:endParaRPr sz="95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 </a:t>
                      </a:r>
                      <a:r>
                        <a:rPr lang="en-US" sz="950" b="0" i="0" u="none" strike="noStrike" cap="none" dirty="0" err="1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GbE</a:t>
                      </a:r>
                      <a:endParaRPr sz="95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4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2.5 </a:t>
                      </a:r>
                      <a:r>
                        <a:rPr lang="en-US" sz="950" b="0" i="0" u="none" strike="noStrike" cap="none" dirty="0" err="1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GbE</a:t>
                      </a:r>
                      <a:endParaRPr sz="95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C000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rgbClr val="FFC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4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10 </a:t>
                      </a:r>
                      <a:r>
                        <a:rPr lang="en-US" sz="950" b="0" i="0" u="none" strike="noStrike" cap="none" dirty="0" err="1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GbE</a:t>
                      </a:r>
                      <a:endParaRPr sz="95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 x 10GbE SFP+ </a:t>
                      </a:r>
                      <a:r>
                        <a:rPr lang="en-US" sz="95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SmartNIC</a:t>
                      </a:r>
                      <a:r>
                        <a:rPr lang="ja-JP" alt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ポート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0" i="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PCIe</a:t>
                      </a:r>
                      <a:r>
                        <a:rPr lang="ja-JP" alt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スロット</a:t>
                      </a:r>
                      <a:r>
                        <a:rPr 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 err="1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PCIe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Gen 3 x 4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 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使用時、スロット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の速度は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Gen 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 x 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lang="ja-JP" altLang="en-US" sz="95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まで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減少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 err="1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PCIe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Gen 2 x4 (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x8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スロット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0" i="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PCIe</a:t>
                      </a:r>
                      <a:r>
                        <a:rPr lang="ja-JP" alt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スロット</a:t>
                      </a:r>
                      <a:r>
                        <a:rPr 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2</a:t>
                      </a:r>
                      <a:endParaRPr sz="95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 err="1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PCIe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Gen 3 x 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または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Gen 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 x 4 (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x8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スロット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 err="1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PCIe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Gen 3 x 4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 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使用時、スロット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の速度は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Gen 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 x 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lang="ja-JP" altLang="en-US" sz="95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まで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減少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0" i="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PCIe</a:t>
                      </a:r>
                      <a:r>
                        <a:rPr lang="ja-JP" altLang="en-US" sz="95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スロット</a:t>
                      </a:r>
                      <a:r>
                        <a:rPr 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3</a:t>
                      </a:r>
                      <a:endParaRPr sz="95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 err="1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PCIe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Gen 3 x 4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 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使用時、スロット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の速度は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Gen 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 x 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lang="ja-JP" altLang="en-US" sz="95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まで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減少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 err="1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PCIe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 Gen 3 x 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または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Gen 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 x 4 (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x8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スロット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 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スロット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lang="ja-JP" altLang="en-US" sz="95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には</a:t>
                      </a:r>
                      <a:r>
                        <a:rPr lang="en-US" altLang="ja-JP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ポート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10GbE 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SFP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+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ネットワークアダプタが</a:t>
                      </a:r>
                      <a:endParaRPr lang="en-US" altLang="ja-JP" sz="950" u="none" strike="noStrike" cap="none" dirty="0" smtClean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プリインストールされます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4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b="0" i="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PCIe</a:t>
                      </a:r>
                      <a:r>
                        <a:rPr lang="ja-JP" altLang="en-US" sz="950" b="0" i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スロット</a:t>
                      </a:r>
                      <a:r>
                        <a:rPr 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4</a:t>
                      </a:r>
                      <a:endParaRPr sz="95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 err="1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PCIe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 Gen 3 x 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または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Gen </a:t>
                      </a: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 x 4 (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x8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スロット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 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スロット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lang="ja-JP" altLang="en-US" sz="95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には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10GbE</a:t>
                      </a:r>
                      <a:r>
                        <a:rPr lang="ja-JP" alt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ネットワークアダプタがプリインストールされます</a:t>
                      </a:r>
                      <a:r>
                        <a:rPr lang="en-US" sz="95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4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ja-JP" alt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サイズ</a:t>
                      </a:r>
                      <a:r>
                        <a:rPr 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(</a:t>
                      </a:r>
                      <a:r>
                        <a:rPr lang="ja-JP" alt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高さ</a:t>
                      </a:r>
                      <a:r>
                        <a:rPr 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x</a:t>
                      </a:r>
                      <a:r>
                        <a:rPr lang="ja-JP" alt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幅</a:t>
                      </a:r>
                      <a:r>
                        <a:rPr 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x</a:t>
                      </a:r>
                      <a:r>
                        <a:rPr lang="ja-JP" alt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奥行</a:t>
                      </a:r>
                      <a:r>
                        <a:rPr lang="en-US" sz="9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)</a:t>
                      </a:r>
                      <a:endParaRPr sz="950" b="0" i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50"/>
                        <a:buFont typeface="Arial"/>
                        <a:buNone/>
                      </a:pPr>
                      <a:r>
                        <a:rPr lang="en-US" sz="95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88.3 × 482 × 549.7 mm</a:t>
                      </a:r>
                      <a:endParaRPr sz="9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91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364" name="Google Shape;36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23073">
            <a:off x="5599188" y="447931"/>
            <a:ext cx="1197720" cy="642679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29"/>
          <p:cNvSpPr txBox="1"/>
          <p:nvPr/>
        </p:nvSpPr>
        <p:spPr>
          <a:xfrm rot="-990627">
            <a:off x="5742717" y="514552"/>
            <a:ext cx="89947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新着</a:t>
            </a:r>
            <a:endParaRPr sz="20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9E79D674-A664-438E-9BCF-7C0CDB833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3176921"/>
            <a:ext cx="9144000" cy="1026705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6CBC183E-7063-4DBF-99B6-9F76BE687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970853"/>
            <a:ext cx="9144000" cy="1356920"/>
          </a:xfrm>
          <a:prstGeom prst="rect">
            <a:avLst/>
          </a:prstGeom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0A8EBD1E-20D7-4E40-9412-DE7E464E314B}"/>
              </a:ext>
            </a:extLst>
          </p:cNvPr>
          <p:cNvSpPr/>
          <p:nvPr/>
        </p:nvSpPr>
        <p:spPr>
          <a:xfrm>
            <a:off x="572438" y="1603843"/>
            <a:ext cx="2277394" cy="1198660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33A1C5C-CC1B-449B-863A-FBCFE3FB9A2C}"/>
              </a:ext>
            </a:extLst>
          </p:cNvPr>
          <p:cNvSpPr/>
          <p:nvPr/>
        </p:nvSpPr>
        <p:spPr>
          <a:xfrm>
            <a:off x="6127736" y="979192"/>
            <a:ext cx="2277394" cy="1871759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62D764A9-76A6-4C5F-8516-F8AD67A6AE3C}"/>
              </a:ext>
            </a:extLst>
          </p:cNvPr>
          <p:cNvSpPr/>
          <p:nvPr/>
        </p:nvSpPr>
        <p:spPr>
          <a:xfrm>
            <a:off x="3262984" y="701853"/>
            <a:ext cx="2277394" cy="2118666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DAFE242-E9B7-4B83-9D96-E0B041043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04" y="101625"/>
            <a:ext cx="9447952" cy="799895"/>
          </a:xfrm>
        </p:spPr>
        <p:txBody>
          <a:bodyPr/>
          <a:lstStyle/>
          <a:p>
            <a:r>
              <a:rPr lang="en-US" altLang="ja-JP" dirty="0" err="1" smtClean="0"/>
              <a:t>オプションの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err="1" smtClean="0"/>
              <a:t>JBOD</a:t>
            </a:r>
            <a:r>
              <a:rPr lang="en-US" altLang="ja-JP" dirty="0" err="1"/>
              <a:t>ストレージ拡張ユニットとレールキット</a:t>
            </a:r>
            <a:endParaRPr lang="zh-TW" altLang="en-US" dirty="0"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1278ED7-CCD1-41B2-8A96-3B69E4DE20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438" y="1212878"/>
            <a:ext cx="2107092" cy="106058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114300" dist="114300" dir="8100000" algn="tr" rotWithShape="0">
              <a:srgbClr val="09000C">
                <a:alpha val="38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5E3E0F3-BF26-4D33-BD76-99CA91E485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0106" y="732583"/>
            <a:ext cx="2223326" cy="192688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114300" dist="114300" dir="8100000" algn="tr" rotWithShape="0">
              <a:srgbClr val="09000C">
                <a:alpha val="38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C15989ED-FDD8-42BB-A87B-E2D73A2D6CA2}"/>
              </a:ext>
            </a:extLst>
          </p:cNvPr>
          <p:cNvSpPr txBox="1"/>
          <p:nvPr/>
        </p:nvSpPr>
        <p:spPr>
          <a:xfrm>
            <a:off x="745751" y="2314607"/>
            <a:ext cx="194796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TL-R400S</a:t>
            </a:r>
          </a:p>
          <a:p>
            <a:r>
              <a:rPr lang="en-US" altLang="zh-TW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4</a:t>
            </a:r>
            <a:r>
              <a:rPr lang="ja-JP" alt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ベイショートデプス</a:t>
            </a:r>
            <a:endParaRPr lang="en-US" altLang="zh-TW" sz="10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ラックマウント</a:t>
            </a:r>
            <a:r>
              <a:rPr lang="en-US" altLang="zh-TW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SATA 6Gb/s JBOD</a:t>
            </a:r>
            <a:endParaRPr lang="zh-TW" altLang="en-US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701DE98-92CA-49E3-94EF-2B6A86B8447A}"/>
              </a:ext>
            </a:extLst>
          </p:cNvPr>
          <p:cNvSpPr txBox="1"/>
          <p:nvPr/>
        </p:nvSpPr>
        <p:spPr>
          <a:xfrm>
            <a:off x="3260883" y="2314607"/>
            <a:ext cx="19479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TL-R1200S-RP</a:t>
            </a:r>
          </a:p>
          <a:p>
            <a:r>
              <a:rPr lang="en-US" altLang="zh-TW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12</a:t>
            </a:r>
            <a:r>
              <a:rPr lang="ja-JP" alt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ベイ</a:t>
            </a:r>
            <a:endParaRPr lang="en-US" altLang="zh-TW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ラックマウント</a:t>
            </a:r>
            <a:r>
              <a:rPr lang="en-US" altLang="zh-TW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SATA </a:t>
            </a:r>
            <a:r>
              <a:rPr lang="en-US" altLang="zh-TW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6Gb/s JBOD</a:t>
            </a:r>
          </a:p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冗長電源</a:t>
            </a:r>
            <a:endParaRPr lang="zh-TW" altLang="en-US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AF4C293A-19E8-45FA-859A-4CFDA4C40683}"/>
              </a:ext>
            </a:extLst>
          </p:cNvPr>
          <p:cNvGrpSpPr/>
          <p:nvPr/>
        </p:nvGrpSpPr>
        <p:grpSpPr>
          <a:xfrm>
            <a:off x="5889478" y="669756"/>
            <a:ext cx="2277394" cy="2571192"/>
            <a:chOff x="6041492" y="1086668"/>
            <a:chExt cx="3024132" cy="3255879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9C79886C-5E9F-486F-9525-C8BFD92FCD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041492" y="1086668"/>
              <a:ext cx="3024132" cy="3255879"/>
            </a:xfrm>
            <a:prstGeom prst="roundRect">
              <a:avLst>
                <a:gd name="adj" fmla="val 0"/>
              </a:avLst>
            </a:prstGeom>
            <a:ln>
              <a:noFill/>
            </a:ln>
            <a:effectLst>
              <a:outerShdw blurRad="114300" dist="114300" dir="8100000" algn="tr" rotWithShape="0">
                <a:srgbClr val="09000C">
                  <a:alpha val="38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2400086C-2D3A-4D8C-96BF-12BF6E8F3C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171288" y="1387161"/>
              <a:ext cx="764538" cy="1132168"/>
            </a:xfrm>
            <a:prstGeom prst="roundRect">
              <a:avLst>
                <a:gd name="adj" fmla="val 0"/>
              </a:avLst>
            </a:prstGeom>
            <a:ln>
              <a:noFill/>
            </a:ln>
            <a:effectLst>
              <a:outerShdw blurRad="114300" dist="114300" dir="8100000" algn="tr" rotWithShape="0">
                <a:srgbClr val="09000C">
                  <a:alpha val="38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E3E81A9-621E-4AE5-9D89-914B86F02128}"/>
              </a:ext>
            </a:extLst>
          </p:cNvPr>
          <p:cNvSpPr txBox="1"/>
          <p:nvPr/>
        </p:nvSpPr>
        <p:spPr>
          <a:xfrm>
            <a:off x="6127736" y="2314607"/>
            <a:ext cx="21162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TL-R1200C-RP</a:t>
            </a:r>
          </a:p>
          <a:p>
            <a:r>
              <a:rPr lang="en-US" altLang="zh-TW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12</a:t>
            </a:r>
            <a:r>
              <a:rPr lang="ja-JP" alt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ベイ</a:t>
            </a:r>
            <a:endParaRPr lang="en-US" altLang="zh-TW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ラックマウント</a:t>
            </a:r>
            <a:r>
              <a:rPr lang="en-US" altLang="zh-TW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USB </a:t>
            </a:r>
            <a:r>
              <a:rPr lang="en-US" altLang="zh-TW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3.2 Gen 2 JBOD</a:t>
            </a:r>
          </a:p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冗長電源</a:t>
            </a:r>
            <a:endParaRPr lang="zh-TW" altLang="en-US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4" name="圖片 13" descr="一張含有 文字, 室內, 黑色 的圖片&#10;&#10;自動產生的描述">
            <a:extLst>
              <a:ext uri="{FF2B5EF4-FFF2-40B4-BE49-F238E27FC236}">
                <a16:creationId xmlns:a16="http://schemas.microsoft.com/office/drawing/2014/main" id="{11B117AC-B667-483B-B0CD-D03D672199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4" y="2627372"/>
            <a:ext cx="2707993" cy="1692496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BDDACFC5-F04D-46C6-913F-771ABFF588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3162" y="3394367"/>
            <a:ext cx="2070204" cy="52566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3F7F69B7-B149-45ED-B1DD-86E14896D852}"/>
              </a:ext>
            </a:extLst>
          </p:cNvPr>
          <p:cNvSpPr txBox="1"/>
          <p:nvPr/>
        </p:nvSpPr>
        <p:spPr>
          <a:xfrm>
            <a:off x="6127736" y="4180035"/>
            <a:ext cx="24562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TW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RAIL-B02</a:t>
            </a:r>
            <a:endParaRPr lang="zh-TW" altLang="en-US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buClr>
                <a:srgbClr val="3F3F3F"/>
              </a:buClr>
              <a:buSzPts val="1000"/>
            </a:pPr>
            <a:r>
              <a:rPr lang="en-US" altLang="zh-TW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ANSI/EIA-RS-310-D</a:t>
            </a:r>
            <a:r>
              <a:rPr lang="ja-JP" alt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標準レールキットと互換性があります</a:t>
            </a:r>
            <a:endParaRPr lang="zh-TW" altLang="zh-TW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A7065E3-C201-41C8-A9EA-043442541915}"/>
              </a:ext>
            </a:extLst>
          </p:cNvPr>
          <p:cNvSpPr txBox="1"/>
          <p:nvPr/>
        </p:nvSpPr>
        <p:spPr>
          <a:xfrm>
            <a:off x="745751" y="4189760"/>
            <a:ext cx="26608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TL-R1220Sep-RP</a:t>
            </a:r>
          </a:p>
          <a:p>
            <a:r>
              <a:rPr lang="en-US" altLang="zh-TW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12</a:t>
            </a:r>
            <a:r>
              <a:rPr lang="ja-JP" alt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ベイ</a:t>
            </a:r>
            <a:endParaRPr lang="en-US" altLang="ja-JP" sz="10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ラックマウント</a:t>
            </a:r>
            <a:r>
              <a:rPr lang="en-US" altLang="zh-TW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SAS </a:t>
            </a:r>
            <a:r>
              <a:rPr lang="en-US" altLang="zh-TW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12Gb/s JBOD</a:t>
            </a:r>
          </a:p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冗長電源</a:t>
            </a:r>
            <a:endParaRPr lang="zh-TW" altLang="en-US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0" name="圖片 19" descr="一張含有 室內 的圖片&#10;&#10;自動產生的描述">
            <a:extLst>
              <a:ext uri="{FF2B5EF4-FFF2-40B4-BE49-F238E27FC236}">
                <a16:creationId xmlns:a16="http://schemas.microsoft.com/office/drawing/2014/main" id="{2E6EFE05-7788-481A-8982-BC15FC943AA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3545" y="2596773"/>
            <a:ext cx="2805911" cy="1753695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EF83DF85-72E1-4D91-8A20-56D82946AEC6}"/>
              </a:ext>
            </a:extLst>
          </p:cNvPr>
          <p:cNvSpPr txBox="1"/>
          <p:nvPr/>
        </p:nvSpPr>
        <p:spPr>
          <a:xfrm>
            <a:off x="3260883" y="4180454"/>
            <a:ext cx="19415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TL-R1620Sep-RP</a:t>
            </a:r>
          </a:p>
          <a:p>
            <a:r>
              <a:rPr lang="en-US" altLang="zh-TW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16</a:t>
            </a:r>
            <a:r>
              <a:rPr lang="ja-JP" altLang="en-US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ベイ</a:t>
            </a:r>
            <a:endParaRPr lang="en-US" altLang="zh-TW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ラックマウント</a:t>
            </a:r>
            <a:r>
              <a:rPr lang="en-US" altLang="zh-TW" sz="10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SAS </a:t>
            </a:r>
            <a:r>
              <a:rPr lang="en-US" altLang="zh-TW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12Gb/s JBOD</a:t>
            </a:r>
          </a:p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冗長電源</a:t>
            </a:r>
            <a:endParaRPr lang="zh-TW" altLang="en-US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93D3F9A-7755-4F94-812F-2A68EAE77F12}"/>
              </a:ext>
            </a:extLst>
          </p:cNvPr>
          <p:cNvSpPr txBox="1"/>
          <p:nvPr/>
        </p:nvSpPr>
        <p:spPr>
          <a:xfrm>
            <a:off x="711276" y="3865073"/>
            <a:ext cx="49538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ja-JP" alt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 </a:t>
            </a:r>
            <a:r>
              <a:rPr lang="en-US" altLang="ja-JP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SAS JBOD</a:t>
            </a:r>
            <a:r>
              <a:rPr lang="ja-JP" alt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をサポートするには、</a:t>
            </a:r>
            <a:r>
              <a:rPr lang="en-US" altLang="ja-JP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ja-JP" alt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はオプションの</a:t>
            </a:r>
            <a:r>
              <a:rPr lang="en-US" altLang="ja-JP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QXP-1620S-B3616W</a:t>
            </a:r>
            <a:r>
              <a:rPr lang="ja-JP" alt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または</a:t>
            </a:r>
            <a:br>
              <a:rPr lang="ja-JP" alt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QXP-820S-B3408 SAS</a:t>
            </a:r>
            <a:r>
              <a:rPr lang="ja-JP" altLang="en-US"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拡張カードをインストールする必要があります。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024685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767147" y="2932745"/>
            <a:ext cx="900000" cy="900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pic>
        <p:nvPicPr>
          <p:cNvPr id="49" name="Google Shape;4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339532" y="2932745"/>
            <a:ext cx="900000" cy="900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pic>
        <p:nvPicPr>
          <p:cNvPr id="50" name="Google Shape;5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3911916" y="2932745"/>
            <a:ext cx="900000" cy="900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pic>
        <p:nvPicPr>
          <p:cNvPr id="51" name="Google Shape;5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5484301" y="2932745"/>
            <a:ext cx="900000" cy="900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sp>
        <p:nvSpPr>
          <p:cNvPr id="52" name="Google Shape;52;p13"/>
          <p:cNvSpPr txBox="1"/>
          <p:nvPr/>
        </p:nvSpPr>
        <p:spPr>
          <a:xfrm>
            <a:off x="251171" y="1058012"/>
            <a:ext cx="8216139" cy="187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</a:pPr>
            <a:r>
              <a:rPr 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来たる3/31「世界バックアップデー」</a:t>
            </a:r>
            <a:r>
              <a:rPr 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の公式サイトのデータによると</a:t>
            </a:r>
            <a:r>
              <a:rPr lang="ja-JP" alt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世界中で毎分</a:t>
            </a:r>
            <a:r>
              <a:rPr 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113</a:t>
            </a:r>
            <a:r>
              <a:rPr 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台の携帯電話が失われ</a:t>
            </a:r>
            <a:r>
              <a:rPr lang="ja-JP" alt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また、</a:t>
            </a:r>
            <a:r>
              <a:rPr 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偶発的な災害によりデータの</a:t>
            </a:r>
            <a:r>
              <a:rPr 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29％が失われ、毎月10台に1台の機器がコンピュータウイルスに感染していますが、ユーザーの30％はバックアップを作成していません。会社のデータは日常業務にとって重要です。 TS-h1886XU-RP R2 NASは、QNAPによって設計されており、12 x3.5インチ/2.5インチSATAドライブベイ、10GbE </a:t>
            </a:r>
            <a:r>
              <a:rPr 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SFP+ </a:t>
            </a:r>
            <a:r>
              <a:rPr 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 2.5GbEネットワークポート、冗長電源</a:t>
            </a:r>
            <a:r>
              <a:rPr 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、6</a:t>
            </a:r>
            <a:r>
              <a:rPr 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つの2.5インチ</a:t>
            </a:r>
            <a:r>
              <a:rPr 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SATA SSDキャッシュベイを備えています</a:t>
            </a:r>
            <a:r>
              <a:rPr 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。同時に、現代のビジネスにおけるデータバックアップのセキュリティ、安定性</a:t>
            </a:r>
            <a:r>
              <a:rPr 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、高性能の要件に完全に適合します</a:t>
            </a:r>
            <a:r>
              <a:rPr 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7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3" name="Google Shape;53;p13"/>
          <p:cNvSpPr txBox="1"/>
          <p:nvPr/>
        </p:nvSpPr>
        <p:spPr>
          <a:xfrm>
            <a:off x="334586" y="3846883"/>
            <a:ext cx="18041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サイバーセキュリティの脅威</a:t>
            </a:r>
            <a:endParaRPr sz="1400" b="1" i="0" u="none" strike="noStrike" cap="none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4" name="Google Shape;54;p13"/>
          <p:cNvSpPr txBox="1"/>
          <p:nvPr/>
        </p:nvSpPr>
        <p:spPr>
          <a:xfrm>
            <a:off x="2027832" y="3848275"/>
            <a:ext cx="15819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ハードウェア障害</a:t>
            </a:r>
            <a:endParaRPr sz="1400" b="1" i="0" u="none" strike="noStrike" cap="none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3609791" y="3873352"/>
            <a:ext cx="163676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ヒューマンエラ</a:t>
            </a:r>
            <a:r>
              <a:rPr lang="en-US" b="1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endParaRPr sz="1400" b="1" i="0" u="none" strike="noStrike" cap="none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5304176" y="3873352"/>
            <a:ext cx="12573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自然災害</a:t>
            </a:r>
            <a:endParaRPr sz="1400" b="1" i="0" u="none" strike="noStrike" cap="none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83330" y="3054248"/>
            <a:ext cx="656993" cy="656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85337" y="3042980"/>
            <a:ext cx="547808" cy="720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3147" y="3058744"/>
            <a:ext cx="648000" cy="6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05803" y="3074687"/>
            <a:ext cx="656994" cy="61611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5150067" y="4762500"/>
            <a:ext cx="374601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</a:t>
            </a:r>
            <a:r>
              <a:rPr lang="en-US" sz="1200" dirty="0" err="1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出典：</a:t>
            </a:r>
            <a:r>
              <a:rPr lang="en-US" sz="1200" dirty="0" err="1" smtClean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</a:t>
            </a:r>
            <a:r>
              <a:rPr lang="en-US" sz="1200" dirty="0" smtClean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://</a:t>
            </a:r>
            <a:r>
              <a:rPr lang="en-US" sz="120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worldbackupday.com/</a:t>
            </a:r>
            <a:r>
              <a:rPr lang="en-US" sz="1200" dirty="0" err="1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en</a:t>
            </a: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981799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err="1" smtClean="0"/>
              <a:t>パフォーマンスとセキュリティの要件を備えた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エンタープライズ</a:t>
            </a:r>
            <a:r>
              <a:rPr lang="ja-JP" altLang="en-US" dirty="0" smtClean="0"/>
              <a:t>、</a:t>
            </a:r>
            <a:r>
              <a:rPr lang="en-US" dirty="0" smtClean="0"/>
              <a:t>SMB</a:t>
            </a:r>
            <a:r>
              <a:rPr lang="ja-JP" altLang="en-US" dirty="0" smtClean="0"/>
              <a:t>向け</a:t>
            </a:r>
            <a:r>
              <a:rPr lang="en-US" dirty="0" err="1" smtClean="0"/>
              <a:t>ストレージ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1"/>
          <p:cNvSpPr/>
          <p:nvPr/>
        </p:nvSpPr>
        <p:spPr>
          <a:xfrm flipH="1">
            <a:off x="461183" y="1292755"/>
            <a:ext cx="5542472" cy="1671020"/>
          </a:xfrm>
          <a:prstGeom prst="snip2DiagRect">
            <a:avLst>
              <a:gd name="adj1" fmla="val 0"/>
              <a:gd name="adj2" fmla="val 14918"/>
            </a:avLst>
          </a:prstGeom>
          <a:gradFill>
            <a:gsLst>
              <a:gs pos="0">
                <a:srgbClr val="000000">
                  <a:alpha val="43921"/>
                </a:srgbClr>
              </a:gs>
              <a:gs pos="47000">
                <a:srgbClr val="000000">
                  <a:alpha val="43921"/>
                </a:srgbClr>
              </a:gs>
              <a:gs pos="100000">
                <a:srgbClr val="000000">
                  <a:alpha val="16862"/>
                </a:srgbClr>
              </a:gs>
            </a:gsLst>
            <a:lin ang="5400000" scaled="0"/>
          </a:gra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  <a:effectLst>
            <a:outerShdw blurRad="241300" dist="190500" dir="2700000" algn="tl" rotWithShape="0">
              <a:srgbClr val="000000">
                <a:alpha val="1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6" name="Google Shape;396;p31"/>
          <p:cNvSpPr/>
          <p:nvPr/>
        </p:nvSpPr>
        <p:spPr>
          <a:xfrm flipH="1">
            <a:off x="461993" y="1292754"/>
            <a:ext cx="2158549" cy="335907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323231"/>
          </a:solidFill>
          <a:ln w="12700" cap="flat" cmpd="sng">
            <a:solidFill>
              <a:srgbClr val="32323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15" marR="0" lvl="0" indent="-28571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10GbEネットワークカード</a:t>
            </a:r>
            <a:endParaRPr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7" name="Google Shape;397;p31"/>
          <p:cNvSpPr/>
          <p:nvPr/>
        </p:nvSpPr>
        <p:spPr>
          <a:xfrm flipH="1">
            <a:off x="473444" y="3105477"/>
            <a:ext cx="2738829" cy="1557444"/>
          </a:xfrm>
          <a:prstGeom prst="snip2DiagRect">
            <a:avLst>
              <a:gd name="adj1" fmla="val 0"/>
              <a:gd name="adj2" fmla="val 12556"/>
            </a:avLst>
          </a:prstGeom>
          <a:gradFill>
            <a:gsLst>
              <a:gs pos="0">
                <a:srgbClr val="000000">
                  <a:alpha val="43921"/>
                </a:srgbClr>
              </a:gs>
              <a:gs pos="47000">
                <a:srgbClr val="000000">
                  <a:alpha val="43921"/>
                </a:srgbClr>
              </a:gs>
              <a:gs pos="100000">
                <a:srgbClr val="000000">
                  <a:alpha val="16862"/>
                </a:srgbClr>
              </a:gs>
            </a:gsLst>
            <a:lin ang="5400000" scaled="0"/>
          </a:gra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  <a:effectLst>
            <a:outerShdw blurRad="241300" dist="190500" dir="2700000" algn="tl" rotWithShape="0">
              <a:srgbClr val="000000">
                <a:alpha val="1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8" name="Google Shape;398;p31"/>
          <p:cNvSpPr/>
          <p:nvPr/>
        </p:nvSpPr>
        <p:spPr>
          <a:xfrm flipH="1">
            <a:off x="6190223" y="1279153"/>
            <a:ext cx="2440305" cy="1684622"/>
          </a:xfrm>
          <a:prstGeom prst="snip2DiagRect">
            <a:avLst>
              <a:gd name="adj1" fmla="val 0"/>
              <a:gd name="adj2" fmla="val 12393"/>
            </a:avLst>
          </a:prstGeom>
          <a:gradFill>
            <a:gsLst>
              <a:gs pos="0">
                <a:srgbClr val="000000">
                  <a:alpha val="43921"/>
                </a:srgbClr>
              </a:gs>
              <a:gs pos="47000">
                <a:srgbClr val="000000">
                  <a:alpha val="43921"/>
                </a:srgbClr>
              </a:gs>
              <a:gs pos="100000">
                <a:srgbClr val="000000">
                  <a:alpha val="16862"/>
                </a:srgbClr>
              </a:gs>
            </a:gsLst>
            <a:lin ang="5400000" scaled="0"/>
          </a:gra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  <a:effectLst>
            <a:outerShdw blurRad="241300" dist="190500" dir="2700000" algn="tl" rotWithShape="0">
              <a:srgbClr val="000000">
                <a:alpha val="1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9" name="Google Shape;399;p31"/>
          <p:cNvSpPr/>
          <p:nvPr/>
        </p:nvSpPr>
        <p:spPr>
          <a:xfrm flipH="1">
            <a:off x="3377085" y="3081491"/>
            <a:ext cx="2626569" cy="1579402"/>
          </a:xfrm>
          <a:prstGeom prst="snip2DiagRect">
            <a:avLst>
              <a:gd name="adj1" fmla="val 0"/>
              <a:gd name="adj2" fmla="val 12393"/>
            </a:avLst>
          </a:prstGeom>
          <a:gradFill>
            <a:gsLst>
              <a:gs pos="0">
                <a:srgbClr val="000000">
                  <a:alpha val="43921"/>
                </a:srgbClr>
              </a:gs>
              <a:gs pos="47000">
                <a:srgbClr val="000000">
                  <a:alpha val="43921"/>
                </a:srgbClr>
              </a:gs>
              <a:gs pos="100000">
                <a:srgbClr val="000000">
                  <a:alpha val="16862"/>
                </a:srgbClr>
              </a:gs>
            </a:gsLst>
            <a:lin ang="5400000" scaled="0"/>
          </a:gra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  <a:effectLst>
            <a:outerShdw blurRad="241300" dist="190500" dir="2700000" algn="tl" rotWithShape="0">
              <a:srgbClr val="000000">
                <a:alpha val="1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00" name="Google Shape;400;p31"/>
          <p:cNvSpPr txBox="1"/>
          <p:nvPr/>
        </p:nvSpPr>
        <p:spPr>
          <a:xfrm>
            <a:off x="4201865" y="2299300"/>
            <a:ext cx="138049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QXG-10G1T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01" name="Google Shape;401;p31"/>
          <p:cNvSpPr txBox="1"/>
          <p:nvPr/>
        </p:nvSpPr>
        <p:spPr>
          <a:xfrm>
            <a:off x="903406" y="2285386"/>
            <a:ext cx="1449813" cy="27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LAN-10G2T-X710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02" name="Google Shape;402;p31"/>
          <p:cNvSpPr txBox="1"/>
          <p:nvPr/>
        </p:nvSpPr>
        <p:spPr>
          <a:xfrm>
            <a:off x="7330704" y="1923468"/>
            <a:ext cx="1565378" cy="332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QXG-5G1T-111C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3" name="Google Shape;403;p31"/>
          <p:cNvSpPr txBox="1"/>
          <p:nvPr/>
        </p:nvSpPr>
        <p:spPr>
          <a:xfrm>
            <a:off x="7330704" y="2135109"/>
            <a:ext cx="1299824" cy="29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QXG-5G2T-111C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4" name="Google Shape;404;p31"/>
          <p:cNvSpPr txBox="1"/>
          <p:nvPr/>
        </p:nvSpPr>
        <p:spPr>
          <a:xfrm>
            <a:off x="7330704" y="2346749"/>
            <a:ext cx="1565378" cy="350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QXG-5G4T-111C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05" name="Google Shape;40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6721" y="1750136"/>
            <a:ext cx="1145248" cy="752419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sp>
        <p:nvSpPr>
          <p:cNvPr id="406" name="Google Shape;406;p31"/>
          <p:cNvSpPr/>
          <p:nvPr/>
        </p:nvSpPr>
        <p:spPr>
          <a:xfrm>
            <a:off x="6306311" y="2538366"/>
            <a:ext cx="1092805" cy="242309"/>
          </a:xfrm>
          <a:prstGeom prst="roundRect">
            <a:avLst>
              <a:gd name="adj" fmla="val 16667"/>
            </a:avLst>
          </a:prstGeom>
          <a:solidFill>
            <a:srgbClr val="FFC000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1/2/4 x RJ45</a:t>
            </a:r>
            <a:endParaRPr sz="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07" name="Google Shape;407;p31"/>
          <p:cNvSpPr txBox="1"/>
          <p:nvPr/>
        </p:nvSpPr>
        <p:spPr>
          <a:xfrm>
            <a:off x="2547747" y="2299299"/>
            <a:ext cx="138049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QXG-10G2TB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08" name="Google Shape;408;p31"/>
          <p:cNvSpPr/>
          <p:nvPr/>
        </p:nvSpPr>
        <p:spPr>
          <a:xfrm>
            <a:off x="2890148" y="2551444"/>
            <a:ext cx="772814" cy="234446"/>
          </a:xfrm>
          <a:prstGeom prst="roundRect">
            <a:avLst>
              <a:gd name="adj" fmla="val 16667"/>
            </a:avLst>
          </a:prstGeom>
          <a:solidFill>
            <a:srgbClr val="FFC000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RJ45</a:t>
            </a:r>
            <a:endParaRPr sz="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09" name="Google Shape;409;p31"/>
          <p:cNvSpPr/>
          <p:nvPr/>
        </p:nvSpPr>
        <p:spPr>
          <a:xfrm>
            <a:off x="4550747" y="2551443"/>
            <a:ext cx="763266" cy="234447"/>
          </a:xfrm>
          <a:prstGeom prst="roundRect">
            <a:avLst>
              <a:gd name="adj" fmla="val 16667"/>
            </a:avLst>
          </a:prstGeom>
          <a:solidFill>
            <a:srgbClr val="FFC000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 x RJ45</a:t>
            </a:r>
            <a:endParaRPr sz="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10" name="Google Shape;410;p31"/>
          <p:cNvSpPr txBox="1"/>
          <p:nvPr/>
        </p:nvSpPr>
        <p:spPr>
          <a:xfrm>
            <a:off x="1786993" y="3679690"/>
            <a:ext cx="139768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QXG-25G2SF-CX6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25GbE </a:t>
            </a: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SFP28、10GbE SFP +、1GbE </a:t>
            </a:r>
            <a:r>
              <a:rPr 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SFP</a:t>
            </a:r>
            <a:r>
              <a:rPr lang="ja-JP" alt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に対応</a:t>
            </a:r>
            <a:r>
              <a:rPr 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1" name="Google Shape;411;p31"/>
          <p:cNvSpPr/>
          <p:nvPr/>
        </p:nvSpPr>
        <p:spPr>
          <a:xfrm>
            <a:off x="547583" y="4254123"/>
            <a:ext cx="1303553" cy="220584"/>
          </a:xfrm>
          <a:prstGeom prst="roundRect">
            <a:avLst>
              <a:gd name="adj" fmla="val 16667"/>
            </a:avLst>
          </a:prstGeom>
          <a:solidFill>
            <a:srgbClr val="FFC000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SFP28 </a:t>
            </a:r>
            <a:r>
              <a:rPr lang="en-US" sz="9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25Gb/s</a:t>
            </a:r>
            <a:endParaRPr sz="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12" name="Google Shape;412;p31"/>
          <p:cNvSpPr/>
          <p:nvPr/>
        </p:nvSpPr>
        <p:spPr>
          <a:xfrm>
            <a:off x="1243307" y="2551444"/>
            <a:ext cx="757880" cy="236480"/>
          </a:xfrm>
          <a:prstGeom prst="roundRect">
            <a:avLst>
              <a:gd name="adj" fmla="val 16667"/>
            </a:avLst>
          </a:prstGeom>
          <a:solidFill>
            <a:srgbClr val="FFC000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RJ45</a:t>
            </a:r>
            <a:endParaRPr sz="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13" name="Google Shape;413;p31"/>
          <p:cNvSpPr/>
          <p:nvPr/>
        </p:nvSpPr>
        <p:spPr>
          <a:xfrm flipH="1">
            <a:off x="473446" y="3105477"/>
            <a:ext cx="2315473" cy="335907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323231"/>
          </a:solidFill>
          <a:ln w="12700" cap="flat" cmpd="sng">
            <a:solidFill>
              <a:srgbClr val="32323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15" marR="0" lvl="0" indent="-28571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25GbEネットワークカード</a:t>
            </a:r>
            <a:endParaRPr sz="11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14" name="Google Shape;414;p31"/>
          <p:cNvSpPr/>
          <p:nvPr/>
        </p:nvSpPr>
        <p:spPr>
          <a:xfrm flipH="1">
            <a:off x="6189916" y="1279152"/>
            <a:ext cx="1978723" cy="335907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323231"/>
          </a:solidFill>
          <a:ln w="12700" cap="flat" cmpd="sng">
            <a:solidFill>
              <a:srgbClr val="32323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108" marR="0" lvl="0" indent="-28510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5GbEネットワークカード</a:t>
            </a:r>
            <a:endParaRPr sz="11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15" name="Google Shape;415;p31"/>
          <p:cNvSpPr txBox="1"/>
          <p:nvPr/>
        </p:nvSpPr>
        <p:spPr>
          <a:xfrm>
            <a:off x="4558649" y="3487475"/>
            <a:ext cx="1277228" cy="277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QXG-2G1T-I225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6" name="Google Shape;416;p31"/>
          <p:cNvSpPr txBox="1"/>
          <p:nvPr/>
        </p:nvSpPr>
        <p:spPr>
          <a:xfrm>
            <a:off x="4558649" y="3684350"/>
            <a:ext cx="1277228" cy="366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QXG-2G2T-I225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7" name="Google Shape;417;p31"/>
          <p:cNvSpPr txBox="1"/>
          <p:nvPr/>
        </p:nvSpPr>
        <p:spPr>
          <a:xfrm>
            <a:off x="4558649" y="3881227"/>
            <a:ext cx="1445005" cy="355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QXG-2G4T-I225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8" name="Google Shape;418;p31"/>
          <p:cNvSpPr/>
          <p:nvPr/>
        </p:nvSpPr>
        <p:spPr>
          <a:xfrm flipH="1">
            <a:off x="3376778" y="3081491"/>
            <a:ext cx="2140101" cy="335907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323231"/>
          </a:solidFill>
          <a:ln w="12700" cap="flat" cmpd="sng">
            <a:solidFill>
              <a:srgbClr val="32323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108" marR="0" lvl="0" indent="-28510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2.5GbEネットワークカード</a:t>
            </a:r>
            <a:endParaRPr sz="11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19" name="Google Shape;419;p31"/>
          <p:cNvSpPr/>
          <p:nvPr/>
        </p:nvSpPr>
        <p:spPr>
          <a:xfrm>
            <a:off x="3543042" y="4236634"/>
            <a:ext cx="1111405" cy="238073"/>
          </a:xfrm>
          <a:prstGeom prst="roundRect">
            <a:avLst>
              <a:gd name="adj" fmla="val 16667"/>
            </a:avLst>
          </a:prstGeom>
          <a:solidFill>
            <a:srgbClr val="FFC000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1/2/4 x RJ45</a:t>
            </a:r>
            <a:endParaRPr sz="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420" name="Google Shape;420;p31" descr="QXG-10G2T-X7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5187" y="1619984"/>
            <a:ext cx="1000538" cy="869356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pic>
        <p:nvPicPr>
          <p:cNvPr id="421" name="Google Shape;421;p31" descr="QXG-25G2SF-CX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5018" y="3317585"/>
            <a:ext cx="1168643" cy="101542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pic>
        <p:nvPicPr>
          <p:cNvPr id="422" name="Google Shape;422;p31" descr="QXG-5G4T-111C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42472" y="3378794"/>
            <a:ext cx="1127610" cy="97976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pic>
        <p:nvPicPr>
          <p:cNvPr id="423" name="Google Shape;423;p31" descr="QXG-10G1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10401" y="1616901"/>
            <a:ext cx="959499" cy="83369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pic>
        <p:nvPicPr>
          <p:cNvPr id="424" name="Google Shape;424;p31" descr="QXG-10G2TB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06358" y="1597084"/>
            <a:ext cx="1000538" cy="869356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sp>
        <p:nvSpPr>
          <p:cNvPr id="425" name="Google Shape;425;p31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/>
              <a:t>2.5GbEから25GbE</a:t>
            </a:r>
            <a:r>
              <a:rPr lang="en-US" dirty="0" smtClean="0"/>
              <a:t>までのさまざまな</a:t>
            </a:r>
            <a:br>
              <a:rPr lang="en-US" dirty="0" smtClean="0"/>
            </a:br>
            <a:r>
              <a:rPr lang="en-US" dirty="0" err="1" smtClean="0"/>
              <a:t>QNAP</a:t>
            </a:r>
            <a:r>
              <a:rPr lang="en-US" dirty="0" err="1"/>
              <a:t>ネットワーク拡張カードをサポート</a:t>
            </a:r>
            <a:endParaRPr dirty="0"/>
          </a:p>
        </p:txBody>
      </p:sp>
      <p:sp>
        <p:nvSpPr>
          <p:cNvPr id="426" name="Google Shape;426;p31"/>
          <p:cNvSpPr txBox="1"/>
          <p:nvPr/>
        </p:nvSpPr>
        <p:spPr>
          <a:xfrm>
            <a:off x="6213502" y="3135490"/>
            <a:ext cx="277047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さらに</a:t>
            </a:r>
            <a:r>
              <a:rPr lang="ja-JP" alt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詳</a:t>
            </a:r>
            <a:r>
              <a:rPr lang="ja-JP" alt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しい情報については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互換性リストを参照してください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https://www.qnap.com/go/compatibility/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27" name="Google Shape;427;p3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42472" y="1658375"/>
            <a:ext cx="328232" cy="40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127484" y="1658375"/>
            <a:ext cx="328232" cy="400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2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err="1" smtClean="0"/>
              <a:t>手頃な価格</a:t>
            </a:r>
            <a:r>
              <a:rPr lang="ja-JP" altLang="en-US" dirty="0" smtClean="0"/>
              <a:t>で</a:t>
            </a:r>
            <a:r>
              <a:rPr lang="en-US" dirty="0" err="1" smtClean="0"/>
              <a:t>ファイバ</a:t>
            </a:r>
            <a:r>
              <a:rPr lang="ja-JP" altLang="en-US" dirty="0" err="1" smtClean="0"/>
              <a:t>ー</a:t>
            </a:r>
            <a:r>
              <a:rPr lang="en-US" dirty="0" err="1" smtClean="0"/>
              <a:t>チャネル</a:t>
            </a:r>
            <a:r>
              <a:rPr lang="en-US" dirty="0" err="1"/>
              <a:t>SAN</a:t>
            </a:r>
            <a:r>
              <a:rPr lang="en-US" dirty="0" err="1" smtClean="0"/>
              <a:t>環境を構築</a:t>
            </a:r>
            <a:endParaRPr dirty="0">
              <a:sym typeface="Arial"/>
            </a:endParaRPr>
          </a:p>
        </p:txBody>
      </p:sp>
      <p:sp>
        <p:nvSpPr>
          <p:cNvPr id="434" name="Google Shape;434;p32"/>
          <p:cNvSpPr txBox="1"/>
          <p:nvPr/>
        </p:nvSpPr>
        <p:spPr>
          <a:xfrm>
            <a:off x="3635504" y="1122538"/>
            <a:ext cx="4983839" cy="118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一般的なファイバ</a:t>
            </a:r>
            <a:r>
              <a:rPr lang="ja-JP" altLang="en-US" sz="11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sz="11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チャネルストレージエリアネットワーク</a:t>
            </a:r>
            <a:r>
              <a:rPr lang="en-US" sz="11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(SAN</a:t>
            </a:r>
            <a:r>
              <a:rPr lang="en-US" sz="11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en-US" sz="11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デバイスは</a:t>
            </a:r>
            <a:r>
              <a:rPr lang="en-US" sz="11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、多くの場合コストがかかります</a:t>
            </a:r>
            <a:r>
              <a:rPr lang="en-US" sz="11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 </a:t>
            </a:r>
            <a:r>
              <a:rPr lang="en-US" sz="11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NASに</a:t>
            </a:r>
            <a:r>
              <a:rPr lang="en-US" sz="11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</a:t>
            </a:r>
            <a:r>
              <a:rPr lang="en-US" sz="11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16Gbファイバ</a:t>
            </a:r>
            <a:r>
              <a:rPr lang="ja-JP" altLang="en-US" sz="11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sz="11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チャネルカード</a:t>
            </a:r>
            <a:r>
              <a:rPr lang="en-US" sz="11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(QXP-16G2FC 16Gb)をインストールすることにより</a:t>
            </a:r>
            <a:r>
              <a:rPr lang="en-US" sz="11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iSCSIおよびファイバーチャネルアプリを使用してファイバーチャネルターゲットを設定できます。さらに、LUNマスキングおよびポートバインディング機能は、データセキュリティの追加レイヤーを提供します。</a:t>
            </a:r>
            <a:endParaRPr sz="11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435" name="Google Shape;435;p32"/>
          <p:cNvGrpSpPr/>
          <p:nvPr/>
        </p:nvGrpSpPr>
        <p:grpSpPr>
          <a:xfrm>
            <a:off x="269097" y="1178289"/>
            <a:ext cx="3366409" cy="3152053"/>
            <a:chOff x="4813300" y="1333320"/>
            <a:chExt cx="2181245" cy="2426732"/>
          </a:xfrm>
        </p:grpSpPr>
        <p:sp>
          <p:nvSpPr>
            <p:cNvPr id="436" name="Google Shape;436;p32"/>
            <p:cNvSpPr/>
            <p:nvPr/>
          </p:nvSpPr>
          <p:spPr>
            <a:xfrm flipH="1">
              <a:off x="4915026" y="1333321"/>
              <a:ext cx="1977794" cy="2426731"/>
            </a:xfrm>
            <a:prstGeom prst="snip2DiagRect">
              <a:avLst>
                <a:gd name="adj1" fmla="val 0"/>
                <a:gd name="adj2" fmla="val 12393"/>
              </a:avLst>
            </a:prstGeom>
            <a:gradFill>
              <a:gsLst>
                <a:gs pos="0">
                  <a:srgbClr val="000000">
                    <a:alpha val="43921"/>
                  </a:srgbClr>
                </a:gs>
                <a:gs pos="47000">
                  <a:srgbClr val="000000">
                    <a:alpha val="43921"/>
                  </a:srgbClr>
                </a:gs>
                <a:gs pos="100000">
                  <a:srgbClr val="000000">
                    <a:alpha val="16862"/>
                  </a:srgbClr>
                </a:gs>
              </a:gsLst>
              <a:lin ang="5400000" scaled="0"/>
            </a:gradFill>
            <a:ln w="12700" cap="flat" cmpd="sng">
              <a:solidFill>
                <a:srgbClr val="32323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41300" dist="190500" dir="2700000" algn="tl" rotWithShape="0">
                <a:srgbClr val="000000">
                  <a:alpha val="1372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437" name="Google Shape;437;p32"/>
            <p:cNvSpPr txBox="1"/>
            <p:nvPr/>
          </p:nvSpPr>
          <p:spPr>
            <a:xfrm>
              <a:off x="5291243" y="3332285"/>
              <a:ext cx="1225360" cy="260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50" rIns="121900" bIns="6095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QXG-16G2FC</a:t>
              </a:r>
              <a:endParaRPr sz="1400" b="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438" name="Google Shape;438;p32"/>
            <p:cNvSpPr/>
            <p:nvPr/>
          </p:nvSpPr>
          <p:spPr>
            <a:xfrm>
              <a:off x="5171412" y="1999494"/>
              <a:ext cx="1465021" cy="235946"/>
            </a:xfrm>
            <a:prstGeom prst="roundRect">
              <a:avLst>
                <a:gd name="adj" fmla="val 16667"/>
              </a:avLst>
            </a:prstGeom>
            <a:solidFill>
              <a:srgbClr val="FFC000">
                <a:alpha val="8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2 x SFP</a:t>
              </a:r>
              <a:r>
                <a:rPr lang="en-US" sz="1200" b="1" dirty="0" smtClean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+</a:t>
              </a:r>
              <a:r>
                <a:rPr lang="ja-JP" altLang="en-US" sz="1200" b="1" dirty="0" smtClean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とトランシーバ</a:t>
              </a:r>
              <a:endParaRPr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439" name="Google Shape;439;p32"/>
            <p:cNvSpPr/>
            <p:nvPr/>
          </p:nvSpPr>
          <p:spPr>
            <a:xfrm flipH="1">
              <a:off x="4914720" y="1333320"/>
              <a:ext cx="2079825" cy="411388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rgbClr val="323231"/>
            </a:solidFill>
            <a:ln w="12700" cap="flat" cmpd="sng">
              <a:solidFill>
                <a:srgbClr val="32323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284480" marR="0" lvl="0" indent="-28448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16Gb </a:t>
              </a:r>
              <a:r>
                <a:rPr lang="en-US" sz="18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FC</a:t>
              </a:r>
              <a:r>
                <a:rPr lang="ja-JP" altLang="en-US" sz="18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拡張カード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284480" marR="0" lvl="0" indent="-28448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QXP-16G2FC</a:t>
              </a:r>
              <a:endParaRPr sz="16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pic>
          <p:nvPicPr>
            <p:cNvPr id="440" name="Google Shape;440;p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813300" y="2371227"/>
              <a:ext cx="2030927" cy="128254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1" name="Google Shape;44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38306" y="2431099"/>
            <a:ext cx="4787696" cy="294941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圖片 34">
            <a:extLst>
              <a:ext uri="{FF2B5EF4-FFF2-40B4-BE49-F238E27FC236}">
                <a16:creationId xmlns:a16="http://schemas.microsoft.com/office/drawing/2014/main" id="{D0197AD1-EAD3-4BF1-9C37-8FFB2846A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94" y="1221481"/>
            <a:ext cx="4655126" cy="1233971"/>
          </a:xfrm>
          <a:prstGeom prst="rect">
            <a:avLst/>
          </a:prstGeom>
        </p:spPr>
      </p:pic>
      <p:pic>
        <p:nvPicPr>
          <p:cNvPr id="3" name="圖片 5">
            <a:extLst>
              <a:ext uri="{FF2B5EF4-FFF2-40B4-BE49-F238E27FC236}">
                <a16:creationId xmlns:a16="http://schemas.microsoft.com/office/drawing/2014/main" id="{61BBB310-F626-453B-9DD2-6A23AF1231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617" y="3431506"/>
            <a:ext cx="1352192" cy="884208"/>
          </a:xfrm>
          <a:prstGeom prst="rect">
            <a:avLst/>
          </a:prstGeom>
        </p:spPr>
      </p:pic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17A65E80-F3BE-4FB0-88F9-F2F0DA5040E1}"/>
              </a:ext>
            </a:extLst>
          </p:cNvPr>
          <p:cNvSpPr/>
          <p:nvPr/>
        </p:nvSpPr>
        <p:spPr>
          <a:xfrm>
            <a:off x="6607588" y="618976"/>
            <a:ext cx="2132418" cy="2143602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NASとQNAP</a:t>
            </a:r>
            <a:r>
              <a:rPr lang="en-US" altLang="ja-JP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ネットワークスイッチを組み合わせて効率的なワークフローを実現</a:t>
            </a:r>
            <a:endParaRPr lang="zh-TW" altLang="en-US" dirty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AD6E516-4983-5246-A020-18E317A41D5A}"/>
              </a:ext>
            </a:extLst>
          </p:cNvPr>
          <p:cNvSpPr txBox="1"/>
          <p:nvPr/>
        </p:nvSpPr>
        <p:spPr>
          <a:xfrm>
            <a:off x="5205936" y="1299903"/>
            <a:ext cx="2132418" cy="932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</a:pPr>
            <a:r>
              <a:rPr lang="ja-JP" alt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既存のケーブルを</a:t>
            </a:r>
          </a:p>
          <a:p>
            <a:pPr lvl="0">
              <a:lnSpc>
                <a:spcPct val="130000"/>
              </a:lnSpc>
            </a:pPr>
            <a:r>
              <a:rPr lang="ja-JP" alt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交換することなく</a:t>
            </a:r>
          </a:p>
          <a:p>
            <a:pPr lvl="0">
              <a:lnSpc>
                <a:spcPct val="130000"/>
              </a:lnSpc>
            </a:pPr>
            <a:r>
              <a:rPr lang="en-US" altLang="ja-JP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2.5GbE</a:t>
            </a:r>
            <a:r>
              <a:rPr lang="ja-JP" alt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にアップグレード</a:t>
            </a:r>
          </a:p>
        </p:txBody>
      </p:sp>
      <p:graphicFrame>
        <p:nvGraphicFramePr>
          <p:cNvPr id="20" name="Shape 253">
            <a:extLst>
              <a:ext uri="{FF2B5EF4-FFF2-40B4-BE49-F238E27FC236}">
                <a16:creationId xmlns:a16="http://schemas.microsoft.com/office/drawing/2014/main" id="{71BEF758-E246-DE44-AF83-B30DF0439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6428543"/>
              </p:ext>
            </p:extLst>
          </p:nvPr>
        </p:nvGraphicFramePr>
        <p:xfrm>
          <a:off x="5317635" y="2473645"/>
          <a:ext cx="2987133" cy="1591971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{85BE263C-DBD7-4A20-BB59-AAB30ACAA65A}</a:tableStyleId>
              </a:tblPr>
              <a:tblGrid>
                <a:gridCol w="580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9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3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7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451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5e</a:t>
                      </a:r>
                      <a:endParaRPr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6</a:t>
                      </a:r>
                      <a:endParaRPr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6A</a:t>
                      </a:r>
                      <a:endParaRPr lang="en-US" alt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28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100M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28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1G</a:t>
                      </a:r>
                      <a:endParaRPr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28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2.5G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28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5G</a:t>
                      </a:r>
                      <a:endParaRPr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28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10G</a:t>
                      </a:r>
                      <a:endParaRPr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X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(55m)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8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ACEDA30A-03F9-E543-8797-EAB00FF3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403244">
            <a:off x="7255512" y="935303"/>
            <a:ext cx="1987372" cy="1840860"/>
          </a:xfrm>
          <a:prstGeom prst="rect">
            <a:avLst/>
          </a:prstGeom>
          <a:ln>
            <a:noFill/>
          </a:ln>
          <a:effectLst>
            <a:outerShdw blurRad="431800" dist="368300" dir="576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4EFECE1E-208A-1744-A6D3-6BB8230DEFE8}"/>
              </a:ext>
            </a:extLst>
          </p:cNvPr>
          <p:cNvSpPr txBox="1"/>
          <p:nvPr/>
        </p:nvSpPr>
        <p:spPr>
          <a:xfrm>
            <a:off x="2950629" y="2952486"/>
            <a:ext cx="2329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QSW-308-1C</a:t>
            </a:r>
            <a:r>
              <a:rPr lang="en-US" altLang="zh-TW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アンマネージド</a:t>
            </a:r>
            <a:r>
              <a:rPr lang="en-US" altLang="zh-TW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E9DF6E-F2DE-214E-BAB8-2293966D3352}"/>
              </a:ext>
            </a:extLst>
          </p:cNvPr>
          <p:cNvSpPr txBox="1"/>
          <p:nvPr/>
        </p:nvSpPr>
        <p:spPr>
          <a:xfrm>
            <a:off x="479494" y="2973694"/>
            <a:ext cx="2414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QSW-1208-8C</a:t>
            </a:r>
            <a:r>
              <a:rPr lang="en-US" altLang="zh-TW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アンマネージド</a:t>
            </a:r>
            <a:r>
              <a:rPr lang="en-US" altLang="zh-TW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8CBE206-AA6D-0844-9C78-657AC29204D2}"/>
              </a:ext>
            </a:extLst>
          </p:cNvPr>
          <p:cNvSpPr txBox="1"/>
          <p:nvPr/>
        </p:nvSpPr>
        <p:spPr>
          <a:xfrm>
            <a:off x="3274472" y="3165873"/>
            <a:ext cx="13147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 x 10G/5G/2.5G</a:t>
            </a:r>
          </a:p>
          <a:p>
            <a:r>
              <a:rPr lang="en-US" altLang="zh-TW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RJ45 Multi-Gig</a:t>
            </a:r>
            <a:endParaRPr lang="zh-TW" altLang="en-US" sz="105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5AEEC05-B49D-C149-A7C7-B1559D7FE4DE}"/>
              </a:ext>
            </a:extLst>
          </p:cNvPr>
          <p:cNvSpPr txBox="1"/>
          <p:nvPr/>
        </p:nvSpPr>
        <p:spPr>
          <a:xfrm>
            <a:off x="748096" y="3187186"/>
            <a:ext cx="13147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8 x 10G/5G/2.5G</a:t>
            </a:r>
          </a:p>
          <a:p>
            <a:r>
              <a:rPr lang="en-US" altLang="zh-TW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RJ45 Multi-Gig</a:t>
            </a:r>
            <a:endParaRPr lang="zh-TW" altLang="en-US" sz="105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6EF3DEEC-3197-AF44-B300-658795AE0B74}"/>
              </a:ext>
            </a:extLst>
          </p:cNvPr>
          <p:cNvSpPr txBox="1"/>
          <p:nvPr/>
        </p:nvSpPr>
        <p:spPr>
          <a:xfrm>
            <a:off x="549310" y="4168710"/>
            <a:ext cx="2149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QSW-M408-4C</a:t>
            </a:r>
            <a:r>
              <a:rPr lang="en-US" altLang="zh-TW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マネージド</a:t>
            </a:r>
            <a:r>
              <a:rPr lang="en-US" altLang="zh-TW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8C4A5EA-9202-7E42-97AB-E1C166483D67}"/>
              </a:ext>
            </a:extLst>
          </p:cNvPr>
          <p:cNvSpPr txBox="1"/>
          <p:nvPr/>
        </p:nvSpPr>
        <p:spPr>
          <a:xfrm>
            <a:off x="816819" y="4369673"/>
            <a:ext cx="13147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4 x 10G/5G/2.5G</a:t>
            </a:r>
          </a:p>
          <a:p>
            <a:r>
              <a:rPr lang="en-US" altLang="zh-TW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RJ45 Multi-Gig</a:t>
            </a:r>
            <a:endParaRPr lang="zh-TW" altLang="en-US" sz="105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9987836F-8016-6F4A-9ACA-CAC4790B62B8}"/>
              </a:ext>
            </a:extLst>
          </p:cNvPr>
          <p:cNvSpPr txBox="1"/>
          <p:nvPr/>
        </p:nvSpPr>
        <p:spPr>
          <a:xfrm>
            <a:off x="2655440" y="4106632"/>
            <a:ext cx="250463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QSW-M2108R-2C</a:t>
            </a:r>
            <a:r>
              <a:rPr lang="zh-TW" altLang="en-US" sz="12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 </a:t>
            </a:r>
            <a:endParaRPr lang="en-US" altLang="zh-TW" sz="12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マネージドハーフワイズラックマウント</a:t>
            </a:r>
            <a:r>
              <a:rPr lang="en-US" altLang="zh-TW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0D45425A-23D6-7245-B089-E16F9638A71A}"/>
              </a:ext>
            </a:extLst>
          </p:cNvPr>
          <p:cNvSpPr txBox="1"/>
          <p:nvPr/>
        </p:nvSpPr>
        <p:spPr>
          <a:xfrm>
            <a:off x="3200930" y="4524615"/>
            <a:ext cx="134087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 x 10G/5G/2.5G</a:t>
            </a:r>
          </a:p>
          <a:p>
            <a:r>
              <a:rPr lang="en-US" altLang="zh-TW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RJ45 Multi-Gig</a:t>
            </a:r>
            <a:endParaRPr lang="zh-TW" altLang="en-US" sz="105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B27539D7-D7D0-4D35-AC62-54E3A633D7C3}"/>
              </a:ext>
            </a:extLst>
          </p:cNvPr>
          <p:cNvSpPr txBox="1"/>
          <p:nvPr/>
        </p:nvSpPr>
        <p:spPr>
          <a:xfrm>
            <a:off x="650210" y="1455455"/>
            <a:ext cx="2807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QSW-1108-8T </a:t>
            </a:r>
            <a:r>
              <a:rPr lang="en-US" altLang="zh-TW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アンマネージドスイッチ</a:t>
            </a:r>
            <a:r>
              <a:rPr lang="en-US" altLang="zh-TW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AEE6A2E1-67BB-4BEA-A706-7F8182BF41AB}"/>
              </a:ext>
            </a:extLst>
          </p:cNvPr>
          <p:cNvSpPr txBox="1"/>
          <p:nvPr/>
        </p:nvSpPr>
        <p:spPr>
          <a:xfrm>
            <a:off x="3606348" y="1338367"/>
            <a:ext cx="113524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8 x 2.5G</a:t>
            </a:r>
          </a:p>
          <a:p>
            <a:r>
              <a:rPr lang="en-US" altLang="zh-TW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RJ45 Multi-Gig</a:t>
            </a:r>
            <a:endParaRPr lang="zh-TW" altLang="en-US" sz="105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9CB487DB-40BB-448D-9A27-05752D0116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05335" y="2817207"/>
            <a:ext cx="2295260" cy="262938"/>
          </a:xfrm>
          <a:prstGeom prst="rect">
            <a:avLst/>
          </a:prstGeom>
        </p:spPr>
      </p:pic>
      <p:pic>
        <p:nvPicPr>
          <p:cNvPr id="44" name="圖片 43" descr="一張含有 電子用品, 黑色, 電腦, 時鐘 的圖片&#10;&#10;自動產生的描述">
            <a:extLst>
              <a:ext uri="{FF2B5EF4-FFF2-40B4-BE49-F238E27FC236}">
                <a16:creationId xmlns:a16="http://schemas.microsoft.com/office/drawing/2014/main" id="{DD7DB792-9635-6A45-8892-C9231809118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772" y="2506635"/>
            <a:ext cx="1900061" cy="515022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B74A74CD-4E0C-0047-B97C-EB4C560FDB8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4916" y="2604449"/>
            <a:ext cx="1665682" cy="351230"/>
          </a:xfrm>
          <a:prstGeom prst="rect">
            <a:avLst/>
          </a:prstGeom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7F389DC4-3CF8-4E82-8C7A-C3132DF1DF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44057" y="3985474"/>
            <a:ext cx="2027362" cy="262938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E37C6709-39C4-C947-A622-E52DACD9B72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630" y="3670122"/>
            <a:ext cx="1685796" cy="521999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DE32A796-E02F-4F47-8177-3578E58B7B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94105" y="1950965"/>
            <a:ext cx="3013727" cy="31402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A6012D1-8D13-4F72-BE61-3D41BBEAEB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494" y="1664334"/>
            <a:ext cx="2905072" cy="612966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4E9337C5-09F1-45DA-B6D5-DC7573B5DD40}"/>
              </a:ext>
            </a:extLst>
          </p:cNvPr>
          <p:cNvSpPr/>
          <p:nvPr/>
        </p:nvSpPr>
        <p:spPr>
          <a:xfrm>
            <a:off x="3384566" y="1835615"/>
            <a:ext cx="1399356" cy="47390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ja-JP" altLang="en-US" sz="12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ファンレスおよび金属シェル</a:t>
            </a:r>
          </a:p>
        </p:txBody>
      </p:sp>
    </p:spTree>
    <p:extLst>
      <p:ext uri="{BB962C8B-B14F-4D97-AF65-F5344CB8AC3E}">
        <p14:creationId xmlns:p14="http://schemas.microsoft.com/office/powerpoint/2010/main" val="2929193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2190146" cy="18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dirty="0" smtClean="0"/>
              <a:t>LIVE DEMO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5"/>
          <p:cNvSpPr txBox="1">
            <a:spLocks noGrp="1"/>
          </p:cNvSpPr>
          <p:nvPr>
            <p:ph type="title"/>
          </p:nvPr>
        </p:nvSpPr>
        <p:spPr>
          <a:xfrm>
            <a:off x="493258" y="1388869"/>
            <a:ext cx="2902013" cy="18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dirty="0" err="1"/>
              <a:t>NAS</a:t>
            </a:r>
            <a:r>
              <a:rPr lang="en-US" sz="3200" dirty="0" err="1" smtClean="0"/>
              <a:t>の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インストールと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初期化</a:t>
            </a:r>
            <a:endParaRPr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6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err="1"/>
              <a:t>HDDとSSDドライブのインストール</a:t>
            </a:r>
            <a:endParaRPr dirty="0">
              <a:sym typeface="Arial"/>
            </a:endParaRPr>
          </a:p>
        </p:txBody>
      </p:sp>
      <p:sp>
        <p:nvSpPr>
          <p:cNvPr id="487" name="Google Shape;487;p36"/>
          <p:cNvSpPr/>
          <p:nvPr/>
        </p:nvSpPr>
        <p:spPr>
          <a:xfrm>
            <a:off x="2944190" y="2851607"/>
            <a:ext cx="357051" cy="359183"/>
          </a:xfrm>
          <a:prstGeom prst="flowChartDecision">
            <a:avLst/>
          </a:prstGeom>
          <a:noFill/>
          <a:ln w="28575" cap="flat" cmpd="sng">
            <a:solidFill>
              <a:srgbClr val="CCCC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488" name="Google Shape;488;p36"/>
          <p:cNvCxnSpPr/>
          <p:nvPr/>
        </p:nvCxnSpPr>
        <p:spPr>
          <a:xfrm rot="-5400000">
            <a:off x="2944816" y="2199107"/>
            <a:ext cx="830400" cy="474600"/>
          </a:xfrm>
          <a:prstGeom prst="bentConnector2">
            <a:avLst/>
          </a:prstGeom>
          <a:noFill/>
          <a:ln w="28575" cap="flat" cmpd="sng">
            <a:solidFill>
              <a:srgbClr val="CCCCFF"/>
            </a:solidFill>
            <a:prstDash val="solid"/>
            <a:miter lim="800000"/>
            <a:headEnd type="none" w="sm" len="sm"/>
            <a:tailEnd type="triangle" w="lg" len="lg"/>
          </a:ln>
        </p:spPr>
      </p:cxnSp>
      <p:cxnSp>
        <p:nvCxnSpPr>
          <p:cNvPr id="489" name="Google Shape;489;p36"/>
          <p:cNvCxnSpPr>
            <a:stCxn id="487" idx="2"/>
            <a:endCxn id="490" idx="1"/>
          </p:cNvCxnSpPr>
          <p:nvPr/>
        </p:nvCxnSpPr>
        <p:spPr>
          <a:xfrm rot="-5400000" flipH="1">
            <a:off x="2951266" y="3382240"/>
            <a:ext cx="817500" cy="474600"/>
          </a:xfrm>
          <a:prstGeom prst="bentConnector2">
            <a:avLst/>
          </a:prstGeom>
          <a:noFill/>
          <a:ln w="28575" cap="flat" cmpd="sng">
            <a:solidFill>
              <a:srgbClr val="CCCCFF"/>
            </a:solidFill>
            <a:prstDash val="solid"/>
            <a:miter lim="800000"/>
            <a:headEnd type="none" w="sm" len="sm"/>
            <a:tailEnd type="triangle" w="lg" len="lg"/>
          </a:ln>
        </p:spPr>
      </p:cxnSp>
      <p:cxnSp>
        <p:nvCxnSpPr>
          <p:cNvPr id="491" name="Google Shape;491;p36"/>
          <p:cNvCxnSpPr>
            <a:stCxn id="492" idx="3"/>
            <a:endCxn id="487" idx="1"/>
          </p:cNvCxnSpPr>
          <p:nvPr/>
        </p:nvCxnSpPr>
        <p:spPr>
          <a:xfrm>
            <a:off x="2621944" y="3031198"/>
            <a:ext cx="322200" cy="6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CCCCFF"/>
            </a:solidFill>
            <a:prstDash val="solid"/>
            <a:miter lim="800000"/>
            <a:headEnd type="none" w="sm" len="sm"/>
            <a:tailEnd type="triangle" w="lg" len="lg"/>
          </a:ln>
        </p:spPr>
      </p:cxnSp>
      <p:cxnSp>
        <p:nvCxnSpPr>
          <p:cNvPr id="493" name="Google Shape;493;p36"/>
          <p:cNvCxnSpPr>
            <a:stCxn id="494" idx="3"/>
            <a:endCxn id="495" idx="1"/>
          </p:cNvCxnSpPr>
          <p:nvPr/>
        </p:nvCxnSpPr>
        <p:spPr>
          <a:xfrm>
            <a:off x="5319735" y="2021085"/>
            <a:ext cx="551100" cy="6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CCCCFF"/>
            </a:solidFill>
            <a:prstDash val="solid"/>
            <a:miter lim="800000"/>
            <a:headEnd type="none" w="sm" len="sm"/>
            <a:tailEnd type="triangle" w="lg" len="lg"/>
          </a:ln>
        </p:spPr>
      </p:cxnSp>
      <p:cxnSp>
        <p:nvCxnSpPr>
          <p:cNvPr id="496" name="Google Shape;496;p36"/>
          <p:cNvCxnSpPr>
            <a:stCxn id="490" idx="3"/>
            <a:endCxn id="497" idx="1"/>
          </p:cNvCxnSpPr>
          <p:nvPr/>
        </p:nvCxnSpPr>
        <p:spPr>
          <a:xfrm>
            <a:off x="5302166" y="4028215"/>
            <a:ext cx="568500" cy="0"/>
          </a:xfrm>
          <a:prstGeom prst="straightConnector1">
            <a:avLst/>
          </a:prstGeom>
          <a:noFill/>
          <a:ln w="28575" cap="flat" cmpd="sng">
            <a:solidFill>
              <a:srgbClr val="CCCCFF"/>
            </a:solidFill>
            <a:prstDash val="solid"/>
            <a:miter lim="800000"/>
            <a:headEnd type="none" w="sm" len="sm"/>
            <a:tailEnd type="triangle" w="lg" len="lg"/>
          </a:ln>
        </p:spPr>
      </p:cxnSp>
      <p:sp>
        <p:nvSpPr>
          <p:cNvPr id="498" name="Google Shape;498;p36"/>
          <p:cNvSpPr txBox="1"/>
          <p:nvPr/>
        </p:nvSpPr>
        <p:spPr>
          <a:xfrm>
            <a:off x="2621944" y="1704363"/>
            <a:ext cx="10431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3.5インチ</a:t>
            </a:r>
            <a:endParaRPr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99" name="Google Shape;499;p36"/>
          <p:cNvSpPr txBox="1"/>
          <p:nvPr/>
        </p:nvSpPr>
        <p:spPr>
          <a:xfrm>
            <a:off x="2704476" y="4083641"/>
            <a:ext cx="10880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2.5インチ</a:t>
            </a:r>
            <a:endParaRPr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492" name="Google Shape;492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391" y="2122785"/>
            <a:ext cx="2185553" cy="181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7450" y="1050078"/>
            <a:ext cx="1722285" cy="1942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7450" y="3119802"/>
            <a:ext cx="1704716" cy="181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70770" y="1284597"/>
            <a:ext cx="1780517" cy="1472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70769" y="3285252"/>
            <a:ext cx="1780517" cy="1485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7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err="1"/>
              <a:t>SSDドライブのインストール</a:t>
            </a:r>
            <a:endParaRPr dirty="0">
              <a:sym typeface="Arial"/>
            </a:endParaRPr>
          </a:p>
        </p:txBody>
      </p:sp>
      <p:cxnSp>
        <p:nvCxnSpPr>
          <p:cNvPr id="505" name="Google Shape;505;p37"/>
          <p:cNvCxnSpPr>
            <a:endCxn id="506" idx="1"/>
          </p:cNvCxnSpPr>
          <p:nvPr/>
        </p:nvCxnSpPr>
        <p:spPr>
          <a:xfrm>
            <a:off x="2621852" y="2748715"/>
            <a:ext cx="717300" cy="6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CCCCFF"/>
            </a:solidFill>
            <a:prstDash val="solid"/>
            <a:miter lim="800000"/>
            <a:headEnd type="none" w="sm" len="sm"/>
            <a:tailEnd type="triangle" w="lg" len="lg"/>
          </a:ln>
        </p:spPr>
      </p:cxnSp>
      <p:cxnSp>
        <p:nvCxnSpPr>
          <p:cNvPr id="507" name="Google Shape;507;p37"/>
          <p:cNvCxnSpPr/>
          <p:nvPr/>
        </p:nvCxnSpPr>
        <p:spPr>
          <a:xfrm>
            <a:off x="5018047" y="2749551"/>
            <a:ext cx="689100" cy="6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CCCCFF"/>
            </a:solidFill>
            <a:prstDash val="solid"/>
            <a:miter lim="800000"/>
            <a:headEnd type="none" w="sm" len="sm"/>
            <a:tailEnd type="triangle" w="lg" len="lg"/>
          </a:ln>
        </p:spPr>
      </p:cxnSp>
      <p:sp>
        <p:nvSpPr>
          <p:cNvPr id="508" name="Google Shape;508;p37"/>
          <p:cNvSpPr txBox="1"/>
          <p:nvPr/>
        </p:nvSpPr>
        <p:spPr>
          <a:xfrm>
            <a:off x="2568591" y="2415872"/>
            <a:ext cx="8641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2.5インチ</a:t>
            </a:r>
            <a:endParaRPr sz="12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09" name="Google Shape;509;p37"/>
          <p:cNvSpPr/>
          <p:nvPr/>
        </p:nvSpPr>
        <p:spPr>
          <a:xfrm>
            <a:off x="436391" y="1840903"/>
            <a:ext cx="2185552" cy="1816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06" name="Google Shape;506;p37"/>
          <p:cNvSpPr/>
          <p:nvPr/>
        </p:nvSpPr>
        <p:spPr>
          <a:xfrm>
            <a:off x="3339152" y="1840903"/>
            <a:ext cx="1704716" cy="18168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10" name="Google Shape;510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3774" y="1891001"/>
            <a:ext cx="1460638" cy="171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6111" y="1796234"/>
            <a:ext cx="2237131" cy="1861493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37"/>
          <p:cNvSpPr/>
          <p:nvPr/>
        </p:nvSpPr>
        <p:spPr>
          <a:xfrm>
            <a:off x="5723958" y="1830466"/>
            <a:ext cx="2237130" cy="18449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13" name="Google Shape;513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76767" y="1778866"/>
            <a:ext cx="2332556" cy="1940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38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err="1"/>
              <a:t>NASの初期化</a:t>
            </a:r>
            <a:endParaRPr dirty="0">
              <a:sym typeface="Arial"/>
            </a:endParaRPr>
          </a:p>
        </p:txBody>
      </p:sp>
      <p:pic>
        <p:nvPicPr>
          <p:cNvPr id="519" name="Google Shape;51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7436" y="1939366"/>
            <a:ext cx="3853851" cy="2142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764" y="1928746"/>
            <a:ext cx="3228435" cy="2153442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38"/>
          <p:cNvSpPr txBox="1"/>
          <p:nvPr/>
        </p:nvSpPr>
        <p:spPr>
          <a:xfrm>
            <a:off x="801092" y="1360751"/>
            <a:ext cx="27432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携帯電話でQR</a:t>
            </a: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コードをスキャンして</a:t>
            </a:r>
            <a:endParaRPr lang="en-US" sz="1200" dirty="0" smtClean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インストールします</a:t>
            </a:r>
            <a:endParaRPr sz="12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22" name="Google Shape;522;p38"/>
          <p:cNvSpPr txBox="1"/>
          <p:nvPr/>
        </p:nvSpPr>
        <p:spPr>
          <a:xfrm>
            <a:off x="4576495" y="1360751"/>
            <a:ext cx="321593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Qfinder</a:t>
            </a:r>
            <a:r>
              <a:rPr 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Proプログラムをコンピュータに</a:t>
            </a:r>
            <a:endParaRPr lang="en-US" sz="1200" dirty="0" smtClean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ダウンロードしてインストールします</a:t>
            </a:r>
            <a:endParaRPr sz="12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523" name="Google Shape;523;p38"/>
          <p:cNvGrpSpPr/>
          <p:nvPr/>
        </p:nvGrpSpPr>
        <p:grpSpPr>
          <a:xfrm>
            <a:off x="475764" y="1361528"/>
            <a:ext cx="307778" cy="369332"/>
            <a:chOff x="739686" y="1011195"/>
            <a:chExt cx="307778" cy="369332"/>
          </a:xfrm>
        </p:grpSpPr>
        <p:pic>
          <p:nvPicPr>
            <p:cNvPr id="524" name="Google Shape;524;p3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10800000">
              <a:off x="739687" y="1046557"/>
              <a:ext cx="307777" cy="30777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sp>
          <p:nvSpPr>
            <p:cNvPr id="525" name="Google Shape;525;p38"/>
            <p:cNvSpPr txBox="1"/>
            <p:nvPr/>
          </p:nvSpPr>
          <p:spPr>
            <a:xfrm>
              <a:off x="739686" y="1011195"/>
              <a:ext cx="27195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1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526" name="Google Shape;526;p38"/>
          <p:cNvGrpSpPr/>
          <p:nvPr/>
        </p:nvGrpSpPr>
        <p:grpSpPr>
          <a:xfrm>
            <a:off x="4251343" y="1361528"/>
            <a:ext cx="307778" cy="369332"/>
            <a:chOff x="739686" y="1011195"/>
            <a:chExt cx="307778" cy="369332"/>
          </a:xfrm>
        </p:grpSpPr>
        <p:pic>
          <p:nvPicPr>
            <p:cNvPr id="527" name="Google Shape;527;p3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10800000">
              <a:off x="739687" y="1046557"/>
              <a:ext cx="307777" cy="30777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sp>
          <p:nvSpPr>
            <p:cNvPr id="528" name="Google Shape;528;p38"/>
            <p:cNvSpPr txBox="1"/>
            <p:nvPr/>
          </p:nvSpPr>
          <p:spPr>
            <a:xfrm>
              <a:off x="739686" y="1011195"/>
              <a:ext cx="27195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2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3" name="Google Shape;533;p39"/>
          <p:cNvCxnSpPr>
            <a:stCxn id="534" idx="1"/>
          </p:cNvCxnSpPr>
          <p:nvPr/>
        </p:nvCxnSpPr>
        <p:spPr>
          <a:xfrm rot="10800000">
            <a:off x="1793688" y="4180841"/>
            <a:ext cx="1465200" cy="0"/>
          </a:xfrm>
          <a:prstGeom prst="straightConnector1">
            <a:avLst/>
          </a:prstGeom>
          <a:noFill/>
          <a:ln w="12700" cap="flat" cmpd="sng">
            <a:solidFill>
              <a:srgbClr val="EE6D2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35" name="Google Shape;535;p39"/>
          <p:cNvSpPr txBox="1">
            <a:spLocks noGrp="1"/>
          </p:cNvSpPr>
          <p:nvPr>
            <p:ph type="title"/>
          </p:nvPr>
        </p:nvSpPr>
        <p:spPr>
          <a:xfrm>
            <a:off x="2700440" y="154547"/>
            <a:ext cx="6091615" cy="960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80"/>
              <a:buFont typeface="Arial"/>
              <a:buNone/>
            </a:pPr>
            <a:r>
              <a:rPr lang="en-US" sz="2880" dirty="0"/>
              <a:t>3-2-1バックアップ戦略のための</a:t>
            </a:r>
            <a:r>
              <a:rPr lang="en-US" sz="2880" dirty="0" smtClean="0"/>
              <a:t>HBS3(Hybrid </a:t>
            </a:r>
            <a:r>
              <a:rPr lang="en-US" sz="2880" dirty="0"/>
              <a:t>Backup Sync </a:t>
            </a:r>
            <a:r>
              <a:rPr lang="en-US" sz="2880" dirty="0" smtClean="0"/>
              <a:t>3)</a:t>
            </a:r>
            <a:endParaRPr sz="2880" dirty="0"/>
          </a:p>
        </p:txBody>
      </p:sp>
      <p:sp>
        <p:nvSpPr>
          <p:cNvPr id="536" name="Google Shape;536;p39"/>
          <p:cNvSpPr txBox="1"/>
          <p:nvPr/>
        </p:nvSpPr>
        <p:spPr>
          <a:xfrm>
            <a:off x="2812473" y="1215116"/>
            <a:ext cx="597958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3-2-1</a:t>
            </a:r>
            <a:r>
              <a:rPr lang="en-US" sz="1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重要なデータのバックアップ戦略と復旧計画:</a:t>
            </a:r>
            <a:endParaRPr sz="16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</a:t>
            </a:r>
            <a:r>
              <a:rPr lang="en-US" sz="1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コピ</a:t>
            </a:r>
            <a:r>
              <a:rPr lang="en-US" sz="1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sz="1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種類の</a:t>
            </a:r>
            <a:r>
              <a:rPr lang="en-US" sz="1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メディアタイプ、1</a:t>
            </a:r>
            <a:r>
              <a:rPr lang="ja-JP" altLang="en-US" sz="1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</a:t>
            </a:r>
            <a:r>
              <a:rPr lang="en-US" sz="1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リモートバックアップ</a:t>
            </a:r>
            <a:endParaRPr sz="16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7" name="Google Shape;537;p39"/>
          <p:cNvSpPr/>
          <p:nvPr/>
        </p:nvSpPr>
        <p:spPr>
          <a:xfrm>
            <a:off x="3017129" y="4028459"/>
            <a:ext cx="1318780" cy="52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コピー1</a:t>
            </a:r>
            <a:endParaRPr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endParaRPr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8" name="Google Shape;538;p39"/>
          <p:cNvSpPr/>
          <p:nvPr/>
        </p:nvSpPr>
        <p:spPr>
          <a:xfrm>
            <a:off x="4868540" y="4028459"/>
            <a:ext cx="1449962" cy="52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コピー2</a:t>
            </a:r>
            <a:endParaRPr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NASオフサイト</a:t>
            </a:r>
            <a:endParaRPr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9" name="Google Shape;539;p39"/>
          <p:cNvSpPr/>
          <p:nvPr/>
        </p:nvSpPr>
        <p:spPr>
          <a:xfrm>
            <a:off x="6470512" y="4028459"/>
            <a:ext cx="1706623" cy="52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コピー3</a:t>
            </a:r>
            <a:endParaRPr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Google Drive</a:t>
            </a:r>
            <a:endParaRPr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40" name="Google Shape;54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6622" y="1147805"/>
            <a:ext cx="1546968" cy="1548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41" name="Google Shape;541;p39"/>
          <p:cNvSpPr/>
          <p:nvPr/>
        </p:nvSpPr>
        <p:spPr>
          <a:xfrm>
            <a:off x="1139252" y="3993585"/>
            <a:ext cx="1357942" cy="36585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6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</a:t>
            </a:r>
            <a:r>
              <a:rPr lang="ja-JP" altLang="en-US" sz="16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コピー</a:t>
            </a:r>
            <a:endParaRPr sz="16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42" name="Google Shape;542;p39"/>
          <p:cNvSpPr/>
          <p:nvPr/>
        </p:nvSpPr>
        <p:spPr>
          <a:xfrm>
            <a:off x="4806614" y="2019256"/>
            <a:ext cx="1789057" cy="40465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2種類のメディア</a:t>
            </a:r>
            <a:endParaRPr sz="16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43" name="Google Shape;543;p39"/>
          <p:cNvSpPr/>
          <p:nvPr/>
        </p:nvSpPr>
        <p:spPr>
          <a:xfrm>
            <a:off x="4843087" y="4577529"/>
            <a:ext cx="1580346" cy="427149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en-US" sz="16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つのリモート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バックアップ</a:t>
            </a:r>
            <a:endParaRPr sz="16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544" name="Google Shape;544;p39"/>
          <p:cNvCxnSpPr>
            <a:stCxn id="542" idx="1"/>
          </p:cNvCxnSpPr>
          <p:nvPr/>
        </p:nvCxnSpPr>
        <p:spPr>
          <a:xfrm rot="10800000" flipV="1">
            <a:off x="3641718" y="2221584"/>
            <a:ext cx="1164897" cy="885300"/>
          </a:xfrm>
          <a:prstGeom prst="bentConnector3">
            <a:avLst>
              <a:gd name="adj1" fmla="val 50000"/>
            </a:avLst>
          </a:prstGeom>
          <a:noFill/>
          <a:ln w="1270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</p:spPr>
      </p:cxnSp>
      <p:cxnSp>
        <p:nvCxnSpPr>
          <p:cNvPr id="545" name="Google Shape;545;p39"/>
          <p:cNvCxnSpPr>
            <a:stCxn id="542" idx="3"/>
          </p:cNvCxnSpPr>
          <p:nvPr/>
        </p:nvCxnSpPr>
        <p:spPr>
          <a:xfrm>
            <a:off x="6595671" y="2221584"/>
            <a:ext cx="745162" cy="702000"/>
          </a:xfrm>
          <a:prstGeom prst="bentConnector3">
            <a:avLst>
              <a:gd name="adj1" fmla="val 50000"/>
            </a:avLst>
          </a:prstGeom>
          <a:noFill/>
          <a:ln w="1270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</p:spPr>
      </p:cxnSp>
      <p:sp>
        <p:nvSpPr>
          <p:cNvPr id="534" name="Google Shape;534;p39"/>
          <p:cNvSpPr/>
          <p:nvPr/>
        </p:nvSpPr>
        <p:spPr>
          <a:xfrm>
            <a:off x="3258888" y="4064542"/>
            <a:ext cx="820080" cy="232597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EE6D2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46" name="Google Shape;546;p39"/>
          <p:cNvSpPr/>
          <p:nvPr/>
        </p:nvSpPr>
        <p:spPr>
          <a:xfrm>
            <a:off x="5139357" y="4064542"/>
            <a:ext cx="918444" cy="232597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EE6D2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47" name="Google Shape;547;p39"/>
          <p:cNvSpPr/>
          <p:nvPr/>
        </p:nvSpPr>
        <p:spPr>
          <a:xfrm>
            <a:off x="6898516" y="4064542"/>
            <a:ext cx="812306" cy="232597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EE6D2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548" name="Google Shape;548;p39"/>
          <p:cNvCxnSpPr>
            <a:stCxn id="546" idx="1"/>
            <a:endCxn id="534" idx="3"/>
          </p:cNvCxnSpPr>
          <p:nvPr/>
        </p:nvCxnSpPr>
        <p:spPr>
          <a:xfrm rot="10800000">
            <a:off x="4078857" y="4180841"/>
            <a:ext cx="1060500" cy="0"/>
          </a:xfrm>
          <a:prstGeom prst="straightConnector1">
            <a:avLst/>
          </a:prstGeom>
          <a:noFill/>
          <a:ln w="12700" cap="flat" cmpd="sng">
            <a:solidFill>
              <a:srgbClr val="EE6D2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49" name="Google Shape;549;p39"/>
          <p:cNvCxnSpPr>
            <a:stCxn id="547" idx="1"/>
            <a:endCxn id="546" idx="3"/>
          </p:cNvCxnSpPr>
          <p:nvPr/>
        </p:nvCxnSpPr>
        <p:spPr>
          <a:xfrm rot="10800000">
            <a:off x="6057916" y="4180841"/>
            <a:ext cx="840600" cy="0"/>
          </a:xfrm>
          <a:prstGeom prst="straightConnector1">
            <a:avLst/>
          </a:prstGeom>
          <a:noFill/>
          <a:ln w="12700" cap="flat" cmpd="sng">
            <a:solidFill>
              <a:srgbClr val="EE6D2B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50" name="Google Shape;550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12164" y="3489331"/>
            <a:ext cx="693514" cy="529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45013" y="3489331"/>
            <a:ext cx="693514" cy="529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57912" y="3489331"/>
            <a:ext cx="693514" cy="529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39" descr="一張含有 電子用品 的圖片&#10;&#10;自動產生的描述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4540" y="2889424"/>
            <a:ext cx="2208762" cy="392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39" descr="一張含有 電子用品 的圖片&#10;&#10;自動產生的描述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2889424"/>
            <a:ext cx="2208762" cy="392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57911" y="2742926"/>
            <a:ext cx="693515" cy="621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Google Shape;560;p40" descr="一張含有 桌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2999" y="2188435"/>
            <a:ext cx="5817892" cy="2809593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40"/>
          <p:cNvSpPr txBox="1">
            <a:spLocks noGrp="1"/>
          </p:cNvSpPr>
          <p:nvPr>
            <p:ph type="title"/>
          </p:nvPr>
        </p:nvSpPr>
        <p:spPr>
          <a:xfrm>
            <a:off x="2700440" y="154547"/>
            <a:ext cx="6091615" cy="960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80"/>
              <a:buFont typeface="Arial"/>
              <a:buNone/>
            </a:pPr>
            <a:r>
              <a:rPr lang="en-US" sz="2880" dirty="0" err="1" smtClean="0"/>
              <a:t>ディスク障害予測</a:t>
            </a:r>
            <a:r>
              <a:rPr lang="ja-JP" altLang="en-US" sz="2880" dirty="0" smtClean="0"/>
              <a:t>を行う</a:t>
            </a:r>
            <a:r>
              <a:rPr lang="en-US" altLang="ja-JP" sz="2880" dirty="0"/>
              <a:t/>
            </a:r>
            <a:br>
              <a:rPr lang="en-US" altLang="ja-JP" sz="2880" dirty="0"/>
            </a:br>
            <a:r>
              <a:rPr lang="en-US" sz="2880" dirty="0" smtClean="0"/>
              <a:t>DA Drive Analyzer</a:t>
            </a:r>
            <a:endParaRPr sz="2880" dirty="0">
              <a:sym typeface="Arial"/>
            </a:endParaRPr>
          </a:p>
        </p:txBody>
      </p:sp>
      <p:sp>
        <p:nvSpPr>
          <p:cNvPr id="562" name="Google Shape;562;p40"/>
          <p:cNvSpPr txBox="1"/>
          <p:nvPr/>
        </p:nvSpPr>
        <p:spPr>
          <a:xfrm>
            <a:off x="2788226" y="1130377"/>
            <a:ext cx="6003829" cy="944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ディスクの状態の分析と障害の予測</a:t>
            </a: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DA Drive </a:t>
            </a:r>
            <a:r>
              <a:rPr lang="en-US" sz="12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Analyzerは、ULINK</a:t>
            </a: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AI予測テクノロジーを統合しており</a:t>
            </a:r>
            <a: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b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2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ディスク障害が発生する前に警告を発</a:t>
            </a:r>
            <a:r>
              <a:rPr lang="ja-JP" alt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することで</a:t>
            </a:r>
            <a: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2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貴重なデータを保護</a:t>
            </a:r>
            <a:r>
              <a:rPr lang="ja-JP" alt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</a:t>
            </a:r>
            <a:r>
              <a:rPr lang="en-US" sz="12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ます</a:t>
            </a: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63" name="Google Shape;563;p40"/>
          <p:cNvSpPr txBox="1"/>
          <p:nvPr/>
        </p:nvSpPr>
        <p:spPr>
          <a:xfrm>
            <a:off x="201266" y="4211608"/>
            <a:ext cx="257197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各NASは</a:t>
            </a:r>
            <a:r>
              <a:rPr lang="en-US" sz="11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1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台</a:t>
            </a:r>
            <a:r>
              <a:rPr lang="en-US" sz="11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のディスク</a:t>
            </a:r>
            <a:r>
              <a:rPr lang="ja-JP" altLang="en-US" sz="11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sz="11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予測を無料で</a:t>
            </a:r>
            <a:r>
              <a:rPr lang="ja-JP" altLang="en-US" sz="11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行うことができ</a:t>
            </a:r>
            <a:r>
              <a:rPr lang="en-US" sz="11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ます</a:t>
            </a:r>
            <a:r>
              <a:rPr lang="en-US" sz="1100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。また、</a:t>
            </a:r>
            <a:r>
              <a:rPr lang="en-US" sz="11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すべてのディスクをサポートする</a:t>
            </a:r>
            <a:r>
              <a:rPr lang="ja-JP" altLang="en-US" sz="11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1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有料サブスクリプションを</a:t>
            </a:r>
            <a:r>
              <a:rPr lang="ja-JP" altLang="en-US" sz="11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購入する</a:t>
            </a:r>
            <a:r>
              <a:rPr lang="en-US" sz="11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こともできます</a:t>
            </a:r>
            <a:r>
              <a:rPr lang="en-US" sz="11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1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64" name="Google Shape;564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0244" y="1152862"/>
            <a:ext cx="1549657" cy="1548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/>
          <p:nvPr/>
        </p:nvSpPr>
        <p:spPr>
          <a:xfrm flipH="1">
            <a:off x="3520096" y="2798409"/>
            <a:ext cx="4272930" cy="664012"/>
          </a:xfrm>
          <a:prstGeom prst="snip2DiagRect">
            <a:avLst>
              <a:gd name="adj1" fmla="val 0"/>
              <a:gd name="adj2" fmla="val 16008"/>
            </a:avLst>
          </a:prstGeom>
          <a:gradFill>
            <a:gsLst>
              <a:gs pos="0">
                <a:srgbClr val="000000">
                  <a:alpha val="43921"/>
                </a:srgbClr>
              </a:gs>
              <a:gs pos="47000">
                <a:srgbClr val="000000">
                  <a:alpha val="43921"/>
                </a:srgbClr>
              </a:gs>
              <a:gs pos="100000">
                <a:srgbClr val="000000">
                  <a:alpha val="16862"/>
                </a:srgbClr>
              </a:gs>
            </a:gsLst>
            <a:lin ang="5400000" scaled="0"/>
          </a:gra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  <a:effectLst>
            <a:outerShdw blurRad="241300" dist="190500" dir="2700000" algn="tl" rotWithShape="0">
              <a:srgbClr val="000000">
                <a:alpha val="1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TS-h1886XU-RP R2</a:t>
            </a:r>
            <a:r>
              <a:rPr lang="en-US" sz="36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の機能</a:t>
            </a:r>
            <a:endParaRPr sz="36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3743426" y="2859507"/>
            <a:ext cx="4366250" cy="366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</a:pPr>
            <a:r>
              <a:rPr lang="en-US" sz="13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費用対効果の高いエンタープライズラックマウントNAS</a:t>
            </a:r>
            <a:endParaRPr sz="13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0" name="Google Shape;70;p14"/>
          <p:cNvGrpSpPr/>
          <p:nvPr/>
        </p:nvGrpSpPr>
        <p:grpSpPr>
          <a:xfrm>
            <a:off x="2471325" y="1127825"/>
            <a:ext cx="2018807" cy="821430"/>
            <a:chOff x="5922943" y="2476170"/>
            <a:chExt cx="2018807" cy="821430"/>
          </a:xfrm>
        </p:grpSpPr>
        <p:pic>
          <p:nvPicPr>
            <p:cNvPr id="71" name="Google Shape;71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0800000">
              <a:off x="5922943" y="2558900"/>
              <a:ext cx="1890132" cy="738700"/>
            </a:xfrm>
            <a:prstGeom prst="roundRect">
              <a:avLst>
                <a:gd name="adj" fmla="val 9073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sp>
          <p:nvSpPr>
            <p:cNvPr id="72" name="Google Shape;72;p14"/>
            <p:cNvSpPr/>
            <p:nvPr/>
          </p:nvSpPr>
          <p:spPr>
            <a:xfrm>
              <a:off x="6170166" y="2692007"/>
              <a:ext cx="327660" cy="441960"/>
            </a:xfrm>
            <a:prstGeom prst="upArrow">
              <a:avLst>
                <a:gd name="adj1" fmla="val 43151"/>
                <a:gd name="adj2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5752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3" name="Google Shape;73;p14"/>
            <p:cNvSpPr txBox="1"/>
            <p:nvPr/>
          </p:nvSpPr>
          <p:spPr>
            <a:xfrm>
              <a:off x="6482263" y="2476170"/>
              <a:ext cx="1459487" cy="7800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35"/>
                <a:buFont typeface="Lato"/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Roboto"/>
                  <a:sym typeface="Roboto"/>
                </a:rPr>
                <a:t>250%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35"/>
                <a:buFont typeface="Lato"/>
                <a:buNone/>
              </a:pPr>
              <a:r>
                <a:rPr lang="en-US" sz="1400" b="0" i="0" u="none" strike="noStrike" cap="none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Roboto"/>
                  <a:sym typeface="Roboto"/>
                </a:rPr>
                <a:t>4 x 2.5 </a:t>
              </a:r>
              <a:r>
                <a:rPr lang="en-US" sz="1400" b="0" i="0" u="none" strike="noStrike" cap="none" dirty="0" err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Roboto"/>
                  <a:sym typeface="Roboto"/>
                </a:rPr>
                <a:t>GbE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74" name="Google Shape;74;p14"/>
          <p:cNvGrpSpPr/>
          <p:nvPr/>
        </p:nvGrpSpPr>
        <p:grpSpPr>
          <a:xfrm>
            <a:off x="316228" y="1221605"/>
            <a:ext cx="1901248" cy="738700"/>
            <a:chOff x="316228" y="1753461"/>
            <a:chExt cx="1901248" cy="738700"/>
          </a:xfrm>
        </p:grpSpPr>
        <p:pic>
          <p:nvPicPr>
            <p:cNvPr id="75" name="Google Shape;75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0800000">
              <a:off x="316228" y="1753461"/>
              <a:ext cx="1890132" cy="738700"/>
            </a:xfrm>
            <a:prstGeom prst="roundRect">
              <a:avLst>
                <a:gd name="adj" fmla="val 9073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pic>
          <p:nvPicPr>
            <p:cNvPr id="76" name="Google Shape;7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48369" y="1828257"/>
              <a:ext cx="563229" cy="5670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77;p14"/>
            <p:cNvSpPr txBox="1"/>
            <p:nvPr/>
          </p:nvSpPr>
          <p:spPr>
            <a:xfrm>
              <a:off x="952556" y="2101159"/>
              <a:ext cx="126492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ECC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UDIMM</a:t>
              </a:r>
              <a:endParaRPr sz="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pic>
          <p:nvPicPr>
            <p:cNvPr id="78" name="Google Shape;78;p1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277009" y="1897753"/>
              <a:ext cx="657225" cy="2095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9" name="Google Shape;79;p14"/>
          <p:cNvGrpSpPr/>
          <p:nvPr/>
        </p:nvGrpSpPr>
        <p:grpSpPr>
          <a:xfrm>
            <a:off x="4615306" y="1221605"/>
            <a:ext cx="1890132" cy="738700"/>
            <a:chOff x="316227" y="3364339"/>
            <a:chExt cx="1890132" cy="738700"/>
          </a:xfrm>
        </p:grpSpPr>
        <p:pic>
          <p:nvPicPr>
            <p:cNvPr id="80" name="Google Shape;80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0800000">
              <a:off x="316227" y="3364339"/>
              <a:ext cx="1890132" cy="738700"/>
            </a:xfrm>
            <a:prstGeom prst="roundRect">
              <a:avLst>
                <a:gd name="adj" fmla="val 9073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pic>
          <p:nvPicPr>
            <p:cNvPr id="81" name="Google Shape;81;p1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86945" y="3471781"/>
              <a:ext cx="875716" cy="54732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2" name="Google Shape;82;p14"/>
          <p:cNvGrpSpPr/>
          <p:nvPr/>
        </p:nvGrpSpPr>
        <p:grpSpPr>
          <a:xfrm>
            <a:off x="6759288" y="1233483"/>
            <a:ext cx="1890132" cy="738700"/>
            <a:chOff x="5922943" y="4169779"/>
            <a:chExt cx="1890132" cy="738700"/>
          </a:xfrm>
        </p:grpSpPr>
        <p:pic>
          <p:nvPicPr>
            <p:cNvPr id="83" name="Google Shape;83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0800000">
              <a:off x="5922943" y="4169779"/>
              <a:ext cx="1890132" cy="738700"/>
            </a:xfrm>
            <a:prstGeom prst="roundRect">
              <a:avLst>
                <a:gd name="adj" fmla="val 9073"/>
              </a:avLst>
            </a:prstGeom>
            <a:noFill/>
            <a:ln>
              <a:noFill/>
            </a:ln>
            <a:effectLst>
              <a:outerShdw blurRad="254000" dist="190500" dir="8100000" algn="tr" rotWithShape="0">
                <a:srgbClr val="09000C">
                  <a:alpha val="74901"/>
                </a:srgbClr>
              </a:outerShdw>
            </a:effectLst>
          </p:spPr>
        </p:pic>
        <p:grpSp>
          <p:nvGrpSpPr>
            <p:cNvPr id="84" name="Google Shape;84;p14"/>
            <p:cNvGrpSpPr/>
            <p:nvPr/>
          </p:nvGrpSpPr>
          <p:grpSpPr>
            <a:xfrm>
              <a:off x="6025961" y="4317772"/>
              <a:ext cx="1717562" cy="445556"/>
              <a:chOff x="419245" y="4317772"/>
              <a:chExt cx="1717562" cy="445556"/>
            </a:xfrm>
          </p:grpSpPr>
          <p:pic>
            <p:nvPicPr>
              <p:cNvPr id="85" name="Google Shape;85;p14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1262570" y="4455166"/>
                <a:ext cx="874237" cy="19074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" name="Google Shape;86;p14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419245" y="4455166"/>
                <a:ext cx="447803" cy="1990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" name="Google Shape;87;p14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 rot="-5400000">
                <a:off x="966893" y="4268016"/>
                <a:ext cx="199024" cy="298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8" name="Google Shape;88;p14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 rot="5400000">
                <a:off x="966893" y="4514548"/>
                <a:ext cx="199024" cy="29853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89" name="Google Shape;89;p14"/>
          <p:cNvSpPr txBox="1"/>
          <p:nvPr/>
        </p:nvSpPr>
        <p:spPr>
          <a:xfrm>
            <a:off x="757505" y="4671882"/>
            <a:ext cx="548192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*注文情報：TS-h1886XU-RP-R2-D1622-32G</a:t>
            </a:r>
            <a:endParaRPr sz="18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90" name="Google Shape;90;p14"/>
          <p:cNvPicPr preferRelativeResize="0"/>
          <p:nvPr/>
        </p:nvPicPr>
        <p:blipFill rotWithShape="1">
          <a:blip r:embed="rId10">
            <a:alphaModFix/>
          </a:blip>
          <a:srcRect l="7073" t="54225" r="7072" b="18828"/>
          <a:stretch/>
        </p:blipFill>
        <p:spPr>
          <a:xfrm>
            <a:off x="849939" y="3310481"/>
            <a:ext cx="6854415" cy="1344857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/>
          <p:nvPr/>
        </p:nvSpPr>
        <p:spPr>
          <a:xfrm>
            <a:off x="276326" y="1916211"/>
            <a:ext cx="1941150" cy="85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40"/>
              <a:buFont typeface="Lato"/>
              <a:buNone/>
            </a:pP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Intel® Xeon® D-1622 4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コアプロセッサおよび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32GB DDR4 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ECC</a:t>
            </a:r>
            <a:r>
              <a:rPr lang="en-US" sz="105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メモリ、サーバーグレードのパフォーマンス設計</a:t>
            </a:r>
            <a:endParaRPr sz="105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2448805" y="1916211"/>
            <a:ext cx="2005731" cy="102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40"/>
              <a:buFont typeface="Lato"/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新しいR2バージョンは、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ネットワークポートを前世代の4  x 1GbEから新しい4 x 2.5GbEにアップグレードし</a:t>
            </a:r>
            <a:r>
              <a:rPr lang="ja-JP" alt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ています。</a:t>
            </a:r>
            <a:endParaRPr sz="105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4559121" y="1916211"/>
            <a:ext cx="2084566" cy="62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40"/>
              <a:buFont typeface="Lato"/>
              <a:buNone/>
            </a:pP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</a:t>
            </a:r>
            <a:r>
              <a:rPr lang="ja-JP" alt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インストールされた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ポー</a:t>
            </a:r>
            <a:r>
              <a:rPr lang="ja-JP" alt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ト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10GbE SFP+ 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SmartNIC</a:t>
            </a:r>
            <a:r>
              <a:rPr lang="en-US" sz="105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高速ネットワークカード</a:t>
            </a:r>
            <a:endParaRPr sz="105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6666207" y="1916211"/>
            <a:ext cx="2108386" cy="813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40"/>
              <a:buFont typeface="Lato"/>
              <a:buNone/>
            </a:pP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柔軟な構成のためのデュアルオペレーティングシステムQuTS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hero(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プリインストール</a:t>
            </a:r>
            <a:r>
              <a:rPr lang="ja-JP" alt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済み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</a:t>
            </a:r>
            <a:r>
              <a:rPr lang="en-US" sz="105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QTS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41"/>
          <p:cNvSpPr txBox="1">
            <a:spLocks noGrp="1"/>
          </p:cNvSpPr>
          <p:nvPr>
            <p:ph type="title"/>
          </p:nvPr>
        </p:nvSpPr>
        <p:spPr>
          <a:xfrm flipH="1">
            <a:off x="356754" y="170645"/>
            <a:ext cx="8537861" cy="40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err="1" smtClean="0"/>
              <a:t>データセキュリティ</a:t>
            </a:r>
            <a:r>
              <a:rPr lang="en-US" dirty="0" smtClean="0"/>
              <a:t>: </a:t>
            </a:r>
            <a:r>
              <a:rPr lang="en-US" dirty="0" err="1" smtClean="0"/>
              <a:t>NASデータを保護</a:t>
            </a:r>
            <a:endParaRPr dirty="0"/>
          </a:p>
        </p:txBody>
      </p:sp>
      <p:sp>
        <p:nvSpPr>
          <p:cNvPr id="570" name="Google Shape;570;p41"/>
          <p:cNvSpPr txBox="1"/>
          <p:nvPr/>
        </p:nvSpPr>
        <p:spPr>
          <a:xfrm>
            <a:off x="2515732" y="2100366"/>
            <a:ext cx="31355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NASを定期的にスキャンして</a:t>
            </a: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、最新のマルウェア定義をダウンロードします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。攻撃</a:t>
            </a:r>
            <a:r>
              <a:rPr lang="ja-JP" alt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を受けた際には</a:t>
            </a:r>
            <a:r>
              <a:rPr 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感染したファイルをリアルタイムで除外できるため</a:t>
            </a: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、NASデータのセキュリティレベルを向上させることができます</a:t>
            </a: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71" name="Google Shape;571;p41"/>
          <p:cNvSpPr txBox="1"/>
          <p:nvPr/>
        </p:nvSpPr>
        <p:spPr>
          <a:xfrm>
            <a:off x="3455740" y="4039282"/>
            <a:ext cx="313993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IPアドレスとリージョンを許可</a:t>
            </a: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拒否して、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データとサービスの</a:t>
            </a:r>
            <a:endParaRPr lang="en-US" sz="1000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セキュリティを保護するための不正アクセスやブルートフォース攻撃を防ぐことができます</a:t>
            </a: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72" name="Google Shape;572;p41"/>
          <p:cNvSpPr txBox="1"/>
          <p:nvPr/>
        </p:nvSpPr>
        <p:spPr>
          <a:xfrm>
            <a:off x="2515732" y="1611955"/>
            <a:ext cx="329036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800"/>
              <a:buFont typeface="Arial"/>
              <a:buNone/>
            </a:pPr>
            <a:r>
              <a:rPr lang="en-US" sz="18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Malware Remover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73" name="Google Shape;573;p41"/>
          <p:cNvSpPr txBox="1"/>
          <p:nvPr/>
        </p:nvSpPr>
        <p:spPr>
          <a:xfrm>
            <a:off x="4876544" y="3547345"/>
            <a:ext cx="16362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800"/>
              <a:buFont typeface="Arial"/>
              <a:buNone/>
            </a:pPr>
            <a:r>
              <a:rPr lang="en-US" sz="1800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QuFirewall</a:t>
            </a:r>
            <a:endParaRPr sz="1800" b="1" i="0" u="none" strike="noStrike" cap="none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74" name="Google Shape;574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2799" y="1583986"/>
            <a:ext cx="900000" cy="90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75" name="Google Shape;575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6713" y="3481242"/>
            <a:ext cx="900000" cy="90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76" name="Google Shape;576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61821" y="889882"/>
            <a:ext cx="3132794" cy="198086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pic>
        <p:nvPicPr>
          <p:cNvPr id="577" name="Google Shape;577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8749" y="3149775"/>
            <a:ext cx="3143843" cy="1993725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719249" y="3588826"/>
            <a:ext cx="900000" cy="900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pic>
        <p:nvPicPr>
          <p:cNvPr id="583" name="Google Shape;583;p42" descr="一張含有 文字, 室內, 螢幕擷取畫面, 差異 的圖片&#10;&#10;自動產生的描述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4685" y="1111950"/>
            <a:ext cx="5099755" cy="2856666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42"/>
          <p:cNvSpPr txBox="1">
            <a:spLocks noGrp="1"/>
          </p:cNvSpPr>
          <p:nvPr>
            <p:ph type="title"/>
          </p:nvPr>
        </p:nvSpPr>
        <p:spPr>
          <a:xfrm>
            <a:off x="2700440" y="154547"/>
            <a:ext cx="6402309" cy="960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smtClean="0"/>
              <a:t>QVR Elite - </a:t>
            </a:r>
            <a:r>
              <a:rPr lang="en-US" dirty="0" err="1" smtClean="0"/>
              <a:t>監視システム</a:t>
            </a:r>
            <a:endParaRPr dirty="0"/>
          </a:p>
        </p:txBody>
      </p:sp>
      <p:sp>
        <p:nvSpPr>
          <p:cNvPr id="585" name="Google Shape;585;p42"/>
          <p:cNvSpPr txBox="1"/>
          <p:nvPr/>
        </p:nvSpPr>
        <p:spPr>
          <a:xfrm>
            <a:off x="2483867" y="4733529"/>
            <a:ext cx="173531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MP4</a:t>
            </a:r>
            <a:r>
              <a:rPr lang="en-US" sz="105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録</a:t>
            </a:r>
            <a:r>
              <a:rPr lang="ja-JP" altLang="en-US" sz="105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画</a:t>
            </a:r>
            <a:r>
              <a:rPr lang="en-US" sz="105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フォーマット</a:t>
            </a:r>
            <a:endParaRPr sz="9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86" name="Google Shape;586;p42"/>
          <p:cNvSpPr txBox="1"/>
          <p:nvPr/>
        </p:nvSpPr>
        <p:spPr>
          <a:xfrm>
            <a:off x="4322933" y="4733503"/>
            <a:ext cx="2097106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柔軟なサブスクリプション</a:t>
            </a:r>
            <a:endParaRPr sz="105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87" name="Google Shape;587;p42"/>
          <p:cNvSpPr txBox="1"/>
          <p:nvPr/>
        </p:nvSpPr>
        <p:spPr>
          <a:xfrm>
            <a:off x="6503678" y="4745874"/>
            <a:ext cx="173531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拡張可能な容量</a:t>
            </a:r>
            <a:endParaRPr sz="105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88" name="Google Shape;588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6894" y="1134834"/>
            <a:ext cx="1548000" cy="1548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89" name="Google Shape;589;p42"/>
          <p:cNvSpPr/>
          <p:nvPr/>
        </p:nvSpPr>
        <p:spPr>
          <a:xfrm>
            <a:off x="2668618" y="3773350"/>
            <a:ext cx="1405303" cy="959675"/>
          </a:xfrm>
          <a:prstGeom prst="roundRect">
            <a:avLst>
              <a:gd name="adj" fmla="val 6166"/>
            </a:avLst>
          </a:prstGeom>
          <a:solidFill>
            <a:schemeClr val="lt1">
              <a:alpha val="74901"/>
            </a:schemeClr>
          </a:solidFill>
          <a:ln w="19050" cap="flat" cmpd="sng">
            <a:solidFill>
              <a:srgbClr val="F5F7F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90" name="Google Shape;590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81487" y="3862467"/>
            <a:ext cx="881999" cy="791812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42"/>
          <p:cNvSpPr/>
          <p:nvPr/>
        </p:nvSpPr>
        <p:spPr>
          <a:xfrm>
            <a:off x="4682228" y="3773350"/>
            <a:ext cx="1405303" cy="959675"/>
          </a:xfrm>
          <a:prstGeom prst="roundRect">
            <a:avLst>
              <a:gd name="adj" fmla="val 6166"/>
            </a:avLst>
          </a:prstGeom>
          <a:solidFill>
            <a:schemeClr val="lt1">
              <a:alpha val="74901"/>
            </a:schemeClr>
          </a:solidFill>
          <a:ln w="19050" cap="flat" cmpd="sng">
            <a:solidFill>
              <a:srgbClr val="F5F7F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92" name="Google Shape;592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79723" y="3864895"/>
            <a:ext cx="1224519" cy="833032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42"/>
          <p:cNvSpPr/>
          <p:nvPr/>
        </p:nvSpPr>
        <p:spPr>
          <a:xfrm>
            <a:off x="6675721" y="3773350"/>
            <a:ext cx="1405303" cy="959675"/>
          </a:xfrm>
          <a:prstGeom prst="roundRect">
            <a:avLst>
              <a:gd name="adj" fmla="val 6166"/>
            </a:avLst>
          </a:prstGeom>
          <a:solidFill>
            <a:schemeClr val="lt1">
              <a:alpha val="74901"/>
            </a:schemeClr>
          </a:solidFill>
          <a:ln w="19050" cap="flat" cmpd="sng">
            <a:solidFill>
              <a:srgbClr val="F5F7F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594" name="Google Shape;594;p42"/>
          <p:cNvGrpSpPr/>
          <p:nvPr/>
        </p:nvGrpSpPr>
        <p:grpSpPr>
          <a:xfrm>
            <a:off x="6835418" y="4003955"/>
            <a:ext cx="1058239" cy="572206"/>
            <a:chOff x="6509028" y="4003955"/>
            <a:chExt cx="1058239" cy="572206"/>
          </a:xfrm>
        </p:grpSpPr>
        <p:pic>
          <p:nvPicPr>
            <p:cNvPr id="595" name="Google Shape;595;p4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509028" y="4003955"/>
              <a:ext cx="452734" cy="5722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6" name="Google Shape;596;p4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114533" y="4003955"/>
              <a:ext cx="452734" cy="572206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97" name="Google Shape;597;p42"/>
            <p:cNvCxnSpPr>
              <a:stCxn id="595" idx="3"/>
              <a:endCxn id="596" idx="1"/>
            </p:cNvCxnSpPr>
            <p:nvPr/>
          </p:nvCxnSpPr>
          <p:spPr>
            <a:xfrm>
              <a:off x="6961762" y="4290058"/>
              <a:ext cx="1527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598" name="Google Shape;598;p4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4252" y="3750986"/>
            <a:ext cx="817477" cy="537620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42"/>
          <p:cNvSpPr txBox="1"/>
          <p:nvPr/>
        </p:nvSpPr>
        <p:spPr>
          <a:xfrm>
            <a:off x="130281" y="4478429"/>
            <a:ext cx="2077935" cy="469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1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ベース組み込みチャネル</a:t>
            </a:r>
            <a:endParaRPr sz="11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sz="11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柔軟な拡張</a:t>
            </a:r>
            <a:r>
              <a:rPr lang="en-US" sz="11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11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43"/>
          <p:cNvSpPr txBox="1">
            <a:spLocks noGrp="1"/>
          </p:cNvSpPr>
          <p:nvPr>
            <p:ph type="title"/>
          </p:nvPr>
        </p:nvSpPr>
        <p:spPr>
          <a:xfrm>
            <a:off x="718050" y="148218"/>
            <a:ext cx="7707900" cy="79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ja-JP" altLang="en-US" dirty="0"/>
              <a:t>多く</a:t>
            </a:r>
            <a:r>
              <a:rPr lang="en-US" dirty="0" err="1" smtClean="0"/>
              <a:t>のカメラモデル</a:t>
            </a:r>
            <a:r>
              <a:rPr lang="ja-JP" altLang="en-US" dirty="0" smtClean="0"/>
              <a:t>に対応</a:t>
            </a:r>
            <a:endParaRPr dirty="0">
              <a:sym typeface="Arial"/>
            </a:endParaRPr>
          </a:p>
        </p:txBody>
      </p:sp>
      <p:sp>
        <p:nvSpPr>
          <p:cNvPr id="605" name="Google Shape;605;p43"/>
          <p:cNvSpPr/>
          <p:nvPr/>
        </p:nvSpPr>
        <p:spPr>
          <a:xfrm>
            <a:off x="3184129" y="1756712"/>
            <a:ext cx="2700600" cy="280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06" name="Google Shape;606;p43" descr="PLC Based Industrial Automation in Bangladesh - PLC Bangladesh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4103" y="2667640"/>
            <a:ext cx="2700693" cy="189469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43"/>
          <p:cNvSpPr/>
          <p:nvPr/>
        </p:nvSpPr>
        <p:spPr>
          <a:xfrm>
            <a:off x="210898" y="1756712"/>
            <a:ext cx="2766000" cy="280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08" name="Google Shape;608;p43"/>
          <p:cNvSpPr/>
          <p:nvPr/>
        </p:nvSpPr>
        <p:spPr>
          <a:xfrm>
            <a:off x="210874" y="1369538"/>
            <a:ext cx="2766000" cy="399300"/>
          </a:xfrm>
          <a:prstGeom prst="rect">
            <a:avLst/>
          </a:prstGeom>
          <a:solidFill>
            <a:srgbClr val="FFC000"/>
          </a:solidFill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180以上のブランド</a:t>
            </a:r>
            <a:endParaRPr sz="18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09" name="Google Shape;609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51350" y="1771449"/>
            <a:ext cx="2189401" cy="83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36589" y="2487997"/>
            <a:ext cx="744051" cy="30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7446" y="3548382"/>
            <a:ext cx="986550" cy="197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17869" y="3540960"/>
            <a:ext cx="781493" cy="307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17869" y="3054326"/>
            <a:ext cx="781492" cy="22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4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77446" y="2506586"/>
            <a:ext cx="1007098" cy="201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4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27519" y="1931156"/>
            <a:ext cx="945361" cy="23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4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92988" y="3053435"/>
            <a:ext cx="990367" cy="149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4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78660" y="4091059"/>
            <a:ext cx="1384116" cy="276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4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731339" y="1866796"/>
            <a:ext cx="1025092" cy="358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43" descr="Brickcom - deltalink"/>
          <p:cNvPicPr preferRelativeResize="0"/>
          <p:nvPr/>
        </p:nvPicPr>
        <p:blipFill rotWithShape="1">
          <a:blip r:embed="rId14">
            <a:alphaModFix/>
          </a:blip>
          <a:srcRect t="24883" b="22653"/>
          <a:stretch/>
        </p:blipFill>
        <p:spPr>
          <a:xfrm>
            <a:off x="1696827" y="4110859"/>
            <a:ext cx="1023574" cy="243354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43"/>
          <p:cNvSpPr/>
          <p:nvPr/>
        </p:nvSpPr>
        <p:spPr>
          <a:xfrm>
            <a:off x="3184104" y="1369538"/>
            <a:ext cx="2700600" cy="399300"/>
          </a:xfrm>
          <a:prstGeom prst="rect">
            <a:avLst/>
          </a:prstGeom>
          <a:solidFill>
            <a:srgbClr val="FFC000"/>
          </a:solidFill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6,700を超えるモデル</a:t>
            </a:r>
            <a:endParaRPr sz="18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21" name="Google Shape;621;p43"/>
          <p:cNvSpPr/>
          <p:nvPr/>
        </p:nvSpPr>
        <p:spPr>
          <a:xfrm>
            <a:off x="6083246" y="1756712"/>
            <a:ext cx="2905200" cy="280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22" name="Google Shape;622;p43"/>
          <p:cNvSpPr/>
          <p:nvPr/>
        </p:nvSpPr>
        <p:spPr>
          <a:xfrm>
            <a:off x="6083220" y="1369538"/>
            <a:ext cx="2905200" cy="399300"/>
          </a:xfrm>
          <a:prstGeom prst="rect">
            <a:avLst/>
          </a:prstGeom>
          <a:solidFill>
            <a:srgbClr val="FFC000"/>
          </a:solidFill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18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ONVIFプロファイル</a:t>
            </a:r>
            <a:r>
              <a:rPr lang="ja-JP" altLang="en-US" sz="18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対応</a:t>
            </a:r>
            <a:endParaRPr sz="18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23" name="Google Shape;623;p43" descr="一張含有 文字, 美工圖案 的圖片&#10;&#10;自動產生的描述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312405" y="2048338"/>
            <a:ext cx="2440400" cy="488080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43"/>
          <p:cNvSpPr txBox="1"/>
          <p:nvPr/>
        </p:nvSpPr>
        <p:spPr>
          <a:xfrm>
            <a:off x="6519334" y="2760903"/>
            <a:ext cx="2116666" cy="646331"/>
          </a:xfrm>
          <a:prstGeom prst="rect">
            <a:avLst/>
          </a:prstGeom>
          <a:solidFill>
            <a:srgbClr val="E9C27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RTSPストリーム</a:t>
            </a:r>
            <a:endParaRPr sz="18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入出力</a:t>
            </a:r>
            <a:endParaRPr sz="1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5" name="Google Shape;625;p43"/>
          <p:cNvSpPr txBox="1"/>
          <p:nvPr/>
        </p:nvSpPr>
        <p:spPr>
          <a:xfrm>
            <a:off x="6519334" y="3528483"/>
            <a:ext cx="2116666" cy="646331"/>
          </a:xfrm>
          <a:prstGeom prst="rect">
            <a:avLst/>
          </a:prstGeom>
          <a:solidFill>
            <a:srgbClr val="E9C27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RTMPストリーム</a:t>
            </a:r>
            <a:endParaRPr sz="18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入力</a:t>
            </a:r>
            <a:endParaRPr sz="1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6" name="Google Shape;626;p43">
            <a:hlinkClick r:id="rId16"/>
          </p:cNvPr>
          <p:cNvSpPr txBox="1"/>
          <p:nvPr/>
        </p:nvSpPr>
        <p:spPr>
          <a:xfrm>
            <a:off x="1864167" y="4619603"/>
            <a:ext cx="5415666" cy="362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00" dirty="0">
                <a:solidFill>
                  <a:srgbClr val="AEABA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https://www.qnap.com/en/compatibility-qvr-pro</a:t>
            </a:r>
            <a:endParaRPr sz="1000" b="0" i="0" u="none" strike="noStrike" cap="none" dirty="0">
              <a:solidFill>
                <a:srgbClr val="AEABAB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44"/>
          <p:cNvSpPr txBox="1">
            <a:spLocks noGrp="1"/>
          </p:cNvSpPr>
          <p:nvPr>
            <p:ph type="title"/>
          </p:nvPr>
        </p:nvSpPr>
        <p:spPr>
          <a:xfrm>
            <a:off x="405930" y="101625"/>
            <a:ext cx="8408288" cy="79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2800" dirty="0" smtClean="0"/>
              <a:t>PC</a:t>
            </a:r>
            <a:r>
              <a:rPr lang="ja-JP" altLang="en-US" sz="2800" dirty="0"/>
              <a:t>や</a:t>
            </a:r>
            <a:r>
              <a:rPr lang="en-US" sz="2800" dirty="0" err="1" smtClean="0"/>
              <a:t>モバイルデバイス</a:t>
            </a:r>
            <a:r>
              <a:rPr lang="ja-JP" altLang="en-US" sz="2800" dirty="0" smtClean="0"/>
              <a:t>で</a:t>
            </a:r>
            <a:r>
              <a:rPr lang="en-US" sz="2800" dirty="0" err="1" smtClean="0"/>
              <a:t>どこでも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ライブビューと再生</a:t>
            </a:r>
            <a:r>
              <a:rPr lang="ja-JP" altLang="en-US" sz="2800" dirty="0" smtClean="0"/>
              <a:t>ができる</a:t>
            </a:r>
            <a:r>
              <a:rPr lang="en-US" sz="2800" dirty="0" err="1" smtClean="0"/>
              <a:t>統合インターフェース</a:t>
            </a:r>
            <a:endParaRPr sz="2800" dirty="0">
              <a:sym typeface="Arial"/>
            </a:endParaRPr>
          </a:p>
        </p:txBody>
      </p:sp>
      <p:pic>
        <p:nvPicPr>
          <p:cNvPr id="632" name="Google Shape;632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691" y="1576039"/>
            <a:ext cx="4594032" cy="2338742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44"/>
          <p:cNvSpPr txBox="1"/>
          <p:nvPr/>
        </p:nvSpPr>
        <p:spPr>
          <a:xfrm>
            <a:off x="312869" y="1045036"/>
            <a:ext cx="8861113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複数のチャンネルのライブビューを監視し、1つのインターフェースで再生します</a:t>
            </a:r>
            <a:r>
              <a:rPr lang="en-US" sz="18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。。</a:t>
            </a:r>
            <a:endParaRPr sz="18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34" name="Google Shape;634;p44"/>
          <p:cNvSpPr txBox="1"/>
          <p:nvPr/>
        </p:nvSpPr>
        <p:spPr>
          <a:xfrm>
            <a:off x="5234656" y="3879236"/>
            <a:ext cx="2840587" cy="553968"/>
          </a:xfrm>
          <a:prstGeom prst="rect">
            <a:avLst/>
          </a:prstGeom>
          <a:solidFill>
            <a:srgbClr val="E9C27B">
              <a:alpha val="8627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1回クリックすると</a:t>
            </a:r>
            <a:r>
              <a:rPr 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前</a:t>
            </a:r>
            <a:r>
              <a:rPr lang="ja-JP" alt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再生時間にジャンプします</a:t>
            </a:r>
            <a:endParaRPr sz="105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35" name="Google Shape;635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015" y="3558017"/>
            <a:ext cx="3379411" cy="650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  <p:sp>
        <p:nvSpPr>
          <p:cNvPr id="636" name="Google Shape;636;p44"/>
          <p:cNvSpPr/>
          <p:nvPr/>
        </p:nvSpPr>
        <p:spPr>
          <a:xfrm>
            <a:off x="1177343" y="3522518"/>
            <a:ext cx="1089469" cy="248249"/>
          </a:xfrm>
          <a:prstGeom prst="rect">
            <a:avLst/>
          </a:prstGeom>
          <a:noFill/>
          <a:ln w="2857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37" name="Google Shape;637;p44"/>
          <p:cNvSpPr/>
          <p:nvPr/>
        </p:nvSpPr>
        <p:spPr>
          <a:xfrm>
            <a:off x="2348495" y="3869076"/>
            <a:ext cx="2042067" cy="385441"/>
          </a:xfrm>
          <a:prstGeom prst="rect">
            <a:avLst/>
          </a:prstGeom>
          <a:noFill/>
          <a:ln w="28575" cap="flat" cmpd="sng">
            <a:solidFill>
              <a:srgbClr val="80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638" name="Google Shape;638;p44"/>
          <p:cNvCxnSpPr>
            <a:stCxn id="639" idx="3"/>
            <a:endCxn id="640" idx="1"/>
          </p:cNvCxnSpPr>
          <p:nvPr/>
        </p:nvCxnSpPr>
        <p:spPr>
          <a:xfrm rot="10800000" flipH="1">
            <a:off x="2645275" y="2187742"/>
            <a:ext cx="2625600" cy="1458900"/>
          </a:xfrm>
          <a:prstGeom prst="bentConnector3">
            <a:avLst>
              <a:gd name="adj1" fmla="val 49998"/>
            </a:avLst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639" name="Google Shape;639;p44"/>
          <p:cNvSpPr/>
          <p:nvPr/>
        </p:nvSpPr>
        <p:spPr>
          <a:xfrm>
            <a:off x="2320149" y="3522517"/>
            <a:ext cx="325126" cy="248249"/>
          </a:xfrm>
          <a:prstGeom prst="rect">
            <a:avLst/>
          </a:prstGeom>
          <a:noFill/>
          <a:ln w="2857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41" name="Google Shape;641;p44"/>
          <p:cNvSpPr txBox="1"/>
          <p:nvPr/>
        </p:nvSpPr>
        <p:spPr>
          <a:xfrm>
            <a:off x="5224074" y="3002148"/>
            <a:ext cx="3197051" cy="369302"/>
          </a:xfrm>
          <a:prstGeom prst="rect">
            <a:avLst/>
          </a:prstGeom>
          <a:solidFill>
            <a:srgbClr val="E9C27B">
              <a:alpha val="8627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クリック</a:t>
            </a:r>
            <a:r>
              <a:rPr lang="ja-JP" alt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すべての動画再生を同期</a:t>
            </a:r>
            <a:r>
              <a:rPr lang="ja-JP" alt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します</a:t>
            </a:r>
            <a:endParaRPr sz="1200" b="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42" name="Google Shape;642;p44"/>
          <p:cNvSpPr/>
          <p:nvPr/>
        </p:nvSpPr>
        <p:spPr>
          <a:xfrm>
            <a:off x="1237016" y="2281230"/>
            <a:ext cx="1398392" cy="729300"/>
          </a:xfrm>
          <a:prstGeom prst="rect">
            <a:avLst/>
          </a:prstGeom>
          <a:noFill/>
          <a:ln w="28575" cap="flat" cmpd="sng">
            <a:solidFill>
              <a:srgbClr val="80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40" name="Google Shape;640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70750" y="1584997"/>
            <a:ext cx="2168102" cy="1205497"/>
          </a:xfrm>
          <a:prstGeom prst="rect">
            <a:avLst/>
          </a:prstGeom>
          <a:noFill/>
          <a:ln w="2857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43" name="Google Shape;643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54651" y="1887600"/>
            <a:ext cx="600300" cy="600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4" name="Google Shape;644;p44"/>
          <p:cNvCxnSpPr>
            <a:stCxn id="642" idx="3"/>
            <a:endCxn id="637" idx="0"/>
          </p:cNvCxnSpPr>
          <p:nvPr/>
        </p:nvCxnSpPr>
        <p:spPr>
          <a:xfrm>
            <a:off x="2635408" y="2645880"/>
            <a:ext cx="734100" cy="1223100"/>
          </a:xfrm>
          <a:prstGeom prst="bentConnector2">
            <a:avLst/>
          </a:prstGeom>
          <a:noFill/>
          <a:ln w="19050" cap="flat" cmpd="sng">
            <a:solidFill>
              <a:srgbClr val="80FCFF"/>
            </a:solidFill>
            <a:prstDash val="solid"/>
            <a:round/>
            <a:headEnd type="none" w="sm" len="sm"/>
            <a:tailEnd type="oval" w="sm" len="sm"/>
          </a:ln>
        </p:spPr>
      </p:cxnSp>
      <p:cxnSp>
        <p:nvCxnSpPr>
          <p:cNvPr id="645" name="Google Shape;645;p44"/>
          <p:cNvCxnSpPr>
            <a:stCxn id="637" idx="3"/>
            <a:endCxn id="634" idx="1"/>
          </p:cNvCxnSpPr>
          <p:nvPr/>
        </p:nvCxnSpPr>
        <p:spPr>
          <a:xfrm>
            <a:off x="4390562" y="4061797"/>
            <a:ext cx="844200" cy="94500"/>
          </a:xfrm>
          <a:prstGeom prst="bentConnector3">
            <a:avLst>
              <a:gd name="adj1" fmla="val 49994"/>
            </a:avLst>
          </a:prstGeom>
          <a:noFill/>
          <a:ln w="19050" cap="flat" cmpd="sng">
            <a:solidFill>
              <a:srgbClr val="80FCFF"/>
            </a:solidFill>
            <a:prstDash val="solid"/>
            <a:round/>
            <a:headEnd type="none" w="sm" len="sm"/>
            <a:tailEnd type="oval" w="sm" len="sm"/>
          </a:ln>
        </p:spPr>
      </p:cxnSp>
      <p:sp>
        <p:nvSpPr>
          <p:cNvPr id="646" name="Google Shape;646;p44"/>
          <p:cNvSpPr txBox="1"/>
          <p:nvPr/>
        </p:nvSpPr>
        <p:spPr>
          <a:xfrm>
            <a:off x="937994" y="4341837"/>
            <a:ext cx="2205873" cy="553968"/>
          </a:xfrm>
          <a:prstGeom prst="rect">
            <a:avLst/>
          </a:prstGeom>
          <a:solidFill>
            <a:srgbClr val="E9C27B">
              <a:alpha val="8627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クリック</a:t>
            </a:r>
            <a:r>
              <a:rPr lang="ja-JP" alt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ライブと</a:t>
            </a:r>
            <a:endParaRPr lang="en-US" sz="1200" dirty="0" smtClean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再生を切り替えます</a:t>
            </a:r>
            <a:endParaRPr sz="1200" b="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647" name="Google Shape;647;p44"/>
          <p:cNvCxnSpPr>
            <a:stCxn id="636" idx="2"/>
          </p:cNvCxnSpPr>
          <p:nvPr/>
        </p:nvCxnSpPr>
        <p:spPr>
          <a:xfrm>
            <a:off x="1722078" y="3770767"/>
            <a:ext cx="0" cy="571200"/>
          </a:xfrm>
          <a:prstGeom prst="straightConnector1">
            <a:avLst/>
          </a:prstGeom>
          <a:noFill/>
          <a:ln w="19050" cap="flat" cmpd="sng">
            <a:solidFill>
              <a:srgbClr val="92D050"/>
            </a:solidFill>
            <a:prstDash val="solid"/>
            <a:round/>
            <a:headEnd type="none" w="sm" len="sm"/>
            <a:tailEnd type="oval" w="sm" len="sm"/>
          </a:ln>
        </p:spPr>
      </p:cxnSp>
      <p:cxnSp>
        <p:nvCxnSpPr>
          <p:cNvPr id="648" name="Google Shape;648;p44"/>
          <p:cNvCxnSpPr>
            <a:stCxn id="640" idx="2"/>
          </p:cNvCxnSpPr>
          <p:nvPr/>
        </p:nvCxnSpPr>
        <p:spPr>
          <a:xfrm>
            <a:off x="6354801" y="2790494"/>
            <a:ext cx="0" cy="211800"/>
          </a:xfrm>
          <a:prstGeom prst="straightConnector1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oval" w="med" len="med"/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45"/>
          <p:cNvSpPr txBox="1">
            <a:spLocks noGrp="1"/>
          </p:cNvSpPr>
          <p:nvPr>
            <p:ph type="title"/>
          </p:nvPr>
        </p:nvSpPr>
        <p:spPr>
          <a:xfrm flipH="1">
            <a:off x="356753" y="170645"/>
            <a:ext cx="8537861" cy="70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err="1"/>
              <a:t>モバイルおよび家庭環境向けの監視クライアント</a:t>
            </a:r>
            <a:endParaRPr dirty="0"/>
          </a:p>
        </p:txBody>
      </p:sp>
      <p:sp>
        <p:nvSpPr>
          <p:cNvPr id="654" name="Google Shape;654;p45"/>
          <p:cNvSpPr txBox="1"/>
          <p:nvPr/>
        </p:nvSpPr>
        <p:spPr>
          <a:xfrm>
            <a:off x="2515732" y="2117554"/>
            <a:ext cx="324283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モバイルデバイス</a:t>
            </a:r>
            <a:r>
              <a:rPr lang="ja-JP" alt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の記録</a:t>
            </a:r>
            <a:r>
              <a:rPr lang="ja-JP" alt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および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再生</a:t>
            </a:r>
            <a:r>
              <a:rPr lang="ja-JP" alt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によって</a:t>
            </a:r>
            <a:r>
              <a:rPr 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いつ</a:t>
            </a:r>
            <a:r>
              <a:rPr lang="ja-JP" alt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どこ</a:t>
            </a:r>
            <a:r>
              <a:rPr lang="ja-JP" alt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から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でも重要な人</a:t>
            </a: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物</a:t>
            </a:r>
            <a:r>
              <a:rPr lang="ja-JP" alt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体</a:t>
            </a:r>
            <a:r>
              <a:rPr 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オブジェクト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を保護します</a:t>
            </a: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55" name="Google Shape;655;p45"/>
          <p:cNvSpPr txBox="1"/>
          <p:nvPr/>
        </p:nvSpPr>
        <p:spPr>
          <a:xfrm>
            <a:off x="3478846" y="4011910"/>
            <a:ext cx="303399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新しい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Apple</a:t>
            </a:r>
            <a:r>
              <a:rPr 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TV</a:t>
            </a: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監視アプリケーションは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、Apple</a:t>
            </a:r>
            <a:r>
              <a:rPr 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TVに</a:t>
            </a:r>
            <a:endParaRPr lang="en-US" sz="1000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インストールされている</a:t>
            </a:r>
            <a:r>
              <a:rPr lang="ja-JP" alt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監視および再生を行うための</a:t>
            </a:r>
            <a:endParaRPr lang="en-US" altLang="ja-JP" sz="1000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便利な</a:t>
            </a: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APPです</a:t>
            </a: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656" name="Google Shape;656;p45"/>
          <p:cNvGrpSpPr/>
          <p:nvPr/>
        </p:nvGrpSpPr>
        <p:grpSpPr>
          <a:xfrm>
            <a:off x="5857009" y="1021874"/>
            <a:ext cx="2563092" cy="1759220"/>
            <a:chOff x="4688538" y="419895"/>
            <a:chExt cx="3845951" cy="2639730"/>
          </a:xfrm>
        </p:grpSpPr>
        <p:grpSp>
          <p:nvGrpSpPr>
            <p:cNvPr id="657" name="Google Shape;657;p45"/>
            <p:cNvGrpSpPr/>
            <p:nvPr/>
          </p:nvGrpSpPr>
          <p:grpSpPr>
            <a:xfrm>
              <a:off x="4688538" y="659389"/>
              <a:ext cx="3141671" cy="2400236"/>
              <a:chOff x="2190203" y="2874433"/>
              <a:chExt cx="2171770" cy="1659232"/>
            </a:xfrm>
          </p:grpSpPr>
          <p:sp>
            <p:nvSpPr>
              <p:cNvPr id="658" name="Google Shape;658;p45"/>
              <p:cNvSpPr/>
              <p:nvPr/>
            </p:nvSpPr>
            <p:spPr>
              <a:xfrm>
                <a:off x="2246877" y="2942912"/>
                <a:ext cx="2054190" cy="152227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pic>
            <p:nvPicPr>
              <p:cNvPr id="659" name="Google Shape;659;p45" descr="一張含有 文字, 電子用品, 顯示, 標誌 的圖片&#10;&#10;自動產生的描述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2223592" y="3182614"/>
                <a:ext cx="2113458" cy="104287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60" name="Google Shape;660;p45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2190203" y="2874433"/>
                <a:ext cx="2171770" cy="16592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61" name="Google Shape;661;p45"/>
            <p:cNvGrpSpPr/>
            <p:nvPr/>
          </p:nvGrpSpPr>
          <p:grpSpPr>
            <a:xfrm>
              <a:off x="7540269" y="419895"/>
              <a:ext cx="994220" cy="2002101"/>
              <a:chOff x="392301" y="1510362"/>
              <a:chExt cx="1366649" cy="2752075"/>
            </a:xfrm>
          </p:grpSpPr>
          <p:pic>
            <p:nvPicPr>
              <p:cNvPr id="662" name="Google Shape;662;p45" descr="一張含有 文字, 監視器, 螢幕, 螢幕擷取畫面 的圖片&#10;&#10;自動產生的描述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449574" y="1523854"/>
                <a:ext cx="1251958" cy="2699039"/>
              </a:xfrm>
              <a:prstGeom prst="roundRect">
                <a:avLst>
                  <a:gd name="adj" fmla="val 13453"/>
                </a:avLst>
              </a:prstGeom>
              <a:solidFill>
                <a:srgbClr val="F7F8FB"/>
              </a:solidFill>
              <a:ln>
                <a:noFill/>
              </a:ln>
              <a:effectLst>
                <a:outerShdw blurRad="63500" dist="152400" dir="8100000" algn="tr" rotWithShape="0">
                  <a:srgbClr val="09000C">
                    <a:alpha val="76862"/>
                  </a:srgbClr>
                </a:outerShdw>
              </a:effectLst>
            </p:spPr>
          </p:pic>
          <p:pic>
            <p:nvPicPr>
              <p:cNvPr id="663" name="Google Shape;663;p45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392301" y="1510362"/>
                <a:ext cx="1366649" cy="27520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664" name="Google Shape;664;p45"/>
          <p:cNvGrpSpPr/>
          <p:nvPr/>
        </p:nvGrpSpPr>
        <p:grpSpPr>
          <a:xfrm>
            <a:off x="732516" y="2900152"/>
            <a:ext cx="2661498" cy="2064888"/>
            <a:chOff x="923016" y="1406795"/>
            <a:chExt cx="4406353" cy="3418611"/>
          </a:xfrm>
        </p:grpSpPr>
        <p:grpSp>
          <p:nvGrpSpPr>
            <p:cNvPr id="665" name="Google Shape;665;p45"/>
            <p:cNvGrpSpPr/>
            <p:nvPr/>
          </p:nvGrpSpPr>
          <p:grpSpPr>
            <a:xfrm>
              <a:off x="923016" y="1955401"/>
              <a:ext cx="4406353" cy="2870005"/>
              <a:chOff x="4754879" y="2273495"/>
              <a:chExt cx="4167371" cy="2714348"/>
            </a:xfrm>
          </p:grpSpPr>
          <p:pic>
            <p:nvPicPr>
              <p:cNvPr id="666" name="Google Shape;666;p45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4754879" y="2273495"/>
                <a:ext cx="4167371" cy="271434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67" name="Google Shape;667;p45"/>
              <p:cNvSpPr/>
              <p:nvPr/>
            </p:nvSpPr>
            <p:spPr>
              <a:xfrm>
                <a:off x="4810573" y="2326752"/>
                <a:ext cx="4063552" cy="238581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pic>
            <p:nvPicPr>
              <p:cNvPr id="668" name="Google Shape;668;p45" descr="一張含有 文字, 室內, 電子用品, 顯示 的圖片&#10;&#10;自動產生的描述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4810573" y="2321042"/>
                <a:ext cx="4063552" cy="234515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69" name="Google Shape;669;p45" descr="一張含有 文字, 電子用品, 影像 的圖片&#10;&#10;自動產生的描述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776585" y="1406795"/>
              <a:ext cx="1538574" cy="1530881"/>
            </a:xfrm>
            <a:prstGeom prst="roundRect">
              <a:avLst>
                <a:gd name="adj" fmla="val 20398"/>
              </a:avLst>
            </a:prstGeom>
            <a:noFill/>
            <a:ln>
              <a:noFill/>
            </a:ln>
            <a:effectLst>
              <a:outerShdw blurRad="76200" dist="50800" dir="8100000" algn="tr" rotWithShape="0">
                <a:srgbClr val="09000C">
                  <a:alpha val="52941"/>
                </a:srgbClr>
              </a:outerShdw>
            </a:effectLst>
          </p:spPr>
        </p:pic>
      </p:grpSp>
      <p:pic>
        <p:nvPicPr>
          <p:cNvPr id="670" name="Google Shape;670;p4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971212" y="3648565"/>
            <a:ext cx="996924" cy="5981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71" name="Google Shape;671;p4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32441" y="1621866"/>
            <a:ext cx="901408" cy="90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72" name="Google Shape;672;p45"/>
          <p:cNvSpPr txBox="1"/>
          <p:nvPr/>
        </p:nvSpPr>
        <p:spPr>
          <a:xfrm>
            <a:off x="2515732" y="1611955"/>
            <a:ext cx="20562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800"/>
              <a:buFont typeface="Arial"/>
              <a:buNone/>
            </a:pPr>
            <a:r>
              <a:rPr lang="en-US" sz="18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QVR Pro Client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73" name="Google Shape;673;p45"/>
          <p:cNvSpPr txBox="1"/>
          <p:nvPr/>
        </p:nvSpPr>
        <p:spPr>
          <a:xfrm>
            <a:off x="4876544" y="3547345"/>
            <a:ext cx="16362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800"/>
              <a:buFont typeface="Arial"/>
              <a:buNone/>
            </a:pPr>
            <a:r>
              <a:rPr lang="en-US" sz="18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QVR Viewer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46"/>
          <p:cNvSpPr txBox="1">
            <a:spLocks noGrp="1"/>
          </p:cNvSpPr>
          <p:nvPr>
            <p:ph type="title"/>
          </p:nvPr>
        </p:nvSpPr>
        <p:spPr>
          <a:xfrm>
            <a:off x="713225" y="101625"/>
            <a:ext cx="7707900" cy="79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2880" dirty="0" err="1">
                <a:solidFill>
                  <a:schemeClr val="bg1"/>
                </a:solidFill>
              </a:rPr>
              <a:t>ブラウザ用の</a:t>
            </a:r>
            <a:r>
              <a:rPr lang="en-US" sz="2880" dirty="0" err="1"/>
              <a:t>Qsirch全文検索ツール</a:t>
            </a:r>
            <a:endParaRPr sz="2880" dirty="0"/>
          </a:p>
        </p:txBody>
      </p:sp>
      <p:sp>
        <p:nvSpPr>
          <p:cNvPr id="679" name="Google Shape;679;p46"/>
          <p:cNvSpPr/>
          <p:nvPr/>
        </p:nvSpPr>
        <p:spPr>
          <a:xfrm>
            <a:off x="515797" y="1070356"/>
            <a:ext cx="8245954" cy="1019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Qsirchは、ファイル名、コンテンツ、メタデータに基づいてファイルを検索できる高速の全文検索エンジンです</a:t>
            </a:r>
            <a:r>
              <a:rPr lang="en-US" sz="1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 </a:t>
            </a:r>
            <a:r>
              <a:rPr lang="en-US" sz="16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Qsirchの検索機能は、コンパニオンモバイルアプリ、ブラウザ拡張機能、Mac®Finderを使用して利用することもできます</a:t>
            </a:r>
            <a:r>
              <a:rPr lang="en-US" sz="16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6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80" name="Google Shape;680;p46"/>
          <p:cNvSpPr txBox="1"/>
          <p:nvPr/>
        </p:nvSpPr>
        <p:spPr>
          <a:xfrm>
            <a:off x="1867108" y="3521352"/>
            <a:ext cx="244538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ja-JP" altLang="en-US" sz="18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版</a:t>
            </a:r>
            <a:endParaRPr lang="en-US" sz="1800" b="1" dirty="0" smtClean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NASで大量のデータを検索します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81" name="Google Shape;681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82708" y="3881297"/>
            <a:ext cx="2338805" cy="159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798" y="3297739"/>
            <a:ext cx="1371261" cy="1380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3474" y="3622062"/>
            <a:ext cx="731558" cy="7315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684" name="Google Shape;684;p46"/>
          <p:cNvGrpSpPr/>
          <p:nvPr/>
        </p:nvGrpSpPr>
        <p:grpSpPr>
          <a:xfrm>
            <a:off x="4369341" y="3297739"/>
            <a:ext cx="4145736" cy="1380202"/>
            <a:chOff x="759708" y="1435083"/>
            <a:chExt cx="5100294" cy="1697996"/>
          </a:xfrm>
        </p:grpSpPr>
        <p:pic>
          <p:nvPicPr>
            <p:cNvPr id="685" name="Google Shape;685;p4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441350" y="2127345"/>
              <a:ext cx="3253720" cy="2218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6" name="Google Shape;686;p4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9708" y="1435083"/>
              <a:ext cx="1686994" cy="16979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7" name="Google Shape;687;p46"/>
            <p:cNvSpPr txBox="1"/>
            <p:nvPr/>
          </p:nvSpPr>
          <p:spPr>
            <a:xfrm>
              <a:off x="2384943" y="1663606"/>
              <a:ext cx="3475059" cy="1249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 smtClean="0">
                  <a:solidFill>
                    <a:srgbClr val="FFC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PC</a:t>
              </a:r>
              <a:r>
                <a:rPr lang="ja-JP" altLang="en-US" sz="1800" b="1" dirty="0" smtClean="0">
                  <a:solidFill>
                    <a:srgbClr val="FFC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版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NAS</a:t>
              </a:r>
              <a:r>
                <a:rPr lang="ja-JP" altLang="en-US" sz="120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と</a:t>
              </a:r>
              <a:r>
                <a:rPr lang="en-US" sz="1200" b="0" i="0" u="none" strike="noStrike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PC</a:t>
              </a:r>
              <a:r>
                <a:rPr lang="ja-JP" altLang="en-US" sz="1200" b="0" i="0" u="none" strike="noStrike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のローカル検索を統合した、</a:t>
              </a:r>
              <a:endParaRPr lang="en-US" altLang="ja-JP" sz="1200" b="0" i="0" u="none" strike="noStrike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200" b="0" i="0" u="none" strike="noStrike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最も強力な検索エンジン</a:t>
              </a:r>
              <a:endParaRPr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pic>
        <p:nvPicPr>
          <p:cNvPr id="688" name="Google Shape;688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41793" y="3563915"/>
            <a:ext cx="826356" cy="8263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689" name="Google Shape;689;p46"/>
          <p:cNvGrpSpPr/>
          <p:nvPr/>
        </p:nvGrpSpPr>
        <p:grpSpPr>
          <a:xfrm>
            <a:off x="384816" y="2150697"/>
            <a:ext cx="8171354" cy="1261445"/>
            <a:chOff x="714825" y="3486984"/>
            <a:chExt cx="8171354" cy="1261445"/>
          </a:xfrm>
        </p:grpSpPr>
        <p:pic>
          <p:nvPicPr>
            <p:cNvPr id="690" name="Google Shape;690;p46" descr="Text Search Icon - Download Text Search Icon 1246462 | Noun Project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12546" y="3558101"/>
              <a:ext cx="601056" cy="6010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1" name="Google Shape;691;p46"/>
            <p:cNvSpPr txBox="1"/>
            <p:nvPr/>
          </p:nvSpPr>
          <p:spPr>
            <a:xfrm>
              <a:off x="714825" y="4145945"/>
              <a:ext cx="1381539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全文検索</a:t>
              </a:r>
              <a:r>
                <a:rPr lang="en-US" sz="1400" b="0" i="0" dirty="0" smtClean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​</a:t>
              </a:r>
              <a:endParaRPr sz="14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692" name="Google Shape;692;p46"/>
            <p:cNvSpPr txBox="1"/>
            <p:nvPr/>
          </p:nvSpPr>
          <p:spPr>
            <a:xfrm>
              <a:off x="2073612" y="4225249"/>
              <a:ext cx="11602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AI</a:t>
              </a:r>
              <a:r>
                <a:rPr lang="ja-JP" altLang="en-US" sz="1400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検索</a:t>
              </a:r>
              <a:endParaRPr sz="14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693" name="Google Shape;693;p46"/>
            <p:cNvSpPr txBox="1"/>
            <p:nvPr/>
          </p:nvSpPr>
          <p:spPr>
            <a:xfrm>
              <a:off x="3346429" y="4225249"/>
              <a:ext cx="1381539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400" b="0" i="0" u="none" strike="noStrike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複数の</a:t>
              </a:r>
              <a:endParaRPr lang="en-US" altLang="ja-JP" sz="1400" b="0" i="0" u="none" strike="noStrike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400" b="0" i="0" u="none" strike="noStrike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フィルター</a:t>
              </a:r>
              <a:endParaRPr sz="14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694" name="Google Shape;694;p46"/>
            <p:cNvSpPr txBox="1"/>
            <p:nvPr/>
          </p:nvSpPr>
          <p:spPr>
            <a:xfrm>
              <a:off x="4961584" y="3715645"/>
              <a:ext cx="39245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2400" b="1" dirty="0">
                  <a:solidFill>
                    <a:srgbClr val="FFC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何</a:t>
              </a:r>
              <a:r>
                <a:rPr lang="ja-JP" altLang="en-US" sz="2400" b="1" dirty="0" smtClean="0">
                  <a:solidFill>
                    <a:srgbClr val="FFC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でも見つけます</a:t>
              </a:r>
              <a:r>
                <a:rPr lang="en-US" sz="2400" b="1" dirty="0" smtClean="0">
                  <a:solidFill>
                    <a:srgbClr val="FFC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!</a:t>
              </a:r>
              <a:r>
                <a:rPr lang="en-US" sz="2400" b="1" dirty="0">
                  <a:solidFill>
                    <a:srgbClr val="FFC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​</a:t>
              </a:r>
              <a:endParaRPr sz="24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695" name="Google Shape;695;p46"/>
            <p:cNvSpPr/>
            <p:nvPr/>
          </p:nvSpPr>
          <p:spPr>
            <a:xfrm>
              <a:off x="1838271" y="3784015"/>
              <a:ext cx="307777" cy="307777"/>
            </a:xfrm>
            <a:prstGeom prst="plus">
              <a:avLst>
                <a:gd name="adj" fmla="val 42152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696" name="Google Shape;696;p46"/>
            <p:cNvSpPr/>
            <p:nvPr/>
          </p:nvSpPr>
          <p:spPr>
            <a:xfrm>
              <a:off x="3192541" y="3784015"/>
              <a:ext cx="307777" cy="307777"/>
            </a:xfrm>
            <a:prstGeom prst="plus">
              <a:avLst>
                <a:gd name="adj" fmla="val 42152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grpSp>
          <p:nvGrpSpPr>
            <p:cNvPr id="697" name="Google Shape;697;p46"/>
            <p:cNvGrpSpPr/>
            <p:nvPr/>
          </p:nvGrpSpPr>
          <p:grpSpPr>
            <a:xfrm>
              <a:off x="4524571" y="3872287"/>
              <a:ext cx="288234" cy="119269"/>
              <a:chOff x="5734879" y="2352245"/>
              <a:chExt cx="288234" cy="119269"/>
            </a:xfrm>
          </p:grpSpPr>
          <p:cxnSp>
            <p:nvCxnSpPr>
              <p:cNvPr id="698" name="Google Shape;698;p46"/>
              <p:cNvCxnSpPr/>
              <p:nvPr/>
            </p:nvCxnSpPr>
            <p:spPr>
              <a:xfrm>
                <a:off x="5734879" y="2352245"/>
                <a:ext cx="288234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99" name="Google Shape;699;p46"/>
              <p:cNvCxnSpPr/>
              <p:nvPr/>
            </p:nvCxnSpPr>
            <p:spPr>
              <a:xfrm>
                <a:off x="5734879" y="2471514"/>
                <a:ext cx="288234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pic>
          <p:nvPicPr>
            <p:cNvPr id="700" name="Google Shape;700;p4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350838" y="3486984"/>
              <a:ext cx="605849" cy="7078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1" name="Google Shape;701;p4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709520" y="3563981"/>
              <a:ext cx="605849" cy="61332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" name="Google Shape;706;p47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45837" y="2137764"/>
            <a:ext cx="5147933" cy="2692159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sp>
        <p:nvSpPr>
          <p:cNvPr id="707" name="Google Shape;707;p47"/>
          <p:cNvSpPr txBox="1">
            <a:spLocks noGrp="1"/>
          </p:cNvSpPr>
          <p:nvPr>
            <p:ph type="title"/>
          </p:nvPr>
        </p:nvSpPr>
        <p:spPr>
          <a:xfrm>
            <a:off x="2700440" y="154547"/>
            <a:ext cx="6316144" cy="960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err="1"/>
              <a:t>Qfiling</a:t>
            </a:r>
            <a:r>
              <a:rPr lang="en-US" dirty="0" err="1" smtClean="0"/>
              <a:t>自動アーカイブとファイリング</a:t>
            </a:r>
            <a:endParaRPr dirty="0"/>
          </a:p>
        </p:txBody>
      </p:sp>
      <p:sp>
        <p:nvSpPr>
          <p:cNvPr id="708" name="Google Shape;708;p47"/>
          <p:cNvSpPr/>
          <p:nvPr/>
        </p:nvSpPr>
        <p:spPr>
          <a:xfrm>
            <a:off x="2830556" y="1182465"/>
            <a:ext cx="6091615" cy="903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Qfilingは、ファイル編成を自動化します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ファイルを分類し、スケジュールを設定する</a:t>
            </a:r>
            <a:r>
              <a:rPr lang="ja-JP" alt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だけで、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Qfiling</a:t>
            </a:r>
            <a:r>
              <a:rPr lang="ja-JP" alt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残り</a:t>
            </a:r>
            <a:r>
              <a:rPr lang="ja-JP" alt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の作業を行います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簡単</a:t>
            </a:r>
            <a:r>
              <a:rPr lang="en-US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、スマート、そして効率的です</a:t>
            </a: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！</a:t>
            </a:r>
            <a:endParaRPr sz="14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709" name="Google Shape;709;p47" descr="彈性客製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4639" y="2285070"/>
            <a:ext cx="319710" cy="319709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47"/>
          <p:cNvSpPr/>
          <p:nvPr/>
        </p:nvSpPr>
        <p:spPr>
          <a:xfrm>
            <a:off x="2757927" y="3674363"/>
            <a:ext cx="1787909" cy="272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自動ファイリング</a:t>
            </a:r>
            <a:r>
              <a:rPr lang="ja-JP" alt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スケジュール</a:t>
            </a: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711" name="Google Shape;711;p47" descr="效率大增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96760" y="3180915"/>
            <a:ext cx="335468" cy="501848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47"/>
          <p:cNvSpPr/>
          <p:nvPr/>
        </p:nvSpPr>
        <p:spPr>
          <a:xfrm>
            <a:off x="2778375" y="4451969"/>
            <a:ext cx="169049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システムログを使用すると</a:t>
            </a:r>
            <a:r>
              <a:rPr 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ファイリングステータスに簡単にアクセスできます</a:t>
            </a: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713" name="Google Shape;713;p47" descr="安心掌握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84312" y="4070330"/>
            <a:ext cx="394052" cy="391371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47"/>
          <p:cNvSpPr/>
          <p:nvPr/>
        </p:nvSpPr>
        <p:spPr>
          <a:xfrm>
            <a:off x="2778375" y="2638955"/>
            <a:ext cx="16307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ファイリングとバッチ編集の</a:t>
            </a:r>
            <a:endParaRPr lang="en-US" sz="1000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ルールをカスタマイズします</a:t>
            </a:r>
            <a:r>
              <a:rPr lang="en-US" sz="10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15" name="Google Shape;715;p47"/>
          <p:cNvSpPr/>
          <p:nvPr/>
        </p:nvSpPr>
        <p:spPr>
          <a:xfrm>
            <a:off x="3246778" y="4152816"/>
            <a:ext cx="144699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2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全てを制御</a:t>
            </a:r>
            <a:endParaRPr sz="12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16" name="Google Shape;716;p47"/>
          <p:cNvSpPr/>
          <p:nvPr/>
        </p:nvSpPr>
        <p:spPr>
          <a:xfrm>
            <a:off x="3246778" y="3302838"/>
            <a:ext cx="7922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効率的</a:t>
            </a:r>
            <a:endParaRPr sz="12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17" name="Google Shape;717;p47"/>
          <p:cNvSpPr/>
          <p:nvPr/>
        </p:nvSpPr>
        <p:spPr>
          <a:xfrm>
            <a:off x="3246777" y="2284258"/>
            <a:ext cx="1222095" cy="29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2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フレキシブル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18" name="Google Shape;718;p4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1014" y="1197229"/>
            <a:ext cx="1548000" cy="1548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" name="Google Shape;723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992582" y="1364673"/>
            <a:ext cx="4655126" cy="3778824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48"/>
          <p:cNvSpPr txBox="1">
            <a:spLocks noGrp="1"/>
          </p:cNvSpPr>
          <p:nvPr>
            <p:ph type="title"/>
          </p:nvPr>
        </p:nvSpPr>
        <p:spPr>
          <a:xfrm>
            <a:off x="2911722" y="614887"/>
            <a:ext cx="6091615" cy="73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smtClean="0"/>
              <a:t>Virtualization Station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endParaRPr dirty="0"/>
          </a:p>
        </p:txBody>
      </p:sp>
      <p:sp>
        <p:nvSpPr>
          <p:cNvPr id="725" name="Google Shape;725;p48"/>
          <p:cNvSpPr txBox="1"/>
          <p:nvPr/>
        </p:nvSpPr>
        <p:spPr>
          <a:xfrm>
            <a:off x="3144977" y="1483203"/>
            <a:ext cx="4353792" cy="787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Virtualization 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Stationは、Windows</a:t>
            </a: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®、Linux®、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QuTScloud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などの複数のオペレーティングシステム</a:t>
            </a:r>
            <a:r>
              <a:rPr lang="ja-JP" alt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に対応する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デバイス上の強力なハイパーバイザーソフトウェアです</a:t>
            </a: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726" name="Google Shape;726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4174" y="1162749"/>
            <a:ext cx="1548000" cy="1548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27" name="Google Shape;727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49061" y="3931995"/>
            <a:ext cx="2002858" cy="564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62538" y="4002211"/>
            <a:ext cx="1673920" cy="375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p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49060" y="3339866"/>
            <a:ext cx="2002857" cy="471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4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33577" y="3269156"/>
            <a:ext cx="1702881" cy="51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4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996455" y="2571750"/>
            <a:ext cx="2582574" cy="557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" name="Google Shape;736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02843" y="0"/>
            <a:ext cx="8687888" cy="1137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49" descr="一張含有 螢幕擷取畫面 的圖片&#10;&#10;自動產生的描述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08556" y="1386358"/>
            <a:ext cx="4405314" cy="195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p49" descr="一張含有 螢幕擷取畫面 的圖片&#10;&#10;自動產生的描述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1453" y="3119038"/>
            <a:ext cx="4750339" cy="1773232"/>
          </a:xfrm>
          <a:prstGeom prst="rect">
            <a:avLst/>
          </a:prstGeom>
          <a:noFill/>
          <a:ln>
            <a:noFill/>
          </a:ln>
          <a:effectLst>
            <a:outerShdw blurRad="317500" dist="38100" dir="16200000" rotWithShape="0">
              <a:srgbClr val="000000">
                <a:alpha val="40000"/>
              </a:srgbClr>
            </a:outerShdw>
          </a:effectLst>
        </p:spPr>
      </p:pic>
      <p:sp>
        <p:nvSpPr>
          <p:cNvPr id="739" name="Google Shape;739;p49"/>
          <p:cNvSpPr txBox="1"/>
          <p:nvPr/>
        </p:nvSpPr>
        <p:spPr>
          <a:xfrm>
            <a:off x="265023" y="1280576"/>
            <a:ext cx="4306977" cy="61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シングルルート入力</a:t>
            </a: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出力仮想化、SR-IOV</a:t>
            </a:r>
            <a:endParaRPr sz="12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仮想マシンのネットワークパフォーマンスを向上させます</a:t>
            </a:r>
            <a:endParaRPr sz="12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40" name="Google Shape;740;p49"/>
          <p:cNvGrpSpPr/>
          <p:nvPr/>
        </p:nvGrpSpPr>
        <p:grpSpPr>
          <a:xfrm>
            <a:off x="202843" y="2102868"/>
            <a:ext cx="3941464" cy="2032340"/>
            <a:chOff x="343042" y="3253228"/>
            <a:chExt cx="3555922" cy="1909077"/>
          </a:xfrm>
        </p:grpSpPr>
        <p:sp>
          <p:nvSpPr>
            <p:cNvPr id="741" name="Google Shape;741;p49"/>
            <p:cNvSpPr/>
            <p:nvPr/>
          </p:nvSpPr>
          <p:spPr>
            <a:xfrm>
              <a:off x="457951" y="3887902"/>
              <a:ext cx="3441013" cy="590535"/>
            </a:xfrm>
            <a:prstGeom prst="roundRect">
              <a:avLst>
                <a:gd name="adj" fmla="val 11968"/>
              </a:avLst>
            </a:prstGeom>
            <a:solidFill>
              <a:srgbClr val="7F7F7F">
                <a:alpha val="2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42" name="Google Shape;742;p49"/>
            <p:cNvSpPr/>
            <p:nvPr/>
          </p:nvSpPr>
          <p:spPr>
            <a:xfrm>
              <a:off x="457951" y="4571770"/>
              <a:ext cx="3441013" cy="590535"/>
            </a:xfrm>
            <a:prstGeom prst="roundRect">
              <a:avLst>
                <a:gd name="adj" fmla="val 11968"/>
              </a:avLst>
            </a:prstGeom>
            <a:solidFill>
              <a:srgbClr val="7F7F7F">
                <a:alpha val="2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pic>
          <p:nvPicPr>
            <p:cNvPr id="743" name="Google Shape;743;p4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81684" y="3691887"/>
              <a:ext cx="143085" cy="88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4" name="Google Shape;744;p4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>
              <a:off x="1386865" y="3772209"/>
              <a:ext cx="143085" cy="88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5" name="Google Shape;745;p4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155662" y="3691887"/>
              <a:ext cx="143085" cy="88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6" name="Google Shape;746;p4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>
              <a:off x="2360843" y="3772209"/>
              <a:ext cx="143085" cy="88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7" name="Google Shape;747;p4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074702" y="3691887"/>
              <a:ext cx="143085" cy="88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8" name="Google Shape;748;p4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>
              <a:off x="3279883" y="3772209"/>
              <a:ext cx="143085" cy="88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9" name="Google Shape;749;p49"/>
            <p:cNvSpPr/>
            <p:nvPr/>
          </p:nvSpPr>
          <p:spPr>
            <a:xfrm>
              <a:off x="1039294" y="3253228"/>
              <a:ext cx="673533" cy="299972"/>
            </a:xfrm>
            <a:prstGeom prst="roundRect">
              <a:avLst>
                <a:gd name="adj" fmla="val 16667"/>
              </a:avLst>
            </a:prstGeom>
            <a:solidFill>
              <a:srgbClr val="00A0B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25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VM</a:t>
              </a:r>
              <a:endParaRPr sz="825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50" name="Google Shape;750;p49"/>
            <p:cNvSpPr/>
            <p:nvPr/>
          </p:nvSpPr>
          <p:spPr>
            <a:xfrm>
              <a:off x="1039294" y="3519577"/>
              <a:ext cx="673533" cy="228763"/>
            </a:xfrm>
            <a:prstGeom prst="rect">
              <a:avLst/>
            </a:prstGeom>
            <a:solidFill>
              <a:srgbClr val="7EC0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VF</a:t>
              </a:r>
              <a:r>
                <a:rPr lang="ja-JP" altLang="en-US" sz="7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ドライバ</a:t>
              </a:r>
              <a:endParaRPr sz="75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51" name="Google Shape;751;p49"/>
            <p:cNvSpPr/>
            <p:nvPr/>
          </p:nvSpPr>
          <p:spPr>
            <a:xfrm>
              <a:off x="1983713" y="3253228"/>
              <a:ext cx="673533" cy="299972"/>
            </a:xfrm>
            <a:prstGeom prst="roundRect">
              <a:avLst>
                <a:gd name="adj" fmla="val 16667"/>
              </a:avLst>
            </a:prstGeom>
            <a:solidFill>
              <a:srgbClr val="00A0B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25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VM</a:t>
              </a:r>
              <a:endParaRPr sz="825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52" name="Google Shape;752;p49"/>
            <p:cNvSpPr/>
            <p:nvPr/>
          </p:nvSpPr>
          <p:spPr>
            <a:xfrm>
              <a:off x="1983713" y="3519577"/>
              <a:ext cx="673533" cy="228763"/>
            </a:xfrm>
            <a:prstGeom prst="rect">
              <a:avLst/>
            </a:prstGeom>
            <a:solidFill>
              <a:srgbClr val="7EC0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VF</a:t>
              </a:r>
              <a:r>
                <a:rPr lang="ja-JP" altLang="en-US" sz="7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ドライバ</a:t>
              </a:r>
              <a:endParaRPr sz="75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53" name="Google Shape;753;p49"/>
            <p:cNvSpPr/>
            <p:nvPr/>
          </p:nvSpPr>
          <p:spPr>
            <a:xfrm>
              <a:off x="2905904" y="3253228"/>
              <a:ext cx="673533" cy="299972"/>
            </a:xfrm>
            <a:prstGeom prst="roundRect">
              <a:avLst>
                <a:gd name="adj" fmla="val 16667"/>
              </a:avLst>
            </a:prstGeom>
            <a:solidFill>
              <a:srgbClr val="00A0B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25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VM</a:t>
              </a:r>
              <a:endParaRPr sz="825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54" name="Google Shape;754;p49"/>
            <p:cNvSpPr/>
            <p:nvPr/>
          </p:nvSpPr>
          <p:spPr>
            <a:xfrm>
              <a:off x="2905904" y="3519577"/>
              <a:ext cx="673533" cy="228763"/>
            </a:xfrm>
            <a:prstGeom prst="rect">
              <a:avLst/>
            </a:prstGeom>
            <a:solidFill>
              <a:srgbClr val="7EC0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VF</a:t>
              </a:r>
              <a:r>
                <a:rPr lang="ja-JP" altLang="en-US" sz="7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ドライバ</a:t>
              </a:r>
              <a:endParaRPr sz="75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55" name="Google Shape;755;p49"/>
            <p:cNvSpPr/>
            <p:nvPr/>
          </p:nvSpPr>
          <p:spPr>
            <a:xfrm>
              <a:off x="910292" y="4612910"/>
              <a:ext cx="961235" cy="228763"/>
            </a:xfrm>
            <a:prstGeom prst="rect">
              <a:avLst/>
            </a:prstGeom>
            <a:solidFill>
              <a:srgbClr val="EFEA3D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750" b="1" dirty="0" smtClean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仮想機能</a:t>
              </a:r>
              <a:endParaRPr sz="75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56" name="Google Shape;756;p49"/>
            <p:cNvSpPr/>
            <p:nvPr/>
          </p:nvSpPr>
          <p:spPr>
            <a:xfrm>
              <a:off x="1900876" y="4612910"/>
              <a:ext cx="961235" cy="228763"/>
            </a:xfrm>
            <a:prstGeom prst="rect">
              <a:avLst/>
            </a:prstGeom>
            <a:solidFill>
              <a:srgbClr val="EFEA3D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750" b="1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仮想機能</a:t>
              </a:r>
              <a:endParaRPr sz="75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57" name="Google Shape;757;p49"/>
            <p:cNvSpPr/>
            <p:nvPr/>
          </p:nvSpPr>
          <p:spPr>
            <a:xfrm>
              <a:off x="2891459" y="4612910"/>
              <a:ext cx="961235" cy="228763"/>
            </a:xfrm>
            <a:prstGeom prst="rect">
              <a:avLst/>
            </a:prstGeom>
            <a:solidFill>
              <a:srgbClr val="EFEA3D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750" b="1" dirty="0" smtClean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仮想機能</a:t>
              </a:r>
              <a:endParaRPr sz="75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58" name="Google Shape;758;p49"/>
            <p:cNvSpPr/>
            <p:nvPr/>
          </p:nvSpPr>
          <p:spPr>
            <a:xfrm>
              <a:off x="910292" y="4878403"/>
              <a:ext cx="2942402" cy="228763"/>
            </a:xfrm>
            <a:prstGeom prst="rect">
              <a:avLst/>
            </a:prstGeom>
            <a:solidFill>
              <a:srgbClr val="03D2F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750" b="1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仮想イーサネットブリッジ</a:t>
              </a:r>
              <a:r>
                <a:rPr lang="en-US" sz="750" b="1" dirty="0" smtClean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 </a:t>
              </a:r>
              <a:r>
                <a:rPr lang="en-US" sz="750" b="1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+ </a:t>
              </a:r>
              <a:r>
                <a:rPr lang="ja-JP" altLang="en-US" sz="750" b="1" dirty="0" smtClean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分類器</a:t>
              </a:r>
              <a:endParaRPr sz="75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59" name="Google Shape;759;p49"/>
            <p:cNvSpPr txBox="1"/>
            <p:nvPr/>
          </p:nvSpPr>
          <p:spPr>
            <a:xfrm>
              <a:off x="381712" y="3898962"/>
              <a:ext cx="769051" cy="249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25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NAS OS</a:t>
              </a:r>
              <a:endParaRPr sz="1125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60" name="Google Shape;760;p49"/>
            <p:cNvSpPr txBox="1"/>
            <p:nvPr/>
          </p:nvSpPr>
          <p:spPr>
            <a:xfrm>
              <a:off x="343042" y="4589808"/>
              <a:ext cx="575427" cy="249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25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NIC</a:t>
              </a:r>
              <a:endParaRPr sz="1125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761" name="Google Shape;761;p49"/>
          <p:cNvSpPr txBox="1">
            <a:spLocks noGrp="1"/>
          </p:cNvSpPr>
          <p:nvPr>
            <p:ph type="title"/>
          </p:nvPr>
        </p:nvSpPr>
        <p:spPr>
          <a:xfrm>
            <a:off x="395323" y="8889"/>
            <a:ext cx="8301790" cy="113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dirty="0" smtClean="0"/>
              <a:t>SR-IOV</a:t>
            </a:r>
            <a:r>
              <a:rPr lang="ja-JP" altLang="en-US" sz="2400" dirty="0"/>
              <a:t>に</a:t>
            </a:r>
            <a:r>
              <a:rPr lang="ja-JP" altLang="en-US" sz="2400" dirty="0" smtClean="0"/>
              <a:t>よって、</a:t>
            </a:r>
            <a:r>
              <a:rPr lang="en-US" sz="2400" dirty="0" err="1" smtClean="0"/>
              <a:t>仮想マシンでイーサネット</a:t>
            </a:r>
            <a:r>
              <a:rPr lang="en-US" sz="2400" dirty="0" err="1"/>
              <a:t>NIC</a:t>
            </a:r>
            <a:r>
              <a:rPr lang="en-US" sz="2400" dirty="0" err="1" smtClean="0"/>
              <a:t>ハードウェアを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直接使用でき、ネットワーク効率</a:t>
            </a:r>
            <a:r>
              <a:rPr lang="ja-JP" altLang="en-US" sz="2400" dirty="0"/>
              <a:t>が</a:t>
            </a:r>
            <a:r>
              <a:rPr lang="en-US" sz="2400" dirty="0" smtClean="0"/>
              <a:t>20</a:t>
            </a:r>
            <a:r>
              <a:rPr lang="en-US" sz="2400" dirty="0"/>
              <a:t>％</a:t>
            </a:r>
            <a:r>
              <a:rPr lang="en-US" sz="2400" dirty="0" smtClean="0"/>
              <a:t>以上向上します</a:t>
            </a:r>
            <a:endParaRPr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6" name="Google Shape;766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869321" y="2096141"/>
            <a:ext cx="5497781" cy="920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869321" y="3092395"/>
            <a:ext cx="5497781" cy="920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869321" y="4088649"/>
            <a:ext cx="5497781" cy="920953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50"/>
          <p:cNvSpPr txBox="1"/>
          <p:nvPr/>
        </p:nvSpPr>
        <p:spPr>
          <a:xfrm>
            <a:off x="3893127" y="3189409"/>
            <a:ext cx="4321483" cy="715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柔軟なユーザーインターフェ</a:t>
            </a:r>
            <a:r>
              <a:rPr lang="ja-JP" altLang="en-US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</a:t>
            </a:r>
            <a:endParaRPr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コマンドラインインターフェ</a:t>
            </a:r>
            <a:r>
              <a:rPr lang="ja-JP" alt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スまたは便利な</a:t>
            </a:r>
            <a:r>
              <a:rPr lang="en-US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インターフェ</a:t>
            </a:r>
            <a:r>
              <a:rPr lang="ja-JP" alt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スを</a:t>
            </a:r>
            <a:endParaRPr lang="en-US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使用して柔軟な管理を楽しむことができます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70" name="Google Shape;770;p50"/>
          <p:cNvSpPr txBox="1"/>
          <p:nvPr/>
        </p:nvSpPr>
        <p:spPr>
          <a:xfrm>
            <a:off x="3893128" y="4199881"/>
            <a:ext cx="4473974" cy="715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権限設定</a:t>
            </a:r>
            <a:endParaRPr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NAS、他のコンテナのデータ、またはNAS</a:t>
            </a:r>
            <a:r>
              <a:rPr 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デバイス上の共有フォルダに</a:t>
            </a:r>
            <a:endParaRPr lang="en-US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アクセスするためのユーザー権限を設定できます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71" name="Google Shape;771;p50"/>
          <p:cNvSpPr txBox="1">
            <a:spLocks noGrp="1"/>
          </p:cNvSpPr>
          <p:nvPr>
            <p:ph type="title"/>
          </p:nvPr>
        </p:nvSpPr>
        <p:spPr>
          <a:xfrm>
            <a:off x="2700440" y="154547"/>
            <a:ext cx="6091615" cy="960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dirty="0" smtClean="0">
                <a:sym typeface="Arial" panose="020B0604020202020204" pitchFamily="34" charset="0"/>
              </a:rPr>
              <a:t>Container </a:t>
            </a:r>
            <a:r>
              <a:rPr lang="en-US" altLang="zh-TW" dirty="0">
                <a:sym typeface="Arial" panose="020B0604020202020204" pitchFamily="34" charset="0"/>
              </a:rPr>
              <a:t>Station</a:t>
            </a:r>
            <a:endParaRPr lang="en-US" altLang="zh-TW" dirty="0">
              <a:sym typeface="Arial" panose="020B0604020202020204" pitchFamily="34" charset="0"/>
            </a:endParaRPr>
          </a:p>
        </p:txBody>
      </p:sp>
      <p:sp>
        <p:nvSpPr>
          <p:cNvPr id="772" name="Google Shape;772;p50"/>
          <p:cNvSpPr txBox="1"/>
          <p:nvPr/>
        </p:nvSpPr>
        <p:spPr>
          <a:xfrm>
            <a:off x="2786266" y="1182255"/>
            <a:ext cx="600578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 Container </a:t>
            </a:r>
            <a:r>
              <a:rPr 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Station(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ソフトウェアコンテナワークステーション</a:t>
            </a: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、LXD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およびDocker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®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軽量仮想化テクノロジーをサポートし</a:t>
            </a:r>
            <a:r>
              <a:rPr lang="ja-JP" alt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てい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ます</a:t>
            </a: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 QNAP 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NASで完全なLinux®仮想マシンを実行し、Docker®Hub</a:t>
            </a: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LXDイメージサーバーのオンラインコレクションから世界中の何千ものアプリケーションをダウンロードできます</a:t>
            </a: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773" name="Google Shape;773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5978" y="1171146"/>
            <a:ext cx="1545582" cy="1548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74" name="Google Shape;774;p50"/>
          <p:cNvSpPr txBox="1"/>
          <p:nvPr/>
        </p:nvSpPr>
        <p:spPr>
          <a:xfrm>
            <a:off x="3893128" y="2195779"/>
            <a:ext cx="4397432" cy="715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一目でわかるダッシュボード</a:t>
            </a:r>
            <a:endParaRPr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ダッシュボードは、</a:t>
            </a:r>
            <a:r>
              <a:rPr 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CPU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メモリと個々のコンテナリソースの</a:t>
            </a:r>
            <a:endParaRPr lang="en-US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使用状況を含む明確な概要を提供します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75" name="Google Shape;775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20410" y="2261919"/>
            <a:ext cx="787278" cy="572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72025" y="3278927"/>
            <a:ext cx="704132" cy="547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41432" y="4327578"/>
            <a:ext cx="349981" cy="497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>
            <a:extLst>
              <a:ext uri="{FF2B5EF4-FFF2-40B4-BE49-F238E27FC236}">
                <a16:creationId xmlns:a16="http://schemas.microsoft.com/office/drawing/2014/main" id="{737F63E8-F3E6-47C2-8344-7ACE2A54F878}"/>
              </a:ext>
            </a:extLst>
          </p:cNvPr>
          <p:cNvGrpSpPr/>
          <p:nvPr/>
        </p:nvGrpSpPr>
        <p:grpSpPr>
          <a:xfrm>
            <a:off x="4061045" y="1810731"/>
            <a:ext cx="4517916" cy="2135152"/>
            <a:chOff x="4061045" y="1810731"/>
            <a:chExt cx="4517916" cy="2135152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9B843459-839E-42D5-8F79-131643AA7178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4061045" y="1810731"/>
              <a:ext cx="4517916" cy="2135151"/>
            </a:xfrm>
            <a:prstGeom prst="roundRect">
              <a:avLst>
                <a:gd name="adj" fmla="val 6752"/>
              </a:avLst>
            </a:prstGeom>
            <a:ln>
              <a:noFill/>
            </a:ln>
            <a:effectLst>
              <a:outerShdw blurRad="254000" dist="190500" dir="8100000" algn="tr" rotWithShape="0">
                <a:srgbClr val="09000C">
                  <a:alpha val="75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24DB6B8F-F40E-47C7-B19D-12F52B52DBF4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4061045" y="1810732"/>
              <a:ext cx="4517916" cy="2135151"/>
            </a:xfrm>
            <a:prstGeom prst="roundRect">
              <a:avLst>
                <a:gd name="adj" fmla="val 6752"/>
              </a:avLst>
            </a:prstGeom>
            <a:ln>
              <a:noFill/>
            </a:ln>
            <a:effectLst>
              <a:outerShdw blurRad="254000" dist="190500" dir="8100000" algn="tr" rotWithShape="0">
                <a:srgbClr val="09000C">
                  <a:alpha val="75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B7A04887-2CB1-6942-8A23-25CEF73B0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94" y="0"/>
            <a:ext cx="9618883" cy="994172"/>
          </a:xfrm>
        </p:spPr>
        <p:txBody>
          <a:bodyPr>
            <a:normAutofit/>
          </a:bodyPr>
          <a:lstStyle/>
          <a:p>
            <a:r>
              <a:rPr kumimoji="1" lang="en-US" altLang="zh-TW" sz="3000" dirty="0"/>
              <a:t>Intel</a:t>
            </a:r>
            <a:r>
              <a:rPr lang="en-US" altLang="zh-TW" sz="3000" baseline="30000" dirty="0"/>
              <a:t>®</a:t>
            </a:r>
            <a:r>
              <a:rPr kumimoji="1" lang="en-US" altLang="zh-TW" sz="3000" dirty="0"/>
              <a:t> Xeon </a:t>
            </a:r>
            <a:r>
              <a:rPr kumimoji="1" lang="en-US" altLang="zh-TW" sz="3000" dirty="0" smtClean="0"/>
              <a:t>D</a:t>
            </a:r>
            <a:r>
              <a:rPr kumimoji="1" lang="ja-JP" altLang="en-US" sz="3000" dirty="0" smtClean="0"/>
              <a:t>エンタープライズサーバープロセッサ</a:t>
            </a:r>
            <a:endParaRPr kumimoji="1" lang="zh-TW" altLang="en-US" sz="3000" dirty="0"/>
          </a:p>
        </p:txBody>
      </p:sp>
      <p:pic>
        <p:nvPicPr>
          <p:cNvPr id="4" name="圖片 3" descr="一張含有 食物 的圖片&#10;&#10;自動產生的描述">
            <a:extLst>
              <a:ext uri="{FF2B5EF4-FFF2-40B4-BE49-F238E27FC236}">
                <a16:creationId xmlns:a16="http://schemas.microsoft.com/office/drawing/2014/main" id="{7FA0B0A4-6ADD-BC48-A986-4409E2AB1A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41" y="1594012"/>
            <a:ext cx="2747539" cy="2747539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7B0A241-BE3E-3648-AC53-431DA923ACAE}"/>
              </a:ext>
            </a:extLst>
          </p:cNvPr>
          <p:cNvSpPr/>
          <p:nvPr/>
        </p:nvSpPr>
        <p:spPr>
          <a:xfrm>
            <a:off x="4261194" y="1987300"/>
            <a:ext cx="4270204" cy="648896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en-US" altLang="zh-TW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Intel</a:t>
            </a:r>
            <a:r>
              <a:rPr lang="en-US" altLang="zh-TW" sz="1600" baseline="30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®</a:t>
            </a:r>
            <a:r>
              <a:rPr lang="en-US" altLang="zh-TW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zh-TW" sz="16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Xeon</a:t>
            </a:r>
            <a:r>
              <a:rPr lang="en-US" altLang="zh-TW" sz="1600" b="1" baseline="30000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®</a:t>
            </a:r>
            <a:r>
              <a:rPr lang="en-US" altLang="zh-TW" sz="16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D-1622</a:t>
            </a:r>
            <a:r>
              <a:rPr lang="zh-TW" altLang="en-US" sz="16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zh-TW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コア</a:t>
            </a:r>
            <a:r>
              <a:rPr lang="en-US" altLang="zh-TW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zh-TW" alt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endParaRPr lang="en-US" altLang="zh-TW"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en-US" altLang="zh-TW" sz="16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zh-CN" altLang="en-US" sz="16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スレッド</a:t>
            </a:r>
            <a:r>
              <a:rPr lang="ja-JP" altLang="en-US" sz="16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プロセッサ、</a:t>
            </a:r>
            <a:r>
              <a:rPr lang="ja-JP" altLang="en-US" sz="16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最大</a:t>
            </a:r>
            <a:r>
              <a:rPr lang="en-US" altLang="zh-TW" sz="16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3.2 </a:t>
            </a:r>
            <a:r>
              <a:rPr lang="en-US" altLang="zh-TW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GHz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F69A3831-0192-4320-B51F-E1E54E88B6D7}"/>
              </a:ext>
            </a:extLst>
          </p:cNvPr>
          <p:cNvSpPr txBox="1"/>
          <p:nvPr/>
        </p:nvSpPr>
        <p:spPr>
          <a:xfrm>
            <a:off x="4166602" y="2806589"/>
            <a:ext cx="4364796" cy="10525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Intel</a:t>
            </a:r>
            <a:r>
              <a:rPr lang="en-US" altLang="zh-TW" sz="1200" baseline="30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®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 Xeon</a:t>
            </a:r>
            <a:r>
              <a:rPr lang="en-US" altLang="zh-TW" sz="1200" baseline="30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®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D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プロセッサは、企業向けに設計されたシステムオン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チップ</a:t>
            </a:r>
            <a:r>
              <a:rPr lang="en-US" altLang="zh-TW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</a:t>
            </a:r>
            <a:r>
              <a:rPr lang="en-US" altLang="zh-TW" sz="12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SoC</a:t>
            </a:r>
            <a:r>
              <a:rPr lang="en-US" altLang="zh-TW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)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で、セキュリティ機能と高度な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I/O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を備えており、ビジネス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ユーザーの集中的なコンピューティングへのニーズに高いデータスループットを提供できます。</a:t>
            </a:r>
            <a:endParaRPr lang="en-US" altLang="zh-TW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10377D9-5836-47D1-83BB-00ADC9BE68B2}"/>
              </a:ext>
            </a:extLst>
          </p:cNvPr>
          <p:cNvCxnSpPr/>
          <p:nvPr/>
        </p:nvCxnSpPr>
        <p:spPr>
          <a:xfrm>
            <a:off x="4292725" y="2747700"/>
            <a:ext cx="395038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5855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2" name="Google Shape;782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880197" y="1858306"/>
            <a:ext cx="2261274" cy="438637"/>
          </a:xfrm>
          <a:prstGeom prst="rect">
            <a:avLst/>
          </a:prstGeom>
          <a:noFill/>
          <a:ln>
            <a:noFill/>
          </a:ln>
        </p:spPr>
      </p:pic>
      <p:sp>
        <p:nvSpPr>
          <p:cNvPr id="783" name="Google Shape;783;p51"/>
          <p:cNvSpPr/>
          <p:nvPr/>
        </p:nvSpPr>
        <p:spPr>
          <a:xfrm>
            <a:off x="2817234" y="1207032"/>
            <a:ext cx="621246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5731" marR="0" lvl="0" indent="-13573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ja-JP" altLang="en-US" sz="1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自身の</a:t>
            </a:r>
            <a:r>
              <a:rPr lang="en-US" sz="1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手で会社の</a:t>
            </a:r>
            <a:r>
              <a:rPr lang="ja-JP" altLang="en-US" sz="1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全ての</a:t>
            </a:r>
            <a:r>
              <a:rPr lang="en-US" sz="1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情報を</a:t>
            </a:r>
            <a:r>
              <a:rPr lang="ja-JP" altLang="en-US" sz="16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得る</a:t>
            </a:r>
            <a:endParaRPr sz="16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35731" marR="0" lvl="0" indent="-13573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16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重要なデータをクラウドから移動して、</a:t>
            </a:r>
            <a:r>
              <a:rPr lang="en-US" sz="16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サービスコストを節約</a:t>
            </a:r>
            <a:endParaRPr sz="16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84" name="Google Shape;784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11" y="1141707"/>
            <a:ext cx="1548000" cy="1548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85" name="Google Shape;785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92012" y="2427790"/>
            <a:ext cx="537150" cy="41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5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58795" y="2952557"/>
            <a:ext cx="603583" cy="469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5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58795" y="3616183"/>
            <a:ext cx="615938" cy="478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5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88399" y="4157155"/>
            <a:ext cx="607195" cy="471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51"/>
          <p:cNvSpPr/>
          <p:nvPr/>
        </p:nvSpPr>
        <p:spPr>
          <a:xfrm>
            <a:off x="3308660" y="2413589"/>
            <a:ext cx="226127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Gmail</a:t>
            </a:r>
            <a:endParaRPr sz="12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すべてのメールと添付ファイルをバックアッ</a:t>
            </a:r>
            <a:r>
              <a:rPr lang="ja-JP" altLang="en-US" sz="10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0" name="Google Shape;790;p51"/>
          <p:cNvSpPr/>
          <p:nvPr/>
        </p:nvSpPr>
        <p:spPr>
          <a:xfrm>
            <a:off x="3308660" y="2857248"/>
            <a:ext cx="235305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Google Drive</a:t>
            </a:r>
            <a:endParaRPr sz="12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すべてのバージョンのファイルを含むすべてのファイルをバックアップし、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マイドライブと共有ドライブのバックアップをサポート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91" name="Google Shape;791;p5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47938" y="2410194"/>
            <a:ext cx="582430" cy="452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5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747938" y="2980101"/>
            <a:ext cx="582430" cy="452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5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747938" y="3567328"/>
            <a:ext cx="582430" cy="452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5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747938" y="4166778"/>
            <a:ext cx="582430" cy="452666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51"/>
          <p:cNvSpPr/>
          <p:nvPr/>
        </p:nvSpPr>
        <p:spPr>
          <a:xfrm>
            <a:off x="3308660" y="3647589"/>
            <a:ext cx="226127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連絡先</a:t>
            </a:r>
            <a:endParaRPr sz="12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すべての連絡先情報をバックアップ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6" name="Google Shape;796;p51"/>
          <p:cNvSpPr/>
          <p:nvPr/>
        </p:nvSpPr>
        <p:spPr>
          <a:xfrm>
            <a:off x="3308660" y="4140193"/>
            <a:ext cx="235305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カレンダ</a:t>
            </a:r>
            <a:r>
              <a:rPr lang="en-US" sz="12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endParaRPr sz="12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すべてのカレンダーイベントと添付ファイルを</a:t>
            </a:r>
            <a:endParaRPr lang="en-US" sz="1000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バックアップ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7" name="Google Shape;797;p51"/>
          <p:cNvSpPr/>
          <p:nvPr/>
        </p:nvSpPr>
        <p:spPr>
          <a:xfrm>
            <a:off x="6242801" y="2353230"/>
            <a:ext cx="243650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Eメール</a:t>
            </a:r>
            <a:endParaRPr sz="12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すべてのOutlook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電子メールと添付ファイルをバックアップ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8" name="Google Shape;798;p51"/>
          <p:cNvSpPr/>
          <p:nvPr/>
        </p:nvSpPr>
        <p:spPr>
          <a:xfrm>
            <a:off x="6242803" y="3013476"/>
            <a:ext cx="254925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連絡先</a:t>
            </a:r>
            <a:endParaRPr sz="12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Outlook</a:t>
            </a:r>
            <a:r>
              <a:rPr lang="en-US" sz="1000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のすべての連絡先情報をバックアップ</a:t>
            </a:r>
            <a:endParaRPr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9" name="Google Shape;799;p51"/>
          <p:cNvSpPr/>
          <p:nvPr/>
        </p:nvSpPr>
        <p:spPr>
          <a:xfrm>
            <a:off x="6242802" y="3525753"/>
            <a:ext cx="278689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カレンダ</a:t>
            </a:r>
            <a:r>
              <a:rPr lang="en-US" sz="12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endParaRPr sz="12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すべてのOutlook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カレンダーイベントと添付ファイルをバックアップ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00" name="Google Shape;800;p51"/>
          <p:cNvSpPr/>
          <p:nvPr/>
        </p:nvSpPr>
        <p:spPr>
          <a:xfrm>
            <a:off x="6242803" y="4177668"/>
            <a:ext cx="254925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SharePointとOneDrive</a:t>
            </a:r>
            <a:endParaRPr sz="12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OneNote</a:t>
            </a:r>
            <a:r>
              <a:rPr lang="en-US" sz="10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を含むすべてのファイルをバックアップ</a:t>
            </a:r>
            <a:endParaRPr sz="10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01" name="Google Shape;801;p51"/>
          <p:cNvSpPr txBox="1">
            <a:spLocks noGrp="1"/>
          </p:cNvSpPr>
          <p:nvPr>
            <p:ph type="title"/>
          </p:nvPr>
        </p:nvSpPr>
        <p:spPr>
          <a:xfrm>
            <a:off x="2700440" y="269937"/>
            <a:ext cx="6091615" cy="73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 err="1" smtClean="0">
                <a:solidFill>
                  <a:srgbClr val="FFFFFF"/>
                </a:solidFill>
              </a:rPr>
              <a:t>Boxafe</a:t>
            </a:r>
            <a:r>
              <a:rPr lang="en-US" sz="1400" dirty="0" smtClean="0">
                <a:solidFill>
                  <a:srgbClr val="FFFFFF"/>
                </a:solidFill>
              </a:rPr>
              <a:t/>
            </a:r>
            <a:br>
              <a:rPr lang="en-US" sz="1400" dirty="0" smtClean="0">
                <a:solidFill>
                  <a:srgbClr val="FFFFFF"/>
                </a:solidFill>
              </a:rPr>
            </a:br>
            <a:r>
              <a:rPr lang="en-US" sz="1400" dirty="0" smtClean="0">
                <a:solidFill>
                  <a:srgbClr val="FFFFFF"/>
                </a:solidFill>
              </a:rPr>
              <a:t>Google™ </a:t>
            </a:r>
            <a:r>
              <a:rPr lang="en-US" sz="1400" dirty="0" err="1" smtClean="0">
                <a:solidFill>
                  <a:srgbClr val="FFFFFF"/>
                </a:solidFill>
              </a:rPr>
              <a:t>Workspace</a:t>
            </a:r>
            <a:r>
              <a:rPr lang="en-US" sz="1400" dirty="0" err="1">
                <a:solidFill>
                  <a:srgbClr val="FFFFFF"/>
                </a:solidFill>
              </a:rPr>
              <a:t>および</a:t>
            </a:r>
            <a:r>
              <a:rPr lang="en-US" sz="1400" dirty="0" err="1" smtClean="0">
                <a:solidFill>
                  <a:srgbClr val="FFFFFF"/>
                </a:solidFill>
              </a:rPr>
              <a:t>Microsoft</a:t>
            </a:r>
            <a:r>
              <a:rPr lang="en-US" sz="1400" dirty="0" smtClean="0">
                <a:solidFill>
                  <a:srgbClr val="FFFFFF"/>
                </a:solidFill>
              </a:rPr>
              <a:t> 365</a:t>
            </a:r>
            <a:r>
              <a:rPr lang="en-US" sz="1400" dirty="0">
                <a:solidFill>
                  <a:srgbClr val="FFFFFF"/>
                </a:solidFill>
              </a:rPr>
              <a:t>®バックアップソリューション</a:t>
            </a:r>
            <a:endParaRPr sz="1400" dirty="0"/>
          </a:p>
        </p:txBody>
      </p:sp>
      <p:sp>
        <p:nvSpPr>
          <p:cNvPr id="802" name="Google Shape;802;p51"/>
          <p:cNvSpPr txBox="1"/>
          <p:nvPr/>
        </p:nvSpPr>
        <p:spPr>
          <a:xfrm>
            <a:off x="2848359" y="1915299"/>
            <a:ext cx="230086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15" marR="0" lvl="0" indent="-28571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n-US" sz="15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Google</a:t>
            </a:r>
            <a:r>
              <a:rPr lang="en-US" sz="1500" b="1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™ Workspace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03" name="Google Shape;803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5853123" y="1858306"/>
            <a:ext cx="2261274" cy="438637"/>
          </a:xfrm>
          <a:prstGeom prst="rect">
            <a:avLst/>
          </a:prstGeom>
          <a:noFill/>
          <a:ln>
            <a:noFill/>
          </a:ln>
        </p:spPr>
      </p:pic>
      <p:sp>
        <p:nvSpPr>
          <p:cNvPr id="804" name="Google Shape;804;p51"/>
          <p:cNvSpPr txBox="1"/>
          <p:nvPr/>
        </p:nvSpPr>
        <p:spPr>
          <a:xfrm>
            <a:off x="5905329" y="1915299"/>
            <a:ext cx="215686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15" marR="0" lvl="0" indent="-28571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n-US" sz="1500" b="1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Microsoft 365</a:t>
            </a:r>
            <a:r>
              <a:rPr lang="en-US" sz="15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®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52"/>
          <p:cNvSpPr txBox="1">
            <a:spLocks noGrp="1"/>
          </p:cNvSpPr>
          <p:nvPr>
            <p:ph type="title"/>
          </p:nvPr>
        </p:nvSpPr>
        <p:spPr>
          <a:xfrm>
            <a:off x="713225" y="101625"/>
            <a:ext cx="7707900" cy="79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/>
              <a:t>HybridMount</a:t>
            </a:r>
            <a:r>
              <a:rPr lang="en-US" dirty="0" smtClean="0"/>
              <a:t>は2種類の</a:t>
            </a:r>
            <a:br>
              <a:rPr lang="en-US" dirty="0" smtClean="0"/>
            </a:br>
            <a:r>
              <a:rPr lang="en-US" dirty="0" err="1" smtClean="0"/>
              <a:t>クラウドスペースをスムーズにマウントします</a:t>
            </a:r>
            <a:endParaRPr dirty="0"/>
          </a:p>
        </p:txBody>
      </p:sp>
      <p:graphicFrame>
        <p:nvGraphicFramePr>
          <p:cNvPr id="811" name="Google Shape;811;p52"/>
          <p:cNvGraphicFramePr/>
          <p:nvPr>
            <p:extLst>
              <p:ext uri="{D42A27DB-BD31-4B8C-83A1-F6EECF244321}">
                <p14:modId xmlns:p14="http://schemas.microsoft.com/office/powerpoint/2010/main" val="2862867201"/>
              </p:ext>
            </p:extLst>
          </p:nvPr>
        </p:nvGraphicFramePr>
        <p:xfrm>
          <a:off x="333516" y="1189207"/>
          <a:ext cx="6333625" cy="3331530"/>
        </p:xfrm>
        <a:graphic>
          <a:graphicData uri="http://schemas.openxmlformats.org/drawingml/2006/table">
            <a:tbl>
              <a:tblPr>
                <a:noFill/>
                <a:tableStyleId>{30B5AD76-DBA4-46A0-95A9-A6273AF67C66}</a:tableStyleId>
              </a:tblPr>
              <a:tblGrid>
                <a:gridCol w="163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9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2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 dirty="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63400" marR="63400" marT="31700" marB="31700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ネットワークドライブマウント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6200" marR="76200" marT="152400" marB="152400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クラウドストレージゲートウェイ</a:t>
                      </a:r>
                      <a:endParaRPr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6200" marR="76200" marT="152400" marB="152400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設定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File Station</a:t>
                      </a: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の</a:t>
                      </a:r>
                      <a:r>
                        <a:rPr 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Cloud</a:t>
                      </a: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モードを作成</a:t>
                      </a:r>
                      <a:endParaRPr sz="1050" b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ファイルベースのクラウドゲートウェイを選択してキャッシュを構成</a:t>
                      </a:r>
                      <a:r>
                        <a:rPr 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 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マウント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制限のないクラウドサービス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2</a:t>
                      </a:r>
                      <a:r>
                        <a:rPr lang="ja-JP" altLang="en-US" sz="1050" b="0" i="0" u="none" strike="noStrike" cap="none" dirty="0" err="1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つの</a:t>
                      </a:r>
                      <a:r>
                        <a:rPr lang="ja-JP" altLang="en-US" sz="10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無料ゲートウェイライセンス、</a:t>
                      </a:r>
                      <a:endParaRPr lang="en-US" altLang="ja-JP" sz="1050" b="0" i="0" u="none" strike="noStrike" cap="none" dirty="0" smtClean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50"/>
                        <a:buFont typeface="Arial"/>
                        <a:buNone/>
                      </a:pPr>
                      <a:r>
                        <a:rPr lang="ja-JP" altLang="en-US" sz="105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必要に応じて追加ライセンスを購入可能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アクセス体験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アクセス速度はインターネット速度に依存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キャッシュメカニズムが</a:t>
                      </a:r>
                      <a:endParaRPr lang="en-US" altLang="ja-JP" sz="1050" b="0" u="none" strike="noStrike" cap="none" dirty="0" smtClean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読み取り</a:t>
                      </a:r>
                      <a:r>
                        <a:rPr lang="en-US" altLang="ja-JP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/</a:t>
                      </a: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書き込み時間を短縮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File Station</a:t>
                      </a:r>
                      <a:r>
                        <a:rPr lang="ja-JP" alt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からのアクセス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対応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50"/>
                        <a:buFont typeface="Arial"/>
                        <a:buNone/>
                      </a:pP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対応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SMB </a:t>
                      </a:r>
                      <a:r>
                        <a:rPr lang="en-US" sz="1050" b="1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/ NFS / </a:t>
                      </a:r>
                      <a:r>
                        <a:rPr 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AFP</a:t>
                      </a:r>
                      <a:r>
                        <a:rPr lang="ja-JP" alt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を</a:t>
                      </a:r>
                      <a:endParaRPr lang="en-US" altLang="ja-JP" sz="1050" b="1" u="none" strike="noStrike" cap="none" dirty="0" smtClean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経由したアクセス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1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非対応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50"/>
                        <a:buFont typeface="Arial"/>
                        <a:buNone/>
                      </a:pP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対応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2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同期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クラウドで常に再同期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クイックブラウジングで定期的に同期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QTS</a:t>
                      </a:r>
                      <a:r>
                        <a:rPr lang="ja-JP" altLang="en-US" sz="1050" b="1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アプリのファイル管理</a:t>
                      </a:r>
                      <a:endParaRPr sz="1050" b="1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altLang="en-US" sz="1100" b="0" i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非対応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b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      </a:t>
                      </a:r>
                      <a:r>
                        <a:rPr lang="ja-JP" altLang="en-US" sz="1050" b="0" u="none" strike="noStrike" cap="none" dirty="0" smtClean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対応</a:t>
                      </a:r>
                      <a:endParaRPr sz="105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b="0" u="none" strike="noStrike" cap="none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                                         </a:t>
                      </a:r>
                      <a:endParaRPr sz="1050" b="0" u="none" strike="noStrike" cap="none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46350" marR="46350" marT="56175" marB="56175" anchor="ctr">
                    <a:lnL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5C5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812" name="Google Shape;812;p52"/>
          <p:cNvGrpSpPr/>
          <p:nvPr/>
        </p:nvGrpSpPr>
        <p:grpSpPr>
          <a:xfrm>
            <a:off x="7010719" y="1892960"/>
            <a:ext cx="1918805" cy="2546776"/>
            <a:chOff x="9960014" y="1888151"/>
            <a:chExt cx="2637713" cy="3500964"/>
          </a:xfrm>
        </p:grpSpPr>
        <p:sp>
          <p:nvSpPr>
            <p:cNvPr id="813" name="Google Shape;813;p52"/>
            <p:cNvSpPr txBox="1"/>
            <p:nvPr/>
          </p:nvSpPr>
          <p:spPr>
            <a:xfrm>
              <a:off x="11467573" y="3122336"/>
              <a:ext cx="1130154" cy="460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88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NAS 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788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キャッシュ</a:t>
              </a:r>
              <a:endParaRPr sz="788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cxnSp>
          <p:nvCxnSpPr>
            <p:cNvPr id="814" name="Google Shape;814;p52"/>
            <p:cNvCxnSpPr/>
            <p:nvPr/>
          </p:nvCxnSpPr>
          <p:spPr>
            <a:xfrm>
              <a:off x="10561209" y="2339266"/>
              <a:ext cx="0" cy="1318283"/>
            </a:xfrm>
            <a:prstGeom prst="straightConnector1">
              <a:avLst/>
            </a:prstGeom>
            <a:noFill/>
            <a:ln w="25400" cap="flat" cmpd="sng">
              <a:solidFill>
                <a:srgbClr val="00B050"/>
              </a:solidFill>
              <a:prstDash val="dash"/>
              <a:miter lim="800000"/>
              <a:headEnd type="none" w="sm" len="sm"/>
              <a:tailEnd type="triangle" w="med" len="med"/>
            </a:ln>
          </p:spPr>
        </p:cxnSp>
        <p:pic>
          <p:nvPicPr>
            <p:cNvPr id="815" name="Google Shape;815;p5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376775" y="3620974"/>
              <a:ext cx="555275" cy="5552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816" name="Google Shape;816;p52"/>
            <p:cNvCxnSpPr/>
            <p:nvPr/>
          </p:nvCxnSpPr>
          <p:spPr>
            <a:xfrm>
              <a:off x="10852368" y="2339266"/>
              <a:ext cx="0" cy="1318283"/>
            </a:xfrm>
            <a:prstGeom prst="straightConnector1">
              <a:avLst/>
            </a:prstGeom>
            <a:noFill/>
            <a:ln w="25400" cap="flat" cmpd="sng">
              <a:solidFill>
                <a:srgbClr val="077AE8"/>
              </a:solidFill>
              <a:prstDash val="dash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817" name="Google Shape;817;p52"/>
            <p:cNvCxnSpPr/>
            <p:nvPr/>
          </p:nvCxnSpPr>
          <p:spPr>
            <a:xfrm>
              <a:off x="11151396" y="2517325"/>
              <a:ext cx="0" cy="1140225"/>
            </a:xfrm>
            <a:prstGeom prst="straightConnector1">
              <a:avLst/>
            </a:prstGeom>
            <a:noFill/>
            <a:ln w="25400" cap="flat" cmpd="sng">
              <a:solidFill>
                <a:srgbClr val="AD10C2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pic>
          <p:nvPicPr>
            <p:cNvPr id="818" name="Google Shape;818;p5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326547" y="1888151"/>
              <a:ext cx="1050229" cy="62917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819" name="Google Shape;819;p52"/>
            <p:cNvGrpSpPr/>
            <p:nvPr/>
          </p:nvGrpSpPr>
          <p:grpSpPr>
            <a:xfrm>
              <a:off x="10363658" y="3675166"/>
              <a:ext cx="421327" cy="359072"/>
              <a:chOff x="3506971" y="5275450"/>
              <a:chExt cx="999601" cy="851896"/>
            </a:xfrm>
          </p:grpSpPr>
          <p:pic>
            <p:nvPicPr>
              <p:cNvPr id="820" name="Google Shape;820;p52" descr="Image result for file icon green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3682260" y="5275450"/>
                <a:ext cx="649014" cy="64901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21" name="Google Shape;821;p52"/>
              <p:cNvSpPr/>
              <p:nvPr/>
            </p:nvSpPr>
            <p:spPr>
              <a:xfrm>
                <a:off x="3506971" y="5487019"/>
                <a:ext cx="999601" cy="6403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38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rPr>
                  <a:t>META</a:t>
                </a:r>
                <a:endParaRPr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38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rPr>
                  <a:t>DATA</a:t>
                </a:r>
                <a:endParaRPr sz="338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</p:grpSp>
        <p:pic>
          <p:nvPicPr>
            <p:cNvPr id="822" name="Google Shape;822;p52" descr="Related image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717974" y="3684472"/>
              <a:ext cx="274495" cy="2744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3" name="Google Shape;823;p52" descr="Related image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21428" y="3689951"/>
              <a:ext cx="274495" cy="2744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4" name="Google Shape;824;p5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0211811" y="4613684"/>
              <a:ext cx="1276229" cy="77543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825" name="Google Shape;825;p52"/>
            <p:cNvCxnSpPr/>
            <p:nvPr/>
          </p:nvCxnSpPr>
          <p:spPr>
            <a:xfrm>
              <a:off x="10851661" y="4037554"/>
              <a:ext cx="0" cy="493472"/>
            </a:xfrm>
            <a:prstGeom prst="straightConnector1">
              <a:avLst/>
            </a:prstGeom>
            <a:noFill/>
            <a:ln w="76200" cap="flat" cmpd="sng">
              <a:solidFill>
                <a:srgbClr val="077AE8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826" name="Google Shape;826;p52"/>
            <p:cNvCxnSpPr/>
            <p:nvPr/>
          </p:nvCxnSpPr>
          <p:spPr>
            <a:xfrm>
              <a:off x="11151396" y="4019531"/>
              <a:ext cx="0" cy="503626"/>
            </a:xfrm>
            <a:prstGeom prst="straightConnector1">
              <a:avLst/>
            </a:prstGeom>
            <a:noFill/>
            <a:ln w="76200" cap="flat" cmpd="sng">
              <a:solidFill>
                <a:srgbClr val="AD10C2"/>
              </a:solidFill>
              <a:prstDash val="solid"/>
              <a:miter lim="800000"/>
              <a:headEnd type="triangle" w="med" len="med"/>
              <a:tailEnd type="none" w="sm" len="sm"/>
            </a:ln>
          </p:spPr>
        </p:cxnSp>
        <p:sp>
          <p:nvSpPr>
            <p:cNvPr id="827" name="Google Shape;827;p52"/>
            <p:cNvSpPr/>
            <p:nvPr/>
          </p:nvSpPr>
          <p:spPr>
            <a:xfrm>
              <a:off x="11067372" y="2585036"/>
              <a:ext cx="1530355" cy="3866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9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インターネット</a:t>
              </a:r>
              <a:endParaRPr sz="9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28" name="Google Shape;828;p52"/>
            <p:cNvSpPr/>
            <p:nvPr/>
          </p:nvSpPr>
          <p:spPr>
            <a:xfrm>
              <a:off x="11219588" y="2332084"/>
              <a:ext cx="935265" cy="252953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8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低速</a:t>
              </a:r>
              <a:endParaRPr sz="8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29" name="Google Shape;829;p52"/>
            <p:cNvSpPr txBox="1"/>
            <p:nvPr/>
          </p:nvSpPr>
          <p:spPr>
            <a:xfrm>
              <a:off x="11123091" y="4196149"/>
              <a:ext cx="1392211" cy="317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9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イーサネット</a:t>
              </a:r>
              <a:endParaRPr sz="9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30" name="Google Shape;830;p52"/>
            <p:cNvSpPr/>
            <p:nvPr/>
          </p:nvSpPr>
          <p:spPr>
            <a:xfrm>
              <a:off x="11234966" y="4528274"/>
              <a:ext cx="919884" cy="216896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8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高速</a:t>
              </a:r>
              <a:endParaRPr sz="8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pic>
          <p:nvPicPr>
            <p:cNvPr id="831" name="Google Shape;831;p5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960014" y="4243480"/>
              <a:ext cx="670891" cy="670891"/>
            </a:xfrm>
            <a:prstGeom prst="ellipse">
              <a:avLst/>
            </a:prstGeom>
            <a:noFill/>
            <a:ln w="19050" cap="flat" cmpd="sng">
              <a:solidFill>
                <a:srgbClr val="31213C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832" name="Google Shape;832;p52"/>
            <p:cNvSpPr/>
            <p:nvPr/>
          </p:nvSpPr>
          <p:spPr>
            <a:xfrm>
              <a:off x="10365893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6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1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833" name="Google Shape;833;p52"/>
            <p:cNvSpPr/>
            <p:nvPr/>
          </p:nvSpPr>
          <p:spPr>
            <a:xfrm>
              <a:off x="10657052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6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2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834" name="Google Shape;834;p52"/>
            <p:cNvSpPr/>
            <p:nvPr/>
          </p:nvSpPr>
          <p:spPr>
            <a:xfrm>
              <a:off x="11003295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6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3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835" name="Google Shape;835;p5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833226" y="1211666"/>
            <a:ext cx="816495" cy="81649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grpSp>
        <p:nvGrpSpPr>
          <p:cNvPr id="836" name="Google Shape;836;p52"/>
          <p:cNvGrpSpPr/>
          <p:nvPr/>
        </p:nvGrpSpPr>
        <p:grpSpPr>
          <a:xfrm>
            <a:off x="5069166" y="4178529"/>
            <a:ext cx="1332194" cy="270000"/>
            <a:chOff x="7022816" y="5340353"/>
            <a:chExt cx="1776260" cy="360000"/>
          </a:xfrm>
        </p:grpSpPr>
        <p:pic>
          <p:nvPicPr>
            <p:cNvPr id="837" name="Google Shape;837;p52" descr="https://lh4.googleusercontent.com/ETlYkxMtNwBhq_pF5u1Y0xJwnaq7RXkdBxqpC3lVyjcob8rGPOWaXiTlFupURIDJ0HJjjiUV9J85QzE7q_rLvINO7Ow9ShVw_x_KIq7Mfm-4ukuNjXC_AnFPBN4-2jjw7GL0pN0LihM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439076" y="5340353"/>
              <a:ext cx="360000" cy="3600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838" name="Google Shape;838;p52" descr="https://lh3.googleusercontent.com/-NG0S4Pwe25TCICHnKWyvCv5tMwZQO4HmP1zJ8VIaAY2muB5NPdEhMsO7o3dAh04YrJwLxVE18ona_WuHYZ-pY4HnfTbOIjEhgKUWAxuOT-lfh14fMdFHPjdg1b6fdTOQIgUIO9wjn0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7966989" y="5340353"/>
              <a:ext cx="360000" cy="3600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839" name="Google Shape;839;p52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7494903" y="5340353"/>
              <a:ext cx="360000" cy="3600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840" name="Google Shape;840;p52" descr="一張含有 時鐘 的圖片&#10;&#10;自動產生的描述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7022816" y="5340353"/>
              <a:ext cx="360000" cy="3600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</p:grpSp>
      <p:sp>
        <p:nvSpPr>
          <p:cNvPr id="841" name="Google Shape;841;p52"/>
          <p:cNvSpPr/>
          <p:nvPr/>
        </p:nvSpPr>
        <p:spPr>
          <a:xfrm>
            <a:off x="7637992" y="1234887"/>
            <a:ext cx="150600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5731" marR="0" lvl="0" indent="-13573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オンラインマルチ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パーティコラボレーション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35731" marR="0" lvl="0" indent="-13573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ファイルベースの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データ分析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42" name="Google Shape;842;p5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654197" y="4657832"/>
            <a:ext cx="384043" cy="38404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43" name="Google Shape;843;p5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084048" y="4720055"/>
            <a:ext cx="286265" cy="266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44" name="Google Shape;844;p52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592842" y="4708909"/>
            <a:ext cx="251926" cy="1801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45" name="Google Shape;845;p52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247893" y="4657832"/>
            <a:ext cx="293881" cy="29388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46" name="Google Shape;846;p52" descr="一張含有 物件 的圖片&#10;&#10;自動產生的描述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913962" y="4680197"/>
            <a:ext cx="304604" cy="2290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47" name="Google Shape;847;p52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2291842" y="4681903"/>
            <a:ext cx="316547" cy="3165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48" name="Google Shape;848;p52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1954789" y="4705222"/>
            <a:ext cx="262530" cy="26991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49" name="Google Shape;849;p52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4471678" y="4754635"/>
            <a:ext cx="270899" cy="2708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50" name="Google Shape;850;p52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5216536" y="4693194"/>
            <a:ext cx="383855" cy="3838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51" name="Google Shape;851;p52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4066314" y="4747225"/>
            <a:ext cx="269104" cy="26991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52" name="Google Shape;852;p52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5672016" y="4786425"/>
            <a:ext cx="322528" cy="1458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53" name="Google Shape;853;p52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6126653" y="4747225"/>
            <a:ext cx="262530" cy="25449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54" name="Google Shape;854;p52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465182" y="4678560"/>
            <a:ext cx="354605" cy="239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5" name="Google Shape;855;p52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4830003" y="4802502"/>
            <a:ext cx="368054" cy="149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52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3481707" y="4752034"/>
            <a:ext cx="458670" cy="180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" name="Google Shape;861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02843" y="0"/>
            <a:ext cx="8687888" cy="1137844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53"/>
          <p:cNvSpPr txBox="1">
            <a:spLocks noGrp="1"/>
          </p:cNvSpPr>
          <p:nvPr>
            <p:ph type="title"/>
          </p:nvPr>
        </p:nvSpPr>
        <p:spPr>
          <a:xfrm>
            <a:off x="253269" y="-1"/>
            <a:ext cx="8637462" cy="1124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lang="en-US" sz="2500" dirty="0" err="1"/>
              <a:t>VJBOD</a:t>
            </a:r>
            <a:r>
              <a:rPr lang="en-US" sz="2500" dirty="0" err="1" smtClean="0"/>
              <a:t>クラウド</a:t>
            </a:r>
            <a:r>
              <a:rPr lang="en-US" sz="2500" dirty="0" smtClean="0"/>
              <a:t>: </a:t>
            </a:r>
            <a:r>
              <a:rPr lang="en-US" sz="2500" dirty="0" err="1" smtClean="0"/>
              <a:t>ビジネスデータを柔軟で経済的かつ安全な</a:t>
            </a:r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en-US" sz="2500" dirty="0" err="1" smtClean="0"/>
              <a:t>クラウドにバックアップするクラウドゲートウェイ</a:t>
            </a:r>
            <a:endParaRPr sz="2500" dirty="0"/>
          </a:p>
        </p:txBody>
      </p:sp>
      <p:sp>
        <p:nvSpPr>
          <p:cNvPr id="863" name="Google Shape;863;p53"/>
          <p:cNvSpPr/>
          <p:nvPr/>
        </p:nvSpPr>
        <p:spPr>
          <a:xfrm>
            <a:off x="4342848" y="1429660"/>
            <a:ext cx="2743049" cy="3245324"/>
          </a:xfrm>
          <a:prstGeom prst="round2DiagRect">
            <a:avLst>
              <a:gd name="adj1" fmla="val 9220"/>
              <a:gd name="adj2" fmla="val 8913"/>
            </a:avLst>
          </a:prstGeom>
          <a:noFill/>
          <a:ln w="38100" cap="flat" cmpd="sng">
            <a:solidFill>
              <a:srgbClr val="EE6D2B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64" name="Google Shape;864;p53"/>
          <p:cNvSpPr/>
          <p:nvPr/>
        </p:nvSpPr>
        <p:spPr>
          <a:xfrm>
            <a:off x="4327774" y="1369370"/>
            <a:ext cx="2764706" cy="496077"/>
          </a:xfrm>
          <a:prstGeom prst="round2SameRect">
            <a:avLst>
              <a:gd name="adj1" fmla="val 17519"/>
              <a:gd name="adj2" fmla="val 0"/>
            </a:avLst>
          </a:prstGeom>
          <a:solidFill>
            <a:srgbClr val="EE6D2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65" name="Google Shape;865;p53"/>
          <p:cNvSpPr/>
          <p:nvPr/>
        </p:nvSpPr>
        <p:spPr>
          <a:xfrm rot="-5400000" flipH="1">
            <a:off x="6792509" y="2763502"/>
            <a:ext cx="2346225" cy="1476737"/>
          </a:xfrm>
          <a:prstGeom prst="roundRect">
            <a:avLst>
              <a:gd name="adj" fmla="val 15021"/>
            </a:avLst>
          </a:prstGeom>
          <a:solidFill>
            <a:srgbClr val="39523E">
              <a:alpha val="49803"/>
            </a:srgbClr>
          </a:solidFill>
          <a:ln w="38100" cap="flat" cmpd="sng">
            <a:solidFill>
              <a:srgbClr val="D6FF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66" name="Google Shape;866;p53"/>
          <p:cNvSpPr/>
          <p:nvPr/>
        </p:nvSpPr>
        <p:spPr>
          <a:xfrm>
            <a:off x="7269973" y="2501095"/>
            <a:ext cx="1531620" cy="2173886"/>
          </a:xfrm>
          <a:prstGeom prst="round2DiagRect">
            <a:avLst>
              <a:gd name="adj1" fmla="val 15489"/>
              <a:gd name="adj2" fmla="val 8913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67" name="Google Shape;867;p53"/>
          <p:cNvSpPr txBox="1"/>
          <p:nvPr/>
        </p:nvSpPr>
        <p:spPr>
          <a:xfrm>
            <a:off x="4312276" y="1433200"/>
            <a:ext cx="2764706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VJBODクラウドゲートウェイ</a:t>
            </a:r>
            <a:endParaRPr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868" name="Google Shape;868;p53"/>
          <p:cNvGrpSpPr/>
          <p:nvPr/>
        </p:nvGrpSpPr>
        <p:grpSpPr>
          <a:xfrm flipH="1">
            <a:off x="5770858" y="4048415"/>
            <a:ext cx="309692" cy="398846"/>
            <a:chOff x="9272428" y="5069210"/>
            <a:chExt cx="458537" cy="590550"/>
          </a:xfrm>
        </p:grpSpPr>
        <p:sp>
          <p:nvSpPr>
            <p:cNvPr id="869" name="Google Shape;869;p53"/>
            <p:cNvSpPr/>
            <p:nvPr/>
          </p:nvSpPr>
          <p:spPr>
            <a:xfrm>
              <a:off x="9329230" y="5130551"/>
              <a:ext cx="346242" cy="47625"/>
            </a:xfrm>
            <a:custGeom>
              <a:avLst/>
              <a:gdLst/>
              <a:ahLst/>
              <a:cxnLst/>
              <a:rect l="l" t="t" r="r" b="b"/>
              <a:pathLst>
                <a:path w="346242" h="47625" extrusionOk="0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70" name="Google Shape;870;p53"/>
            <p:cNvSpPr/>
            <p:nvPr/>
          </p:nvSpPr>
          <p:spPr>
            <a:xfrm>
              <a:off x="9272428" y="5069210"/>
              <a:ext cx="458537" cy="590550"/>
            </a:xfrm>
            <a:custGeom>
              <a:avLst/>
              <a:gdLst/>
              <a:ahLst/>
              <a:cxnLst/>
              <a:rect l="l" t="t" r="r" b="b"/>
              <a:pathLst>
                <a:path w="458537" h="590550" extrusionOk="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71" name="Google Shape;871;p53"/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/>
              <a:ahLst/>
              <a:cxnLst/>
              <a:rect l="l" t="t" r="r" b="b"/>
              <a:pathLst>
                <a:path w="56147" h="57150" extrusionOk="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72" name="Google Shape;872;p53"/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/>
              <a:ahLst/>
              <a:cxnLst/>
              <a:rect l="l" t="t" r="r" b="b"/>
              <a:pathLst>
                <a:path w="37431" h="57150" extrusionOk="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73" name="Google Shape;873;p53"/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/>
              <a:ahLst/>
              <a:cxnLst/>
              <a:rect l="l" t="t" r="r" b="b"/>
              <a:pathLst>
                <a:path w="56147" h="57150" extrusionOk="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74" name="Google Shape;874;p53"/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/>
              <a:ahLst/>
              <a:cxnLst/>
              <a:rect l="l" t="t" r="r" b="b"/>
              <a:pathLst>
                <a:path w="65505" h="28575" extrusionOk="0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75" name="Google Shape;875;p53"/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/>
              <a:ahLst/>
              <a:cxnLst/>
              <a:rect l="l" t="t" r="r" b="b"/>
              <a:pathLst>
                <a:path w="37431" h="57150" extrusionOk="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76" name="Google Shape;876;p53"/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/>
              <a:ahLst/>
              <a:cxnLst/>
              <a:rect l="l" t="t" r="r" b="b"/>
              <a:pathLst>
                <a:path w="65505" h="28575" extrusionOk="0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77" name="Google Shape;877;p53"/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/>
              <a:ahLst/>
              <a:cxnLst/>
              <a:rect l="l" t="t" r="r" b="b"/>
              <a:pathLst>
                <a:path w="74863" h="66675" extrusionOk="0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78" name="Google Shape;878;p53"/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/>
              <a:ahLst/>
              <a:cxnLst/>
              <a:rect l="l" t="t" r="r" b="b"/>
              <a:pathLst>
                <a:path w="56147" h="66675" extrusionOk="0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79" name="Google Shape;879;p53"/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/>
              <a:ahLst/>
              <a:cxnLst/>
              <a:rect l="l" t="t" r="r" b="b"/>
              <a:pathLst>
                <a:path w="65505" h="57150" extrusionOk="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880" name="Google Shape;880;p53"/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/>
              <a:ahLst/>
              <a:cxnLst/>
              <a:rect l="l" t="t" r="r" b="b"/>
              <a:pathLst>
                <a:path w="56147" h="76200" extrusionOk="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881" name="Google Shape;881;p53"/>
          <p:cNvSpPr/>
          <p:nvPr/>
        </p:nvSpPr>
        <p:spPr>
          <a:xfrm flipH="1">
            <a:off x="6127881" y="4091427"/>
            <a:ext cx="233849" cy="32165"/>
          </a:xfrm>
          <a:custGeom>
            <a:avLst/>
            <a:gdLst/>
            <a:ahLst/>
            <a:cxnLst/>
            <a:rect l="l" t="t" r="r" b="b"/>
            <a:pathLst>
              <a:path w="346242" h="47625" extrusionOk="0">
                <a:moveTo>
                  <a:pt x="7112" y="53912"/>
                </a:moveTo>
                <a:lnTo>
                  <a:pt x="0" y="40957"/>
                </a:lnTo>
                <a:cubicBezTo>
                  <a:pt x="33408" y="21907"/>
                  <a:pt x="83379" y="0"/>
                  <a:pt x="174057" y="0"/>
                </a:cubicBezTo>
                <a:cubicBezTo>
                  <a:pt x="262115" y="0"/>
                  <a:pt x="312460" y="21431"/>
                  <a:pt x="346429" y="40005"/>
                </a:cubicBezTo>
                <a:lnTo>
                  <a:pt x="339505" y="53054"/>
                </a:lnTo>
                <a:cubicBezTo>
                  <a:pt x="304974" y="34100"/>
                  <a:pt x="258278" y="14764"/>
                  <a:pt x="173963" y="14764"/>
                </a:cubicBezTo>
                <a:cubicBezTo>
                  <a:pt x="86748" y="14764"/>
                  <a:pt x="38929" y="35719"/>
                  <a:pt x="7112" y="5391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82" name="Google Shape;882;p53"/>
          <p:cNvSpPr/>
          <p:nvPr/>
        </p:nvSpPr>
        <p:spPr>
          <a:xfrm flipH="1">
            <a:off x="6090400" y="4049998"/>
            <a:ext cx="309692" cy="398852"/>
          </a:xfrm>
          <a:custGeom>
            <a:avLst/>
            <a:gdLst/>
            <a:ahLst/>
            <a:cxnLst/>
            <a:rect l="l" t="t" r="r" b="b"/>
            <a:pathLst>
              <a:path w="458537" h="590550" extrusionOk="0">
                <a:moveTo>
                  <a:pt x="231421" y="596265"/>
                </a:moveTo>
                <a:cubicBezTo>
                  <a:pt x="116412" y="596265"/>
                  <a:pt x="0" y="573596"/>
                  <a:pt x="0" y="530257"/>
                </a:cubicBezTo>
                <a:lnTo>
                  <a:pt x="0" y="65913"/>
                </a:lnTo>
                <a:cubicBezTo>
                  <a:pt x="0" y="22670"/>
                  <a:pt x="116412" y="0"/>
                  <a:pt x="231421" y="0"/>
                </a:cubicBezTo>
                <a:cubicBezTo>
                  <a:pt x="346429" y="0"/>
                  <a:pt x="462842" y="22670"/>
                  <a:pt x="462842" y="65913"/>
                </a:cubicBezTo>
                <a:lnTo>
                  <a:pt x="462842" y="530257"/>
                </a:lnTo>
                <a:cubicBezTo>
                  <a:pt x="462842" y="573596"/>
                  <a:pt x="346429" y="596265"/>
                  <a:pt x="231421" y="596265"/>
                </a:cubicBezTo>
                <a:close/>
                <a:moveTo>
                  <a:pt x="18716" y="93726"/>
                </a:moveTo>
                <a:lnTo>
                  <a:pt x="18716" y="530352"/>
                </a:lnTo>
                <a:cubicBezTo>
                  <a:pt x="18716" y="549497"/>
                  <a:pt x="101533" y="577215"/>
                  <a:pt x="231421" y="577215"/>
                </a:cubicBezTo>
                <a:cubicBezTo>
                  <a:pt x="361308" y="577215"/>
                  <a:pt x="444126" y="549402"/>
                  <a:pt x="444126" y="530352"/>
                </a:cubicBezTo>
                <a:lnTo>
                  <a:pt x="444126" y="93726"/>
                </a:lnTo>
                <a:cubicBezTo>
                  <a:pt x="406694" y="118872"/>
                  <a:pt x="318636" y="131921"/>
                  <a:pt x="231421" y="131921"/>
                </a:cubicBezTo>
                <a:cubicBezTo>
                  <a:pt x="144205" y="131921"/>
                  <a:pt x="56147" y="118872"/>
                  <a:pt x="18716" y="93726"/>
                </a:cubicBezTo>
                <a:close/>
                <a:moveTo>
                  <a:pt x="231421" y="19050"/>
                </a:moveTo>
                <a:cubicBezTo>
                  <a:pt x="101533" y="19050"/>
                  <a:pt x="18716" y="46863"/>
                  <a:pt x="18716" y="65913"/>
                </a:cubicBezTo>
                <a:cubicBezTo>
                  <a:pt x="18716" y="84963"/>
                  <a:pt x="101533" y="112776"/>
                  <a:pt x="231421" y="112776"/>
                </a:cubicBezTo>
                <a:cubicBezTo>
                  <a:pt x="361308" y="112776"/>
                  <a:pt x="444126" y="84963"/>
                  <a:pt x="444126" y="65913"/>
                </a:cubicBezTo>
                <a:cubicBezTo>
                  <a:pt x="444126" y="46863"/>
                  <a:pt x="361308" y="19050"/>
                  <a:pt x="231421" y="1905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83" name="Google Shape;883;p53"/>
          <p:cNvSpPr/>
          <p:nvPr/>
        </p:nvSpPr>
        <p:spPr>
          <a:xfrm flipH="1">
            <a:off x="6238484" y="4302883"/>
            <a:ext cx="37922" cy="38599"/>
          </a:xfrm>
          <a:custGeom>
            <a:avLst/>
            <a:gdLst/>
            <a:ahLst/>
            <a:cxnLst/>
            <a:rect l="l" t="t" r="r" b="b"/>
            <a:pathLst>
              <a:path w="56147" h="57150" extrusionOk="0">
                <a:moveTo>
                  <a:pt x="55492" y="62674"/>
                </a:moveTo>
                <a:lnTo>
                  <a:pt x="55492" y="62674"/>
                </a:lnTo>
                <a:lnTo>
                  <a:pt x="36028" y="28289"/>
                </a:lnTo>
                <a:lnTo>
                  <a:pt x="36028" y="28289"/>
                </a:lnTo>
                <a:cubicBezTo>
                  <a:pt x="36028" y="28194"/>
                  <a:pt x="35934" y="28194"/>
                  <a:pt x="35934" y="28194"/>
                </a:cubicBezTo>
                <a:lnTo>
                  <a:pt x="35934" y="28099"/>
                </a:lnTo>
                <a:lnTo>
                  <a:pt x="35841" y="28003"/>
                </a:lnTo>
                <a:lnTo>
                  <a:pt x="35747" y="27908"/>
                </a:lnTo>
                <a:lnTo>
                  <a:pt x="30600" y="18859"/>
                </a:lnTo>
                <a:lnTo>
                  <a:pt x="19932" y="0"/>
                </a:lnTo>
                <a:lnTo>
                  <a:pt x="19932" y="0"/>
                </a:lnTo>
                <a:lnTo>
                  <a:pt x="1591" y="32290"/>
                </a:lnTo>
                <a:lnTo>
                  <a:pt x="0" y="35052"/>
                </a:lnTo>
                <a:cubicBezTo>
                  <a:pt x="12914" y="53149"/>
                  <a:pt x="33595" y="64960"/>
                  <a:pt x="57177" y="65532"/>
                </a:cubicBezTo>
                <a:lnTo>
                  <a:pt x="55492" y="62674"/>
                </a:lnTo>
                <a:lnTo>
                  <a:pt x="55492" y="62674"/>
                </a:lnTo>
                <a:lnTo>
                  <a:pt x="55492" y="62674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84" name="Google Shape;884;p53"/>
          <p:cNvSpPr/>
          <p:nvPr/>
        </p:nvSpPr>
        <p:spPr>
          <a:xfrm flipH="1">
            <a:off x="6260414" y="4276957"/>
            <a:ext cx="25281" cy="38599"/>
          </a:xfrm>
          <a:custGeom>
            <a:avLst/>
            <a:gdLst/>
            <a:ahLst/>
            <a:cxnLst/>
            <a:rect l="l" t="t" r="r" b="b"/>
            <a:pathLst>
              <a:path w="37431" h="57150" extrusionOk="0">
                <a:moveTo>
                  <a:pt x="6270" y="0"/>
                </a:moveTo>
                <a:cubicBezTo>
                  <a:pt x="2246" y="9239"/>
                  <a:pt x="0" y="19431"/>
                  <a:pt x="0" y="30099"/>
                </a:cubicBezTo>
                <a:cubicBezTo>
                  <a:pt x="0" y="42958"/>
                  <a:pt x="3182" y="55055"/>
                  <a:pt x="8890" y="65532"/>
                </a:cubicBezTo>
                <a:lnTo>
                  <a:pt x="10574" y="62579"/>
                </a:lnTo>
                <a:lnTo>
                  <a:pt x="30132" y="28099"/>
                </a:lnTo>
                <a:cubicBezTo>
                  <a:pt x="30132" y="28099"/>
                  <a:pt x="30132" y="28004"/>
                  <a:pt x="30226" y="28004"/>
                </a:cubicBezTo>
                <a:cubicBezTo>
                  <a:pt x="30226" y="27908"/>
                  <a:pt x="30320" y="27908"/>
                  <a:pt x="30320" y="27908"/>
                </a:cubicBezTo>
                <a:lnTo>
                  <a:pt x="46228" y="0"/>
                </a:lnTo>
                <a:lnTo>
                  <a:pt x="6270" y="0"/>
                </a:lnTo>
                <a:lnTo>
                  <a:pt x="6270" y="0"/>
                </a:lnTo>
                <a:lnTo>
                  <a:pt x="627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85" name="Google Shape;885;p53"/>
          <p:cNvSpPr/>
          <p:nvPr/>
        </p:nvSpPr>
        <p:spPr>
          <a:xfrm flipH="1">
            <a:off x="6197593" y="4247429"/>
            <a:ext cx="37922" cy="38599"/>
          </a:xfrm>
          <a:custGeom>
            <a:avLst/>
            <a:gdLst/>
            <a:ahLst/>
            <a:cxnLst/>
            <a:rect l="l" t="t" r="r" b="b"/>
            <a:pathLst>
              <a:path w="56147" h="57150" extrusionOk="0">
                <a:moveTo>
                  <a:pt x="0" y="0"/>
                </a:moveTo>
                <a:lnTo>
                  <a:pt x="1684" y="2953"/>
                </a:lnTo>
                <a:lnTo>
                  <a:pt x="21242" y="37433"/>
                </a:lnTo>
                <a:lnTo>
                  <a:pt x="21336" y="37624"/>
                </a:lnTo>
                <a:lnTo>
                  <a:pt x="37244" y="65532"/>
                </a:lnTo>
                <a:lnTo>
                  <a:pt x="37244" y="65532"/>
                </a:lnTo>
                <a:lnTo>
                  <a:pt x="55586" y="33242"/>
                </a:lnTo>
                <a:lnTo>
                  <a:pt x="57177" y="30480"/>
                </a:lnTo>
                <a:cubicBezTo>
                  <a:pt x="44169" y="12382"/>
                  <a:pt x="23488" y="4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86" name="Google Shape;886;p53"/>
          <p:cNvSpPr/>
          <p:nvPr/>
        </p:nvSpPr>
        <p:spPr>
          <a:xfrm flipH="1">
            <a:off x="6234312" y="4247685"/>
            <a:ext cx="44242" cy="19299"/>
          </a:xfrm>
          <a:custGeom>
            <a:avLst/>
            <a:gdLst/>
            <a:ahLst/>
            <a:cxnLst/>
            <a:rect l="l" t="t" r="r" b="b"/>
            <a:pathLst>
              <a:path w="65505" h="28575" extrusionOk="0">
                <a:moveTo>
                  <a:pt x="54463" y="0"/>
                </a:moveTo>
                <a:cubicBezTo>
                  <a:pt x="31443" y="2477"/>
                  <a:pt x="11510" y="15907"/>
                  <a:pt x="0" y="35147"/>
                </a:cubicBezTo>
                <a:lnTo>
                  <a:pt x="74395" y="35147"/>
                </a:lnTo>
                <a:lnTo>
                  <a:pt x="56054" y="2762"/>
                </a:lnTo>
                <a:lnTo>
                  <a:pt x="54463" y="0"/>
                </a:lnTo>
                <a:lnTo>
                  <a:pt x="54463" y="0"/>
                </a:lnTo>
                <a:lnTo>
                  <a:pt x="54463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87" name="Google Shape;887;p53"/>
          <p:cNvSpPr/>
          <p:nvPr/>
        </p:nvSpPr>
        <p:spPr>
          <a:xfrm flipH="1">
            <a:off x="6193484" y="4273354"/>
            <a:ext cx="25281" cy="38599"/>
          </a:xfrm>
          <a:custGeom>
            <a:avLst/>
            <a:gdLst/>
            <a:ahLst/>
            <a:cxnLst/>
            <a:rect l="l" t="t" r="r" b="b"/>
            <a:pathLst>
              <a:path w="37431" h="57150" extrusionOk="0">
                <a:moveTo>
                  <a:pt x="37244" y="0"/>
                </a:moveTo>
                <a:lnTo>
                  <a:pt x="35560" y="2953"/>
                </a:lnTo>
                <a:lnTo>
                  <a:pt x="16002" y="37433"/>
                </a:lnTo>
                <a:cubicBezTo>
                  <a:pt x="16002" y="37338"/>
                  <a:pt x="16096" y="37338"/>
                  <a:pt x="16096" y="37338"/>
                </a:cubicBezTo>
                <a:cubicBezTo>
                  <a:pt x="16002" y="37433"/>
                  <a:pt x="16002" y="37433"/>
                  <a:pt x="16002" y="37528"/>
                </a:cubicBezTo>
                <a:cubicBezTo>
                  <a:pt x="16002" y="37624"/>
                  <a:pt x="15908" y="37624"/>
                  <a:pt x="15908" y="37624"/>
                </a:cubicBezTo>
                <a:cubicBezTo>
                  <a:pt x="15908" y="37624"/>
                  <a:pt x="15908" y="37719"/>
                  <a:pt x="15815" y="37719"/>
                </a:cubicBezTo>
                <a:lnTo>
                  <a:pt x="11417" y="45434"/>
                </a:lnTo>
                <a:lnTo>
                  <a:pt x="8703" y="50292"/>
                </a:lnTo>
                <a:lnTo>
                  <a:pt x="0" y="65627"/>
                </a:lnTo>
                <a:lnTo>
                  <a:pt x="39865" y="65627"/>
                </a:lnTo>
                <a:cubicBezTo>
                  <a:pt x="43889" y="56388"/>
                  <a:pt x="46134" y="46196"/>
                  <a:pt x="46134" y="35528"/>
                </a:cubicBezTo>
                <a:cubicBezTo>
                  <a:pt x="46134" y="22574"/>
                  <a:pt x="42953" y="10573"/>
                  <a:pt x="37244" y="0"/>
                </a:cubicBezTo>
                <a:lnTo>
                  <a:pt x="37244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88" name="Google Shape;888;p53"/>
          <p:cNvSpPr/>
          <p:nvPr/>
        </p:nvSpPr>
        <p:spPr>
          <a:xfrm flipH="1">
            <a:off x="6200751" y="4323210"/>
            <a:ext cx="44242" cy="19299"/>
          </a:xfrm>
          <a:custGeom>
            <a:avLst/>
            <a:gdLst/>
            <a:ahLst/>
            <a:cxnLst/>
            <a:rect l="l" t="t" r="r" b="b"/>
            <a:pathLst>
              <a:path w="65505" h="28575" extrusionOk="0">
                <a:moveTo>
                  <a:pt x="0" y="0"/>
                </a:moveTo>
                <a:lnTo>
                  <a:pt x="0" y="0"/>
                </a:lnTo>
                <a:lnTo>
                  <a:pt x="18341" y="32385"/>
                </a:lnTo>
                <a:lnTo>
                  <a:pt x="18341" y="32385"/>
                </a:lnTo>
                <a:lnTo>
                  <a:pt x="19932" y="35147"/>
                </a:lnTo>
                <a:cubicBezTo>
                  <a:pt x="43046" y="32766"/>
                  <a:pt x="62979" y="19241"/>
                  <a:pt x="74395" y="0"/>
                </a:cubicBez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89" name="Google Shape;889;p53"/>
          <p:cNvSpPr/>
          <p:nvPr/>
        </p:nvSpPr>
        <p:spPr>
          <a:xfrm flipH="1">
            <a:off x="6289108" y="4206385"/>
            <a:ext cx="50562" cy="45032"/>
          </a:xfrm>
          <a:custGeom>
            <a:avLst/>
            <a:gdLst/>
            <a:ahLst/>
            <a:cxnLst/>
            <a:rect l="l" t="t" r="r" b="b"/>
            <a:pathLst>
              <a:path w="74863" h="66675" extrusionOk="0">
                <a:moveTo>
                  <a:pt x="0" y="74009"/>
                </a:moveTo>
                <a:lnTo>
                  <a:pt x="18154" y="74009"/>
                </a:lnTo>
                <a:lnTo>
                  <a:pt x="18154" y="21527"/>
                </a:lnTo>
                <a:lnTo>
                  <a:pt x="80104" y="21527"/>
                </a:lnTo>
                <a:lnTo>
                  <a:pt x="80104" y="0"/>
                </a:lnTo>
                <a:lnTo>
                  <a:pt x="0" y="0"/>
                </a:lnTo>
                <a:lnTo>
                  <a:pt x="0" y="740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90" name="Google Shape;890;p53"/>
          <p:cNvSpPr/>
          <p:nvPr/>
        </p:nvSpPr>
        <p:spPr>
          <a:xfrm flipH="1">
            <a:off x="6301750" y="4326298"/>
            <a:ext cx="37922" cy="45032"/>
          </a:xfrm>
          <a:custGeom>
            <a:avLst/>
            <a:gdLst/>
            <a:ahLst/>
            <a:cxnLst/>
            <a:rect l="l" t="t" r="r" b="b"/>
            <a:pathLst>
              <a:path w="56147" h="66675" extrusionOk="0">
                <a:moveTo>
                  <a:pt x="65505" y="74009"/>
                </a:moveTo>
                <a:lnTo>
                  <a:pt x="65505" y="57341"/>
                </a:lnTo>
                <a:lnTo>
                  <a:pt x="19090" y="57341"/>
                </a:lnTo>
                <a:lnTo>
                  <a:pt x="19090" y="0"/>
                </a:lnTo>
                <a:lnTo>
                  <a:pt x="0" y="0"/>
                </a:lnTo>
                <a:lnTo>
                  <a:pt x="0" y="74009"/>
                </a:lnTo>
                <a:lnTo>
                  <a:pt x="65505" y="740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91" name="Google Shape;891;p53"/>
          <p:cNvSpPr/>
          <p:nvPr/>
        </p:nvSpPr>
        <p:spPr>
          <a:xfrm flipH="1">
            <a:off x="6147915" y="4206386"/>
            <a:ext cx="44242" cy="38599"/>
          </a:xfrm>
          <a:custGeom>
            <a:avLst/>
            <a:gdLst/>
            <a:ahLst/>
            <a:cxnLst/>
            <a:rect l="l" t="t" r="r" b="b"/>
            <a:pathLst>
              <a:path w="65505" h="57150" extrusionOk="0">
                <a:moveTo>
                  <a:pt x="72804" y="66580"/>
                </a:moveTo>
                <a:lnTo>
                  <a:pt x="56428" y="66580"/>
                </a:lnTo>
                <a:lnTo>
                  <a:pt x="56428" y="19431"/>
                </a:lnTo>
                <a:lnTo>
                  <a:pt x="0" y="19431"/>
                </a:lnTo>
                <a:lnTo>
                  <a:pt x="0" y="0"/>
                </a:lnTo>
                <a:lnTo>
                  <a:pt x="72804" y="0"/>
                </a:lnTo>
                <a:lnTo>
                  <a:pt x="72804" y="6658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92" name="Google Shape;892;p53"/>
          <p:cNvSpPr/>
          <p:nvPr/>
        </p:nvSpPr>
        <p:spPr>
          <a:xfrm flipH="1">
            <a:off x="6144376" y="4321344"/>
            <a:ext cx="37922" cy="51465"/>
          </a:xfrm>
          <a:custGeom>
            <a:avLst/>
            <a:gdLst/>
            <a:ahLst/>
            <a:cxnLst/>
            <a:rect l="l" t="t" r="r" b="b"/>
            <a:pathLst>
              <a:path w="56147" h="76200" extrusionOk="0">
                <a:moveTo>
                  <a:pt x="0" y="81344"/>
                </a:moveTo>
                <a:lnTo>
                  <a:pt x="0" y="66580"/>
                </a:lnTo>
                <a:lnTo>
                  <a:pt x="41268" y="66580"/>
                </a:lnTo>
                <a:lnTo>
                  <a:pt x="41268" y="0"/>
                </a:lnTo>
                <a:lnTo>
                  <a:pt x="58206" y="0"/>
                </a:lnTo>
                <a:lnTo>
                  <a:pt x="58206" y="81344"/>
                </a:lnTo>
                <a:lnTo>
                  <a:pt x="0" y="81344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93" name="Google Shape;893;p53"/>
          <p:cNvSpPr txBox="1"/>
          <p:nvPr/>
        </p:nvSpPr>
        <p:spPr>
          <a:xfrm>
            <a:off x="4298785" y="4197014"/>
            <a:ext cx="1311794" cy="382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クラウドボリューム</a:t>
            </a:r>
            <a:endParaRPr sz="9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en-US" sz="9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共有フォルダ</a:t>
            </a:r>
            <a:endParaRPr sz="9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894" name="Google Shape;894;p53"/>
          <p:cNvGrpSpPr/>
          <p:nvPr/>
        </p:nvGrpSpPr>
        <p:grpSpPr>
          <a:xfrm>
            <a:off x="4612975" y="3732275"/>
            <a:ext cx="708758" cy="426219"/>
            <a:chOff x="7312118" y="3899140"/>
            <a:chExt cx="854042" cy="513588"/>
          </a:xfrm>
        </p:grpSpPr>
        <p:grpSp>
          <p:nvGrpSpPr>
            <p:cNvPr id="895" name="Google Shape;895;p53"/>
            <p:cNvGrpSpPr/>
            <p:nvPr/>
          </p:nvGrpSpPr>
          <p:grpSpPr>
            <a:xfrm>
              <a:off x="7782686" y="4029234"/>
              <a:ext cx="383474" cy="383494"/>
              <a:chOff x="15278278" y="10198066"/>
              <a:chExt cx="2260108" cy="2094445"/>
            </a:xfrm>
          </p:grpSpPr>
          <p:sp>
            <p:nvSpPr>
              <p:cNvPr id="896" name="Google Shape;896;p53"/>
              <p:cNvSpPr/>
              <p:nvPr/>
            </p:nvSpPr>
            <p:spPr>
              <a:xfrm>
                <a:off x="15344873" y="10264662"/>
                <a:ext cx="2118111" cy="1964282"/>
              </a:xfrm>
              <a:custGeom>
                <a:avLst/>
                <a:gdLst/>
                <a:ahLst/>
                <a:cxnLst/>
                <a:rect l="l" t="t" r="r" b="b"/>
                <a:pathLst>
                  <a:path w="2118111" h="1964282" extrusionOk="0">
                    <a:moveTo>
                      <a:pt x="2011022" y="510950"/>
                    </a:moveTo>
                    <a:lnTo>
                      <a:pt x="2011022" y="232992"/>
                    </a:lnTo>
                    <a:lnTo>
                      <a:pt x="896352" y="232992"/>
                    </a:lnTo>
                    <a:lnTo>
                      <a:pt x="672234" y="8875"/>
                    </a:lnTo>
                    <a:lnTo>
                      <a:pt x="8875" y="8875"/>
                    </a:lnTo>
                    <a:lnTo>
                      <a:pt x="8875" y="1592607"/>
                    </a:lnTo>
                    <a:lnTo>
                      <a:pt x="8875" y="1756968"/>
                    </a:lnTo>
                    <a:cubicBezTo>
                      <a:pt x="8875" y="1873286"/>
                      <a:pt x="105314" y="1967240"/>
                      <a:pt x="222579" y="1962981"/>
                    </a:cubicBezTo>
                    <a:cubicBezTo>
                      <a:pt x="229443" y="1962744"/>
                      <a:pt x="1918370" y="1963099"/>
                      <a:pt x="1918370" y="1963099"/>
                    </a:cubicBezTo>
                    <a:cubicBezTo>
                      <a:pt x="2028890" y="1963099"/>
                      <a:pt x="2118585" y="1873404"/>
                      <a:pt x="2118585" y="1762884"/>
                    </a:cubicBezTo>
                    <a:lnTo>
                      <a:pt x="2118585" y="510950"/>
                    </a:lnTo>
                    <a:lnTo>
                      <a:pt x="2011022" y="510950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897" name="Google Shape;897;p53"/>
              <p:cNvSpPr/>
              <p:nvPr/>
            </p:nvSpPr>
            <p:spPr>
              <a:xfrm>
                <a:off x="15278278" y="10198066"/>
                <a:ext cx="2260108" cy="2094445"/>
              </a:xfrm>
              <a:custGeom>
                <a:avLst/>
                <a:gdLst/>
                <a:ahLst/>
                <a:cxnLst/>
                <a:rect l="l" t="t" r="r" b="b"/>
                <a:pathLst>
                  <a:path w="2260107" h="2094445" extrusionOk="0">
                    <a:moveTo>
                      <a:pt x="307161" y="2029812"/>
                    </a:moveTo>
                    <a:lnTo>
                      <a:pt x="1985084" y="2029812"/>
                    </a:lnTo>
                    <a:cubicBezTo>
                      <a:pt x="2095604" y="2029812"/>
                      <a:pt x="2185299" y="1940118"/>
                      <a:pt x="2185299" y="1829598"/>
                    </a:cubicBezTo>
                    <a:lnTo>
                      <a:pt x="2185299" y="577545"/>
                    </a:lnTo>
                    <a:lnTo>
                      <a:pt x="487851" y="577545"/>
                    </a:lnTo>
                    <a:lnTo>
                      <a:pt x="487851" y="1674230"/>
                    </a:lnTo>
                    <a:lnTo>
                      <a:pt x="487851" y="1818711"/>
                    </a:lnTo>
                    <a:cubicBezTo>
                      <a:pt x="487851" y="1930534"/>
                      <a:pt x="400878" y="2025789"/>
                      <a:pt x="289175" y="2029694"/>
                    </a:cubicBezTo>
                    <a:cubicBezTo>
                      <a:pt x="171909" y="2033836"/>
                      <a:pt x="75470" y="1940000"/>
                      <a:pt x="75470" y="1823681"/>
                    </a:cubicBezTo>
                    <a:lnTo>
                      <a:pt x="75470" y="1659320"/>
                    </a:lnTo>
                    <a:lnTo>
                      <a:pt x="75470" y="75470"/>
                    </a:lnTo>
                    <a:lnTo>
                      <a:pt x="738830" y="75470"/>
                    </a:lnTo>
                    <a:lnTo>
                      <a:pt x="962947" y="299588"/>
                    </a:lnTo>
                    <a:lnTo>
                      <a:pt x="2077618" y="299588"/>
                    </a:lnTo>
                    <a:lnTo>
                      <a:pt x="2077618" y="577545"/>
                    </a:lnTo>
                  </a:path>
                </a:pathLst>
              </a:custGeom>
              <a:solidFill>
                <a:srgbClr val="0070C0"/>
              </a:solidFill>
              <a:ln w="12700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898" name="Google Shape;898;p53"/>
              <p:cNvSpPr/>
              <p:nvPr/>
            </p:nvSpPr>
            <p:spPr>
              <a:xfrm>
                <a:off x="16108435" y="10987873"/>
                <a:ext cx="911143" cy="1005807"/>
              </a:xfrm>
              <a:custGeom>
                <a:avLst/>
                <a:gdLst/>
                <a:ahLst/>
                <a:cxnLst/>
                <a:rect l="l" t="t" r="r" b="b"/>
                <a:pathLst>
                  <a:path w="911142" h="1005807" extrusionOk="0">
                    <a:moveTo>
                      <a:pt x="698409" y="50314"/>
                    </a:moveTo>
                    <a:lnTo>
                      <a:pt x="50314" y="50314"/>
                    </a:lnTo>
                    <a:lnTo>
                      <a:pt x="50314" y="956368"/>
                    </a:lnTo>
                    <a:lnTo>
                      <a:pt x="870934" y="956368"/>
                    </a:lnTo>
                    <a:lnTo>
                      <a:pt x="870934" y="222839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rnd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899" name="Google Shape;899;p53"/>
              <p:cNvSpPr/>
              <p:nvPr/>
            </p:nvSpPr>
            <p:spPr>
              <a:xfrm>
                <a:off x="16739372" y="10999232"/>
                <a:ext cx="272160" cy="272160"/>
              </a:xfrm>
              <a:custGeom>
                <a:avLst/>
                <a:gdLst/>
                <a:ahLst/>
                <a:cxnLst/>
                <a:rect l="l" t="t" r="r" b="b"/>
                <a:pathLst>
                  <a:path w="272159" h="272159" extrusionOk="0">
                    <a:moveTo>
                      <a:pt x="232069" y="232069"/>
                    </a:moveTo>
                    <a:lnTo>
                      <a:pt x="50314" y="232069"/>
                    </a:lnTo>
                    <a:lnTo>
                      <a:pt x="50314" y="50314"/>
                    </a:lnTo>
                  </a:path>
                </a:pathLst>
              </a:custGeom>
              <a:solidFill>
                <a:srgbClr val="0070C0"/>
              </a:solidFill>
              <a:ln w="12700" cap="rnd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00" name="Google Shape;900;p53"/>
              <p:cNvSpPr/>
              <p:nvPr/>
            </p:nvSpPr>
            <p:spPr>
              <a:xfrm>
                <a:off x="16253744" y="11184419"/>
                <a:ext cx="354991" cy="94664"/>
              </a:xfrm>
              <a:custGeom>
                <a:avLst/>
                <a:gdLst/>
                <a:ahLst/>
                <a:cxnLst/>
                <a:rect l="l" t="t" r="r" b="b"/>
                <a:pathLst>
                  <a:path w="354990" h="94664" extrusionOk="0">
                    <a:moveTo>
                      <a:pt x="50314" y="50314"/>
                    </a:moveTo>
                    <a:lnTo>
                      <a:pt x="312415" y="50314"/>
                    </a:lnTo>
                  </a:path>
                </a:pathLst>
              </a:custGeom>
              <a:solidFill>
                <a:srgbClr val="0070C0"/>
              </a:solidFill>
              <a:ln w="12700" cap="rnd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01" name="Google Shape;901;p53"/>
              <p:cNvSpPr/>
              <p:nvPr/>
            </p:nvSpPr>
            <p:spPr>
              <a:xfrm>
                <a:off x="16253744" y="11341207"/>
                <a:ext cx="615317" cy="94664"/>
              </a:xfrm>
              <a:custGeom>
                <a:avLst/>
                <a:gdLst/>
                <a:ahLst/>
                <a:cxnLst/>
                <a:rect l="l" t="t" r="r" b="b"/>
                <a:pathLst>
                  <a:path w="615317" h="94664" extrusionOk="0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solidFill>
                <a:srgbClr val="0070C0"/>
              </a:solidFill>
              <a:ln w="12700" cap="rnd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02" name="Google Shape;902;p53"/>
              <p:cNvSpPr/>
              <p:nvPr/>
            </p:nvSpPr>
            <p:spPr>
              <a:xfrm>
                <a:off x="16253744" y="11497876"/>
                <a:ext cx="615317" cy="94664"/>
              </a:xfrm>
              <a:custGeom>
                <a:avLst/>
                <a:gdLst/>
                <a:ahLst/>
                <a:cxnLst/>
                <a:rect l="l" t="t" r="r" b="b"/>
                <a:pathLst>
                  <a:path w="615317" h="94664" extrusionOk="0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solidFill>
                <a:srgbClr val="0070C0"/>
              </a:solidFill>
              <a:ln w="12700" cap="rnd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03" name="Google Shape;903;p53"/>
              <p:cNvSpPr/>
              <p:nvPr/>
            </p:nvSpPr>
            <p:spPr>
              <a:xfrm>
                <a:off x="16253744" y="11654545"/>
                <a:ext cx="615317" cy="94664"/>
              </a:xfrm>
              <a:custGeom>
                <a:avLst/>
                <a:gdLst/>
                <a:ahLst/>
                <a:cxnLst/>
                <a:rect l="l" t="t" r="r" b="b"/>
                <a:pathLst>
                  <a:path w="615317" h="94664" extrusionOk="0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solidFill>
                <a:srgbClr val="0070C0"/>
              </a:solidFill>
              <a:ln w="12700" cap="rnd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</p:grpSp>
        <p:grpSp>
          <p:nvGrpSpPr>
            <p:cNvPr id="904" name="Google Shape;904;p53"/>
            <p:cNvGrpSpPr/>
            <p:nvPr/>
          </p:nvGrpSpPr>
          <p:grpSpPr>
            <a:xfrm>
              <a:off x="7312118" y="3899140"/>
              <a:ext cx="408248" cy="496517"/>
              <a:chOff x="5884043" y="5462967"/>
              <a:chExt cx="467409" cy="568471"/>
            </a:xfrm>
          </p:grpSpPr>
          <p:sp>
            <p:nvSpPr>
              <p:cNvPr id="905" name="Google Shape;905;p53"/>
              <p:cNvSpPr/>
              <p:nvPr/>
            </p:nvSpPr>
            <p:spPr>
              <a:xfrm>
                <a:off x="5884043" y="5462967"/>
                <a:ext cx="467409" cy="568471"/>
              </a:xfrm>
              <a:custGeom>
                <a:avLst/>
                <a:gdLst/>
                <a:ahLst/>
                <a:cxnLst/>
                <a:rect l="l" t="t" r="r" b="b"/>
                <a:pathLst>
                  <a:path w="467409" h="568470" extrusionOk="0">
                    <a:moveTo>
                      <a:pt x="0" y="286825"/>
                    </a:moveTo>
                    <a:cubicBezTo>
                      <a:pt x="0" y="207744"/>
                      <a:pt x="0" y="128664"/>
                      <a:pt x="0" y="49520"/>
                    </a:cubicBezTo>
                    <a:cubicBezTo>
                      <a:pt x="0" y="19265"/>
                      <a:pt x="19328" y="0"/>
                      <a:pt x="49646" y="0"/>
                    </a:cubicBezTo>
                    <a:cubicBezTo>
                      <a:pt x="173699" y="0"/>
                      <a:pt x="297689" y="0"/>
                      <a:pt x="421679" y="0"/>
                    </a:cubicBezTo>
                    <a:cubicBezTo>
                      <a:pt x="439743" y="0"/>
                      <a:pt x="454397" y="7011"/>
                      <a:pt x="463177" y="22865"/>
                    </a:cubicBezTo>
                    <a:cubicBezTo>
                      <a:pt x="467093" y="29939"/>
                      <a:pt x="469620" y="38782"/>
                      <a:pt x="469620" y="46804"/>
                    </a:cubicBezTo>
                    <a:cubicBezTo>
                      <a:pt x="469999" y="207050"/>
                      <a:pt x="469936" y="367295"/>
                      <a:pt x="469872" y="527541"/>
                    </a:cubicBezTo>
                    <a:cubicBezTo>
                      <a:pt x="469872" y="554196"/>
                      <a:pt x="449723" y="574219"/>
                      <a:pt x="423005" y="574282"/>
                    </a:cubicBezTo>
                    <a:cubicBezTo>
                      <a:pt x="297626" y="574408"/>
                      <a:pt x="172247" y="574345"/>
                      <a:pt x="46930" y="574282"/>
                    </a:cubicBezTo>
                    <a:cubicBezTo>
                      <a:pt x="19770" y="574219"/>
                      <a:pt x="0" y="553817"/>
                      <a:pt x="0" y="526151"/>
                    </a:cubicBezTo>
                    <a:cubicBezTo>
                      <a:pt x="0" y="446376"/>
                      <a:pt x="0" y="366600"/>
                      <a:pt x="0" y="286825"/>
                    </a:cubicBezTo>
                    <a:close/>
                    <a:moveTo>
                      <a:pt x="211345" y="424016"/>
                    </a:moveTo>
                    <a:cubicBezTo>
                      <a:pt x="217724" y="424584"/>
                      <a:pt x="222019" y="425406"/>
                      <a:pt x="226314" y="425342"/>
                    </a:cubicBezTo>
                    <a:cubicBezTo>
                      <a:pt x="238126" y="425027"/>
                      <a:pt x="250064" y="425342"/>
                      <a:pt x="261749" y="423637"/>
                    </a:cubicBezTo>
                    <a:cubicBezTo>
                      <a:pt x="364705" y="408983"/>
                      <a:pt x="435827" y="311964"/>
                      <a:pt x="419531" y="208945"/>
                    </a:cubicBezTo>
                    <a:cubicBezTo>
                      <a:pt x="403425" y="107441"/>
                      <a:pt x="307416" y="37961"/>
                      <a:pt x="205849" y="54257"/>
                    </a:cubicBezTo>
                    <a:cubicBezTo>
                      <a:pt x="64490" y="76933"/>
                      <a:pt x="-253" y="242421"/>
                      <a:pt x="88366" y="354599"/>
                    </a:cubicBezTo>
                    <a:cubicBezTo>
                      <a:pt x="91271" y="358326"/>
                      <a:pt x="93671" y="359463"/>
                      <a:pt x="98472" y="357821"/>
                    </a:cubicBezTo>
                    <a:cubicBezTo>
                      <a:pt x="139149" y="343862"/>
                      <a:pt x="179889" y="330155"/>
                      <a:pt x="220630" y="316512"/>
                    </a:cubicBezTo>
                    <a:cubicBezTo>
                      <a:pt x="238505" y="310511"/>
                      <a:pt x="256317" y="304132"/>
                      <a:pt x="274508" y="299205"/>
                    </a:cubicBezTo>
                    <a:cubicBezTo>
                      <a:pt x="287772" y="295668"/>
                      <a:pt x="300658" y="303690"/>
                      <a:pt x="306974" y="317207"/>
                    </a:cubicBezTo>
                    <a:cubicBezTo>
                      <a:pt x="312343" y="328702"/>
                      <a:pt x="308932" y="342409"/>
                      <a:pt x="298573" y="350999"/>
                    </a:cubicBezTo>
                    <a:cubicBezTo>
                      <a:pt x="286509" y="361042"/>
                      <a:pt x="274445" y="371148"/>
                      <a:pt x="262381" y="381254"/>
                    </a:cubicBezTo>
                    <a:cubicBezTo>
                      <a:pt x="245895" y="395024"/>
                      <a:pt x="229409" y="408920"/>
                      <a:pt x="211345" y="424016"/>
                    </a:cubicBezTo>
                    <a:close/>
                    <a:moveTo>
                      <a:pt x="113568" y="473536"/>
                    </a:moveTo>
                    <a:cubicBezTo>
                      <a:pt x="129548" y="473978"/>
                      <a:pt x="142244" y="466841"/>
                      <a:pt x="154119" y="456861"/>
                    </a:cubicBezTo>
                    <a:cubicBezTo>
                      <a:pt x="199280" y="418900"/>
                      <a:pt x="244758" y="381317"/>
                      <a:pt x="289794" y="343293"/>
                    </a:cubicBezTo>
                    <a:cubicBezTo>
                      <a:pt x="293773" y="339945"/>
                      <a:pt x="297310" y="334198"/>
                      <a:pt x="297879" y="329208"/>
                    </a:cubicBezTo>
                    <a:cubicBezTo>
                      <a:pt x="299584" y="315185"/>
                      <a:pt x="285941" y="306216"/>
                      <a:pt x="271224" y="311143"/>
                    </a:cubicBezTo>
                    <a:cubicBezTo>
                      <a:pt x="213303" y="330660"/>
                      <a:pt x="155319" y="350241"/>
                      <a:pt x="97461" y="370074"/>
                    </a:cubicBezTo>
                    <a:cubicBezTo>
                      <a:pt x="77628" y="376896"/>
                      <a:pt x="65437" y="390729"/>
                      <a:pt x="61900" y="411825"/>
                    </a:cubicBezTo>
                    <a:cubicBezTo>
                      <a:pt x="56531" y="443344"/>
                      <a:pt x="81544" y="473347"/>
                      <a:pt x="113568" y="473536"/>
                    </a:cubicBezTo>
                    <a:close/>
                  </a:path>
                </a:pathLst>
              </a:custGeom>
              <a:solidFill>
                <a:srgbClr val="0070C0"/>
              </a:solidFill>
              <a:ln w="12700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06" name="Google Shape;906;p53"/>
              <p:cNvSpPr/>
              <p:nvPr/>
            </p:nvSpPr>
            <p:spPr>
              <a:xfrm>
                <a:off x="6084523" y="5667046"/>
                <a:ext cx="63163" cy="63163"/>
              </a:xfrm>
              <a:custGeom>
                <a:avLst/>
                <a:gdLst/>
                <a:ahLst/>
                <a:cxnLst/>
                <a:rect l="l" t="t" r="r" b="b"/>
                <a:pathLst>
                  <a:path w="63163" h="63163" extrusionOk="0">
                    <a:moveTo>
                      <a:pt x="1" y="34552"/>
                    </a:moveTo>
                    <a:cubicBezTo>
                      <a:pt x="190" y="15161"/>
                      <a:pt x="15602" y="-188"/>
                      <a:pt x="34804" y="2"/>
                    </a:cubicBezTo>
                    <a:cubicBezTo>
                      <a:pt x="54005" y="191"/>
                      <a:pt x="69165" y="15856"/>
                      <a:pt x="68912" y="35247"/>
                    </a:cubicBezTo>
                    <a:cubicBezTo>
                      <a:pt x="68659" y="54575"/>
                      <a:pt x="53184" y="69608"/>
                      <a:pt x="33793" y="69355"/>
                    </a:cubicBezTo>
                    <a:cubicBezTo>
                      <a:pt x="14907" y="69039"/>
                      <a:pt x="-126" y="53564"/>
                      <a:pt x="1" y="34552"/>
                    </a:cubicBezTo>
                    <a:close/>
                  </a:path>
                </a:pathLst>
              </a:custGeom>
              <a:solidFill>
                <a:srgbClr val="0070C0"/>
              </a:solidFill>
              <a:ln w="12700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07" name="Google Shape;907;p53"/>
              <p:cNvSpPr/>
              <p:nvPr/>
            </p:nvSpPr>
            <p:spPr>
              <a:xfrm>
                <a:off x="5978467" y="5863228"/>
                <a:ext cx="37898" cy="37898"/>
              </a:xfrm>
              <a:custGeom>
                <a:avLst/>
                <a:gdLst/>
                <a:ahLst/>
                <a:cxnLst/>
                <a:rect l="l" t="t" r="r" b="b"/>
                <a:pathLst>
                  <a:path w="37898" h="37898" extrusionOk="0">
                    <a:moveTo>
                      <a:pt x="20344" y="40051"/>
                    </a:moveTo>
                    <a:cubicBezTo>
                      <a:pt x="9353" y="40177"/>
                      <a:pt x="258" y="31334"/>
                      <a:pt x="5" y="20344"/>
                    </a:cubicBezTo>
                    <a:cubicBezTo>
                      <a:pt x="-247" y="9416"/>
                      <a:pt x="8595" y="258"/>
                      <a:pt x="19649" y="5"/>
                    </a:cubicBezTo>
                    <a:cubicBezTo>
                      <a:pt x="31019" y="-247"/>
                      <a:pt x="40430" y="8848"/>
                      <a:pt x="40367" y="19965"/>
                    </a:cubicBezTo>
                    <a:cubicBezTo>
                      <a:pt x="40240" y="30955"/>
                      <a:pt x="31271" y="39924"/>
                      <a:pt x="20344" y="40051"/>
                    </a:cubicBezTo>
                    <a:close/>
                  </a:path>
                </a:pathLst>
              </a:custGeom>
              <a:solidFill>
                <a:srgbClr val="0070C0"/>
              </a:solidFill>
              <a:ln w="12700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</p:grpSp>
      </p:grpSp>
      <p:sp>
        <p:nvSpPr>
          <p:cNvPr id="908" name="Google Shape;908;p53"/>
          <p:cNvSpPr txBox="1"/>
          <p:nvPr/>
        </p:nvSpPr>
        <p:spPr>
          <a:xfrm>
            <a:off x="4522408" y="2858316"/>
            <a:ext cx="879883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クラウドLUN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909" name="Google Shape;909;p53"/>
          <p:cNvGrpSpPr/>
          <p:nvPr/>
        </p:nvGrpSpPr>
        <p:grpSpPr>
          <a:xfrm>
            <a:off x="4585926" y="2308068"/>
            <a:ext cx="637446" cy="499602"/>
            <a:chOff x="6612338" y="3841845"/>
            <a:chExt cx="1023583" cy="696036"/>
          </a:xfrm>
        </p:grpSpPr>
        <p:sp>
          <p:nvSpPr>
            <p:cNvPr id="910" name="Google Shape;910;p53"/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/>
              <a:ahLst/>
              <a:cxnLst/>
              <a:rect l="l" t="t" r="r" b="b"/>
              <a:pathLst>
                <a:path w="877057" h="162064" extrusionOk="0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solidFill>
              <a:srgbClr val="0070C0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11" name="Google Shape;911;p53"/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/>
              <a:ahLst/>
              <a:cxnLst/>
              <a:rect l="l" t="t" r="r" b="b"/>
              <a:pathLst>
                <a:path w="38132" h="38132" extrusionOk="0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solidFill>
              <a:srgbClr val="0070C0"/>
            </a:solidFill>
            <a:ln w="1905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12" name="Google Shape;912;p53"/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/>
              <a:ahLst/>
              <a:cxnLst/>
              <a:rect l="l" t="t" r="r" b="b"/>
              <a:pathLst>
                <a:path w="841660" h="542595" extrusionOk="0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solidFill>
              <a:srgbClr val="0070C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13" name="Google Shape;913;p53"/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14" name="Google Shape;914;p53"/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915" name="Google Shape;915;p53"/>
          <p:cNvSpPr txBox="1"/>
          <p:nvPr/>
        </p:nvSpPr>
        <p:spPr>
          <a:xfrm>
            <a:off x="4635285" y="2069529"/>
            <a:ext cx="824623" cy="227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5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ターゲット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916" name="Google Shape;916;p53"/>
          <p:cNvGrpSpPr/>
          <p:nvPr/>
        </p:nvGrpSpPr>
        <p:grpSpPr>
          <a:xfrm>
            <a:off x="1699678" y="2492584"/>
            <a:ext cx="597278" cy="853948"/>
            <a:chOff x="4912659" y="5508327"/>
            <a:chExt cx="905540" cy="1215201"/>
          </a:xfrm>
        </p:grpSpPr>
        <p:sp>
          <p:nvSpPr>
            <p:cNvPr id="917" name="Google Shape;917;p53"/>
            <p:cNvSpPr/>
            <p:nvPr/>
          </p:nvSpPr>
          <p:spPr>
            <a:xfrm>
              <a:off x="4937913" y="5508327"/>
              <a:ext cx="870633" cy="110304"/>
            </a:xfrm>
            <a:custGeom>
              <a:avLst/>
              <a:gdLst/>
              <a:ahLst/>
              <a:cxnLst/>
              <a:rect l="l" t="t" r="r" b="b"/>
              <a:pathLst>
                <a:path w="877057" h="162064" extrusionOk="0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solidFill>
              <a:srgbClr val="0070C0"/>
            </a:solidFill>
            <a:ln w="19050" cap="flat" cmpd="sng">
              <a:solidFill>
                <a:srgbClr val="17171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18" name="Google Shape;918;p53"/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/>
              <a:ahLst/>
              <a:cxnLst/>
              <a:rect l="l" t="t" r="r" b="b"/>
              <a:pathLst>
                <a:path w="38132" h="38132" extrusionOk="0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solidFill>
              <a:srgbClr val="0070C0"/>
            </a:solidFill>
            <a:ln w="19050" cap="flat" cmpd="sng">
              <a:solidFill>
                <a:srgbClr val="17171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19" name="Google Shape;919;p53"/>
            <p:cNvSpPr/>
            <p:nvPr/>
          </p:nvSpPr>
          <p:spPr>
            <a:xfrm>
              <a:off x="5511079" y="5715000"/>
              <a:ext cx="203290" cy="57222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 cap="flat" cmpd="sng">
              <a:solidFill>
                <a:srgbClr val="17171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20" name="Google Shape;920;p53"/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/>
              <a:ahLst/>
              <a:cxnLst/>
              <a:rect l="l" t="t" r="r" b="b"/>
              <a:pathLst>
                <a:path w="38132" h="38132" extrusionOk="0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solidFill>
              <a:srgbClr val="0070C0"/>
            </a:solidFill>
            <a:ln w="19050" cap="flat" cmpd="sng">
              <a:solidFill>
                <a:srgbClr val="17171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21" name="Google Shape;921;p53"/>
            <p:cNvSpPr/>
            <p:nvPr/>
          </p:nvSpPr>
          <p:spPr>
            <a:xfrm rot="10800000" flipH="1">
              <a:off x="4922535" y="5623858"/>
              <a:ext cx="895664" cy="1099670"/>
            </a:xfrm>
            <a:prstGeom prst="round2SameRect">
              <a:avLst>
                <a:gd name="adj1" fmla="val 8603"/>
                <a:gd name="adj2" fmla="val 0"/>
              </a:avLst>
            </a:prstGeom>
            <a:solidFill>
              <a:srgbClr val="0070C0"/>
            </a:solidFill>
            <a:ln w="19050" cap="flat" cmpd="sng">
              <a:solidFill>
                <a:srgbClr val="17171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22" name="Google Shape;922;p53"/>
            <p:cNvSpPr/>
            <p:nvPr/>
          </p:nvSpPr>
          <p:spPr>
            <a:xfrm>
              <a:off x="5511079" y="5997651"/>
              <a:ext cx="203290" cy="57222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 cap="flat" cmpd="sng">
              <a:solidFill>
                <a:srgbClr val="17171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cxnSp>
          <p:nvCxnSpPr>
            <p:cNvPr id="923" name="Google Shape;923;p53"/>
            <p:cNvCxnSpPr/>
            <p:nvPr/>
          </p:nvCxnSpPr>
          <p:spPr>
            <a:xfrm>
              <a:off x="4916557" y="6136906"/>
              <a:ext cx="890926" cy="0"/>
            </a:xfrm>
            <a:prstGeom prst="straightConnector1">
              <a:avLst/>
            </a:prstGeom>
            <a:noFill/>
            <a:ln w="19050" cap="flat" cmpd="sng">
              <a:solidFill>
                <a:srgbClr val="17171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24" name="Google Shape;924;p53"/>
            <p:cNvCxnSpPr/>
            <p:nvPr/>
          </p:nvCxnSpPr>
          <p:spPr>
            <a:xfrm>
              <a:off x="4912659" y="5886822"/>
              <a:ext cx="883823" cy="0"/>
            </a:xfrm>
            <a:prstGeom prst="straightConnector1">
              <a:avLst/>
            </a:prstGeom>
            <a:noFill/>
            <a:ln w="19050" cap="flat" cmpd="sng">
              <a:solidFill>
                <a:srgbClr val="17171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925" name="Google Shape;925;p53"/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/>
              <a:ahLst/>
              <a:cxnLst/>
              <a:rect l="l" t="t" r="r" b="b"/>
              <a:pathLst>
                <a:path w="38132" h="38132" extrusionOk="0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solidFill>
              <a:srgbClr val="0070C0"/>
            </a:solidFill>
            <a:ln w="19050" cap="flat" cmpd="sng">
              <a:solidFill>
                <a:srgbClr val="17171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26" name="Google Shape;926;p53"/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 cap="flat" cmpd="sng">
              <a:solidFill>
                <a:srgbClr val="17171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cxnSp>
          <p:nvCxnSpPr>
            <p:cNvPr id="927" name="Google Shape;927;p53"/>
            <p:cNvCxnSpPr/>
            <p:nvPr/>
          </p:nvCxnSpPr>
          <p:spPr>
            <a:xfrm>
              <a:off x="4916557" y="6393894"/>
              <a:ext cx="890926" cy="0"/>
            </a:xfrm>
            <a:prstGeom prst="straightConnector1">
              <a:avLst/>
            </a:prstGeom>
            <a:noFill/>
            <a:ln w="19050" cap="flat" cmpd="sng">
              <a:solidFill>
                <a:srgbClr val="17171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928" name="Google Shape;928;p53"/>
          <p:cNvSpPr txBox="1"/>
          <p:nvPr/>
        </p:nvSpPr>
        <p:spPr>
          <a:xfrm>
            <a:off x="1310627" y="3340447"/>
            <a:ext cx="139095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5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アプリケーション</a:t>
            </a:r>
            <a:endParaRPr sz="105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サーバ</a:t>
            </a:r>
            <a:r>
              <a:rPr lang="ja-JP" altLang="en-US" sz="105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endParaRPr sz="105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29" name="Google Shape;929;p53"/>
          <p:cNvSpPr/>
          <p:nvPr/>
        </p:nvSpPr>
        <p:spPr>
          <a:xfrm>
            <a:off x="2496011" y="2714601"/>
            <a:ext cx="1682475" cy="136362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9CC2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930" name="Google Shape;930;p53"/>
          <p:cNvSpPr txBox="1"/>
          <p:nvPr/>
        </p:nvSpPr>
        <p:spPr>
          <a:xfrm>
            <a:off x="2296407" y="2859414"/>
            <a:ext cx="1374366" cy="292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イニシエータ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31" name="Google Shape;931;p53"/>
          <p:cNvSpPr/>
          <p:nvPr/>
        </p:nvSpPr>
        <p:spPr>
          <a:xfrm>
            <a:off x="1878645" y="4041556"/>
            <a:ext cx="2257210" cy="11722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9CC2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932" name="Google Shape;932;p53"/>
          <p:cNvSpPr txBox="1"/>
          <p:nvPr/>
        </p:nvSpPr>
        <p:spPr>
          <a:xfrm>
            <a:off x="2538307" y="4138238"/>
            <a:ext cx="1610716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SMB/NFS/AFP/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FTP/WebDAV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33" name="Google Shape;933;p53"/>
          <p:cNvSpPr txBox="1"/>
          <p:nvPr/>
        </p:nvSpPr>
        <p:spPr>
          <a:xfrm>
            <a:off x="3186967" y="2864779"/>
            <a:ext cx="533648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iSCSI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34" name="Google Shape;934;p53"/>
          <p:cNvSpPr txBox="1"/>
          <p:nvPr/>
        </p:nvSpPr>
        <p:spPr>
          <a:xfrm>
            <a:off x="303580" y="3306501"/>
            <a:ext cx="1037834" cy="15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クライアント</a:t>
            </a:r>
            <a:endParaRPr sz="105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935" name="Google Shape;935;p53"/>
          <p:cNvSpPr/>
          <p:nvPr/>
        </p:nvSpPr>
        <p:spPr>
          <a:xfrm>
            <a:off x="1185034" y="2878046"/>
            <a:ext cx="469487" cy="122203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9CC2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936" name="Google Shape;936;p53"/>
          <p:cNvGrpSpPr/>
          <p:nvPr/>
        </p:nvGrpSpPr>
        <p:grpSpPr>
          <a:xfrm>
            <a:off x="1575177" y="1575026"/>
            <a:ext cx="805879" cy="534696"/>
            <a:chOff x="672980" y="1966505"/>
            <a:chExt cx="1057450" cy="651099"/>
          </a:xfrm>
        </p:grpSpPr>
        <p:sp>
          <p:nvSpPr>
            <p:cNvPr id="937" name="Google Shape;937;p53"/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/>
              <a:ahLst/>
              <a:cxnLst/>
              <a:rect l="l" t="t" r="r" b="b"/>
              <a:pathLst>
                <a:path w="796595" h="651099" extrusionOk="0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solidFill>
              <a:srgbClr val="0070C0"/>
            </a:solidFill>
            <a:ln w="19050" cap="rnd" cmpd="sng">
              <a:solidFill>
                <a:srgbClr val="17171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38" name="Google Shape;938;p53"/>
            <p:cNvSpPr/>
            <p:nvPr/>
          </p:nvSpPr>
          <p:spPr>
            <a:xfrm>
              <a:off x="672980" y="2002209"/>
              <a:ext cx="269504" cy="586820"/>
            </a:xfrm>
            <a:custGeom>
              <a:avLst/>
              <a:gdLst/>
              <a:ahLst/>
              <a:cxnLst/>
              <a:rect l="l" t="t" r="r" b="b"/>
              <a:pathLst>
                <a:path w="269504" h="586820" extrusionOk="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solidFill>
              <a:srgbClr val="0070C0"/>
            </a:solidFill>
            <a:ln w="19050" cap="flat" cmpd="sng">
              <a:solidFill>
                <a:srgbClr val="17171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grpSp>
        <p:nvGrpSpPr>
          <p:cNvPr id="939" name="Google Shape;939;p53"/>
          <p:cNvGrpSpPr/>
          <p:nvPr/>
        </p:nvGrpSpPr>
        <p:grpSpPr>
          <a:xfrm>
            <a:off x="383684" y="2618385"/>
            <a:ext cx="789791" cy="573797"/>
            <a:chOff x="4219147" y="3532915"/>
            <a:chExt cx="1243059" cy="854781"/>
          </a:xfrm>
        </p:grpSpPr>
        <p:pic>
          <p:nvPicPr>
            <p:cNvPr id="940" name="Google Shape;940;p5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66831" y="3532915"/>
              <a:ext cx="109537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1" name="Google Shape;941;p5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219147" y="3971490"/>
              <a:ext cx="462454" cy="4162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2" name="Google Shape;942;p53"/>
          <p:cNvSpPr/>
          <p:nvPr/>
        </p:nvSpPr>
        <p:spPr>
          <a:xfrm>
            <a:off x="7285716" y="2431074"/>
            <a:ext cx="134078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クラウドオブジェクト</a:t>
            </a:r>
            <a:endParaRPr sz="105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5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ストレージ</a:t>
            </a:r>
            <a:r>
              <a:rPr lang="en-US" sz="105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スペース</a:t>
            </a:r>
            <a:endParaRPr sz="105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943" name="Google Shape;943;p53"/>
          <p:cNvGrpSpPr/>
          <p:nvPr/>
        </p:nvGrpSpPr>
        <p:grpSpPr>
          <a:xfrm>
            <a:off x="7361471" y="2981119"/>
            <a:ext cx="1087499" cy="758790"/>
            <a:chOff x="6134382" y="1540701"/>
            <a:chExt cx="4347102" cy="3033140"/>
          </a:xfrm>
        </p:grpSpPr>
        <p:grpSp>
          <p:nvGrpSpPr>
            <p:cNvPr id="944" name="Google Shape;944;p53"/>
            <p:cNvGrpSpPr/>
            <p:nvPr/>
          </p:nvGrpSpPr>
          <p:grpSpPr>
            <a:xfrm>
              <a:off x="6134382" y="1540701"/>
              <a:ext cx="4347102" cy="3013137"/>
              <a:chOff x="2426218" y="335742"/>
              <a:chExt cx="7276477" cy="5043588"/>
            </a:xfrm>
          </p:grpSpPr>
          <p:pic>
            <p:nvPicPr>
              <p:cNvPr id="945" name="Google Shape;945;p53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46" name="Google Shape;946;p53"/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47" name="Google Shape;947;p53"/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48" name="Google Shape;948;p53"/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grpSp>
            <p:nvGrpSpPr>
              <p:cNvPr id="949" name="Google Shape;949;p53"/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950" name="Google Shape;950;p53"/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  <p:sp>
              <p:nvSpPr>
                <p:cNvPr id="951" name="Google Shape;951;p53"/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  <p:sp>
              <p:nvSpPr>
                <p:cNvPr id="952" name="Google Shape;952;p53"/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  <p:sp>
              <p:nvSpPr>
                <p:cNvPr id="953" name="Google Shape;953;p53"/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  <p:sp>
              <p:nvSpPr>
                <p:cNvPr id="954" name="Google Shape;954;p53"/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  <p:sp>
              <p:nvSpPr>
                <p:cNvPr id="955" name="Google Shape;955;p53"/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</p:grpSp>
          <p:grpSp>
            <p:nvGrpSpPr>
              <p:cNvPr id="956" name="Google Shape;956;p53"/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957" name="Google Shape;957;p53"/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  <p:sp>
              <p:nvSpPr>
                <p:cNvPr id="958" name="Google Shape;958;p53"/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  <p:sp>
              <p:nvSpPr>
                <p:cNvPr id="959" name="Google Shape;959;p53"/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  <p:sp>
              <p:nvSpPr>
                <p:cNvPr id="960" name="Google Shape;960;p53"/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  <p:sp>
              <p:nvSpPr>
                <p:cNvPr id="961" name="Google Shape;961;p53"/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  <p:sp>
              <p:nvSpPr>
                <p:cNvPr id="962" name="Google Shape;962;p53"/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85725" extrusionOk="0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dirty="0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endParaRPr>
                </a:p>
              </p:txBody>
            </p:sp>
          </p:grpSp>
        </p:grpSp>
        <p:sp>
          <p:nvSpPr>
            <p:cNvPr id="963" name="Google Shape;963;p53"/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64" name="Google Shape;964;p53"/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65" name="Google Shape;965;p53"/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grpSp>
        <p:nvGrpSpPr>
          <p:cNvPr id="966" name="Google Shape;966;p53"/>
          <p:cNvGrpSpPr/>
          <p:nvPr/>
        </p:nvGrpSpPr>
        <p:grpSpPr>
          <a:xfrm>
            <a:off x="7677739" y="3227710"/>
            <a:ext cx="172020" cy="210110"/>
            <a:chOff x="6880167" y="2925402"/>
            <a:chExt cx="551412" cy="630183"/>
          </a:xfrm>
        </p:grpSpPr>
        <p:sp>
          <p:nvSpPr>
            <p:cNvPr id="967" name="Google Shape;967;p53"/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/>
              <a:ahLst/>
              <a:cxnLst/>
              <a:rect l="l" t="t" r="r" b="b"/>
              <a:pathLst>
                <a:path w="551412" h="630182" extrusionOk="0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solidFill>
              <a:schemeClr val="dk1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68" name="Google Shape;968;p53"/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/>
              <a:ahLst/>
              <a:cxnLst/>
              <a:rect l="l" t="t" r="r" b="b"/>
              <a:pathLst>
                <a:path w="528905" h="67519" extrusionOk="0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solidFill>
              <a:schemeClr val="dk1"/>
            </a:solidFill>
            <a:ln w="1107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69" name="Google Shape;969;p53"/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/>
              <a:ahLst/>
              <a:cxnLst/>
              <a:rect l="l" t="t" r="r" b="b"/>
              <a:pathLst>
                <a:path w="528905" h="67519" extrusionOk="0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solidFill>
              <a:schemeClr val="dk1"/>
            </a:solidFill>
            <a:ln w="1107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970" name="Google Shape;970;p53"/>
          <p:cNvSpPr txBox="1"/>
          <p:nvPr/>
        </p:nvSpPr>
        <p:spPr>
          <a:xfrm>
            <a:off x="2410700" y="1669099"/>
            <a:ext cx="1195108" cy="26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イニシエータ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71" name="Google Shape;971;p53"/>
          <p:cNvSpPr/>
          <p:nvPr/>
        </p:nvSpPr>
        <p:spPr>
          <a:xfrm>
            <a:off x="2474552" y="1978091"/>
            <a:ext cx="1682475" cy="136362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9CC2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972" name="Google Shape;972;p53"/>
          <p:cNvSpPr txBox="1"/>
          <p:nvPr/>
        </p:nvSpPr>
        <p:spPr>
          <a:xfrm>
            <a:off x="3172165" y="2094977"/>
            <a:ext cx="533648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iSCSI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73" name="Google Shape;973;p5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88086" y="1343011"/>
            <a:ext cx="822564" cy="822562"/>
          </a:xfrm>
          <a:prstGeom prst="roundRect">
            <a:avLst>
              <a:gd name="adj" fmla="val 23763"/>
            </a:avLst>
          </a:prstGeom>
          <a:noFill/>
          <a:ln>
            <a:noFill/>
          </a:ln>
        </p:spPr>
      </p:pic>
      <p:grpSp>
        <p:nvGrpSpPr>
          <p:cNvPr id="974" name="Google Shape;974;p53"/>
          <p:cNvGrpSpPr/>
          <p:nvPr/>
        </p:nvGrpSpPr>
        <p:grpSpPr>
          <a:xfrm>
            <a:off x="7434105" y="4025320"/>
            <a:ext cx="1228649" cy="426927"/>
            <a:chOff x="7884633" y="5312644"/>
            <a:chExt cx="1638200" cy="569232"/>
          </a:xfrm>
        </p:grpSpPr>
        <p:sp>
          <p:nvSpPr>
            <p:cNvPr id="975" name="Google Shape;975;p53"/>
            <p:cNvSpPr txBox="1"/>
            <p:nvPr/>
          </p:nvSpPr>
          <p:spPr>
            <a:xfrm>
              <a:off x="8715819" y="5461291"/>
              <a:ext cx="807014" cy="4205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8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rPr>
                <a:t>スナッ</a:t>
              </a:r>
              <a:r>
                <a:rPr lang="ja-JP" altLang="en-US" sz="8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rPr>
                <a:t>プ</a:t>
              </a:r>
              <a:endParaRPr lang="en-US" altLang="ja-JP" sz="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8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rPr>
                <a:t>シ</a:t>
              </a:r>
              <a:r>
                <a:rPr lang="ja-JP" altLang="en-US" sz="8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rPr>
                <a:t>ョット</a:t>
              </a:r>
              <a:endParaRPr sz="8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grpSp>
          <p:nvGrpSpPr>
            <p:cNvPr id="976" name="Google Shape;976;p53"/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977" name="Google Shape;977;p53"/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346242" h="47625" extrusionOk="0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78" name="Google Shape;978;p53"/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458537" h="590550" extrusionOk="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79" name="Google Shape;979;p53"/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6147" h="57150" extrusionOk="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80" name="Google Shape;980;p53"/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37431" h="57150" extrusionOk="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81" name="Google Shape;981;p53"/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6147" h="57150" extrusionOk="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82" name="Google Shape;982;p53"/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65505" h="28575" extrusionOk="0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83" name="Google Shape;983;p53"/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37431" h="57150" extrusionOk="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84" name="Google Shape;984;p53"/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65505" h="28575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85" name="Google Shape;985;p53"/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74863" h="66675" extrusionOk="0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86" name="Google Shape;986;p53"/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56147" h="66675" extrusionOk="0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87" name="Google Shape;987;p53"/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65505" h="57150" extrusionOk="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  <p:sp>
            <p:nvSpPr>
              <p:cNvPr id="988" name="Google Shape;988;p53"/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56147" h="76200" extrusionOk="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</p:grpSp>
        <p:sp>
          <p:nvSpPr>
            <p:cNvPr id="989" name="Google Shape;989;p53"/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/>
              <a:ahLst/>
              <a:cxnLst/>
              <a:rect l="l" t="t" r="r" b="b"/>
              <a:pathLst>
                <a:path w="346242" h="47625" extrusionOk="0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90" name="Google Shape;990;p53"/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/>
              <a:ahLst/>
              <a:cxnLst/>
              <a:rect l="l" t="t" r="r" b="b"/>
              <a:pathLst>
                <a:path w="458537" h="590550" extrusionOk="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91" name="Google Shape;991;p53"/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/>
              <a:ahLst/>
              <a:cxnLst/>
              <a:rect l="l" t="t" r="r" b="b"/>
              <a:pathLst>
                <a:path w="56147" h="57150" extrusionOk="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92" name="Google Shape;992;p53"/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/>
              <a:ahLst/>
              <a:cxnLst/>
              <a:rect l="l" t="t" r="r" b="b"/>
              <a:pathLst>
                <a:path w="37431" h="57150" extrusionOk="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93" name="Google Shape;993;p53"/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/>
              <a:ahLst/>
              <a:cxnLst/>
              <a:rect l="l" t="t" r="r" b="b"/>
              <a:pathLst>
                <a:path w="56147" h="57150" extrusionOk="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94" name="Google Shape;994;p53"/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/>
              <a:ahLst/>
              <a:cxnLst/>
              <a:rect l="l" t="t" r="r" b="b"/>
              <a:pathLst>
                <a:path w="65505" h="28575" extrusionOk="0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95" name="Google Shape;995;p53"/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/>
              <a:ahLst/>
              <a:cxnLst/>
              <a:rect l="l" t="t" r="r" b="b"/>
              <a:pathLst>
                <a:path w="37431" h="57150" extrusionOk="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96" name="Google Shape;996;p53"/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/>
              <a:ahLst/>
              <a:cxnLst/>
              <a:rect l="l" t="t" r="r" b="b"/>
              <a:pathLst>
                <a:path w="65505" h="28575" extrusionOk="0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97" name="Google Shape;997;p53"/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/>
              <a:ahLst/>
              <a:cxnLst/>
              <a:rect l="l" t="t" r="r" b="b"/>
              <a:pathLst>
                <a:path w="74863" h="66675" extrusionOk="0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98" name="Google Shape;998;p53"/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/>
              <a:ahLst/>
              <a:cxnLst/>
              <a:rect l="l" t="t" r="r" b="b"/>
              <a:pathLst>
                <a:path w="56147" h="66675" extrusionOk="0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999" name="Google Shape;999;p53"/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/>
              <a:ahLst/>
              <a:cxnLst/>
              <a:rect l="l" t="t" r="r" b="b"/>
              <a:pathLst>
                <a:path w="65505" h="57150" extrusionOk="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000" name="Google Shape;1000;p53"/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/>
              <a:ahLst/>
              <a:cxnLst/>
              <a:rect l="l" t="t" r="r" b="b"/>
              <a:pathLst>
                <a:path w="56147" h="76200" extrusionOk="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grpSp>
        <p:nvGrpSpPr>
          <p:cNvPr id="1001" name="Google Shape;1001;p53"/>
          <p:cNvGrpSpPr/>
          <p:nvPr/>
        </p:nvGrpSpPr>
        <p:grpSpPr>
          <a:xfrm>
            <a:off x="7898677" y="3227710"/>
            <a:ext cx="172020" cy="210110"/>
            <a:chOff x="6880167" y="2925402"/>
            <a:chExt cx="551412" cy="630183"/>
          </a:xfrm>
        </p:grpSpPr>
        <p:sp>
          <p:nvSpPr>
            <p:cNvPr id="1002" name="Google Shape;1002;p53"/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/>
              <a:ahLst/>
              <a:cxnLst/>
              <a:rect l="l" t="t" r="r" b="b"/>
              <a:pathLst>
                <a:path w="551412" h="630182" extrusionOk="0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solidFill>
              <a:schemeClr val="dk1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003" name="Google Shape;1003;p53"/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/>
              <a:ahLst/>
              <a:cxnLst/>
              <a:rect l="l" t="t" r="r" b="b"/>
              <a:pathLst>
                <a:path w="528905" h="67519" extrusionOk="0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solidFill>
              <a:schemeClr val="dk1"/>
            </a:solidFill>
            <a:ln w="1107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004" name="Google Shape;1004;p53"/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/>
              <a:ahLst/>
              <a:cxnLst/>
              <a:rect l="l" t="t" r="r" b="b"/>
              <a:pathLst>
                <a:path w="528905" h="67519" extrusionOk="0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solidFill>
              <a:schemeClr val="dk1"/>
            </a:solidFill>
            <a:ln w="1107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1005" name="Google Shape;1005;p53"/>
          <p:cNvSpPr txBox="1"/>
          <p:nvPr/>
        </p:nvSpPr>
        <p:spPr>
          <a:xfrm>
            <a:off x="1277740" y="2121576"/>
            <a:ext cx="1279485" cy="30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ローカルユーザ</a:t>
            </a:r>
            <a:r>
              <a:rPr lang="en-US" sz="105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06" name="Google Shape;1006;p5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2517" y="1842125"/>
            <a:ext cx="293825" cy="2793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7" name="Google Shape;1007;p53"/>
          <p:cNvGrpSpPr/>
          <p:nvPr/>
        </p:nvGrpSpPr>
        <p:grpSpPr>
          <a:xfrm>
            <a:off x="875778" y="3840232"/>
            <a:ext cx="805879" cy="534696"/>
            <a:chOff x="672980" y="1966505"/>
            <a:chExt cx="1057450" cy="651099"/>
          </a:xfrm>
        </p:grpSpPr>
        <p:sp>
          <p:nvSpPr>
            <p:cNvPr id="1008" name="Google Shape;1008;p53"/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/>
              <a:ahLst/>
              <a:cxnLst/>
              <a:rect l="l" t="t" r="r" b="b"/>
              <a:pathLst>
                <a:path w="796595" h="651099" extrusionOk="0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solidFill>
              <a:srgbClr val="0070C0"/>
            </a:solidFill>
            <a:ln w="19050" cap="rnd" cmpd="sng">
              <a:solidFill>
                <a:srgbClr val="17171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009" name="Google Shape;1009;p53"/>
            <p:cNvSpPr/>
            <p:nvPr/>
          </p:nvSpPr>
          <p:spPr>
            <a:xfrm>
              <a:off x="672980" y="2002209"/>
              <a:ext cx="269504" cy="586820"/>
            </a:xfrm>
            <a:custGeom>
              <a:avLst/>
              <a:gdLst/>
              <a:ahLst/>
              <a:cxnLst/>
              <a:rect l="l" t="t" r="r" b="b"/>
              <a:pathLst>
                <a:path w="269504" h="586820" extrusionOk="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solidFill>
              <a:srgbClr val="0070C0"/>
            </a:solidFill>
            <a:ln w="19050" cap="flat" cmpd="sng">
              <a:solidFill>
                <a:srgbClr val="17171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1010" name="Google Shape;1010;p53"/>
          <p:cNvSpPr txBox="1"/>
          <p:nvPr/>
        </p:nvSpPr>
        <p:spPr>
          <a:xfrm>
            <a:off x="616999" y="4386782"/>
            <a:ext cx="1411837" cy="225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ローカルユーザ</a:t>
            </a:r>
            <a:r>
              <a:rPr lang="en-US" sz="105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11" name="Google Shape;1011;p5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3117" y="4107331"/>
            <a:ext cx="293825" cy="279391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53"/>
          <p:cNvSpPr txBox="1"/>
          <p:nvPr/>
        </p:nvSpPr>
        <p:spPr>
          <a:xfrm>
            <a:off x="6338918" y="4144327"/>
            <a:ext cx="81807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rPr>
              <a:t>スナップ</a:t>
            </a:r>
            <a:endParaRPr lang="en-US" sz="800" b="1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rPr>
              <a:t>ショット</a:t>
            </a:r>
            <a:endParaRPr sz="8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pic>
        <p:nvPicPr>
          <p:cNvPr id="1013" name="Google Shape;1013;p5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24179" y="3069573"/>
            <a:ext cx="2025423" cy="494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54"/>
          <p:cNvSpPr txBox="1">
            <a:spLocks noGrp="1"/>
          </p:cNvSpPr>
          <p:nvPr>
            <p:ph type="title"/>
          </p:nvPr>
        </p:nvSpPr>
        <p:spPr>
          <a:xfrm>
            <a:off x="-59961" y="1060208"/>
            <a:ext cx="4639581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r">
              <a:buClr>
                <a:srgbClr val="FFFFFF"/>
              </a:buClr>
              <a:buSzPts val="3200"/>
            </a:pPr>
            <a:r>
              <a:rPr lang="en-US" altLang="ja-JP" sz="3200" dirty="0" smtClean="0">
                <a:solidFill>
                  <a:srgbClr val="FFFFFF"/>
                </a:solidFill>
              </a:rPr>
              <a:t>標準保証3</a:t>
            </a:r>
            <a:r>
              <a:rPr lang="ja-JP" altLang="en-US" sz="3200" dirty="0" smtClean="0">
                <a:solidFill>
                  <a:srgbClr val="FFFFFF"/>
                </a:solidFill>
              </a:rPr>
              <a:t>年</a:t>
            </a:r>
            <a:r>
              <a:rPr lang="en-US" sz="3200" dirty="0" smtClean="0">
                <a:solidFill>
                  <a:srgbClr val="FFFFFF"/>
                </a:solidFill>
              </a:rPr>
              <a:t/>
            </a:r>
            <a:br>
              <a:rPr lang="en-US" sz="3200" dirty="0" smtClean="0">
                <a:solidFill>
                  <a:srgbClr val="FFFFFF"/>
                </a:solidFill>
              </a:rPr>
            </a:br>
            <a:r>
              <a:rPr lang="en-US" sz="3200" dirty="0" smtClean="0">
                <a:solidFill>
                  <a:srgbClr val="FFFFFF"/>
                </a:solidFill>
              </a:rPr>
              <a:t>最大</a:t>
            </a:r>
            <a:r>
              <a:rPr lang="en-US" sz="3200" dirty="0">
                <a:solidFill>
                  <a:srgbClr val="FFFFFF"/>
                </a:solidFill>
              </a:rPr>
              <a:t>5</a:t>
            </a:r>
            <a:r>
              <a:rPr lang="en-US" sz="3200" dirty="0" smtClean="0">
                <a:solidFill>
                  <a:srgbClr val="FFFFFF"/>
                </a:solidFill>
              </a:rPr>
              <a:t>年間</a:t>
            </a:r>
            <a:r>
              <a:rPr lang="ja-JP" altLang="en-US" sz="3200" dirty="0" smtClean="0">
                <a:solidFill>
                  <a:srgbClr val="FFFFFF"/>
                </a:solidFill>
              </a:rPr>
              <a:t>まで延長可能</a:t>
            </a:r>
            <a:endParaRPr sz="3200" dirty="0"/>
          </a:p>
        </p:txBody>
      </p:sp>
      <p:sp>
        <p:nvSpPr>
          <p:cNvPr id="1019" name="Google Shape;1019;p54"/>
          <p:cNvSpPr txBox="1"/>
          <p:nvPr/>
        </p:nvSpPr>
        <p:spPr>
          <a:xfrm>
            <a:off x="266078" y="2212232"/>
            <a:ext cx="3518713" cy="938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TS-h1886XU-RP R2には、3年間の無料製品保証が付いています</a:t>
            </a:r>
            <a:r>
              <a:rPr lang="en-US" sz="11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r>
              <a:rPr lang="ja-JP" altLang="en-US" sz="1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また、</a:t>
            </a:r>
            <a:r>
              <a:rPr lang="en-US" sz="11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</a:t>
            </a:r>
            <a:r>
              <a:rPr lang="en-US" sz="1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延長保証サービスプランを購入して、最大5</a:t>
            </a:r>
            <a:r>
              <a:rPr lang="en-US" sz="11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年間の製品保証と価値</a:t>
            </a:r>
            <a:r>
              <a:rPr lang="ja-JP" altLang="en-US" sz="11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に対する優れた</a:t>
            </a:r>
            <a:r>
              <a:rPr lang="en-US" sz="11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保護を享受することができます</a:t>
            </a:r>
            <a:r>
              <a:rPr lang="en-US" sz="1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1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1020" name="Google Shape;1020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0653" y="3491516"/>
            <a:ext cx="1438805" cy="1293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Google Shape;1025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3470" y="1210448"/>
            <a:ext cx="5347249" cy="865205"/>
          </a:xfrm>
          <a:prstGeom prst="rect">
            <a:avLst/>
          </a:prstGeom>
          <a:noFill/>
          <a:ln>
            <a:noFill/>
          </a:ln>
        </p:spPr>
      </p:pic>
      <p:sp>
        <p:nvSpPr>
          <p:cNvPr id="1026" name="Google Shape;1026;p55"/>
          <p:cNvSpPr/>
          <p:nvPr/>
        </p:nvSpPr>
        <p:spPr>
          <a:xfrm>
            <a:off x="382310" y="2188291"/>
            <a:ext cx="5347249" cy="105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2.5GbE/10GbEと専用の6</a:t>
            </a:r>
            <a:r>
              <a:rPr lang="ja-JP" alt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SSDベイ</a:t>
            </a:r>
            <a:r>
              <a:rPr lang="ja-JP" alt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が備わった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NASを</a:t>
            </a:r>
            <a:r>
              <a:rPr lang="ja-JP" alt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endParaRPr lang="en-US" altLang="ja-JP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クアッドコアIntel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Xeon</a:t>
            </a:r>
            <a:r>
              <a:rPr lang="en-US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プロセッサと統合して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ビジネス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や企業の将来</a:t>
            </a:r>
            <a:r>
              <a:rPr lang="ja-JP" alt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的な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成長に対応します</a:t>
            </a: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4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027" name="Google Shape;1027;p55"/>
          <p:cNvSpPr txBox="1"/>
          <p:nvPr/>
        </p:nvSpPr>
        <p:spPr>
          <a:xfrm>
            <a:off x="386437" y="4693514"/>
            <a:ext cx="48707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en-US" altLang="zh-TW" sz="8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Copyright</a:t>
            </a:r>
            <a:r>
              <a:rPr lang="en-US" altLang="zh-TW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© 2022 QNAP Systems, Inc. All rights reserved. </a:t>
            </a:r>
            <a:r>
              <a:rPr lang="en-US" altLang="zh-TW" sz="8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QNAP®</a:t>
            </a:r>
            <a:r>
              <a:rPr lang="ja-JP" altLang="en-US" sz="8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およびその他の</a:t>
            </a:r>
            <a:r>
              <a:rPr lang="en-US" altLang="zh-TW" sz="8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</a:t>
            </a:r>
            <a:r>
              <a:rPr lang="ja-JP" altLang="en-US" sz="8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製品名は、</a:t>
            </a:r>
            <a:r>
              <a:rPr lang="en-US" altLang="zh-TW" sz="8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 </a:t>
            </a:r>
            <a:r>
              <a:rPr lang="en-US" altLang="zh-TW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Systems, Inc</a:t>
            </a:r>
            <a:r>
              <a:rPr lang="en-US" altLang="zh-TW" sz="8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.</a:t>
            </a:r>
            <a:r>
              <a:rPr lang="ja-JP" altLang="en-US" sz="8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の所有権商標または登録商標です。</a:t>
            </a:r>
            <a:endParaRPr lang="en-US" altLang="ja-JP" sz="8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just"/>
            <a:r>
              <a:rPr lang="ja-JP" altLang="en-US" sz="8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本書に記載されているその他の製品および会社名は、それぞれの所有者の商標です。</a:t>
            </a:r>
            <a:endParaRPr lang="en-US" altLang="zh-TW" sz="8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15308" y="1261395"/>
            <a:ext cx="3494113" cy="35169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/>
          <p:cNvSpPr/>
          <p:nvPr/>
        </p:nvSpPr>
        <p:spPr>
          <a:xfrm flipH="1">
            <a:off x="3327135" y="1337409"/>
            <a:ext cx="4273449" cy="1344402"/>
          </a:xfrm>
          <a:prstGeom prst="snip2DiagRect">
            <a:avLst>
              <a:gd name="adj1" fmla="val 0"/>
              <a:gd name="adj2" fmla="val 22793"/>
            </a:avLst>
          </a:prstGeom>
          <a:gradFill>
            <a:gsLst>
              <a:gs pos="0">
                <a:srgbClr val="000000">
                  <a:alpha val="43921"/>
                </a:srgbClr>
              </a:gs>
              <a:gs pos="47000">
                <a:srgbClr val="000000">
                  <a:alpha val="43921"/>
                </a:srgbClr>
              </a:gs>
              <a:gs pos="100000">
                <a:srgbClr val="000000">
                  <a:alpha val="16862"/>
                </a:srgbClr>
              </a:gs>
            </a:gsLst>
            <a:lin ang="5400000" scaled="0"/>
          </a:gra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  <a:effectLst>
            <a:outerShdw blurRad="241300" dist="190500" dir="2700000" algn="tl" rotWithShape="0">
              <a:srgbClr val="000000">
                <a:alpha val="1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13" name="Google Shape;113;p16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2800" dirty="0" smtClean="0"/>
              <a:t>ECC</a:t>
            </a:r>
            <a:r>
              <a:rPr lang="en-US" altLang="ja-JP" sz="2800" dirty="0" smtClean="0"/>
              <a:t>(Error Correcting Code)</a:t>
            </a:r>
            <a:r>
              <a:rPr lang="en-US" sz="2800" dirty="0" err="1" smtClean="0"/>
              <a:t>メモリをサポート</a:t>
            </a:r>
            <a:endParaRPr sz="2800" dirty="0"/>
          </a:p>
        </p:txBody>
      </p:sp>
      <p:sp>
        <p:nvSpPr>
          <p:cNvPr id="114" name="Google Shape;114;p16"/>
          <p:cNvSpPr txBox="1"/>
          <p:nvPr/>
        </p:nvSpPr>
        <p:spPr>
          <a:xfrm>
            <a:off x="3265425" y="2696753"/>
            <a:ext cx="5552419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TS-h1886XU-RP R2は、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シングルビットエラーを自動的に検出して</a:t>
            </a:r>
            <a:r>
              <a:rPr lang="ja-JP" alt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即座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に修正するQNAP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ECCメモリ</a:t>
            </a:r>
            <a:r>
              <a:rPr lang="ja-JP" alt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に対応</a:t>
            </a:r>
            <a:endParaRPr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最大128GB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のメモリ(4 </a:t>
            </a: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 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32GB)をサポートする</a:t>
            </a: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</a:t>
            </a:r>
            <a:b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UDIMM</a:t>
            </a:r>
            <a:r>
              <a:rPr lang="en-US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スロット</a:t>
            </a:r>
            <a:endParaRPr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TS-h1886XU-RP R2には、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32GB(2 </a:t>
            </a: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 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16GB)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ECC</a:t>
            </a: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メモリが</a:t>
            </a:r>
            <a: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プリインストールされています</a:t>
            </a: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5" name="Google Shape;115;p16"/>
          <p:cNvSpPr txBox="1"/>
          <p:nvPr/>
        </p:nvSpPr>
        <p:spPr>
          <a:xfrm>
            <a:off x="3547024" y="1561512"/>
            <a:ext cx="251655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信頼性の高い</a:t>
            </a:r>
            <a:r>
              <a:rPr lang="en-US" sz="1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80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メモリと</a:t>
            </a:r>
            <a:endParaRPr lang="en-US" sz="18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データ破損の回避</a:t>
            </a:r>
            <a:endParaRPr sz="18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116" name="Google Shape;116;p16"/>
          <p:cNvGrpSpPr/>
          <p:nvPr/>
        </p:nvGrpSpPr>
        <p:grpSpPr>
          <a:xfrm>
            <a:off x="6118924" y="1604129"/>
            <a:ext cx="846071" cy="302164"/>
            <a:chOff x="7943850" y="1388633"/>
            <a:chExt cx="1084412" cy="387286"/>
          </a:xfrm>
        </p:grpSpPr>
        <p:sp>
          <p:nvSpPr>
            <p:cNvPr id="117" name="Google Shape;117;p16"/>
            <p:cNvSpPr/>
            <p:nvPr/>
          </p:nvSpPr>
          <p:spPr>
            <a:xfrm>
              <a:off x="7943850" y="1395165"/>
              <a:ext cx="348090" cy="373287"/>
            </a:xfrm>
            <a:custGeom>
              <a:avLst/>
              <a:gdLst/>
              <a:ahLst/>
              <a:cxnLst/>
              <a:rect l="l" t="t" r="r" b="b"/>
              <a:pathLst>
                <a:path w="348090" h="373287" extrusionOk="0">
                  <a:moveTo>
                    <a:pt x="293964" y="220240"/>
                  </a:moveTo>
                  <a:lnTo>
                    <a:pt x="132517" y="220240"/>
                  </a:lnTo>
                  <a:lnTo>
                    <a:pt x="116652" y="295831"/>
                  </a:lnTo>
                  <a:lnTo>
                    <a:pt x="301430" y="295831"/>
                  </a:lnTo>
                  <a:lnTo>
                    <a:pt x="273433" y="373288"/>
                  </a:lnTo>
                  <a:lnTo>
                    <a:pt x="0" y="373288"/>
                  </a:lnTo>
                  <a:lnTo>
                    <a:pt x="79324" y="0"/>
                  </a:lnTo>
                  <a:lnTo>
                    <a:pt x="348091" y="0"/>
                  </a:lnTo>
                  <a:lnTo>
                    <a:pt x="331293" y="77457"/>
                  </a:lnTo>
                  <a:lnTo>
                    <a:pt x="163313" y="77457"/>
                  </a:lnTo>
                  <a:lnTo>
                    <a:pt x="149315" y="142783"/>
                  </a:lnTo>
                  <a:lnTo>
                    <a:pt x="310762" y="142783"/>
                  </a:lnTo>
                  <a:lnTo>
                    <a:pt x="293964" y="22024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18" name="Google Shape;118;p16"/>
            <p:cNvSpPr/>
            <p:nvPr/>
          </p:nvSpPr>
          <p:spPr>
            <a:xfrm>
              <a:off x="8296606" y="1388633"/>
              <a:ext cx="354635" cy="386353"/>
            </a:xfrm>
            <a:custGeom>
              <a:avLst/>
              <a:gdLst/>
              <a:ahLst/>
              <a:cxnLst/>
              <a:rect l="l" t="t" r="r" b="b"/>
              <a:pathLst>
                <a:path w="354635" h="386353" extrusionOk="0">
                  <a:moveTo>
                    <a:pt x="330360" y="255702"/>
                  </a:moveTo>
                  <a:cubicBezTo>
                    <a:pt x="304229" y="345291"/>
                    <a:pt x="239837" y="386353"/>
                    <a:pt x="148382" y="386353"/>
                  </a:cubicBezTo>
                  <a:cubicBezTo>
                    <a:pt x="49461" y="386353"/>
                    <a:pt x="0" y="327560"/>
                    <a:pt x="0" y="233305"/>
                  </a:cubicBezTo>
                  <a:cubicBezTo>
                    <a:pt x="0" y="134384"/>
                    <a:pt x="55993" y="0"/>
                    <a:pt x="208108" y="0"/>
                  </a:cubicBezTo>
                  <a:cubicBezTo>
                    <a:pt x="304229" y="0"/>
                    <a:pt x="355557" y="51327"/>
                    <a:pt x="354623" y="130651"/>
                  </a:cubicBezTo>
                  <a:lnTo>
                    <a:pt x="249170" y="130651"/>
                  </a:lnTo>
                  <a:cubicBezTo>
                    <a:pt x="249170" y="102654"/>
                    <a:pt x="240771" y="75591"/>
                    <a:pt x="199709" y="75591"/>
                  </a:cubicBezTo>
                  <a:cubicBezTo>
                    <a:pt x="137183" y="75591"/>
                    <a:pt x="109187" y="175445"/>
                    <a:pt x="109187" y="238904"/>
                  </a:cubicBezTo>
                  <a:cubicBezTo>
                    <a:pt x="109187" y="279033"/>
                    <a:pt x="121318" y="310762"/>
                    <a:pt x="159581" y="310762"/>
                  </a:cubicBezTo>
                  <a:cubicBezTo>
                    <a:pt x="196909" y="310762"/>
                    <a:pt x="213707" y="286498"/>
                    <a:pt x="225839" y="255702"/>
                  </a:cubicBezTo>
                  <a:lnTo>
                    <a:pt x="330360" y="255702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8673627" y="1388633"/>
              <a:ext cx="354635" cy="387286"/>
            </a:xfrm>
            <a:custGeom>
              <a:avLst/>
              <a:gdLst/>
              <a:ahLst/>
              <a:cxnLst/>
              <a:rect l="l" t="t" r="r" b="b"/>
              <a:pathLst>
                <a:path w="354635" h="387286" extrusionOk="0">
                  <a:moveTo>
                    <a:pt x="331293" y="255702"/>
                  </a:moveTo>
                  <a:cubicBezTo>
                    <a:pt x="305163" y="345291"/>
                    <a:pt x="240771" y="387286"/>
                    <a:pt x="148382" y="387286"/>
                  </a:cubicBezTo>
                  <a:cubicBezTo>
                    <a:pt x="49461" y="386353"/>
                    <a:pt x="0" y="327560"/>
                    <a:pt x="0" y="233305"/>
                  </a:cubicBezTo>
                  <a:cubicBezTo>
                    <a:pt x="0" y="134384"/>
                    <a:pt x="55993" y="0"/>
                    <a:pt x="208108" y="0"/>
                  </a:cubicBezTo>
                  <a:cubicBezTo>
                    <a:pt x="304230" y="0"/>
                    <a:pt x="355557" y="51327"/>
                    <a:pt x="354623" y="130651"/>
                  </a:cubicBezTo>
                  <a:lnTo>
                    <a:pt x="249170" y="130651"/>
                  </a:lnTo>
                  <a:cubicBezTo>
                    <a:pt x="249170" y="102654"/>
                    <a:pt x="240771" y="75591"/>
                    <a:pt x="199709" y="75591"/>
                  </a:cubicBezTo>
                  <a:cubicBezTo>
                    <a:pt x="137183" y="75591"/>
                    <a:pt x="109187" y="175445"/>
                    <a:pt x="109187" y="238904"/>
                  </a:cubicBezTo>
                  <a:cubicBezTo>
                    <a:pt x="109187" y="279033"/>
                    <a:pt x="121318" y="310762"/>
                    <a:pt x="159581" y="310762"/>
                  </a:cubicBezTo>
                  <a:cubicBezTo>
                    <a:pt x="196909" y="310762"/>
                    <a:pt x="213707" y="286498"/>
                    <a:pt x="225839" y="255702"/>
                  </a:cubicBezTo>
                  <a:lnTo>
                    <a:pt x="331293" y="255702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pic>
        <p:nvPicPr>
          <p:cNvPr id="120" name="Google Shape;120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35833" y="2068290"/>
            <a:ext cx="1268904" cy="401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800000">
            <a:off x="147312" y="2874897"/>
            <a:ext cx="2873692" cy="672244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6"/>
          <p:cNvSpPr txBox="1"/>
          <p:nvPr/>
        </p:nvSpPr>
        <p:spPr>
          <a:xfrm>
            <a:off x="3678583" y="4300561"/>
            <a:ext cx="433977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 </a:t>
            </a:r>
            <a:r>
              <a:rPr lang="en-US" sz="1050" dirty="0" smtClean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32GB ECC </a:t>
            </a:r>
            <a:r>
              <a:rPr lang="en-US" sz="1050" dirty="0" err="1" smtClean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RAM</a:t>
            </a:r>
            <a:r>
              <a:rPr lang="en-US" sz="1050" dirty="0" err="1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アクセサリ</a:t>
            </a:r>
            <a:r>
              <a:rPr lang="en-US" sz="1050" dirty="0" err="1" smtClean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</a:t>
            </a:r>
            <a:r>
              <a:rPr lang="en-US" sz="1050" dirty="0" smtClean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/N: RAM-16GDR4ECT0-UD-2666</a:t>
            </a:r>
            <a:endParaRPr sz="14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3327135" y="4547605"/>
            <a:ext cx="4880682" cy="293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注</a:t>
            </a:r>
            <a:r>
              <a:rPr lang="ja-JP" alt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</a:t>
            </a:r>
            <a:r>
              <a:rPr lang="en-US" altLang="ja-JP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 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ECC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メモリモジュールと非ECC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メモリモジュールを</a:t>
            </a:r>
            <a:r>
              <a:rPr lang="ja-JP" alt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同時</a:t>
            </a:r>
            <a:r>
              <a:rPr 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br>
              <a:rPr 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使用することはできません</a:t>
            </a: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97197" y="1002762"/>
            <a:ext cx="2791682" cy="2809888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2800" dirty="0" smtClean="0"/>
              <a:t>6つの2.5</a:t>
            </a:r>
            <a:r>
              <a:rPr lang="en-US" sz="2800" dirty="0"/>
              <a:t>インチ</a:t>
            </a:r>
            <a:r>
              <a:rPr lang="en-US" sz="2800" dirty="0" smtClean="0"/>
              <a:t>SATA 6Gb/s </a:t>
            </a:r>
            <a:r>
              <a:rPr lang="en-US" sz="2800" dirty="0" err="1" smtClean="0"/>
              <a:t>SSDキャッシュベイ</a:t>
            </a:r>
            <a:r>
              <a:rPr lang="ja-JP" altLang="en-US" sz="2800" dirty="0" smtClean="0"/>
              <a:t>を</a:t>
            </a:r>
            <a:r>
              <a:rPr lang="en-US" altLang="ja-JP" sz="2800" dirty="0" smtClean="0"/>
              <a:t/>
            </a:r>
            <a:br>
              <a:rPr lang="en-US" altLang="ja-JP" sz="2800" dirty="0" smtClean="0"/>
            </a:br>
            <a:r>
              <a:rPr lang="ja-JP" altLang="en-US" sz="2800" dirty="0" smtClean="0"/>
              <a:t>背面に搭載、</a:t>
            </a:r>
            <a:r>
              <a:rPr lang="en-US" altLang="ja-JP" sz="2800" dirty="0" err="1" smtClean="0"/>
              <a:t>パフォーマンスを向上</a:t>
            </a:r>
            <a:endParaRPr sz="2800" dirty="0">
              <a:sym typeface="Arial"/>
            </a:endParaRPr>
          </a:p>
        </p:txBody>
      </p:sp>
      <p:sp>
        <p:nvSpPr>
          <p:cNvPr id="130" name="Google Shape;130;p17"/>
          <p:cNvSpPr txBox="1"/>
          <p:nvPr/>
        </p:nvSpPr>
        <p:spPr>
          <a:xfrm>
            <a:off x="1867741" y="1240979"/>
            <a:ext cx="4095592" cy="166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つの専用2.5</a:t>
            </a:r>
            <a:r>
              <a:rPr lang="ja-JP" alt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</a:t>
            </a:r>
            <a:r>
              <a:rPr 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SATA </a:t>
            </a:r>
            <a:r>
              <a:rPr lang="en-US" sz="16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SSDキャッシュベイ</a:t>
            </a: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SSD</a:t>
            </a:r>
            <a:r>
              <a:rPr lang="en-US" sz="12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キャッシ</a:t>
            </a:r>
            <a:r>
              <a:rPr lang="ja-JP" alt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ュ</a:t>
            </a:r>
            <a: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はすでにエンタープライズストレージで主流になっているため</a:t>
            </a: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TS-h1886XU-RP R2</a:t>
            </a:r>
            <a:r>
              <a:rPr lang="ja-JP" alt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NASには6つの専用2.5</a:t>
            </a: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</a:t>
            </a:r>
            <a: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SATA </a:t>
            </a:r>
            <a:r>
              <a:rPr lang="en-US" sz="12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SSD</a:t>
            </a:r>
            <a:r>
              <a:rPr lang="en-US" sz="12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キャッシュベイが標準で装備されています</a:t>
            </a:r>
            <a: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b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2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これにより</a:t>
            </a:r>
            <a:r>
              <a:rPr lang="en-US" sz="12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2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安定性と効率的なパフォーマンスおよび拡張機能が提供されます</a:t>
            </a: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31" name="Google Shape;13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8702" y="1518796"/>
            <a:ext cx="754082" cy="103416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7"/>
          <p:cNvSpPr txBox="1"/>
          <p:nvPr/>
        </p:nvSpPr>
        <p:spPr>
          <a:xfrm>
            <a:off x="1195594" y="2035880"/>
            <a:ext cx="7363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x6</a:t>
            </a:r>
            <a:endParaRPr sz="36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133" name="Google Shape;133;p17"/>
          <p:cNvGrpSpPr/>
          <p:nvPr/>
        </p:nvGrpSpPr>
        <p:grpSpPr>
          <a:xfrm>
            <a:off x="222161" y="3247975"/>
            <a:ext cx="7166450" cy="1895525"/>
            <a:chOff x="218064" y="2717464"/>
            <a:chExt cx="11755871" cy="3109427"/>
          </a:xfrm>
        </p:grpSpPr>
        <p:pic>
          <p:nvPicPr>
            <p:cNvPr id="134" name="Google Shape;134;p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18064" y="2717464"/>
              <a:ext cx="11755871" cy="31094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" name="Google Shape;135;p1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57583" y="5334053"/>
              <a:ext cx="11624603" cy="32449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6" name="Google Shape;136;p17"/>
          <p:cNvGrpSpPr/>
          <p:nvPr/>
        </p:nvGrpSpPr>
        <p:grpSpPr>
          <a:xfrm>
            <a:off x="546746" y="3543933"/>
            <a:ext cx="5148381" cy="1218446"/>
            <a:chOff x="3219555" y="1312822"/>
            <a:chExt cx="4058687" cy="960553"/>
          </a:xfrm>
        </p:grpSpPr>
        <p:sp>
          <p:nvSpPr>
            <p:cNvPr id="137" name="Google Shape;137;p17"/>
            <p:cNvSpPr/>
            <p:nvPr/>
          </p:nvSpPr>
          <p:spPr>
            <a:xfrm>
              <a:off x="3219555" y="1312822"/>
              <a:ext cx="770297" cy="960553"/>
            </a:xfrm>
            <a:prstGeom prst="rect">
              <a:avLst/>
            </a:prstGeom>
            <a:noFill/>
            <a:ln w="381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6507945" y="1312822"/>
              <a:ext cx="770297" cy="960553"/>
            </a:xfrm>
            <a:prstGeom prst="rect">
              <a:avLst/>
            </a:prstGeom>
            <a:noFill/>
            <a:ln w="381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cxnSp>
        <p:nvCxnSpPr>
          <p:cNvPr id="139" name="Google Shape;139;p17"/>
          <p:cNvCxnSpPr>
            <a:stCxn id="137" idx="0"/>
            <a:endCxn id="138" idx="0"/>
          </p:cNvCxnSpPr>
          <p:nvPr/>
        </p:nvCxnSpPr>
        <p:spPr>
          <a:xfrm rot="-5400000" flipH="1">
            <a:off x="3120601" y="1458633"/>
            <a:ext cx="600" cy="4171200"/>
          </a:xfrm>
          <a:prstGeom prst="bentConnector3">
            <a:avLst>
              <a:gd name="adj1" fmla="val -57094079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0" name="Google Shape;140;p17"/>
          <p:cNvSpPr txBox="1"/>
          <p:nvPr/>
        </p:nvSpPr>
        <p:spPr>
          <a:xfrm>
            <a:off x="5971798" y="2716165"/>
            <a:ext cx="27075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 x 2.5</a:t>
            </a: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SATA SSD</a:t>
            </a:r>
            <a:b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ホットスワップ可能なトレイ</a:t>
            </a:r>
            <a:endParaRPr sz="1400" b="1" i="0" u="none" strike="noStrik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141" name="Google Shape;141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32482" y="1372739"/>
            <a:ext cx="1301795" cy="13940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2" name="Google Shape;142;p17"/>
          <p:cNvCxnSpPr/>
          <p:nvPr/>
        </p:nvCxnSpPr>
        <p:spPr>
          <a:xfrm>
            <a:off x="5206572" y="3201283"/>
            <a:ext cx="823655" cy="0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triangle" w="lg" len="lg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8" descr="一張含有 文字, 電子用品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04387" y="1239838"/>
            <a:ext cx="6270551" cy="240287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8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80"/>
              <a:buFont typeface="Arial"/>
              <a:buNone/>
            </a:pPr>
            <a:r>
              <a:rPr lang="en-US" sz="2880" dirty="0" smtClean="0"/>
              <a:t>2.5GbE</a:t>
            </a:r>
            <a:r>
              <a:rPr lang="ja-JP" altLang="en-US" sz="2880" dirty="0" smtClean="0"/>
              <a:t>を</a:t>
            </a:r>
            <a:r>
              <a:rPr lang="en-US" sz="2880" dirty="0" smtClean="0"/>
              <a:t>4ポート</a:t>
            </a:r>
            <a:r>
              <a:rPr lang="ja-JP" altLang="en-US" sz="2880" dirty="0" smtClean="0"/>
              <a:t>搭載</a:t>
            </a:r>
            <a:r>
              <a:rPr lang="en-US" sz="2880" dirty="0" smtClean="0"/>
              <a:t>、企業経済における</a:t>
            </a:r>
            <a:br>
              <a:rPr lang="en-US" sz="2880" dirty="0" smtClean="0"/>
            </a:br>
            <a:r>
              <a:rPr lang="en-US" sz="2880" dirty="0" err="1" smtClean="0"/>
              <a:t>将来の高速ネットワーク</a:t>
            </a:r>
            <a:r>
              <a:rPr lang="ja-JP" altLang="en-US" sz="2880" dirty="0" smtClean="0"/>
              <a:t>化を</a:t>
            </a:r>
            <a:r>
              <a:rPr lang="en-US" sz="2880" dirty="0" err="1" smtClean="0"/>
              <a:t>サポート</a:t>
            </a:r>
            <a:endParaRPr sz="2880" dirty="0">
              <a:sym typeface="Arial"/>
            </a:endParaRPr>
          </a:p>
        </p:txBody>
      </p:sp>
      <p:sp>
        <p:nvSpPr>
          <p:cNvPr id="149" name="Google Shape;149;p18"/>
          <p:cNvSpPr txBox="1"/>
          <p:nvPr/>
        </p:nvSpPr>
        <p:spPr>
          <a:xfrm>
            <a:off x="253100" y="2297717"/>
            <a:ext cx="2969785" cy="227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前世代</a:t>
            </a:r>
            <a:r>
              <a:rPr lang="en-US" sz="11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(TS-1886XU-RPおよび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TS-h1886XU-RP)の</a:t>
            </a:r>
            <a:r>
              <a:rPr lang="en-US" sz="11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1GbEネットワーク速度は、</a:t>
            </a:r>
            <a:r>
              <a:rPr lang="en-US" sz="11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今日の大企業の基本的なストレージニーズ</a:t>
            </a:r>
            <a:r>
              <a:rPr lang="ja-JP" altLang="en-US" sz="11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を満たしていません</a:t>
            </a:r>
            <a:r>
              <a:rPr lang="en-US" sz="11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r>
              <a:rPr lang="en-US" sz="11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そのため、新しい</a:t>
            </a:r>
            <a:r>
              <a:rPr lang="en-US" sz="11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1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1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TS-h1886XU-RP R2 NASには、4つの2.5GbE(1GbE互換)ネットワークポートが標準で装備されています。ポートトランキングネットワークリンクアグリゲーションを通じて、NASはマルチクライアント環境で最大10Gbpsのデータ伝送容量を提供できます。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50" name="Google Shape;15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330222" y="1315469"/>
            <a:ext cx="900000" cy="900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pic>
        <p:nvPicPr>
          <p:cNvPr id="151" name="Google Shape;151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462" y="1465369"/>
            <a:ext cx="691217" cy="5980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" name="Google Shape;152;p18"/>
          <p:cNvGrpSpPr/>
          <p:nvPr/>
        </p:nvGrpSpPr>
        <p:grpSpPr>
          <a:xfrm>
            <a:off x="4815028" y="2805042"/>
            <a:ext cx="1426596" cy="1956473"/>
            <a:chOff x="3737718" y="2535339"/>
            <a:chExt cx="1426596" cy="1956473"/>
          </a:xfrm>
        </p:grpSpPr>
        <p:sp>
          <p:nvSpPr>
            <p:cNvPr id="153" name="Google Shape;153;p18"/>
            <p:cNvSpPr/>
            <p:nvPr/>
          </p:nvSpPr>
          <p:spPr>
            <a:xfrm>
              <a:off x="4056764" y="2535339"/>
              <a:ext cx="788505" cy="533682"/>
            </a:xfrm>
            <a:prstGeom prst="rect">
              <a:avLst/>
            </a:prstGeom>
            <a:noFill/>
            <a:ln w="381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cxnSp>
          <p:nvCxnSpPr>
            <p:cNvPr id="154" name="Google Shape;154;p18"/>
            <p:cNvCxnSpPr>
              <a:stCxn id="153" idx="2"/>
            </p:cNvCxnSpPr>
            <p:nvPr/>
          </p:nvCxnSpPr>
          <p:spPr>
            <a:xfrm>
              <a:off x="4451017" y="3069021"/>
              <a:ext cx="0" cy="457500"/>
            </a:xfrm>
            <a:prstGeom prst="straightConnector1">
              <a:avLst/>
            </a:prstGeom>
            <a:noFill/>
            <a:ln w="381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pic>
          <p:nvPicPr>
            <p:cNvPr id="155" name="Google Shape;155;p1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737718" y="3457324"/>
              <a:ext cx="1426596" cy="10344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Google Shape;156;p18"/>
            <p:cNvSpPr/>
            <p:nvPr/>
          </p:nvSpPr>
          <p:spPr>
            <a:xfrm>
              <a:off x="3737718" y="3440886"/>
              <a:ext cx="1426595" cy="1050926"/>
            </a:xfrm>
            <a:prstGeom prst="rect">
              <a:avLst/>
            </a:prstGeom>
            <a:noFill/>
            <a:ln w="381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157" name="Google Shape;157;p18"/>
          <p:cNvSpPr txBox="1"/>
          <p:nvPr/>
        </p:nvSpPr>
        <p:spPr>
          <a:xfrm>
            <a:off x="1266594" y="1414795"/>
            <a:ext cx="2435882" cy="699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 x 2.5GbE高速</a:t>
            </a:r>
            <a:br>
              <a:rPr 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600" b="1" dirty="0" err="1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ネットワークポート</a:t>
            </a: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50230" y="1261395"/>
            <a:ext cx="3494113" cy="351690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9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790103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ja-JP" altLang="en-US" sz="2400" dirty="0" smtClean="0"/>
              <a:t>プリインストールされる</a:t>
            </a:r>
            <a:r>
              <a:rPr lang="en-US" sz="2400" dirty="0" smtClean="0"/>
              <a:t>デュアルポート10GbE </a:t>
            </a:r>
            <a:r>
              <a:rPr lang="en-US" sz="2400" dirty="0" err="1" smtClean="0"/>
              <a:t>SFP</a:t>
            </a:r>
            <a:r>
              <a:rPr lang="en-US" sz="2400" dirty="0" err="1"/>
              <a:t>+</a:t>
            </a:r>
            <a:r>
              <a:rPr lang="en-US" sz="2400" dirty="0" err="1" smtClean="0"/>
              <a:t>高速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ネットワークカード</a:t>
            </a:r>
            <a:r>
              <a:rPr lang="ja-JP" altLang="en-US" sz="2400" dirty="0" smtClean="0"/>
              <a:t>で</a:t>
            </a:r>
            <a:r>
              <a:rPr lang="en-US" altLang="ja-JP" sz="2400" dirty="0" smtClean="0"/>
              <a:t>2,000MB/s</a:t>
            </a:r>
            <a:r>
              <a:rPr lang="ja-JP" altLang="en-US" sz="2400" dirty="0" smtClean="0"/>
              <a:t>以上のパフォーマンスを実現</a:t>
            </a:r>
            <a:endParaRPr sz="2400" dirty="0"/>
          </a:p>
        </p:txBody>
      </p:sp>
      <p:sp>
        <p:nvSpPr>
          <p:cNvPr id="164" name="Google Shape;164;p19"/>
          <p:cNvSpPr txBox="1"/>
          <p:nvPr/>
        </p:nvSpPr>
        <p:spPr>
          <a:xfrm>
            <a:off x="2930465" y="1189132"/>
            <a:ext cx="608179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デュアルポート</a:t>
            </a:r>
            <a:r>
              <a:rPr 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10GbE 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SFP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+高速拡張カードは、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高性能のRemote</a:t>
            </a:r>
            <a:r>
              <a:rPr 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Direct Memory Access(RDMA</a:t>
            </a:r>
            <a:r>
              <a:rPr 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en-US" sz="120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プロトコルをサポート</a:t>
            </a:r>
            <a:r>
              <a:rPr lang="ja-JP" alt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</a:t>
            </a:r>
            <a:r>
              <a:rPr lang="en-US" sz="120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ます</a:t>
            </a: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。これにより、データはアプリケーションサーバーのメモリバッファとストレージデバイスを介してネットワークドライバと通信層を直接バイパスできるようになり、ホストのCPU負荷が大幅に削減されます。 </a:t>
            </a:r>
            <a:r>
              <a:rPr lang="en-US" sz="120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NASは、このようなオフロードでより多くのプロセスを処理できます</a:t>
            </a:r>
            <a:r>
              <a:rPr lang="en-US" sz="120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165" name="Google Shape;165;p19"/>
          <p:cNvGrpSpPr/>
          <p:nvPr/>
        </p:nvGrpSpPr>
        <p:grpSpPr>
          <a:xfrm>
            <a:off x="3028935" y="2399129"/>
            <a:ext cx="5831933" cy="1995542"/>
            <a:chOff x="355574" y="2399165"/>
            <a:chExt cx="6514011" cy="2228932"/>
          </a:xfrm>
        </p:grpSpPr>
        <p:pic>
          <p:nvPicPr>
            <p:cNvPr id="166" name="Google Shape;166;p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>
              <a:off x="3673126" y="2571750"/>
              <a:ext cx="3196459" cy="20563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>
              <a:off x="355574" y="2571750"/>
              <a:ext cx="3196459" cy="20563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19"/>
            <p:cNvSpPr/>
            <p:nvPr/>
          </p:nvSpPr>
          <p:spPr>
            <a:xfrm>
              <a:off x="3747358" y="2873171"/>
              <a:ext cx="811924" cy="1651534"/>
            </a:xfrm>
            <a:prstGeom prst="rect">
              <a:avLst/>
            </a:prstGeom>
            <a:solidFill>
              <a:srgbClr val="F368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428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イーサ</a:t>
              </a:r>
              <a:r>
                <a:rPr lang="en-US" altLang="ja-JP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/>
              </a:r>
              <a:br>
                <a:rPr lang="en-US" altLang="ja-JP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</a:br>
              <a:r>
                <a:rPr lang="ja-JP" altLang="en-US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ネット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69" name="Google Shape;169;p19"/>
            <p:cNvSpPr/>
            <p:nvPr/>
          </p:nvSpPr>
          <p:spPr>
            <a:xfrm>
              <a:off x="4633512" y="3096773"/>
              <a:ext cx="1497608" cy="868314"/>
            </a:xfrm>
            <a:prstGeom prst="rect">
              <a:avLst/>
            </a:prstGeom>
            <a:solidFill>
              <a:srgbClr val="5EAA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ソケットレイヤーと</a:t>
              </a:r>
              <a:endParaRPr lang="en-US" altLang="ja-JP" sz="105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ネットワークドライバ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0" name="Google Shape;170;p19"/>
            <p:cNvSpPr/>
            <p:nvPr/>
          </p:nvSpPr>
          <p:spPr>
            <a:xfrm rot="5400000">
              <a:off x="5674953" y="3398303"/>
              <a:ext cx="1767869" cy="413990"/>
            </a:xfrm>
            <a:prstGeom prst="rect">
              <a:avLst/>
            </a:prstGeom>
            <a:solidFill>
              <a:srgbClr val="2D91A9"/>
            </a:solidFill>
            <a:ln>
              <a:noFill/>
            </a:ln>
            <a:effectLst>
              <a:outerShdw blurRad="152400" dist="215900" dir="16200000" sx="76000" sy="76000" rotWithShape="0">
                <a:srgbClr val="000000">
                  <a:alpha val="26666"/>
                </a:srgbClr>
              </a:outerShdw>
            </a:effectLst>
          </p:spPr>
          <p:txBody>
            <a:bodyPr spcFirstLastPara="1" vert="horz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428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メモリ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1" name="Google Shape;171;p19"/>
            <p:cNvSpPr/>
            <p:nvPr/>
          </p:nvSpPr>
          <p:spPr>
            <a:xfrm>
              <a:off x="2597827" y="2399165"/>
              <a:ext cx="2035685" cy="34516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428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dirty="0" smtClean="0">
                  <a:solidFill>
                    <a:srgbClr val="0C0C0C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RDMA</a:t>
              </a:r>
              <a:endParaRPr sz="1050" dirty="0">
                <a:solidFill>
                  <a:srgbClr val="0C0C0C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72" name="Google Shape;172;p19"/>
            <p:cNvSpPr/>
            <p:nvPr/>
          </p:nvSpPr>
          <p:spPr>
            <a:xfrm>
              <a:off x="2667421" y="2873171"/>
              <a:ext cx="811924" cy="1651534"/>
            </a:xfrm>
            <a:prstGeom prst="rect">
              <a:avLst/>
            </a:prstGeom>
            <a:solidFill>
              <a:srgbClr val="F368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428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イーサ</a:t>
              </a:r>
              <a:r>
                <a:rPr lang="en-US" altLang="ja-JP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/>
              </a:r>
              <a:br>
                <a:rPr lang="en-US" altLang="ja-JP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</a:br>
              <a:r>
                <a:rPr lang="ja-JP" altLang="en-US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ネット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3" name="Google Shape;173;p19"/>
            <p:cNvSpPr/>
            <p:nvPr/>
          </p:nvSpPr>
          <p:spPr>
            <a:xfrm>
              <a:off x="1109267" y="3096773"/>
              <a:ext cx="1497608" cy="868314"/>
            </a:xfrm>
            <a:prstGeom prst="rect">
              <a:avLst/>
            </a:prstGeom>
            <a:solidFill>
              <a:srgbClr val="5EAA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050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ソケットレイヤー</a:t>
              </a:r>
              <a:r>
                <a:rPr lang="ja-JP" altLang="en-US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と</a:t>
              </a:r>
              <a:endParaRPr lang="en-US" altLang="ja-JP" sz="105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ネットワークドライバ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4" name="Google Shape;174;p19"/>
            <p:cNvSpPr/>
            <p:nvPr/>
          </p:nvSpPr>
          <p:spPr>
            <a:xfrm rot="-5400000">
              <a:off x="-217640" y="3398303"/>
              <a:ext cx="1767869" cy="413990"/>
            </a:xfrm>
            <a:prstGeom prst="rect">
              <a:avLst/>
            </a:prstGeom>
            <a:solidFill>
              <a:srgbClr val="2D91A9"/>
            </a:solidFill>
            <a:ln>
              <a:noFill/>
            </a:ln>
            <a:effectLst>
              <a:outerShdw blurRad="152400" dist="215900" dir="16200000" sx="76000" sy="76000" rotWithShape="0">
                <a:srgbClr val="000000">
                  <a:alpha val="2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428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05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メモリ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grpSp>
          <p:nvGrpSpPr>
            <p:cNvPr id="175" name="Google Shape;175;p19"/>
            <p:cNvGrpSpPr/>
            <p:nvPr/>
          </p:nvGrpSpPr>
          <p:grpSpPr>
            <a:xfrm>
              <a:off x="873290" y="3605213"/>
              <a:ext cx="5478602" cy="736885"/>
              <a:chOff x="855217" y="3605212"/>
              <a:chExt cx="5554596" cy="736885"/>
            </a:xfrm>
          </p:grpSpPr>
          <p:cxnSp>
            <p:nvCxnSpPr>
              <p:cNvPr id="176" name="Google Shape;176;p19"/>
              <p:cNvCxnSpPr>
                <a:stCxn id="174" idx="2"/>
              </p:cNvCxnSpPr>
              <p:nvPr/>
            </p:nvCxnSpPr>
            <p:spPr>
              <a:xfrm>
                <a:off x="855217" y="3605297"/>
                <a:ext cx="2742300" cy="736800"/>
              </a:xfrm>
              <a:prstGeom prst="bentConnector3">
                <a:avLst>
                  <a:gd name="adj1" fmla="val 3396"/>
                </a:avLst>
              </a:prstGeom>
              <a:noFill/>
              <a:ln w="34925" cap="flat" cmpd="sng">
                <a:solidFill>
                  <a:srgbClr val="FFC000"/>
                </a:solidFill>
                <a:prstDash val="dash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7" name="Google Shape;177;p19"/>
              <p:cNvCxnSpPr/>
              <p:nvPr/>
            </p:nvCxnSpPr>
            <p:spPr>
              <a:xfrm flipH="1">
                <a:off x="3667434" y="3605212"/>
                <a:ext cx="2742379" cy="736844"/>
              </a:xfrm>
              <a:prstGeom prst="bentConnector3">
                <a:avLst>
                  <a:gd name="adj1" fmla="val 1923"/>
                </a:avLst>
              </a:prstGeom>
              <a:noFill/>
              <a:ln w="34925" cap="flat" cmpd="sng">
                <a:solidFill>
                  <a:srgbClr val="FFC000"/>
                </a:solidFill>
                <a:prstDash val="dash"/>
                <a:miter lim="800000"/>
                <a:headEnd type="none" w="sm" len="sm"/>
                <a:tailEnd type="none" w="sm" len="sm"/>
              </a:ln>
            </p:spPr>
          </p:cxnSp>
        </p:grpSp>
      </p:grpSp>
      <p:pic>
        <p:nvPicPr>
          <p:cNvPr id="178" name="Google Shape;178;p19" descr="QXG-10G2SF-CX4 雙埠 10GbE 網路擴充卡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5280" y="2632460"/>
            <a:ext cx="2420709" cy="160295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9"/>
          <p:cNvSpPr txBox="1"/>
          <p:nvPr/>
        </p:nvSpPr>
        <p:spPr>
          <a:xfrm>
            <a:off x="342336" y="1930689"/>
            <a:ext cx="203597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デュアル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10GbE SFP+</a:t>
            </a:r>
            <a:b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smartNIC</a:t>
            </a:r>
            <a:r>
              <a:rPr lang="en-US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カード</a:t>
            </a:r>
            <a:endParaRPr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RDMA</a:t>
            </a:r>
            <a:r>
              <a:rPr lang="ja-JP" alt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対応</a:t>
            </a:r>
            <a:r>
              <a:rPr 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0" descr="一張含有 文字, 電子用品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83330"/>
            <a:ext cx="8043958" cy="240287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0"/>
          <p:cNvSpPr txBox="1">
            <a:spLocks noGrp="1"/>
          </p:cNvSpPr>
          <p:nvPr>
            <p:ph type="title"/>
          </p:nvPr>
        </p:nvSpPr>
        <p:spPr>
          <a:xfrm>
            <a:off x="222161" y="0"/>
            <a:ext cx="867392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 smtClean="0"/>
              <a:t>2 x 550W</a:t>
            </a:r>
            <a:r>
              <a:rPr lang="en-US" dirty="0"/>
              <a:t>冗長電源</a:t>
            </a:r>
            <a:endParaRPr dirty="0"/>
          </a:p>
        </p:txBody>
      </p:sp>
      <p:sp>
        <p:nvSpPr>
          <p:cNvPr id="186" name="Google Shape;186;p20"/>
          <p:cNvSpPr txBox="1"/>
          <p:nvPr/>
        </p:nvSpPr>
        <p:spPr>
          <a:xfrm>
            <a:off x="244646" y="3471216"/>
            <a:ext cx="6546462" cy="1433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冗長電源設計</a:t>
            </a: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十分な550W</a:t>
            </a:r>
            <a:r>
              <a:rPr lang="en-US" sz="1600" b="1" dirty="0" smtClean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の電力バジェット</a:t>
            </a:r>
            <a:endParaRPr sz="1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つの電源装置のいずれかに障害が発生した場合</a:t>
            </a:r>
            <a:r>
              <a:rPr lang="ja-JP" alt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でも</a:t>
            </a:r>
            <a: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、NASは</a:t>
            </a: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台</a:t>
            </a:r>
            <a:r>
              <a:rPr lang="en-US" sz="12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の電源装置で</a:t>
            </a:r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稼働し</a:t>
            </a:r>
            <a: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続</a:t>
            </a:r>
            <a:r>
              <a:rPr lang="ja-JP" alt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けられ</a:t>
            </a:r>
            <a:r>
              <a:rPr lang="en-US" sz="12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るため</a:t>
            </a:r>
            <a:r>
              <a:rPr lang="en-US" sz="12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、サービスが中断されることはありません。故障した電源装置は、</a:t>
            </a:r>
            <a:r>
              <a:rPr lang="en-US" sz="12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システムやサービスのダウンタイムな</a:t>
            </a:r>
            <a:r>
              <a:rPr lang="ja-JP" alt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しで</a:t>
            </a:r>
            <a:r>
              <a:rPr lang="en-US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交換用の電源装置とホットスワップできます。</a:t>
            </a:r>
            <a:endParaRPr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7" name="Google Shape;187;p20"/>
          <p:cNvSpPr/>
          <p:nvPr/>
        </p:nvSpPr>
        <p:spPr>
          <a:xfrm>
            <a:off x="5577172" y="1692798"/>
            <a:ext cx="1583875" cy="1717748"/>
          </a:xfrm>
          <a:prstGeom prst="rect">
            <a:avLst/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188" name="Google Shape;188;p20"/>
          <p:cNvCxnSpPr>
            <a:stCxn id="187" idx="2"/>
          </p:cNvCxnSpPr>
          <p:nvPr/>
        </p:nvCxnSpPr>
        <p:spPr>
          <a:xfrm rot="5400000">
            <a:off x="4554710" y="2176646"/>
            <a:ext cx="580500" cy="3048300"/>
          </a:xfrm>
          <a:prstGeom prst="bentConnector2">
            <a:avLst/>
          </a:prstGeom>
          <a:noFill/>
          <a:ln w="15875" cap="flat" cmpd="sng">
            <a:solidFill>
              <a:srgbClr val="FFC000"/>
            </a:solidFill>
            <a:prstDash val="solid"/>
            <a:miter lim="800000"/>
            <a:headEnd type="oval" w="med" len="med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2908</Words>
  <Application>Microsoft Office PowerPoint</Application>
  <PresentationFormat>On-screen Show (16:9)</PresentationFormat>
  <Paragraphs>532</Paragraphs>
  <Slides>44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6" baseType="lpstr">
      <vt:lpstr>新細明體</vt:lpstr>
      <vt:lpstr>Roboto</vt:lpstr>
      <vt:lpstr>Meiryo UI</vt:lpstr>
      <vt:lpstr>Calibri</vt:lpstr>
      <vt:lpstr>Arial</vt:lpstr>
      <vt:lpstr>Microsoft JhengHei</vt:lpstr>
      <vt:lpstr>Lato</vt:lpstr>
      <vt:lpstr>Nunito</vt:lpstr>
      <vt:lpstr>Corbel</vt:lpstr>
      <vt:lpstr>ＭＳ Ｐゴシック</vt:lpstr>
      <vt:lpstr>Microsoft JhengHei</vt:lpstr>
      <vt:lpstr>Office 佈景主題</vt:lpstr>
      <vt:lpstr>PowerPoint Presentation</vt:lpstr>
      <vt:lpstr>パフォーマンスとセキュリティの要件を備えた エンタープライズ、SMB向けストレージ</vt:lpstr>
      <vt:lpstr>PowerPoint Presentation</vt:lpstr>
      <vt:lpstr>Intel® Xeon Dエンタープライズサーバープロセッサ</vt:lpstr>
      <vt:lpstr>ECC(Error Correcting Code)メモリをサポート</vt:lpstr>
      <vt:lpstr>6つの2.5インチSATA 6Gb/s SSDキャッシュベイを 背面に搭載、パフォーマンスを向上</vt:lpstr>
      <vt:lpstr>2.5GbEを4ポート搭載、企業経済における 将来の高速ネットワーク化をサポート</vt:lpstr>
      <vt:lpstr>プリインストールされるデュアルポート10GbE SFP+高速 ネットワークカードで2,000MB/s以上のパフォーマンスを実現</vt:lpstr>
      <vt:lpstr>2 x 550W冗長電源</vt:lpstr>
      <vt:lpstr>シングル/クワッド2.5GbEポートを搭載 日常業務に適した性能を実現</vt:lpstr>
      <vt:lpstr>2ポートの10GbEを内蔵 エンタープライズ向けに優れたパフォーマンスを実現</vt:lpstr>
      <vt:lpstr>安心・安全なOS QuTS hero 5を搭載</vt:lpstr>
      <vt:lpstr>QuTS hero/QTSのデュアルシステム ニーズに合わせて切り替え可能</vt:lpstr>
      <vt:lpstr>QTS 5.0 NASオペレーティングシステムの 柔軟な初期化</vt:lpstr>
      <vt:lpstr>QuTS hero 5には、より高度な データセキュリティと保護メカニズムが必要です</vt:lpstr>
      <vt:lpstr>正面図: TS-h1886XU-RP R2</vt:lpstr>
      <vt:lpstr>背面図とI/O: TS-h1886XU-RP R2</vt:lpstr>
      <vt:lpstr>TS-(h)1886XUの比較</vt:lpstr>
      <vt:lpstr>オプションの JBODストレージ拡張ユニットとレールキット</vt:lpstr>
      <vt:lpstr>2.5GbEから25GbEまでのさまざまな QNAPネットワーク拡張カードをサポート</vt:lpstr>
      <vt:lpstr>手頃な価格でファイバーチャネルSAN環境を構築</vt:lpstr>
      <vt:lpstr>NASとQNAPネットワークスイッチを組み合わせて効率的なワークフローを実現</vt:lpstr>
      <vt:lpstr>LIVE DEMO</vt:lpstr>
      <vt:lpstr>NASの インストールと 初期化</vt:lpstr>
      <vt:lpstr>HDDとSSDドライブのインストール</vt:lpstr>
      <vt:lpstr>SSDドライブのインストール</vt:lpstr>
      <vt:lpstr>NASの初期化</vt:lpstr>
      <vt:lpstr>3-2-1バックアップ戦略のためのHBS3(Hybrid Backup Sync 3)</vt:lpstr>
      <vt:lpstr>ディスク障害予測を行う DA Drive Analyzer</vt:lpstr>
      <vt:lpstr>データセキュリティ: NASデータを保護</vt:lpstr>
      <vt:lpstr>QVR Elite - 監視システム</vt:lpstr>
      <vt:lpstr>多くのカメラモデルに対応</vt:lpstr>
      <vt:lpstr>PCやモバイルデバイスでどこでも ライブビューと再生ができる統合インターフェース</vt:lpstr>
      <vt:lpstr>モバイルおよび家庭環境向けの監視クライアント</vt:lpstr>
      <vt:lpstr>ブラウザ用のQsirch全文検索ツール</vt:lpstr>
      <vt:lpstr>Qfiling自動アーカイブとファイリング</vt:lpstr>
      <vt:lpstr>Virtualization Station </vt:lpstr>
      <vt:lpstr>SR-IOVによって、仮想マシンでイーサネットNICハードウェアを 直接使用でき、ネットワーク効率が20％以上向上します</vt:lpstr>
      <vt:lpstr>Container Station</vt:lpstr>
      <vt:lpstr>Boxafe Google™ WorkspaceおよびMicrosoft 365®バックアップソリューション</vt:lpstr>
      <vt:lpstr>HybridMountは2種類の クラウドスペースをスムーズにマウントします</vt:lpstr>
      <vt:lpstr>VJBODクラウド: ビジネスデータを柔軟で経済的かつ安全な クラウドにバックアップするクラウドゲートウェイ</vt:lpstr>
      <vt:lpstr>標準保証3年 最大5年間まで延長可能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2022-03-30T06:01:38Z</dcterms:modified>
</cp:coreProperties>
</file>