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157"/>
  </p:notesMasterIdLst>
  <p:sldIdLst>
    <p:sldId id="473" r:id="rId2"/>
    <p:sldId id="616" r:id="rId3"/>
    <p:sldId id="598" r:id="rId4"/>
    <p:sldId id="617" r:id="rId5"/>
    <p:sldId id="632" r:id="rId6"/>
    <p:sldId id="619" r:id="rId7"/>
    <p:sldId id="621" r:id="rId8"/>
    <p:sldId id="622" r:id="rId9"/>
    <p:sldId id="634" r:id="rId10"/>
    <p:sldId id="610" r:id="rId11"/>
    <p:sldId id="637" r:id="rId12"/>
    <p:sldId id="808" r:id="rId13"/>
    <p:sldId id="482" r:id="rId14"/>
    <p:sldId id="576" r:id="rId15"/>
    <p:sldId id="577" r:id="rId16"/>
    <p:sldId id="761" r:id="rId17"/>
    <p:sldId id="762" r:id="rId18"/>
    <p:sldId id="763" r:id="rId19"/>
    <p:sldId id="764" r:id="rId20"/>
    <p:sldId id="765" r:id="rId21"/>
    <p:sldId id="766" r:id="rId22"/>
    <p:sldId id="767" r:id="rId23"/>
    <p:sldId id="768" r:id="rId24"/>
    <p:sldId id="769" r:id="rId25"/>
    <p:sldId id="770" r:id="rId26"/>
    <p:sldId id="809" r:id="rId27"/>
    <p:sldId id="772" r:id="rId28"/>
    <p:sldId id="773" r:id="rId29"/>
    <p:sldId id="774" r:id="rId30"/>
    <p:sldId id="869" r:id="rId31"/>
    <p:sldId id="776" r:id="rId32"/>
    <p:sldId id="777" r:id="rId33"/>
    <p:sldId id="778" r:id="rId34"/>
    <p:sldId id="779" r:id="rId35"/>
    <p:sldId id="780" r:id="rId36"/>
    <p:sldId id="781" r:id="rId37"/>
    <p:sldId id="782" r:id="rId38"/>
    <p:sldId id="783" r:id="rId39"/>
    <p:sldId id="810" r:id="rId40"/>
    <p:sldId id="785" r:id="rId41"/>
    <p:sldId id="786" r:id="rId42"/>
    <p:sldId id="787" r:id="rId43"/>
    <p:sldId id="788" r:id="rId44"/>
    <p:sldId id="789" r:id="rId45"/>
    <p:sldId id="790" r:id="rId46"/>
    <p:sldId id="791" r:id="rId47"/>
    <p:sldId id="792" r:id="rId48"/>
    <p:sldId id="793" r:id="rId49"/>
    <p:sldId id="794" r:id="rId50"/>
    <p:sldId id="795" r:id="rId51"/>
    <p:sldId id="796" r:id="rId52"/>
    <p:sldId id="797" r:id="rId53"/>
    <p:sldId id="811" r:id="rId54"/>
    <p:sldId id="799" r:id="rId55"/>
    <p:sldId id="800" r:id="rId56"/>
    <p:sldId id="801" r:id="rId57"/>
    <p:sldId id="802" r:id="rId58"/>
    <p:sldId id="803" r:id="rId59"/>
    <p:sldId id="804" r:id="rId60"/>
    <p:sldId id="805" r:id="rId61"/>
    <p:sldId id="806" r:id="rId62"/>
    <p:sldId id="807" r:id="rId63"/>
    <p:sldId id="812" r:id="rId64"/>
    <p:sldId id="865" r:id="rId65"/>
    <p:sldId id="487" r:id="rId66"/>
    <p:sldId id="572" r:id="rId67"/>
    <p:sldId id="684" r:id="rId68"/>
    <p:sldId id="689" r:id="rId69"/>
    <p:sldId id="690" r:id="rId70"/>
    <p:sldId id="691" r:id="rId71"/>
    <p:sldId id="692" r:id="rId72"/>
    <p:sldId id="693" r:id="rId73"/>
    <p:sldId id="694" r:id="rId74"/>
    <p:sldId id="695" r:id="rId75"/>
    <p:sldId id="696" r:id="rId76"/>
    <p:sldId id="698" r:id="rId77"/>
    <p:sldId id="701" r:id="rId78"/>
    <p:sldId id="702" r:id="rId79"/>
    <p:sldId id="815" r:id="rId80"/>
    <p:sldId id="703" r:id="rId81"/>
    <p:sldId id="816" r:id="rId82"/>
    <p:sldId id="704" r:id="rId83"/>
    <p:sldId id="705" r:id="rId84"/>
    <p:sldId id="706" r:id="rId85"/>
    <p:sldId id="707" r:id="rId86"/>
    <p:sldId id="708" r:id="rId87"/>
    <p:sldId id="709" r:id="rId88"/>
    <p:sldId id="710" r:id="rId89"/>
    <p:sldId id="817" r:id="rId90"/>
    <p:sldId id="818" r:id="rId91"/>
    <p:sldId id="819" r:id="rId92"/>
    <p:sldId id="723" r:id="rId93"/>
    <p:sldId id="724" r:id="rId94"/>
    <p:sldId id="722" r:id="rId95"/>
    <p:sldId id="727" r:id="rId96"/>
    <p:sldId id="728" r:id="rId97"/>
    <p:sldId id="729" r:id="rId98"/>
    <p:sldId id="730" r:id="rId99"/>
    <p:sldId id="731" r:id="rId100"/>
    <p:sldId id="735" r:id="rId101"/>
    <p:sldId id="820" r:id="rId102"/>
    <p:sldId id="732" r:id="rId103"/>
    <p:sldId id="734" r:id="rId104"/>
    <p:sldId id="821" r:id="rId105"/>
    <p:sldId id="736" r:id="rId106"/>
    <p:sldId id="737" r:id="rId107"/>
    <p:sldId id="738" r:id="rId108"/>
    <p:sldId id="739" r:id="rId109"/>
    <p:sldId id="741" r:id="rId110"/>
    <p:sldId id="742" r:id="rId111"/>
    <p:sldId id="579" r:id="rId112"/>
    <p:sldId id="822" r:id="rId113"/>
    <p:sldId id="825" r:id="rId114"/>
    <p:sldId id="866" r:id="rId115"/>
    <p:sldId id="867" r:id="rId116"/>
    <p:sldId id="835" r:id="rId117"/>
    <p:sldId id="870" r:id="rId118"/>
    <p:sldId id="873" r:id="rId119"/>
    <p:sldId id="826" r:id="rId120"/>
    <p:sldId id="872" r:id="rId121"/>
    <p:sldId id="828" r:id="rId122"/>
    <p:sldId id="829" r:id="rId123"/>
    <p:sldId id="830" r:id="rId124"/>
    <p:sldId id="831" r:id="rId125"/>
    <p:sldId id="832" r:id="rId126"/>
    <p:sldId id="833" r:id="rId127"/>
    <p:sldId id="874" r:id="rId128"/>
    <p:sldId id="754" r:id="rId129"/>
    <p:sldId id="506" r:id="rId130"/>
    <p:sldId id="862" r:id="rId131"/>
    <p:sldId id="840" r:id="rId132"/>
    <p:sldId id="841" r:id="rId133"/>
    <p:sldId id="842" r:id="rId134"/>
    <p:sldId id="843" r:id="rId135"/>
    <p:sldId id="844" r:id="rId136"/>
    <p:sldId id="845" r:id="rId137"/>
    <p:sldId id="863" r:id="rId138"/>
    <p:sldId id="847" r:id="rId139"/>
    <p:sldId id="848" r:id="rId140"/>
    <p:sldId id="849" r:id="rId141"/>
    <p:sldId id="850" r:id="rId142"/>
    <p:sldId id="864" r:id="rId143"/>
    <p:sldId id="852" r:id="rId144"/>
    <p:sldId id="853" r:id="rId145"/>
    <p:sldId id="854" r:id="rId146"/>
    <p:sldId id="855" r:id="rId147"/>
    <p:sldId id="856" r:id="rId148"/>
    <p:sldId id="857" r:id="rId149"/>
    <p:sldId id="858" r:id="rId150"/>
    <p:sldId id="859" r:id="rId151"/>
    <p:sldId id="860" r:id="rId152"/>
    <p:sldId id="508" r:id="rId153"/>
    <p:sldId id="868" r:id="rId154"/>
    <p:sldId id="586" r:id="rId155"/>
    <p:sldId id="875" r:id="rId156"/>
  </p:sldIdLst>
  <p:sldSz cx="9144000" cy="5143500" type="screen16x9"/>
  <p:notesSz cx="6858000" cy="9144000"/>
  <p:embeddedFontLst>
    <p:embeddedFont>
      <p:font typeface="Arial Unicode MS" panose="020B0604020202020204" pitchFamily="34" charset="-120"/>
      <p:regular r:id="rId158"/>
    </p:embeddedFont>
    <p:embeddedFont>
      <p:font typeface="微軟正黑體" panose="020B0604030504040204" pitchFamily="34" charset="-120"/>
      <p:regular r:id="rId159"/>
      <p:bold r:id="rId160"/>
    </p:embeddedFont>
    <p:embeddedFont>
      <p:font typeface="Calibri" panose="020F0502020204030204" pitchFamily="34" charset="0"/>
      <p:regular r:id="rId161"/>
      <p:bold r:id="rId162"/>
      <p:italic r:id="rId163"/>
      <p:boldItalic r:id="rId1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使用者" initials="W使" lastIdx="9" clrIdx="0"/>
  <p:cmAuthor id="1" name="Floyd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2BE56FC-3F11-46A5-883B-EB6CA1AE7BDF}">
  <a:tblStyle styleId="{32BE56FC-3F11-46A5-883B-EB6CA1AE7BD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20B0EB47-5518-4518-9553-DF23CF9D3EA3}" styleName="Table_1"/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6" autoAdjust="0"/>
    <p:restoredTop sz="87745" autoAdjust="0"/>
  </p:normalViewPr>
  <p:slideViewPr>
    <p:cSldViewPr snapToGrid="0" snapToObjects="1">
      <p:cViewPr>
        <p:scale>
          <a:sx n="99" d="100"/>
          <a:sy n="99" d="100"/>
        </p:scale>
        <p:origin x="-378" y="-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4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1884"/>
    </p:cViewPr>
  </p:sorterViewPr>
  <p:notesViewPr>
    <p:cSldViewPr snapToGrid="0" snapToObjects="1">
      <p:cViewPr varScale="1">
        <p:scale>
          <a:sx n="84" d="100"/>
          <a:sy n="84" d="100"/>
        </p:scale>
        <p:origin x="-379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font" Target="fonts/font2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font" Target="fonts/font3.fntdata"/><Relationship Id="rId16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font" Target="fonts/font4.fntdata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font" Target="fonts/font7.fntdata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57488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arameter" TargetMode="External"/><Relationship Id="rId13" Type="http://schemas.openxmlformats.org/officeDocument/2006/relationships/hyperlink" Target="https://en.wikipedia.org/wiki/Operating_system" TargetMode="External"/><Relationship Id="rId3" Type="http://schemas.openxmlformats.org/officeDocument/2006/relationships/hyperlink" Target="https://en.wikipedia.org/wiki/Microcontroller" TargetMode="External"/><Relationship Id="rId7" Type="http://schemas.openxmlformats.org/officeDocument/2006/relationships/hyperlink" Target="https://en.wikipedia.org/wiki/Sensor" TargetMode="External"/><Relationship Id="rId12" Type="http://schemas.openxmlformats.org/officeDocument/2006/relationships/hyperlink" Target="https://en.wikipedia.org/wiki/Power_(physics)" TargetMode="External"/><Relationship Id="rId2" Type="http://schemas.openxmlformats.org/officeDocument/2006/relationships/slide" Target="../slides/slide92.xml"/><Relationship Id="rId16" Type="http://schemas.openxmlformats.org/officeDocument/2006/relationships/hyperlink" Target="https://en.wikipedia.org/wiki/Total_cost_of_ownership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Server_(computing)" TargetMode="External"/><Relationship Id="rId11" Type="http://schemas.openxmlformats.org/officeDocument/2006/relationships/hyperlink" Target="https://en.wikipedia.org/wiki/Speed" TargetMode="External"/><Relationship Id="rId5" Type="http://schemas.openxmlformats.org/officeDocument/2006/relationships/hyperlink" Target="https://en.wikipedia.org/wiki/Computer" TargetMode="External"/><Relationship Id="rId15" Type="http://schemas.openxmlformats.org/officeDocument/2006/relationships/hyperlink" Target="https://en.wikipedia.org/wiki/Computer_network" TargetMode="External"/><Relationship Id="rId10" Type="http://schemas.openxmlformats.org/officeDocument/2006/relationships/hyperlink" Target="https://en.wikipedia.org/wiki/Fan_(implement)" TargetMode="External"/><Relationship Id="rId4" Type="http://schemas.openxmlformats.org/officeDocument/2006/relationships/hyperlink" Target="https://en.wikipedia.org/wiki/Motherboard" TargetMode="External"/><Relationship Id="rId9" Type="http://schemas.openxmlformats.org/officeDocument/2006/relationships/hyperlink" Target="https://en.wikipedia.org/wiki/Temperature" TargetMode="External"/><Relationship Id="rId14" Type="http://schemas.openxmlformats.org/officeDocument/2006/relationships/hyperlink" Target="https://en.wikipedia.org/wiki/System_administrator" TargetMode="Externa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Shape 2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9" name="Shape 25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Shape 30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8" name="Shape 30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" name="Shape 26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71" name="Shape 26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Shape 27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5" name="Shape 27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1427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Shape 2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9" name="Shape 27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422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19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Shape 25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72" name="Shape 25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改圖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25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246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26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27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mtClean="0"/>
              <a:t>圖有錯誤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40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00FD2-B105-4E91-AEC4-8C47A5AC3ED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圖有錯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41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237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43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284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642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Shape 2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無代理式監控：</a:t>
            </a:r>
            <a:endParaRPr lang="en-US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8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    -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容易部署</a:t>
            </a:r>
            <a:endParaRPr lang="en-US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8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   -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需要遠端裝置支援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IPMI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才可進行管理</a:t>
            </a:r>
            <a:endParaRPr lang="en-US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代理式監控：</a:t>
            </a:r>
            <a:endParaRPr lang="en-US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    -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需要管理者安裝代理人程式至遠端裝置</a:t>
            </a:r>
            <a:endParaRPr lang="en-US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    -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具備跟作業系統溝通能力，可收集更多作業系統相關資訊</a:t>
            </a:r>
            <a:endParaRPr lang="en-US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    -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節省頻寬，代理人程式可將資料過濾後再回傳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40" name="Shape 26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Shape 27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1" name="Shape 27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Shape 25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altLang="zh-TW" sz="1200" dirty="0" smtClean="0">
                <a:solidFill>
                  <a:schemeClr val="dk1"/>
                </a:solidFill>
              </a:rPr>
              <a:t>QRM+ </a:t>
            </a:r>
            <a:r>
              <a:rPr lang="zh-TW" altLang="en-US" sz="1200" dirty="0" smtClean="0">
                <a:solidFill>
                  <a:schemeClr val="dk1"/>
                </a:solidFill>
              </a:rPr>
              <a:t>是終端設備的集中管理方案</a:t>
            </a:r>
            <a:endParaRPr lang="en-US" altLang="zh-TW" sz="1200" dirty="0" smtClean="0">
              <a:solidFill>
                <a:schemeClr val="dk1"/>
              </a:solidFill>
            </a:endParaRPr>
          </a:p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協助裝置管理者搜尋與監控您網路所有重要的裝置</a:t>
            </a:r>
            <a:endParaRPr lang="de-DE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lang="en-US" dirty="0" smtClean="0"/>
          </a:p>
          <a:p>
            <a:pPr lvl="0">
              <a:buClr>
                <a:schemeClr val="dk1"/>
              </a:buClr>
              <a:buSzPct val="100000"/>
            </a:pPr>
            <a:r>
              <a:rPr lang="zh-TW" altLang="en-US" sz="1200" b="1" u="sng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三大好處：</a:t>
            </a:r>
            <a:endParaRPr lang="en-US" altLang="zh-TW" sz="1200" b="1" u="sng" dirty="0" smtClea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lvl="0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直覺、圖型化操作</a:t>
            </a:r>
            <a:endParaRPr lang="en-US" altLang="zh-TW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zh-TW" altLang="en-US" sz="1200" dirty="0" smtClean="0">
                <a:solidFill>
                  <a:schemeClr val="dk1"/>
                </a:solidFill>
              </a:rPr>
              <a:t>迅速回復系統正常運作、避免工作延遲</a:t>
            </a:r>
            <a:endParaRPr lang="en-US" altLang="zh-TW" sz="1200" dirty="0" smtClean="0">
              <a:solidFill>
                <a:schemeClr val="dk1"/>
              </a:solidFill>
            </a:endParaRPr>
          </a:p>
          <a:p>
            <a:pPr marL="285743" indent="-285743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altLang="zh-TW" sz="1200" dirty="0" smtClean="0">
                <a:solidFill>
                  <a:schemeClr val="dk1"/>
                </a:solidFill>
              </a:rPr>
              <a:t>IT </a:t>
            </a:r>
            <a:r>
              <a:rPr lang="zh-TW" altLang="en-US" sz="1200" dirty="0" smtClean="0">
                <a:solidFill>
                  <a:schemeClr val="dk1"/>
                </a:solidFill>
              </a:rPr>
              <a:t>與成員工作效率極大化</a:t>
            </a:r>
            <a:endParaRPr lang="de-DE" sz="1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lang="en-US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79" name="Shape 25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Shape 2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86" name="Shape 2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2442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Shape 2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86" name="Shape 2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2442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Shape 28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The baseboard management controller (BMC) provides the intelligence in the IPMI architecture. It is a specialized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microcontroller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embedded on the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motherboard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of a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computer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- generally a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server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. The BMC manages the interface between system-management software and platform hardware.</a:t>
            </a:r>
          </a:p>
          <a:p>
            <a:pPr lvl="0" rtl="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Different types of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7"/>
              </a:rPr>
              <a:t>sensors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built into the computer system report to the BMC on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parameters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such as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9"/>
              </a:rPr>
              <a:t>temperature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, cooling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0"/>
              </a:rPr>
              <a:t>fan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1"/>
              </a:rPr>
              <a:t>speeds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2"/>
              </a:rPr>
              <a:t>power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status,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3"/>
              </a:rPr>
              <a:t>operating system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(OS) status, etc. The BMC monitors the sensors and can send alerts to a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4"/>
              </a:rPr>
              <a:t>system administrator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via the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5"/>
              </a:rPr>
              <a:t>network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if any of the parameters do not stay within pre-set limits, indicating a potential failure of the system. The administrator can also remotely communicate with the BMC to take some corrective actions - such as resetting or power cycling the system to get a hung OS running again. These abilities save on the </a:t>
            </a:r>
            <a:r>
              <a:rPr lang="de-DE" sz="1050">
                <a:solidFill>
                  <a:srgbClr val="0B0080"/>
                </a:solidFill>
                <a:highlight>
                  <a:srgbClr val="FFFFFF"/>
                </a:highlight>
                <a:hlinkClick r:id="rId16"/>
              </a:rPr>
              <a:t>total cost of ownership</a:t>
            </a:r>
            <a:r>
              <a:rPr lang="de-DE" sz="1050">
                <a:solidFill>
                  <a:srgbClr val="252525"/>
                </a:solidFill>
                <a:highlight>
                  <a:srgbClr val="FFFFFF"/>
                </a:highlight>
              </a:rPr>
              <a:t> of a system.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07" name="Shape 28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Shape 28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4" name="Shape 28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100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103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105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106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107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108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Shape 28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8" name="Shape 28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Shape 28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53" name="Shape 28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Shape 28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5" name="Shape 28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117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8246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Shape 28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5" name="Shape 28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637" y="4343144"/>
            <a:ext cx="5486726" cy="41150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Shape 26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28" name="Shape 26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2" name="Shape 29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43" name="Shape 29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Shape 29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30" name="Shape 29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2718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149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6755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Shape 29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1" name="Shape 2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Shape 29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1" name="Shape 2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Shape 29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dirty="0"/>
              <a:t>----- 會議記錄 (17/2/23 20:02) -----</a:t>
            </a:r>
          </a:p>
          <a:p>
            <a:pPr lvl="0" rtl="0">
              <a:spcBef>
                <a:spcPts val="0"/>
              </a:spcBef>
              <a:buNone/>
            </a:pPr>
            <a:r>
              <a:rPr dirty="0"/>
              <a:t>x53 &amp; x51 a pro b 也試著看</a:t>
            </a:r>
          </a:p>
          <a:p>
            <a:pPr lvl="0" rtl="0">
              <a:spcBef>
                <a:spcPts val="0"/>
              </a:spcBef>
              <a:buNone/>
            </a:pPr>
            <a:r>
              <a:rPr dirty="0"/>
              <a:t>x63 全部</a:t>
            </a:r>
          </a:p>
        </p:txBody>
      </p:sp>
      <p:sp>
        <p:nvSpPr>
          <p:cNvPr id="2967" name="Shape 29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Shape 2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40" name="Shape 26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Shape 26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0" name="Shape 2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Shape 26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0" name="Shape 2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491630"/>
            <a:ext cx="7772400" cy="1296144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024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4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 pitchFamily="34" charset="-12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5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5576" y="3435846"/>
            <a:ext cx="7572428" cy="504056"/>
          </a:xfrm>
        </p:spPr>
        <p:txBody>
          <a:bodyPr/>
          <a:lstStyle>
            <a:lvl1pPr marL="0" indent="0" algn="ctr">
              <a:buNone/>
              <a:defRPr sz="14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2150851"/>
            <a:ext cx="8520599" cy="841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267875"/>
            <a:ext cx="8520599" cy="7497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26683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2668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2668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0079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0079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92050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92050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7634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428610"/>
            <a:ext cx="8683516" cy="607413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6202" y="1357305"/>
            <a:ext cx="8683516" cy="3429024"/>
          </a:xfrm>
        </p:spPr>
        <p:txBody>
          <a:bodyPr/>
          <a:lstStyle>
            <a:lvl1pPr>
              <a:defRPr sz="2600" b="0">
                <a:solidFill>
                  <a:srgbClr val="002060"/>
                </a:solidFill>
                <a:latin typeface="Arial Un"/>
                <a:ea typeface="Arial Unicode MS" pitchFamily="34" charset="-120"/>
                <a:cs typeface="Arial Unicode MS" pitchFamily="34" charset="-120"/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4pPr>
            <a:lvl5pPr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952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68799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68799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68799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6879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714758"/>
            <a:ext cx="7707339" cy="857256"/>
          </a:xfr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071552"/>
            <a:ext cx="7707339" cy="25717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標題 1"/>
          <p:cNvSpPr txBox="1">
            <a:spLocks/>
          </p:cNvSpPr>
          <p:nvPr userDrawn="1"/>
        </p:nvSpPr>
        <p:spPr>
          <a:xfrm>
            <a:off x="214282" y="411510"/>
            <a:ext cx="8643998" cy="62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39462" y="1337847"/>
            <a:ext cx="2880000" cy="3240000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kumimoji="1" lang="zh-TW" altLang="en-US" sz="1600" b="0" kern="1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微軟正黑體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68799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16453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56624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02045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58937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05743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07377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07490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25093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0103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14282" y="1357305"/>
            <a:ext cx="4281518" cy="3415914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14282" y="411510"/>
            <a:ext cx="8572560" cy="624513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內容版面配置區 2"/>
          <p:cNvSpPr>
            <a:spLocks noGrp="1"/>
          </p:cNvSpPr>
          <p:nvPr>
            <p:ph sz="half" idx="10"/>
          </p:nvPr>
        </p:nvSpPr>
        <p:spPr>
          <a:xfrm>
            <a:off x="4552602" y="1357305"/>
            <a:ext cx="4281518" cy="3415914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4655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57142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3988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19798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94570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00834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23169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41974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964239" y="1257300"/>
            <a:ext cx="2880000" cy="324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72545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343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3" y="1285865"/>
            <a:ext cx="2894041" cy="375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1285866"/>
            <a:ext cx="5111750" cy="3429024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400">
                <a:latin typeface="微軟正黑體" pitchFamily="34" charset="-120"/>
                <a:ea typeface="微軟正黑體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71473" y="1714495"/>
            <a:ext cx="2894041" cy="3000396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標題 1"/>
          <p:cNvSpPr txBox="1">
            <a:spLocks/>
          </p:cNvSpPr>
          <p:nvPr userDrawn="1"/>
        </p:nvSpPr>
        <p:spPr>
          <a:xfrm>
            <a:off x="539552" y="411510"/>
            <a:ext cx="8001056" cy="62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3600450"/>
            <a:ext cx="7572428" cy="425054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85786" y="1214428"/>
            <a:ext cx="7572428" cy="23312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dirty="0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85786" y="4025503"/>
            <a:ext cx="7572428" cy="603647"/>
          </a:xfrm>
        </p:spPr>
        <p:txBody>
          <a:bodyPr/>
          <a:lstStyle>
            <a:lvl1pPr marL="0" indent="0">
              <a:buNone/>
              <a:defRPr sz="1400"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標題 1"/>
          <p:cNvSpPr txBox="1">
            <a:spLocks/>
          </p:cNvSpPr>
          <p:nvPr userDrawn="1"/>
        </p:nvSpPr>
        <p:spPr>
          <a:xfrm>
            <a:off x="214282" y="411510"/>
            <a:ext cx="8715436" cy="62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按一下以編輯母片標題樣式</a:t>
            </a:r>
            <a:endParaRPr lang="zh-TW" altLang="en-US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</p:spPr>
        <p:txBody>
          <a:bodyPr>
            <a:normAutofit/>
          </a:bodyPr>
          <a:lstStyle>
            <a:lvl1pPr>
              <a:defRPr sz="40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6" name="標題 1"/>
          <p:cNvSpPr>
            <a:spLocks noGrp="1"/>
          </p:cNvSpPr>
          <p:nvPr>
            <p:ph type="ctrTitle"/>
          </p:nvPr>
        </p:nvSpPr>
        <p:spPr>
          <a:xfrm>
            <a:off x="683568" y="1491630"/>
            <a:ext cx="7772400" cy="1296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rgbClr val="002024"/>
                </a:solidFill>
                <a:latin typeface="Arial"/>
                <a:ea typeface="微軟正黑體" pitchFamily="34" charset="-120"/>
                <a:cs typeface="Arial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副標題 2"/>
          <p:cNvSpPr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 pitchFamily="34" charset="-12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8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5576" y="3435846"/>
            <a:ext cx="7572428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14282" y="428610"/>
            <a:ext cx="864399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14282" y="1285866"/>
            <a:ext cx="8643998" cy="357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4" r:id="rId24"/>
    <p:sldLayoutId id="2147483725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b="0" kern="1200">
          <a:solidFill>
            <a:srgbClr val="002060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Arial Unicode MS" pitchFamily="34" charset="-120"/>
          <a:ea typeface="Arial Unicode MS" pitchFamily="34" charset="-120"/>
          <a:cs typeface="Arial Unicode MS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9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9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Shape 2561"/>
          <p:cNvSpPr txBox="1">
            <a:spLocks noGrp="1"/>
          </p:cNvSpPr>
          <p:nvPr>
            <p:ph type="ctrTitle"/>
          </p:nvPr>
        </p:nvSpPr>
        <p:spPr>
          <a:xfrm>
            <a:off x="1330934" y="1684162"/>
            <a:ext cx="6447403" cy="89983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en-US" sz="4800" b="1" i="0" u="none" strike="noStrike" cap="none" dirty="0" smtClean="0">
                <a:solidFill>
                  <a:srgbClr val="002060"/>
                </a:solidFill>
                <a:ea typeface="Arial"/>
                <a:sym typeface="Arial"/>
              </a:rPr>
              <a:t>      </a:t>
            </a:r>
            <a:r>
              <a:rPr lang="de-DE" sz="4800" b="1" i="0" u="none" strike="noStrike" cap="none" dirty="0" smtClean="0">
                <a:solidFill>
                  <a:srgbClr val="002060"/>
                </a:solidFill>
                <a:ea typeface="Arial"/>
                <a:sym typeface="Arial"/>
              </a:rPr>
              <a:t>QRM+</a:t>
            </a:r>
            <a:endParaRPr lang="de-DE" sz="4800" b="1" i="0" u="none" strike="noStrike" cap="none" dirty="0">
              <a:solidFill>
                <a:srgbClr val="002060"/>
              </a:solidFill>
              <a:ea typeface="Arial"/>
              <a:sym typeface="Arial"/>
            </a:endParaRPr>
          </a:p>
        </p:txBody>
      </p:sp>
      <p:sp>
        <p:nvSpPr>
          <p:cNvPr id="2563" name="Shape 2563"/>
          <p:cNvSpPr txBox="1">
            <a:spLocks noGrp="1"/>
          </p:cNvSpPr>
          <p:nvPr>
            <p:ph type="subTitle" idx="1"/>
          </p:nvPr>
        </p:nvSpPr>
        <p:spPr>
          <a:xfrm>
            <a:off x="623401" y="5925787"/>
            <a:ext cx="8520599" cy="792675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lang="de-DE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資深專案經理</a:t>
            </a:r>
            <a:r>
              <a:rPr lang="en-US" altLang="zh-TW" sz="2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Floyd </a:t>
            </a:r>
            <a:r>
              <a:rPr lang="de-DE" sz="2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Sung</a:t>
            </a:r>
          </a:p>
        </p:txBody>
      </p:sp>
      <p:pic>
        <p:nvPicPr>
          <p:cNvPr id="2050" name="Picture 2" descr="\\Marketing\Marketing\MarketingMaterials\DM\NAS\Software_Section_brochure\生產力工具(單尾) _Yvonne\Links\qpulse_5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8765" y="1760233"/>
            <a:ext cx="729866" cy="729866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629399" y="2654154"/>
            <a:ext cx="8034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002060"/>
                </a:solidFill>
                <a:ea typeface="微軟正黑體" pitchFamily="34" charset="-120"/>
              </a:rPr>
              <a:t>Integrated Solution for Remote Server &amp; </a:t>
            </a:r>
            <a:r>
              <a:rPr lang="en-US" altLang="zh-TW" sz="3200" b="1" dirty="0" smtClean="0">
                <a:solidFill>
                  <a:srgbClr val="002060"/>
                </a:solidFill>
                <a:ea typeface="微軟正黑體" pitchFamily="34" charset="-120"/>
              </a:rPr>
              <a:t>PC management</a:t>
            </a:r>
            <a:endParaRPr lang="zh-TW" altLang="en-US" sz="3200" b="1" dirty="0"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Shape 3080"/>
          <p:cNvSpPr txBox="1"/>
          <p:nvPr/>
        </p:nvSpPr>
        <p:spPr>
          <a:xfrm>
            <a:off x="377199" y="-572624"/>
            <a:ext cx="8520599" cy="5726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de-DE" sz="2800" b="1" dirty="0">
              <a:solidFill>
                <a:schemeClr val="lt1"/>
              </a:solidFill>
              <a:ea typeface="Arial"/>
              <a:sym typeface="Arial"/>
            </a:endParaRPr>
          </a:p>
        </p:txBody>
      </p:sp>
      <p:sp>
        <p:nvSpPr>
          <p:cNvPr id="3083" name="Shape 3083"/>
          <p:cNvSpPr txBox="1"/>
          <p:nvPr/>
        </p:nvSpPr>
        <p:spPr>
          <a:xfrm>
            <a:off x="395521" y="3513762"/>
            <a:ext cx="5823600" cy="31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de-DE" sz="1800" dirty="0">
              <a:solidFill>
                <a:schemeClr val="dk1"/>
              </a:solidFill>
              <a:ea typeface="Arial"/>
              <a:sym typeface="Arial"/>
            </a:endParaRPr>
          </a:p>
        </p:txBody>
      </p:sp>
      <p:sp>
        <p:nvSpPr>
          <p:cNvPr id="3087" name="Shape 3087"/>
          <p:cNvSpPr txBox="1"/>
          <p:nvPr/>
        </p:nvSpPr>
        <p:spPr>
          <a:xfrm>
            <a:off x="4996075" y="1996550"/>
            <a:ext cx="1612200" cy="49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altLang="en-US" sz="1800" b="1" dirty="0" smtClean="0">
                <a:solidFill>
                  <a:srgbClr val="FFFFFF"/>
                </a:solidFill>
              </a:rPr>
              <a:t>作業系統</a:t>
            </a:r>
            <a:endParaRPr lang="de-DE" sz="1800" b="1" dirty="0">
              <a:solidFill>
                <a:srgbClr val="FFFFFF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692911"/>
              </p:ext>
            </p:extLst>
          </p:nvPr>
        </p:nvGraphicFramePr>
        <p:xfrm>
          <a:off x="355670" y="1612156"/>
          <a:ext cx="8476629" cy="2438565"/>
        </p:xfrm>
        <a:graphic>
          <a:graphicData uri="http://schemas.openxmlformats.org/drawingml/2006/table">
            <a:tbl>
              <a:tblPr firstRow="1" bandRow="1">
                <a:tableStyleId>{32BE56FC-3F11-46A5-883B-EB6CA1AE7BDF}</a:tableStyleId>
              </a:tblPr>
              <a:tblGrid>
                <a:gridCol w="2709358"/>
                <a:gridCol w="5767271"/>
              </a:tblGrid>
              <a:tr h="586767"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800" dirty="0" smtClean="0">
                          <a:latin typeface="Arial"/>
                          <a:ea typeface="微軟正黑體" pitchFamily="34" charset="-120"/>
                          <a:cs typeface="Arial"/>
                        </a:rPr>
                        <a:t>HW</a:t>
                      </a:r>
                      <a:r>
                        <a:rPr lang="en-US" altLang="zh-TW" sz="1800" baseline="0" dirty="0" smtClean="0">
                          <a:latin typeface="Arial"/>
                          <a:ea typeface="微軟正黑體" pitchFamily="34" charset="-120"/>
                          <a:cs typeface="Arial"/>
                        </a:rPr>
                        <a:t> Architecture</a:t>
                      </a:r>
                      <a:r>
                        <a:rPr lang="en-US" altLang="zh-TW" sz="1800" dirty="0" smtClean="0">
                          <a:latin typeface="Arial"/>
                          <a:ea typeface="微軟正黑體" pitchFamily="34" charset="-120"/>
                          <a:cs typeface="Arial"/>
                        </a:rPr>
                        <a:t> /</a:t>
                      </a:r>
                      <a:r>
                        <a:rPr lang="en-US" altLang="zh-TW" sz="1800" baseline="0" dirty="0" smtClean="0">
                          <a:latin typeface="Arial"/>
                          <a:ea typeface="微軟正黑體" pitchFamily="34" charset="-120"/>
                          <a:cs typeface="Arial"/>
                        </a:rPr>
                        <a:t> OS</a:t>
                      </a:r>
                      <a:endParaRPr lang="en-US" altLang="zh-TW" sz="1800" dirty="0">
                        <a:latin typeface="Arial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800" dirty="0" smtClean="0">
                          <a:latin typeface="Arial"/>
                          <a:ea typeface="微軟正黑體" pitchFamily="34" charset="-120"/>
                          <a:cs typeface="Arial"/>
                        </a:rPr>
                        <a:t>Supported</a:t>
                      </a:r>
                      <a:r>
                        <a:rPr lang="en-US" altLang="zh-TW" sz="1800" baseline="0" dirty="0" smtClean="0">
                          <a:latin typeface="Arial"/>
                          <a:ea typeface="微軟正黑體" pitchFamily="34" charset="-120"/>
                          <a:cs typeface="Arial"/>
                        </a:rPr>
                        <a:t> versions</a:t>
                      </a:r>
                      <a:endParaRPr lang="en-US" altLang="zh-TW" sz="1800" dirty="0">
                        <a:latin typeface="Arial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717928"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Arial"/>
                          <a:cs typeface="Arial"/>
                        </a:rPr>
                        <a:t>x86 - Windows</a:t>
                      </a:r>
                      <a:endParaRPr lang="en-US" altLang="zh-TW" sz="1800" dirty="0">
                        <a:latin typeface="Arial"/>
                        <a:ea typeface="Heiti TC Ligh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Arial"/>
                          <a:ea typeface="Heiti TC Light"/>
                          <a:cs typeface="Arial"/>
                        </a:rPr>
                        <a:t>Windows XP/Vista/7/8/8.1/10, Windows Server 2003/2008/2012</a:t>
                      </a:r>
                    </a:p>
                  </a:txBody>
                  <a:tcPr anchor="ctr"/>
                </a:tc>
              </a:tr>
              <a:tr h="717928">
                <a:tc>
                  <a:txBody>
                    <a:bodyPr/>
                    <a:lstStyle/>
                    <a:p>
                      <a:r>
                        <a:rPr lang="pl-PL" altLang="zh-TW" sz="1800" dirty="0" smtClean="0">
                          <a:latin typeface="Arial"/>
                          <a:ea typeface="Heiti TC Light"/>
                          <a:cs typeface="Arial"/>
                        </a:rPr>
                        <a:t>x86-64 - Windows</a:t>
                      </a:r>
                      <a:endParaRPr lang="en-US" altLang="zh-TW" sz="1800" dirty="0">
                        <a:latin typeface="Arial"/>
                        <a:ea typeface="Heiti TC Ligh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Arial"/>
                          <a:ea typeface="Heiti TC Light"/>
                          <a:cs typeface="Arial"/>
                        </a:rPr>
                        <a:t>Windows Vista/7/8/8.1/10, Windows Server 2003/2008/2012</a:t>
                      </a:r>
                    </a:p>
                  </a:txBody>
                  <a:tcPr anchor="ctr"/>
                </a:tc>
              </a:tr>
              <a:tr h="415942">
                <a:tc>
                  <a:txBody>
                    <a:bodyPr/>
                    <a:lstStyle/>
                    <a:p>
                      <a:r>
                        <a:rPr lang="fr-FR" altLang="zh-TW" sz="1800" dirty="0" smtClean="0">
                          <a:latin typeface="Arial"/>
                          <a:ea typeface="Heiti TC Light"/>
                          <a:cs typeface="Arial"/>
                        </a:rPr>
                        <a:t>x86-64 - Linux</a:t>
                      </a:r>
                      <a:endParaRPr lang="en-US" altLang="zh-TW" sz="1800" dirty="0">
                        <a:latin typeface="Arial"/>
                        <a:ea typeface="Heiti TC Ligh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Arial"/>
                          <a:ea typeface="Heiti TC Light"/>
                          <a:cs typeface="Arial"/>
                        </a:rPr>
                        <a:t>Ubuntu 12/14/16,</a:t>
                      </a:r>
                      <a:r>
                        <a:rPr lang="en-US" altLang="zh-TW" sz="1800" baseline="0" dirty="0" smtClean="0">
                          <a:latin typeface="Arial"/>
                          <a:ea typeface="Heiti TC Light"/>
                          <a:cs typeface="Arial"/>
                        </a:rPr>
                        <a:t> </a:t>
                      </a:r>
                      <a:r>
                        <a:rPr lang="en-US" altLang="zh-TW" sz="1800" baseline="0" dirty="0" err="1" smtClean="0">
                          <a:latin typeface="Arial"/>
                          <a:ea typeface="Heiti TC Light"/>
                          <a:cs typeface="Arial"/>
                        </a:rPr>
                        <a:t>Debian</a:t>
                      </a:r>
                      <a:r>
                        <a:rPr lang="en-US" altLang="zh-TW" sz="1800" baseline="0" dirty="0" smtClean="0">
                          <a:latin typeface="Arial"/>
                          <a:ea typeface="Heiti TC Light"/>
                          <a:cs typeface="Arial"/>
                        </a:rPr>
                        <a:t> 8, </a:t>
                      </a:r>
                      <a:r>
                        <a:rPr lang="en-US" altLang="zh-TW" sz="1800" baseline="0" dirty="0" err="1" smtClean="0">
                          <a:latin typeface="Arial"/>
                          <a:ea typeface="Heiti TC Light"/>
                          <a:cs typeface="Arial"/>
                        </a:rPr>
                        <a:t>CentOS</a:t>
                      </a:r>
                      <a:r>
                        <a:rPr lang="en-US" altLang="zh-TW" sz="1800" baseline="0" dirty="0" smtClean="0">
                          <a:latin typeface="Arial"/>
                          <a:ea typeface="Heiti TC Light"/>
                          <a:cs typeface="Arial"/>
                        </a:rPr>
                        <a:t> 6/7</a:t>
                      </a:r>
                      <a:endParaRPr lang="en-US" altLang="zh-TW" sz="1800" dirty="0" smtClean="0">
                        <a:latin typeface="Arial"/>
                        <a:ea typeface="Heiti TC Light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 smtClean="0">
                <a:solidFill>
                  <a:schemeClr val="lt1"/>
                </a:solidFill>
                <a:latin typeface="Arial"/>
                <a:cs typeface="Arial"/>
              </a:rPr>
              <a:t>Supported versions of </a:t>
            </a:r>
            <a:r>
              <a:rPr lang="en-US" sz="3200" dirty="0" err="1" smtClean="0">
                <a:solidFill>
                  <a:schemeClr val="lt1"/>
                </a:solidFill>
                <a:latin typeface="Arial"/>
                <a:cs typeface="Arial"/>
              </a:rPr>
              <a:t>QRMAgent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850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Remote Power Control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Device </a:t>
            </a:r>
            <a:r>
              <a:rPr lang="en-US" dirty="0">
                <a:latin typeface="Arial" pitchFamily="34" charset="0"/>
                <a:cs typeface="Arial" pitchFamily="34" charset="0"/>
              </a:rPr>
              <a:t>power control via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QRMAgent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Go </a:t>
            </a:r>
            <a:r>
              <a:rPr lang="en-US" dirty="0">
                <a:latin typeface="Arial" pitchFamily="34" charset="0"/>
                <a:cs typeface="Arial" pitchFamily="34" charset="0"/>
              </a:rPr>
              <a:t>to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QRMAgent</a:t>
            </a:r>
            <a:r>
              <a:rPr lang="en-US" dirty="0">
                <a:latin typeface="Arial" pitchFamily="34" charset="0"/>
                <a:cs typeface="Arial" pitchFamily="34" charset="0"/>
              </a:rPr>
              <a:t> Single Device Dashboard page and click the "Tools"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button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Select </a:t>
            </a:r>
            <a:r>
              <a:rPr lang="en-US" dirty="0">
                <a:latin typeface="Arial" pitchFamily="34" charset="0"/>
                <a:cs typeface="Arial" pitchFamily="34" charset="0"/>
              </a:rPr>
              <a:t>"Power Control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"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Select </a:t>
            </a:r>
            <a:r>
              <a:rPr lang="en-US" dirty="0">
                <a:latin typeface="Arial" pitchFamily="34" charset="0"/>
                <a:cs typeface="Arial" pitchFamily="34" charset="0"/>
              </a:rPr>
              <a:t>"Power Off" or "Restart"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zh-TW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圖片 4" descr="ID_HELP_SINGLE_DEVICE_MGM_POWER_CONTROL_STEP1_IMAG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015" y="1337847"/>
            <a:ext cx="5400000" cy="334772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35252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944" y="1309126"/>
            <a:ext cx="8839200" cy="841725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Step 3</a:t>
            </a:r>
            <a:r>
              <a:rPr lang="zh-TW" altLang="en-US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：</a:t>
            </a:r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How to quickly 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troubleshooting ?</a:t>
            </a:r>
            <a:endParaRPr lang="zh-TW" altLang="en-US" sz="3200" b="1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829340" y="2320930"/>
            <a:ext cx="800295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-1. How to use remote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c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heck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t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ools/power control?</a:t>
            </a:r>
          </a:p>
          <a:p>
            <a:pPr algn="l"/>
            <a:r>
              <a:rPr lang="en-US" altLang="zh-TW" sz="2400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-2. How to launch </a:t>
            </a:r>
            <a:r>
              <a:rPr lang="en-US" altLang="zh-TW" sz="2400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r</a:t>
            </a:r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emote </a:t>
            </a:r>
            <a:r>
              <a:rPr lang="en-US" altLang="zh-TW" sz="2400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d</a:t>
            </a:r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esktop ?</a:t>
            </a:r>
          </a:p>
          <a:p>
            <a:pPr algn="l"/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-3. Remote Desktop Services (RDP,VNC, SSH and KVM over IP)  </a:t>
            </a:r>
            <a:endParaRPr lang="zh-TW" altLang="en-US" sz="2400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097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>
                <a:latin typeface="Arial" pitchFamily="34" charset="0"/>
                <a:cs typeface="Arial" pitchFamily="34" charset="0"/>
              </a:rPr>
              <a:t>How to Launch Remote Desktop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342948" y="1326176"/>
            <a:ext cx="3566298" cy="36913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QRM</a:t>
            </a:r>
            <a:r>
              <a:rPr lang="en-US" dirty="0">
                <a:latin typeface="Arial"/>
                <a:cs typeface="Arial"/>
              </a:rPr>
              <a:t>+ provides integrated remote desktop functionality, you can select the appropriate remote access method according to different device types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endParaRPr dirty="0">
              <a:latin typeface="Arial"/>
              <a:cs typeface="Arial"/>
            </a:endParaRPr>
          </a:p>
          <a:p>
            <a:pPr lvl="0"/>
            <a:r>
              <a:rPr lang="en-US" dirty="0" smtClean="0">
                <a:latin typeface="Arial"/>
                <a:cs typeface="Arial"/>
              </a:rPr>
              <a:t>Windows </a:t>
            </a:r>
            <a:r>
              <a:rPr lang="en-US" dirty="0">
                <a:latin typeface="Arial"/>
                <a:cs typeface="Arial"/>
              </a:rPr>
              <a:t>device: RDP or </a:t>
            </a:r>
            <a:r>
              <a:rPr lang="en-US" dirty="0" smtClean="0">
                <a:latin typeface="Arial"/>
                <a:cs typeface="Arial"/>
              </a:rPr>
              <a:t>VNC</a:t>
            </a:r>
          </a:p>
          <a:p>
            <a:pPr lvl="0"/>
            <a:r>
              <a:rPr lang="en-US" dirty="0" smtClean="0">
                <a:latin typeface="Arial"/>
                <a:cs typeface="Arial"/>
              </a:rPr>
              <a:t>Linux </a:t>
            </a:r>
            <a:r>
              <a:rPr lang="en-US" dirty="0">
                <a:latin typeface="Arial"/>
                <a:cs typeface="Arial"/>
              </a:rPr>
              <a:t>device: VNC </a:t>
            </a:r>
            <a:r>
              <a:rPr lang="en-US" dirty="0" smtClean="0">
                <a:latin typeface="Arial"/>
                <a:cs typeface="Arial"/>
              </a:rPr>
              <a:t>or </a:t>
            </a:r>
            <a:r>
              <a:rPr lang="en-US" dirty="0">
                <a:latin typeface="Arial"/>
                <a:cs typeface="Arial"/>
              </a:rPr>
              <a:t>SSH </a:t>
            </a:r>
            <a:endParaRPr lang="en-US" dirty="0" smtClean="0">
              <a:latin typeface="Arial"/>
              <a:cs typeface="Arial"/>
            </a:endParaRPr>
          </a:p>
          <a:p>
            <a:pPr lvl="0"/>
            <a:r>
              <a:rPr lang="en-US" dirty="0" smtClean="0">
                <a:latin typeface="Arial"/>
                <a:cs typeface="Arial"/>
              </a:rPr>
              <a:t>IPMI </a:t>
            </a:r>
            <a:r>
              <a:rPr lang="en-US" dirty="0">
                <a:latin typeface="Arial"/>
                <a:cs typeface="Arial"/>
              </a:rPr>
              <a:t>device: KVM over </a:t>
            </a:r>
            <a:r>
              <a:rPr lang="en-US" dirty="0" smtClean="0">
                <a:latin typeface="Arial"/>
                <a:cs typeface="Arial"/>
              </a:rPr>
              <a:t>IP</a:t>
            </a:r>
            <a:endParaRPr lang="en-US" altLang="zh-TW" dirty="0">
              <a:latin typeface="Arial"/>
              <a:cs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4282" y="4348664"/>
            <a:ext cx="4735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zh-TW" b="1" u="sng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Note</a:t>
            </a:r>
            <a:r>
              <a:rPr lang="zh-TW" altLang="en-US" b="1" u="sng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The remote device must enable the option to allow users to connect to the computer </a:t>
            </a:r>
            <a:endParaRPr lang="zh-TW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圖片 5" descr="ID_HELP_SINGLE_DEVICE_MGM_RDP_STEP3_IMAGE_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226" y="1341500"/>
            <a:ext cx="4931876" cy="293565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444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Security Check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394634" y="1432791"/>
            <a:ext cx="3305168" cy="3240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dirty="0">
                <a:latin typeface="Arial" pitchFamily="34" charset="0"/>
                <a:cs typeface="Arial" pitchFamily="34" charset="0"/>
              </a:rPr>
              <a:t>security check window will pop up, asking the user to enter the remote device account number and password </a:t>
            </a:r>
            <a:endParaRPr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Select </a:t>
            </a:r>
            <a:r>
              <a:rPr lang="en-US" dirty="0">
                <a:latin typeface="Arial" pitchFamily="34" charset="0"/>
                <a:cs typeface="Arial" pitchFamily="34" charset="0"/>
              </a:rPr>
              <a:t>the "Apply" button, or click the "Reset" button to re-enter 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圖片 5" descr="ID_HELP_SINGLE_DEVICE_MGM_RDP_STEP5_IMAGE.jpg"/>
          <p:cNvPicPr/>
          <p:nvPr/>
        </p:nvPicPr>
        <p:blipFill>
          <a:blip r:embed="rId3"/>
          <a:srcRect l="35309" t="33917" r="35477" b="33260"/>
          <a:stretch>
            <a:fillRect/>
          </a:stretch>
        </p:blipFill>
        <p:spPr bwMode="auto">
          <a:xfrm>
            <a:off x="798433" y="1439878"/>
            <a:ext cx="4380824" cy="276352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7689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944" y="1309126"/>
            <a:ext cx="8839200" cy="841725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Step 3</a:t>
            </a:r>
            <a:r>
              <a:rPr lang="zh-TW" altLang="en-US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：</a:t>
            </a:r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How to quickly 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troubleshooting ?</a:t>
            </a:r>
            <a:endParaRPr lang="zh-TW" altLang="en-US" sz="3200" b="1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829340" y="2320930"/>
            <a:ext cx="800295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-1. How to use remote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c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heck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t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ools/power control?</a:t>
            </a:r>
          </a:p>
          <a:p>
            <a:pPr algn="l"/>
            <a:r>
              <a:rPr lang="en-US" altLang="zh-TW" sz="2400" dirty="0">
                <a:solidFill>
                  <a:srgbClr val="BFBFBF"/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rgbClr val="BFBFBF"/>
                </a:solidFill>
                <a:latin typeface="Arial" pitchFamily="34" charset="0"/>
                <a:ea typeface="微軟正黑體"/>
                <a:cs typeface="Arial" pitchFamily="34" charset="0"/>
              </a:rPr>
              <a:t>-2. How to launch </a:t>
            </a:r>
            <a:r>
              <a:rPr lang="en-US" altLang="zh-TW" sz="2400" dirty="0">
                <a:solidFill>
                  <a:srgbClr val="BFBFBF"/>
                </a:solidFill>
                <a:latin typeface="Arial" pitchFamily="34" charset="0"/>
                <a:ea typeface="微軟正黑體"/>
                <a:cs typeface="Arial" pitchFamily="34" charset="0"/>
              </a:rPr>
              <a:t>r</a:t>
            </a:r>
            <a:r>
              <a:rPr lang="en-US" altLang="zh-TW" sz="2400" dirty="0" smtClean="0">
                <a:solidFill>
                  <a:srgbClr val="BFBFBF"/>
                </a:solidFill>
                <a:latin typeface="Arial" pitchFamily="34" charset="0"/>
                <a:ea typeface="微軟正黑體"/>
                <a:cs typeface="Arial" pitchFamily="34" charset="0"/>
              </a:rPr>
              <a:t>emote </a:t>
            </a:r>
            <a:r>
              <a:rPr lang="en-US" altLang="zh-TW" sz="2400" dirty="0">
                <a:solidFill>
                  <a:srgbClr val="BFBFBF"/>
                </a:solidFill>
                <a:latin typeface="Arial" pitchFamily="34" charset="0"/>
                <a:ea typeface="微軟正黑體"/>
                <a:cs typeface="Arial" pitchFamily="34" charset="0"/>
              </a:rPr>
              <a:t>d</a:t>
            </a:r>
            <a:r>
              <a:rPr lang="en-US" altLang="zh-TW" sz="2400" dirty="0" smtClean="0">
                <a:solidFill>
                  <a:srgbClr val="BFBFBF"/>
                </a:solidFill>
                <a:latin typeface="Arial" pitchFamily="34" charset="0"/>
                <a:ea typeface="微軟正黑體"/>
                <a:cs typeface="Arial" pitchFamily="34" charset="0"/>
              </a:rPr>
              <a:t>esktop ?</a:t>
            </a:r>
          </a:p>
          <a:p>
            <a:pPr algn="l"/>
            <a:r>
              <a:rPr lang="en-US" altLang="zh-TW" sz="2400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-3. Remote Desktop Services (RDP,VNC, SSH and KVM over IP)  </a:t>
            </a:r>
            <a:endParaRPr lang="zh-TW" altLang="en-US" sz="2400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93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Web-based RDP 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half" idx="2"/>
          </p:nvPr>
        </p:nvSpPr>
        <p:spPr>
          <a:xfrm>
            <a:off x="6039462" y="1622805"/>
            <a:ext cx="2880000" cy="29550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browser opens a new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page </a:t>
            </a:r>
            <a:r>
              <a:rPr lang="en-US" dirty="0">
                <a:latin typeface="Arial" pitchFamily="34" charset="0"/>
                <a:cs typeface="Arial" pitchFamily="34" charset="0"/>
              </a:rPr>
              <a:t>to display the remote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desktop.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* For</a:t>
            </a:r>
            <a:r>
              <a:rPr lang="en-US" altLang="zh-TW" dirty="0" smtClean="0">
                <a:latin typeface="Arial" pitchFamily="34" charset="0"/>
                <a:cs typeface="Arial" pitchFamily="34" charset="0"/>
              </a:rPr>
              <a:t> Windows OS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lvl="0"/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pPr fontAlgn="base">
              <a:buFont typeface="+mj-lt"/>
              <a:buAutoNum type="arabicPeriod" startAt="3"/>
            </a:pPr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pPr marL="285750" indent="-285750" fontAlgn="base"/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endParaRPr lang="zh-TW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圖片 4" descr="^05A5CF12677E86355F61AFC02ED3E642CAC98FC6AE991C1850^pimgpsh_fullsize_distr.png"/>
          <p:cNvPicPr>
            <a:picLocks noChangeAspect="1"/>
          </p:cNvPicPr>
          <p:nvPr/>
        </p:nvPicPr>
        <p:blipFill>
          <a:blip r:embed="rId3"/>
          <a:srcRect t="2417" b="7522"/>
          <a:stretch>
            <a:fillRect/>
          </a:stretch>
        </p:blipFill>
        <p:spPr>
          <a:xfrm>
            <a:off x="392325" y="1622805"/>
            <a:ext cx="5483099" cy="27776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65835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Web-based VNC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5994120" y="1337847"/>
            <a:ext cx="3149880" cy="32400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Displays </a:t>
            </a:r>
            <a:r>
              <a:rPr lang="en-US" dirty="0">
                <a:latin typeface="Arial" pitchFamily="34" charset="0"/>
                <a:cs typeface="Arial" pitchFamily="34" charset="0"/>
              </a:rPr>
              <a:t>the remote desktop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screen </a:t>
            </a:r>
            <a:r>
              <a:rPr lang="en-US" dirty="0">
                <a:latin typeface="Arial" pitchFamily="34" charset="0"/>
                <a:cs typeface="Arial" pitchFamily="34" charset="0"/>
              </a:rPr>
              <a:t>upon successful VNC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connection 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* For</a:t>
            </a:r>
            <a:r>
              <a:rPr lang="en-US" altLang="zh-TW" dirty="0" smtClean="0">
                <a:latin typeface="Arial" pitchFamily="34" charset="0"/>
                <a:cs typeface="Arial" pitchFamily="34" charset="0"/>
              </a:rPr>
              <a:t> Linux / Windows OS</a:t>
            </a:r>
            <a:endParaRPr dirty="0">
              <a:latin typeface="Arial" pitchFamily="34" charset="0"/>
              <a:cs typeface="Arial" pitchFamily="34" charset="0"/>
            </a:endParaRPr>
          </a:p>
          <a:p>
            <a:endParaRPr dirty="0">
              <a:latin typeface="Arial" pitchFamily="34" charset="0"/>
              <a:cs typeface="Arial" pitchFamily="34" charset="0"/>
            </a:endParaRPr>
          </a:p>
          <a:p>
            <a:pPr lvl="0"/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pPr fontAlgn="base">
              <a:buFont typeface="+mj-lt"/>
              <a:buAutoNum type="arabicPeriod" startAt="3"/>
            </a:pPr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pPr marL="285750" indent="-285750" fontAlgn="base"/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endParaRPr lang="zh-TW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Shape 28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284" y="1337847"/>
            <a:ext cx="5061706" cy="324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96874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Web-based SSH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6362076" y="1337847"/>
            <a:ext cx="2661422" cy="324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Displays </a:t>
            </a:r>
            <a:r>
              <a:rPr lang="en-US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remote 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desktop </a:t>
            </a:r>
            <a:r>
              <a:rPr lang="en-US" dirty="0">
                <a:latin typeface="Arial" pitchFamily="34" charset="0"/>
                <a:cs typeface="Arial" pitchFamily="34" charset="0"/>
              </a:rPr>
              <a:t>screen upon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successful SSH connection 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* For</a:t>
            </a:r>
            <a:r>
              <a:rPr lang="en-US" altLang="zh-TW" dirty="0" smtClean="0">
                <a:latin typeface="Arial" pitchFamily="34" charset="0"/>
                <a:cs typeface="Arial" pitchFamily="34" charset="0"/>
              </a:rPr>
              <a:t> Linux OS</a:t>
            </a:r>
            <a:endParaRPr dirty="0">
              <a:latin typeface="Arial" pitchFamily="34" charset="0"/>
              <a:cs typeface="Arial" pitchFamily="34" charset="0"/>
            </a:endParaRPr>
          </a:p>
          <a:p>
            <a:endParaRPr dirty="0">
              <a:latin typeface="Arial" pitchFamily="34" charset="0"/>
              <a:cs typeface="Arial" pitchFamily="34" charset="0"/>
            </a:endParaRPr>
          </a:p>
          <a:p>
            <a:endParaRPr dirty="0">
              <a:latin typeface="Arial" pitchFamily="34" charset="0"/>
              <a:cs typeface="Arial" pitchFamily="34" charset="0"/>
            </a:endParaRPr>
          </a:p>
          <a:p>
            <a:pPr lvl="0"/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pPr fontAlgn="base">
              <a:buFont typeface="+mj-lt"/>
              <a:buAutoNum type="arabicPeriod" startAt="3"/>
            </a:pPr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pPr marL="285750" indent="-285750" fontAlgn="base"/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endParaRPr lang="zh-TW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圖片 4" descr="P3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7"/>
          <a:stretch/>
        </p:blipFill>
        <p:spPr>
          <a:xfrm>
            <a:off x="214281" y="1337847"/>
            <a:ext cx="6017229" cy="31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31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214282" y="357172"/>
            <a:ext cx="7678965" cy="71438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Hotkey to open the on-screen keypad</a:t>
            </a:r>
            <a:endParaRPr lang="zh-TW" alt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6255250" y="2053245"/>
            <a:ext cx="2664212" cy="2524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Press </a:t>
            </a:r>
            <a:r>
              <a:rPr lang="en-US" dirty="0">
                <a:latin typeface="Arial" pitchFamily="34" charset="0"/>
                <a:cs typeface="Arial" pitchFamily="34" charset="0"/>
              </a:rPr>
              <a:t>CTRL + SHIFT + ALT in the new browser tab to open the on-screen keypad</a:t>
            </a:r>
            <a:endParaRPr lang="en-US" altLang="zh-TW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altLang="zh-TW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Arial" pitchFamily="34" charset="0"/>
                <a:cs typeface="Arial" pitchFamily="34" charset="0"/>
              </a:rPr>
              <a:t>Can power off or power reset via </a:t>
            </a:r>
            <a:r>
              <a:rPr lang="en-US" dirty="0">
                <a:latin typeface="Arial" pitchFamily="34" charset="0"/>
                <a:cs typeface="Arial" pitchFamily="34" charset="0"/>
              </a:rPr>
              <a:t>the on-screen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keypad</a:t>
            </a:r>
            <a:endParaRPr lang="en-US" altLang="zh-TW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yen_liu\Pictures\Screenshots\QRM+直播圖片檔_201710112\CH\P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13" y="1373860"/>
            <a:ext cx="5690349" cy="2824429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  <p:pic>
        <p:nvPicPr>
          <p:cNvPr id="5" name="圖片 4" descr="小叮嚀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963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>
                <a:latin typeface="Arial" pitchFamily="34" charset="0"/>
                <a:cs typeface="Arial" pitchFamily="34" charset="0"/>
              </a:rPr>
              <a:t>Launch KVM over IP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 fontAlgn="base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IPMI KVM feature allows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user to monitor and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operate </a:t>
            </a:r>
            <a:r>
              <a:rPr lang="en-US" dirty="0">
                <a:latin typeface="Arial" pitchFamily="34" charset="0"/>
                <a:cs typeface="Arial" pitchFamily="34" charset="0"/>
              </a:rPr>
              <a:t>the remote IPMI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device </a:t>
            </a:r>
            <a:r>
              <a:rPr lang="en-US" dirty="0">
                <a:latin typeface="Arial" pitchFamily="34" charset="0"/>
                <a:cs typeface="Arial" pitchFamily="34" charset="0"/>
              </a:rPr>
              <a:t>on the desktop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fontAlgn="base">
              <a:buNone/>
            </a:pPr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US" dirty="0" smtClean="0">
                <a:latin typeface="Arial" pitchFamily="34" charset="0"/>
                <a:cs typeface="Arial" pitchFamily="34" charset="0"/>
              </a:rPr>
              <a:t>Go </a:t>
            </a:r>
            <a:r>
              <a:rPr lang="en-US" dirty="0">
                <a:latin typeface="Arial" pitchFamily="34" charset="0"/>
                <a:cs typeface="Arial" pitchFamily="34" charset="0"/>
              </a:rPr>
              <a:t>to IPMI Single Device Dashboard page and click the "Tools"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button</a:t>
            </a:r>
          </a:p>
          <a:p>
            <a:pPr fontAlgn="base"/>
            <a:r>
              <a:rPr lang="en-US" dirty="0" smtClean="0">
                <a:latin typeface="Arial" pitchFamily="34" charset="0"/>
                <a:cs typeface="Arial" pitchFamily="34" charset="0"/>
              </a:rPr>
              <a:t>Select </a:t>
            </a:r>
            <a:r>
              <a:rPr lang="en-US" dirty="0">
                <a:latin typeface="Arial" pitchFamily="34" charset="0"/>
                <a:cs typeface="Arial" pitchFamily="34" charset="0"/>
              </a:rPr>
              <a:t>"Remote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Desktop“</a:t>
            </a:r>
          </a:p>
          <a:p>
            <a:pPr fontAlgn="base"/>
            <a:r>
              <a:rPr lang="en-US" dirty="0" smtClean="0">
                <a:latin typeface="Arial" pitchFamily="34" charset="0"/>
                <a:cs typeface="Arial" pitchFamily="34" charset="0"/>
              </a:rPr>
              <a:t>Select </a:t>
            </a:r>
            <a:r>
              <a:rPr lang="en-US" dirty="0">
                <a:latin typeface="Arial" pitchFamily="34" charset="0"/>
                <a:cs typeface="Arial" pitchFamily="34" charset="0"/>
              </a:rPr>
              <a:t>"IPMI KVM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"</a:t>
            </a:r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endParaRPr lang="zh-TW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2859" y="4553606"/>
            <a:ext cx="64540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200" dirty="0" smtClean="0">
                <a:ea typeface="微軟正黑體"/>
              </a:rPr>
              <a:t>* </a:t>
            </a:r>
            <a:r>
              <a:rPr lang="en-US" sz="1200" dirty="0" smtClean="0"/>
              <a:t>IPMI KVM currently only supports </a:t>
            </a:r>
            <a:r>
              <a:rPr lang="en-US" sz="1200" dirty="0" err="1" smtClean="0"/>
              <a:t>Supermicro</a:t>
            </a:r>
            <a:r>
              <a:rPr lang="en-US" sz="1200" dirty="0" smtClean="0"/>
              <a:t> and IEI Technology Inc. models</a:t>
            </a:r>
            <a:endParaRPr lang="en-US" altLang="zh-TW" sz="1200" dirty="0">
              <a:ea typeface="微軟正黑體"/>
            </a:endParaRPr>
          </a:p>
        </p:txBody>
      </p:sp>
      <p:pic>
        <p:nvPicPr>
          <p:cNvPr id="9" name="圖片 8" descr="ID_HELP_SINGLE_DEVICE_MGM_IPMI_KVM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859" y="1337847"/>
            <a:ext cx="5506823" cy="309947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2269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214282" y="2273238"/>
            <a:ext cx="8683516" cy="778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軟正黑體" pitchFamily="34" charset="-120"/>
              </a:rPr>
              <a:t>Inside QRM+ </a:t>
            </a:r>
            <a:r>
              <a:rPr kumimoji="0" lang="en-US" altLang="zh-TW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軟正黑體" pitchFamily="34" charset="-120"/>
              </a:rPr>
              <a:t/>
            </a:r>
            <a:br>
              <a:rPr kumimoji="0" lang="en-US" altLang="zh-TW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軟正黑體" pitchFamily="34" charset="-120"/>
              </a:rPr>
            </a:br>
            <a:r>
              <a:rPr lang="en-US" altLang="zh-TW" sz="4000" noProof="0" dirty="0">
                <a:solidFill>
                  <a:srgbClr val="002060"/>
                </a:solidFill>
                <a:ea typeface="微軟正黑體" pitchFamily="34" charset="-120"/>
              </a:rPr>
              <a:t/>
            </a:r>
            <a:br>
              <a:rPr lang="en-US" altLang="zh-TW" sz="4000" noProof="0" dirty="0">
                <a:solidFill>
                  <a:srgbClr val="002060"/>
                </a:solidFill>
                <a:ea typeface="微軟正黑體" pitchFamily="34" charset="-120"/>
              </a:rPr>
            </a:br>
            <a:r>
              <a:rPr lang="en-US" altLang="zh-TW" sz="2800" dirty="0" smtClean="0">
                <a:solidFill>
                  <a:srgbClr val="002060"/>
                </a:solidFill>
                <a:ea typeface="微軟正黑體" pitchFamily="34" charset="-120"/>
              </a:rPr>
              <a:t>Five </a:t>
            </a:r>
            <a:r>
              <a:rPr lang="en-US" altLang="zh-TW" sz="2800" dirty="0">
                <a:solidFill>
                  <a:srgbClr val="002060"/>
                </a:solidFill>
                <a:ea typeface="微軟正黑體" pitchFamily="34" charset="-120"/>
              </a:rPr>
              <a:t>use cases to help understand QRM+</a:t>
            </a:r>
            <a:endParaRPr kumimoji="1" lang="zh-TW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5689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>
                <a:latin typeface="Arial" pitchFamily="34" charset="0"/>
                <a:cs typeface="Arial" pitchFamily="34" charset="0"/>
              </a:rPr>
              <a:t>Launch KVM </a:t>
            </a:r>
            <a:r>
              <a:rPr lang="en-US" altLang="zh-TW" sz="3600" dirty="0">
                <a:latin typeface="Arial" pitchFamily="34" charset="0"/>
                <a:cs typeface="Arial" pitchFamily="34" charset="0"/>
              </a:rPr>
              <a:t>over IP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6039462" y="1516276"/>
            <a:ext cx="2880000" cy="2776722"/>
          </a:xfrm>
        </p:spPr>
        <p:txBody>
          <a:bodyPr/>
          <a:lstStyle/>
          <a:p>
            <a:pPr marL="0" indent="0" fontAlgn="base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When </a:t>
            </a:r>
            <a:r>
              <a:rPr lang="en-US" dirty="0">
                <a:latin typeface="Arial" pitchFamily="34" charset="0"/>
                <a:cs typeface="Arial" pitchFamily="34" charset="0"/>
              </a:rPr>
              <a:t>finished, the browser will open a new window to display the desktop screen of the remote IPMI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device</a:t>
            </a:r>
          </a:p>
          <a:p>
            <a:pPr marL="0" indent="0" fontAlgn="base">
              <a:buNone/>
            </a:pPr>
            <a:endParaRPr lang="en-US" altLang="zh-TW" dirty="0" smtClean="0">
              <a:latin typeface="Arial" pitchFamily="34" charset="0"/>
              <a:ea typeface="微軟正黑體"/>
              <a:cs typeface="Arial" pitchFamily="34" charset="0"/>
            </a:endParaRPr>
          </a:p>
          <a:p>
            <a:pPr marL="0" indent="0" fontAlgn="base">
              <a:buNone/>
            </a:pPr>
            <a:r>
              <a:rPr lang="en-US" altLang="zh-TW" dirty="0" smtClean="0">
                <a:latin typeface="Arial" pitchFamily="34" charset="0"/>
                <a:ea typeface="微軟正黑體"/>
                <a:cs typeface="Arial" pitchFamily="34" charset="0"/>
              </a:rPr>
              <a:t>* For IPMI device</a:t>
            </a:r>
            <a:endParaRPr lang="en-US" altLang="zh-TW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pic>
        <p:nvPicPr>
          <p:cNvPr id="10" name="Picture 2" descr="C:\Users\yen_liu\Pictures\Screenshots\QRM+直播圖片檔_201710112\CH\P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625" y="1516276"/>
            <a:ext cx="5400000" cy="2776721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18531979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Support Remote </a:t>
            </a:r>
            <a:r>
              <a:rPr lang="de-DE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BIOS </a:t>
            </a:r>
            <a:r>
              <a:rPr lang="en-US" dirty="0" smtClean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Access</a:t>
            </a:r>
            <a:endParaRPr lang="zh-TW" altLang="en-US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0" name="內容版面配置區 9" descr="P27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8596" y="1259838"/>
            <a:ext cx="4231550" cy="3523157"/>
          </a:xfrm>
        </p:spPr>
      </p:pic>
      <p:grpSp>
        <p:nvGrpSpPr>
          <p:cNvPr id="12" name="群組 11"/>
          <p:cNvGrpSpPr/>
          <p:nvPr/>
        </p:nvGrpSpPr>
        <p:grpSpPr>
          <a:xfrm>
            <a:off x="5280539" y="1928080"/>
            <a:ext cx="2541481" cy="1782388"/>
            <a:chOff x="5909634" y="1928080"/>
            <a:chExt cx="2147455" cy="1782388"/>
          </a:xfrm>
        </p:grpSpPr>
        <p:pic>
          <p:nvPicPr>
            <p:cNvPr id="9" name="圖片 8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9634" y="1928080"/>
              <a:ext cx="2147455" cy="1782388"/>
            </a:xfrm>
            <a:prstGeom prst="rect">
              <a:avLst/>
            </a:prstGeom>
          </p:spPr>
        </p:pic>
        <p:sp>
          <p:nvSpPr>
            <p:cNvPr id="11" name="Shape 2834"/>
            <p:cNvSpPr txBox="1"/>
            <p:nvPr/>
          </p:nvSpPr>
          <p:spPr>
            <a:xfrm>
              <a:off x="5967517" y="2207806"/>
              <a:ext cx="1983390" cy="68386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>
                <a:buSzPct val="25000"/>
              </a:pPr>
              <a:r>
                <a:rPr lang="en-US" altLang="zh-TW" sz="16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Still works if the device is powered off</a:t>
              </a:r>
              <a:endParaRPr lang="de-DE" sz="16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6038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25" name="Shape 2594"/>
          <p:cNvSpPr txBox="1"/>
          <p:nvPr/>
        </p:nvSpPr>
        <p:spPr>
          <a:xfrm>
            <a:off x="5489855" y="1783864"/>
            <a:ext cx="3316386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Comprehensive QRM+TM Device </a:t>
            </a:r>
            <a:r>
              <a:rPr lang="en-US" altLang="zh-TW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n-US" altLang="zh-TW" sz="18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34" name="Shape 2603"/>
          <p:cNvSpPr txBox="1"/>
          <p:nvPr/>
        </p:nvSpPr>
        <p:spPr>
          <a:xfrm>
            <a:off x="1372927" y="3863085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Data collection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Dashboard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Network topology</a:t>
            </a: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>
              <a:buSzPct val="25000"/>
            </a:pPr>
            <a:endParaRPr lang="en-US" b="1" dirty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2" y="2851979"/>
            <a:ext cx="1573265" cy="1072531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latin typeface="Arial"/>
                <a:cs typeface="Arial"/>
              </a:rPr>
              <a:t>Workflow of QRM+ </a:t>
            </a:r>
            <a:endParaRPr lang="en-US" altLang="zh-TW" sz="3200">
              <a:effectLst/>
              <a:latin typeface="Arial"/>
              <a:cs typeface="Arial"/>
            </a:endParaRPr>
          </a:p>
        </p:txBody>
      </p:sp>
      <p:pic>
        <p:nvPicPr>
          <p:cNvPr id="56" name="Shape 26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622"/>
          <p:cNvSpPr/>
          <p:nvPr/>
        </p:nvSpPr>
        <p:spPr>
          <a:xfrm>
            <a:off x="1432079" y="1465659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smtClean="0">
                <a:solidFill>
                  <a:schemeClr val="lt1"/>
                </a:solidFill>
                <a:ea typeface="微軟正黑體" pitchFamily="34" charset="-120"/>
              </a:rPr>
              <a:t>Add devices</a:t>
            </a:r>
            <a:endParaRPr lang="en-US">
              <a:solidFill>
                <a:schemeClr val="lt1"/>
              </a:solidFill>
              <a:ea typeface="微軟正黑體" pitchFamily="34" charset="-120"/>
            </a:endParaRPr>
          </a:p>
        </p:txBody>
      </p:sp>
      <p:pic>
        <p:nvPicPr>
          <p:cNvPr id="27" name="圖片 26" descr="qpulse_5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sp>
        <p:nvSpPr>
          <p:cNvPr id="23" name="Shape 2622"/>
          <p:cNvSpPr/>
          <p:nvPr/>
        </p:nvSpPr>
        <p:spPr>
          <a:xfrm>
            <a:off x="1432079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Continuous Monitoring</a:t>
            </a:r>
          </a:p>
        </p:txBody>
      </p:sp>
      <p:sp>
        <p:nvSpPr>
          <p:cNvPr id="21" name="Shape 2622"/>
          <p:cNvSpPr/>
          <p:nvPr/>
        </p:nvSpPr>
        <p:spPr>
          <a:xfrm>
            <a:off x="6959961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Issue Prevention </a:t>
            </a:r>
          </a:p>
        </p:txBody>
      </p:sp>
      <p:sp>
        <p:nvSpPr>
          <p:cNvPr id="29" name="Shape 2622"/>
          <p:cNvSpPr/>
          <p:nvPr/>
        </p:nvSpPr>
        <p:spPr>
          <a:xfrm>
            <a:off x="5117333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Analysis</a:t>
            </a:r>
          </a:p>
        </p:txBody>
      </p:sp>
      <p:sp>
        <p:nvSpPr>
          <p:cNvPr id="30" name="Shape 2622"/>
          <p:cNvSpPr/>
          <p:nvPr/>
        </p:nvSpPr>
        <p:spPr>
          <a:xfrm>
            <a:off x="3274706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Troubleshooting </a:t>
            </a:r>
          </a:p>
        </p:txBody>
      </p:sp>
      <p:sp>
        <p:nvSpPr>
          <p:cNvPr id="31" name="Shape 2607"/>
          <p:cNvSpPr txBox="1"/>
          <p:nvPr/>
        </p:nvSpPr>
        <p:spPr>
          <a:xfrm>
            <a:off x="6952890" y="3870559"/>
            <a:ext cx="2191109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Alert and notification</a:t>
            </a:r>
          </a:p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Log </a:t>
            </a:r>
            <a:r>
              <a:rPr lang="en-US" altLang="zh-TW" sz="1400" dirty="0" err="1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mgnt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.</a:t>
            </a:r>
          </a:p>
          <a:p>
            <a:pPr>
              <a:buNone/>
            </a:pPr>
            <a:endParaRPr lang="en-US" sz="1400" dirty="0">
              <a:solidFill>
                <a:schemeClr val="bg1">
                  <a:lumMod val="65000"/>
                </a:schemeClr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32" name="Shape 2609"/>
          <p:cNvSpPr txBox="1"/>
          <p:nvPr/>
        </p:nvSpPr>
        <p:spPr>
          <a:xfrm>
            <a:off x="3222496" y="3863085"/>
            <a:ext cx="1731338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4292" indent="-214292">
              <a:buSzPct val="100000"/>
              <a:defRPr b="1">
                <a:solidFill>
                  <a:srgbClr val="002060"/>
                </a:solidFill>
                <a:ea typeface="微軟正黑體" pitchFamily="34" charset="-120"/>
              </a:defRPr>
            </a:lvl1pPr>
          </a:lstStyle>
          <a:p>
            <a:r>
              <a:rPr lang="zh-TW" altLang="en-US" dirty="0" smtClean="0">
                <a:latin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dirty="0" smtClean="0">
                <a:sym typeface="Calibri"/>
              </a:rPr>
              <a:t> </a:t>
            </a:r>
            <a:r>
              <a:rPr lang="en-US" altLang="zh-TW" dirty="0">
                <a:sym typeface="Calibri"/>
              </a:rPr>
              <a:t>Support IPMI</a:t>
            </a:r>
          </a:p>
          <a:p>
            <a:r>
              <a:rPr lang="zh-TW" altLang="en-US" dirty="0" smtClean="0">
                <a:latin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dirty="0" smtClean="0">
                <a:sym typeface="Calibri"/>
              </a:rPr>
              <a:t> </a:t>
            </a:r>
            <a:r>
              <a:rPr lang="en-US" altLang="zh-TW" dirty="0">
                <a:sym typeface="Calibri"/>
              </a:rPr>
              <a:t>Web-based </a:t>
            </a:r>
          </a:p>
          <a:p>
            <a:r>
              <a:rPr lang="en-US" altLang="zh-TW" dirty="0">
                <a:sym typeface="Calibri"/>
              </a:rPr>
              <a:t>   remote access</a:t>
            </a:r>
            <a:endParaRPr lang="en-US" dirty="0">
              <a:sym typeface="Calibri"/>
            </a:endParaRPr>
          </a:p>
        </p:txBody>
      </p:sp>
      <p:sp>
        <p:nvSpPr>
          <p:cNvPr id="33" name="Shape 2624"/>
          <p:cNvSpPr txBox="1"/>
          <p:nvPr/>
        </p:nvSpPr>
        <p:spPr>
          <a:xfrm>
            <a:off x="5117333" y="3863085"/>
            <a:ext cx="165693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14292" indent="-214292">
              <a:buSzPct val="100000"/>
              <a:defRPr b="1">
                <a:solidFill>
                  <a:srgbClr val="002060"/>
                </a:solidFill>
                <a:ea typeface="微軟正黑體" pitchFamily="34" charset="-120"/>
              </a:defRPr>
            </a:lvl1pPr>
          </a:lstStyle>
          <a:p>
            <a:r>
              <a:rPr lang="zh-TW" altLang="en-US" dirty="0" smtClean="0">
                <a:latin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dirty="0" smtClean="0">
                <a:sym typeface="Calibri"/>
              </a:rPr>
              <a:t> </a:t>
            </a:r>
            <a:r>
              <a:rPr lang="en-US" altLang="zh-TW" dirty="0">
                <a:sym typeface="Calibri"/>
              </a:rPr>
              <a:t>Historic data</a:t>
            </a:r>
          </a:p>
          <a:p>
            <a:r>
              <a:rPr lang="zh-TW" altLang="en-US" dirty="0" smtClean="0">
                <a:latin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dirty="0" smtClean="0">
                <a:sym typeface="Calibri"/>
              </a:rPr>
              <a:t> </a:t>
            </a:r>
            <a:r>
              <a:rPr lang="en-US" altLang="zh-TW" dirty="0">
                <a:sym typeface="Calibri"/>
              </a:rPr>
              <a:t>Remote </a:t>
            </a:r>
          </a:p>
          <a:p>
            <a:r>
              <a:rPr lang="en-US" altLang="zh-TW" dirty="0">
                <a:sym typeface="Calibri"/>
              </a:rPr>
              <a:t>   recording and</a:t>
            </a:r>
          </a:p>
          <a:p>
            <a:r>
              <a:rPr lang="en-US" altLang="zh-TW" dirty="0">
                <a:sym typeface="Calibri"/>
              </a:rPr>
              <a:t>   playback</a:t>
            </a:r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4549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3" descr="P39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53" y="1317203"/>
            <a:ext cx="7047447" cy="339426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Alerts Log</a:t>
            </a:r>
            <a:endParaRPr lang="zh-TW" altLang="en-US" sz="32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3732801" y="1253250"/>
            <a:ext cx="2570942" cy="1976959"/>
            <a:chOff x="985899" y="1581148"/>
            <a:chExt cx="1540310" cy="1976959"/>
          </a:xfrm>
        </p:grpSpPr>
        <p:pic>
          <p:nvPicPr>
            <p:cNvPr id="12" name="圖片 11" descr="對話框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899" y="1581148"/>
              <a:ext cx="1540310" cy="1976959"/>
            </a:xfrm>
            <a:prstGeom prst="rect">
              <a:avLst/>
            </a:prstGeom>
          </p:spPr>
        </p:pic>
        <p:sp>
          <p:nvSpPr>
            <p:cNvPr id="11" name="Shape 2953"/>
            <p:cNvSpPr txBox="1"/>
            <p:nvPr/>
          </p:nvSpPr>
          <p:spPr>
            <a:xfrm>
              <a:off x="1004263" y="1958460"/>
              <a:ext cx="1467231" cy="50776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-US" altLang="zh-TW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Historical </a:t>
              </a:r>
              <a:r>
                <a:rPr lang="en-US" altLang="zh-TW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trend analysis of all parameters</a:t>
              </a:r>
              <a:endParaRPr lang="zh-TW" altLang="en-US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76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Shape 2856"/>
          <p:cNvSpPr txBox="1"/>
          <p:nvPr/>
        </p:nvSpPr>
        <p:spPr>
          <a:xfrm>
            <a:off x="311700" y="1287312"/>
            <a:ext cx="7590964" cy="1958533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TW" sz="1800" dirty="0" smtClean="0"/>
              <a:t>Uses </a:t>
            </a:r>
            <a:r>
              <a:rPr lang="en-US" altLang="zh-TW" sz="1800" b="1" dirty="0">
                <a:solidFill>
                  <a:srgbClr val="3366FF"/>
                </a:solidFill>
              </a:rPr>
              <a:t>“KVM over IP” </a:t>
            </a:r>
            <a:r>
              <a:rPr lang="en-US" altLang="zh-TW" sz="1800" dirty="0"/>
              <a:t>technology which allows: </a:t>
            </a:r>
          </a:p>
          <a:p>
            <a:pPr marL="285750" lvl="1" indent="-285750">
              <a:lnSpc>
                <a:spcPct val="110000"/>
              </a:lnSpc>
              <a:buFont typeface="Arial"/>
              <a:buChar char="•"/>
            </a:pPr>
            <a:r>
              <a:rPr lang="en-US" altLang="zh-TW" sz="1800" dirty="0"/>
              <a:t>Capture the </a:t>
            </a:r>
            <a:r>
              <a:rPr lang="en-US" altLang="zh-TW" sz="1800" b="1" u="sng" dirty="0">
                <a:solidFill>
                  <a:srgbClr val="3366FF"/>
                </a:solidFill>
              </a:rPr>
              <a:t>K</a:t>
            </a:r>
            <a:r>
              <a:rPr lang="en-US" altLang="zh-TW" sz="1800" dirty="0"/>
              <a:t>eyboard, </a:t>
            </a:r>
            <a:r>
              <a:rPr lang="en-US" altLang="zh-TW" sz="1800" b="1" u="sng" dirty="0">
                <a:solidFill>
                  <a:srgbClr val="3366FF"/>
                </a:solidFill>
              </a:rPr>
              <a:t>V</a:t>
            </a:r>
            <a:r>
              <a:rPr lang="en-US" altLang="zh-TW" sz="1800" dirty="0"/>
              <a:t>ideo and </a:t>
            </a:r>
            <a:r>
              <a:rPr lang="en-US" altLang="zh-TW" sz="1800" b="1" u="sng" dirty="0">
                <a:solidFill>
                  <a:srgbClr val="3366FF"/>
                </a:solidFill>
              </a:rPr>
              <a:t>M</a:t>
            </a:r>
            <a:r>
              <a:rPr lang="en-US" altLang="zh-TW" sz="1800" dirty="0"/>
              <a:t>ouse signals and allow to </a:t>
            </a:r>
            <a:r>
              <a:rPr lang="en-US" altLang="zh-TW" sz="1800" dirty="0" smtClean="0"/>
              <a:t>be controlled </a:t>
            </a:r>
            <a:r>
              <a:rPr lang="en-US" altLang="zh-TW" sz="1800" b="1" u="sng" dirty="0">
                <a:solidFill>
                  <a:srgbClr val="3366FF"/>
                </a:solidFill>
              </a:rPr>
              <a:t>over IP </a:t>
            </a:r>
            <a:r>
              <a:rPr lang="en-US" altLang="zh-TW" sz="1800" dirty="0"/>
              <a:t>connection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altLang="zh-TW" sz="1800" dirty="0"/>
              <a:t>Simultaneous viewing and recording of remote desktop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altLang="zh-TW" sz="1800" dirty="0"/>
              <a:t>Check for human error</a:t>
            </a:r>
          </a:p>
        </p:txBody>
      </p:sp>
      <p:pic>
        <p:nvPicPr>
          <p:cNvPr id="2857" name="Shape 285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52769" y="2605274"/>
            <a:ext cx="4478060" cy="2553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Track </a:t>
            </a:r>
            <a:r>
              <a:rPr lang="en-US" altLang="zh-TW" sz="3200" dirty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a</a:t>
            </a:r>
            <a:r>
              <a:rPr lang="en-US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ll Actions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788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G\Notes Station 3 &amp; Qnotes3 datasheet\NEW_3 photo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07662" y="769874"/>
            <a:ext cx="6850062" cy="4101994"/>
          </a:xfrm>
          <a:prstGeom prst="rect">
            <a:avLst/>
          </a:prstGeom>
          <a:noFill/>
        </p:spPr>
      </p:pic>
      <p:sp>
        <p:nvSpPr>
          <p:cNvPr id="2850" name="Shape 2850"/>
          <p:cNvSpPr/>
          <p:nvPr/>
        </p:nvSpPr>
        <p:spPr>
          <a:xfrm>
            <a:off x="-347644" y="4482792"/>
            <a:ext cx="8572560" cy="3231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000090"/>
              </a:buClr>
              <a:buSzPct val="100000"/>
            </a:pPr>
            <a:r>
              <a:rPr lang="en-US" altLang="zh-TW" b="1" dirty="0">
                <a:solidFill>
                  <a:srgbClr val="00009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Flexible filtering mechanism to quickly playback all user actions on a specific </a:t>
            </a:r>
            <a:r>
              <a:rPr lang="en-US" altLang="zh-TW" b="1" dirty="0" smtClean="0">
                <a:solidFill>
                  <a:srgbClr val="00009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device.</a:t>
            </a:r>
            <a:endParaRPr lang="de-DE" altLang="zh-TW" b="1" dirty="0">
              <a:solidFill>
                <a:srgbClr val="00009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IPMI KVM / KVM Playback</a:t>
            </a:r>
            <a:endParaRPr lang="zh-TW" altLang="en-US" sz="32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72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944" y="1309126"/>
            <a:ext cx="8839200" cy="841725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Step </a:t>
            </a:r>
            <a:r>
              <a:rPr lang="en-US" altLang="zh-TW" sz="3200" b="1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4</a:t>
            </a:r>
            <a:r>
              <a:rPr lang="zh-TW" altLang="en-US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：</a:t>
            </a:r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How to analysis root cause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zh-TW" altLang="en-US" sz="3200" b="1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829340" y="2320930"/>
            <a:ext cx="800295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4</a:t>
            </a:r>
            <a:r>
              <a:rPr lang="en-US" altLang="zh-TW" sz="24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-1. How to analysis stored data?</a:t>
            </a:r>
          </a:p>
          <a:p>
            <a:pPr algn="l"/>
            <a:r>
              <a:rPr lang="en-US" altLang="zh-TW" sz="2400" dirty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4</a:t>
            </a:r>
            <a:r>
              <a:rPr lang="en-US" altLang="zh-TW" sz="24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-2. How to playback recorded remote desktop?</a:t>
            </a: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  </a:t>
            </a:r>
            <a:endParaRPr lang="zh-TW" altLang="en-US" sz="2400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29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Alerts Log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- A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dvanced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search features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806078" y="1790309"/>
            <a:ext cx="42017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kumimoji="1" lang="en-US" altLang="zh-TW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The Alerts Log has advanced search features:</a:t>
            </a:r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/>
            </a:r>
            <a:b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</a:br>
            <a:endParaRPr kumimoji="1"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Click the "Advanced Search" button.</a:t>
            </a:r>
            <a:r>
              <a:rPr kumimoji="1" lang="zh-TW" alt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endParaRPr kumimoji="1" lang="en-US" altLang="zh-TW" sz="1600" kern="1200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Click Select Device and select a device.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Click the “Period" button.</a:t>
            </a:r>
            <a:r>
              <a:rPr kumimoji="1" lang="zh-TW" alt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endParaRPr kumimoji="1" lang="en-US" altLang="zh-TW" sz="1600" kern="1200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Click the "Apply" button.</a:t>
            </a:r>
            <a:endParaRPr kumimoji="1" lang="zh-TW" altLang="en-US" sz="1600" kern="1200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endParaRPr lang="zh-TW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P1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7" y="1790309"/>
            <a:ext cx="4370781" cy="24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336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3" descr="P39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53" y="1317203"/>
            <a:ext cx="7047447" cy="339426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Alerts Log</a:t>
            </a:r>
            <a:endParaRPr lang="zh-TW" altLang="en-US" sz="32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12"/>
          <p:cNvGrpSpPr/>
          <p:nvPr/>
        </p:nvGrpSpPr>
        <p:grpSpPr>
          <a:xfrm>
            <a:off x="3732801" y="1253250"/>
            <a:ext cx="2570942" cy="1976959"/>
            <a:chOff x="985899" y="1581148"/>
            <a:chExt cx="1540310" cy="1976959"/>
          </a:xfrm>
        </p:grpSpPr>
        <p:pic>
          <p:nvPicPr>
            <p:cNvPr id="12" name="圖片 11" descr="對話框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899" y="1581148"/>
              <a:ext cx="1540310" cy="1976959"/>
            </a:xfrm>
            <a:prstGeom prst="rect">
              <a:avLst/>
            </a:prstGeom>
          </p:spPr>
        </p:pic>
        <p:sp>
          <p:nvSpPr>
            <p:cNvPr id="11" name="Shape 2953"/>
            <p:cNvSpPr txBox="1"/>
            <p:nvPr/>
          </p:nvSpPr>
          <p:spPr>
            <a:xfrm>
              <a:off x="1004263" y="1958460"/>
              <a:ext cx="1467231" cy="50776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-US" altLang="zh-TW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Historical </a:t>
              </a:r>
              <a:r>
                <a:rPr lang="en-US" altLang="zh-TW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trend analysis of all parameters</a:t>
              </a:r>
              <a:endParaRPr lang="zh-TW" altLang="en-US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76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102087" y="1777904"/>
            <a:ext cx="3843130" cy="2088603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QRM+ provides Log Retention Settings feature, which can be set for periodic viewing</a:t>
            </a:r>
            <a:r>
              <a:rPr kumimoji="1" lang="en-US" altLang="zh-TW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en-US" altLang="zh-TW" b="1" u="sng" dirty="0" smtClean="0">
              <a:solidFill>
                <a:srgbClr val="3366FF"/>
              </a:solidFill>
              <a:cs typeface="微軟正黑體"/>
            </a:endParaRPr>
          </a:p>
          <a:p>
            <a:pPr marL="285750" indent="-285750" fontAlgn="base"/>
            <a:r>
              <a:rPr kumimoji="1" lang="en-US" altLang="zh-TW" sz="1800" b="1" u="sng" dirty="0" smtClean="0">
                <a:solidFill>
                  <a:srgbClr val="3366FF"/>
                </a:solidFill>
                <a:latin typeface="Arial"/>
                <a:cs typeface="Arial"/>
              </a:rPr>
              <a:t>Note</a:t>
            </a:r>
            <a:r>
              <a:rPr kumimoji="1" lang="zh-TW" altLang="en-US" sz="1800" b="1" u="sng" dirty="0" smtClean="0">
                <a:solidFill>
                  <a:srgbClr val="3366FF"/>
                </a:solidFill>
                <a:latin typeface="Arial"/>
                <a:cs typeface="Arial"/>
              </a:rPr>
              <a:t>：</a:t>
            </a:r>
            <a:endParaRPr kumimoji="1" lang="en-US" altLang="zh-TW" sz="1800" b="1" u="sng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pPr fontAlgn="base"/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default retention </a:t>
            </a:r>
            <a:r>
              <a:rPr kumimoji="1" lang="en-US" altLang="zh-TW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Historic </a:t>
            </a: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Log </a:t>
            </a:r>
            <a:r>
              <a:rPr kumimoji="1" lang="en-US" altLang="zh-TW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week. Logs older than one week will be deleted by the system. Users can adjust the length of period according to their needs.</a:t>
            </a:r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zh-TW" altLang="en-US" dirty="0" smtClean="0">
              <a:solidFill>
                <a:schemeClr val="tx1"/>
              </a:solidFill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5" name="圖片 4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7" name="圖片 6" descr="ID_HELP_LOG_HISTORIC_STEP3_IMG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452" y="1563757"/>
            <a:ext cx="4552122" cy="291376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06985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26" name="Shape 2622"/>
          <p:cNvSpPr/>
          <p:nvPr/>
        </p:nvSpPr>
        <p:spPr>
          <a:xfrm>
            <a:off x="6959961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Issue Prevention </a:t>
            </a:r>
          </a:p>
        </p:txBody>
      </p:sp>
      <p:sp>
        <p:nvSpPr>
          <p:cNvPr id="22" name="Shape 2622"/>
          <p:cNvSpPr/>
          <p:nvPr/>
        </p:nvSpPr>
        <p:spPr>
          <a:xfrm>
            <a:off x="5117333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 smtClean="0">
                <a:solidFill>
                  <a:schemeClr val="lt1"/>
                </a:solidFill>
                <a:ea typeface="微軟正黑體" pitchFamily="34" charset="-120"/>
              </a:rPr>
              <a:t>Analysis</a:t>
            </a:r>
            <a:endParaRPr lang="en-US" altLang="zh-TW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sp>
        <p:nvSpPr>
          <p:cNvPr id="20" name="Shape 2622"/>
          <p:cNvSpPr/>
          <p:nvPr/>
        </p:nvSpPr>
        <p:spPr>
          <a:xfrm>
            <a:off x="3274706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Troubleshooting</a:t>
            </a:r>
            <a:r>
              <a:rPr lang="en-US" altLang="zh-TW" dirty="0"/>
              <a:t> </a:t>
            </a:r>
          </a:p>
        </p:txBody>
      </p:sp>
      <p:sp>
        <p:nvSpPr>
          <p:cNvPr id="25" name="Shape 2594"/>
          <p:cNvSpPr txBox="1"/>
          <p:nvPr/>
        </p:nvSpPr>
        <p:spPr>
          <a:xfrm>
            <a:off x="5489855" y="1783864"/>
            <a:ext cx="3316386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Comprehensive QRM+TM Device </a:t>
            </a:r>
            <a:r>
              <a:rPr lang="en-US" altLang="zh-TW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n-US" altLang="zh-TW" sz="18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34" name="Shape 2603"/>
          <p:cNvSpPr txBox="1"/>
          <p:nvPr/>
        </p:nvSpPr>
        <p:spPr>
          <a:xfrm>
            <a:off x="1372927" y="3863085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Calibri"/>
              </a:rPr>
              <a:t> Data collection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Calibri"/>
              </a:rPr>
              <a:t> Dashboard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chemeClr val="bg1">
                    <a:lumMod val="65000"/>
                  </a:schemeClr>
                </a:solidFill>
                <a:ea typeface="微軟正黑體" pitchFamily="34" charset="-120"/>
                <a:sym typeface="Calibri"/>
              </a:rPr>
              <a:t> Network topology</a:t>
            </a: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chemeClr val="bg1">
                  <a:lumMod val="65000"/>
                </a:schemeClr>
              </a:solidFill>
              <a:ea typeface="微軟正黑體" pitchFamily="34" charset="-120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chemeClr val="bg1">
                  <a:lumMod val="65000"/>
                </a:schemeClr>
              </a:solidFill>
              <a:ea typeface="微軟正黑體" pitchFamily="34" charset="-120"/>
              <a:sym typeface="Calibri"/>
            </a:endParaRPr>
          </a:p>
          <a:p>
            <a:pPr>
              <a:buSzPct val="25000"/>
            </a:pPr>
            <a:endParaRPr lang="en-US" b="1" dirty="0">
              <a:solidFill>
                <a:schemeClr val="bg1">
                  <a:lumMod val="65000"/>
                </a:schemeClr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38" name="Shape 2607"/>
          <p:cNvSpPr txBox="1"/>
          <p:nvPr/>
        </p:nvSpPr>
        <p:spPr>
          <a:xfrm>
            <a:off x="6952890" y="3870559"/>
            <a:ext cx="2191109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Alert and notification</a:t>
            </a:r>
          </a:p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Log </a:t>
            </a:r>
            <a:r>
              <a:rPr lang="en-US" altLang="zh-TW" sz="1400" dirty="0" err="1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mgnt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.</a:t>
            </a:r>
          </a:p>
          <a:p>
            <a:pPr>
              <a:buNone/>
            </a:pPr>
            <a:endParaRPr lang="en-US" sz="1400" dirty="0">
              <a:solidFill>
                <a:schemeClr val="bg1">
                  <a:lumMod val="65000"/>
                </a:schemeClr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40" name="Shape 2609"/>
          <p:cNvSpPr txBox="1"/>
          <p:nvPr/>
        </p:nvSpPr>
        <p:spPr>
          <a:xfrm>
            <a:off x="3222496" y="3863085"/>
            <a:ext cx="1731338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Support IPMI</a:t>
            </a:r>
          </a:p>
          <a:p>
            <a:pPr marL="0" indent="0"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Web-based 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remote access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55" name="Shape 2624"/>
          <p:cNvSpPr txBox="1"/>
          <p:nvPr/>
        </p:nvSpPr>
        <p:spPr>
          <a:xfrm>
            <a:off x="5117333" y="3863085"/>
            <a:ext cx="165693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Historic data</a:t>
            </a:r>
          </a:p>
          <a:p>
            <a:pPr marL="0" indent="0"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Remote 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recording and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playback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latin typeface="Arial"/>
                <a:cs typeface="Arial"/>
              </a:rPr>
              <a:t>Workflow of QRM+ </a:t>
            </a:r>
            <a:endParaRPr lang="en-US" altLang="zh-TW" sz="3200">
              <a:effectLst/>
              <a:latin typeface="Arial"/>
              <a:cs typeface="Arial"/>
            </a:endParaRPr>
          </a:p>
        </p:txBody>
      </p:sp>
      <p:pic>
        <p:nvPicPr>
          <p:cNvPr id="56" name="Shape 26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622"/>
          <p:cNvSpPr/>
          <p:nvPr/>
        </p:nvSpPr>
        <p:spPr>
          <a:xfrm>
            <a:off x="1432079" y="1465659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smtClean="0">
                <a:solidFill>
                  <a:schemeClr val="lt1"/>
                </a:solidFill>
                <a:ea typeface="微軟正黑體" pitchFamily="34" charset="-120"/>
              </a:rPr>
              <a:t>Add devices</a:t>
            </a:r>
            <a:endParaRPr lang="en-US">
              <a:solidFill>
                <a:schemeClr val="lt1"/>
              </a:solidFill>
              <a:ea typeface="微軟正黑體" pitchFamily="34" charset="-120"/>
            </a:endParaRPr>
          </a:p>
        </p:txBody>
      </p:sp>
      <p:pic>
        <p:nvPicPr>
          <p:cNvPr id="27" name="圖片 26" descr="qpulse_5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2" y="2863093"/>
            <a:ext cx="1573265" cy="1073189"/>
          </a:xfrm>
          <a:prstGeom prst="rect">
            <a:avLst/>
          </a:prstGeom>
        </p:spPr>
      </p:pic>
      <p:sp>
        <p:nvSpPr>
          <p:cNvPr id="23" name="Shape 2622"/>
          <p:cNvSpPr/>
          <p:nvPr/>
        </p:nvSpPr>
        <p:spPr>
          <a:xfrm>
            <a:off x="1432079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Continuous Monitoring</a:t>
            </a:r>
          </a:p>
        </p:txBody>
      </p:sp>
    </p:spTree>
    <p:extLst>
      <p:ext uri="{BB962C8B-B14F-4D97-AF65-F5344CB8AC3E}">
        <p14:creationId xmlns:p14="http://schemas.microsoft.com/office/powerpoint/2010/main" val="4192175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944" y="1309126"/>
            <a:ext cx="8839200" cy="841725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Step </a:t>
            </a:r>
            <a:r>
              <a:rPr lang="en-US" altLang="zh-TW" sz="3200" b="1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4</a:t>
            </a:r>
            <a:r>
              <a:rPr lang="zh-TW" altLang="en-US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：</a:t>
            </a:r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How to analysis root cause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zh-TW" altLang="en-US" sz="3200" b="1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829340" y="2320930"/>
            <a:ext cx="800295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4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-1. How to analysis stored data?</a:t>
            </a:r>
          </a:p>
          <a:p>
            <a:pPr algn="l"/>
            <a:r>
              <a:rPr lang="en-US" altLang="zh-TW" sz="2400" dirty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4</a:t>
            </a:r>
            <a:r>
              <a:rPr lang="en-US" altLang="zh-TW" sz="24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-2. How to playback recorded remote desktop?</a:t>
            </a: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  </a:t>
            </a:r>
            <a:endParaRPr lang="zh-TW" altLang="en-US" sz="2400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62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Why KVM Manager?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KVM devices that are not yet managed need to be added to the list of KVM managed devices to enable remote control, video playback, and KVM dashboard monitoring.</a:t>
            </a:r>
          </a:p>
          <a:p>
            <a:pPr marL="0" indent="0" fontAlgn="base">
              <a:buNone/>
            </a:pPr>
            <a:endParaRPr lang="en-US" altLang="zh-TW" dirty="0">
              <a:ea typeface="微軟正黑體"/>
            </a:endParaRP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Select "User Management" from the Settings page and click the "Add" button 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 descr="ID_HELP_KVM_MANAGER_ADD_STEP1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989" y="1616142"/>
            <a:ext cx="5066720" cy="289925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332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6039462" y="1582462"/>
            <a:ext cx="2880000" cy="324000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2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Select the IPMI device for which you want to have the KVM management function, then click the "Add" button to complete the configuration.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 descr="ID_HELP_KVM_MANAGER_ADD_STEP2_IMG.jpg"/>
          <p:cNvPicPr/>
          <p:nvPr/>
        </p:nvPicPr>
        <p:blipFill>
          <a:blip r:embed="rId3"/>
          <a:srcRect l="6070" t="12013" r="6270" b="11103"/>
          <a:stretch>
            <a:fillRect/>
          </a:stretch>
        </p:blipFill>
        <p:spPr bwMode="auto">
          <a:xfrm>
            <a:off x="509606" y="1582462"/>
            <a:ext cx="5218430" cy="257492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9" name="標題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KVM 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Manager - Add Device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881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6065002" y="1337847"/>
            <a:ext cx="2880000" cy="3240000"/>
          </a:xfrm>
        </p:spPr>
        <p:txBody>
          <a:bodyPr/>
          <a:lstStyle/>
          <a:p>
            <a:pPr fontAlgn="base">
              <a:buAutoNum type="arabicPeriod" startAt="3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Start Recording will record the screen activities of the remote managed device and save the file for future playback.</a:t>
            </a:r>
          </a:p>
          <a:p>
            <a:pPr>
              <a:buAutoNum type="arabicPeriod" startAt="3"/>
            </a:pPr>
            <a:endParaRPr lang="zh-TW" altLang="en-US" dirty="0"/>
          </a:p>
        </p:txBody>
      </p:sp>
      <p:pic>
        <p:nvPicPr>
          <p:cNvPr id="5" name="圖片 4" descr="ID_HELP_KVM_MANAGER_START_INFO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52" y="1337847"/>
            <a:ext cx="5755932" cy="324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6" name="標題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KVM 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Manager - Add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87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6039462" y="1887087"/>
            <a:ext cx="2880000" cy="2690760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1800" b="1" u="sng" dirty="0" smtClean="0">
                <a:solidFill>
                  <a:srgbClr val="3366FF"/>
                </a:solidFill>
                <a:latin typeface="Arial"/>
                <a:cs typeface="Arial"/>
              </a:rPr>
              <a:t>Note:</a:t>
            </a:r>
          </a:p>
          <a:p>
            <a:pPr marL="0" indent="0" fontAlgn="base">
              <a:buNone/>
            </a:pPr>
            <a:r>
              <a:rPr lang="en-US" dirty="0" smtClean="0">
                <a:latin typeface="Arial"/>
                <a:cs typeface="Arial"/>
              </a:rPr>
              <a:t>Stop </a:t>
            </a:r>
            <a:r>
              <a:rPr lang="en-US" dirty="0">
                <a:latin typeface="Arial"/>
                <a:cs typeface="Arial"/>
              </a:rPr>
              <a:t>Recording will stop the remote video recording and saving to file function, but it does not affect the already saved video files, and such files can still be played back.</a:t>
            </a:r>
            <a:endParaRPr dirty="0">
              <a:latin typeface="Arial"/>
              <a:cs typeface="Arial"/>
            </a:endParaRPr>
          </a:p>
          <a:p>
            <a:pPr marL="285750" indent="-285750" fontAlgn="base"/>
            <a:endParaRPr dirty="0">
              <a:latin typeface="Arial"/>
              <a:cs typeface="Arial"/>
            </a:endParaRPr>
          </a:p>
          <a:p>
            <a:pPr fontAlgn="base"/>
            <a:endParaRPr lang="en-US" altLang="zh-TW" dirty="0">
              <a:latin typeface="Arial"/>
              <a:ea typeface="微軟正黑體"/>
              <a:cs typeface="Arial"/>
            </a:endParaRPr>
          </a:p>
          <a:p>
            <a:endParaRPr lang="zh-TW" altLang="en-US" dirty="0">
              <a:latin typeface="Arial"/>
              <a:cs typeface="Arial"/>
            </a:endParaRPr>
          </a:p>
        </p:txBody>
      </p:sp>
      <p:pic>
        <p:nvPicPr>
          <p:cNvPr id="5" name="圖片 4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7" name="圖片 6" descr="ID_HELP_KVM_MANAGER_STOP_INFO_IMG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472" y="1406497"/>
            <a:ext cx="5634571" cy="31713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9" name="標題 6"/>
          <p:cNvSpPr>
            <a:spLocks noGrp="1"/>
          </p:cNvSpPr>
          <p:nvPr>
            <p:ph type="title"/>
          </p:nvPr>
        </p:nvSpPr>
        <p:spPr>
          <a:xfrm>
            <a:off x="214313" y="357188"/>
            <a:ext cx="8643937" cy="7143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KVM 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Manager - Stop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Recording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887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G\Notes Station 3 &amp; Qnotes3 datasheet\NEW_3 photo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07662" y="769874"/>
            <a:ext cx="6850062" cy="4101994"/>
          </a:xfrm>
          <a:prstGeom prst="rect">
            <a:avLst/>
          </a:prstGeom>
          <a:noFill/>
        </p:spPr>
      </p:pic>
      <p:sp>
        <p:nvSpPr>
          <p:cNvPr id="2850" name="Shape 2850"/>
          <p:cNvSpPr/>
          <p:nvPr/>
        </p:nvSpPr>
        <p:spPr>
          <a:xfrm>
            <a:off x="-419161" y="4482792"/>
            <a:ext cx="8572560" cy="3231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000090"/>
              </a:buClr>
              <a:buSzPct val="100000"/>
            </a:pPr>
            <a:r>
              <a:rPr lang="en-US" altLang="zh-TW" b="1" dirty="0">
                <a:solidFill>
                  <a:srgbClr val="00009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Flexible filtering mechanism to quickly playback all user actions on a specific </a:t>
            </a:r>
            <a:r>
              <a:rPr lang="en-US" altLang="zh-TW" b="1" dirty="0" smtClean="0">
                <a:solidFill>
                  <a:srgbClr val="00009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device.</a:t>
            </a:r>
            <a:endParaRPr lang="de-DE" altLang="zh-TW" b="1" dirty="0">
              <a:solidFill>
                <a:srgbClr val="00009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IPMI KVM / KVM Playback</a:t>
            </a:r>
            <a:endParaRPr lang="zh-TW" altLang="en-US" sz="3200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427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14282" y="357172"/>
            <a:ext cx="7833269" cy="7143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Remove </a:t>
            </a:r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Device from KVM Manager </a:t>
            </a:r>
            <a:endParaRPr lang="zh-TW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673641" y="1661586"/>
            <a:ext cx="3370951" cy="2611066"/>
          </a:xfrm>
        </p:spPr>
        <p:txBody>
          <a:bodyPr>
            <a:normAutofit fontScale="92500"/>
          </a:bodyPr>
          <a:lstStyle/>
          <a:p>
            <a:pPr marL="285750" indent="-285750" fontAlgn="base">
              <a:buNone/>
            </a:pPr>
            <a:r>
              <a:rPr lang="en-US" altLang="zh-TW" b="1" u="sng" dirty="0" smtClean="0">
                <a:solidFill>
                  <a:srgbClr val="3366FF"/>
                </a:solidFill>
                <a:latin typeface="Arial"/>
                <a:cs typeface="Arial"/>
              </a:rPr>
              <a:t>Note</a:t>
            </a:r>
            <a:r>
              <a:rPr lang="zh-TW" altLang="en-US" b="1" u="sng" dirty="0" smtClean="0">
                <a:solidFill>
                  <a:srgbClr val="3366FF"/>
                </a:solidFill>
                <a:latin typeface="Arial"/>
                <a:cs typeface="Arial"/>
              </a:rPr>
              <a:t>：</a:t>
            </a:r>
            <a:endParaRPr lang="en-US" b="1" u="sng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altLang="zh-TW" sz="1700" dirty="0">
                <a:latin typeface="Arial"/>
                <a:cs typeface="Arial"/>
              </a:rPr>
              <a:t>Removing the device will remove the device from the management list, and the removed device will not be able to be </a:t>
            </a:r>
            <a:r>
              <a:rPr lang="en-US" altLang="zh-TW" sz="1700" dirty="0" smtClean="0">
                <a:latin typeface="Arial"/>
                <a:cs typeface="Arial"/>
              </a:rPr>
              <a:t>remotely controlled</a:t>
            </a:r>
            <a:r>
              <a:rPr lang="en-US" altLang="zh-TW" sz="1700" dirty="0">
                <a:latin typeface="Arial"/>
                <a:cs typeface="Arial"/>
              </a:rPr>
              <a:t>, played back, or monitored through the KVM Dashboard, and its associated video files and associated KVM dashboard will be removed as </a:t>
            </a:r>
            <a:r>
              <a:rPr lang="en-US" altLang="zh-TW" sz="1700" dirty="0" smtClean="0">
                <a:latin typeface="Arial"/>
                <a:cs typeface="Arial"/>
              </a:rPr>
              <a:t>well. </a:t>
            </a:r>
            <a:endParaRPr lang="zh-TW" altLang="zh-TW" sz="1700" dirty="0">
              <a:latin typeface="Arial"/>
              <a:cs typeface="Arial"/>
            </a:endParaRPr>
          </a:p>
          <a:p>
            <a:pPr fontAlgn="base"/>
            <a:endParaRPr lang="en-US" altLang="zh-TW" dirty="0">
              <a:latin typeface="Arial"/>
              <a:ea typeface="微軟正黑體"/>
              <a:cs typeface="Arial"/>
            </a:endParaRPr>
          </a:p>
          <a:p>
            <a:endParaRPr lang="zh-TW" altLang="en-US" dirty="0">
              <a:latin typeface="Arial"/>
              <a:cs typeface="Arial"/>
            </a:endParaRPr>
          </a:p>
        </p:txBody>
      </p:sp>
      <p:pic>
        <p:nvPicPr>
          <p:cNvPr id="5" name="圖片 4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6" name="圖片 5" descr="ID_HELP_KVM_MANAGER_REMOVE_INFO_IMG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061" y="1415023"/>
            <a:ext cx="5192209" cy="323359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01957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26" name="Shape 2622"/>
          <p:cNvSpPr/>
          <p:nvPr/>
        </p:nvSpPr>
        <p:spPr>
          <a:xfrm>
            <a:off x="6959961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Issue Prevention </a:t>
            </a:r>
          </a:p>
        </p:txBody>
      </p:sp>
      <p:sp>
        <p:nvSpPr>
          <p:cNvPr id="22" name="Shape 2622"/>
          <p:cNvSpPr/>
          <p:nvPr/>
        </p:nvSpPr>
        <p:spPr>
          <a:xfrm>
            <a:off x="5117333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 smtClean="0">
                <a:solidFill>
                  <a:schemeClr val="lt1"/>
                </a:solidFill>
                <a:ea typeface="微軟正黑體" pitchFamily="34" charset="-120"/>
              </a:rPr>
              <a:t>Analysis</a:t>
            </a:r>
            <a:endParaRPr lang="en-US" altLang="zh-TW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sp>
        <p:nvSpPr>
          <p:cNvPr id="20" name="Shape 2622"/>
          <p:cNvSpPr/>
          <p:nvPr/>
        </p:nvSpPr>
        <p:spPr>
          <a:xfrm>
            <a:off x="3274706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Troubleshooting</a:t>
            </a:r>
            <a:r>
              <a:rPr lang="en-US" altLang="zh-TW" dirty="0"/>
              <a:t> </a:t>
            </a:r>
          </a:p>
        </p:txBody>
      </p:sp>
      <p:sp>
        <p:nvSpPr>
          <p:cNvPr id="25" name="Shape 2594"/>
          <p:cNvSpPr txBox="1"/>
          <p:nvPr/>
        </p:nvSpPr>
        <p:spPr>
          <a:xfrm>
            <a:off x="5489855" y="1783864"/>
            <a:ext cx="3316386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Comprehensive QRM+TM Device </a:t>
            </a:r>
            <a:r>
              <a:rPr lang="en-US" altLang="zh-TW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n-US" altLang="zh-TW" sz="18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34" name="Shape 2603"/>
          <p:cNvSpPr txBox="1"/>
          <p:nvPr/>
        </p:nvSpPr>
        <p:spPr>
          <a:xfrm>
            <a:off x="1372927" y="3863085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Data collection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Dashboard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Network topology</a:t>
            </a: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>
              <a:buSzPct val="25000"/>
            </a:pPr>
            <a:endParaRPr lang="en-US" b="1" dirty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38" name="Shape 2607"/>
          <p:cNvSpPr txBox="1"/>
          <p:nvPr/>
        </p:nvSpPr>
        <p:spPr>
          <a:xfrm>
            <a:off x="6952890" y="3870559"/>
            <a:ext cx="2191109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Alert and notification</a:t>
            </a:r>
          </a:p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Log </a:t>
            </a:r>
            <a:r>
              <a:rPr lang="en-US" altLang="zh-TW" sz="1400" dirty="0" err="1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mgnt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.</a:t>
            </a:r>
          </a:p>
          <a:p>
            <a:pPr>
              <a:buNone/>
            </a:pPr>
            <a:endParaRPr lang="en-US" sz="1400" dirty="0">
              <a:solidFill>
                <a:srgbClr val="002060"/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40" name="Shape 2609"/>
          <p:cNvSpPr txBox="1"/>
          <p:nvPr/>
        </p:nvSpPr>
        <p:spPr>
          <a:xfrm>
            <a:off x="3222496" y="3863085"/>
            <a:ext cx="1731338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Support IPMI</a:t>
            </a:r>
          </a:p>
          <a:p>
            <a:pPr marL="0" indent="0"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Web-based 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remote access</a:t>
            </a:r>
            <a:endParaRPr lang="en-US" sz="1400" dirty="0">
              <a:solidFill>
                <a:srgbClr val="002060"/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55" name="Shape 2624"/>
          <p:cNvSpPr txBox="1"/>
          <p:nvPr/>
        </p:nvSpPr>
        <p:spPr>
          <a:xfrm>
            <a:off x="5117333" y="3863085"/>
            <a:ext cx="165693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Historic data</a:t>
            </a:r>
          </a:p>
          <a:p>
            <a:pPr marL="0" indent="0"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Remote 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recording and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playback</a:t>
            </a:r>
            <a:endParaRPr lang="en-US" sz="1400" dirty="0">
              <a:solidFill>
                <a:srgbClr val="002060"/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2" y="2851979"/>
            <a:ext cx="1573265" cy="1072531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latin typeface="Arial"/>
                <a:cs typeface="Arial"/>
              </a:rPr>
              <a:t>Workflow of QRM+ </a:t>
            </a:r>
            <a:endParaRPr lang="en-US" altLang="zh-TW" sz="3200">
              <a:effectLst/>
              <a:latin typeface="Arial"/>
              <a:cs typeface="Arial"/>
            </a:endParaRPr>
          </a:p>
        </p:txBody>
      </p:sp>
      <p:pic>
        <p:nvPicPr>
          <p:cNvPr id="56" name="Shape 26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622"/>
          <p:cNvSpPr/>
          <p:nvPr/>
        </p:nvSpPr>
        <p:spPr>
          <a:xfrm>
            <a:off x="1432079" y="1465659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smtClean="0">
                <a:solidFill>
                  <a:schemeClr val="lt1"/>
                </a:solidFill>
                <a:ea typeface="微軟正黑體" pitchFamily="34" charset="-120"/>
              </a:rPr>
              <a:t>Add devices</a:t>
            </a:r>
            <a:endParaRPr lang="en-US">
              <a:solidFill>
                <a:schemeClr val="lt1"/>
              </a:solidFill>
              <a:ea typeface="微軟正黑體" pitchFamily="34" charset="-120"/>
            </a:endParaRPr>
          </a:p>
        </p:txBody>
      </p:sp>
      <p:pic>
        <p:nvPicPr>
          <p:cNvPr id="27" name="圖片 26" descr="qpulse_5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sp>
        <p:nvSpPr>
          <p:cNvPr id="23" name="Shape 2622"/>
          <p:cNvSpPr/>
          <p:nvPr/>
        </p:nvSpPr>
        <p:spPr>
          <a:xfrm>
            <a:off x="1432079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Continuous Monitoring</a:t>
            </a:r>
          </a:p>
        </p:txBody>
      </p:sp>
    </p:spTree>
    <p:extLst>
      <p:ext uri="{BB962C8B-B14F-4D97-AF65-F5344CB8AC3E}">
        <p14:creationId xmlns:p14="http://schemas.microsoft.com/office/powerpoint/2010/main" val="3173884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P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52" y="1340533"/>
            <a:ext cx="6127899" cy="3108632"/>
          </a:xfrm>
          <a:prstGeom prst="rect">
            <a:avLst/>
          </a:prstGeom>
        </p:spPr>
      </p:pic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Log Management 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10" name="Shape 2603"/>
          <p:cNvSpPr txBox="1"/>
          <p:nvPr/>
        </p:nvSpPr>
        <p:spPr>
          <a:xfrm>
            <a:off x="6623207" y="1377498"/>
            <a:ext cx="2500362" cy="1411677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spcAft>
                <a:spcPts val="600"/>
              </a:spcAft>
              <a:buSzPct val="100000"/>
            </a:pPr>
            <a:r>
              <a:rPr lang="en-US" altLang="zh-TW" sz="1600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QRM</a:t>
            </a:r>
            <a:r>
              <a:rPr lang="en-US" altLang="zh-TW" sz="1600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+ Supports: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altLang="zh-TW" sz="1600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QRM</a:t>
            </a:r>
            <a:r>
              <a:rPr lang="en-US" altLang="zh-TW" sz="1600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+ Alerts Log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altLang="zh-TW" sz="1600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IPMI </a:t>
            </a:r>
            <a:r>
              <a:rPr lang="en-US" altLang="zh-TW" sz="1600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Events Log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altLang="zh-TW" sz="1600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Historic </a:t>
            </a:r>
            <a:r>
              <a:rPr lang="en-US" altLang="zh-TW" sz="1600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Data Logs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</a:pPr>
            <a:r>
              <a:rPr lang="en-US" altLang="zh-TW" sz="1600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System </a:t>
            </a:r>
            <a:r>
              <a:rPr lang="en-US" altLang="zh-TW" sz="1600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Log</a:t>
            </a:r>
            <a:endParaRPr lang="de-DE" altLang="zh-TW" sz="1600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>
              <a:buSzPct val="25000"/>
            </a:pPr>
            <a:endParaRPr lang="de-DE" sz="1600" dirty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1465" y="2943383"/>
            <a:ext cx="2120833" cy="2118388"/>
            <a:chOff x="31466" y="3601409"/>
            <a:chExt cx="1827168" cy="1516549"/>
          </a:xfrm>
        </p:grpSpPr>
        <p:pic>
          <p:nvPicPr>
            <p:cNvPr id="14" name="圖片 13" descr="對話框_紅色-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31466" y="3601409"/>
              <a:ext cx="1827168" cy="1516549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286070" y="4066281"/>
              <a:ext cx="1425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de-DE" altLang="zh-TW" dirty="0">
                  <a:solidFill>
                    <a:schemeClr val="bg1"/>
                  </a:solidFill>
                  <a:ea typeface="微軟正黑體" pitchFamily="34" charset="-120"/>
                </a:rPr>
                <a:t>Supports </a:t>
              </a:r>
              <a:r>
                <a:rPr lang="de-DE" altLang="zh-TW" dirty="0" err="1">
                  <a:solidFill>
                    <a:schemeClr val="bg1"/>
                  </a:solidFill>
                  <a:ea typeface="微軟正黑體" pitchFamily="34" charset="-120"/>
                </a:rPr>
                <a:t>simultaneous</a:t>
              </a:r>
              <a:r>
                <a:rPr lang="de-DE" altLang="zh-TW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de-DE" altLang="zh-TW" dirty="0" err="1">
                  <a:solidFill>
                    <a:schemeClr val="bg1"/>
                  </a:solidFill>
                  <a:ea typeface="微軟正黑體" pitchFamily="34" charset="-120"/>
                </a:rPr>
                <a:t>alerts</a:t>
              </a:r>
              <a:r>
                <a:rPr lang="de-DE" altLang="zh-TW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de-DE" altLang="zh-TW" dirty="0" err="1">
                  <a:solidFill>
                    <a:schemeClr val="bg1"/>
                  </a:solidFill>
                  <a:ea typeface="微軟正黑體" pitchFamily="34" charset="-120"/>
                </a:rPr>
                <a:t>for</a:t>
              </a:r>
              <a:r>
                <a:rPr lang="de-DE" altLang="zh-TW" dirty="0">
                  <a:solidFill>
                    <a:schemeClr val="bg1"/>
                  </a:solidFill>
                  <a:ea typeface="微軟正黑體" pitchFamily="34" charset="-120"/>
                </a:rPr>
                <a:t> IPMI &amp; </a:t>
              </a:r>
              <a:r>
                <a:rPr lang="de-DE" altLang="zh-TW" dirty="0" err="1">
                  <a:solidFill>
                    <a:schemeClr val="bg1"/>
                  </a:solidFill>
                  <a:ea typeface="微軟正黑體" pitchFamily="34" charset="-120"/>
                </a:rPr>
                <a:t>QRMAgent</a:t>
              </a:r>
              <a:endParaRPr lang="zh-TW" altLang="en-US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2931777" y="1905758"/>
            <a:ext cx="2373910" cy="2355543"/>
          </a:xfrm>
          <a:prstGeom prst="roundRect">
            <a:avLst>
              <a:gd name="adj" fmla="val 5277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cs typeface="Arial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209425" y="1218504"/>
            <a:ext cx="2310604" cy="1367922"/>
            <a:chOff x="4434955" y="1218504"/>
            <a:chExt cx="1648098" cy="1367922"/>
          </a:xfrm>
        </p:grpSpPr>
        <p:pic>
          <p:nvPicPr>
            <p:cNvPr id="11" name="圖片 10" descr="對話框-0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955" y="1218504"/>
              <a:ext cx="1648098" cy="1367922"/>
            </a:xfrm>
            <a:prstGeom prst="rect">
              <a:avLst/>
            </a:prstGeom>
          </p:spPr>
        </p:pic>
        <p:sp>
          <p:nvSpPr>
            <p:cNvPr id="12" name="Shape 2950"/>
            <p:cNvSpPr txBox="1"/>
            <p:nvPr/>
          </p:nvSpPr>
          <p:spPr>
            <a:xfrm>
              <a:off x="4505807" y="1377498"/>
              <a:ext cx="1491439" cy="553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-US" altLang="zh-TW" dirty="0">
                  <a:solidFill>
                    <a:schemeClr val="bg1"/>
                  </a:solidFill>
                  <a:ea typeface="微軟正黑體" pitchFamily="34" charset="-120"/>
                </a:rPr>
                <a:t>Easy to manage all</a:t>
              </a:r>
            </a:p>
            <a:p>
              <a:pPr lvl="0" algn="ctr">
                <a:buClr>
                  <a:schemeClr val="lt1"/>
                </a:buClr>
                <a:buSzPct val="25000"/>
              </a:pPr>
              <a:r>
                <a:rPr lang="en-US" dirty="0" smtClean="0">
                  <a:solidFill>
                    <a:schemeClr val="bg1"/>
                  </a:solidFill>
                  <a:ea typeface="微軟正黑體" pitchFamily="34" charset="-120"/>
                </a:rPr>
                <a:t>IT activities</a:t>
              </a:r>
              <a:endParaRPr lang="de-DE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81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P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536023"/>
            <a:ext cx="5639920" cy="1832146"/>
          </a:xfrm>
          <a:prstGeom prst="rect">
            <a:avLst/>
          </a:prstGeom>
        </p:spPr>
      </p:pic>
      <p:pic>
        <p:nvPicPr>
          <p:cNvPr id="24" name="圖片 23" descr="P42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780" y="2228612"/>
            <a:ext cx="3317154" cy="2014401"/>
          </a:xfrm>
          <a:prstGeom prst="rect">
            <a:avLst/>
          </a:prstGeom>
          <a:ln>
            <a:noFill/>
          </a:ln>
        </p:spPr>
      </p:pic>
      <p:sp>
        <p:nvSpPr>
          <p:cNvPr id="2933" name="Shape 2933"/>
          <p:cNvSpPr txBox="1"/>
          <p:nvPr/>
        </p:nvSpPr>
        <p:spPr>
          <a:xfrm>
            <a:off x="335450" y="-30223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endParaRPr lang="de-DE" sz="2800" b="1" i="0" u="none" strike="noStrike" cap="none" dirty="0">
              <a:solidFill>
                <a:schemeClr val="lt1"/>
              </a:solidFill>
              <a:ea typeface="Arial"/>
              <a:sym typeface="Arial"/>
            </a:endParaRPr>
          </a:p>
        </p:txBody>
      </p:sp>
      <p:sp>
        <p:nvSpPr>
          <p:cNvPr id="2934" name="Shape 2934"/>
          <p:cNvSpPr txBox="1"/>
          <p:nvPr/>
        </p:nvSpPr>
        <p:spPr>
          <a:xfrm>
            <a:off x="335450" y="1292416"/>
            <a:ext cx="6190024" cy="1292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57175" lvl="0" indent="-25717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altLang="zh-TW" sz="1600" dirty="0">
                <a:solidFill>
                  <a:srgbClr val="002060"/>
                </a:solidFill>
                <a:ea typeface="微軟正黑體" pitchFamily="34" charset="-120"/>
              </a:rPr>
              <a:t>Alerts sent out before problems occur, by identifying possible factors that may lead to </a:t>
            </a:r>
            <a:r>
              <a:rPr lang="en-US" altLang="zh-TW" sz="1600" dirty="0" smtClean="0">
                <a:solidFill>
                  <a:srgbClr val="002060"/>
                </a:solidFill>
                <a:ea typeface="微軟正黑體" pitchFamily="34" charset="-120"/>
              </a:rPr>
              <a:t>problems</a:t>
            </a:r>
          </a:p>
          <a:p>
            <a:pPr marL="257175" lvl="0" indent="-25717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altLang="zh-TW" sz="1600" dirty="0">
                <a:solidFill>
                  <a:srgbClr val="002060"/>
                </a:solidFill>
                <a:ea typeface="微軟正黑體" pitchFamily="34" charset="-120"/>
              </a:rPr>
              <a:t>Supports grouping of alerts to send to the personnel responsible </a:t>
            </a:r>
            <a:endParaRPr sz="1600" i="0" u="none" strike="noStrike" cap="none" dirty="0">
              <a:solidFill>
                <a:srgbClr val="000000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Alert / Event Management 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3358493" y="2345963"/>
            <a:ext cx="2077758" cy="1448165"/>
            <a:chOff x="3358493" y="1292416"/>
            <a:chExt cx="1744777" cy="1448165"/>
          </a:xfrm>
        </p:grpSpPr>
        <p:pic>
          <p:nvPicPr>
            <p:cNvPr id="16" name="圖片 15" descr="對話框_紅色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8493" y="1292416"/>
              <a:ext cx="1744777" cy="1448165"/>
            </a:xfrm>
            <a:prstGeom prst="rect">
              <a:avLst/>
            </a:prstGeom>
          </p:spPr>
        </p:pic>
        <p:sp>
          <p:nvSpPr>
            <p:cNvPr id="18" name="Shape 2940"/>
            <p:cNvSpPr txBox="1"/>
            <p:nvPr/>
          </p:nvSpPr>
          <p:spPr>
            <a:xfrm>
              <a:off x="3523235" y="1482476"/>
              <a:ext cx="1488093" cy="55393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en-US" altLang="zh-TW" sz="1600" dirty="0">
                  <a:solidFill>
                    <a:schemeClr val="lt1"/>
                  </a:solidFill>
                  <a:ea typeface="微軟正黑體" pitchFamily="34" charset="-120"/>
                </a:rPr>
                <a:t>Easy to manage </a:t>
              </a:r>
              <a:r>
                <a:rPr lang="en-US" altLang="zh-TW" sz="1600" dirty="0" smtClean="0">
                  <a:solidFill>
                    <a:schemeClr val="lt1"/>
                  </a:solidFill>
                  <a:ea typeface="微軟正黑體" pitchFamily="34" charset="-120"/>
                </a:rPr>
                <a:t>all alerts</a:t>
              </a:r>
              <a:endParaRPr lang="de-DE" sz="1600" i="0" u="none" strike="noStrike" cap="none" dirty="0">
                <a:solidFill>
                  <a:schemeClr val="lt1"/>
                </a:solidFill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6231511" y="1250640"/>
            <a:ext cx="2666287" cy="1807762"/>
            <a:chOff x="5964732" y="1107663"/>
            <a:chExt cx="2178026" cy="1807762"/>
          </a:xfrm>
        </p:grpSpPr>
        <p:pic>
          <p:nvPicPr>
            <p:cNvPr id="20" name="圖片 19" descr="對話框_紅色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4732" y="1107663"/>
              <a:ext cx="2178026" cy="1807762"/>
            </a:xfrm>
            <a:prstGeom prst="rect">
              <a:avLst/>
            </a:prstGeom>
          </p:spPr>
        </p:pic>
        <p:sp>
          <p:nvSpPr>
            <p:cNvPr id="19" name="Shape 2937"/>
            <p:cNvSpPr txBox="1"/>
            <p:nvPr/>
          </p:nvSpPr>
          <p:spPr>
            <a:xfrm>
              <a:off x="6204863" y="1297586"/>
              <a:ext cx="1759099" cy="784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/>
              <a:r>
                <a:rPr lang="de-DE" altLang="zh-TW" sz="1600" dirty="0">
                  <a:solidFill>
                    <a:schemeClr val="bg1"/>
                  </a:solidFill>
                  <a:ea typeface="微軟正黑體" pitchFamily="34" charset="-120"/>
                </a:rPr>
                <a:t>Supports </a:t>
              </a:r>
              <a:r>
                <a:rPr lang="de-DE" altLang="zh-TW" sz="1600" dirty="0" err="1">
                  <a:solidFill>
                    <a:schemeClr val="bg1"/>
                  </a:solidFill>
                  <a:ea typeface="微軟正黑體" pitchFamily="34" charset="-120"/>
                </a:rPr>
                <a:t>simultaneous</a:t>
              </a:r>
              <a:r>
                <a:rPr lang="de-DE" altLang="zh-TW" sz="1600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de-DE" altLang="zh-TW" sz="1600" dirty="0" err="1">
                  <a:solidFill>
                    <a:schemeClr val="bg1"/>
                  </a:solidFill>
                  <a:ea typeface="微軟正黑體" pitchFamily="34" charset="-120"/>
                </a:rPr>
                <a:t>alerts</a:t>
              </a:r>
              <a:r>
                <a:rPr lang="de-DE" altLang="zh-TW" sz="1600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de-DE" altLang="zh-TW" sz="1600" dirty="0" err="1">
                  <a:solidFill>
                    <a:schemeClr val="bg1"/>
                  </a:solidFill>
                  <a:ea typeface="微軟正黑體" pitchFamily="34" charset="-120"/>
                </a:rPr>
                <a:t>for</a:t>
              </a:r>
              <a:r>
                <a:rPr lang="de-DE" altLang="zh-TW" sz="1600" dirty="0">
                  <a:solidFill>
                    <a:schemeClr val="bg1"/>
                  </a:solidFill>
                  <a:ea typeface="微軟正黑體" pitchFamily="34" charset="-120"/>
                </a:rPr>
                <a:t> IPMI &amp; </a:t>
              </a:r>
              <a:r>
                <a:rPr lang="de-DE" altLang="zh-TW" sz="1600" dirty="0" err="1">
                  <a:solidFill>
                    <a:schemeClr val="bg1"/>
                  </a:solidFill>
                  <a:ea typeface="微軟正黑體" pitchFamily="34" charset="-120"/>
                </a:rPr>
                <a:t>QRMAgent</a:t>
              </a:r>
              <a:endParaRPr lang="zh-TW" altLang="en-US" sz="16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 descr="P15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1351" y="1139700"/>
            <a:ext cx="7164629" cy="4085528"/>
          </a:xfrm>
          <a:prstGeom prst="rect">
            <a:avLst/>
          </a:prstGeom>
        </p:spPr>
      </p:pic>
      <p:sp>
        <p:nvSpPr>
          <p:cNvPr id="2673" name="Shape 2673"/>
          <p:cNvSpPr txBox="1"/>
          <p:nvPr/>
        </p:nvSpPr>
        <p:spPr>
          <a:xfrm>
            <a:off x="311700" y="-831273"/>
            <a:ext cx="8520599" cy="5726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de-DE" sz="2800" b="1" dirty="0">
              <a:solidFill>
                <a:schemeClr val="lt1"/>
              </a:solidFill>
              <a:ea typeface="Arial"/>
              <a:sym typeface="Arial"/>
            </a:endParaRPr>
          </a:p>
        </p:txBody>
      </p:sp>
      <p:sp>
        <p:nvSpPr>
          <p:cNvPr id="2680" name="Shape 2680"/>
          <p:cNvSpPr txBox="1"/>
          <p:nvPr/>
        </p:nvSpPr>
        <p:spPr>
          <a:xfrm>
            <a:off x="6272826" y="1833908"/>
            <a:ext cx="2299040" cy="13486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US" altLang="zh-TW" sz="1600" b="1" dirty="0">
                <a:solidFill>
                  <a:srgbClr val="002060"/>
                </a:solidFill>
                <a:ea typeface="微軟正黑體" pitchFamily="34" charset="-120"/>
              </a:rPr>
              <a:t>Discover all QRM+ supported devices with one key-press.</a:t>
            </a:r>
            <a:endParaRPr lang="de-DE" sz="1600" b="1" dirty="0" smtClean="0">
              <a:solidFill>
                <a:srgbClr val="002060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30" name="標題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Device Discovery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507435" y="2663293"/>
            <a:ext cx="105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IPMI</a:t>
            </a:r>
            <a:r>
              <a:rPr lang="en-US" altLang="zh-TW" sz="1200" b="1" dirty="0">
                <a:solidFill>
                  <a:srgbClr val="002060"/>
                </a:solidFill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Server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507435" y="4288049"/>
            <a:ext cx="105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Windows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835924" y="4288049"/>
            <a:ext cx="1055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Linux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835924" y="2616932"/>
            <a:ext cx="1055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Production Equipment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39" name="Shape 95"/>
          <p:cNvSpPr/>
          <p:nvPr/>
        </p:nvSpPr>
        <p:spPr>
          <a:xfrm flipV="1">
            <a:off x="6303206" y="3219112"/>
            <a:ext cx="2283984" cy="36000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ea typeface="Arial"/>
              <a:sym typeface="Arial"/>
            </a:endParaRPr>
          </a:p>
        </p:txBody>
      </p:sp>
      <p:sp>
        <p:nvSpPr>
          <p:cNvPr id="40" name="Shape 95"/>
          <p:cNvSpPr/>
          <p:nvPr/>
        </p:nvSpPr>
        <p:spPr>
          <a:xfrm flipV="1">
            <a:off x="6272826" y="1716174"/>
            <a:ext cx="2283984" cy="36000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ea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944" y="1309126"/>
            <a:ext cx="8839200" cy="841725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Step 5</a:t>
            </a:r>
            <a:r>
              <a:rPr lang="zh-TW" altLang="en-US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：</a:t>
            </a:r>
            <a:r>
              <a:rPr lang="en-US" altLang="zh-TW" sz="3200" b="1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Issue </a:t>
            </a:r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Prevention</a:t>
            </a:r>
            <a:endParaRPr lang="zh-TW" altLang="en-US" sz="3200" b="1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829340" y="2320930"/>
            <a:ext cx="800295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5</a:t>
            </a:r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-1. How to add Alert?</a:t>
            </a:r>
          </a:p>
          <a:p>
            <a:pPr algn="l"/>
            <a:r>
              <a:rPr lang="en-US" altLang="zh-TW" sz="24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5-2. How to configure Notification?</a:t>
            </a:r>
          </a:p>
          <a:p>
            <a:pPr algn="l"/>
            <a:r>
              <a:rPr lang="en-US" altLang="zh-TW" sz="2400" dirty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5</a:t>
            </a:r>
            <a:r>
              <a:rPr lang="en-US" altLang="zh-TW" sz="24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-</a:t>
            </a:r>
            <a:r>
              <a:rPr lang="en-US" altLang="zh-TW" sz="2400" dirty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. How to check stored logs?</a:t>
            </a: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  </a:t>
            </a:r>
            <a:endParaRPr lang="zh-TW" altLang="en-US" sz="2400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30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Alert Configuration - Add Alert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/>
          <p:cNvSpPr>
            <a:spLocks noGrp="1"/>
          </p:cNvSpPr>
          <p:nvPr>
            <p:ph type="body" sz="half" idx="2"/>
          </p:nvPr>
        </p:nvSpPr>
        <p:spPr>
          <a:xfrm>
            <a:off x="6062541" y="1385462"/>
            <a:ext cx="2880000" cy="3050541"/>
          </a:xfrm>
        </p:spPr>
        <p:txBody>
          <a:bodyPr/>
          <a:lstStyle/>
          <a:p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can click the Add Alert button to add a new alert, the alert type is either QRM+ alert or IPMI event notification</a:t>
            </a:r>
          </a:p>
          <a:p>
            <a:endParaRPr kumimoji="1" lang="en-US" altLang="zh-TW" dirty="0"/>
          </a:p>
          <a:p>
            <a:r>
              <a:rPr kumimoji="1" lang="en-US" altLang="zh-TW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</a:t>
            </a: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Alert Configuration page and click the "Add Alert" button </a:t>
            </a:r>
            <a:endParaRPr kumimoji="1" lang="zh-TW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 descr="ID_HELP_ALERT_CONFIGURATION_ADD_ALERT_STEP1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442" y="1390570"/>
            <a:ext cx="5669683" cy="317108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04992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866182" y="1360025"/>
            <a:ext cx="3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kumimoji="1" lang="en-US" altLang="zh-TW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 the Add Alert window, complete the alert type setting: </a:t>
            </a:r>
          </a:p>
          <a:p>
            <a:pPr marL="342900" lvl="0" indent="-342900">
              <a:buFont typeface="+mj-lt"/>
              <a:buAutoNum type="arabicPeriod"/>
            </a:pPr>
            <a:r>
              <a:rPr kumimoji="1" lang="en-US" altLang="zh-TW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Set Alert Name</a:t>
            </a:r>
            <a:endParaRPr kumimoji="1" lang="zh-TW" altLang="zh-TW" sz="1600" kern="1200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kumimoji="1" lang="en-US" altLang="zh-TW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Set Alert Type (either QRM+ Alert or IPMI event)</a:t>
            </a:r>
            <a:endParaRPr kumimoji="1" lang="zh-TW" altLang="zh-TW" sz="1600" kern="1200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kumimoji="1" lang="en-US" altLang="zh-TW" sz="16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Click the Select Device </a:t>
            </a:r>
            <a:r>
              <a:rPr kumimoji="1" lang="en-US" altLang="zh-TW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button</a:t>
            </a:r>
            <a:endParaRPr kumimoji="1" lang="en-US" altLang="zh-TW" sz="1600" dirty="0" smtClean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sz="1600" dirty="0" smtClean="0">
              <a:latin typeface="微軟正黑體" pitchFamily="34" charset="-120"/>
              <a:ea typeface="微軟正黑體" pitchFamily="34" charset="-120"/>
              <a:cs typeface="微軟正黑體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Alert Configuration - Add Alert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 descr="ID_HELP_ALERT_CONFIGURATION_ADD_ALERT_STEP2_IMG.jpg"/>
          <p:cNvPicPr/>
          <p:nvPr/>
        </p:nvPicPr>
        <p:blipFill>
          <a:blip r:embed="rId2"/>
          <a:srcRect l="11106" t="8955" r="9466" b="16124"/>
          <a:stretch>
            <a:fillRect/>
          </a:stretch>
        </p:blipFill>
        <p:spPr bwMode="auto">
          <a:xfrm>
            <a:off x="286470" y="1360025"/>
            <a:ext cx="5581914" cy="296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0311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Alert Configuration - Add Alert</a:t>
            </a:r>
            <a:endParaRPr lang="zh-TW" altLang="en-US" sz="3200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07255" y="1361600"/>
            <a:ext cx="2695257" cy="3140940"/>
          </a:xfrm>
        </p:spPr>
        <p:txBody>
          <a:bodyPr/>
          <a:lstStyle/>
          <a:p>
            <a:pPr marL="342900" indent="-342900" fontAlgn="base">
              <a:buFont typeface="+mj-lt"/>
              <a:buAutoNum type="arabicPeriod" startAt="4"/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the device you want to set the alert, you can select one or multiple devices, then click the OK button </a:t>
            </a:r>
            <a:endParaRPr kumimoji="1"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>
              <a:buFont typeface="Symbol" charset="2"/>
              <a:buChar char="-"/>
            </a:pP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7" name="圖片 6" descr="ID_HELP_ALERT_CONFIGURATION_ADD_ALERT_STEP3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428" y="1361600"/>
            <a:ext cx="5580288" cy="314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88532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38699" y="1967744"/>
            <a:ext cx="2880000" cy="2437611"/>
          </a:xfrm>
        </p:spPr>
        <p:txBody>
          <a:bodyPr/>
          <a:lstStyle/>
          <a:p>
            <a:pPr marL="342900" indent="-342900" fontAlgn="base">
              <a:buFont typeface="+mj-lt"/>
              <a:buAutoNum type="arabicPeriod" startAt="5"/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Save button to complete the new alert</a:t>
            </a:r>
          </a:p>
          <a:p>
            <a:pPr marL="342900" indent="-342900" fontAlgn="base">
              <a:buFont typeface="+mj-lt"/>
              <a:buAutoNum type="arabicPeriod" startAt="5"/>
            </a:pPr>
            <a:endParaRPr lang="en-US" altLang="zh-TW" dirty="0">
              <a:solidFill>
                <a:schemeClr val="tx1"/>
              </a:solidFill>
            </a:endParaRPr>
          </a:p>
          <a:p>
            <a:pPr marL="342900" indent="-342900" fontAlgn="base"/>
            <a:r>
              <a:rPr lang="en-US" altLang="zh-TW" sz="1800" b="1" u="sng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zh-TW" altLang="en-US" sz="1800" b="1" u="sng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  <a:p>
            <a:pPr fontAlgn="base"/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Save button is grayed out, it means that there are errors in alert name, alert type, or selected device</a:t>
            </a:r>
          </a:p>
        </p:txBody>
      </p:sp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5" name="圖片 4" descr="ID_HELP_ALERT_CONFIGURATION_ADD_ALERT_STEP4_IMG.jpg"/>
          <p:cNvPicPr/>
          <p:nvPr/>
        </p:nvPicPr>
        <p:blipFill>
          <a:blip r:embed="rId3"/>
          <a:srcRect l="13449" t="10921" r="13401" b="18963"/>
          <a:stretch>
            <a:fillRect/>
          </a:stretch>
        </p:blipFill>
        <p:spPr bwMode="auto">
          <a:xfrm>
            <a:off x="306601" y="1357068"/>
            <a:ext cx="5531667" cy="329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63883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ID_HELP_ALERT_CONFIGURATION_REMOVE_ALERT_STEP1_IMG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5426" y="1347150"/>
            <a:ext cx="5400000" cy="266906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Alert Configuration - Delete Alert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716111" y="1342042"/>
            <a:ext cx="3275177" cy="2939222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can click the "Delete Alert" button to remove one or more alerts at once. </a:t>
            </a:r>
            <a:endParaRPr kumimoji="1" lang="en-US" altLang="zh-TW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kumimoji="1"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the Alert Configuration page and select the alert configuration you want to delete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"Delete Alert" button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"OK" button to complete the operation</a:t>
            </a:r>
          </a:p>
          <a:p>
            <a:pPr marL="285750" indent="-285750">
              <a:buFont typeface="Symbol" charset="2"/>
              <a:buChar char="-"/>
            </a:pP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646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Alert Configuration - Disable Alert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38699" y="1347690"/>
            <a:ext cx="2880000" cy="2939222"/>
          </a:xfrm>
        </p:spPr>
        <p:txBody>
          <a:bodyPr>
            <a:normAutofit/>
          </a:bodyPr>
          <a:lstStyle/>
          <a:p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can click the "Disable Alert" button to disable one or more alerts at once. </a:t>
            </a:r>
            <a:endParaRPr kumimoji="1" lang="zh-TW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the Alert Configuration page and select the alert configuration you want to disable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"Disable Alert" button to disable the alert </a:t>
            </a:r>
            <a:endParaRPr kumimoji="1"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ID_HELP_ALERT_CONFIGURATION_ENABLE_ALERT_STEP2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47690"/>
            <a:ext cx="5595431" cy="3149610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2934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944" y="1309126"/>
            <a:ext cx="8839200" cy="841725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Step 5</a:t>
            </a:r>
            <a:r>
              <a:rPr lang="zh-TW" altLang="en-US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：</a:t>
            </a:r>
            <a:r>
              <a:rPr lang="en-US" altLang="zh-TW" sz="3200" b="1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Issue </a:t>
            </a:r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Prevention</a:t>
            </a:r>
            <a:endParaRPr lang="zh-TW" altLang="en-US" sz="3200" b="1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829340" y="2320930"/>
            <a:ext cx="800295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5</a:t>
            </a:r>
            <a:r>
              <a:rPr lang="en-US" altLang="zh-TW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-1. How to add Alert?</a:t>
            </a: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5-2. How to configure Notification?</a:t>
            </a:r>
          </a:p>
          <a:p>
            <a:pPr algn="l"/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5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-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. How to check stored logs?</a:t>
            </a: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  </a:t>
            </a:r>
            <a:endParaRPr lang="zh-TW" altLang="en-US" sz="2400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012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Notification Settings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600145" y="1387338"/>
            <a:ext cx="3185022" cy="2953283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kumimoji="1" lang="en-US" altLang="zh-TW" sz="1700" dirty="0">
                <a:solidFill>
                  <a:schemeClr val="tx1"/>
                </a:solidFill>
                <a:latin typeface="Arial"/>
                <a:cs typeface="Arial"/>
              </a:rPr>
              <a:t>The notification settings allow users to be </a:t>
            </a:r>
            <a:r>
              <a:rPr kumimoji="1" lang="en-US" altLang="zh-TW" sz="1700" dirty="0" smtClean="0">
                <a:solidFill>
                  <a:schemeClr val="tx1"/>
                </a:solidFill>
                <a:latin typeface="Arial"/>
                <a:cs typeface="Arial"/>
              </a:rPr>
              <a:t>notified immediately </a:t>
            </a:r>
            <a:r>
              <a:rPr kumimoji="1" lang="en-US" altLang="zh-TW" sz="1700" dirty="0">
                <a:solidFill>
                  <a:schemeClr val="tx1"/>
                </a:solidFill>
                <a:latin typeface="Arial"/>
                <a:cs typeface="Arial"/>
              </a:rPr>
              <a:t>when an event occurs, thus improving </a:t>
            </a:r>
            <a:r>
              <a:rPr kumimoji="1" lang="en-US" altLang="zh-TW" sz="1700" dirty="0" smtClean="0">
                <a:solidFill>
                  <a:schemeClr val="tx1"/>
                </a:solidFill>
                <a:latin typeface="Arial"/>
                <a:cs typeface="Arial"/>
              </a:rPr>
              <a:t>emergency </a:t>
            </a:r>
            <a:r>
              <a:rPr kumimoji="1" lang="en-US" altLang="zh-TW" sz="1700" dirty="0">
                <a:solidFill>
                  <a:schemeClr val="tx1"/>
                </a:solidFill>
                <a:latin typeface="Arial"/>
                <a:cs typeface="Arial"/>
              </a:rPr>
              <a:t>response capabilities</a:t>
            </a:r>
            <a:r>
              <a:rPr kumimoji="1" lang="en-US" altLang="zh-TW" sz="1700" dirty="0" smtClean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fontAlgn="base"/>
            <a:endParaRPr kumimoji="1" lang="en-US" altLang="zh-TW" sz="17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700" dirty="0">
                <a:solidFill>
                  <a:schemeClr val="tx1"/>
                </a:solidFill>
                <a:latin typeface="Arial"/>
                <a:cs typeface="Arial"/>
              </a:rPr>
              <a:t>The list of accounts that need to be notified</a:t>
            </a:r>
            <a:endParaRPr kumimoji="1" lang="zh-TW" altLang="zh-TW" sz="17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700" dirty="0">
                <a:solidFill>
                  <a:schemeClr val="tx1"/>
                </a:solidFill>
                <a:latin typeface="Arial"/>
                <a:cs typeface="Arial"/>
              </a:rPr>
              <a:t>SMTP type</a:t>
            </a:r>
            <a:endParaRPr kumimoji="1" lang="zh-TW" altLang="zh-TW" sz="17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700" dirty="0">
                <a:solidFill>
                  <a:schemeClr val="tx1"/>
                </a:solidFill>
                <a:latin typeface="Arial"/>
                <a:cs typeface="Arial"/>
              </a:rPr>
              <a:t>SMTP server location</a:t>
            </a:r>
            <a:endParaRPr kumimoji="1" lang="zh-TW" altLang="zh-TW" sz="17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700" dirty="0">
                <a:solidFill>
                  <a:schemeClr val="tx1"/>
                </a:solidFill>
                <a:latin typeface="Arial"/>
                <a:cs typeface="Arial"/>
              </a:rPr>
              <a:t>SMTP server port</a:t>
            </a:r>
            <a:endParaRPr kumimoji="1" lang="zh-TW" altLang="zh-TW" sz="17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700" dirty="0">
                <a:solidFill>
                  <a:schemeClr val="tx1"/>
                </a:solidFill>
                <a:latin typeface="Arial"/>
                <a:cs typeface="Arial"/>
              </a:rPr>
              <a:t>E-mail account</a:t>
            </a:r>
            <a:endParaRPr kumimoji="1" lang="zh-TW" altLang="zh-TW" sz="17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zh-TW" altLang="en-US" dirty="0">
              <a:latin typeface="Arial"/>
              <a:cs typeface="Arial"/>
            </a:endParaRPr>
          </a:p>
        </p:txBody>
      </p:sp>
      <p:pic>
        <p:nvPicPr>
          <p:cNvPr id="5" name="圖片 4" descr="ID_HELP_SETTINGS_NOTIFICATION_STEP1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87" y="1387338"/>
            <a:ext cx="5145138" cy="333969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5328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Notification Settings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734363" y="1373287"/>
            <a:ext cx="2880000" cy="2953283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 password</a:t>
            </a:r>
            <a:endParaRPr kumimoji="1" lang="zh-TW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connection mode</a:t>
            </a:r>
            <a:endParaRPr kumimoji="1" lang="zh-TW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after an alert condition has lasted before sending an alert</a:t>
            </a:r>
            <a:endParaRPr kumimoji="1" lang="zh-TW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to enable e-mail sent Agent alert and IPMI event alert</a:t>
            </a:r>
            <a:endParaRPr kumimoji="1" lang="zh-TW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interval for sending repeat alerts</a:t>
            </a:r>
            <a:endParaRPr kumimoji="1" lang="zh-TW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 dirty="0"/>
          </a:p>
        </p:txBody>
      </p:sp>
      <p:pic>
        <p:nvPicPr>
          <p:cNvPr id="5" name="圖片 4" descr="ID_HELP_SETTINGS_NOTIFICATION_STEP1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942" y="1373287"/>
            <a:ext cx="5258717" cy="327006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07372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P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28" y="1257045"/>
            <a:ext cx="6250673" cy="3513577"/>
          </a:xfrm>
          <a:prstGeom prst="rect">
            <a:avLst/>
          </a:prstGeom>
        </p:spPr>
      </p:pic>
      <p:sp>
        <p:nvSpPr>
          <p:cNvPr id="2717" name="Shape 2717"/>
          <p:cNvSpPr txBox="1"/>
          <p:nvPr/>
        </p:nvSpPr>
        <p:spPr>
          <a:xfrm>
            <a:off x="377199" y="-1246909"/>
            <a:ext cx="8520599" cy="5726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>
              <a:buSzPct val="25000"/>
            </a:pPr>
            <a:endParaRPr lang="en-US" sz="2800" b="1" dirty="0">
              <a:solidFill>
                <a:schemeClr val="lt1"/>
              </a:solidFill>
            </a:endParaRPr>
          </a:p>
        </p:txBody>
      </p:sp>
      <p:sp>
        <p:nvSpPr>
          <p:cNvPr id="2720" name="Shape 2720"/>
          <p:cNvSpPr txBox="1"/>
          <p:nvPr/>
        </p:nvSpPr>
        <p:spPr>
          <a:xfrm>
            <a:off x="1113732" y="4021836"/>
            <a:ext cx="3073573" cy="64679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14297">
              <a:buClr>
                <a:srgbClr val="FF0000"/>
              </a:buClr>
              <a:buSzPct val="100000"/>
            </a:pPr>
            <a:r>
              <a:rPr lang="en-US" altLang="zh-TW" sz="1800" dirty="0">
                <a:solidFill>
                  <a:srgbClr val="002060"/>
                </a:solidFill>
                <a:ea typeface="微軟正黑體" pitchFamily="34" charset="-120"/>
              </a:rPr>
              <a:t>Smart filter to change the list of managed devices</a:t>
            </a:r>
            <a:endParaRPr lang="en-US" sz="1800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25" name="標題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Arial"/>
                <a:cs typeface="Arial"/>
              </a:rPr>
              <a:t>Device Manager- All Devices </a:t>
            </a:r>
            <a:endParaRPr lang="en-US" altLang="zh-TW" sz="3200" dirty="0">
              <a:effectLst/>
              <a:latin typeface="Arial"/>
              <a:cs typeface="Arial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5674600" y="1518976"/>
            <a:ext cx="3223198" cy="2502859"/>
            <a:chOff x="6391404" y="2814363"/>
            <a:chExt cx="2206272" cy="1831206"/>
          </a:xfrm>
        </p:grpSpPr>
        <p:pic>
          <p:nvPicPr>
            <p:cNvPr id="10" name="圖片 9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1404" y="2814363"/>
              <a:ext cx="2206272" cy="1831206"/>
            </a:xfrm>
            <a:prstGeom prst="rect">
              <a:avLst/>
            </a:prstGeom>
          </p:spPr>
        </p:pic>
        <p:sp>
          <p:nvSpPr>
            <p:cNvPr id="12" name="Shape 2794"/>
            <p:cNvSpPr txBox="1"/>
            <p:nvPr/>
          </p:nvSpPr>
          <p:spPr>
            <a:xfrm>
              <a:off x="6627874" y="3027820"/>
              <a:ext cx="1891501" cy="73920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US" altLang="zh-TW" sz="1500" dirty="0">
                  <a:solidFill>
                    <a:schemeClr val="bg1"/>
                  </a:solidFill>
                  <a:ea typeface="微軟正黑體" pitchFamily="34" charset="-120"/>
                </a:rPr>
                <a:t>After scanning and </a:t>
              </a:r>
              <a:r>
                <a:rPr lang="en-US" altLang="zh-TW" sz="1500" dirty="0" smtClean="0">
                  <a:solidFill>
                    <a:schemeClr val="bg1"/>
                  </a:solidFill>
                  <a:ea typeface="微軟正黑體" pitchFamily="34" charset="-120"/>
                </a:rPr>
                <a:t>adding devices</a:t>
              </a:r>
              <a:r>
                <a:rPr lang="en-US" altLang="zh-TW" sz="1500" dirty="0">
                  <a:solidFill>
                    <a:schemeClr val="bg1"/>
                  </a:solidFill>
                  <a:ea typeface="微軟正黑體" pitchFamily="34" charset="-120"/>
                </a:rPr>
                <a:t>, </a:t>
              </a:r>
              <a:r>
                <a:rPr lang="en-US" altLang="zh-TW" sz="1500" dirty="0" smtClean="0">
                  <a:solidFill>
                    <a:schemeClr val="bg1"/>
                  </a:solidFill>
                  <a:ea typeface="微軟正黑體" pitchFamily="34" charset="-120"/>
                </a:rPr>
                <a:t>the window </a:t>
              </a:r>
              <a:r>
                <a:rPr lang="en-US" altLang="zh-TW" sz="1500" dirty="0">
                  <a:solidFill>
                    <a:schemeClr val="bg1"/>
                  </a:solidFill>
                  <a:ea typeface="微軟正黑體" pitchFamily="34" charset="-120"/>
                </a:rPr>
                <a:t>shows </a:t>
              </a:r>
              <a:r>
                <a:rPr lang="en-US" altLang="zh-TW" sz="1500" dirty="0" smtClean="0">
                  <a:solidFill>
                    <a:schemeClr val="bg1"/>
                  </a:solidFill>
                  <a:ea typeface="微軟正黑體" pitchFamily="34" charset="-120"/>
                </a:rPr>
                <a:t>an overview </a:t>
              </a:r>
              <a:r>
                <a:rPr lang="en-US" altLang="zh-TW" sz="1500" dirty="0">
                  <a:solidFill>
                    <a:schemeClr val="bg1"/>
                  </a:solidFill>
                  <a:ea typeface="微軟正黑體" pitchFamily="34" charset="-120"/>
                </a:rPr>
                <a:t>of your </a:t>
              </a:r>
              <a:r>
                <a:rPr lang="en-US" altLang="zh-TW" sz="1500" dirty="0" smtClean="0">
                  <a:solidFill>
                    <a:schemeClr val="bg1"/>
                  </a:solidFill>
                  <a:ea typeface="微軟正黑體" pitchFamily="34" charset="-120"/>
                </a:rPr>
                <a:t>managed devices</a:t>
              </a:r>
              <a:endParaRPr lang="en-US" sz="15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519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Application Settings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1359624"/>
            <a:ext cx="2880000" cy="2939221"/>
          </a:xfrm>
        </p:spPr>
        <p:txBody>
          <a:bodyPr>
            <a:noAutofit/>
          </a:bodyPr>
          <a:lstStyle/>
          <a:p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Settings let users adjust the system log files and video retention settings according to their needs, users can also adjust real-time data and automatic device scan period based on performance.</a:t>
            </a:r>
            <a:endParaRPr kumimoji="1"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 descr="ID_HELP_SETTINGS_APPLICATION_STEP1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523" y="1364732"/>
            <a:ext cx="5572914" cy="313256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84657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Application Settings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685943" y="1356210"/>
            <a:ext cx="2880000" cy="2939221"/>
          </a:xfrm>
        </p:spPr>
        <p:txBody>
          <a:bodyPr>
            <a:no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 log retention period</a:t>
            </a:r>
            <a:endParaRPr kumimoji="1" lang="zh-TW" altLang="zh-TW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IPMI Events Log retention period</a:t>
            </a:r>
            <a:endParaRPr kumimoji="1" lang="zh-TW" altLang="zh-TW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KVM video file retention period</a:t>
            </a:r>
            <a:endParaRPr kumimoji="1" lang="zh-TW" altLang="zh-TW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data log retention period</a:t>
            </a:r>
            <a:endParaRPr kumimoji="1" lang="zh-TW" altLang="zh-TW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logs retention period</a:t>
            </a:r>
            <a:endParaRPr kumimoji="1" lang="zh-TW" altLang="zh-TW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scan and automatic refresh period</a:t>
            </a:r>
            <a:endParaRPr kumimoji="1" lang="zh-TW" altLang="zh-TW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kumimoji="1" lang="en-US" altLang="zh-TW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data automatic refresh period</a:t>
            </a:r>
            <a:endParaRPr kumimoji="1" lang="zh-TW" altLang="zh-TW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 sz="1500" dirty="0">
              <a:solidFill>
                <a:schemeClr val="tx1"/>
              </a:solidFill>
            </a:endParaRPr>
          </a:p>
        </p:txBody>
      </p:sp>
      <p:pic>
        <p:nvPicPr>
          <p:cNvPr id="5" name="圖片 4" descr="ID_HELP_SETTINGS_APPLICATION_STEP1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043" y="1359229"/>
            <a:ext cx="5344167" cy="284936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79490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944" y="1309126"/>
            <a:ext cx="8839200" cy="841725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Step 5</a:t>
            </a:r>
            <a:r>
              <a:rPr lang="zh-TW" altLang="en-US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：</a:t>
            </a:r>
            <a:r>
              <a:rPr lang="en-US" altLang="zh-TW" sz="3200" b="1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Issue </a:t>
            </a:r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Prevention</a:t>
            </a:r>
            <a:endParaRPr lang="zh-TW" altLang="en-US" sz="3200" b="1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829340" y="2320930"/>
            <a:ext cx="800295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5</a:t>
            </a:r>
            <a:r>
              <a:rPr lang="en-US" altLang="zh-TW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-1. How to add Alert?</a:t>
            </a:r>
          </a:p>
          <a:p>
            <a:pPr algn="l"/>
            <a:r>
              <a:rPr lang="en-US" altLang="zh-TW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微軟正黑體"/>
                <a:cs typeface="Arial" pitchFamily="34" charset="0"/>
              </a:rPr>
              <a:t>5-2. How to configure Notification?</a:t>
            </a:r>
          </a:p>
          <a:p>
            <a:pPr algn="l"/>
            <a:r>
              <a:rPr lang="en-US" altLang="zh-TW" sz="2400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5</a:t>
            </a:r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-</a:t>
            </a:r>
            <a:r>
              <a:rPr lang="en-US" altLang="zh-TW" sz="2400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. How to check stored logs?</a:t>
            </a: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  </a:t>
            </a:r>
            <a:endParaRPr lang="zh-TW" altLang="en-US" sz="2400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150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cs typeface="Arial" panose="020B0604020202020204" pitchFamily="34" charset="0"/>
              </a:rPr>
              <a:t>QRMAgent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 Alerts Log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279843" y="1360874"/>
            <a:ext cx="3643950" cy="3589020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zh-TW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QRM+ Alerts Log page displays alerts for all Windows or Linux devices. </a:t>
            </a:r>
            <a:endParaRPr kumimoji="1" lang="en-US" altLang="zh-TW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sz="1500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Select Alerts Log in the Logs </a:t>
            </a:r>
            <a:r>
              <a:rPr kumimoji="1" lang="en-US" altLang="zh-TW" sz="15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page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sz="1500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View the alert info, including the Hostname, IP address, Device Tag, On Time and Off Time, etc</a:t>
            </a:r>
            <a:r>
              <a:rPr kumimoji="1" lang="en-US" altLang="zh-TW" sz="15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sz="1500" dirty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View the current number of </a:t>
            </a:r>
            <a:r>
              <a:rPr kumimoji="1" lang="en-US" altLang="zh-TW" sz="1500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alerts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TW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the "Refresh" button at any time to get the latest alert message</a:t>
            </a:r>
            <a:r>
              <a:rPr lang="zh-TW" altLang="en-U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zh-TW" altLang="en-U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kumimoji="1" lang="en-US" altLang="zh-TW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/>
            <a:endParaRPr kumimoji="1" lang="zh-TW" altLang="en-US" sz="15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  <a:p>
            <a:endParaRPr lang="zh-TW" altLang="en-US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圖片 6" descr="ID_HELP_LOG_ALERTS_STEP1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105" y="1360874"/>
            <a:ext cx="4887166" cy="297057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37327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Advanced search features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800771" y="1329270"/>
            <a:ext cx="2880000" cy="3168030"/>
          </a:xfrm>
        </p:spPr>
        <p:txBody>
          <a:bodyPr>
            <a:normAutofit lnSpcReduction="10000"/>
          </a:bodyPr>
          <a:lstStyle/>
          <a:p>
            <a:pPr fontAlgn="base"/>
            <a:r>
              <a:rPr kumimoji="1" lang="en-US" altLang="zh-TW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Alerts Log </a:t>
            </a:r>
            <a:r>
              <a:rPr kumimoji="1" lang="en-US" altLang="zh-TW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 advanced search features:</a:t>
            </a:r>
          </a:p>
          <a:p>
            <a:pPr fontAlgn="base"/>
            <a:endParaRPr kumimoji="1" lang="en-US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the "Advanced Search" button on the Alerts Log page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Select Device and select a device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Click the "Apply" button to search for all alerts on the target device</a:t>
            </a:r>
            <a: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kumimoji="1" lang="en-US" altLang="zh-TW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/>
            <a:endParaRPr kumimoji="1" lang="zh-TW" altLang="en-US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  <a:p>
            <a:endParaRPr lang="zh-TW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圖片 7" descr="P1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39" y="1329270"/>
            <a:ext cx="5350405" cy="30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04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827946" y="1807949"/>
            <a:ext cx="3016293" cy="2689350"/>
          </a:xfrm>
        </p:spPr>
        <p:txBody>
          <a:bodyPr>
            <a:normAutofit lnSpcReduction="10000"/>
          </a:bodyPr>
          <a:lstStyle/>
          <a:p>
            <a:pPr fontAlgn="base"/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QRM+ provides Log Retention Settings feature, which can be set for periodic viewing</a:t>
            </a:r>
            <a:r>
              <a:rPr kumimoji="1" lang="en-US" altLang="zh-TW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/>
            <a:endParaRPr kumimoji="1"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/>
            <a:r>
              <a:rPr kumimoji="1" lang="en-US" altLang="zh-TW" sz="1800" b="1" u="sng" dirty="0" smtClean="0">
                <a:solidFill>
                  <a:srgbClr val="3366FF"/>
                </a:solidFill>
                <a:latin typeface="Arial"/>
                <a:cs typeface="Arial"/>
              </a:rPr>
              <a:t>Note</a:t>
            </a:r>
            <a:r>
              <a:rPr kumimoji="1" lang="zh-TW" altLang="en-US" sz="1800" b="1" u="sng" dirty="0" smtClean="0">
                <a:solidFill>
                  <a:srgbClr val="3366FF"/>
                </a:solidFill>
                <a:latin typeface="Arial"/>
                <a:cs typeface="Arial"/>
              </a:rPr>
              <a:t>：</a:t>
            </a:r>
            <a:endParaRPr kumimoji="1" lang="en-US" altLang="zh-TW" sz="1800" b="1" u="sng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pPr fontAlgn="base"/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default retention period </a:t>
            </a:r>
            <a:r>
              <a:rPr kumimoji="1" lang="en-US" altLang="zh-TW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alert </a:t>
            </a: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</a:t>
            </a:r>
            <a:r>
              <a:rPr kumimoji="1" lang="en-US" altLang="zh-TW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week. Logs older than one week will be deleted by the system. Users can adjust the length of period according to their needs.</a:t>
            </a:r>
            <a:endParaRPr kumimoji="1"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5" name="圖片 4" descr="ID_HELP_LOG_ALERTS_STEP3_IMG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58" y="1359274"/>
            <a:ext cx="5474502" cy="304731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355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IPMI Events Log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9" y="1401452"/>
            <a:ext cx="2880000" cy="2435536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IPMI Events Log shows all IPMI event history, on this page, the user can view all IPMI historical events.</a:t>
            </a:r>
          </a:p>
          <a:p>
            <a:pPr fontAlgn="base"/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"IPMI Events" in the Alerts Configuration / Add Alert page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the target </a:t>
            </a:r>
            <a:r>
              <a:rPr kumimoji="1" lang="en-US" altLang="zh-TW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</a:t>
            </a:r>
            <a:endParaRPr kumimoji="1"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the alert</a:t>
            </a:r>
          </a:p>
        </p:txBody>
      </p:sp>
      <p:pic>
        <p:nvPicPr>
          <p:cNvPr id="5" name="圖片 4" descr="ID_HELP_LOG_IPMI_STEP1_IMG.jpg"/>
          <p:cNvPicPr/>
          <p:nvPr/>
        </p:nvPicPr>
        <p:blipFill>
          <a:blip r:embed="rId2"/>
          <a:srcRect l="13697" t="11795" r="13892" b="20055"/>
          <a:stretch>
            <a:fillRect/>
          </a:stretch>
        </p:blipFill>
        <p:spPr bwMode="auto">
          <a:xfrm>
            <a:off x="307207" y="1401452"/>
            <a:ext cx="5548540" cy="311946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94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64238" y="1750735"/>
            <a:ext cx="2993849" cy="2391528"/>
          </a:xfrm>
        </p:spPr>
        <p:txBody>
          <a:bodyPr>
            <a:noAutofit/>
          </a:bodyPr>
          <a:lstStyle/>
          <a:p>
            <a:pPr marL="342900" indent="-342900" fontAlgn="base"/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342900" indent="-342900" fontAlgn="base"/>
            <a:r>
              <a:rPr lang="en-US" altLang="zh-TW" sz="1800" b="1" u="sng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Note</a:t>
            </a:r>
            <a:r>
              <a:rPr lang="zh-TW" altLang="en-US" sz="1800" b="1" u="sng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：</a:t>
            </a:r>
            <a:endParaRPr lang="en-US" altLang="zh-TW" sz="1800" b="1" u="sng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fontAlgn="base"/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QRM+ does not proactively generate these events. These events are generated by IPMI BMC. QRM+ only periodically retrieves these events and at the same time clears the events from IPMI BMC memory.</a:t>
            </a:r>
            <a:endParaRPr kumimoji="1"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5" name="圖片 4" descr="ID_HELP_LOG_IPMI_STEP1_IMG.jpg"/>
          <p:cNvPicPr/>
          <p:nvPr/>
        </p:nvPicPr>
        <p:blipFill>
          <a:blip r:embed="rId3"/>
          <a:srcRect l="13697" t="11795" r="13892" b="20055"/>
          <a:stretch>
            <a:fillRect/>
          </a:stretch>
        </p:blipFill>
        <p:spPr bwMode="auto">
          <a:xfrm>
            <a:off x="309746" y="1382218"/>
            <a:ext cx="5586135" cy="303653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4142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IPMI Events Log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915441" y="1396069"/>
            <a:ext cx="2780654" cy="2939221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adding the IPMI alert, users can view all IPMI events in the Logs / IPMI Events log and click the Refresh button to obtain the latest IPMI Events. </a:t>
            </a:r>
            <a:endParaRPr kumimoji="1" lang="zh-TW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en-US" altLang="zh-TW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pPr marL="285750" indent="-285750" fontAlgn="base">
              <a:buFont typeface="Symbol" charset="2"/>
              <a:buChar char="-"/>
            </a:pPr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en-US" altLang="zh-TW" dirty="0" smtClean="0">
              <a:solidFill>
                <a:schemeClr val="tx1"/>
              </a:solidFill>
              <a:cs typeface="微軟正黑體"/>
            </a:endParaRPr>
          </a:p>
          <a:p>
            <a:pPr marL="285750" indent="-285750" fontAlgn="base"/>
            <a:endParaRPr kumimoji="1" lang="zh-TW" altLang="en-US" dirty="0" smtClean="0">
              <a:solidFill>
                <a:schemeClr val="tx1"/>
              </a:solidFill>
              <a:ea typeface="微軟正黑體"/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5" name="圖片 4" descr="ID_HELP_LOG_IPMI_STEP2_IM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209" y="1396069"/>
            <a:ext cx="5422624" cy="286583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1885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Advanced search features - IPMI Events Log 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468667" y="1389022"/>
            <a:ext cx="3375572" cy="3240000"/>
          </a:xfrm>
        </p:spPr>
        <p:txBody>
          <a:bodyPr>
            <a:noAutofit/>
          </a:bodyPr>
          <a:lstStyle/>
          <a:p>
            <a:r>
              <a:rPr kumimoji="1" lang="en-US" altLang="zh-TW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IPMI Events log provides advanced search capabilities to allow a user to select a specific device to view their events</a:t>
            </a:r>
            <a:r>
              <a:rPr kumimoji="1" lang="en-US" altLang="zh-TW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endParaRPr kumimoji="1" lang="en-US" altLang="zh-TW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en-US" altLang="zh-TW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the "Advanced Search" button.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TW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</a:t>
            </a:r>
            <a:r>
              <a:rPr kumimoji="1" lang="en-US" altLang="zh-TW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target device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TW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Sensor </a:t>
            </a:r>
            <a:r>
              <a:rPr kumimoji="1" lang="en-US" altLang="zh-TW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Type</a:t>
            </a:r>
            <a:endParaRPr kumimoji="1" lang="en-US" altLang="zh-TW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IPMI Metric </a:t>
            </a:r>
            <a:r>
              <a:rPr kumimoji="1" lang="en-US" altLang="zh-TW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Name</a:t>
            </a:r>
            <a:endParaRPr kumimoji="1" lang="en-US" altLang="zh-TW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</a:t>
            </a:r>
            <a:r>
              <a:rPr kumimoji="1" lang="en-US" altLang="zh-TW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Period</a:t>
            </a:r>
            <a:endParaRPr kumimoji="1" lang="en-US" altLang="zh-TW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kumimoji="1" lang="en-US" altLang="zh-TW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the Apply button to filter out the IPMI events that the user needs to retrieve</a:t>
            </a:r>
            <a:endParaRPr kumimoji="1" lang="zh-TW" altLang="en-US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zh-TW" altLang="en-US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圖片 6" descr="P1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30" y="1389022"/>
            <a:ext cx="50292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544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P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97" y="1181269"/>
            <a:ext cx="6112960" cy="2235465"/>
          </a:xfrm>
          <a:prstGeom prst="rect">
            <a:avLst/>
          </a:prstGeom>
        </p:spPr>
      </p:pic>
      <p:pic>
        <p:nvPicPr>
          <p:cNvPr id="15" name="圖片 14" descr="P16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82" y="2860690"/>
            <a:ext cx="6431445" cy="1952816"/>
          </a:xfrm>
          <a:prstGeom prst="rect">
            <a:avLst/>
          </a:prstGeom>
        </p:spPr>
      </p:pic>
      <p:sp>
        <p:nvSpPr>
          <p:cNvPr id="2731" name="Shape 2731"/>
          <p:cNvSpPr txBox="1"/>
          <p:nvPr/>
        </p:nvSpPr>
        <p:spPr>
          <a:xfrm>
            <a:off x="311701" y="-572624"/>
            <a:ext cx="8520599" cy="572624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>
              <a:buSzPct val="25000"/>
            </a:pPr>
            <a:endParaRPr lang="de-DE" sz="2800" b="1" dirty="0">
              <a:solidFill>
                <a:schemeClr val="lt1"/>
              </a:solidFill>
            </a:endParaRPr>
          </a:p>
        </p:txBody>
      </p:sp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Easy to Build Asset Management System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0412" y="1398258"/>
            <a:ext cx="6147525" cy="260783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/>
              <a:cs typeface="Arial"/>
            </a:endParaRPr>
          </a:p>
        </p:txBody>
      </p:sp>
      <p:cxnSp>
        <p:nvCxnSpPr>
          <p:cNvPr id="2735" name="Shape 2735"/>
          <p:cNvCxnSpPr/>
          <p:nvPr/>
        </p:nvCxnSpPr>
        <p:spPr>
          <a:xfrm>
            <a:off x="1031893" y="1712762"/>
            <a:ext cx="1016567" cy="1112172"/>
          </a:xfrm>
          <a:prstGeom prst="straightConnector1">
            <a:avLst/>
          </a:prstGeom>
          <a:noFill/>
          <a:ln w="76200" cap="flat" cmpd="sng">
            <a:solidFill>
              <a:srgbClr val="E69138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2" name="群組 21"/>
          <p:cNvGrpSpPr/>
          <p:nvPr/>
        </p:nvGrpSpPr>
        <p:grpSpPr>
          <a:xfrm>
            <a:off x="5915507" y="1620221"/>
            <a:ext cx="2880880" cy="2064333"/>
            <a:chOff x="5915507" y="1620221"/>
            <a:chExt cx="2880880" cy="2391131"/>
          </a:xfrm>
        </p:grpSpPr>
        <p:pic>
          <p:nvPicPr>
            <p:cNvPr id="12" name="圖片 11" descr="對話框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5507" y="1620221"/>
              <a:ext cx="2880880" cy="2391131"/>
            </a:xfrm>
            <a:prstGeom prst="rect">
              <a:avLst/>
            </a:prstGeom>
          </p:spPr>
        </p:pic>
        <p:sp>
          <p:nvSpPr>
            <p:cNvPr id="2732" name="Shape 2732"/>
            <p:cNvSpPr txBox="1"/>
            <p:nvPr/>
          </p:nvSpPr>
          <p:spPr>
            <a:xfrm>
              <a:off x="6190344" y="1863981"/>
              <a:ext cx="2392675" cy="5027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>
                <a:buSzPct val="25000"/>
              </a:pPr>
              <a:r>
                <a:rPr lang="en-US" altLang="zh-TW" sz="1600" dirty="0">
                  <a:solidFill>
                    <a:schemeClr val="bg1"/>
                  </a:solidFill>
                  <a:ea typeface="微軟正黑體" pitchFamily="34" charset="-120"/>
                </a:rPr>
                <a:t>IPMI &amp; </a:t>
              </a:r>
              <a:r>
                <a:rPr lang="en-US" altLang="zh-TW" sz="1600" dirty="0" err="1">
                  <a:solidFill>
                    <a:schemeClr val="bg1"/>
                  </a:solidFill>
                  <a:ea typeface="微軟正黑體" pitchFamily="34" charset="-120"/>
                </a:rPr>
                <a:t>QRMAgent</a:t>
              </a:r>
              <a:r>
                <a:rPr lang="en-US" altLang="zh-TW" sz="1600" dirty="0">
                  <a:solidFill>
                    <a:schemeClr val="bg1"/>
                  </a:solidFill>
                  <a:ea typeface="微軟正黑體" pitchFamily="34" charset="-120"/>
                </a:rPr>
                <a:t> combine to build a detailed device list:</a:t>
              </a:r>
              <a:endParaRPr lang="de-DE" altLang="zh-TW" sz="1600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722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684918" y="1807235"/>
            <a:ext cx="3117270" cy="2717636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zh-TW" sz="1900" dirty="0">
                <a:solidFill>
                  <a:schemeClr val="tx1"/>
                </a:solidFill>
                <a:latin typeface="Arial"/>
                <a:cs typeface="Arial"/>
              </a:rPr>
              <a:t>QRM+ provides Log Retention Settings feature, which can be set for periodic viewing.</a:t>
            </a:r>
          </a:p>
          <a:p>
            <a:endParaRPr kumimoji="1" lang="en-US" altLang="zh-TW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fontAlgn="base"/>
            <a:r>
              <a:rPr lang="en-US" altLang="zh-TW" sz="2100" b="1" u="sng" dirty="0">
                <a:solidFill>
                  <a:srgbClr val="3366FF"/>
                </a:solidFill>
                <a:latin typeface="Arial"/>
                <a:cs typeface="Arial"/>
              </a:rPr>
              <a:t>Note</a:t>
            </a:r>
            <a:r>
              <a:rPr lang="zh-TW" altLang="en-US" sz="2100" b="1" u="sng" dirty="0">
                <a:solidFill>
                  <a:srgbClr val="3366FF"/>
                </a:solidFill>
                <a:latin typeface="Arial"/>
                <a:cs typeface="Arial"/>
              </a:rPr>
              <a:t>：</a:t>
            </a:r>
            <a:endParaRPr lang="en-US" altLang="zh-TW" sz="2100" b="1" u="sng" dirty="0">
              <a:solidFill>
                <a:srgbClr val="3366FF"/>
              </a:solidFill>
              <a:latin typeface="Arial"/>
              <a:cs typeface="Arial"/>
            </a:endParaRPr>
          </a:p>
          <a:p>
            <a:r>
              <a:rPr kumimoji="1" lang="en-US" altLang="zh-TW" sz="1900" dirty="0">
                <a:solidFill>
                  <a:schemeClr val="tx1"/>
                </a:solidFill>
                <a:latin typeface="Arial"/>
                <a:cs typeface="Arial"/>
              </a:rPr>
              <a:t>The default retention period </a:t>
            </a:r>
            <a:r>
              <a:rPr kumimoji="1" lang="en-US" altLang="zh-TW" sz="1900" dirty="0" smtClean="0">
                <a:solidFill>
                  <a:schemeClr val="tx1"/>
                </a:solidFill>
                <a:latin typeface="Arial"/>
                <a:cs typeface="Arial"/>
              </a:rPr>
              <a:t>of IPMI </a:t>
            </a:r>
            <a:r>
              <a:rPr kumimoji="1" lang="en-US" altLang="zh-TW" sz="1900" dirty="0">
                <a:solidFill>
                  <a:schemeClr val="tx1"/>
                </a:solidFill>
                <a:latin typeface="Arial"/>
                <a:cs typeface="Arial"/>
              </a:rPr>
              <a:t>events log </a:t>
            </a:r>
            <a:r>
              <a:rPr kumimoji="1" lang="en-US" altLang="zh-TW" sz="1900" dirty="0" smtClean="0">
                <a:solidFill>
                  <a:schemeClr val="tx1"/>
                </a:solidFill>
                <a:latin typeface="Arial"/>
                <a:cs typeface="Arial"/>
              </a:rPr>
              <a:t>is </a:t>
            </a:r>
            <a:r>
              <a:rPr kumimoji="1" lang="en-US" altLang="zh-TW" sz="1900" dirty="0">
                <a:solidFill>
                  <a:schemeClr val="tx1"/>
                </a:solidFill>
                <a:latin typeface="Arial"/>
                <a:cs typeface="Arial"/>
              </a:rPr>
              <a:t>1 week. Logs older than one week will be deleted by the system. Users can adjust the length of period according to their needs.</a:t>
            </a:r>
            <a:endParaRPr kumimoji="1" lang="zh-TW" altLang="en-US" sz="1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圖片 4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7" name="圖片 6" descr="ID_HELP_LOG_IPMI_STEP4_IMG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150" y="1364223"/>
            <a:ext cx="5311388" cy="32526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6264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System Log 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6738428" y="1517693"/>
            <a:ext cx="2219061" cy="2851379"/>
          </a:xfrm>
        </p:spPr>
        <p:txBody>
          <a:bodyPr>
            <a:normAutofit/>
          </a:bodyPr>
          <a:lstStyle/>
          <a:p>
            <a:pPr lvl="0" fontAlgn="base"/>
            <a:r>
              <a:rPr kumimoji="1"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Log shows the messages, alerts, errors, and other events logged by QRM+ as well as the user's activities.</a:t>
            </a:r>
          </a:p>
          <a:p>
            <a:r>
              <a:rPr lang="zh-TW" altLang="en-US" dirty="0" smtClean="0">
                <a:solidFill>
                  <a:schemeClr val="tx1"/>
                </a:solidFill>
              </a:rPr>
              <a:t/>
            </a:r>
            <a:br>
              <a:rPr lang="zh-TW" altLang="en-US" dirty="0" smtClean="0">
                <a:solidFill>
                  <a:schemeClr val="tx1"/>
                </a:solidFill>
              </a:rPr>
            </a:br>
            <a:endParaRPr kumimoji="1" lang="zh-TW" altLang="en-US" dirty="0" smtClean="0">
              <a:solidFill>
                <a:schemeClr val="tx1"/>
              </a:solidFill>
              <a:cs typeface="微軟正黑體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5" name="圖片 4" descr="P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52" y="1340533"/>
            <a:ext cx="6127899" cy="310863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-29832" y="3059931"/>
            <a:ext cx="2120833" cy="1853708"/>
            <a:chOff x="-21347" y="3684840"/>
            <a:chExt cx="1827168" cy="1327065"/>
          </a:xfrm>
        </p:grpSpPr>
        <p:pic>
          <p:nvPicPr>
            <p:cNvPr id="9" name="圖片 8" descr="對話框_紅色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-21347" y="3684840"/>
              <a:ext cx="1827168" cy="1327065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246460" y="4066275"/>
              <a:ext cx="1425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de-DE" altLang="zh-TW" dirty="0">
                  <a:solidFill>
                    <a:schemeClr val="bg1"/>
                  </a:solidFill>
                  <a:ea typeface="微軟正黑體" pitchFamily="34" charset="-120"/>
                </a:rPr>
                <a:t>Supports </a:t>
              </a:r>
              <a:r>
                <a:rPr lang="de-DE" altLang="zh-TW" dirty="0" err="1">
                  <a:solidFill>
                    <a:schemeClr val="bg1"/>
                  </a:solidFill>
                  <a:ea typeface="微軟正黑體" pitchFamily="34" charset="-120"/>
                </a:rPr>
                <a:t>simultaneous</a:t>
              </a:r>
              <a:r>
                <a:rPr lang="de-DE" altLang="zh-TW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de-DE" altLang="zh-TW" dirty="0" err="1">
                  <a:solidFill>
                    <a:schemeClr val="bg1"/>
                  </a:solidFill>
                  <a:ea typeface="微軟正黑體" pitchFamily="34" charset="-120"/>
                </a:rPr>
                <a:t>alerts</a:t>
              </a:r>
              <a:r>
                <a:rPr lang="de-DE" altLang="zh-TW" dirty="0">
                  <a:solidFill>
                    <a:schemeClr val="bg1"/>
                  </a:solidFill>
                  <a:ea typeface="微軟正黑體" pitchFamily="34" charset="-120"/>
                </a:rPr>
                <a:t> </a:t>
              </a:r>
              <a:r>
                <a:rPr lang="de-DE" altLang="zh-TW" dirty="0" err="1">
                  <a:solidFill>
                    <a:schemeClr val="bg1"/>
                  </a:solidFill>
                  <a:ea typeface="微軟正黑體" pitchFamily="34" charset="-120"/>
                </a:rPr>
                <a:t>for</a:t>
              </a:r>
              <a:r>
                <a:rPr lang="de-DE" altLang="zh-TW" dirty="0">
                  <a:solidFill>
                    <a:schemeClr val="bg1"/>
                  </a:solidFill>
                  <a:ea typeface="微軟正黑體" pitchFamily="34" charset="-120"/>
                </a:rPr>
                <a:t> IPMI &amp; </a:t>
              </a:r>
              <a:r>
                <a:rPr lang="de-DE" altLang="zh-TW" dirty="0" err="1">
                  <a:solidFill>
                    <a:schemeClr val="bg1"/>
                  </a:solidFill>
                  <a:ea typeface="微軟正黑體" pitchFamily="34" charset="-120"/>
                </a:rPr>
                <a:t>QRMAgent</a:t>
              </a:r>
              <a:endParaRPr lang="zh-TW" altLang="en-US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2931777" y="1905758"/>
            <a:ext cx="2373910" cy="2355543"/>
          </a:xfrm>
          <a:prstGeom prst="roundRect">
            <a:avLst>
              <a:gd name="adj" fmla="val 5277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cs typeface="Arial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308757" y="1125621"/>
            <a:ext cx="2090971" cy="1547641"/>
            <a:chOff x="4505807" y="1125621"/>
            <a:chExt cx="1491439" cy="1547641"/>
          </a:xfrm>
        </p:grpSpPr>
        <p:pic>
          <p:nvPicPr>
            <p:cNvPr id="13" name="圖片 12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6973" y="1125621"/>
              <a:ext cx="1384600" cy="1547641"/>
            </a:xfrm>
            <a:prstGeom prst="rect">
              <a:avLst/>
            </a:prstGeom>
          </p:spPr>
        </p:pic>
        <p:sp>
          <p:nvSpPr>
            <p:cNvPr id="14" name="Shape 2950"/>
            <p:cNvSpPr txBox="1"/>
            <p:nvPr/>
          </p:nvSpPr>
          <p:spPr>
            <a:xfrm>
              <a:off x="4505807" y="1377498"/>
              <a:ext cx="1491439" cy="553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-US" altLang="zh-TW" dirty="0">
                  <a:solidFill>
                    <a:schemeClr val="bg1"/>
                  </a:solidFill>
                  <a:ea typeface="微軟正黑體" pitchFamily="34" charset="-120"/>
                </a:rPr>
                <a:t>Easy to manage all</a:t>
              </a:r>
            </a:p>
            <a:p>
              <a:pPr lvl="0" algn="ctr">
                <a:buClr>
                  <a:schemeClr val="lt1"/>
                </a:buClr>
                <a:buSzPct val="25000"/>
              </a:pPr>
              <a:r>
                <a:rPr lang="en-US" dirty="0" smtClean="0">
                  <a:solidFill>
                    <a:schemeClr val="bg1"/>
                  </a:solidFill>
                  <a:ea typeface="微軟正黑體" pitchFamily="34" charset="-120"/>
                </a:rPr>
                <a:t>IT activities</a:t>
              </a:r>
              <a:endParaRPr lang="de-DE" dirty="0">
                <a:solidFill>
                  <a:schemeClr val="bg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2410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4" name="Shape 2964"/>
          <p:cNvSpPr txBox="1"/>
          <p:nvPr/>
        </p:nvSpPr>
        <p:spPr>
          <a:xfrm>
            <a:off x="311700" y="1152469"/>
            <a:ext cx="8468100" cy="159254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43" marR="0" lvl="0" indent="-285743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1800" b="1" dirty="0">
                <a:solidFill>
                  <a:srgbClr val="002060"/>
                </a:solidFill>
                <a:ea typeface="微軟正黑體" pitchFamily="34" charset="-120"/>
                <a:sym typeface="Arial"/>
              </a:rPr>
              <a:t>QNAP QTS </a:t>
            </a:r>
            <a:r>
              <a:rPr lang="zh-TW" altLang="en-US" sz="1800" b="1" dirty="0" smtClean="0">
                <a:solidFill>
                  <a:srgbClr val="002060"/>
                </a:solidFill>
                <a:ea typeface="微軟正黑體" pitchFamily="34" charset="-120"/>
                <a:sym typeface="Arial"/>
              </a:rPr>
              <a:t>：</a:t>
            </a:r>
            <a:r>
              <a:rPr lang="de-DE" sz="1800" b="1" dirty="0" smtClean="0">
                <a:solidFill>
                  <a:srgbClr val="002060"/>
                </a:solidFill>
                <a:ea typeface="微軟正黑體" pitchFamily="34" charset="-120"/>
                <a:sym typeface="Arial"/>
              </a:rPr>
              <a:t>4.2.</a:t>
            </a:r>
            <a:r>
              <a:rPr lang="en-US" altLang="zh-TW" sz="1800" b="1" dirty="0" smtClean="0">
                <a:solidFill>
                  <a:srgbClr val="002060"/>
                </a:solidFill>
                <a:ea typeface="微軟正黑體" pitchFamily="34" charset="-120"/>
              </a:rPr>
              <a:t>2</a:t>
            </a:r>
            <a:r>
              <a:rPr lang="de-DE" sz="1800" b="1" dirty="0" smtClean="0">
                <a:solidFill>
                  <a:srgbClr val="002060"/>
                </a:solidFill>
                <a:ea typeface="微軟正黑體" pitchFamily="34" charset="-120"/>
                <a:sym typeface="Arial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ea typeface="微軟正黑體" pitchFamily="34" charset="-120"/>
              </a:rPr>
              <a:t>or later</a:t>
            </a:r>
            <a:endParaRPr lang="de-DE" sz="1800" b="1" dirty="0">
              <a:solidFill>
                <a:srgbClr val="002060"/>
              </a:solidFill>
              <a:ea typeface="微軟正黑體" pitchFamily="34" charset="-120"/>
              <a:sym typeface="Arial"/>
            </a:endParaRPr>
          </a:p>
          <a:p>
            <a:pPr marL="285743" marR="0" lvl="0" indent="-285743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sz="1800" b="1" dirty="0" smtClean="0">
                <a:solidFill>
                  <a:srgbClr val="002060"/>
                </a:solidFill>
                <a:ea typeface="微軟正黑體" pitchFamily="34" charset="-120"/>
                <a:sym typeface="Arial"/>
              </a:rPr>
              <a:t>CPU：</a:t>
            </a:r>
            <a:r>
              <a:rPr lang="de-DE" sz="1800" b="1" dirty="0" smtClean="0">
                <a:solidFill>
                  <a:srgbClr val="002060"/>
                </a:solidFill>
                <a:ea typeface="微軟正黑體" pitchFamily="34" charset="-120"/>
              </a:rPr>
              <a:t>x86 </a:t>
            </a:r>
            <a:r>
              <a:rPr lang="de-DE" sz="1800" b="1" dirty="0" err="1" smtClean="0">
                <a:solidFill>
                  <a:srgbClr val="002060"/>
                </a:solidFill>
                <a:ea typeface="微軟正黑體" pitchFamily="34" charset="-120"/>
              </a:rPr>
              <a:t>Architecture</a:t>
            </a:r>
            <a:endParaRPr lang="de-DE" sz="1800" b="1" dirty="0">
              <a:solidFill>
                <a:srgbClr val="002060"/>
              </a:solidFill>
              <a:ea typeface="微軟正黑體" pitchFamily="34" charset="-120"/>
            </a:endParaRPr>
          </a:p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de-DE" altLang="zh-TW" sz="1800" b="1" dirty="0" err="1">
                <a:solidFill>
                  <a:srgbClr val="002060"/>
                </a:solidFill>
                <a:ea typeface="微軟正黑體" pitchFamily="34" charset="-120"/>
              </a:rPr>
              <a:t>At</a:t>
            </a:r>
            <a:r>
              <a:rPr lang="de-DE" altLang="zh-TW" sz="1800" b="1" dirty="0">
                <a:solidFill>
                  <a:srgbClr val="002060"/>
                </a:solidFill>
                <a:ea typeface="微軟正黑體" pitchFamily="34" charset="-120"/>
              </a:rPr>
              <a:t> least 4GB </a:t>
            </a:r>
            <a:r>
              <a:rPr lang="de-DE" altLang="zh-TW" sz="1800" b="1" dirty="0" smtClean="0">
                <a:solidFill>
                  <a:srgbClr val="002060"/>
                </a:solidFill>
                <a:ea typeface="微軟正黑體" pitchFamily="34" charset="-120"/>
              </a:rPr>
              <a:t>RAM</a:t>
            </a:r>
          </a:p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1" dirty="0" smtClean="0">
                <a:solidFill>
                  <a:srgbClr val="002060"/>
                </a:solidFill>
                <a:ea typeface="微軟正黑體" pitchFamily="34" charset="-120"/>
              </a:rPr>
              <a:t>At least</a:t>
            </a:r>
            <a:r>
              <a:rPr lang="de-DE" sz="1800" b="1" dirty="0" smtClean="0">
                <a:solidFill>
                  <a:srgbClr val="002060"/>
                </a:solidFill>
                <a:ea typeface="微軟正黑體" pitchFamily="34" charset="-120"/>
                <a:sym typeface="Arial"/>
              </a:rPr>
              <a:t> </a:t>
            </a:r>
            <a:r>
              <a:rPr lang="de-DE" sz="1800" b="1" dirty="0">
                <a:solidFill>
                  <a:srgbClr val="002060"/>
                </a:solidFill>
                <a:ea typeface="微軟正黑體" pitchFamily="34" charset="-120"/>
                <a:sym typeface="Arial"/>
              </a:rPr>
              <a:t>500 </a:t>
            </a:r>
            <a:r>
              <a:rPr lang="de-DE" sz="1800" b="1" dirty="0" smtClean="0">
                <a:solidFill>
                  <a:srgbClr val="002060"/>
                </a:solidFill>
                <a:ea typeface="微軟正黑體" pitchFamily="34" charset="-120"/>
                <a:sym typeface="Arial"/>
              </a:rPr>
              <a:t>GB HDD</a:t>
            </a:r>
            <a:endParaRPr lang="de-DE" sz="1800" b="1" dirty="0">
              <a:solidFill>
                <a:srgbClr val="002060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System Requirement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4" name="Shape 2964"/>
          <p:cNvSpPr txBox="1"/>
          <p:nvPr/>
        </p:nvSpPr>
        <p:spPr>
          <a:xfrm>
            <a:off x="500696" y="1152469"/>
            <a:ext cx="8468100" cy="159254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altLang="zh-Hant" sz="1800" dirty="0" smtClean="0">
                <a:solidFill>
                  <a:srgbClr val="002060"/>
                </a:solidFill>
                <a:ea typeface="微軟正黑體" pitchFamily="34" charset="-120"/>
              </a:rPr>
              <a:t>IEI and QNAP </a:t>
            </a:r>
            <a:r>
              <a:rPr lang="en-US" altLang="zh-Hant" sz="1800" dirty="0">
                <a:solidFill>
                  <a:srgbClr val="002060"/>
                </a:solidFill>
                <a:ea typeface="微軟正黑體" pitchFamily="34" charset="-120"/>
              </a:rPr>
              <a:t>have a comprehensive selection of NAS solutions to meet a wide range of user requirements.</a:t>
            </a:r>
            <a:endParaRPr lang="zh-Hant" altLang="en-US" sz="1800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pic>
        <p:nvPicPr>
          <p:cNvPr id="6" name="圖片 5" descr="TANK-860-QGW_06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36" y="2223446"/>
            <a:ext cx="4891898" cy="2625203"/>
          </a:xfrm>
          <a:prstGeom prst="rect">
            <a:avLst/>
          </a:prstGeom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Support IEI TANK 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  <p:pic>
        <p:nvPicPr>
          <p:cNvPr id="9" name="圖片 8" descr="qpulse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104" y="3748791"/>
            <a:ext cx="805007" cy="805007"/>
          </a:xfrm>
          <a:prstGeom prst="rect">
            <a:avLst/>
          </a:prstGeom>
          <a:effectLst>
            <a:outerShdw blurRad="444500" sx="40000" sy="40000" algn="ctr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0501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" name="Shape 2969"/>
          <p:cNvSpPr txBox="1"/>
          <p:nvPr/>
        </p:nvSpPr>
        <p:spPr>
          <a:xfrm>
            <a:off x="320679" y="-81939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endParaRPr lang="de-DE" sz="2800" b="1" i="0" u="none" strike="noStrike" cap="none" dirty="0">
              <a:solidFill>
                <a:schemeClr val="lt1"/>
              </a:solidFill>
              <a:ea typeface="Arial"/>
              <a:sym typeface="Arial"/>
            </a:endParaRPr>
          </a:p>
        </p:txBody>
      </p:sp>
      <p:pic>
        <p:nvPicPr>
          <p:cNvPr id="2972" name="Shape 29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8184" y="2959698"/>
            <a:ext cx="7872283" cy="22042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Hant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Comprehensive </a:t>
            </a:r>
            <a:r>
              <a:rPr lang="en-US" altLang="zh-Hant" sz="3200" dirty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selection of NAS </a:t>
            </a:r>
            <a:r>
              <a:rPr lang="en-US" altLang="zh-Hant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solutions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367736" y="1665328"/>
            <a:ext cx="8418689" cy="1200329"/>
            <a:chOff x="734290" y="1789335"/>
            <a:chExt cx="8418689" cy="1200329"/>
          </a:xfrm>
        </p:grpSpPr>
        <p:sp>
          <p:nvSpPr>
            <p:cNvPr id="7" name="矩形 6"/>
            <p:cNvSpPr/>
            <p:nvPr/>
          </p:nvSpPr>
          <p:spPr>
            <a:xfrm>
              <a:off x="734290" y="1789335"/>
              <a:ext cx="4572000" cy="11798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 Enterprise NAS</a:t>
              </a:r>
              <a:endParaRPr lang="en-US" sz="1600" dirty="0" smtClean="0">
                <a:solidFill>
                  <a:srgbClr val="002060"/>
                </a:solidFill>
                <a:ea typeface="微軟正黑體" pitchFamily="34" charset="-120"/>
              </a:endParaRPr>
            </a:p>
            <a:p>
              <a:pPr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TW" altLang="en-US" sz="1600" dirty="0" smtClean="0">
                  <a:solidFill>
                    <a:srgbClr val="002060"/>
                  </a:solidFill>
                  <a:ea typeface="微軟正黑體" pitchFamily="34" charset="-120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ea typeface="微軟正黑體" pitchFamily="34" charset="-120"/>
                </a:rPr>
                <a:t>SMB - Thunderbolt NAS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TW" altLang="en-US" sz="1600" dirty="0" smtClean="0">
                  <a:solidFill>
                    <a:srgbClr val="002060"/>
                  </a:solidFill>
                  <a:ea typeface="微軟正黑體" pitchFamily="34" charset="-120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ea typeface="微軟正黑體" pitchFamily="34" charset="-120"/>
                </a:rPr>
                <a:t>SMB </a:t>
              </a:r>
              <a:r>
                <a:rPr lang="mr-IN" sz="1600" dirty="0" smtClean="0">
                  <a:solidFill>
                    <a:srgbClr val="002060"/>
                  </a:solidFill>
                  <a:ea typeface="微軟正黑體" pitchFamily="34" charset="-120"/>
                </a:rPr>
                <a:t>–</a:t>
              </a:r>
              <a:r>
                <a:rPr lang="en-US" sz="1600" dirty="0" smtClean="0">
                  <a:solidFill>
                    <a:srgbClr val="002060"/>
                  </a:solidFill>
                  <a:ea typeface="微軟正黑體" pitchFamily="34" charset="-120"/>
                </a:rPr>
                <a:t> </a:t>
              </a:r>
              <a:r>
                <a:rPr lang="en-US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High-end</a:t>
              </a:r>
              <a:endParaRPr lang="zh-TW" altLang="en-US" sz="1600" dirty="0" smtClean="0">
                <a:solidFill>
                  <a:srgbClr val="002060"/>
                </a:solidFill>
                <a:ea typeface="微軟正黑體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580979" y="1789335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 SMB </a:t>
              </a:r>
              <a:r>
                <a:rPr lang="mr-IN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–</a:t>
              </a:r>
              <a:r>
                <a:rPr lang="en-US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 Middle-range</a:t>
              </a:r>
              <a:endParaRPr lang="zh-TW" altLang="en-US" sz="1600" dirty="0" smtClean="0">
                <a:solidFill>
                  <a:srgbClr val="002060"/>
                </a:solidFill>
                <a:ea typeface="微軟正黑體" pitchFamily="34" charset="-120"/>
              </a:endParaRPr>
            </a:p>
            <a:p>
              <a:pPr lvl="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TW" altLang="en-US" sz="1600" dirty="0" smtClean="0">
                  <a:solidFill>
                    <a:srgbClr val="002060"/>
                  </a:solidFill>
                  <a:ea typeface="微軟正黑體" pitchFamily="34" charset="-120"/>
                </a:rPr>
                <a:t> </a:t>
              </a:r>
              <a:r>
                <a:rPr lang="en-US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SMB </a:t>
              </a:r>
              <a:r>
                <a:rPr lang="mr-IN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–</a:t>
              </a:r>
              <a:r>
                <a:rPr lang="en-US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 Entry-level</a:t>
              </a:r>
              <a:endParaRPr lang="zh-TW" altLang="en-US" sz="1600" dirty="0" smtClean="0">
                <a:solidFill>
                  <a:srgbClr val="002060"/>
                </a:solidFill>
                <a:ea typeface="微軟正黑體" pitchFamily="34" charset="-120"/>
              </a:endParaRPr>
            </a:p>
            <a:p>
              <a:pPr lvl="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TW" altLang="en-US" sz="1600" dirty="0" smtClean="0">
                  <a:solidFill>
                    <a:srgbClr val="002060"/>
                  </a:solidFill>
                  <a:ea typeface="微軟正黑體" pitchFamily="34" charset="-120"/>
                </a:rPr>
                <a:t> </a:t>
              </a:r>
              <a:r>
                <a:rPr lang="en-US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Home </a:t>
              </a:r>
              <a:r>
                <a:rPr lang="mr-IN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–</a:t>
              </a:r>
              <a:r>
                <a:rPr lang="en-US" altLang="zh-TW" sz="1600" dirty="0" smtClean="0">
                  <a:solidFill>
                    <a:srgbClr val="002060"/>
                  </a:solidFill>
                  <a:ea typeface="微軟正黑體" pitchFamily="34" charset="-120"/>
                </a:rPr>
                <a:t> High-end</a:t>
              </a:r>
              <a:endParaRPr lang="zh-TW" altLang="en-US" sz="1600" dirty="0" smtClean="0">
                <a:solidFill>
                  <a:srgbClr val="002060"/>
                </a:solidFill>
                <a:ea typeface="微軟正黑體" pitchFamily="34" charset="-120"/>
              </a:endParaRPr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2406047" y="1282204"/>
            <a:ext cx="378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70C0"/>
                </a:solidFill>
                <a:ea typeface="微軟正黑體" pitchFamily="34" charset="-120"/>
              </a:rPr>
              <a:t>QRM+ 1.0 Model </a:t>
            </a:r>
            <a:r>
              <a:rPr lang="en-US" altLang="zh-TW" sz="2000" dirty="0" smtClean="0">
                <a:solidFill>
                  <a:srgbClr val="0070C0"/>
                </a:solidFill>
                <a:ea typeface="微軟正黑體" pitchFamily="34" charset="-120"/>
              </a:rPr>
              <a:t>list</a:t>
            </a:r>
            <a:endParaRPr lang="en-US" altLang="zh-TW" sz="2000" dirty="0">
              <a:solidFill>
                <a:srgbClr val="0070C0"/>
              </a:solidFill>
              <a:ea typeface="微軟正黑體" pitchFamily="34" charset="-120"/>
            </a:endParaRPr>
          </a:p>
        </p:txBody>
      </p:sp>
      <p:sp>
        <p:nvSpPr>
          <p:cNvPr id="13" name="Shape 95"/>
          <p:cNvSpPr/>
          <p:nvPr/>
        </p:nvSpPr>
        <p:spPr>
          <a:xfrm>
            <a:off x="1507681" y="1660158"/>
            <a:ext cx="5179185" cy="14400"/>
          </a:xfrm>
          <a:prstGeom prst="roundRect">
            <a:avLst>
              <a:gd name="adj" fmla="val 23711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ea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081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0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ea typeface="Arial Unicode MS" panose="020B0604020202020204" pitchFamily="34" charset="-120"/>
              </a:rPr>
              <a:t>Step 1</a:t>
            </a:r>
            <a:r>
              <a:rPr lang="zh-TW" altLang="en-US" b="1" dirty="0" smtClean="0">
                <a:ea typeface="Arial Unicode MS" panose="020B0604020202020204" pitchFamily="34" charset="-120"/>
              </a:rPr>
              <a:t>：</a:t>
            </a:r>
            <a:r>
              <a:rPr lang="en-US" altLang="zh-TW" b="1" dirty="0">
                <a:ea typeface="Arial Unicode MS" panose="020B0604020202020204" pitchFamily="34" charset="-120"/>
              </a:rPr>
              <a:t>How to </a:t>
            </a:r>
            <a:r>
              <a:rPr lang="en-US" altLang="zh-TW" b="1" dirty="0" smtClean="0">
                <a:ea typeface="Arial Unicode MS" panose="020B0604020202020204" pitchFamily="34" charset="-120"/>
              </a:rPr>
              <a:t>add devices </a:t>
            </a:r>
            <a:r>
              <a:rPr lang="en-US" altLang="zh-TW" b="1" dirty="0">
                <a:ea typeface="Arial Unicode MS" panose="020B0604020202020204" pitchFamily="34" charset="-120"/>
              </a:rPr>
              <a:t>to QRM</a:t>
            </a:r>
            <a:r>
              <a:rPr lang="en-US" altLang="zh-TW" b="1" dirty="0" smtClean="0">
                <a:ea typeface="Arial Unicode MS" panose="020B0604020202020204" pitchFamily="34" charset="-120"/>
              </a:rPr>
              <a:t>+?</a:t>
            </a:r>
            <a:endParaRPr lang="zh-TW" altLang="en-US" b="1" dirty="0">
              <a:ea typeface="Arial Unicode MS" panose="020B0604020202020204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016107" y="2232220"/>
            <a:ext cx="7288556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rgbClr val="000000"/>
                </a:solidFill>
                <a:ea typeface="Arial Unicode MS" panose="020B0604020202020204" pitchFamily="34" charset="-120"/>
              </a:rPr>
              <a:t>1-1. </a:t>
            </a:r>
            <a:r>
              <a:rPr lang="en-US" altLang="zh-TW" sz="2400" dirty="0">
                <a:solidFill>
                  <a:srgbClr val="000000"/>
                </a:solidFill>
              </a:rPr>
              <a:t>How to use Device </a:t>
            </a:r>
            <a:r>
              <a:rPr lang="en-US" altLang="zh-TW" sz="2400" dirty="0" smtClean="0">
                <a:solidFill>
                  <a:srgbClr val="000000"/>
                </a:solidFill>
              </a:rPr>
              <a:t>Discovery?</a:t>
            </a:r>
          </a:p>
          <a:p>
            <a:pPr algn="l"/>
            <a:r>
              <a:rPr lang="en-US" altLang="zh-TW" sz="2400" dirty="0" smtClean="0">
                <a:solidFill>
                  <a:srgbClr val="000000"/>
                </a:solidFill>
                <a:ea typeface="Arial Unicode MS" panose="020B0604020202020204" pitchFamily="34" charset="-120"/>
              </a:rPr>
              <a:t>1-2. </a:t>
            </a:r>
            <a:r>
              <a:rPr lang="en-US" altLang="zh-TW" sz="2400" dirty="0">
                <a:solidFill>
                  <a:srgbClr val="000000"/>
                </a:solidFill>
              </a:rPr>
              <a:t>How to add Linux d</a:t>
            </a:r>
            <a:r>
              <a:rPr lang="en-US" altLang="zh-TW" sz="2400" dirty="0" smtClean="0">
                <a:solidFill>
                  <a:srgbClr val="000000"/>
                </a:solidFill>
              </a:rPr>
              <a:t>evices?</a:t>
            </a:r>
          </a:p>
          <a:p>
            <a:pPr algn="l"/>
            <a:r>
              <a:rPr lang="en-US" altLang="zh-TW" sz="2400" dirty="0" smtClean="0">
                <a:solidFill>
                  <a:srgbClr val="000000"/>
                </a:solidFill>
                <a:ea typeface="Arial Unicode MS" panose="020B0604020202020204" pitchFamily="34" charset="-120"/>
              </a:rPr>
              <a:t>1-3. </a:t>
            </a:r>
            <a:r>
              <a:rPr lang="en-US" altLang="zh-TW" sz="2400" dirty="0">
                <a:solidFill>
                  <a:srgbClr val="000000"/>
                </a:solidFill>
              </a:rPr>
              <a:t>How to add Windows d</a:t>
            </a:r>
            <a:r>
              <a:rPr lang="en-US" altLang="zh-TW" sz="2400" dirty="0" smtClean="0">
                <a:solidFill>
                  <a:srgbClr val="000000"/>
                </a:solidFill>
              </a:rPr>
              <a:t>evices?</a:t>
            </a:r>
          </a:p>
          <a:p>
            <a:pPr algn="l"/>
            <a:r>
              <a:rPr lang="en-US" altLang="zh-TW" sz="2400" dirty="0" smtClean="0">
                <a:solidFill>
                  <a:srgbClr val="000000"/>
                </a:solidFill>
                <a:ea typeface="Arial Unicode MS" panose="020B0604020202020204" pitchFamily="34" charset="-120"/>
              </a:rPr>
              <a:t>1-4. </a:t>
            </a:r>
            <a:r>
              <a:rPr lang="en-US" altLang="zh-TW" sz="2400" dirty="0">
                <a:solidFill>
                  <a:srgbClr val="000000"/>
                </a:solidFill>
                <a:ea typeface="Arial Unicode MS" panose="020B0604020202020204" pitchFamily="34" charset="-120"/>
              </a:rPr>
              <a:t>How to add IPMI d</a:t>
            </a:r>
            <a:r>
              <a:rPr lang="en-US" altLang="zh-TW" sz="2400" dirty="0" smtClean="0">
                <a:solidFill>
                  <a:srgbClr val="000000"/>
                </a:solidFill>
                <a:ea typeface="Arial Unicode MS" panose="020B0604020202020204" pitchFamily="34" charset="-120"/>
              </a:rPr>
              <a:t>evices?</a:t>
            </a:r>
            <a:endParaRPr lang="zh-TW" altLang="en-US" sz="2400" dirty="0">
              <a:solidFill>
                <a:srgbClr val="000000"/>
              </a:solidFill>
              <a:ea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5140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Device 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496117" y="1312870"/>
            <a:ext cx="24118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en-US" sz="1600" dirty="0"/>
              <a:t>QRM+ supports the following two search types</a:t>
            </a:r>
            <a:r>
              <a:rPr lang="en-US" altLang="en-US" sz="1600" dirty="0" smtClean="0"/>
              <a:t>:</a:t>
            </a:r>
          </a:p>
          <a:p>
            <a:pPr fontAlgn="base"/>
            <a:endParaRPr lang="en-US" altLang="en-US" sz="1600" dirty="0"/>
          </a:p>
          <a:p>
            <a:pPr marL="342900" indent="-342900" fontAlgn="base">
              <a:buFont typeface="+mj-lt"/>
              <a:buAutoNum type="arabicPeriod"/>
            </a:pPr>
            <a:r>
              <a:rPr lang="en-US" altLang="en-US" sz="1600" dirty="0"/>
              <a:t>IP Range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en-US" sz="1600" dirty="0"/>
              <a:t>Subnet</a:t>
            </a:r>
          </a:p>
          <a:p>
            <a:endParaRPr lang="zh-TW" altLang="en-US" sz="1600" dirty="0"/>
          </a:p>
        </p:txBody>
      </p:sp>
      <p:pic>
        <p:nvPicPr>
          <p:cNvPr id="5" name="內容版面配置區 16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64" y="1312870"/>
            <a:ext cx="6069719" cy="2962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8134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altLang="zh-TW" sz="3200" dirty="0">
                <a:latin typeface="Arial"/>
                <a:cs typeface="Arial"/>
              </a:rPr>
              <a:t>Device Discovery</a:t>
            </a:r>
            <a:r>
              <a:rPr lang="en-US" altLang="zh-TW" sz="3200" dirty="0" smtClean="0">
                <a:latin typeface="Arial"/>
                <a:cs typeface="Arial"/>
              </a:rPr>
              <a:t> - Scan IP range</a:t>
            </a:r>
            <a:endParaRPr lang="zh-TW" altLang="en-US" sz="3200" dirty="0">
              <a:latin typeface="Arial"/>
              <a:cs typeface="Arial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530330" y="1339394"/>
            <a:ext cx="239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en-US" sz="1600" dirty="0"/>
              <a:t>To scan a specific IP range, follow the steps below: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en-US" sz="1600" dirty="0"/>
              <a:t>Select the IP range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en-US" sz="1600" dirty="0"/>
              <a:t>Enter the starting IP address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en-US" sz="1600" dirty="0"/>
              <a:t>Enter the ending IP address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en-US" sz="1600" dirty="0"/>
              <a:t>Click "Start Scan"</a:t>
            </a:r>
          </a:p>
          <a:p>
            <a:pPr fontAlgn="base"/>
            <a:endParaRPr lang="zh-TW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 descr="0925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70470" y="1339394"/>
            <a:ext cx="6120130" cy="29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20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436965"/>
            <a:ext cx="8683516" cy="6074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Scan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 specific subnet range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57333" y="1325991"/>
            <a:ext cx="24846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en-US" sz="1600" dirty="0"/>
              <a:t>To scan a specific subnet range, follow the steps below:</a:t>
            </a:r>
          </a:p>
          <a:p>
            <a:pPr fontAlgn="base"/>
            <a:r>
              <a:rPr lang="en-US" altLang="zh-TW" sz="1600" dirty="0"/>
              <a:t>1.</a:t>
            </a:r>
            <a:r>
              <a:rPr lang="zh-TW" altLang="en-US" sz="1600" dirty="0"/>
              <a:t> </a:t>
            </a:r>
            <a:r>
              <a:rPr lang="en-US" altLang="en-US" sz="1600" dirty="0"/>
              <a:t>Set the subnet</a:t>
            </a:r>
          </a:p>
          <a:p>
            <a:pPr fontAlgn="base"/>
            <a:r>
              <a:rPr lang="en-US" altLang="zh-TW" sz="1600" dirty="0"/>
              <a:t>2.</a:t>
            </a:r>
            <a:r>
              <a:rPr lang="zh-TW" altLang="en-US" sz="1600" dirty="0"/>
              <a:t> </a:t>
            </a:r>
            <a:r>
              <a:rPr lang="en-US" altLang="en-US" sz="1600" dirty="0"/>
              <a:t>Enter the CIDR (the default value is 24)</a:t>
            </a:r>
          </a:p>
          <a:p>
            <a:pPr fontAlgn="base"/>
            <a:r>
              <a:rPr lang="en-US" altLang="zh-TW" sz="1600" dirty="0"/>
              <a:t>3.</a:t>
            </a:r>
            <a:r>
              <a:rPr lang="zh-TW" altLang="en-US" sz="1600" dirty="0"/>
              <a:t> </a:t>
            </a:r>
            <a:r>
              <a:rPr lang="en-US" altLang="en-US" sz="1600" dirty="0"/>
              <a:t>Click "Start </a:t>
            </a:r>
            <a:r>
              <a:rPr lang="en-US" altLang="en-US" sz="1600" dirty="0" smtClean="0"/>
              <a:t>Scan "</a:t>
            </a:r>
            <a:endParaRPr lang="en-US" altLang="en-US" sz="1600" dirty="0"/>
          </a:p>
        </p:txBody>
      </p:sp>
      <p:pic>
        <p:nvPicPr>
          <p:cNvPr id="5" name="內容版面配置區 3" descr="image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07" y="1325991"/>
            <a:ext cx="609897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044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P3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142"/>
            <a:ext cx="9144000" cy="3910773"/>
          </a:xfrm>
          <a:prstGeom prst="rect">
            <a:avLst/>
          </a:prstGeom>
        </p:spPr>
      </p:pic>
      <p:sp>
        <p:nvSpPr>
          <p:cNvPr id="2574" name="Shape 2574"/>
          <p:cNvSpPr txBox="1"/>
          <p:nvPr/>
        </p:nvSpPr>
        <p:spPr>
          <a:xfrm>
            <a:off x="311700" y="291536"/>
            <a:ext cx="8520599" cy="812066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lvl="0" algn="ctr">
              <a:buSzPct val="25000"/>
            </a:pPr>
            <a:r>
              <a:rPr lang="en-US" altLang="zh-TW" sz="3200" b="1" dirty="0">
                <a:solidFill>
                  <a:schemeClr val="lt1"/>
                </a:solidFill>
                <a:ea typeface="微軟正黑體" pitchFamily="34" charset="-120"/>
              </a:rPr>
              <a:t>Everyday IT Problems</a:t>
            </a:r>
            <a:endParaRPr lang="de-DE" sz="3200" b="1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64072" y="3588698"/>
            <a:ext cx="1411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 dirty="0">
                <a:solidFill>
                  <a:srgbClr val="002060"/>
                </a:solidFill>
                <a:ea typeface="微軟正黑體" pitchFamily="34" charset="-120"/>
              </a:rPr>
              <a:t>Requests for technical support</a:t>
            </a:r>
            <a:endParaRPr kumimoji="1" lang="zh-TW" altLang="en-US" sz="16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520464" y="2871265"/>
            <a:ext cx="1655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 dirty="0">
                <a:solidFill>
                  <a:srgbClr val="002060"/>
                </a:solidFill>
                <a:ea typeface="微軟正黑體" pitchFamily="34" charset="-120"/>
              </a:rPr>
              <a:t>Collecting logs</a:t>
            </a:r>
            <a:endParaRPr kumimoji="1" lang="zh-TW" altLang="en-US" sz="16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878384" y="2847975"/>
            <a:ext cx="15942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 dirty="0">
                <a:solidFill>
                  <a:srgbClr val="002060"/>
                </a:solidFill>
                <a:ea typeface="微軟正黑體" pitchFamily="34" charset="-120"/>
              </a:rPr>
              <a:t>On-site maintenance</a:t>
            </a:r>
            <a:endParaRPr kumimoji="1" lang="zh-TW" altLang="en-US" sz="16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190048" y="3550054"/>
            <a:ext cx="15586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 dirty="0" smtClean="0">
                <a:solidFill>
                  <a:srgbClr val="002060"/>
                </a:solidFill>
                <a:ea typeface="微軟正黑體" pitchFamily="34" charset="-120"/>
              </a:rPr>
              <a:t>Root cause analysis</a:t>
            </a:r>
            <a:endParaRPr kumimoji="1" lang="zh-TW" altLang="en-US" sz="16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657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6" name="內容版面配置區 3" descr="imag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527" y="2091193"/>
            <a:ext cx="4737557" cy="266044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79656" y="1194816"/>
            <a:ext cx="7435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en-US" altLang="en-US" sz="1800" b="1" u="sng" dirty="0">
                <a:solidFill>
                  <a:srgbClr val="3366FF"/>
                </a:solidFill>
                <a:ea typeface="微軟正黑體" pitchFamily="34" charset="-120"/>
              </a:rPr>
              <a:t>Note: </a:t>
            </a:r>
            <a:endParaRPr lang="en-US" altLang="en-US" sz="1800" b="1" u="sng" dirty="0" smtClean="0">
              <a:solidFill>
                <a:srgbClr val="3366FF"/>
              </a:solidFill>
              <a:ea typeface="微軟正黑體" pitchFamily="34" charset="-120"/>
            </a:endParaRPr>
          </a:p>
          <a:p>
            <a:pPr lvl="3" fontAlgn="base"/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QRM+ uses ICMP to search for devices within a specific IP address range. QRM+ cannot find devices that do not allow ICMP requests.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82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5" name="內容版面配置區 3" descr="image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73" y="1609428"/>
            <a:ext cx="5879515" cy="301156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7" name="矩形 6"/>
          <p:cNvSpPr/>
          <p:nvPr/>
        </p:nvSpPr>
        <p:spPr>
          <a:xfrm>
            <a:off x="6553163" y="2200963"/>
            <a:ext cx="24083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fontAlgn="base"/>
            <a:r>
              <a:rPr lang="en-US" altLang="zh-TW" sz="1800" b="1" u="sng" dirty="0" smtClean="0">
                <a:solidFill>
                  <a:srgbClr val="3366FF"/>
                </a:solidFill>
                <a:ea typeface="微軟正黑體" pitchFamily="34" charset="-120"/>
              </a:rPr>
              <a:t>Note:</a:t>
            </a:r>
          </a:p>
          <a:p>
            <a:pPr lvl="3" fontAlgn="base"/>
            <a:r>
              <a:rPr lang="en-US" altLang="zh-TW" sz="1600" dirty="0" smtClean="0"/>
              <a:t>Please refer to QRM+ official web-site for more detailed information.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39354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6" name="內容版面配置區 3" descr="imag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950" y="2335941"/>
            <a:ext cx="4349143" cy="244232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65860" y="1175729"/>
            <a:ext cx="8118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en-US" altLang="en-US" sz="1600" b="1" u="sng" dirty="0">
                <a:solidFill>
                  <a:srgbClr val="3366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Note:</a:t>
            </a:r>
            <a:r>
              <a:rPr lang="en-US" altLang="en-US" sz="18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en-US" altLang="en-US" sz="18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lvl="3" fontAlgn="base"/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Firewall also affects QRM+ and treats target devices as unsupported devices. To solve this problem, go to Windows Firewall settings in Control Panel. </a:t>
            </a:r>
            <a:endParaRPr lang="en-US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3" fontAlgn="base"/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Click 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"Advanced Settings" to set up (as shown below).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64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5" name="內容版面配置區 3" descr="imag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77" y="1538965"/>
            <a:ext cx="5744753" cy="2929781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7" name="矩形 6"/>
          <p:cNvSpPr/>
          <p:nvPr/>
        </p:nvSpPr>
        <p:spPr>
          <a:xfrm>
            <a:off x="6553163" y="2200963"/>
            <a:ext cx="24083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fontAlgn="base"/>
            <a:r>
              <a:rPr lang="en-US" altLang="zh-TW" sz="1800" b="1" u="sng" dirty="0" smtClean="0">
                <a:solidFill>
                  <a:srgbClr val="3366FF"/>
                </a:solidFill>
                <a:ea typeface="微軟正黑體" pitchFamily="34" charset="-120"/>
              </a:rPr>
              <a:t>Note:</a:t>
            </a:r>
          </a:p>
          <a:p>
            <a:pPr lvl="3" fontAlgn="base"/>
            <a:r>
              <a:rPr lang="en-US" altLang="zh-TW" sz="1600" dirty="0" smtClean="0"/>
              <a:t>Please refer to QRM+ official web-site for more detailed information.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58695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canning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內容版面配置區 3" descr="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6" y="1325867"/>
            <a:ext cx="6097524" cy="297027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550630" y="1325867"/>
            <a:ext cx="2378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/>
              <a:t>A scan can be stopped at any time by clicking "Cancel Scan ".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27659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Scan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istory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629076" y="1362610"/>
            <a:ext cx="3417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en-US" altLang="zh-TW" sz="1600" dirty="0"/>
              <a:t>Settings can be reset after the scan is completed or in the scan history. When "Reset All" is clicked, the scan details will be </a:t>
            </a:r>
            <a:r>
              <a:rPr lang="en-US" altLang="zh-TW" sz="1600" dirty="0" smtClean="0"/>
              <a:t>cleared.</a:t>
            </a:r>
            <a:endParaRPr lang="zh-TW" altLang="en-US" sz="1600" dirty="0"/>
          </a:p>
        </p:txBody>
      </p:sp>
      <p:pic>
        <p:nvPicPr>
          <p:cNvPr id="8" name="內容版面配置區 7" descr="P25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686" y="1362610"/>
            <a:ext cx="5292187" cy="2976856"/>
          </a:xfrm>
        </p:spPr>
      </p:pic>
    </p:spTree>
    <p:extLst>
      <p:ext uri="{BB962C8B-B14F-4D97-AF65-F5344CB8AC3E}">
        <p14:creationId xmlns:p14="http://schemas.microsoft.com/office/powerpoint/2010/main" val="20361384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ea typeface="Arial Unicode MS" panose="020B0604020202020204" pitchFamily="34" charset="-120"/>
              </a:rPr>
              <a:t>Step 1</a:t>
            </a:r>
            <a:r>
              <a:rPr lang="zh-TW" altLang="en-US" b="1" dirty="0" smtClean="0">
                <a:ea typeface="Arial Unicode MS" panose="020B0604020202020204" pitchFamily="34" charset="-120"/>
              </a:rPr>
              <a:t>：</a:t>
            </a:r>
            <a:r>
              <a:rPr lang="en-US" altLang="zh-TW" b="1" dirty="0">
                <a:ea typeface="Arial Unicode MS" panose="020B0604020202020204" pitchFamily="34" charset="-120"/>
              </a:rPr>
              <a:t>How to </a:t>
            </a:r>
            <a:r>
              <a:rPr lang="en-US" altLang="zh-TW" b="1" dirty="0" smtClean="0">
                <a:ea typeface="Arial Unicode MS" panose="020B0604020202020204" pitchFamily="34" charset="-120"/>
              </a:rPr>
              <a:t>add devices </a:t>
            </a:r>
            <a:r>
              <a:rPr lang="en-US" altLang="zh-TW" b="1" dirty="0">
                <a:ea typeface="Arial Unicode MS" panose="020B0604020202020204" pitchFamily="34" charset="-120"/>
              </a:rPr>
              <a:t>to QRM</a:t>
            </a:r>
            <a:r>
              <a:rPr lang="en-US" altLang="zh-TW" b="1" dirty="0" smtClean="0">
                <a:ea typeface="Arial Unicode MS" panose="020B0604020202020204" pitchFamily="34" charset="-120"/>
              </a:rPr>
              <a:t>+?</a:t>
            </a:r>
            <a:endParaRPr lang="zh-TW" altLang="en-US" b="1" dirty="0">
              <a:ea typeface="Arial Unicode MS" panose="020B0604020202020204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016107" y="2232220"/>
            <a:ext cx="7288556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1-1.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How to use Device 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</a:rPr>
              <a:t>Discovery?</a:t>
            </a: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ea typeface="Arial Unicode MS" panose="020B0604020202020204" pitchFamily="34" charset="-120"/>
              </a:rPr>
              <a:t>1-2. </a:t>
            </a:r>
            <a:r>
              <a:rPr lang="en-US" altLang="zh-TW" sz="2400" dirty="0">
                <a:solidFill>
                  <a:schemeClr val="tx1"/>
                </a:solidFill>
              </a:rPr>
              <a:t>How to add Linux d</a:t>
            </a:r>
            <a:r>
              <a:rPr lang="en-US" altLang="zh-TW" sz="2400" dirty="0" smtClean="0">
                <a:solidFill>
                  <a:schemeClr val="tx1"/>
                </a:solidFill>
              </a:rPr>
              <a:t>evices?</a:t>
            </a:r>
          </a:p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1-3.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How to add Windows d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</a:rPr>
              <a:t>evices?</a:t>
            </a:r>
          </a:p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1-4.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How to add IPMI d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evices?</a:t>
            </a:r>
            <a:endParaRPr lang="zh-TW" altLang="en-US" sz="2400" dirty="0">
              <a:ea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7353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Add the Linux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device to QRM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內容版面配置區 3" descr="image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052" y="1358286"/>
            <a:ext cx="5407135" cy="3040029"/>
          </a:xfrm>
        </p:spPr>
      </p:pic>
      <p:sp>
        <p:nvSpPr>
          <p:cNvPr id="7" name="文字方塊 6"/>
          <p:cNvSpPr txBox="1"/>
          <p:nvPr/>
        </p:nvSpPr>
        <p:spPr>
          <a:xfrm>
            <a:off x="5897243" y="1358286"/>
            <a:ext cx="30005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/>
              <a:t>Follow these steps to add a Linux device to QRM+: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/>
              <a:t>Select </a:t>
            </a:r>
            <a:r>
              <a:rPr lang="en-US" sz="1600" dirty="0" smtClean="0"/>
              <a:t>the Linux </a:t>
            </a:r>
            <a:r>
              <a:rPr lang="en-US" sz="1600" dirty="0"/>
              <a:t>devices to add from the list of discovered devices.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dirty="0"/>
              <a:t>Click the "Add Device to QRM+" button.</a:t>
            </a:r>
          </a:p>
          <a:p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791664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28610"/>
            <a:ext cx="9136195" cy="6074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Make sure the devices you want to add is selected</a:t>
            </a:r>
            <a:endParaRPr lang="zh-TW" altLang="en-US" sz="28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58510" y="1467726"/>
            <a:ext cx="2611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3"/>
            </a:pPr>
            <a:r>
              <a:rPr lang="en-US" sz="1600" dirty="0"/>
              <a:t>Select the devices to be added on the device list screen.</a:t>
            </a:r>
            <a:endParaRPr lang="zh-TW" altLang="en-US" sz="1600" dirty="0"/>
          </a:p>
        </p:txBody>
      </p:sp>
      <p:pic>
        <p:nvPicPr>
          <p:cNvPr id="7" name="內容版面配置區 3" descr="image10.jpg"/>
          <p:cNvPicPr>
            <a:picLocks noChangeAspect="1"/>
          </p:cNvPicPr>
          <p:nvPr/>
        </p:nvPicPr>
        <p:blipFill rotWithShape="1">
          <a:blip r:embed="rId3"/>
          <a:srcRect l="7689" t="6181" r="7822" b="4861"/>
          <a:stretch/>
        </p:blipFill>
        <p:spPr>
          <a:xfrm>
            <a:off x="312059" y="1360495"/>
            <a:ext cx="5537448" cy="3277912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186846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Download Linux </a:t>
            </a:r>
            <a:r>
              <a:rPr lang="en-US" altLang="zh-TW" sz="3200" dirty="0" err="1">
                <a:latin typeface="Arial" panose="020B0604020202020204" pitchFamily="34" charset="0"/>
                <a:cs typeface="Arial" panose="020B0604020202020204" pitchFamily="34" charset="0"/>
              </a:rPr>
              <a:t>QRMAgent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81102" y="1303646"/>
            <a:ext cx="2816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4"/>
            </a:pPr>
            <a:r>
              <a:rPr lang="en-US" altLang="zh-TW" sz="1600" dirty="0"/>
              <a:t>You will be prompted to download </a:t>
            </a:r>
            <a:r>
              <a:rPr lang="en-US" altLang="zh-TW" sz="1600" dirty="0" err="1"/>
              <a:t>QRMAgent</a:t>
            </a:r>
            <a:r>
              <a:rPr lang="en-US" altLang="zh-TW" sz="1600" dirty="0"/>
              <a:t> for Linux. Click "Download" next to "Download Linux </a:t>
            </a:r>
            <a:r>
              <a:rPr lang="en-US" altLang="zh-TW" sz="1600" dirty="0" err="1"/>
              <a:t>QRMAgent</a:t>
            </a:r>
            <a:r>
              <a:rPr lang="en-US" altLang="zh-TW" sz="1600" dirty="0"/>
              <a:t>".</a:t>
            </a:r>
            <a:endParaRPr lang="zh-TW" altLang="en-US" sz="1600" dirty="0"/>
          </a:p>
        </p:txBody>
      </p:sp>
      <p:pic>
        <p:nvPicPr>
          <p:cNvPr id="6" name="圖片 5" descr="image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3" y="1303646"/>
            <a:ext cx="5693791" cy="3411387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611738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/>
          <a:srcRect t="22945" b="822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283718"/>
            <a:ext cx="9144000" cy="1368152"/>
          </a:xfrm>
          <a:solidFill>
            <a:schemeClr val="bg1">
              <a:alpha val="83000"/>
            </a:schemeClr>
          </a:solidFill>
        </p:spPr>
        <p:txBody>
          <a:bodyPr anchor="ctr">
            <a:normAutofit/>
          </a:bodyPr>
          <a:lstStyle/>
          <a:p>
            <a:r>
              <a:rPr lang="en-US" altLang="zh-TW" sz="4000" dirty="0" smtClean="0">
                <a:solidFill>
                  <a:schemeClr val="accent2">
                    <a:lumMod val="75000"/>
                  </a:schemeClr>
                </a:solidFill>
                <a:latin typeface="AR GothicKR Bold" pitchFamily="50" charset="-127"/>
                <a:ea typeface="AR GothicKR Bold" pitchFamily="50" charset="-127"/>
              </a:rPr>
              <a:t>   </a:t>
            </a:r>
            <a:r>
              <a:rPr kumimoji="1" lang="en-US" altLang="zh-TW" sz="4000" dirty="0" smtClean="0">
                <a:solidFill>
                  <a:schemeClr val="accent2">
                    <a:lumMod val="75000"/>
                  </a:schemeClr>
                </a:solidFill>
                <a:latin typeface="AR GothicKR Bold" pitchFamily="50" charset="-127"/>
                <a:ea typeface="AR GothicKR Bold" pitchFamily="50" charset="-127"/>
              </a:rPr>
              <a:t> Your problem, our solution! </a:t>
            </a:r>
            <a:endParaRPr kumimoji="1" lang="zh-TW" altLang="en-US" sz="4000" dirty="0">
              <a:solidFill>
                <a:schemeClr val="accent2">
                  <a:lumMod val="75000"/>
                </a:schemeClr>
              </a:solidFill>
              <a:latin typeface="AR GothicKR Bold" pitchFamily="50" charset="-127"/>
              <a:ea typeface="AR GothicKR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6978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Supported Linux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969478" y="1583272"/>
            <a:ext cx="2945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5"/>
            </a:pPr>
            <a:r>
              <a:rPr lang="en-US" altLang="zh-TW" sz="1600" dirty="0"/>
              <a:t>Users can select the appropriate Linux </a:t>
            </a:r>
            <a:r>
              <a:rPr lang="en-US" altLang="zh-TW" sz="1600" dirty="0" err="1"/>
              <a:t>QRMAgent</a:t>
            </a:r>
            <a:r>
              <a:rPr lang="en-US" altLang="zh-TW" sz="1600" dirty="0"/>
              <a:t> installation package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 descr="P30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88" y="1176558"/>
            <a:ext cx="6349706" cy="38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24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Supported versions of </a:t>
            </a:r>
            <a:r>
              <a:rPr lang="en-US" altLang="zh-TW" sz="3200" dirty="0" err="1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QRMAgent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027269"/>
              </p:ext>
            </p:extLst>
          </p:nvPr>
        </p:nvGraphicFramePr>
        <p:xfrm>
          <a:off x="640955" y="2149640"/>
          <a:ext cx="7960104" cy="1635661"/>
        </p:xfrm>
        <a:graphic>
          <a:graphicData uri="http://schemas.openxmlformats.org/drawingml/2006/table">
            <a:tbl>
              <a:tblPr firstRow="1" bandRow="1">
                <a:tableStyleId>{32BE56FC-3F11-46A5-883B-EB6CA1AE7BDF}</a:tableStyleId>
              </a:tblPr>
              <a:tblGrid>
                <a:gridCol w="3619513"/>
                <a:gridCol w="4340591"/>
              </a:tblGrid>
              <a:tr h="523141">
                <a:tc>
                  <a:txBody>
                    <a:bodyPr/>
                    <a:lstStyle/>
                    <a:p>
                      <a:pPr algn="l" fontAlgn="ctr"/>
                      <a:r>
                        <a:rPr lang="en-US" b="1" dirty="0" err="1">
                          <a:solidFill>
                            <a:srgbClr val="FFFFFF"/>
                          </a:solidFill>
                          <a:latin typeface="inherit"/>
                        </a:rPr>
                        <a:t>QRMAgent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latin typeface="inherit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FFFFFF"/>
                          </a:solidFill>
                          <a:latin typeface="inherit"/>
                        </a:rPr>
                        <a:t>Package</a:t>
                      </a:r>
                      <a:r>
                        <a:rPr lang="zh-TW" altLang="en-US" b="1" baseline="0" dirty="0" smtClean="0">
                          <a:solidFill>
                            <a:srgbClr val="FFFFFF"/>
                          </a:solidFill>
                          <a:latin typeface="inherit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FFFFFF"/>
                          </a:solidFill>
                          <a:latin typeface="inherit"/>
                        </a:rPr>
                        <a:t>Name</a:t>
                      </a:r>
                      <a:endParaRPr lang="en-US" b="1" dirty="0">
                        <a:solidFill>
                          <a:srgbClr val="FFFFFF"/>
                        </a:solidFill>
                        <a:latin typeface="inherit"/>
                      </a:endParaRPr>
                    </a:p>
                  </a:txBody>
                  <a:tcPr marL="47625" marR="47625" marT="47625" marB="47625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1" dirty="0">
                          <a:solidFill>
                            <a:srgbClr val="FFFFFF"/>
                          </a:solidFill>
                          <a:latin typeface="inherit"/>
                        </a:rPr>
                        <a:t>Target OS</a:t>
                      </a:r>
                    </a:p>
                  </a:txBody>
                  <a:tcPr marL="47625" marR="47625" marT="47625" marB="47625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b="1" dirty="0">
                          <a:latin typeface="Open Sans"/>
                        </a:rPr>
                        <a:t>X86-64 - </a:t>
                      </a:r>
                      <a:r>
                        <a:rPr lang="en-US" b="1" dirty="0" err="1">
                          <a:latin typeface="Open Sans"/>
                        </a:rPr>
                        <a:t>Ubuntu</a:t>
                      </a:r>
                      <a:endParaRPr lang="en-US" b="1" dirty="0">
                        <a:latin typeface="Open San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1" dirty="0" err="1">
                          <a:latin typeface="Open Sans"/>
                        </a:rPr>
                        <a:t>Ubuntu</a:t>
                      </a:r>
                      <a:r>
                        <a:rPr lang="en-US" b="1" dirty="0">
                          <a:latin typeface="Open Sans"/>
                        </a:rPr>
                        <a:t> 12.x, </a:t>
                      </a:r>
                      <a:r>
                        <a:rPr lang="en-US" b="1" dirty="0" err="1">
                          <a:latin typeface="Open Sans"/>
                        </a:rPr>
                        <a:t>Ubuntu</a:t>
                      </a:r>
                      <a:r>
                        <a:rPr lang="en-US" b="1" dirty="0">
                          <a:latin typeface="Open Sans"/>
                        </a:rPr>
                        <a:t> 14.x, </a:t>
                      </a:r>
                      <a:r>
                        <a:rPr lang="en-US" b="1" dirty="0" err="1">
                          <a:latin typeface="Open Sans"/>
                        </a:rPr>
                        <a:t>Ubuntu</a:t>
                      </a:r>
                      <a:r>
                        <a:rPr lang="en-US" b="1" dirty="0">
                          <a:latin typeface="Open Sans"/>
                        </a:rPr>
                        <a:t> 16.x</a:t>
                      </a:r>
                    </a:p>
                  </a:txBody>
                  <a:tcPr marL="47625" marR="47625" marT="47625" marB="47625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b="1">
                          <a:latin typeface="Open Sans"/>
                        </a:rPr>
                        <a:t>x86-64 - CentOS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1" dirty="0" err="1">
                          <a:latin typeface="Open Sans"/>
                        </a:rPr>
                        <a:t>CentOS</a:t>
                      </a:r>
                      <a:r>
                        <a:rPr lang="en-US" b="1" dirty="0">
                          <a:latin typeface="Open Sans"/>
                        </a:rPr>
                        <a:t> 6, </a:t>
                      </a:r>
                      <a:r>
                        <a:rPr lang="en-US" b="1" dirty="0" err="1">
                          <a:latin typeface="Open Sans"/>
                        </a:rPr>
                        <a:t>CentOS</a:t>
                      </a:r>
                      <a:r>
                        <a:rPr lang="en-US" b="1" dirty="0">
                          <a:latin typeface="Open Sans"/>
                        </a:rPr>
                        <a:t> 7</a:t>
                      </a:r>
                    </a:p>
                  </a:txBody>
                  <a:tcPr marL="47625" marR="47625" marT="47625" marB="47625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b="1" dirty="0">
                          <a:latin typeface="Open Sans"/>
                        </a:rPr>
                        <a:t>x86-64 - </a:t>
                      </a:r>
                      <a:r>
                        <a:rPr lang="en-US" b="1" dirty="0" err="1">
                          <a:latin typeface="Open Sans"/>
                        </a:rPr>
                        <a:t>Debian</a:t>
                      </a:r>
                      <a:endParaRPr lang="en-US" b="1" dirty="0">
                        <a:latin typeface="Open San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1" dirty="0" err="1">
                          <a:latin typeface="Open Sans"/>
                        </a:rPr>
                        <a:t>Debian</a:t>
                      </a:r>
                      <a:r>
                        <a:rPr lang="en-US" b="1" dirty="0">
                          <a:latin typeface="Open Sans"/>
                        </a:rPr>
                        <a:t> 8</a:t>
                      </a: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640955" y="1591098"/>
            <a:ext cx="6373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/>
              <a:t>QRM+ is currently supported by the below Linux distributions: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68043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6" name="內容版面配置區 3" descr="image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96" y="1332777"/>
            <a:ext cx="5934062" cy="3336281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9" name="文字方塊 8"/>
          <p:cNvSpPr txBox="1"/>
          <p:nvPr/>
        </p:nvSpPr>
        <p:spPr>
          <a:xfrm>
            <a:off x="6278989" y="1958439"/>
            <a:ext cx="2464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en-US" altLang="en-US" sz="1800" b="1" u="sng" dirty="0">
                <a:solidFill>
                  <a:srgbClr val="3366FF"/>
                </a:solidFill>
                <a:ea typeface="微軟正黑體" pitchFamily="34" charset="-120"/>
              </a:rPr>
              <a:t>Note: </a:t>
            </a:r>
            <a:endParaRPr lang="en-US" sz="1800" b="1" u="sng" dirty="0">
              <a:solidFill>
                <a:srgbClr val="3366FF"/>
              </a:solidFill>
              <a:ea typeface="Arial Unicode MS" panose="020B0604020202020204" pitchFamily="34" charset="-120"/>
            </a:endParaRPr>
          </a:p>
          <a:p>
            <a:pPr lvl="3" fontAlgn="base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QRMAgent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can also be downloaded for various operating systems from "Settings" &gt; "QRMAgent Repository".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763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 err="1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QRMAgent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344325" y="1302586"/>
            <a:ext cx="2660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base">
              <a:buFont typeface="+mj-lt"/>
              <a:buAutoNum type="arabicPeriod" startAt="6"/>
            </a:pPr>
            <a:r>
              <a:rPr lang="en-US" sz="1600" dirty="0"/>
              <a:t>After the QRMAgent installation package has been downloaded, copy it to the Linux device to be managed.</a:t>
            </a:r>
            <a:endParaRPr lang="zh-TW" altLang="en-US" sz="1600" dirty="0"/>
          </a:p>
        </p:txBody>
      </p:sp>
      <p:pic>
        <p:nvPicPr>
          <p:cNvPr id="5" name="圖片 4" descr="P33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9" y="1302586"/>
            <a:ext cx="6429780" cy="42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907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nzip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TW" sz="3200" dirty="0" err="1">
                <a:latin typeface="Arial" panose="020B0604020202020204" pitchFamily="34" charset="0"/>
                <a:cs typeface="Arial" panose="020B0604020202020204" pitchFamily="34" charset="0"/>
              </a:rPr>
              <a:t>QRMAgent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ackage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內容版面配置區 3" descr="imag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574" y="1892957"/>
            <a:ext cx="7906802" cy="1268564"/>
          </a:xfrm>
        </p:spPr>
      </p:pic>
      <p:sp>
        <p:nvSpPr>
          <p:cNvPr id="6" name="文字方塊 5"/>
          <p:cNvSpPr txBox="1"/>
          <p:nvPr/>
        </p:nvSpPr>
        <p:spPr>
          <a:xfrm>
            <a:off x="584574" y="1353721"/>
            <a:ext cx="6538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7"/>
            </a:pPr>
            <a:r>
              <a:rPr lang="en-US" sz="1600" dirty="0"/>
              <a:t>In the Linux shell, unzip the QRMAgent installation package.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088768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Administrator Privileges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內容版面配置區 3" descr="image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690" y="2212909"/>
            <a:ext cx="7863211" cy="1143110"/>
          </a:xfrm>
        </p:spPr>
      </p:pic>
      <p:sp>
        <p:nvSpPr>
          <p:cNvPr id="6" name="文字方塊 5"/>
          <p:cNvSpPr txBox="1"/>
          <p:nvPr/>
        </p:nvSpPr>
        <p:spPr>
          <a:xfrm>
            <a:off x="633035" y="1355644"/>
            <a:ext cx="7691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base">
              <a:buFont typeface="+mj-lt"/>
              <a:buAutoNum type="arabicPeriod" startAt="8"/>
            </a:pPr>
            <a:r>
              <a:rPr lang="en-US" sz="1600" dirty="0" smtClean="0"/>
              <a:t>Use the following command to run the QRMAgent installation program:</a:t>
            </a:r>
            <a:r>
              <a:rPr lang="zh-TW" altLang="en-US" sz="1600" dirty="0" smtClean="0"/>
              <a:t/>
            </a:r>
            <a:br>
              <a:rPr lang="zh-TW" altLang="en-US" sz="1600" dirty="0" smtClean="0"/>
            </a:br>
            <a:r>
              <a:rPr lang="zh-TW" altLang="en-US" sz="1600" dirty="0" smtClean="0"/>
              <a:t>“</a:t>
            </a:r>
            <a:r>
              <a:rPr lang="en-US" sz="1600" dirty="0" err="1" smtClean="0"/>
              <a:t>sudo</a:t>
            </a:r>
            <a:r>
              <a:rPr lang="en-US" sz="1600" dirty="0" smtClean="0"/>
              <a:t> bash </a:t>
            </a:r>
            <a:r>
              <a:rPr lang="en-US" sz="1600" dirty="0" err="1" smtClean="0"/>
              <a:t>InstallUbuntuQRMAgent.sh</a:t>
            </a:r>
            <a:r>
              <a:rPr lang="en-US" sz="1600" dirty="0" smtClean="0"/>
              <a:t> &lt;Client IP Address&gt;”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127175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內容版面配置區 3" descr="image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979" y="2093992"/>
            <a:ext cx="7742637" cy="1656815"/>
          </a:xfrm>
        </p:spPr>
      </p:pic>
      <p:sp>
        <p:nvSpPr>
          <p:cNvPr id="6" name="文字方塊 5"/>
          <p:cNvSpPr txBox="1"/>
          <p:nvPr/>
        </p:nvSpPr>
        <p:spPr>
          <a:xfrm>
            <a:off x="493979" y="1569272"/>
            <a:ext cx="6240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base">
              <a:buFont typeface="+mj-lt"/>
              <a:buAutoNum type="arabicPeriod" startAt="9"/>
            </a:pPr>
            <a:r>
              <a:rPr lang="en-US" sz="1600" dirty="0" smtClean="0"/>
              <a:t>Enter the QRM+ Username and Password.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263110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2-step Verification 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內容版面配置區 3" descr="image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142" y="1901566"/>
            <a:ext cx="6543608" cy="2577131"/>
          </a:xfrm>
        </p:spPr>
      </p:pic>
      <p:sp>
        <p:nvSpPr>
          <p:cNvPr id="6" name="文字方塊 5"/>
          <p:cNvSpPr txBox="1"/>
          <p:nvPr/>
        </p:nvSpPr>
        <p:spPr>
          <a:xfrm>
            <a:off x="1029141" y="1380841"/>
            <a:ext cx="5712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base">
              <a:buFont typeface="+mj-lt"/>
              <a:buAutoNum type="arabicPeriod" startAt="10"/>
            </a:pPr>
            <a:r>
              <a:rPr lang="en-US" sz="1600" dirty="0" smtClean="0"/>
              <a:t>Confirm your sign in with 2-step Verification (if enabled).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68761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Start Installation 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內容版面配置區 3" descr="image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9324" y="1754427"/>
            <a:ext cx="6604430" cy="2868001"/>
          </a:xfrm>
        </p:spPr>
      </p:pic>
      <p:sp>
        <p:nvSpPr>
          <p:cNvPr id="6" name="文字方塊 5"/>
          <p:cNvSpPr txBox="1"/>
          <p:nvPr/>
        </p:nvSpPr>
        <p:spPr>
          <a:xfrm>
            <a:off x="1039324" y="1252135"/>
            <a:ext cx="6604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base">
              <a:buFont typeface="+mj-lt"/>
              <a:buAutoNum type="arabicPeriod" startAt="11"/>
            </a:pPr>
            <a:r>
              <a:rPr lang="en-US" sz="1600" dirty="0" smtClean="0"/>
              <a:t>The installation process will be displayed.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37929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ea typeface="Arial Unicode MS" panose="020B0604020202020204" pitchFamily="34" charset="-120"/>
              </a:rPr>
              <a:t>Step 1</a:t>
            </a:r>
            <a:r>
              <a:rPr lang="zh-TW" altLang="en-US" b="1" dirty="0" smtClean="0">
                <a:ea typeface="Arial Unicode MS" panose="020B0604020202020204" pitchFamily="34" charset="-120"/>
              </a:rPr>
              <a:t>：</a:t>
            </a:r>
            <a:r>
              <a:rPr lang="en-US" altLang="zh-TW" b="1" dirty="0">
                <a:ea typeface="Arial Unicode MS" panose="020B0604020202020204" pitchFamily="34" charset="-120"/>
              </a:rPr>
              <a:t>How to </a:t>
            </a:r>
            <a:r>
              <a:rPr lang="en-US" altLang="zh-TW" b="1" dirty="0" smtClean="0">
                <a:ea typeface="Arial Unicode MS" panose="020B0604020202020204" pitchFamily="34" charset="-120"/>
              </a:rPr>
              <a:t>add devices </a:t>
            </a:r>
            <a:r>
              <a:rPr lang="en-US" altLang="zh-TW" b="1" dirty="0">
                <a:ea typeface="Arial Unicode MS" panose="020B0604020202020204" pitchFamily="34" charset="-120"/>
              </a:rPr>
              <a:t>to QRM</a:t>
            </a:r>
            <a:r>
              <a:rPr lang="en-US" altLang="zh-TW" b="1" dirty="0" smtClean="0">
                <a:ea typeface="Arial Unicode MS" panose="020B0604020202020204" pitchFamily="34" charset="-120"/>
              </a:rPr>
              <a:t>+?</a:t>
            </a:r>
            <a:endParaRPr lang="zh-TW" altLang="en-US" b="1" dirty="0">
              <a:ea typeface="Arial Unicode MS" panose="020B0604020202020204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016107" y="2232220"/>
            <a:ext cx="7288556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1-1.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How to use Device 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</a:rPr>
              <a:t>Discovery?</a:t>
            </a:r>
          </a:p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1-2.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How to add Linux d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</a:rPr>
              <a:t>evices?</a:t>
            </a: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ea typeface="Arial Unicode MS" panose="020B0604020202020204" pitchFamily="34" charset="-120"/>
              </a:rPr>
              <a:t>1-3. </a:t>
            </a:r>
            <a:r>
              <a:rPr lang="en-US" altLang="zh-TW" sz="2400" dirty="0">
                <a:solidFill>
                  <a:schemeClr val="tx1"/>
                </a:solidFill>
              </a:rPr>
              <a:t>How to add Windows d</a:t>
            </a:r>
            <a:r>
              <a:rPr lang="en-US" altLang="zh-TW" sz="2400" dirty="0" smtClean="0">
                <a:solidFill>
                  <a:schemeClr val="tx1"/>
                </a:solidFill>
              </a:rPr>
              <a:t>evices?</a:t>
            </a:r>
          </a:p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1-4.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How to add IPMI d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evices?</a:t>
            </a:r>
            <a:endParaRPr lang="zh-TW" altLang="en-US" sz="2400" dirty="0">
              <a:ea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26271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Introduction to </a:t>
            </a:r>
            <a:r>
              <a:rPr lang="en-US" altLang="zh-TW" sz="3200" dirty="0" smtClean="0">
                <a:solidFill>
                  <a:schemeClr val="lt1"/>
                </a:solidFill>
                <a:latin typeface="Arial"/>
                <a:cs typeface="Arial"/>
                <a:sym typeface="Arial"/>
              </a:rPr>
              <a:t>QRM+</a:t>
            </a:r>
            <a:endParaRPr lang="de-DE" sz="3200" dirty="0">
              <a:solidFill>
                <a:schemeClr val="lt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圖片 1" descr="QRM+1.0 App center 頁面圖_for電腦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3" y="0"/>
            <a:ext cx="8586041" cy="48631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805577" y="1347064"/>
            <a:ext cx="3188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600" dirty="0"/>
              <a:t>Follow these steps to add a Windows device to QRM+: </a:t>
            </a:r>
          </a:p>
          <a:p>
            <a:pPr fontAlgn="base"/>
            <a:endParaRPr lang="en-US" altLang="zh-TW" sz="1600" dirty="0"/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TW" sz="1600" dirty="0" smtClean="0"/>
              <a:t>Select </a:t>
            </a:r>
            <a:r>
              <a:rPr lang="en-US" altLang="zh-TW" sz="1600" dirty="0"/>
              <a:t>the devices to add from the list of discovered devices</a:t>
            </a:r>
            <a:r>
              <a:rPr lang="en-US" altLang="zh-TW" sz="1600" dirty="0" smtClean="0"/>
              <a:t>.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TW" sz="1600" dirty="0" smtClean="0"/>
              <a:t>Click </a:t>
            </a:r>
            <a:r>
              <a:rPr lang="en-US" altLang="zh-TW" sz="1600" dirty="0"/>
              <a:t>the "Add Device to QRM+" button.</a:t>
            </a:r>
          </a:p>
          <a:p>
            <a:pPr algn="just"/>
            <a:endParaRPr lang="zh-TW" altLang="en-US" sz="1600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Add the Windows device to QRM+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 descr="P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94" y="1347064"/>
            <a:ext cx="5407946" cy="30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45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28610"/>
            <a:ext cx="9144000" cy="6074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Make sure the devices you want to add is selected</a:t>
            </a:r>
            <a:endParaRPr lang="zh-TW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118351" y="1307022"/>
            <a:ext cx="261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 fontAlgn="base">
              <a:buFont typeface="+mj-lt"/>
              <a:buAutoNum type="arabicPeriod" startAt="3"/>
            </a:pPr>
            <a:r>
              <a:rPr lang="en-US" altLang="zh-TW" sz="1600" dirty="0"/>
              <a:t>Select the devices to be added on the device list screen</a:t>
            </a:r>
            <a:endParaRPr lang="zh-TW" altLang="en-US" sz="1600" dirty="0"/>
          </a:p>
        </p:txBody>
      </p:sp>
      <p:pic>
        <p:nvPicPr>
          <p:cNvPr id="7" name="圖片 6" descr="P41.png"/>
          <p:cNvPicPr>
            <a:picLocks noChangeAspect="1"/>
          </p:cNvPicPr>
          <p:nvPr/>
        </p:nvPicPr>
        <p:blipFill>
          <a:blip r:embed="rId3"/>
          <a:srcRect l="12097" t="10753" r="12016" b="9821"/>
          <a:stretch>
            <a:fillRect/>
          </a:stretch>
        </p:blipFill>
        <p:spPr>
          <a:xfrm>
            <a:off x="304521" y="1307022"/>
            <a:ext cx="5813830" cy="34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21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Download</a:t>
            </a:r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Windows </a:t>
            </a:r>
            <a:r>
              <a:rPr lang="en-US" altLang="zh-TW" sz="3200" dirty="0" err="1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QRMAgent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932509" y="1373956"/>
            <a:ext cx="289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altLang="zh-TW" sz="1600" dirty="0" smtClean="0"/>
              <a:t>You </a:t>
            </a:r>
            <a:r>
              <a:rPr lang="en-US" altLang="zh-TW" sz="1600" dirty="0"/>
              <a:t>will be prompted to download </a:t>
            </a:r>
            <a:r>
              <a:rPr lang="en-US" altLang="zh-TW" sz="1600" dirty="0" err="1"/>
              <a:t>QRMAgent</a:t>
            </a:r>
            <a:r>
              <a:rPr lang="en-US" altLang="zh-TW" sz="1600" dirty="0"/>
              <a:t> and the .NET Framework. Click "Download" for </a:t>
            </a:r>
            <a:r>
              <a:rPr lang="en-US" altLang="zh-TW" sz="1600" dirty="0" err="1"/>
              <a:t>QRMAgent</a:t>
            </a:r>
            <a:r>
              <a:rPr lang="en-US" altLang="zh-TW" sz="1600" dirty="0"/>
              <a:t>.</a:t>
            </a:r>
          </a:p>
          <a:p>
            <a:endParaRPr lang="en-US" altLang="zh-TW" sz="1600" dirty="0"/>
          </a:p>
          <a:p>
            <a:pPr lvl="5"/>
            <a:r>
              <a:rPr lang="en-US" altLang="zh-TW" sz="1800" b="1" u="sng" dirty="0" smtClean="0">
                <a:solidFill>
                  <a:srgbClr val="3366FF"/>
                </a:solidFill>
              </a:rPr>
              <a:t>Note:</a:t>
            </a:r>
          </a:p>
          <a:p>
            <a:pPr lvl="5"/>
            <a:r>
              <a:rPr lang="en-US" altLang="zh-TW" sz="1600" dirty="0" smtClean="0"/>
              <a:t>If </a:t>
            </a:r>
            <a:r>
              <a:rPr lang="en-US" altLang="zh-TW" sz="1600" dirty="0"/>
              <a:t>you do not have the .NET Framework on your Windows device, then you must download and install it.</a:t>
            </a:r>
          </a:p>
          <a:p>
            <a:endParaRPr lang="zh-TW" altLang="en-US" dirty="0"/>
          </a:p>
        </p:txBody>
      </p:sp>
      <p:pic>
        <p:nvPicPr>
          <p:cNvPr id="7" name="圖片 6" descr="P42.png"/>
          <p:cNvPicPr>
            <a:picLocks noChangeAspect="1"/>
          </p:cNvPicPr>
          <p:nvPr/>
        </p:nvPicPr>
        <p:blipFill>
          <a:blip r:embed="rId3"/>
          <a:srcRect l="11935" t="10323" r="12258" b="9964"/>
          <a:stretch>
            <a:fillRect/>
          </a:stretch>
        </p:blipFill>
        <p:spPr>
          <a:xfrm>
            <a:off x="304211" y="1363740"/>
            <a:ext cx="5467221" cy="32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304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065337" y="1337669"/>
            <a:ext cx="2832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5"/>
            </a:pPr>
            <a:r>
              <a:rPr lang="en-US" altLang="zh-TW" sz="1600" dirty="0"/>
              <a:t>Users can select the appropriate </a:t>
            </a:r>
            <a:r>
              <a:rPr lang="en-US" altLang="zh-TW" sz="1600" dirty="0" err="1"/>
              <a:t>QRMAgent</a:t>
            </a:r>
            <a:r>
              <a:rPr lang="en-US" altLang="zh-TW" sz="1600" dirty="0"/>
              <a:t> installation package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Support 32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-bit </a:t>
            </a:r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/ 64-bit </a:t>
            </a:r>
            <a:r>
              <a:rPr lang="en-US" altLang="zh-TW" sz="3200" dirty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Windows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P43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72" y="1368316"/>
            <a:ext cx="6988368" cy="36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111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QRMAgent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243380" y="1335465"/>
            <a:ext cx="2558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6"/>
            </a:pPr>
            <a:r>
              <a:rPr lang="en-US" altLang="zh-TW" sz="1600" dirty="0" smtClean="0"/>
              <a:t>Copy </a:t>
            </a:r>
            <a:r>
              <a:rPr lang="en-US" altLang="zh-TW" sz="1600" dirty="0"/>
              <a:t>the installation package to the device to be managed.</a:t>
            </a:r>
          </a:p>
        </p:txBody>
      </p:sp>
      <p:pic>
        <p:nvPicPr>
          <p:cNvPr id="5" name="圖片 4" descr="P44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70" y="1335465"/>
            <a:ext cx="6203114" cy="41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701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Unzip</a:t>
            </a:r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QRMAgent</a:t>
            </a:r>
            <a:r>
              <a:rPr lang="en-US" altLang="zh-TW" sz="3200" dirty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88741" y="1347361"/>
            <a:ext cx="3200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7"/>
            </a:pPr>
            <a:r>
              <a:rPr lang="en-US" altLang="zh-TW" sz="1600" dirty="0"/>
              <a:t>Unzip the installer, right click on the installer and select "Run as administrator".</a:t>
            </a:r>
          </a:p>
        </p:txBody>
      </p:sp>
      <p:pic>
        <p:nvPicPr>
          <p:cNvPr id="5" name="Picture 2" descr="https://www.qnap.com/images/faq/qrm-windows_0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9" y="1349725"/>
            <a:ext cx="4411126" cy="3455583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40372057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499430" y="1622935"/>
            <a:ext cx="43663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en-US" altLang="en-US" sz="1800" b="1" u="sng" dirty="0">
                <a:solidFill>
                  <a:srgbClr val="3366FF"/>
                </a:solidFill>
                <a:ea typeface="微軟正黑體" pitchFamily="34" charset="-120"/>
              </a:rPr>
              <a:t>Note: </a:t>
            </a:r>
            <a:endParaRPr lang="en-US" altLang="zh-TW" sz="1800" b="1" u="sng" dirty="0">
              <a:solidFill>
                <a:srgbClr val="3366FF"/>
              </a:solidFill>
              <a:ea typeface="Arial Unicode MS" panose="020B0604020202020204" pitchFamily="34" charset="-120"/>
            </a:endParaRPr>
          </a:p>
          <a:p>
            <a:pPr lvl="3" fontAlgn="base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you have enforced secure connections in your QTS settings and want to install </a:t>
            </a:r>
            <a:r>
              <a:rPr lang="en-US" altLang="zh-TW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QRMAgent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a device with a 64-bit version of Windows XP or Windows Server 2003, follow these steps: Go to "Control Panel" &gt; "Internet Options" &gt; "Advanced" and ensure that "Use TLS 1.0" is enabled</a:t>
            </a:r>
          </a:p>
        </p:txBody>
      </p:sp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5" name="Picture 2" descr="https://www.qnap.com/images/faq/qrm-windows_0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062" y="593865"/>
            <a:ext cx="3737529" cy="4256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72795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68204" y="1420128"/>
            <a:ext cx="40072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8"/>
            </a:pPr>
            <a:r>
              <a:rPr lang="en-US" altLang="zh-TW" sz="1600" dirty="0"/>
              <a:t>Click "Yes" to allow the installer to make changes to your device.</a:t>
            </a:r>
          </a:p>
          <a:p>
            <a:pPr marL="342900" indent="-342900">
              <a:buFont typeface="+mj-lt"/>
              <a:buAutoNum type="arabicPeriod" startAt="8"/>
            </a:pPr>
            <a:endParaRPr kumimoji="1" lang="en-US" altLang="zh-TW" sz="1800" dirty="0" smtClean="0">
              <a:ea typeface="微軟正黑體"/>
              <a:cs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QRMAgent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Picture 2" descr="https://www.qnap.com/images/faq/qrm-windows_0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266" y="1420128"/>
            <a:ext cx="4267938" cy="31569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49250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282064" y="1424389"/>
            <a:ext cx="3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/>
            <a:r>
              <a:rPr lang="en-US" altLang="zh-TW" sz="1600" dirty="0"/>
              <a:t>9. Click "Next".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Deploy</a:t>
            </a:r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QRMAgent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922264" y="1401684"/>
            <a:ext cx="4224630" cy="3280617"/>
            <a:chOff x="1323095" y="1601047"/>
            <a:chExt cx="3389015" cy="2631724"/>
          </a:xfrm>
        </p:grpSpPr>
        <p:pic>
          <p:nvPicPr>
            <p:cNvPr id="6" name="圖片 5" descr="^5FDBDCC73607828D3328FF3BDECF2E3B915DDA5BE14D28AC78^pimgpsh_fullsize_dist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3095" y="1601047"/>
              <a:ext cx="3389015" cy="263172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511550" y="3949700"/>
              <a:ext cx="527050" cy="203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51422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843545" y="1502432"/>
            <a:ext cx="41796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10"/>
            </a:pPr>
            <a:r>
              <a:rPr lang="en-US" altLang="zh-TW" sz="1600" dirty="0"/>
              <a:t> Choose the IP address and click "Next".</a:t>
            </a:r>
          </a:p>
          <a:p>
            <a:endParaRPr kumimoji="1" lang="en-US" altLang="zh-TW" sz="1800" dirty="0" smtClean="0">
              <a:ea typeface="微軟正黑體"/>
              <a:cs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Select Network Interface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16966" y="1386901"/>
            <a:ext cx="4326725" cy="3348571"/>
            <a:chOff x="1353682" y="1582438"/>
            <a:chExt cx="3815205" cy="2952692"/>
          </a:xfrm>
        </p:grpSpPr>
        <p:pic>
          <p:nvPicPr>
            <p:cNvPr id="7" name="圖片 6" descr="P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3682" y="1582438"/>
              <a:ext cx="3815205" cy="2952692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829050" y="4241800"/>
              <a:ext cx="571500" cy="177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46422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26" name="Shape 2622"/>
          <p:cNvSpPr/>
          <p:nvPr/>
        </p:nvSpPr>
        <p:spPr>
          <a:xfrm>
            <a:off x="6959961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Issue Prevention </a:t>
            </a:r>
          </a:p>
        </p:txBody>
      </p:sp>
      <p:sp>
        <p:nvSpPr>
          <p:cNvPr id="22" name="Shape 2622"/>
          <p:cNvSpPr/>
          <p:nvPr/>
        </p:nvSpPr>
        <p:spPr>
          <a:xfrm>
            <a:off x="5117333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 smtClean="0">
                <a:solidFill>
                  <a:schemeClr val="lt1"/>
                </a:solidFill>
                <a:ea typeface="微軟正黑體" pitchFamily="34" charset="-120"/>
              </a:rPr>
              <a:t>Analysis</a:t>
            </a:r>
            <a:endParaRPr lang="en-US" altLang="zh-TW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sp>
        <p:nvSpPr>
          <p:cNvPr id="20" name="Shape 2622"/>
          <p:cNvSpPr/>
          <p:nvPr/>
        </p:nvSpPr>
        <p:spPr>
          <a:xfrm>
            <a:off x="3274706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Troubleshooting</a:t>
            </a:r>
            <a:r>
              <a:rPr lang="en-US" altLang="zh-TW" dirty="0"/>
              <a:t> </a:t>
            </a:r>
          </a:p>
        </p:txBody>
      </p:sp>
      <p:sp>
        <p:nvSpPr>
          <p:cNvPr id="25" name="Shape 2594"/>
          <p:cNvSpPr txBox="1"/>
          <p:nvPr/>
        </p:nvSpPr>
        <p:spPr>
          <a:xfrm>
            <a:off x="5489855" y="1783864"/>
            <a:ext cx="3316386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Comprehensive QRM+TM Device </a:t>
            </a:r>
            <a:r>
              <a:rPr lang="en-US" altLang="zh-TW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n-US" altLang="zh-TW" sz="18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34" name="Shape 2603"/>
          <p:cNvSpPr txBox="1"/>
          <p:nvPr/>
        </p:nvSpPr>
        <p:spPr>
          <a:xfrm>
            <a:off x="1372927" y="3863085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Data collection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Dashboard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Network topology</a:t>
            </a: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>
              <a:buSzPct val="25000"/>
            </a:pPr>
            <a:endParaRPr lang="en-US" b="1" dirty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38" name="Shape 2607"/>
          <p:cNvSpPr txBox="1"/>
          <p:nvPr/>
        </p:nvSpPr>
        <p:spPr>
          <a:xfrm>
            <a:off x="6952890" y="3870559"/>
            <a:ext cx="2191109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Alert and notification</a:t>
            </a:r>
          </a:p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Log </a:t>
            </a:r>
            <a:r>
              <a:rPr lang="en-US" altLang="zh-TW" sz="1400" dirty="0" err="1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mgnt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.</a:t>
            </a:r>
          </a:p>
          <a:p>
            <a:pPr>
              <a:buNone/>
            </a:pPr>
            <a:endParaRPr lang="en-US" sz="1400" dirty="0">
              <a:solidFill>
                <a:srgbClr val="002060"/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40" name="Shape 2609"/>
          <p:cNvSpPr txBox="1"/>
          <p:nvPr/>
        </p:nvSpPr>
        <p:spPr>
          <a:xfrm>
            <a:off x="3222496" y="3863085"/>
            <a:ext cx="1731338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Support IPMI</a:t>
            </a:r>
          </a:p>
          <a:p>
            <a:pPr marL="0" indent="0"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Web-based 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remote access</a:t>
            </a:r>
            <a:endParaRPr lang="en-US" sz="1400" dirty="0">
              <a:solidFill>
                <a:srgbClr val="002060"/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55" name="Shape 2624"/>
          <p:cNvSpPr txBox="1"/>
          <p:nvPr/>
        </p:nvSpPr>
        <p:spPr>
          <a:xfrm>
            <a:off x="5117333" y="3863085"/>
            <a:ext cx="165693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Historic data</a:t>
            </a:r>
          </a:p>
          <a:p>
            <a:pPr marL="0" indent="0">
              <a:buNone/>
            </a:pPr>
            <a:r>
              <a:rPr lang="zh-TW" altLang="en-US" sz="1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Remote 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recording and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rgbClr val="002060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playback</a:t>
            </a:r>
            <a:endParaRPr lang="en-US" sz="1400" dirty="0">
              <a:solidFill>
                <a:srgbClr val="002060"/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2" y="2851979"/>
            <a:ext cx="1573265" cy="1072531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latin typeface="Arial"/>
                <a:cs typeface="Arial"/>
              </a:rPr>
              <a:t>Workflow of QRM+ </a:t>
            </a:r>
            <a:endParaRPr lang="en-US" altLang="zh-TW" sz="3200">
              <a:effectLst/>
              <a:latin typeface="Arial"/>
              <a:cs typeface="Arial"/>
            </a:endParaRPr>
          </a:p>
        </p:txBody>
      </p:sp>
      <p:pic>
        <p:nvPicPr>
          <p:cNvPr id="56" name="Shape 26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622"/>
          <p:cNvSpPr/>
          <p:nvPr/>
        </p:nvSpPr>
        <p:spPr>
          <a:xfrm>
            <a:off x="1432079" y="1465659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smtClean="0">
                <a:solidFill>
                  <a:schemeClr val="lt1"/>
                </a:solidFill>
                <a:ea typeface="微軟正黑體" pitchFamily="34" charset="-120"/>
              </a:rPr>
              <a:t>Add devices</a:t>
            </a:r>
            <a:endParaRPr lang="en-US">
              <a:solidFill>
                <a:schemeClr val="lt1"/>
              </a:solidFill>
              <a:ea typeface="微軟正黑體" pitchFamily="34" charset="-120"/>
            </a:endParaRPr>
          </a:p>
        </p:txBody>
      </p:sp>
      <p:pic>
        <p:nvPicPr>
          <p:cNvPr id="27" name="圖片 26" descr="qpulse_5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sp>
        <p:nvSpPr>
          <p:cNvPr id="23" name="Shape 2622"/>
          <p:cNvSpPr/>
          <p:nvPr/>
        </p:nvSpPr>
        <p:spPr>
          <a:xfrm>
            <a:off x="1432079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Continuous Monitoring</a:t>
            </a:r>
          </a:p>
        </p:txBody>
      </p:sp>
    </p:spTree>
    <p:extLst>
      <p:ext uri="{BB962C8B-B14F-4D97-AF65-F5344CB8AC3E}">
        <p14:creationId xmlns:p14="http://schemas.microsoft.com/office/powerpoint/2010/main" val="3173884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038769" y="1369044"/>
            <a:ext cx="3747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11"/>
            </a:pPr>
            <a:r>
              <a:rPr lang="en-US" altLang="zh-TW" sz="1600" dirty="0"/>
              <a:t>If 2-step Verification is enabled then you must enter the security code.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Support 2-Step Verification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^2B73585DBFB9BC55C4F305644630B55E0E0D890D814A6900FF^pimgpsh_fullsize_dist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44" y="1369044"/>
            <a:ext cx="4198691" cy="32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529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24767" y="1408104"/>
            <a:ext cx="3769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/>
            <a:r>
              <a:rPr lang="en-US" altLang="zh-TW" sz="1600" dirty="0"/>
              <a:t>The </a:t>
            </a:r>
            <a:r>
              <a:rPr lang="en-US" altLang="zh-TW" sz="1600" dirty="0" err="1"/>
              <a:t>QRMAgentService</a:t>
            </a:r>
            <a:r>
              <a:rPr lang="en-US" altLang="zh-TW" sz="1600" dirty="0"/>
              <a:t> will be installed.</a:t>
            </a:r>
          </a:p>
        </p:txBody>
      </p:sp>
      <p:pic>
        <p:nvPicPr>
          <p:cNvPr id="5" name="圖片 4" descr="^4569F0E58B2DDD2CC1D9E8FBEE40B21267ABAB8C6DB85FD7AA^pimgpsh_fullsize_dist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92" y="1408103"/>
            <a:ext cx="4296654" cy="331714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48576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210141" y="1356311"/>
            <a:ext cx="309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 fontAlgn="base">
              <a:buFont typeface="+mj-lt"/>
              <a:buAutoNum type="arabicPeriod" startAt="12"/>
            </a:pPr>
            <a:r>
              <a:rPr lang="en-US" altLang="zh-TW" sz="1600" dirty="0"/>
              <a:t>Click "Finish" and you will see the installation status in the device list.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err="1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QRMAgent</a:t>
            </a:r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 Installation Complete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^70CAEA8FF84946C515E18839292B6F0DAA0AA2F6A55B8DDB8B^pimgpsh_fullsize_dist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95" y="1356311"/>
            <a:ext cx="4341674" cy="33302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5149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ea typeface="Arial Unicode MS" panose="020B0604020202020204" pitchFamily="34" charset="-120"/>
              </a:rPr>
              <a:t>Step 1</a:t>
            </a:r>
            <a:r>
              <a:rPr lang="zh-TW" altLang="en-US" b="1" dirty="0" smtClean="0">
                <a:ea typeface="Arial Unicode MS" panose="020B0604020202020204" pitchFamily="34" charset="-120"/>
              </a:rPr>
              <a:t>：</a:t>
            </a:r>
            <a:r>
              <a:rPr lang="en-US" altLang="zh-TW" b="1" dirty="0">
                <a:ea typeface="Arial Unicode MS" panose="020B0604020202020204" pitchFamily="34" charset="-120"/>
              </a:rPr>
              <a:t>How to </a:t>
            </a:r>
            <a:r>
              <a:rPr lang="en-US" altLang="zh-TW" b="1" dirty="0" smtClean="0">
                <a:ea typeface="Arial Unicode MS" panose="020B0604020202020204" pitchFamily="34" charset="-120"/>
              </a:rPr>
              <a:t>add devices </a:t>
            </a:r>
            <a:r>
              <a:rPr lang="en-US" altLang="zh-TW" b="1" dirty="0">
                <a:ea typeface="Arial Unicode MS" panose="020B0604020202020204" pitchFamily="34" charset="-120"/>
              </a:rPr>
              <a:t>to QRM</a:t>
            </a:r>
            <a:r>
              <a:rPr lang="en-US" altLang="zh-TW" b="1" dirty="0" smtClean="0">
                <a:ea typeface="Arial Unicode MS" panose="020B0604020202020204" pitchFamily="34" charset="-120"/>
              </a:rPr>
              <a:t>+?</a:t>
            </a:r>
            <a:endParaRPr lang="zh-TW" altLang="en-US" b="1" dirty="0">
              <a:ea typeface="Arial Unicode MS" panose="020B0604020202020204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016107" y="2232220"/>
            <a:ext cx="7288556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1-1.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How to use Device 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</a:rPr>
              <a:t>Discovery?</a:t>
            </a:r>
          </a:p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1-2.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How to add Linux d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</a:rPr>
              <a:t>evices?</a:t>
            </a:r>
          </a:p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ea typeface="Arial Unicode MS" panose="020B0604020202020204" pitchFamily="34" charset="-120"/>
              </a:rPr>
              <a:t>1-3.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How to add Windows d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</a:rPr>
              <a:t>evices?</a:t>
            </a: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ea typeface="Arial Unicode MS" panose="020B0604020202020204" pitchFamily="34" charset="-120"/>
              </a:rPr>
              <a:t>1-4. </a:t>
            </a:r>
            <a:r>
              <a:rPr lang="en-US" altLang="zh-TW" sz="2400" dirty="0">
                <a:solidFill>
                  <a:schemeClr val="tx1"/>
                </a:solidFill>
                <a:ea typeface="Arial Unicode MS" panose="020B0604020202020204" pitchFamily="34" charset="-120"/>
              </a:rPr>
              <a:t>How to add IPMI d</a:t>
            </a:r>
            <a:r>
              <a:rPr lang="en-US" altLang="zh-TW" sz="2400" dirty="0" smtClean="0">
                <a:solidFill>
                  <a:schemeClr val="tx1"/>
                </a:solidFill>
                <a:ea typeface="Arial Unicode MS" panose="020B0604020202020204" pitchFamily="34" charset="-120"/>
              </a:rPr>
              <a:t>evices?</a:t>
            </a:r>
            <a:endParaRPr lang="zh-TW" altLang="en-US" sz="2400" dirty="0">
              <a:solidFill>
                <a:schemeClr val="tx1"/>
              </a:solidFill>
              <a:ea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294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Add the </a:t>
            </a:r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IPMI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device to QRM+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Picture 2" descr="https://www.qnap.com/images/faq/qrm-ipmi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686" y="1313201"/>
            <a:ext cx="5400000" cy="3488955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5809404" y="1313201"/>
            <a:ext cx="283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Tx/>
              <a:buAutoNum type="arabicPeriod"/>
            </a:pPr>
            <a:r>
              <a:rPr lang="en-US" altLang="zh-TW" sz="1600" dirty="0"/>
              <a:t>Select the devices to add from the list of discovered devices.</a:t>
            </a:r>
          </a:p>
          <a:p>
            <a:pPr marL="342900" indent="-342900" fontAlgn="base">
              <a:buFontTx/>
              <a:buAutoNum type="arabicPeriod"/>
            </a:pPr>
            <a:r>
              <a:rPr lang="en-US" altLang="zh-TW" sz="1600" dirty="0"/>
              <a:t>Click the "Add Device to QRM+" button.</a:t>
            </a:r>
          </a:p>
          <a:p>
            <a:pPr algn="just"/>
            <a:endParaRPr lang="zh-TW" altLang="en-US" sz="16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748320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Configure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Picture 2" descr="https://www.qnap.com/images/faq/qrm-ipmi_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272" y="1337564"/>
            <a:ext cx="5724333" cy="3367254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6048719" y="1337564"/>
            <a:ext cx="270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3"/>
            </a:pPr>
            <a:r>
              <a:rPr lang="en-US" altLang="zh-TW" sz="1600" dirty="0"/>
              <a:t>Select the devices to be added on the device list screen.</a:t>
            </a:r>
          </a:p>
          <a:p>
            <a:pPr marL="342900" indent="-342900" fontAlgn="base">
              <a:buFont typeface="+mj-lt"/>
              <a:buAutoNum type="arabicPeriod" startAt="3"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17684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210219" y="1389978"/>
            <a:ext cx="3096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4"/>
            </a:pPr>
            <a:r>
              <a:rPr lang="en-US" altLang="zh-TW" sz="1600" dirty="0"/>
              <a:t>Enter the administrator's User ID and Password for the IPMI device to be added and click "OK".</a:t>
            </a:r>
          </a:p>
          <a:p>
            <a:endParaRPr kumimoji="1" lang="en-US" altLang="zh-TW" sz="1800" dirty="0" smtClean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Configure Confidential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Picture 2" descr="https://www.qnap.com/images/faq/qrm-ipmi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005" y="1389978"/>
            <a:ext cx="4322920" cy="3346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35456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874198" y="1335887"/>
            <a:ext cx="3096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5"/>
            </a:pPr>
            <a:r>
              <a:rPr lang="en-US" altLang="zh-TW" sz="1600" dirty="0"/>
              <a:t>Click "Add selected devices".</a:t>
            </a:r>
          </a:p>
          <a:p>
            <a:endParaRPr kumimoji="1" lang="en-US" altLang="zh-TW" sz="1800" dirty="0" smtClean="0">
              <a:ea typeface="微軟正黑體"/>
              <a:cs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28610"/>
            <a:ext cx="9144000" cy="60741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Make sure the devices you want to add is selected</a:t>
            </a:r>
            <a:endParaRPr lang="zh-TW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www.qnap.com/images/faq/qrm-ipmi_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793" y="1335887"/>
            <a:ext cx="5508001" cy="3240000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35434828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946642" y="1412831"/>
            <a:ext cx="2951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 startAt="6"/>
            </a:pPr>
            <a:r>
              <a:rPr lang="en-US" altLang="zh-TW" sz="1600" dirty="0"/>
              <a:t>Click "Finish" to see the installation status from the device list.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dirty="0" smtClean="0"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Easy to Deploy</a:t>
            </a:r>
            <a:endParaRPr lang="zh-TW" altLang="en-US" sz="3200" dirty="0"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 descr="P58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43" y="1346422"/>
            <a:ext cx="6221142" cy="28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675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5946642" y="2042310"/>
            <a:ext cx="30623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en-US" altLang="en-US" sz="1800" b="1" u="sng" dirty="0">
                <a:solidFill>
                  <a:srgbClr val="3366FF"/>
                </a:solidFill>
                <a:ea typeface="微軟正黑體" pitchFamily="34" charset="-120"/>
              </a:rPr>
              <a:t>Note: </a:t>
            </a:r>
            <a:endParaRPr lang="en-US" altLang="zh-TW" sz="1800" b="1" u="sng" dirty="0">
              <a:solidFill>
                <a:srgbClr val="3366FF"/>
              </a:solidFill>
              <a:ea typeface="Arial Unicode MS" panose="020B0604020202020204" pitchFamily="34" charset="-120"/>
            </a:endParaRPr>
          </a:p>
          <a:p>
            <a:pPr lvl="3" fontAlgn="base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IPMI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devices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also be added manually to QRM+ by using the following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method. Click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"Add Device to QRM+" 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button.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圖片 7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5" name="圖片 4" descr="P59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73" y="1348070"/>
            <a:ext cx="6098589" cy="40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49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" name="Shape 26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5064" y="1751151"/>
            <a:ext cx="777496" cy="24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2" name="Shape 26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5857883" y="2036149"/>
            <a:ext cx="2212790" cy="44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3" name="Shape 26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8992" y="1536084"/>
            <a:ext cx="1830731" cy="1222348"/>
          </a:xfrm>
          <a:prstGeom prst="rect">
            <a:avLst/>
          </a:prstGeom>
          <a:noFill/>
          <a:ln>
            <a:noFill/>
          </a:ln>
        </p:spPr>
      </p:pic>
      <p:sp>
        <p:nvSpPr>
          <p:cNvPr id="2634" name="Shape 2634"/>
          <p:cNvSpPr txBox="1"/>
          <p:nvPr/>
        </p:nvSpPr>
        <p:spPr>
          <a:xfrm>
            <a:off x="857224" y="2958502"/>
            <a:ext cx="2357453" cy="25853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sz="1600" b="1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-  Windows 7, 8, 10</a:t>
            </a: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sz="1600" b="1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-  Windows Server 2003, </a:t>
            </a:r>
            <a:r>
              <a:rPr lang="de-DE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2008</a:t>
            </a:r>
            <a:r>
              <a:rPr lang="de-DE" sz="1600" b="1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, 2012</a:t>
            </a: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sz="1600" b="1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-  Windows Vista</a:t>
            </a: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sz="1600" b="1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-  Windows XP</a:t>
            </a: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sz="1600" b="1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-  All platforms</a:t>
            </a:r>
          </a:p>
          <a:p>
            <a:pPr marL="214308" marR="0" lvl="0" indent="-214308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600" dirty="0">
              <a:solidFill>
                <a:srgbClr val="002060"/>
              </a:solidFill>
              <a:ea typeface="Calibri"/>
              <a:sym typeface="Calibri"/>
            </a:endParaRPr>
          </a:p>
          <a:p>
            <a:pPr marL="214308" marR="0" lvl="0" indent="-214308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600" dirty="0">
              <a:solidFill>
                <a:srgbClr val="002060"/>
              </a:solidFill>
              <a:ea typeface="Calibri"/>
              <a:sym typeface="Calibri"/>
            </a:endParaRPr>
          </a:p>
        </p:txBody>
      </p:sp>
      <p:sp>
        <p:nvSpPr>
          <p:cNvPr id="2635" name="Shape 2635"/>
          <p:cNvSpPr txBox="1"/>
          <p:nvPr/>
        </p:nvSpPr>
        <p:spPr>
          <a:xfrm>
            <a:off x="3575069" y="2958502"/>
            <a:ext cx="2356113" cy="1754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sz="1600" b="1" dirty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- </a:t>
            </a:r>
            <a:r>
              <a:rPr lang="de-DE" sz="1600" b="1" dirty="0" err="1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Ubuntu</a:t>
            </a:r>
            <a:endParaRPr lang="de-DE" sz="1600" b="1" dirty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- </a:t>
            </a:r>
            <a:r>
              <a:rPr lang="de-DE" sz="1600" b="1" dirty="0" err="1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CentOS</a:t>
            </a:r>
            <a:r>
              <a:rPr lang="de-DE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</a:t>
            </a:r>
          </a:p>
          <a:p>
            <a:pPr marL="214308" lvl="0" indent="-214308">
              <a:buSzPct val="25000"/>
            </a:pPr>
            <a:r>
              <a:rPr lang="de-DE" altLang="zh-TW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- Debian</a:t>
            </a:r>
            <a:endParaRPr sz="1600" b="1" dirty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 marL="214308" marR="0" lvl="0" indent="-214308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600" dirty="0">
              <a:solidFill>
                <a:srgbClr val="002060"/>
              </a:solidFill>
              <a:ea typeface="Calibri"/>
              <a:sym typeface="Calibri"/>
            </a:endParaRPr>
          </a:p>
          <a:p>
            <a:pPr marL="214308" marR="0" lvl="0" indent="-214308" algn="l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600" dirty="0">
              <a:solidFill>
                <a:srgbClr val="002060"/>
              </a:solidFill>
              <a:ea typeface="Calibri"/>
              <a:sym typeface="Calibri"/>
            </a:endParaRPr>
          </a:p>
        </p:txBody>
      </p:sp>
      <p:sp>
        <p:nvSpPr>
          <p:cNvPr id="2636" name="Shape 2636"/>
          <p:cNvSpPr txBox="1"/>
          <p:nvPr/>
        </p:nvSpPr>
        <p:spPr>
          <a:xfrm>
            <a:off x="5922999" y="2958502"/>
            <a:ext cx="2563775" cy="1967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- </a:t>
            </a:r>
            <a:r>
              <a:rPr lang="en-US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Support</a:t>
            </a:r>
            <a:r>
              <a:rPr lang="en-US" altLang="zh-TW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IPMI 1.5/2.0</a:t>
            </a:r>
            <a:r>
              <a:rPr lang="de-DE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</a:t>
            </a:r>
          </a:p>
          <a:p>
            <a:pPr marR="0" lvl="0" algn="l" rtl="0">
              <a:spcBef>
                <a:spcPts val="0"/>
              </a:spcBef>
              <a:buSzPct val="25000"/>
            </a:pPr>
            <a:r>
              <a:rPr lang="de-DE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- </a:t>
            </a:r>
            <a:r>
              <a:rPr lang="en-US" altLang="zh-TW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Support KVM over IP</a:t>
            </a:r>
            <a:endParaRPr lang="de-DE" sz="1600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buSzPct val="25000"/>
            </a:pPr>
            <a:r>
              <a:rPr lang="de-DE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  </a:t>
            </a:r>
            <a:r>
              <a:rPr lang="zh-TW" altLang="en-US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◆ </a:t>
            </a:r>
            <a:r>
              <a:rPr lang="de-DE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Supermicro IPMI</a:t>
            </a:r>
          </a:p>
          <a:p>
            <a:pPr marL="214308" marR="0" lvl="0" indent="-214308" algn="l" rtl="0">
              <a:spcBef>
                <a:spcPts val="0"/>
              </a:spcBef>
              <a:buSzPct val="25000"/>
              <a:buNone/>
            </a:pPr>
            <a:r>
              <a:rPr lang="de-DE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 </a:t>
            </a:r>
            <a:r>
              <a:rPr lang="zh-TW" altLang="en-US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◆ </a:t>
            </a:r>
            <a:r>
              <a:rPr lang="de-DE" sz="1600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IEI IPMI</a:t>
            </a:r>
          </a:p>
        </p:txBody>
      </p:sp>
      <p:pic>
        <p:nvPicPr>
          <p:cNvPr id="2637" name="Shape 26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785" y="1536084"/>
            <a:ext cx="2049301" cy="117445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Management of Different Equipment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041597" y="2169598"/>
            <a:ext cx="296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en-US" altLang="en-US" sz="1800" b="1" u="sng" dirty="0">
                <a:solidFill>
                  <a:srgbClr val="3366FF"/>
                </a:solidFill>
                <a:ea typeface="微軟正黑體" pitchFamily="34" charset="-120"/>
              </a:rPr>
              <a:t>Note: </a:t>
            </a:r>
            <a:endParaRPr lang="en-US" altLang="zh-TW" sz="1800" b="1" u="sng" dirty="0">
              <a:solidFill>
                <a:srgbClr val="3366FF"/>
              </a:solidFill>
              <a:ea typeface="Arial Unicode MS" panose="020B0604020202020204" pitchFamily="34" charset="-120"/>
            </a:endParaRPr>
          </a:p>
          <a:p>
            <a:pPr lvl="3" fontAlgn="base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Select "You know exactly which device you want to manage" and click "Next".</a:t>
            </a:r>
          </a:p>
        </p:txBody>
      </p:sp>
      <p:pic>
        <p:nvPicPr>
          <p:cNvPr id="8" name="圖片 7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5" name="圖片 4" descr="P60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96" y="1333293"/>
            <a:ext cx="5952285" cy="39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31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085966" y="2154499"/>
            <a:ext cx="26766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en-US" altLang="en-US" sz="1800" b="1" u="sng" dirty="0">
                <a:solidFill>
                  <a:srgbClr val="3366FF"/>
                </a:solidFill>
                <a:ea typeface="微軟正黑體" pitchFamily="34" charset="-120"/>
              </a:rPr>
              <a:t>Note: </a:t>
            </a:r>
            <a:endParaRPr lang="en-US" altLang="zh-TW" sz="1800" b="1" u="sng" dirty="0">
              <a:solidFill>
                <a:srgbClr val="3366FF"/>
              </a:solidFill>
              <a:ea typeface="Arial Unicode MS" panose="020B0604020202020204" pitchFamily="34" charset="-120"/>
            </a:endParaRPr>
          </a:p>
          <a:p>
            <a:pPr lvl="3" fontAlgn="base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Select "Servers with IPMI" and click "Next".</a:t>
            </a:r>
          </a:p>
        </p:txBody>
      </p:sp>
      <p:pic>
        <p:nvPicPr>
          <p:cNvPr id="7" name="圖片 6" descr="小叮嚀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6" name="圖片 5" descr="P61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4" y="1318381"/>
            <a:ext cx="5974755" cy="396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32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148424" y="2213172"/>
            <a:ext cx="27656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fontAlgn="base"/>
            <a:r>
              <a:rPr lang="en-US" altLang="en-US" sz="1800" b="1" u="sng" dirty="0">
                <a:solidFill>
                  <a:srgbClr val="3366FF"/>
                </a:solidFill>
                <a:ea typeface="微軟正黑體" pitchFamily="34" charset="-120"/>
              </a:rPr>
              <a:t>Note: </a:t>
            </a:r>
            <a:endParaRPr lang="en-US" altLang="zh-TW" sz="1800" b="1" u="sng" dirty="0">
              <a:solidFill>
                <a:srgbClr val="3366FF"/>
              </a:solidFill>
              <a:ea typeface="Arial Unicode MS" panose="020B0604020202020204" pitchFamily="34" charset="-120"/>
            </a:endParaRPr>
          </a:p>
          <a:p>
            <a:pPr lvl="3" fontAlgn="base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the IP address, administrator's User ID and Password of the IPMI device and click "Add".</a:t>
            </a:r>
          </a:p>
        </p:txBody>
      </p:sp>
      <p:pic>
        <p:nvPicPr>
          <p:cNvPr id="8" name="圖片 7" descr="小叮嚀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84" y="-2617"/>
            <a:ext cx="1719716" cy="1939114"/>
          </a:xfrm>
          <a:prstGeom prst="rect">
            <a:avLst/>
          </a:prstGeom>
        </p:spPr>
      </p:pic>
      <p:pic>
        <p:nvPicPr>
          <p:cNvPr id="5" name="Picture 2" descr="https://www.qnap.com/images/faq/qrm-ipmi_1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776" y="1329669"/>
            <a:ext cx="5737757" cy="3375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986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25" name="Shape 2594"/>
          <p:cNvSpPr txBox="1"/>
          <p:nvPr/>
        </p:nvSpPr>
        <p:spPr>
          <a:xfrm>
            <a:off x="5489855" y="1783864"/>
            <a:ext cx="3316386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Comprehensive QRM+TM Device </a:t>
            </a:r>
            <a:r>
              <a:rPr lang="en-US" altLang="zh-TW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n-US" altLang="zh-TW" sz="18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34" name="Shape 2603"/>
          <p:cNvSpPr txBox="1"/>
          <p:nvPr/>
        </p:nvSpPr>
        <p:spPr>
          <a:xfrm>
            <a:off x="1372927" y="3863085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Data collection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Dashboard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Network topology</a:t>
            </a: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>
              <a:buSzPct val="25000"/>
            </a:pPr>
            <a:endParaRPr lang="en-US" b="1" dirty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2" y="2851979"/>
            <a:ext cx="1573265" cy="1072531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latin typeface="Arial"/>
                <a:cs typeface="Arial"/>
              </a:rPr>
              <a:t>Workflow of QRM+ </a:t>
            </a:r>
            <a:endParaRPr lang="en-US" altLang="zh-TW" sz="3200">
              <a:effectLst/>
              <a:latin typeface="Arial"/>
              <a:cs typeface="Arial"/>
            </a:endParaRPr>
          </a:p>
        </p:txBody>
      </p:sp>
      <p:pic>
        <p:nvPicPr>
          <p:cNvPr id="56" name="Shape 26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622"/>
          <p:cNvSpPr/>
          <p:nvPr/>
        </p:nvSpPr>
        <p:spPr>
          <a:xfrm>
            <a:off x="1432079" y="1465659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smtClean="0">
                <a:solidFill>
                  <a:schemeClr val="lt1"/>
                </a:solidFill>
                <a:ea typeface="微軟正黑體" pitchFamily="34" charset="-120"/>
              </a:rPr>
              <a:t>Add devices</a:t>
            </a:r>
            <a:endParaRPr lang="en-US">
              <a:solidFill>
                <a:schemeClr val="lt1"/>
              </a:solidFill>
              <a:ea typeface="微軟正黑體" pitchFamily="34" charset="-120"/>
            </a:endParaRPr>
          </a:p>
        </p:txBody>
      </p:sp>
      <p:pic>
        <p:nvPicPr>
          <p:cNvPr id="27" name="圖片 26" descr="qpulse_5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sp>
        <p:nvSpPr>
          <p:cNvPr id="23" name="Shape 2622"/>
          <p:cNvSpPr/>
          <p:nvPr/>
        </p:nvSpPr>
        <p:spPr>
          <a:xfrm>
            <a:off x="1432079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Continuous Monitoring</a:t>
            </a:r>
          </a:p>
        </p:txBody>
      </p:sp>
      <p:sp>
        <p:nvSpPr>
          <p:cNvPr id="21" name="Shape 2622"/>
          <p:cNvSpPr/>
          <p:nvPr/>
        </p:nvSpPr>
        <p:spPr>
          <a:xfrm>
            <a:off x="6959961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Issue Prevention </a:t>
            </a:r>
          </a:p>
        </p:txBody>
      </p:sp>
      <p:sp>
        <p:nvSpPr>
          <p:cNvPr id="29" name="Shape 2622"/>
          <p:cNvSpPr/>
          <p:nvPr/>
        </p:nvSpPr>
        <p:spPr>
          <a:xfrm>
            <a:off x="5117333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 smtClean="0">
                <a:solidFill>
                  <a:schemeClr val="lt1"/>
                </a:solidFill>
                <a:ea typeface="微軟正黑體" pitchFamily="34" charset="-120"/>
              </a:rPr>
              <a:t>Analysis</a:t>
            </a:r>
            <a:endParaRPr lang="en-US" altLang="zh-TW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sp>
        <p:nvSpPr>
          <p:cNvPr id="30" name="Shape 2622"/>
          <p:cNvSpPr/>
          <p:nvPr/>
        </p:nvSpPr>
        <p:spPr>
          <a:xfrm>
            <a:off x="3274706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Troubleshooting</a:t>
            </a:r>
            <a:r>
              <a:rPr lang="en-US" altLang="zh-TW" dirty="0"/>
              <a:t> </a:t>
            </a:r>
          </a:p>
        </p:txBody>
      </p:sp>
      <p:sp>
        <p:nvSpPr>
          <p:cNvPr id="31" name="Shape 2607"/>
          <p:cNvSpPr txBox="1"/>
          <p:nvPr/>
        </p:nvSpPr>
        <p:spPr>
          <a:xfrm>
            <a:off x="6952890" y="3870559"/>
            <a:ext cx="2191109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Alert and notification</a:t>
            </a:r>
          </a:p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Log </a:t>
            </a:r>
            <a:r>
              <a:rPr lang="en-US" altLang="zh-TW" sz="1400" dirty="0" err="1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mgnt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.</a:t>
            </a:r>
          </a:p>
          <a:p>
            <a:pPr>
              <a:buNone/>
            </a:pPr>
            <a:endParaRPr lang="en-US" sz="1400" dirty="0">
              <a:solidFill>
                <a:schemeClr val="bg1">
                  <a:lumMod val="65000"/>
                </a:schemeClr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32" name="Shape 2609"/>
          <p:cNvSpPr txBox="1"/>
          <p:nvPr/>
        </p:nvSpPr>
        <p:spPr>
          <a:xfrm>
            <a:off x="3222496" y="3863085"/>
            <a:ext cx="1731338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Support IPMI</a:t>
            </a:r>
          </a:p>
          <a:p>
            <a:pPr marL="0" indent="0"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Web-based 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remote access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33" name="Shape 2624"/>
          <p:cNvSpPr txBox="1"/>
          <p:nvPr/>
        </p:nvSpPr>
        <p:spPr>
          <a:xfrm>
            <a:off x="5117333" y="3863085"/>
            <a:ext cx="165693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Historic data</a:t>
            </a:r>
          </a:p>
          <a:p>
            <a:pPr marL="0" indent="0"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Remote 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recording and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playback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726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92"/>
          <p:cNvSpPr/>
          <p:nvPr/>
        </p:nvSpPr>
        <p:spPr>
          <a:xfrm>
            <a:off x="245024" y="1721521"/>
            <a:ext cx="3101004" cy="2652547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96"/>
          <p:cNvSpPr/>
          <p:nvPr/>
        </p:nvSpPr>
        <p:spPr>
          <a:xfrm rot="16200000">
            <a:off x="399260" y="3667475"/>
            <a:ext cx="306416" cy="307186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3" name="Shape 2643"/>
          <p:cNvSpPr txBox="1"/>
          <p:nvPr/>
        </p:nvSpPr>
        <p:spPr>
          <a:xfrm>
            <a:off x="311700" y="1064257"/>
            <a:ext cx="8468100" cy="1582255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43" lvl="0" indent="-285743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altLang="zh-TW" sz="1800" dirty="0">
                <a:solidFill>
                  <a:srgbClr val="002060"/>
                </a:solidFill>
                <a:ea typeface="微軟正黑體" pitchFamily="34" charset="-120"/>
              </a:rPr>
              <a:t>Support agent-based monitoring and agentless monitoring</a:t>
            </a: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14292" indent="-214292"/>
            <a:r>
              <a:rPr lang="en-US" altLang="zh-TW" sz="3200" dirty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Collect Data Remotely</a:t>
            </a:r>
            <a:endParaRPr lang="en-US" altLang="zh-TW" sz="3200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Arial"/>
              <a:sym typeface="Calibri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523872" y="1992531"/>
            <a:ext cx="2536053" cy="781380"/>
            <a:chOff x="1198173" y="1905425"/>
            <a:chExt cx="2012702" cy="781380"/>
          </a:xfrm>
        </p:grpSpPr>
        <p:sp>
          <p:nvSpPr>
            <p:cNvPr id="26" name="圓角矩形 25"/>
            <p:cNvSpPr/>
            <p:nvPr/>
          </p:nvSpPr>
          <p:spPr>
            <a:xfrm>
              <a:off x="1198173" y="1905425"/>
              <a:ext cx="2012702" cy="781379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1374155" y="1978919"/>
              <a:ext cx="16607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Agentless monitoring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8" name="文字方塊 27"/>
          <p:cNvSpPr txBox="1"/>
          <p:nvPr/>
        </p:nvSpPr>
        <p:spPr>
          <a:xfrm>
            <a:off x="486416" y="2893924"/>
            <a:ext cx="24858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8" indent="-285750">
              <a:lnSpc>
                <a:spcPct val="150000"/>
              </a:lnSpc>
              <a:buClr>
                <a:schemeClr val="dk1"/>
              </a:buClr>
              <a:buSzPct val="100000"/>
              <a:buFontTx/>
              <a:buChar char="-"/>
            </a:pPr>
            <a:r>
              <a:rPr lang="en-US" altLang="zh-TW" sz="1200" dirty="0" smtClean="0">
                <a:solidFill>
                  <a:srgbClr val="002060"/>
                </a:solidFill>
                <a:ea typeface="微軟正黑體" pitchFamily="34" charset="-120"/>
              </a:rPr>
              <a:t>Easy </a:t>
            </a:r>
            <a:r>
              <a:rPr lang="en-US" altLang="zh-TW" sz="1200" dirty="0">
                <a:solidFill>
                  <a:srgbClr val="002060"/>
                </a:solidFill>
                <a:ea typeface="微軟正黑體" pitchFamily="34" charset="-120"/>
              </a:rPr>
              <a:t>to deploy</a:t>
            </a:r>
          </a:p>
          <a:p>
            <a:pPr marL="285750" lvl="8" indent="-285750">
              <a:lnSpc>
                <a:spcPct val="150000"/>
              </a:lnSpc>
              <a:buClr>
                <a:schemeClr val="dk1"/>
              </a:buClr>
              <a:buSzPct val="100000"/>
              <a:buFontTx/>
              <a:buChar char="-"/>
            </a:pPr>
            <a:r>
              <a:rPr lang="en-US" altLang="zh-TW" sz="1200" dirty="0" smtClean="0">
                <a:solidFill>
                  <a:srgbClr val="002060"/>
                </a:solidFill>
                <a:ea typeface="微軟正黑體" pitchFamily="34" charset="-120"/>
              </a:rPr>
              <a:t>Collection </a:t>
            </a:r>
            <a:r>
              <a:rPr lang="en-US" altLang="zh-TW" sz="1200" dirty="0">
                <a:solidFill>
                  <a:srgbClr val="002060"/>
                </a:solidFill>
                <a:ea typeface="微軟正黑體" pitchFamily="34" charset="-120"/>
              </a:rPr>
              <a:t>data remotely via IPMI interface</a:t>
            </a:r>
          </a:p>
          <a:p>
            <a:endParaRPr lang="zh-TW" altLang="en-US" dirty="0"/>
          </a:p>
        </p:txBody>
      </p:sp>
      <p:sp>
        <p:nvSpPr>
          <p:cNvPr id="29" name="Shape 92"/>
          <p:cNvSpPr/>
          <p:nvPr/>
        </p:nvSpPr>
        <p:spPr>
          <a:xfrm>
            <a:off x="3650234" y="1711004"/>
            <a:ext cx="5100476" cy="2663064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96"/>
          <p:cNvSpPr/>
          <p:nvPr/>
        </p:nvSpPr>
        <p:spPr>
          <a:xfrm rot="16200000">
            <a:off x="3804470" y="3656958"/>
            <a:ext cx="306416" cy="307186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3906949" y="1992531"/>
            <a:ext cx="4603609" cy="781379"/>
            <a:chOff x="1198173" y="1905426"/>
            <a:chExt cx="2012702" cy="516318"/>
          </a:xfrm>
        </p:grpSpPr>
        <p:sp>
          <p:nvSpPr>
            <p:cNvPr id="32" name="圓角矩形 31"/>
            <p:cNvSpPr/>
            <p:nvPr/>
          </p:nvSpPr>
          <p:spPr>
            <a:xfrm>
              <a:off x="1198173" y="1905426"/>
              <a:ext cx="2012702" cy="51631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1374155" y="2046782"/>
              <a:ext cx="1660739" cy="2643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Agent-based monitoring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3874743" y="2893924"/>
            <a:ext cx="490505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chemeClr val="dk1"/>
              </a:buClr>
              <a:buSzPct val="100000"/>
              <a:buFontTx/>
              <a:buChar char="-"/>
            </a:pPr>
            <a:r>
              <a:rPr lang="en-US" altLang="zh-TW" sz="1200" dirty="0" smtClean="0">
                <a:solidFill>
                  <a:srgbClr val="002060"/>
                </a:solidFill>
                <a:ea typeface="微軟正黑體" pitchFamily="34" charset="-120"/>
              </a:rPr>
              <a:t>Need </a:t>
            </a:r>
            <a:r>
              <a:rPr lang="en-US" altLang="zh-TW" sz="1200" dirty="0">
                <a:solidFill>
                  <a:srgbClr val="002060"/>
                </a:solidFill>
                <a:ea typeface="微軟正黑體" pitchFamily="34" charset="-120"/>
              </a:rPr>
              <a:t>to install agent to your device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ct val="100000"/>
              <a:buFontTx/>
              <a:buChar char="-"/>
            </a:pPr>
            <a:r>
              <a:rPr lang="en-US" altLang="zh-TW" sz="1200" dirty="0" smtClean="0">
                <a:solidFill>
                  <a:srgbClr val="002060"/>
                </a:solidFill>
                <a:ea typeface="微軟正黑體" pitchFamily="34" charset="-120"/>
              </a:rPr>
              <a:t>Can </a:t>
            </a:r>
            <a:r>
              <a:rPr lang="en-US" altLang="zh-TW" sz="1200" dirty="0">
                <a:solidFill>
                  <a:srgbClr val="002060"/>
                </a:solidFill>
                <a:ea typeface="微軟正黑體" pitchFamily="34" charset="-120"/>
              </a:rPr>
              <a:t>communicate with OS to get more detailed </a:t>
            </a:r>
            <a:r>
              <a:rPr lang="en-US" altLang="zh-TW" sz="1200" dirty="0" smtClean="0">
                <a:solidFill>
                  <a:srgbClr val="002060"/>
                </a:solidFill>
                <a:ea typeface="微軟正黑體" pitchFamily="34" charset="-120"/>
              </a:rPr>
              <a:t>information</a:t>
            </a:r>
          </a:p>
          <a:p>
            <a:pPr marL="285750" lvl="0" indent="-285750">
              <a:lnSpc>
                <a:spcPct val="150000"/>
              </a:lnSpc>
              <a:buClr>
                <a:schemeClr val="dk1"/>
              </a:buClr>
              <a:buSzPct val="100000"/>
              <a:buFontTx/>
              <a:buChar char="-"/>
            </a:pPr>
            <a:r>
              <a:rPr lang="en-US" altLang="zh-TW" sz="1200" dirty="0" smtClean="0">
                <a:solidFill>
                  <a:srgbClr val="002060"/>
                </a:solidFill>
                <a:ea typeface="微軟正黑體" pitchFamily="34" charset="-120"/>
              </a:rPr>
              <a:t>Reduce </a:t>
            </a:r>
            <a:r>
              <a:rPr lang="en-US" altLang="zh-TW" sz="1200" dirty="0">
                <a:solidFill>
                  <a:srgbClr val="002060"/>
                </a:solidFill>
                <a:ea typeface="微軟正黑體" pitchFamily="34" charset="-120"/>
              </a:rPr>
              <a:t>network bandwidth by filtering data before sending back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89244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6117462" y="1259765"/>
            <a:ext cx="3082719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zh-TW" sz="1800" b="1" dirty="0" smtClean="0">
                <a:solidFill>
                  <a:srgbClr val="002060"/>
                </a:solidFill>
                <a:ea typeface="微軟正黑體"/>
                <a:cs typeface="微軟正黑體"/>
              </a:rPr>
              <a:t>Support 20+ widgets:</a:t>
            </a:r>
            <a:endParaRPr kumimoji="1" lang="en-US" altLang="zh-TW" sz="1800" b="1" dirty="0">
              <a:solidFill>
                <a:srgbClr val="002060"/>
              </a:solidFill>
              <a:ea typeface="微軟正黑體"/>
              <a:cs typeface="微軟正黑體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TW" dirty="0" smtClean="0"/>
              <a:t>Device </a:t>
            </a:r>
            <a:r>
              <a:rPr lang="en-US" altLang="zh-TW" dirty="0"/>
              <a:t>Health Condition Overview - Status Change </a:t>
            </a:r>
            <a:r>
              <a:rPr lang="en-US" altLang="zh-TW" dirty="0" smtClean="0"/>
              <a:t>Log</a:t>
            </a:r>
            <a:endParaRPr lang="en-US" altLang="zh-TW" dirty="0"/>
          </a:p>
          <a:p>
            <a:pPr marL="285750" indent="-285750">
              <a:buFont typeface="Arial"/>
              <a:buChar char="•"/>
            </a:pPr>
            <a:r>
              <a:rPr lang="en-US" altLang="zh-TW" dirty="0" smtClean="0"/>
              <a:t>IPMI </a:t>
            </a:r>
            <a:r>
              <a:rPr lang="en-US" altLang="zh-TW" dirty="0"/>
              <a:t>&amp; </a:t>
            </a:r>
            <a:r>
              <a:rPr lang="en-US" altLang="zh-TW" dirty="0" err="1"/>
              <a:t>QRMAgent</a:t>
            </a:r>
            <a:r>
              <a:rPr lang="en-US" altLang="zh-TW" dirty="0"/>
              <a:t> </a:t>
            </a:r>
            <a:r>
              <a:rPr lang="en-US" altLang="zh-TW" dirty="0" smtClean="0"/>
              <a:t>Monitor </a:t>
            </a:r>
            <a:r>
              <a:rPr lang="en-US" altLang="zh-TW" dirty="0"/>
              <a:t>(all parameters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marL="285750" indent="-285750">
              <a:buFont typeface="Arial"/>
              <a:buChar char="•"/>
            </a:pPr>
            <a:r>
              <a:rPr lang="en-US" altLang="zh-TW" dirty="0" smtClean="0"/>
              <a:t>Top </a:t>
            </a:r>
            <a:r>
              <a:rPr lang="en-US" altLang="zh-TW" dirty="0"/>
              <a:t>10 </a:t>
            </a:r>
            <a:r>
              <a:rPr lang="en-US" altLang="zh-TW" dirty="0" smtClean="0"/>
              <a:t>List</a:t>
            </a:r>
            <a:endParaRPr lang="en-US" altLang="zh-TW" dirty="0"/>
          </a:p>
          <a:p>
            <a:pPr marL="285750" indent="-285750">
              <a:buFont typeface="Arial"/>
              <a:buChar char="•"/>
            </a:pPr>
            <a:r>
              <a:rPr lang="en-US" altLang="zh-TW" dirty="0" smtClean="0"/>
              <a:t>Current</a:t>
            </a:r>
            <a:r>
              <a:rPr lang="en-US" altLang="zh-TW" dirty="0"/>
              <a:t>/</a:t>
            </a:r>
            <a:r>
              <a:rPr lang="en-US" altLang="zh-TW" dirty="0" smtClean="0"/>
              <a:t>Historical </a:t>
            </a:r>
            <a:r>
              <a:rPr lang="en-US" altLang="zh-TW" dirty="0"/>
              <a:t>Statistics </a:t>
            </a:r>
            <a:endParaRPr lang="en-US" altLang="zh-TW" dirty="0" smtClean="0"/>
          </a:p>
          <a:p>
            <a:pPr marL="285750" indent="-285750">
              <a:buFont typeface="Arial"/>
              <a:buChar char="•"/>
            </a:pPr>
            <a:r>
              <a:rPr lang="en-US" altLang="zh-TW" dirty="0" smtClean="0"/>
              <a:t>Update </a:t>
            </a:r>
            <a:r>
              <a:rPr lang="en-US" altLang="zh-TW" dirty="0"/>
              <a:t>remote screenshot periodically 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/>
              <a:t>Supports </a:t>
            </a:r>
            <a:r>
              <a:rPr lang="en-US" altLang="zh-TW" dirty="0"/>
              <a:t>remote desktop access for troubleshooting </a:t>
            </a:r>
          </a:p>
          <a:p>
            <a:endParaRPr lang="en-US" altLang="zh-TW" dirty="0">
              <a:effectLst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Arial"/>
                <a:cs typeface="Arial"/>
              </a:rPr>
              <a:t>Dashboard – </a:t>
            </a:r>
            <a:r>
              <a:rPr lang="en-US" altLang="zh-TW" sz="3200" dirty="0" smtClean="0">
                <a:latin typeface="Arial"/>
                <a:cs typeface="Arial"/>
              </a:rPr>
              <a:t>Simplified</a:t>
            </a:r>
            <a:r>
              <a:rPr lang="en-US" altLang="zh-TW" sz="3200" dirty="0">
                <a:latin typeface="Arial"/>
                <a:cs typeface="Arial"/>
              </a:rPr>
              <a:t>! </a:t>
            </a:r>
            <a:endParaRPr lang="en-US" altLang="zh-TW" sz="3200" dirty="0">
              <a:effectLst/>
              <a:latin typeface="Arial"/>
              <a:cs typeface="Arial"/>
            </a:endParaRPr>
          </a:p>
        </p:txBody>
      </p:sp>
      <p:pic>
        <p:nvPicPr>
          <p:cNvPr id="5" name="圖片 4" descr="floyd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259765"/>
            <a:ext cx="5829317" cy="2957744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P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5" y="1270483"/>
            <a:ext cx="6345929" cy="3564498"/>
          </a:xfrm>
          <a:prstGeom prst="rect">
            <a:avLst/>
          </a:prstGeom>
        </p:spPr>
      </p:pic>
      <p:sp>
        <p:nvSpPr>
          <p:cNvPr id="2792" name="Shape 2792"/>
          <p:cNvSpPr/>
          <p:nvPr/>
        </p:nvSpPr>
        <p:spPr>
          <a:xfrm>
            <a:off x="1783746" y="4417345"/>
            <a:ext cx="6434040" cy="56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0">
              <a:buSzPct val="25000"/>
            </a:pPr>
            <a:r>
              <a:rPr lang="en-US" altLang="zh-TW" b="1" dirty="0">
                <a:solidFill>
                  <a:srgbClr val="002060"/>
                </a:solidFill>
                <a:ea typeface="微軟正黑體" pitchFamily="34" charset="-120"/>
              </a:rPr>
              <a:t>Clearly visualize your networks</a:t>
            </a:r>
            <a:endParaRPr lang="de-DE" altLang="zh-TW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Arial"/>
                <a:cs typeface="Arial"/>
              </a:rPr>
              <a:t>Device Down??? </a:t>
            </a:r>
            <a:endParaRPr lang="en-US" altLang="zh-TW" sz="3200" dirty="0">
              <a:effectLst/>
              <a:latin typeface="Arial"/>
              <a:cs typeface="Arial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6227613" y="1270483"/>
            <a:ext cx="3074212" cy="1858924"/>
            <a:chOff x="5692448" y="2171765"/>
            <a:chExt cx="2722548" cy="1858924"/>
          </a:xfrm>
        </p:grpSpPr>
        <p:pic>
          <p:nvPicPr>
            <p:cNvPr id="19" name="圖片 18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2448" y="2171765"/>
              <a:ext cx="2239668" cy="1858924"/>
            </a:xfrm>
            <a:prstGeom prst="rect">
              <a:avLst/>
            </a:prstGeom>
          </p:spPr>
        </p:pic>
        <p:sp>
          <p:nvSpPr>
            <p:cNvPr id="20" name="Shape 2794"/>
            <p:cNvSpPr txBox="1"/>
            <p:nvPr/>
          </p:nvSpPr>
          <p:spPr>
            <a:xfrm>
              <a:off x="5896788" y="2380505"/>
              <a:ext cx="2518208" cy="65339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US" altLang="zh-TW" dirty="0" smtClean="0">
                  <a:solidFill>
                    <a:schemeClr val="lt1"/>
                  </a:solidFill>
                  <a:ea typeface="微軟正黑體" pitchFamily="34" charset="-120"/>
                </a:rPr>
                <a:t>Double</a:t>
              </a:r>
              <a:r>
                <a:rPr lang="en-US" altLang="zh-TW" dirty="0">
                  <a:solidFill>
                    <a:schemeClr val="lt1"/>
                  </a:solidFill>
                  <a:ea typeface="微軟正黑體" pitchFamily="34" charset="-120"/>
                </a:rPr>
                <a:t>-click to:</a:t>
              </a:r>
            </a:p>
            <a:p>
              <a:pPr marL="285750" indent="-285750">
                <a:buSzPct val="100000"/>
                <a:buFont typeface="Symbol" charset="2"/>
                <a:buChar char="-"/>
              </a:pPr>
              <a:r>
                <a:rPr lang="en-US" altLang="zh-TW" dirty="0" smtClean="0">
                  <a:solidFill>
                    <a:schemeClr val="lt1"/>
                  </a:solidFill>
                  <a:ea typeface="微軟正黑體" pitchFamily="34" charset="-120"/>
                </a:rPr>
                <a:t>Check </a:t>
              </a:r>
              <a:r>
                <a:rPr lang="en-US" altLang="zh-TW" dirty="0">
                  <a:solidFill>
                    <a:schemeClr val="lt1"/>
                  </a:solidFill>
                  <a:ea typeface="微軟正黑體" pitchFamily="34" charset="-120"/>
                </a:rPr>
                <a:t>more details </a:t>
              </a:r>
              <a:endParaRPr lang="en-US" altLang="zh-TW" dirty="0" smtClean="0">
                <a:solidFill>
                  <a:schemeClr val="lt1"/>
                </a:solidFill>
                <a:ea typeface="微軟正黑體" pitchFamily="34" charset="-120"/>
              </a:endParaRPr>
            </a:p>
            <a:p>
              <a:pPr marL="285750" indent="-285750">
                <a:buSzPct val="100000"/>
                <a:buFont typeface="Symbol" charset="2"/>
                <a:buChar char="-"/>
              </a:pPr>
              <a:r>
                <a:rPr lang="en-US" altLang="zh-TW" dirty="0" smtClean="0">
                  <a:solidFill>
                    <a:schemeClr val="lt1"/>
                  </a:solidFill>
                  <a:ea typeface="微軟正黑體" pitchFamily="34" charset="-120"/>
                </a:rPr>
                <a:t>Access </a:t>
              </a:r>
              <a:r>
                <a:rPr lang="en-US" altLang="zh-TW" dirty="0">
                  <a:solidFill>
                    <a:schemeClr val="lt1"/>
                  </a:solidFill>
                  <a:ea typeface="微軟正黑體" pitchFamily="34" charset="-120"/>
                </a:rPr>
                <a:t>remotely</a:t>
              </a:r>
              <a:endParaRPr lang="de-DE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454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</p:spPr>
        <p:txBody>
          <a:bodyPr>
            <a:noAutofit/>
          </a:bodyPr>
          <a:lstStyle/>
          <a:p>
            <a:r>
              <a:rPr lang="en-US" altLang="zh-TW" b="1" dirty="0" smtClean="0">
                <a:latin typeface="Arial" pitchFamily="34" charset="0"/>
                <a:ea typeface="微軟正黑體"/>
                <a:cs typeface="Arial" pitchFamily="34" charset="0"/>
              </a:rPr>
              <a:t/>
            </a:r>
            <a:br>
              <a:rPr lang="en-US" altLang="zh-TW" b="1" dirty="0" smtClean="0">
                <a:latin typeface="Arial" pitchFamily="34" charset="0"/>
                <a:ea typeface="微軟正黑體"/>
                <a:cs typeface="Arial" pitchFamily="34" charset="0"/>
              </a:rPr>
            </a:br>
            <a:r>
              <a:rPr lang="en-US" altLang="zh-TW" sz="3200" b="1" dirty="0" smtClean="0">
                <a:latin typeface="Arial" pitchFamily="34" charset="0"/>
                <a:ea typeface="微軟正黑體"/>
                <a:cs typeface="Arial" pitchFamily="34" charset="0"/>
              </a:rPr>
              <a:t>Step 2 : How to continuously monitor all devices ?</a:t>
            </a:r>
            <a:endParaRPr lang="zh-TW" altLang="en-US" sz="3200" b="1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73395" y="2585271"/>
            <a:ext cx="832174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000" dirty="0" smtClean="0">
                <a:latin typeface="微軟正黑體"/>
                <a:ea typeface="微軟正黑體"/>
                <a:cs typeface="微軟正黑體"/>
              </a:rPr>
              <a:t>2-1. How to </a:t>
            </a:r>
            <a:r>
              <a:rPr lang="en-US" altLang="zh-TW" sz="2000" dirty="0" smtClean="0">
                <a:latin typeface="Arial" pitchFamily="34" charset="0"/>
                <a:cs typeface="Arial" pitchFamily="34" charset="0"/>
              </a:rPr>
              <a:t>configure your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dashboard? </a:t>
            </a:r>
            <a:endParaRPr lang="en-US" altLang="zh-TW" sz="2000" dirty="0" smtClean="0"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0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2-2. </a:t>
            </a:r>
            <a:r>
              <a:rPr lang="en-US" sz="2000" dirty="0" smtClean="0">
                <a:solidFill>
                  <a:srgbClr val="000000"/>
                </a:solidFill>
              </a:rPr>
              <a:t>Device Management</a:t>
            </a:r>
            <a:endParaRPr lang="en-US" altLang="zh-TW" sz="20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0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2-3. Advanced </a:t>
            </a:r>
            <a:r>
              <a:rPr lang="en-US" altLang="zh-TW" sz="2000" dirty="0">
                <a:solidFill>
                  <a:srgbClr val="000000"/>
                </a:solidFill>
              </a:rPr>
              <a:t>s</a:t>
            </a:r>
            <a:r>
              <a:rPr lang="en-US" sz="2000" dirty="0" smtClean="0">
                <a:solidFill>
                  <a:srgbClr val="000000"/>
                </a:solidFill>
              </a:rPr>
              <a:t>ingle device </a:t>
            </a:r>
            <a:r>
              <a:rPr lang="en-US" sz="2000" dirty="0">
                <a:solidFill>
                  <a:srgbClr val="000000"/>
                </a:solidFill>
              </a:rPr>
              <a:t>m</a:t>
            </a:r>
            <a:r>
              <a:rPr lang="en-US" sz="2000" dirty="0" smtClean="0">
                <a:solidFill>
                  <a:srgbClr val="000000"/>
                </a:solidFill>
              </a:rPr>
              <a:t>anagement </a:t>
            </a:r>
            <a:endParaRPr lang="en-US" altLang="zh-TW" sz="20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000" dirty="0" smtClean="0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rPr>
              <a:t>2-4. N</a:t>
            </a:r>
            <a:r>
              <a:rPr lang="en-US" sz="2000" dirty="0" smtClean="0">
                <a:solidFill>
                  <a:srgbClr val="000000"/>
                </a:solidFill>
              </a:rPr>
              <a:t>etwork Topology </a:t>
            </a:r>
            <a:endParaRPr lang="en-US" altLang="zh-TW" sz="2000" dirty="0" smtClean="0">
              <a:solidFill>
                <a:srgbClr val="000000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4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861686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428610"/>
            <a:ext cx="8683516" cy="607413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Main Dashboard </a:t>
            </a:r>
            <a:endParaRPr lang="zh-TW" altLang="en-US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56300" y="1266802"/>
            <a:ext cx="2473418" cy="3429024"/>
          </a:xfrm>
        </p:spPr>
        <p:txBody>
          <a:bodyPr>
            <a:normAutofit/>
          </a:bodyPr>
          <a:lstStyle/>
          <a:p>
            <a:pPr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the Main Dashboard, </a:t>
            </a:r>
          </a:p>
          <a:p>
            <a:pPr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users can add multiple </a:t>
            </a:r>
          </a:p>
          <a:p>
            <a:pPr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widgets to continuously </a:t>
            </a:r>
          </a:p>
          <a:p>
            <a:pPr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monitor the health of </a:t>
            </a:r>
          </a:p>
          <a:p>
            <a:pPr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 device or server.</a:t>
            </a:r>
          </a:p>
          <a:p>
            <a:pPr fontAlgn="base">
              <a:spcBef>
                <a:spcPts val="0"/>
              </a:spcBef>
              <a:buNone/>
            </a:pPr>
            <a:endParaRPr lang="en-US" altLang="zh-TW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6" name="圖片 5" descr="ID_HELP_MAIN_DASHBOARD_ADD_WIDGET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66802"/>
            <a:ext cx="6068756" cy="353202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7609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Arial" pitchFamily="34" charset="0"/>
                <a:ea typeface="微軟正黑體"/>
                <a:cs typeface="Arial" pitchFamily="34" charset="0"/>
              </a:rPr>
              <a:t>Add Widget</a:t>
            </a:r>
            <a:endParaRPr lang="zh-TW" altLang="en-US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79325" y="1286728"/>
            <a:ext cx="2959337" cy="3429024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the data type you want to monitor in the left column: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altLang="zh-TW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 are six types: CPU usage, memory usage, disk usage, network usage, health status and IPMI system information.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the method of data presentation that matches your needs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endParaRPr lang="zh-TW" altLang="en-US" sz="1600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pic>
        <p:nvPicPr>
          <p:cNvPr id="6" name="圖片 5" descr="ID_HELP_MAIN_DASHBOARD_ADD_WIDGET_STEP2_IMAGE.jpg"/>
          <p:cNvPicPr/>
          <p:nvPr/>
        </p:nvPicPr>
        <p:blipFill>
          <a:blip r:embed="rId2"/>
          <a:srcRect l="12353" t="11354" r="11940" b="12008"/>
          <a:stretch>
            <a:fillRect/>
          </a:stretch>
        </p:blipFill>
        <p:spPr bwMode="auto">
          <a:xfrm>
            <a:off x="219390" y="1286728"/>
            <a:ext cx="5661432" cy="322908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23870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92"/>
          <p:cNvSpPr/>
          <p:nvPr/>
        </p:nvSpPr>
        <p:spPr>
          <a:xfrm>
            <a:off x="5029198" y="1260767"/>
            <a:ext cx="2833255" cy="3534423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lt1"/>
              </a:solidFill>
              <a:ea typeface="Arial"/>
              <a:sym typeface="Arial"/>
            </a:endParaRPr>
          </a:p>
        </p:txBody>
      </p:sp>
      <p:sp>
        <p:nvSpPr>
          <p:cNvPr id="12" name="Shape 92"/>
          <p:cNvSpPr/>
          <p:nvPr/>
        </p:nvSpPr>
        <p:spPr>
          <a:xfrm>
            <a:off x="498070" y="1260767"/>
            <a:ext cx="3990801" cy="3534423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lt1"/>
              </a:solidFill>
              <a:ea typeface="Arial"/>
              <a:sym typeface="Arial"/>
            </a:endParaRPr>
          </a:p>
        </p:txBody>
      </p:sp>
      <p:pic>
        <p:nvPicPr>
          <p:cNvPr id="2644" name="Shape 26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605" y="2723320"/>
            <a:ext cx="2232250" cy="189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30" y="2659519"/>
            <a:ext cx="3462710" cy="2077626"/>
          </a:xfrm>
          <a:prstGeom prst="rect">
            <a:avLst/>
          </a:prstGeom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Support IPMI</a:t>
            </a:r>
            <a:r>
              <a:rPr lang="en-US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endParaRPr lang="en-US" altLang="zh-TW" sz="3200" dirty="0"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13" name="Shape 95"/>
          <p:cNvSpPr/>
          <p:nvPr/>
        </p:nvSpPr>
        <p:spPr>
          <a:xfrm>
            <a:off x="742149" y="2555411"/>
            <a:ext cx="3462710" cy="45719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lt1"/>
              </a:solidFill>
              <a:ea typeface="Arial"/>
              <a:sym typeface="Arial"/>
            </a:endParaRPr>
          </a:p>
        </p:txBody>
      </p:sp>
      <p:sp>
        <p:nvSpPr>
          <p:cNvPr id="14" name="Shape 96"/>
          <p:cNvSpPr/>
          <p:nvPr/>
        </p:nvSpPr>
        <p:spPr>
          <a:xfrm rot="5400000">
            <a:off x="3969544" y="1401678"/>
            <a:ext cx="360000" cy="3600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dk1"/>
              </a:solidFill>
              <a:ea typeface="Arial"/>
              <a:sym typeface="Arial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62930" y="1573799"/>
            <a:ext cx="3566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</a:rPr>
              <a:t>Allows </a:t>
            </a:r>
            <a:r>
              <a:rPr lang="en-US" altLang="zh-TW" b="1" dirty="0">
                <a:solidFill>
                  <a:srgbClr val="002060"/>
                </a:solidFill>
                <a:ea typeface="微軟正黑體" pitchFamily="34" charset="-120"/>
              </a:rPr>
              <a:t>monitoring of health condition of all components, 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</a:rPr>
              <a:t>like CPU </a:t>
            </a:r>
            <a:r>
              <a:rPr lang="en-US" altLang="zh-TW" b="1" dirty="0">
                <a:solidFill>
                  <a:srgbClr val="002060"/>
                </a:solidFill>
                <a:ea typeface="微軟正黑體" pitchFamily="34" charset="-120"/>
              </a:rPr>
              <a:t>temperature, fan speed, system temperature and voltage etc.</a:t>
            </a:r>
            <a:endParaRPr lang="en-US" altLang="zh-TW" b="1" dirty="0">
              <a:ea typeface="微軟正黑體" pitchFamily="34" charset="-120"/>
            </a:endParaRPr>
          </a:p>
        </p:txBody>
      </p:sp>
      <p:sp>
        <p:nvSpPr>
          <p:cNvPr id="17" name="Shape 95"/>
          <p:cNvSpPr/>
          <p:nvPr/>
        </p:nvSpPr>
        <p:spPr>
          <a:xfrm>
            <a:off x="5174671" y="2555411"/>
            <a:ext cx="2485294" cy="45719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lt1"/>
              </a:solidFill>
              <a:ea typeface="Arial"/>
              <a:sym typeface="Arial"/>
            </a:endParaRPr>
          </a:p>
        </p:txBody>
      </p:sp>
      <p:sp>
        <p:nvSpPr>
          <p:cNvPr id="18" name="Shape 96"/>
          <p:cNvSpPr/>
          <p:nvPr/>
        </p:nvSpPr>
        <p:spPr>
          <a:xfrm rot="5400000">
            <a:off x="7352259" y="1401678"/>
            <a:ext cx="360000" cy="3600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dk1"/>
              </a:solidFill>
              <a:ea typeface="Arial"/>
              <a:sym typeface="Arial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237014" y="1573799"/>
            <a:ext cx="2351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</a:rPr>
              <a:t>Easy to manage for servers</a:t>
            </a:r>
          </a:p>
          <a:p>
            <a:pPr lvl="0"/>
            <a:endParaRPr lang="en-US" altLang="zh-TW" b="1" dirty="0" smtClean="0">
              <a:solidFill>
                <a:srgbClr val="002060"/>
              </a:solidFill>
              <a:ea typeface="微軟正黑體" pitchFamily="34" charset="-120"/>
            </a:endParaRPr>
          </a:p>
          <a:p>
            <a:endParaRPr lang="en-US" altLang="zh-TW" b="1" dirty="0">
              <a:ea typeface="微軟正黑體" pitchFamily="34" charset="-120"/>
            </a:endParaRPr>
          </a:p>
        </p:txBody>
      </p:sp>
      <p:grpSp>
        <p:nvGrpSpPr>
          <p:cNvPr id="2" name="群組 22"/>
          <p:cNvGrpSpPr/>
          <p:nvPr/>
        </p:nvGrpSpPr>
        <p:grpSpPr>
          <a:xfrm>
            <a:off x="3386861" y="2286293"/>
            <a:ext cx="1291904" cy="1072281"/>
            <a:chOff x="3134623" y="2352833"/>
            <a:chExt cx="1291904" cy="1072281"/>
          </a:xfrm>
        </p:grpSpPr>
        <p:pic>
          <p:nvPicPr>
            <p:cNvPr id="21" name="圖片 20" descr="對話框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4623" y="2352833"/>
              <a:ext cx="1291904" cy="1072281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3241963" y="2430725"/>
              <a:ext cx="1184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b="1" smtClean="0">
                  <a:solidFill>
                    <a:schemeClr val="bg1"/>
                  </a:solidFill>
                  <a:ea typeface="微軟正黑體" pitchFamily="34" charset="-120"/>
                </a:rPr>
                <a:t>30+ system sensors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Arial" pitchFamily="34" charset="0"/>
                <a:ea typeface="微軟正黑體"/>
                <a:cs typeface="Arial" pitchFamily="34" charset="0"/>
              </a:rPr>
              <a:t>Add Widget</a:t>
            </a:r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17988" y="1285787"/>
            <a:ext cx="2807782" cy="3429024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3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After selecting the device you want to monitor, click "Next"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圖片 5" descr="ID_HELP_MAIN_DASHBOARD_ADD_WIDGET_STEP3_IMAGE.jpg"/>
          <p:cNvPicPr/>
          <p:nvPr/>
        </p:nvPicPr>
        <p:blipFill>
          <a:blip r:embed="rId2"/>
          <a:srcRect l="12358" t="11340" r="12063" b="11243"/>
          <a:stretch>
            <a:fillRect/>
          </a:stretch>
        </p:blipFill>
        <p:spPr bwMode="auto">
          <a:xfrm>
            <a:off x="224497" y="1285787"/>
            <a:ext cx="5934961" cy="350054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8108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Arial" pitchFamily="34" charset="0"/>
                <a:ea typeface="微軟正黑體"/>
                <a:cs typeface="Arial" pitchFamily="34" charset="0"/>
              </a:rPr>
              <a:t>Add Widget</a:t>
            </a:r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58419" y="1290896"/>
            <a:ext cx="2840641" cy="3429024"/>
          </a:xfrm>
        </p:spPr>
        <p:txBody>
          <a:bodyPr/>
          <a:lstStyle/>
          <a:p>
            <a:pPr fontAlgn="base">
              <a:spcBef>
                <a:spcPts val="0"/>
              </a:spcBef>
              <a:buFont typeface="+mj-lt"/>
              <a:buAutoNum type="arabicPeriod" startAt="4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After selecting the type of chart, click the "Add Widget" button to complete the operation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endParaRPr lang="zh-TW" altLang="en-US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pic>
        <p:nvPicPr>
          <p:cNvPr id="6" name="圖片 5" descr="ID_HELP_MAIN_DASHBOARD_ADD_WIDGET_STEP4_IMAGE.jpg"/>
          <p:cNvPicPr/>
          <p:nvPr/>
        </p:nvPicPr>
        <p:blipFill>
          <a:blip r:embed="rId2"/>
          <a:srcRect l="12481" t="11354" r="12063" b="11790"/>
          <a:stretch>
            <a:fillRect/>
          </a:stretch>
        </p:blipFill>
        <p:spPr bwMode="auto">
          <a:xfrm>
            <a:off x="265362" y="1290896"/>
            <a:ext cx="5563296" cy="351345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78627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Arial" pitchFamily="34" charset="0"/>
                <a:ea typeface="微軟正黑體"/>
                <a:cs typeface="Arial" pitchFamily="34" charset="0"/>
              </a:rPr>
              <a:t>Add Widget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60293" y="1289442"/>
            <a:ext cx="2737505" cy="3215721"/>
          </a:xfrm>
        </p:spPr>
        <p:txBody>
          <a:bodyPr/>
          <a:lstStyle/>
          <a:p>
            <a:pPr fontAlgn="base">
              <a:spcBef>
                <a:spcPts val="0"/>
              </a:spcBef>
              <a:buFont typeface="+mj-lt"/>
              <a:buAutoNum type="arabicPeriod" startAt="5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 the setup is complete, the widget will be added to the last position in the Dashboard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endParaRPr lang="zh-TW" altLang="en-US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pic>
        <p:nvPicPr>
          <p:cNvPr id="6" name="圖片 5" descr="ID_HELP_MAIN_DASHBOARD_ADD_WIDGET_STEP5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9442"/>
            <a:ext cx="5954010" cy="334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80006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One Click to Delete All Widgets</a:t>
            </a:r>
            <a:endParaRPr lang="zh-TW" altLang="en-US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91750" y="1319199"/>
            <a:ext cx="2142580" cy="3250806"/>
          </a:xfrm>
        </p:spPr>
        <p:txBody>
          <a:bodyPr>
            <a:normAutofit/>
          </a:bodyPr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the Dashboard page and click the "Delete All Widgets" button 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1" indent="0" fontAlgn="base">
              <a:spcBef>
                <a:spcPts val="0"/>
              </a:spcBef>
              <a:buNone/>
            </a:pP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pPr marL="0" indent="0">
              <a:buNone/>
            </a:pPr>
            <a:endParaRPr lang="zh-TW" altLang="en-US" sz="1600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pic>
        <p:nvPicPr>
          <p:cNvPr id="6" name="圖片 5" descr="ID_HELP_MAIN_DASHBOARD_REMOVE_ALL_WIDGETS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5" y="1319199"/>
            <a:ext cx="5943600" cy="33470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81634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Refresh all widgets </a:t>
            </a:r>
            <a:endParaRPr lang="zh-TW" altLang="en-US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62496" y="1337686"/>
            <a:ext cx="2344619" cy="3309801"/>
          </a:xfrm>
        </p:spPr>
        <p:txBody>
          <a:bodyPr>
            <a:normAutofit/>
          </a:bodyPr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the Dashboard page and click the Refresh Widgets button 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pPr marL="0" indent="0">
              <a:buNone/>
            </a:pPr>
            <a:endParaRPr lang="zh-TW" altLang="en-US" sz="2400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pic>
        <p:nvPicPr>
          <p:cNvPr id="5" name="圖片 4" descr="ID_HELP_MAIN_DASHBOARD_REFRESH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322" y="1337686"/>
            <a:ext cx="5943600" cy="334708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39087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latin typeface="Arial"/>
                <a:ea typeface="微軟正黑體"/>
                <a:cs typeface="Arial"/>
              </a:rPr>
              <a:t>Select Layout</a:t>
            </a:r>
            <a:endParaRPr lang="zh-TW" altLang="en-US" sz="3200" dirty="0">
              <a:latin typeface="Arial"/>
              <a:ea typeface="微軟正黑體"/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15240" y="1344417"/>
            <a:ext cx="2725467" cy="328462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QRM+ Main Dashboard 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provides: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column display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columns display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columns display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the Dashboard page and click the Layout Mode button </a:t>
            </a: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"1 column", "2 columns" or "3 columns" 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</p:txBody>
      </p:sp>
      <p:pic>
        <p:nvPicPr>
          <p:cNvPr id="5" name="圖片 4" descr="ID_HELP_MAIN_DASHBOARD_LAYOUT_SELECTION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556" y="1344417"/>
            <a:ext cx="5400000" cy="33470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5907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Export as PDF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file</a:t>
            </a:r>
            <a:endParaRPr lang="zh-TW" altLang="en-US" sz="3600" dirty="0">
              <a:solidFill>
                <a:schemeClr val="bg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36430" y="1337651"/>
            <a:ext cx="2461368" cy="3312677"/>
          </a:xfrm>
        </p:spPr>
        <p:txBody>
          <a:bodyPr>
            <a:noAutofit/>
          </a:bodyPr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Export as PDF file :</a:t>
            </a:r>
            <a:endParaRPr lang="en-US" altLang="zh-TW" sz="1600" dirty="0" smtClean="0">
              <a:solidFill>
                <a:srgbClr val="000000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pPr marL="342900" lvl="1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the Dashboard page and click the Export as PDF File button </a:t>
            </a:r>
          </a:p>
          <a:p>
            <a:pPr marL="342900" lvl="1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Showing "Generating View as PDF" </a:t>
            </a:r>
          </a:p>
          <a:p>
            <a:pPr marL="342900" lvl="1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Download the view to the local computer 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en-US" altLang="zh-TW" sz="16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  <a:sym typeface="Arial"/>
              </a:rPr>
              <a:t> </a:t>
            </a:r>
            <a:endParaRPr lang="en-US" altLang="zh-TW" sz="1600" dirty="0">
              <a:solidFill>
                <a:srgbClr val="000000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endParaRPr lang="zh-TW" altLang="en-US" sz="1600" dirty="0" smtClean="0">
              <a:solidFill>
                <a:srgbClr val="000000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</p:txBody>
      </p:sp>
      <p:pic>
        <p:nvPicPr>
          <p:cNvPr id="6" name="圖片 5" descr="ID_HELP_MAIN_DASHBOARD_EXPORT_AS_PDF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187" y="1337651"/>
            <a:ext cx="5943600" cy="33470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39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Export as PDF file</a:t>
            </a:r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46862" y="1343122"/>
            <a:ext cx="2550935" cy="3178370"/>
          </a:xfrm>
        </p:spPr>
        <p:txBody>
          <a:bodyPr>
            <a:normAutofit/>
          </a:bodyPr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Email current view :</a:t>
            </a:r>
          </a:p>
          <a:p>
            <a:pPr marL="342900" lvl="1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Go to the Dashboard page and click the "Email current view" button</a:t>
            </a:r>
            <a:endParaRPr lang="en-US" altLang="zh-TW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pPr fontAlgn="base">
              <a:spcBef>
                <a:spcPts val="0"/>
              </a:spcBef>
              <a:buNone/>
            </a:pP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</p:txBody>
      </p:sp>
      <p:pic>
        <p:nvPicPr>
          <p:cNvPr id="6" name="圖片 5" descr="ID_HELP_MAIN_DASHBOARD_EMAIL_CURRENT_VIEW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986" y="1343122"/>
            <a:ext cx="5943600" cy="33470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20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Export as PDF file</a:t>
            </a:r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59429" y="1431147"/>
            <a:ext cx="3038369" cy="3429024"/>
          </a:xfrm>
        </p:spPr>
        <p:txBody>
          <a:bodyPr/>
          <a:lstStyle/>
          <a:p>
            <a:pPr fontAlgn="base">
              <a:spcBef>
                <a:spcPts val="0"/>
              </a:spcBef>
              <a:buFont typeface="+mj-lt"/>
              <a:buAutoNum type="arabicPeriod" startAt="2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After entering the mail address, click the "Send" button</a:t>
            </a:r>
            <a:endParaRPr lang="en-US" altLang="zh-TW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pPr fontAlgn="base">
              <a:spcBef>
                <a:spcPts val="0"/>
              </a:spcBef>
              <a:buFont typeface="+mj-lt"/>
              <a:buAutoNum type="arabicPeriod" startAt="2"/>
            </a:pP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endParaRPr lang="zh-TW" altLang="en-US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pic>
        <p:nvPicPr>
          <p:cNvPr id="6" name="圖片 5" descr="ID_HELP_MAIN_DASHBOARD_EMAIL_CURRENT_VIEW_STEP2_IMAGE.jpg"/>
          <p:cNvPicPr/>
          <p:nvPr/>
        </p:nvPicPr>
        <p:blipFill>
          <a:blip r:embed="rId2"/>
          <a:srcRect l="33653" t="33788" r="33604" b="34646"/>
          <a:stretch>
            <a:fillRect/>
          </a:stretch>
        </p:blipFill>
        <p:spPr bwMode="auto">
          <a:xfrm>
            <a:off x="443361" y="1431147"/>
            <a:ext cx="5315535" cy="280880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29517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</p:spPr>
        <p:txBody>
          <a:bodyPr>
            <a:noAutofit/>
          </a:bodyPr>
          <a:lstStyle/>
          <a:p>
            <a:r>
              <a:rPr lang="en-US" altLang="zh-TW" b="1" dirty="0" smtClean="0">
                <a:latin typeface="Arial" pitchFamily="34" charset="0"/>
                <a:ea typeface="微軟正黑體"/>
                <a:cs typeface="Arial" pitchFamily="34" charset="0"/>
              </a:rPr>
              <a:t/>
            </a:r>
            <a:br>
              <a:rPr lang="en-US" altLang="zh-TW" b="1" dirty="0" smtClean="0">
                <a:latin typeface="Arial" pitchFamily="34" charset="0"/>
                <a:ea typeface="微軟正黑體"/>
                <a:cs typeface="Arial" pitchFamily="34" charset="0"/>
              </a:rPr>
            </a:br>
            <a:r>
              <a:rPr lang="en-US" altLang="zh-TW" sz="3200" b="1" dirty="0" smtClean="0">
                <a:latin typeface="Arial" pitchFamily="34" charset="0"/>
                <a:ea typeface="微軟正黑體"/>
                <a:cs typeface="Arial" pitchFamily="34" charset="0"/>
              </a:rPr>
              <a:t>Step 2 : How to continuously monitor all devices ?</a:t>
            </a:r>
            <a:endParaRPr lang="zh-TW" altLang="en-US" sz="3200" b="1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73395" y="2585271"/>
            <a:ext cx="832174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2-1. How to 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configure your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dashboard? </a:t>
            </a:r>
            <a:endParaRPr lang="en-US" altLang="zh-TW" sz="24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2-2. </a:t>
            </a:r>
            <a:r>
              <a:rPr lang="en-US" sz="2400" dirty="0" smtClean="0">
                <a:solidFill>
                  <a:schemeClr val="tx1"/>
                </a:solidFill>
              </a:rPr>
              <a:t>Device Management</a:t>
            </a:r>
            <a:endParaRPr lang="en-US" altLang="zh-TW" sz="2400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2-3. Advanced </a:t>
            </a:r>
            <a:r>
              <a:rPr lang="en-US" altLang="zh-TW" sz="2400" dirty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ingle device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anagement </a:t>
            </a:r>
            <a:endParaRPr lang="en-US" altLang="zh-TW" sz="24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2-4. N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etwork Topology </a:t>
            </a:r>
            <a:endParaRPr lang="en-US" altLang="zh-TW" sz="24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71913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76"/>
          <p:cNvSpPr/>
          <p:nvPr/>
        </p:nvSpPr>
        <p:spPr>
          <a:xfrm>
            <a:off x="685802" y="2534424"/>
            <a:ext cx="6317672" cy="2038534"/>
          </a:xfrm>
          <a:prstGeom prst="roundRect">
            <a:avLst>
              <a:gd name="adj" fmla="val 7496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lt1"/>
              </a:solidFill>
              <a:ea typeface="Arial"/>
              <a:sym typeface="Arial"/>
            </a:endParaRPr>
          </a:p>
        </p:txBody>
      </p:sp>
      <p:sp>
        <p:nvSpPr>
          <p:cNvPr id="2654" name="Shape 2654"/>
          <p:cNvSpPr txBox="1"/>
          <p:nvPr/>
        </p:nvSpPr>
        <p:spPr>
          <a:xfrm>
            <a:off x="675900" y="1356112"/>
            <a:ext cx="8468100" cy="159254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TW" sz="1800"/>
              <a:t>QRM+ server monitors and controls all the devices with QRMAgent 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1800"/>
              <a:t>Provides convenience and security for automatic deployment or remote </a:t>
            </a:r>
            <a:r>
              <a:rPr lang="en-US" altLang="zh-TW" sz="1800" smtClean="0"/>
              <a:t>configuration</a:t>
            </a:r>
            <a:endParaRPr lang="en-US" altLang="zh-TW" sz="1800">
              <a:effectLst/>
            </a:endParaRPr>
          </a:p>
        </p:txBody>
      </p:sp>
      <p:sp>
        <p:nvSpPr>
          <p:cNvPr id="13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latin typeface="Arial"/>
                <a:cs typeface="Arial"/>
              </a:rPr>
              <a:t>Light-weight </a:t>
            </a:r>
            <a:r>
              <a:rPr lang="en-US" altLang="zh-TW" sz="3200" dirty="0">
                <a:latin typeface="Arial"/>
                <a:cs typeface="Arial"/>
              </a:rPr>
              <a:t>Agent - </a:t>
            </a:r>
            <a:r>
              <a:rPr lang="en-US" altLang="zh-TW" sz="3200" dirty="0" err="1">
                <a:latin typeface="Arial"/>
                <a:cs typeface="Arial"/>
              </a:rPr>
              <a:t>QRMAgent</a:t>
            </a:r>
            <a:r>
              <a:rPr lang="en-US" altLang="zh-TW" sz="3200" dirty="0">
                <a:latin typeface="Arial"/>
                <a:cs typeface="Arial"/>
              </a:rPr>
              <a:t> </a:t>
            </a:r>
            <a:endParaRPr lang="en-US" altLang="zh-TW" sz="3200" dirty="0">
              <a:effectLst/>
              <a:latin typeface="Arial"/>
              <a:cs typeface="Arial"/>
            </a:endParaRPr>
          </a:p>
        </p:txBody>
      </p:sp>
      <p:pic>
        <p:nvPicPr>
          <p:cNvPr id="9" name="圖片 8" descr="QRMAgent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40" y="2768645"/>
            <a:ext cx="1565903" cy="156590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29994" y="2794771"/>
            <a:ext cx="3667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ct val="25000"/>
            </a:pPr>
            <a:r>
              <a:rPr lang="en-US" altLang="zh-TW" sz="1800" smtClean="0">
                <a:solidFill>
                  <a:srgbClr val="002060"/>
                </a:solidFill>
                <a:ea typeface="微軟正黑體" pitchFamily="34" charset="-120"/>
              </a:rPr>
              <a:t>Support Windows/Linux devices </a:t>
            </a:r>
            <a:endParaRPr lang="en-US" altLang="zh-TW" sz="180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4" name="Shape 95"/>
          <p:cNvSpPr/>
          <p:nvPr/>
        </p:nvSpPr>
        <p:spPr>
          <a:xfrm>
            <a:off x="2840972" y="3239508"/>
            <a:ext cx="3462710" cy="45719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lt1"/>
              </a:solidFill>
              <a:ea typeface="Arial"/>
              <a:sym typeface="Arial"/>
            </a:endParaRPr>
          </a:p>
        </p:txBody>
      </p:sp>
      <p:sp>
        <p:nvSpPr>
          <p:cNvPr id="15" name="Shape 96"/>
          <p:cNvSpPr/>
          <p:nvPr/>
        </p:nvSpPr>
        <p:spPr>
          <a:xfrm rot="5400000">
            <a:off x="6176864" y="2697585"/>
            <a:ext cx="503006" cy="49930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dk1"/>
              </a:solidFill>
              <a:ea typeface="Arial"/>
              <a:sym typeface="Arial"/>
            </a:endParaRPr>
          </a:p>
        </p:txBody>
      </p:sp>
      <p:pic>
        <p:nvPicPr>
          <p:cNvPr id="16" name="圖片 15" descr="Windows&amp;Linux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814" y="3372967"/>
            <a:ext cx="1045000" cy="1051893"/>
          </a:xfrm>
          <a:prstGeom prst="rect">
            <a:avLst/>
          </a:prstGeom>
        </p:spPr>
      </p:pic>
      <p:pic>
        <p:nvPicPr>
          <p:cNvPr id="17" name="圖片 16" descr="Windows&amp;Linux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615" y="3365086"/>
            <a:ext cx="1056824" cy="1062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dirty="0" smtClean="0">
                <a:latin typeface="Arial" pitchFamily="34" charset="0"/>
                <a:cs typeface="Arial" pitchFamily="34" charset="0"/>
              </a:rPr>
              <a:t>Device List to find out information and status</a:t>
            </a:r>
            <a:endParaRPr lang="zh-TW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72163" y="1357304"/>
            <a:ext cx="2757555" cy="3429024"/>
          </a:xfrm>
        </p:spPr>
        <p:txBody>
          <a:bodyPr>
            <a:noAutofit/>
          </a:bodyPr>
          <a:lstStyle/>
          <a:p>
            <a:pPr marL="0" lvl="1" indent="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Users can quickly find the device and find out their current status using the Device Management page.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marL="342900" lvl="1" indent="-342900" fontAlgn="base">
              <a:spcBef>
                <a:spcPts val="0"/>
              </a:spcBef>
              <a:buFont typeface="Arial" pitchFamily="34" charset="0"/>
              <a:buChar char="•"/>
            </a:pPr>
            <a:endParaRPr lang="en-US" altLang="zh-TW" sz="1600" dirty="0" smtClean="0">
              <a:solidFill>
                <a:schemeClr val="tx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marL="0" lvl="1" indent="0" fontAlgn="base">
              <a:spcBef>
                <a:spcPts val="0"/>
              </a:spcBef>
              <a:buNone/>
            </a:pPr>
            <a:r>
              <a:rPr lang="en-US" altLang="zh-TW" sz="1600" dirty="0" smtClean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Users can do in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Device Management page :</a:t>
            </a:r>
            <a:endParaRPr lang="en-US" altLang="zh-TW" sz="1600" dirty="0" smtClean="0">
              <a:solidFill>
                <a:schemeClr val="tx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marL="342900" lvl="1" indent="-342900" fontAlgn="base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Add device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fontAlgn="base">
              <a:spcBef>
                <a:spcPts val="0"/>
              </a:spcBef>
            </a:pPr>
            <a:r>
              <a:rPr lang="en-US" altLang="zh-TW" sz="1600" dirty="0" smtClean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Remove device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fontAlgn="base"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Modify remote management account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fontAlgn="base">
              <a:spcBef>
                <a:spcPts val="0"/>
              </a:spcBef>
            </a:pPr>
            <a:r>
              <a:rPr lang="en-US" altLang="zh-TW" sz="1600" dirty="0" smtClean="0">
                <a:solidFill>
                  <a:schemeClr val="tx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Power control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endParaRPr lang="zh-TW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yen_liu\Pictures\Screenshots\螢幕擷取畫面 (34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927" y="1357304"/>
            <a:ext cx="5805829" cy="3265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73715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</p:spPr>
        <p:txBody>
          <a:bodyPr>
            <a:noAutofit/>
          </a:bodyPr>
          <a:lstStyle/>
          <a:p>
            <a:r>
              <a:rPr lang="en-US" altLang="zh-TW" b="1" dirty="0" smtClean="0">
                <a:latin typeface="Arial" pitchFamily="34" charset="0"/>
                <a:ea typeface="微軟正黑體"/>
                <a:cs typeface="Arial" pitchFamily="34" charset="0"/>
              </a:rPr>
              <a:t/>
            </a:r>
            <a:br>
              <a:rPr lang="en-US" altLang="zh-TW" b="1" dirty="0" smtClean="0">
                <a:latin typeface="Arial" pitchFamily="34" charset="0"/>
                <a:ea typeface="微軟正黑體"/>
                <a:cs typeface="Arial" pitchFamily="34" charset="0"/>
              </a:rPr>
            </a:br>
            <a:r>
              <a:rPr lang="en-US" altLang="zh-TW" sz="3200" b="1" dirty="0" smtClean="0">
                <a:latin typeface="Arial" pitchFamily="34" charset="0"/>
                <a:ea typeface="微軟正黑體"/>
                <a:cs typeface="Arial" pitchFamily="34" charset="0"/>
              </a:rPr>
              <a:t>Step 2 : How to continuously monitor all devices ?</a:t>
            </a:r>
            <a:endParaRPr lang="zh-TW" altLang="en-US" sz="3200" b="1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73395" y="2585271"/>
            <a:ext cx="832174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2-1. How to 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configure your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dashboard? </a:t>
            </a:r>
            <a:endParaRPr lang="en-US" altLang="zh-TW" sz="24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2-2.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Device Management</a:t>
            </a:r>
            <a:endParaRPr lang="en-US" altLang="zh-TW" sz="24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2-3. Advanced </a:t>
            </a:r>
            <a:r>
              <a:rPr lang="en-US" altLang="zh-TW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ingle device </a:t>
            </a:r>
            <a:r>
              <a:rPr lang="en-US" sz="2400" dirty="0">
                <a:solidFill>
                  <a:schemeClr val="tx1"/>
                </a:solidFill>
              </a:rPr>
              <a:t>m</a:t>
            </a:r>
            <a:r>
              <a:rPr lang="en-US" sz="2400" dirty="0" smtClean="0">
                <a:solidFill>
                  <a:schemeClr val="tx1"/>
                </a:solidFill>
              </a:rPr>
              <a:t>anagement </a:t>
            </a:r>
            <a:endParaRPr lang="en-US" altLang="zh-TW" sz="2400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2-4. N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etwork Topology </a:t>
            </a:r>
            <a:endParaRPr lang="en-US" altLang="zh-TW" sz="24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71913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Single Device Dashboard</a:t>
            </a:r>
            <a:endParaRPr lang="zh-TW" altLang="en-US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05989" y="1332606"/>
            <a:ext cx="2923729" cy="356037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QRMAgent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Single Device 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Dashboard provides detailed 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information about a specific 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managed device, including: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QRMAgent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version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Device Information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Operating system information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Network information</a:t>
            </a:r>
          </a:p>
          <a:p>
            <a:pPr lvl="0"/>
            <a:r>
              <a:rPr lang="en-US" altLang="zh-TW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20+ types of widgets to customize 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</p:txBody>
      </p:sp>
      <p:pic>
        <p:nvPicPr>
          <p:cNvPr id="6" name="圖片 5" descr="ID_HELP_SINGLE_DEVICE_MGM_DASHBOARD_INFO_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714" y="1332606"/>
            <a:ext cx="5684881" cy="314149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18665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Add Widget</a:t>
            </a:r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34074" y="1311113"/>
            <a:ext cx="2463724" cy="3244808"/>
          </a:xfrm>
        </p:spPr>
        <p:txBody>
          <a:bodyPr/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QRMAgent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Single Device Dashboard page and click the "Add Widget" button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  <a:p>
            <a:endParaRPr lang="zh-TW" altLang="en-US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pic>
        <p:nvPicPr>
          <p:cNvPr id="6" name="圖片 5" descr="ID_HELP_SINGLE_DEVICE_MGM_ADD_WIDGET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325" y="1311113"/>
            <a:ext cx="5947410" cy="334772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4680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Add Widget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35356" y="1512185"/>
            <a:ext cx="3394362" cy="3258820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Complete the settings of data type </a:t>
            </a:r>
          </a:p>
          <a:p>
            <a:pPr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data range to be monitored:</a:t>
            </a: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the type of data you want to monitor. There are four types: CPU usage, memory usage, disk usage, and network usage.</a:t>
            </a: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the data range (real-time data or last 24 hours of historical data)</a:t>
            </a: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“Next”</a:t>
            </a:r>
            <a:endParaRPr lang="zh-TW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圖片 5" descr="ID_HELP_SINGLE_DEVICE_MGM_ADD_WIDGET_STEP2_IMAGE.jpg"/>
          <p:cNvPicPr/>
          <p:nvPr/>
        </p:nvPicPr>
        <p:blipFill>
          <a:blip r:embed="rId2"/>
          <a:srcRect l="12345" t="11576" r="12417" b="11103"/>
          <a:stretch>
            <a:fillRect/>
          </a:stretch>
        </p:blipFill>
        <p:spPr bwMode="auto">
          <a:xfrm>
            <a:off x="369389" y="1527509"/>
            <a:ext cx="5036732" cy="288935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3668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Add Widget</a:t>
            </a:r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39619" y="1540200"/>
            <a:ext cx="2724183" cy="3165069"/>
          </a:xfrm>
        </p:spPr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Complete the chart type </a:t>
            </a:r>
          </a:p>
          <a:p>
            <a:pPr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Setting :</a:t>
            </a: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 the type of chart</a:t>
            </a:r>
          </a:p>
          <a:p>
            <a:pPr fontAlgn="base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the "Add Widget" button to complete the operation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圖片 5" descr="ID_HELP_SINGLE_DEVICE_MGM_ADD_WIDGET_STEP3_IMAGE.jpg"/>
          <p:cNvPicPr/>
          <p:nvPr/>
        </p:nvPicPr>
        <p:blipFill>
          <a:blip r:embed="rId2"/>
          <a:srcRect l="12466" t="11795" r="12171" b="11321"/>
          <a:stretch>
            <a:fillRect/>
          </a:stretch>
        </p:blipFill>
        <p:spPr bwMode="auto">
          <a:xfrm>
            <a:off x="355659" y="1540200"/>
            <a:ext cx="5397910" cy="318140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94138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Add Widget</a:t>
            </a:r>
            <a:endParaRPr lang="zh-TW" altLang="en-US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1713" y="1310898"/>
            <a:ext cx="2816301" cy="3241487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 the setup is complete, the widget will be added to the last position in the Dashboard 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  <a:sym typeface="Arial"/>
            </a:endParaRPr>
          </a:p>
        </p:txBody>
      </p:sp>
      <p:pic>
        <p:nvPicPr>
          <p:cNvPr id="6" name="圖片 5" descr="ID_HELP_SINGLE_DEVICE_MGM_ADD_WIDGET_STEP4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954" y="1310898"/>
            <a:ext cx="5605999" cy="347542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200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latin typeface="Arial"/>
                <a:cs typeface="Arial"/>
              </a:rPr>
              <a:t>Delete All Widgets</a:t>
            </a:r>
            <a:endParaRPr lang="zh-TW" altLang="en-US" sz="3200" dirty="0">
              <a:latin typeface="Arial"/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37788" y="1326524"/>
            <a:ext cx="2580167" cy="34290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the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QRMAgent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Single Device Dashboard 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page and click the "Delete 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 Widgets" button 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zh-TW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圖片 4" descr="ID_HELP_SINGLE_DEVICE_MGM_REMOVE_ALL_WIDGETS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47" y="1311200"/>
            <a:ext cx="5547625" cy="343924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67902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latin typeface="Arial"/>
                <a:cs typeface="Arial"/>
              </a:rPr>
              <a:t>Refresh to Get Up-to-date Data</a:t>
            </a:r>
            <a:endParaRPr lang="zh-TW" altLang="en-US" sz="3200" dirty="0">
              <a:latin typeface="Arial"/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40915" y="1316441"/>
            <a:ext cx="2500564" cy="3429024"/>
          </a:xfrm>
        </p:spPr>
        <p:txBody>
          <a:bodyPr/>
          <a:lstStyle/>
          <a:p>
            <a:pPr marL="342900" lvl="1" indent="-34290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the Single Device </a:t>
            </a:r>
          </a:p>
          <a:p>
            <a:pPr marL="342900" lvl="1" indent="-34290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Dashboard page and </a:t>
            </a:r>
          </a:p>
          <a:p>
            <a:pPr marL="342900" lvl="1" indent="-342900" fontAlgn="base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the "Refresh" button</a:t>
            </a:r>
            <a:endParaRPr lang="zh-TW" altLang="en-US" sz="1600" dirty="0" smtClean="0">
              <a:solidFill>
                <a:schemeClr val="tx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endParaRPr lang="zh-TW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圖片 5" descr="ID_HELP_SINGLE_DEVICE_MGM_REFRESH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364" y="1316441"/>
            <a:ext cx="5531146" cy="342902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55469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700" y="1309126"/>
            <a:ext cx="8520599" cy="841725"/>
          </a:xfrm>
        </p:spPr>
        <p:txBody>
          <a:bodyPr>
            <a:noAutofit/>
          </a:bodyPr>
          <a:lstStyle/>
          <a:p>
            <a:r>
              <a:rPr lang="en-US" altLang="zh-TW" b="1" dirty="0" smtClean="0">
                <a:latin typeface="Arial" pitchFamily="34" charset="0"/>
                <a:ea typeface="微軟正黑體"/>
                <a:cs typeface="Arial" pitchFamily="34" charset="0"/>
              </a:rPr>
              <a:t/>
            </a:r>
            <a:br>
              <a:rPr lang="en-US" altLang="zh-TW" b="1" dirty="0" smtClean="0">
                <a:latin typeface="Arial" pitchFamily="34" charset="0"/>
                <a:ea typeface="微軟正黑體"/>
                <a:cs typeface="Arial" pitchFamily="34" charset="0"/>
              </a:rPr>
            </a:br>
            <a:r>
              <a:rPr lang="en-US" altLang="zh-TW" sz="3200" b="1" dirty="0" smtClean="0">
                <a:latin typeface="Arial" pitchFamily="34" charset="0"/>
                <a:ea typeface="微軟正黑體"/>
                <a:cs typeface="Arial" pitchFamily="34" charset="0"/>
              </a:rPr>
              <a:t>Step 2 : How to continuously monitor all devices ?</a:t>
            </a:r>
            <a:endParaRPr lang="zh-TW" altLang="en-US" sz="3200" b="1"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73395" y="2585271"/>
            <a:ext cx="832174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2-1. How to </a:t>
            </a:r>
            <a:r>
              <a:rPr lang="en-US" altLang="zh-TW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configure your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dashboard? </a:t>
            </a:r>
            <a:endParaRPr lang="en-US" altLang="zh-TW" sz="2400" dirty="0" smtClean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2-2. </a:t>
            </a:r>
            <a:r>
              <a:rPr lang="en-US" sz="2400" dirty="0" smtClean="0">
                <a:solidFill>
                  <a:srgbClr val="BFBFBF"/>
                </a:solidFill>
              </a:rPr>
              <a:t>Device Management</a:t>
            </a:r>
            <a:endParaRPr lang="en-US" altLang="zh-TW" sz="2400" dirty="0" smtClean="0">
              <a:solidFill>
                <a:srgbClr val="BFBFBF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 smtClean="0">
                <a:solidFill>
                  <a:srgbClr val="BFBFBF"/>
                </a:solidFill>
                <a:latin typeface="微軟正黑體"/>
                <a:ea typeface="微軟正黑體"/>
                <a:cs typeface="微軟正黑體"/>
              </a:rPr>
              <a:t>2-3. Advanced </a:t>
            </a:r>
            <a:r>
              <a:rPr lang="en-US" altLang="zh-TW" sz="2400" dirty="0">
                <a:solidFill>
                  <a:srgbClr val="BFBFBF"/>
                </a:solidFill>
              </a:rPr>
              <a:t>s</a:t>
            </a:r>
            <a:r>
              <a:rPr lang="en-US" sz="2400" dirty="0" smtClean="0">
                <a:solidFill>
                  <a:srgbClr val="BFBFBF"/>
                </a:solidFill>
              </a:rPr>
              <a:t>ingle device </a:t>
            </a:r>
            <a:r>
              <a:rPr lang="en-US" sz="2400" dirty="0">
                <a:solidFill>
                  <a:srgbClr val="BFBFBF"/>
                </a:solidFill>
              </a:rPr>
              <a:t>m</a:t>
            </a:r>
            <a:r>
              <a:rPr lang="en-US" sz="2400" dirty="0" smtClean="0">
                <a:solidFill>
                  <a:srgbClr val="BFBFBF"/>
                </a:solidFill>
              </a:rPr>
              <a:t>anagement </a:t>
            </a:r>
            <a:endParaRPr lang="en-US" altLang="zh-TW" sz="2400" dirty="0" smtClean="0">
              <a:solidFill>
                <a:srgbClr val="BFBFBF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r>
              <a:rPr lang="en-US" altLang="zh-TW" sz="2400" dirty="0" smtClean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2-4. N</a:t>
            </a:r>
            <a:r>
              <a:rPr lang="en-US" sz="2400" dirty="0" smtClean="0">
                <a:solidFill>
                  <a:schemeClr val="tx1"/>
                </a:solidFill>
              </a:rPr>
              <a:t>etwork Topology </a:t>
            </a:r>
            <a:endParaRPr lang="en-US" altLang="zh-TW" sz="2400" dirty="0" smtClean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  <a:p>
            <a:pPr algn="l"/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3391006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10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6325" y="995159"/>
            <a:ext cx="8926911" cy="4049116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14282" y="428610"/>
            <a:ext cx="8683516" cy="607413"/>
          </a:xfrm>
        </p:spPr>
        <p:txBody>
          <a:bodyPr/>
          <a:lstStyle/>
          <a:p>
            <a:pPr lvl="0"/>
            <a:r>
              <a:rPr lang="en-US" altLang="zh-TW" sz="3200" dirty="0">
                <a:latin typeface="Arial"/>
                <a:cs typeface="Arial"/>
              </a:rPr>
              <a:t>Light-weight Agent - </a:t>
            </a:r>
            <a:r>
              <a:rPr lang="en-US" altLang="zh-TW" sz="3200" dirty="0" err="1">
                <a:latin typeface="Arial"/>
                <a:cs typeface="Arial"/>
              </a:rPr>
              <a:t>QRMAgent</a:t>
            </a:r>
            <a:r>
              <a:rPr lang="en-US" altLang="zh-TW" sz="3200" dirty="0">
                <a:latin typeface="Arial"/>
                <a:cs typeface="Arial"/>
              </a:rPr>
              <a:t> </a:t>
            </a:r>
            <a:endParaRPr lang="zh-TW" altLang="en-US" sz="3200" dirty="0"/>
          </a:p>
        </p:txBody>
      </p:sp>
      <p:sp>
        <p:nvSpPr>
          <p:cNvPr id="9" name="Shape 92"/>
          <p:cNvSpPr/>
          <p:nvPr/>
        </p:nvSpPr>
        <p:spPr>
          <a:xfrm>
            <a:off x="533876" y="3616741"/>
            <a:ext cx="3455769" cy="1217200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95"/>
          <p:cNvSpPr/>
          <p:nvPr/>
        </p:nvSpPr>
        <p:spPr>
          <a:xfrm flipV="1">
            <a:off x="756092" y="4020031"/>
            <a:ext cx="2957700" cy="21600"/>
          </a:xfrm>
          <a:prstGeom prst="roundRect">
            <a:avLst>
              <a:gd name="adj" fmla="val 23711"/>
            </a:avLst>
          </a:prstGeom>
          <a:solidFill>
            <a:schemeClr val="accent1">
              <a:lumMod val="50000"/>
              <a:alpha val="23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96"/>
          <p:cNvSpPr/>
          <p:nvPr/>
        </p:nvSpPr>
        <p:spPr>
          <a:xfrm rot="5400000">
            <a:off x="3703813" y="3701235"/>
            <a:ext cx="171560" cy="170296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5659" y="3616741"/>
            <a:ext cx="2789127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Agent-based monitoring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altLang="zh-TW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745876" y="4085871"/>
            <a:ext cx="3393039" cy="954107"/>
            <a:chOff x="-260527" y="4157383"/>
            <a:chExt cx="3393039" cy="954107"/>
          </a:xfrm>
        </p:grpSpPr>
        <p:sp>
          <p:nvSpPr>
            <p:cNvPr id="7" name="文字方塊 6"/>
            <p:cNvSpPr txBox="1"/>
            <p:nvPr/>
          </p:nvSpPr>
          <p:spPr>
            <a:xfrm>
              <a:off x="1338348" y="4157383"/>
              <a:ext cx="1794164" cy="61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Network</a:t>
              </a:r>
              <a:endParaRPr lang="zh-TW" altLang="en-US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Power status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-260527" y="4157383"/>
              <a:ext cx="17726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CPU</a:t>
              </a:r>
              <a:r>
                <a:rPr lang="zh-TW" altLang="en-US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en-US" altLang="zh-TW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en-US" altLang="zh-TW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Memory</a:t>
              </a:r>
            </a:p>
            <a:p>
              <a:r>
                <a:rPr lang="en-US" altLang="zh-TW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- Disk</a:t>
              </a:r>
            </a:p>
            <a:p>
              <a:endParaRPr lang="zh-TW" altLang="en-US" dirty="0"/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2727880" y="2923014"/>
            <a:ext cx="796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QRM+</a:t>
            </a:r>
            <a:endParaRPr lang="zh-TW" altLang="en-US" sz="1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392352" y="2349856"/>
            <a:ext cx="1068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QRMAgent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392352" y="4303806"/>
            <a:ext cx="1068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QRMAgent</a:t>
            </a:r>
            <a:endParaRPr lang="zh-TW" altLang="en-US" sz="1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112678" y="1389479"/>
            <a:ext cx="1557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Windows device</a:t>
            </a:r>
            <a:endParaRPr lang="zh-TW" altLang="en-US" sz="11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255118" y="3330672"/>
            <a:ext cx="115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Linux device</a:t>
            </a:r>
            <a:endParaRPr lang="zh-TW" altLang="en-US" sz="11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331446" y="2676793"/>
            <a:ext cx="1068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Anget</a:t>
            </a:r>
            <a:r>
              <a:rPr lang="en-US" alt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-based </a:t>
            </a:r>
            <a:endParaRPr lang="zh-TW" altLang="en-US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331446" y="4613260"/>
            <a:ext cx="1068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Agent-based</a:t>
            </a:r>
            <a:endParaRPr lang="zh-TW" altLang="en-US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3254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P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78" y="1246446"/>
            <a:ext cx="6345929" cy="3564498"/>
          </a:xfrm>
          <a:prstGeom prst="rect">
            <a:avLst/>
          </a:prstGeom>
        </p:spPr>
      </p:pic>
      <p:sp>
        <p:nvSpPr>
          <p:cNvPr id="2792" name="Shape 2792"/>
          <p:cNvSpPr/>
          <p:nvPr/>
        </p:nvSpPr>
        <p:spPr>
          <a:xfrm>
            <a:off x="1783746" y="4417345"/>
            <a:ext cx="6434040" cy="56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0">
              <a:buSzPct val="25000"/>
            </a:pPr>
            <a:r>
              <a:rPr lang="en-US" altLang="zh-TW" b="1" dirty="0">
                <a:solidFill>
                  <a:srgbClr val="002060"/>
                </a:solidFill>
                <a:ea typeface="微軟正黑體" pitchFamily="34" charset="-120"/>
              </a:rPr>
              <a:t>Clearly visualize your networks</a:t>
            </a:r>
            <a:endParaRPr lang="de-DE" altLang="zh-TW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Arial"/>
                <a:cs typeface="Arial"/>
              </a:rPr>
              <a:t>Device Down??? </a:t>
            </a:r>
            <a:endParaRPr lang="en-US" altLang="zh-TW" sz="3200" dirty="0">
              <a:effectLst/>
              <a:latin typeface="Arial"/>
              <a:cs typeface="Arial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5946652" y="1270483"/>
            <a:ext cx="3074212" cy="1858924"/>
            <a:chOff x="5692448" y="2171765"/>
            <a:chExt cx="2722548" cy="1858924"/>
          </a:xfrm>
        </p:grpSpPr>
        <p:pic>
          <p:nvPicPr>
            <p:cNvPr id="19" name="圖片 18" descr="對話框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2448" y="2171765"/>
              <a:ext cx="2239668" cy="1858924"/>
            </a:xfrm>
            <a:prstGeom prst="rect">
              <a:avLst/>
            </a:prstGeom>
          </p:spPr>
        </p:pic>
        <p:sp>
          <p:nvSpPr>
            <p:cNvPr id="20" name="Shape 2794"/>
            <p:cNvSpPr txBox="1"/>
            <p:nvPr/>
          </p:nvSpPr>
          <p:spPr>
            <a:xfrm>
              <a:off x="5896788" y="2380505"/>
              <a:ext cx="2518208" cy="65339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US" altLang="zh-TW" dirty="0" smtClean="0">
                  <a:solidFill>
                    <a:schemeClr val="lt1"/>
                  </a:solidFill>
                  <a:ea typeface="微軟正黑體" pitchFamily="34" charset="-120"/>
                </a:rPr>
                <a:t>Double</a:t>
              </a:r>
              <a:r>
                <a:rPr lang="en-US" altLang="zh-TW" dirty="0">
                  <a:solidFill>
                    <a:schemeClr val="lt1"/>
                  </a:solidFill>
                  <a:ea typeface="微軟正黑體" pitchFamily="34" charset="-120"/>
                </a:rPr>
                <a:t>-click to:</a:t>
              </a:r>
            </a:p>
            <a:p>
              <a:pPr marL="285750" indent="-285750">
                <a:buSzPct val="100000"/>
                <a:buFont typeface="Symbol" charset="2"/>
                <a:buChar char="-"/>
              </a:pPr>
              <a:r>
                <a:rPr lang="en-US" altLang="zh-TW" dirty="0" smtClean="0">
                  <a:solidFill>
                    <a:schemeClr val="lt1"/>
                  </a:solidFill>
                  <a:ea typeface="微軟正黑體" pitchFamily="34" charset="-120"/>
                </a:rPr>
                <a:t>Check </a:t>
              </a:r>
              <a:r>
                <a:rPr lang="en-US" altLang="zh-TW" dirty="0">
                  <a:solidFill>
                    <a:schemeClr val="lt1"/>
                  </a:solidFill>
                  <a:ea typeface="微軟正黑體" pitchFamily="34" charset="-120"/>
                </a:rPr>
                <a:t>more details </a:t>
              </a:r>
              <a:endParaRPr lang="en-US" altLang="zh-TW" dirty="0" smtClean="0">
                <a:solidFill>
                  <a:schemeClr val="lt1"/>
                </a:solidFill>
                <a:ea typeface="微軟正黑體" pitchFamily="34" charset="-120"/>
              </a:endParaRPr>
            </a:p>
            <a:p>
              <a:pPr marL="285750" indent="-285750">
                <a:buSzPct val="100000"/>
                <a:buFont typeface="Symbol" charset="2"/>
                <a:buChar char="-"/>
              </a:pPr>
              <a:r>
                <a:rPr lang="en-US" altLang="zh-TW" dirty="0" smtClean="0">
                  <a:solidFill>
                    <a:schemeClr val="lt1"/>
                  </a:solidFill>
                  <a:ea typeface="微軟正黑體" pitchFamily="34" charset="-120"/>
                </a:rPr>
                <a:t>Access </a:t>
              </a:r>
              <a:r>
                <a:rPr lang="en-US" altLang="zh-TW" dirty="0">
                  <a:solidFill>
                    <a:schemeClr val="lt1"/>
                  </a:solidFill>
                  <a:ea typeface="微軟正黑體" pitchFamily="34" charset="-120"/>
                </a:rPr>
                <a:t>remotely</a:t>
              </a:r>
              <a:endParaRPr lang="de-DE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06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括弧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60" y="2251579"/>
            <a:ext cx="8630967" cy="1070298"/>
          </a:xfrm>
          <a:prstGeom prst="rect">
            <a:avLst/>
          </a:prstGeom>
        </p:spPr>
      </p:pic>
      <p:sp>
        <p:nvSpPr>
          <p:cNvPr id="25" name="Shape 2594"/>
          <p:cNvSpPr txBox="1"/>
          <p:nvPr/>
        </p:nvSpPr>
        <p:spPr>
          <a:xfrm>
            <a:off x="5489855" y="1783864"/>
            <a:ext cx="3316386" cy="554551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Comprehensive QRM+TM Device </a:t>
            </a:r>
            <a:r>
              <a:rPr lang="en-US" altLang="zh-TW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n-US" altLang="zh-TW" sz="18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8" name="Shape 2597"/>
          <p:cNvSpPr txBox="1"/>
          <p:nvPr/>
        </p:nvSpPr>
        <p:spPr>
          <a:xfrm>
            <a:off x="1838719" y="4003583"/>
            <a:ext cx="1225441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sp>
        <p:nvSpPr>
          <p:cNvPr id="34" name="Shape 2603"/>
          <p:cNvSpPr txBox="1"/>
          <p:nvPr/>
        </p:nvSpPr>
        <p:spPr>
          <a:xfrm>
            <a:off x="1372927" y="3868193"/>
            <a:ext cx="195669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Data collection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Dashboard</a:t>
            </a:r>
          </a:p>
          <a:p>
            <a:pPr marL="214292" indent="-214292"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b="1" dirty="0" smtClean="0">
                <a:solidFill>
                  <a:srgbClr val="002060"/>
                </a:solidFill>
                <a:ea typeface="微軟正黑體" pitchFamily="34" charset="-120"/>
                <a:sym typeface="Calibri"/>
              </a:rPr>
              <a:t> Network topology</a:t>
            </a: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 marL="214292" indent="-214292">
              <a:buSzPct val="100000"/>
            </a:pPr>
            <a:endParaRPr lang="en-US" altLang="zh-TW" b="1" dirty="0" smtClean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  <a:p>
            <a:pPr>
              <a:buSzPct val="25000"/>
            </a:pPr>
            <a:endParaRPr lang="en-US" b="1" dirty="0">
              <a:solidFill>
                <a:srgbClr val="002060"/>
              </a:solidFill>
              <a:ea typeface="微軟正黑體" pitchFamily="34" charset="-120"/>
              <a:sym typeface="Calibri"/>
            </a:endParaRPr>
          </a:p>
        </p:txBody>
      </p:sp>
      <p:sp>
        <p:nvSpPr>
          <p:cNvPr id="36" name="Shape 2605"/>
          <p:cNvSpPr txBox="1"/>
          <p:nvPr/>
        </p:nvSpPr>
        <p:spPr>
          <a:xfrm>
            <a:off x="5775186" y="4423612"/>
            <a:ext cx="1289550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/>
          <a:p>
            <a:pPr>
              <a:lnSpc>
                <a:spcPct val="90909"/>
              </a:lnSpc>
              <a:buSzPct val="25000"/>
            </a:pPr>
            <a:endParaRPr lang="en-US" b="1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2" y="2851979"/>
            <a:ext cx="1573265" cy="1072531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latin typeface="Arial"/>
                <a:cs typeface="Arial"/>
              </a:rPr>
              <a:t>Workflow of QRM+ </a:t>
            </a:r>
            <a:endParaRPr lang="en-US" altLang="zh-TW" sz="3200">
              <a:effectLst/>
              <a:latin typeface="Arial"/>
              <a:cs typeface="Arial"/>
            </a:endParaRPr>
          </a:p>
        </p:txBody>
      </p:sp>
      <p:pic>
        <p:nvPicPr>
          <p:cNvPr id="56" name="Shape 26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387" y="1169689"/>
            <a:ext cx="2046808" cy="14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622"/>
          <p:cNvSpPr/>
          <p:nvPr/>
        </p:nvSpPr>
        <p:spPr>
          <a:xfrm>
            <a:off x="1432079" y="1465659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smtClean="0">
                <a:solidFill>
                  <a:schemeClr val="lt1"/>
                </a:solidFill>
                <a:ea typeface="微軟正黑體" pitchFamily="34" charset="-120"/>
              </a:rPr>
              <a:t>Add devices</a:t>
            </a:r>
            <a:endParaRPr lang="en-US">
              <a:solidFill>
                <a:schemeClr val="lt1"/>
              </a:solidFill>
              <a:ea typeface="微軟正黑體" pitchFamily="34" charset="-120"/>
            </a:endParaRPr>
          </a:p>
        </p:txBody>
      </p:sp>
      <p:pic>
        <p:nvPicPr>
          <p:cNvPr id="27" name="圖片 26" descr="qpulse_5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043" y="1263305"/>
            <a:ext cx="466004" cy="466004"/>
          </a:xfrm>
          <a:prstGeom prst="rect">
            <a:avLst/>
          </a:prstGeom>
        </p:spPr>
      </p:pic>
      <p:sp>
        <p:nvSpPr>
          <p:cNvPr id="23" name="Shape 2622"/>
          <p:cNvSpPr/>
          <p:nvPr/>
        </p:nvSpPr>
        <p:spPr>
          <a:xfrm>
            <a:off x="1432079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Continuous Monitoring</a:t>
            </a:r>
          </a:p>
        </p:txBody>
      </p:sp>
      <p:sp>
        <p:nvSpPr>
          <p:cNvPr id="21" name="Shape 2622"/>
          <p:cNvSpPr/>
          <p:nvPr/>
        </p:nvSpPr>
        <p:spPr>
          <a:xfrm>
            <a:off x="6959961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Issue Prevention </a:t>
            </a:r>
          </a:p>
        </p:txBody>
      </p:sp>
      <p:sp>
        <p:nvSpPr>
          <p:cNvPr id="29" name="Shape 2622"/>
          <p:cNvSpPr/>
          <p:nvPr/>
        </p:nvSpPr>
        <p:spPr>
          <a:xfrm>
            <a:off x="5117333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 smtClean="0">
                <a:solidFill>
                  <a:schemeClr val="lt1"/>
                </a:solidFill>
                <a:ea typeface="微軟正黑體" pitchFamily="34" charset="-120"/>
              </a:rPr>
              <a:t>Analysis</a:t>
            </a:r>
            <a:endParaRPr lang="en-US" altLang="zh-TW" dirty="0">
              <a:solidFill>
                <a:schemeClr val="lt1"/>
              </a:solidFill>
              <a:ea typeface="微軟正黑體" pitchFamily="34" charset="-120"/>
            </a:endParaRPr>
          </a:p>
        </p:txBody>
      </p:sp>
      <p:sp>
        <p:nvSpPr>
          <p:cNvPr id="30" name="Shape 2622"/>
          <p:cNvSpPr/>
          <p:nvPr/>
        </p:nvSpPr>
        <p:spPr>
          <a:xfrm>
            <a:off x="3274706" y="2901496"/>
            <a:ext cx="1846280" cy="954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F8600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68562" tIns="34271" rIns="68562" bIns="34271" anchor="ctr" anchorCtr="0">
            <a:noAutofit/>
          </a:bodyPr>
          <a:lstStyle/>
          <a:p>
            <a:pPr algn="ctr">
              <a:buSzPct val="25000"/>
            </a:pPr>
            <a:r>
              <a:rPr lang="en-US" altLang="zh-TW" dirty="0">
                <a:solidFill>
                  <a:schemeClr val="lt1"/>
                </a:solidFill>
                <a:ea typeface="微軟正黑體" pitchFamily="34" charset="-120"/>
              </a:rPr>
              <a:t>Troubleshooting </a:t>
            </a:r>
          </a:p>
        </p:txBody>
      </p:sp>
      <p:sp>
        <p:nvSpPr>
          <p:cNvPr id="31" name="Shape 2607"/>
          <p:cNvSpPr txBox="1"/>
          <p:nvPr/>
        </p:nvSpPr>
        <p:spPr>
          <a:xfrm>
            <a:off x="6952890" y="3870559"/>
            <a:ext cx="2191109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Alert and notification</a:t>
            </a:r>
          </a:p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Log </a:t>
            </a:r>
            <a:r>
              <a:rPr lang="en-US" altLang="zh-TW" sz="1400" dirty="0" err="1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mgnt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.</a:t>
            </a:r>
          </a:p>
          <a:p>
            <a:pPr>
              <a:buNone/>
            </a:pPr>
            <a:endParaRPr lang="en-US" sz="1400" dirty="0">
              <a:solidFill>
                <a:schemeClr val="bg1">
                  <a:lumMod val="65000"/>
                </a:schemeClr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  <p:sp>
        <p:nvSpPr>
          <p:cNvPr id="32" name="Shape 2609"/>
          <p:cNvSpPr txBox="1"/>
          <p:nvPr/>
        </p:nvSpPr>
        <p:spPr>
          <a:xfrm>
            <a:off x="3222496" y="3868193"/>
            <a:ext cx="1731338" cy="720133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4292" indent="-214292">
              <a:buSzPct val="100000"/>
              <a:defRPr b="1">
                <a:solidFill>
                  <a:srgbClr val="002060"/>
                </a:solidFill>
                <a:ea typeface="微軟正黑體" pitchFamily="34" charset="-120"/>
              </a:defRPr>
            </a:lvl1pPr>
          </a:lstStyle>
          <a:p>
            <a:r>
              <a:rPr lang="zh-TW" altLang="en-US" dirty="0" smtClean="0">
                <a:latin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dirty="0" smtClean="0">
                <a:sym typeface="Calibri"/>
              </a:rPr>
              <a:t> </a:t>
            </a:r>
            <a:r>
              <a:rPr lang="en-US" altLang="zh-TW" dirty="0">
                <a:sym typeface="Calibri"/>
              </a:rPr>
              <a:t>Support IPMI</a:t>
            </a:r>
          </a:p>
          <a:p>
            <a:r>
              <a:rPr lang="zh-TW" altLang="en-US" dirty="0" smtClean="0">
                <a:latin typeface="微軟正黑體" pitchFamily="34" charset="-120"/>
                <a:cs typeface="Calibri"/>
                <a:sym typeface="Calibri"/>
              </a:rPr>
              <a:t>√</a:t>
            </a:r>
            <a:r>
              <a:rPr lang="en-US" altLang="zh-TW" dirty="0" smtClean="0">
                <a:sym typeface="Calibri"/>
              </a:rPr>
              <a:t> </a:t>
            </a:r>
            <a:r>
              <a:rPr lang="en-US" altLang="zh-TW" dirty="0">
                <a:sym typeface="Calibri"/>
              </a:rPr>
              <a:t>Web-based </a:t>
            </a:r>
          </a:p>
          <a:p>
            <a:r>
              <a:rPr lang="en-US" altLang="zh-TW" dirty="0">
                <a:sym typeface="Calibri"/>
              </a:rPr>
              <a:t>   remote access</a:t>
            </a:r>
            <a:endParaRPr lang="en-US" dirty="0">
              <a:sym typeface="Calibri"/>
            </a:endParaRPr>
          </a:p>
        </p:txBody>
      </p:sp>
      <p:sp>
        <p:nvSpPr>
          <p:cNvPr id="33" name="Shape 2624"/>
          <p:cNvSpPr txBox="1"/>
          <p:nvPr/>
        </p:nvSpPr>
        <p:spPr>
          <a:xfrm>
            <a:off x="5117333" y="3863085"/>
            <a:ext cx="1656935" cy="420029"/>
          </a:xfrm>
          <a:prstGeom prst="rect">
            <a:avLst/>
          </a:prstGeom>
          <a:noFill/>
          <a:ln>
            <a:noFill/>
          </a:ln>
        </p:spPr>
        <p:txBody>
          <a:bodyPr lIns="68562" tIns="34271" rIns="68562" bIns="3427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ct val="100000"/>
              <a:buFont typeface="Wingdings" charset="2"/>
              <a:buChar char="ü"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Historic data</a:t>
            </a:r>
          </a:p>
          <a:p>
            <a:pPr marL="0" indent="0">
              <a:buNone/>
            </a:pPr>
            <a:r>
              <a:rPr lang="zh-TW" altLang="en-US" sz="1400" dirty="0" smtClean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  <a:sym typeface="Calibri"/>
              </a:rPr>
              <a:t>√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Remote 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recording and</a:t>
            </a:r>
          </a:p>
          <a:p>
            <a:pPr marL="0" indent="0">
              <a:buNone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</a:t>
            </a:r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微軟正黑體" pitchFamily="34" charset="-120"/>
                <a:cs typeface="Arial"/>
                <a:sym typeface="Calibri"/>
              </a:rPr>
              <a:t>  playback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Arial"/>
              <a:ea typeface="微軟正黑體" pitchFamily="34" charset="-120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6391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Support</a:t>
            </a:r>
            <a:r>
              <a:rPr lang="zh-TW" altLang="da-DK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“</a:t>
            </a:r>
            <a:r>
              <a:rPr lang="da-DK" altLang="zh-TW" sz="3200" dirty="0" smtClean="0">
                <a:solidFill>
                  <a:schemeClr val="lt1"/>
                </a:solidFill>
                <a:latin typeface="Arial"/>
                <a:ea typeface="微軟正黑體" pitchFamily="34" charset="-120"/>
                <a:cs typeface="Arial"/>
              </a:rPr>
              <a:t>KVM over IP”</a:t>
            </a:r>
            <a:endParaRPr lang="zh-TW" altLang="en-US" sz="3200" dirty="0">
              <a:latin typeface="Arial"/>
              <a:ea typeface="微軟正黑體" pitchFamily="34" charset="-120"/>
              <a:cs typeface="Arial"/>
            </a:endParaRPr>
          </a:p>
        </p:txBody>
      </p:sp>
      <p:pic>
        <p:nvPicPr>
          <p:cNvPr id="7" name="圖片 6" descr="P25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951" y="2859196"/>
            <a:ext cx="1148064" cy="1130460"/>
          </a:xfrm>
          <a:prstGeom prst="rect">
            <a:avLst/>
          </a:prstGeom>
        </p:spPr>
      </p:pic>
      <p:pic>
        <p:nvPicPr>
          <p:cNvPr id="8" name="圖片 7" descr="P25-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100" y="2526001"/>
            <a:ext cx="1323647" cy="1211373"/>
          </a:xfrm>
          <a:prstGeom prst="rect">
            <a:avLst/>
          </a:prstGeom>
        </p:spPr>
      </p:pic>
      <p:pic>
        <p:nvPicPr>
          <p:cNvPr id="9" name="圖片 8" descr="P25-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192" y="2766316"/>
            <a:ext cx="1716827" cy="1130459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370049" y="2550080"/>
            <a:ext cx="1046828" cy="1610591"/>
            <a:chOff x="667019" y="3558832"/>
            <a:chExt cx="721620" cy="1110244"/>
          </a:xfrm>
        </p:grpSpPr>
        <p:pic>
          <p:nvPicPr>
            <p:cNvPr id="6" name="圖片 5" descr="P25-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019" y="3558832"/>
              <a:ext cx="481080" cy="1033618"/>
            </a:xfrm>
            <a:prstGeom prst="rect">
              <a:avLst/>
            </a:prstGeom>
          </p:spPr>
        </p:pic>
        <p:pic>
          <p:nvPicPr>
            <p:cNvPr id="10" name="圖片 9" descr="P25-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559" y="3635458"/>
              <a:ext cx="481080" cy="1033618"/>
            </a:xfrm>
            <a:prstGeom prst="rect">
              <a:avLst/>
            </a:prstGeom>
          </p:spPr>
        </p:pic>
      </p:grpSp>
      <p:sp>
        <p:nvSpPr>
          <p:cNvPr id="12" name="文字方塊 11"/>
          <p:cNvSpPr txBox="1"/>
          <p:nvPr/>
        </p:nvSpPr>
        <p:spPr>
          <a:xfrm>
            <a:off x="897265" y="1475143"/>
            <a:ext cx="661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rgbClr val="002060"/>
                </a:solidFill>
                <a:ea typeface="微軟正黑體" pitchFamily="34" charset="-120"/>
              </a:rPr>
              <a:t>Web-based remote desktop, no client program is needed! </a:t>
            </a:r>
            <a:endParaRPr lang="zh-TW" altLang="en-US" sz="18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70049" y="2199574"/>
            <a:ext cx="126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Monitored Servers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160257" y="2255299"/>
            <a:ext cx="150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QRM+</a:t>
            </a:r>
            <a:r>
              <a:rPr lang="zh-TW" altLang="en-US" sz="1200" b="1" dirty="0" smtClean="0">
                <a:solidFill>
                  <a:srgbClr val="002060"/>
                </a:solidFill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supports</a:t>
            </a:r>
            <a:r>
              <a:rPr lang="zh-TW" altLang="en-US" sz="1200" b="1" dirty="0" smtClean="0">
                <a:solidFill>
                  <a:srgbClr val="002060"/>
                </a:solidFill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KVM</a:t>
            </a:r>
            <a:r>
              <a:rPr lang="zh-TW" altLang="en-US" sz="1200" b="1" dirty="0" smtClean="0">
                <a:solidFill>
                  <a:srgbClr val="002060"/>
                </a:solidFill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over</a:t>
            </a:r>
            <a:r>
              <a:rPr lang="zh-TW" altLang="en-US" sz="1200" b="1" dirty="0" smtClean="0">
                <a:solidFill>
                  <a:srgbClr val="002060"/>
                </a:solidFill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IP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438397" y="2255299"/>
            <a:ext cx="1241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Router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46033" y="2255299"/>
            <a:ext cx="1589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IT</a:t>
            </a:r>
            <a:r>
              <a:rPr lang="zh-TW" altLang="en-US" sz="1200" b="1" dirty="0" smtClean="0">
                <a:solidFill>
                  <a:srgbClr val="002060"/>
                </a:solidFill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managers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321416" y="3620701"/>
            <a:ext cx="116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Keyboard, Video and Mouse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469509" y="3620701"/>
            <a:ext cx="101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Wired or wireless connection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522645" y="3620701"/>
            <a:ext cx="1186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2060"/>
                </a:solidFill>
                <a:ea typeface="微軟正黑體" pitchFamily="34" charset="-120"/>
              </a:rPr>
              <a:t>Wired or wireless connection</a:t>
            </a:r>
            <a:endParaRPr lang="zh-TW" altLang="en-US" sz="120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cxnSp>
        <p:nvCxnSpPr>
          <p:cNvPr id="27" name="直線單箭頭接點 26"/>
          <p:cNvCxnSpPr/>
          <p:nvPr/>
        </p:nvCxnSpPr>
        <p:spPr>
          <a:xfrm>
            <a:off x="1388639" y="1844475"/>
            <a:ext cx="0" cy="343133"/>
          </a:xfrm>
          <a:prstGeom prst="straightConnector1">
            <a:avLst/>
          </a:prstGeom>
          <a:ln w="19050" cmpd="sng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1388639" y="1844475"/>
            <a:ext cx="5644403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7033042" y="1844475"/>
            <a:ext cx="0" cy="343133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群組 38"/>
          <p:cNvGrpSpPr/>
          <p:nvPr/>
        </p:nvGrpSpPr>
        <p:grpSpPr>
          <a:xfrm>
            <a:off x="1546615" y="3394698"/>
            <a:ext cx="706696" cy="198944"/>
            <a:chOff x="1736280" y="3404914"/>
            <a:chExt cx="706696" cy="198944"/>
          </a:xfrm>
        </p:grpSpPr>
        <p:sp>
          <p:nvSpPr>
            <p:cNvPr id="32" name="矩形 31"/>
            <p:cNvSpPr/>
            <p:nvPr/>
          </p:nvSpPr>
          <p:spPr>
            <a:xfrm>
              <a:off x="1736280" y="3404914"/>
              <a:ext cx="706696" cy="288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/>
                <a:cs typeface="Arial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736280" y="3489986"/>
              <a:ext cx="706696" cy="28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/>
                <a:cs typeface="Arial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36280" y="3575058"/>
              <a:ext cx="706696" cy="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/>
                <a:cs typeface="Arial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3613067" y="3479770"/>
            <a:ext cx="706696" cy="28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cs typeface="Arial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764878" y="3479770"/>
            <a:ext cx="706696" cy="28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549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92"/>
          <p:cNvSpPr/>
          <p:nvPr/>
        </p:nvSpPr>
        <p:spPr>
          <a:xfrm>
            <a:off x="702503" y="2605274"/>
            <a:ext cx="2868242" cy="904183"/>
          </a:xfrm>
          <a:prstGeom prst="roundRect">
            <a:avLst>
              <a:gd name="adj" fmla="val 3968"/>
            </a:avLst>
          </a:prstGeom>
          <a:solidFill>
            <a:srgbClr val="DCE6F2">
              <a:alpha val="85098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ea typeface="Arial"/>
              <a:sym typeface="Arial"/>
            </a:endParaRPr>
          </a:p>
        </p:txBody>
      </p:sp>
      <p:sp>
        <p:nvSpPr>
          <p:cNvPr id="2877" name="Shape 2877"/>
          <p:cNvSpPr txBox="1"/>
          <p:nvPr/>
        </p:nvSpPr>
        <p:spPr>
          <a:xfrm>
            <a:off x="311700" y="1152469"/>
            <a:ext cx="4418660" cy="1592549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TW" sz="1800" dirty="0"/>
              <a:t>QNAP </a:t>
            </a:r>
            <a:r>
              <a:rPr lang="en-US" altLang="zh-TW" sz="1800" dirty="0" smtClean="0"/>
              <a:t>and IEI developed </a:t>
            </a:r>
            <a:r>
              <a:rPr lang="en-US" altLang="zh-TW" sz="1800" dirty="0"/>
              <a:t>brand-new </a:t>
            </a:r>
            <a:r>
              <a:rPr lang="en-US" altLang="zh-TW" sz="1800" u="sng" dirty="0" smtClean="0">
                <a:solidFill>
                  <a:srgbClr val="3366FF"/>
                </a:solidFill>
              </a:rPr>
              <a:t>Integrated </a:t>
            </a:r>
            <a:r>
              <a:rPr lang="en-US" altLang="zh-TW" sz="1800" u="sng" dirty="0">
                <a:solidFill>
                  <a:srgbClr val="3366FF"/>
                </a:solidFill>
              </a:rPr>
              <a:t>Remote Desktop” Proxy</a:t>
            </a:r>
            <a:r>
              <a:rPr lang="en-US" altLang="zh-TW" sz="1800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1800" dirty="0"/>
              <a:t>Web application of remote desktop based on HTML5 </a:t>
            </a:r>
          </a:p>
        </p:txBody>
      </p:sp>
      <p:pic>
        <p:nvPicPr>
          <p:cNvPr id="2878" name="Shape 28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16155" y="2964427"/>
            <a:ext cx="1597210" cy="14168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dirty="0" smtClean="0">
                <a:latin typeface="Arial"/>
                <a:cs typeface="Arial"/>
              </a:rPr>
              <a:t>Troubleshoot </a:t>
            </a:r>
            <a:r>
              <a:rPr lang="en-US" altLang="zh-TW" sz="2400" dirty="0">
                <a:latin typeface="Arial"/>
                <a:cs typeface="Arial"/>
              </a:rPr>
              <a:t>with QNAP Remote Desktop Solution </a:t>
            </a:r>
            <a:endParaRPr lang="en-US" altLang="zh-TW" sz="2400" dirty="0">
              <a:effectLst/>
              <a:latin typeface="Arial"/>
              <a:cs typeface="Arial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4628172"/>
            <a:ext cx="4989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050" dirty="0" smtClean="0"/>
              <a:t>* IPMI </a:t>
            </a:r>
            <a:r>
              <a:rPr lang="en-US" altLang="zh-TW" sz="1050" dirty="0"/>
              <a:t>KVM currently only supports </a:t>
            </a:r>
            <a:r>
              <a:rPr lang="en-US" altLang="zh-TW" sz="1050" dirty="0" err="1"/>
              <a:t>Supermicro</a:t>
            </a:r>
            <a:r>
              <a:rPr lang="en-US" altLang="zh-TW" sz="1050" dirty="0"/>
              <a:t> and IEI Technology Inc. models</a:t>
            </a:r>
            <a:endParaRPr lang="en-US" altLang="zh-TW" sz="1050" dirty="0">
              <a:ea typeface="微軟正黑體"/>
            </a:endParaRPr>
          </a:p>
          <a:p>
            <a:endParaRPr kumimoji="1" lang="zh-TW" altLang="en-US" sz="1050" b="1" dirty="0">
              <a:solidFill>
                <a:srgbClr val="002060"/>
              </a:solidFill>
              <a:ea typeface="微軟正黑體" pitchFamily="34" charset="-120"/>
            </a:endParaRPr>
          </a:p>
        </p:txBody>
      </p:sp>
      <p:pic>
        <p:nvPicPr>
          <p:cNvPr id="12" name="圖片 11" descr="qpulse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071" y="3329900"/>
            <a:ext cx="988152" cy="988152"/>
          </a:xfrm>
          <a:prstGeom prst="rect">
            <a:avLst/>
          </a:prstGeom>
        </p:spPr>
      </p:pic>
      <p:sp>
        <p:nvSpPr>
          <p:cNvPr id="15" name="Shape 96"/>
          <p:cNvSpPr/>
          <p:nvPr/>
        </p:nvSpPr>
        <p:spPr>
          <a:xfrm rot="5400000">
            <a:off x="3228477" y="2712427"/>
            <a:ext cx="252000" cy="2520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accent1">
              <a:lumMod val="50000"/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ea typeface="Arial"/>
              <a:sym typeface="Arial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702503" y="2809393"/>
            <a:ext cx="3250990" cy="738664"/>
            <a:chOff x="1184266" y="3049706"/>
            <a:chExt cx="3250990" cy="738664"/>
          </a:xfrm>
        </p:grpSpPr>
        <p:sp>
          <p:nvSpPr>
            <p:cNvPr id="9" name="Shape 2881"/>
            <p:cNvSpPr txBox="1"/>
            <p:nvPr/>
          </p:nvSpPr>
          <p:spPr>
            <a:xfrm>
              <a:off x="1184266" y="3049706"/>
              <a:ext cx="1510875" cy="738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214308" lvl="0" indent="-214308">
                <a:buClr>
                  <a:schemeClr val="lt1"/>
                </a:buClr>
                <a:buSzPct val="100000"/>
              </a:pPr>
              <a:r>
                <a:rPr lang="zh-TW" altLang="en-US" b="1" dirty="0" smtClean="0">
                  <a:solidFill>
                    <a:srgbClr val="002060"/>
                  </a:solidFill>
                  <a:ea typeface="微軟正黑體" pitchFamily="34" charset="-120"/>
                  <a:sym typeface="Calibri"/>
                </a:rPr>
                <a:t>√  </a:t>
              </a:r>
              <a:r>
                <a:rPr lang="de-DE" altLang="zh-TW" b="1" dirty="0" smtClean="0">
                  <a:solidFill>
                    <a:srgbClr val="002060"/>
                  </a:solidFill>
                  <a:ea typeface="微軟正黑體" pitchFamily="34" charset="-120"/>
                  <a:sym typeface="Arial"/>
                </a:rPr>
                <a:t>KVM over IP</a:t>
              </a:r>
            </a:p>
            <a:p>
              <a:pPr marL="214308" lvl="0" indent="-214308">
                <a:buClr>
                  <a:schemeClr val="lt1"/>
                </a:buClr>
                <a:buSzPct val="100000"/>
              </a:pPr>
              <a:r>
                <a:rPr lang="zh-TW" altLang="en-US" b="1" dirty="0" smtClean="0">
                  <a:solidFill>
                    <a:srgbClr val="002060"/>
                  </a:solidFill>
                  <a:ea typeface="微軟正黑體" pitchFamily="34" charset="-120"/>
                  <a:sym typeface="Calibri"/>
                </a:rPr>
                <a:t>√  </a:t>
              </a:r>
              <a:r>
                <a:rPr lang="de-DE" altLang="zh-TW" b="1" dirty="0" smtClean="0">
                  <a:solidFill>
                    <a:srgbClr val="002060"/>
                  </a:solidFill>
                  <a:ea typeface="微軟正黑體" pitchFamily="34" charset="-120"/>
                  <a:sym typeface="Arial"/>
                </a:rPr>
                <a:t>RDP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070986" y="3049706"/>
              <a:ext cx="13642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08" lvl="0" indent="-214308">
                <a:buClr>
                  <a:schemeClr val="lt1"/>
                </a:buClr>
                <a:buSzPct val="100000"/>
              </a:pPr>
              <a:r>
                <a:rPr lang="zh-TW" altLang="en-US" b="1" dirty="0" smtClean="0">
                  <a:solidFill>
                    <a:srgbClr val="002060"/>
                  </a:solidFill>
                  <a:ea typeface="微軟正黑體" pitchFamily="34" charset="-120"/>
                  <a:sym typeface="Calibri"/>
                </a:rPr>
                <a:t>√  </a:t>
              </a:r>
              <a:r>
                <a:rPr lang="de-DE" altLang="zh-TW" b="1" dirty="0" smtClean="0">
                  <a:solidFill>
                    <a:srgbClr val="002060"/>
                  </a:solidFill>
                  <a:ea typeface="微軟正黑體" pitchFamily="34" charset="-120"/>
                </a:rPr>
                <a:t>VNC  </a:t>
              </a:r>
            </a:p>
            <a:p>
              <a:pPr marL="214308" lvl="0" indent="-214308">
                <a:buClr>
                  <a:schemeClr val="lt1"/>
                </a:buClr>
                <a:buSzPct val="100000"/>
              </a:pPr>
              <a:r>
                <a:rPr lang="zh-TW" altLang="en-US" b="1" dirty="0" smtClean="0">
                  <a:solidFill>
                    <a:srgbClr val="002060"/>
                  </a:solidFill>
                  <a:ea typeface="微軟正黑體" pitchFamily="34" charset="-120"/>
                  <a:sym typeface="Calibri"/>
                </a:rPr>
                <a:t>√  </a:t>
              </a:r>
              <a:r>
                <a:rPr lang="de-DE" altLang="zh-TW" b="1" dirty="0" smtClean="0">
                  <a:solidFill>
                    <a:srgbClr val="002060"/>
                  </a:solidFill>
                  <a:ea typeface="微軟正黑體" pitchFamily="34" charset="-120"/>
                </a:rPr>
                <a:t>SSH</a:t>
              </a:r>
            </a:p>
            <a:p>
              <a:endParaRPr lang="zh-TW" alt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7905008" y="1915792"/>
            <a:ext cx="524607" cy="1095161"/>
            <a:chOff x="6986953" y="2905111"/>
            <a:chExt cx="524607" cy="1095161"/>
          </a:xfrm>
        </p:grpSpPr>
        <p:pic>
          <p:nvPicPr>
            <p:cNvPr id="18" name="圖片 17" descr="P28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43" y="2905111"/>
              <a:ext cx="303819" cy="206471"/>
            </a:xfrm>
            <a:prstGeom prst="rect">
              <a:avLst/>
            </a:prstGeom>
          </p:spPr>
        </p:pic>
        <p:pic>
          <p:nvPicPr>
            <p:cNvPr id="19" name="圖片 18" descr="P28-0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5841" y="3111582"/>
              <a:ext cx="45719" cy="186533"/>
            </a:xfrm>
            <a:prstGeom prst="rect">
              <a:avLst/>
            </a:prstGeom>
          </p:spPr>
        </p:pic>
        <p:pic>
          <p:nvPicPr>
            <p:cNvPr id="20" name="圖片 19" descr="P28-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6953" y="3111582"/>
              <a:ext cx="478888" cy="888690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>
            <a:off x="6550862" y="1391666"/>
            <a:ext cx="524607" cy="1095161"/>
            <a:chOff x="6986953" y="2905111"/>
            <a:chExt cx="524607" cy="1095161"/>
          </a:xfrm>
        </p:grpSpPr>
        <p:pic>
          <p:nvPicPr>
            <p:cNvPr id="23" name="圖片 22" descr="P28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43" y="2905111"/>
              <a:ext cx="303819" cy="206471"/>
            </a:xfrm>
            <a:prstGeom prst="rect">
              <a:avLst/>
            </a:prstGeom>
          </p:spPr>
        </p:pic>
        <p:pic>
          <p:nvPicPr>
            <p:cNvPr id="24" name="圖片 23" descr="P28-0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5841" y="3111582"/>
              <a:ext cx="45719" cy="186533"/>
            </a:xfrm>
            <a:prstGeom prst="rect">
              <a:avLst/>
            </a:prstGeom>
          </p:spPr>
        </p:pic>
        <p:pic>
          <p:nvPicPr>
            <p:cNvPr id="25" name="圖片 24" descr="P28-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6953" y="3111582"/>
              <a:ext cx="478888" cy="888690"/>
            </a:xfrm>
            <a:prstGeom prst="rect">
              <a:avLst/>
            </a:prstGeom>
          </p:spPr>
        </p:pic>
      </p:grpSp>
      <p:grpSp>
        <p:nvGrpSpPr>
          <p:cNvPr id="26" name="群組 25"/>
          <p:cNvGrpSpPr/>
          <p:nvPr/>
        </p:nvGrpSpPr>
        <p:grpSpPr>
          <a:xfrm>
            <a:off x="5196715" y="1915792"/>
            <a:ext cx="524607" cy="1095161"/>
            <a:chOff x="6986953" y="2905111"/>
            <a:chExt cx="524607" cy="1095161"/>
          </a:xfrm>
        </p:grpSpPr>
        <p:pic>
          <p:nvPicPr>
            <p:cNvPr id="27" name="圖片 26" descr="P28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7243" y="2905111"/>
              <a:ext cx="303819" cy="206471"/>
            </a:xfrm>
            <a:prstGeom prst="rect">
              <a:avLst/>
            </a:prstGeom>
          </p:spPr>
        </p:pic>
        <p:pic>
          <p:nvPicPr>
            <p:cNvPr id="28" name="圖片 27" descr="P28-0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5841" y="3111582"/>
              <a:ext cx="45719" cy="186533"/>
            </a:xfrm>
            <a:prstGeom prst="rect">
              <a:avLst/>
            </a:prstGeom>
          </p:spPr>
        </p:pic>
        <p:pic>
          <p:nvPicPr>
            <p:cNvPr id="29" name="圖片 28" descr="P28-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6953" y="3111582"/>
              <a:ext cx="478888" cy="888690"/>
            </a:xfrm>
            <a:prstGeom prst="rect">
              <a:avLst/>
            </a:prstGeom>
          </p:spPr>
        </p:pic>
      </p:grpSp>
      <p:cxnSp>
        <p:nvCxnSpPr>
          <p:cNvPr id="31" name="直線單箭頭接點 30"/>
          <p:cNvCxnSpPr/>
          <p:nvPr/>
        </p:nvCxnSpPr>
        <p:spPr>
          <a:xfrm flipV="1">
            <a:off x="7795389" y="3136545"/>
            <a:ext cx="378020" cy="577247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V="1">
            <a:off x="7680242" y="3061708"/>
            <a:ext cx="378020" cy="57724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rot="16200000" flipV="1">
            <a:off x="5415729" y="3085790"/>
            <a:ext cx="378020" cy="577247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rot="16200000" flipV="1">
            <a:off x="5486593" y="2962094"/>
            <a:ext cx="378020" cy="57724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V="1">
            <a:off x="6836910" y="2564242"/>
            <a:ext cx="0" cy="468000"/>
          </a:xfrm>
          <a:prstGeom prst="straightConnector1">
            <a:avLst/>
          </a:prstGeom>
          <a:ln w="19050">
            <a:solidFill>
              <a:srgbClr val="0070C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6708190" y="2564242"/>
            <a:ext cx="0" cy="46800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384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944" y="1309126"/>
            <a:ext cx="8839200" cy="841725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Step 3</a:t>
            </a:r>
            <a:r>
              <a:rPr lang="zh-TW" altLang="en-US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：</a:t>
            </a:r>
            <a:r>
              <a:rPr lang="en-US" altLang="zh-TW" sz="3200" b="1" dirty="0" smtClean="0">
                <a:solidFill>
                  <a:schemeClr val="tx1"/>
                </a:solidFill>
                <a:latin typeface="Arial" pitchFamily="34" charset="0"/>
                <a:ea typeface="微軟正黑體"/>
                <a:cs typeface="Arial" pitchFamily="34" charset="0"/>
              </a:rPr>
              <a:t>How to quickly 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troubleshooting ?</a:t>
            </a:r>
            <a:endParaRPr lang="zh-TW" altLang="en-US" sz="3200" b="1" dirty="0">
              <a:solidFill>
                <a:schemeClr val="tx1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829340" y="2320930"/>
            <a:ext cx="8002959" cy="19365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l"/>
            <a:r>
              <a:rPr lang="en-US" altLang="zh-TW" sz="2400" dirty="0"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latin typeface="Arial" pitchFamily="34" charset="0"/>
                <a:ea typeface="微軟正黑體"/>
                <a:cs typeface="Arial" pitchFamily="34" charset="0"/>
              </a:rPr>
              <a:t>-1. How to use remote </a:t>
            </a:r>
            <a:r>
              <a:rPr lang="en-US" altLang="zh-TW" sz="2400" dirty="0">
                <a:latin typeface="Arial" pitchFamily="34" charset="0"/>
                <a:ea typeface="微軟正黑體"/>
                <a:cs typeface="Arial" pitchFamily="34" charset="0"/>
              </a:rPr>
              <a:t>c</a:t>
            </a:r>
            <a:r>
              <a:rPr lang="en-US" altLang="zh-TW" sz="2400" dirty="0" smtClean="0">
                <a:latin typeface="Arial" pitchFamily="34" charset="0"/>
                <a:ea typeface="微軟正黑體"/>
                <a:cs typeface="Arial" pitchFamily="34" charset="0"/>
              </a:rPr>
              <a:t>heck </a:t>
            </a:r>
            <a:r>
              <a:rPr lang="en-US" altLang="zh-TW" sz="2400" dirty="0">
                <a:latin typeface="Arial" pitchFamily="34" charset="0"/>
                <a:ea typeface="微軟正黑體"/>
                <a:cs typeface="Arial" pitchFamily="34" charset="0"/>
              </a:rPr>
              <a:t>t</a:t>
            </a:r>
            <a:r>
              <a:rPr lang="en-US" altLang="zh-TW" sz="2400" dirty="0" smtClean="0">
                <a:latin typeface="Arial" pitchFamily="34" charset="0"/>
                <a:ea typeface="微軟正黑體"/>
                <a:cs typeface="Arial" pitchFamily="34" charset="0"/>
              </a:rPr>
              <a:t>ools/power control?</a:t>
            </a:r>
          </a:p>
          <a:p>
            <a:pPr algn="l"/>
            <a:r>
              <a:rPr lang="en-US" altLang="zh-TW" sz="2400" dirty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-2. How to launch </a:t>
            </a:r>
            <a:r>
              <a:rPr lang="en-US" altLang="zh-TW" sz="2400" dirty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r</a:t>
            </a:r>
            <a:r>
              <a:rPr lang="en-US" altLang="zh-TW" sz="24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emote </a:t>
            </a:r>
            <a:r>
              <a:rPr lang="en-US" altLang="zh-TW" sz="2400" dirty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d</a:t>
            </a:r>
            <a:r>
              <a:rPr lang="en-US" altLang="zh-TW" sz="24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esktop ?</a:t>
            </a:r>
          </a:p>
          <a:p>
            <a:pPr algn="l"/>
            <a:r>
              <a:rPr lang="en-US" altLang="zh-TW" sz="2400" dirty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3</a:t>
            </a:r>
            <a:r>
              <a:rPr lang="en-US" altLang="zh-TW" sz="2400" dirty="0" smtClean="0">
                <a:solidFill>
                  <a:srgbClr val="000000"/>
                </a:solidFill>
                <a:latin typeface="Arial" pitchFamily="34" charset="0"/>
                <a:ea typeface="微軟正黑體"/>
                <a:cs typeface="Arial" pitchFamily="34" charset="0"/>
              </a:rPr>
              <a:t>-3. Remote Desktop Services (RDP,VNC, SSH and KVM over IP)  </a:t>
            </a:r>
            <a:endParaRPr lang="zh-TW" altLang="en-US" sz="2400" dirty="0">
              <a:solidFill>
                <a:srgbClr val="000000"/>
              </a:solidFill>
              <a:latin typeface="Arial" pitchFamily="34" charset="0"/>
              <a:ea typeface="微軟正黑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533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>
                <a:latin typeface="Arial" pitchFamily="34" charset="0"/>
                <a:cs typeface="Arial" pitchFamily="34" charset="0"/>
              </a:rPr>
              <a:t>Browse Device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half" idx="2"/>
          </p:nvPr>
        </p:nvSpPr>
        <p:spPr>
          <a:xfrm>
            <a:off x="6010855" y="1327631"/>
            <a:ext cx="3005131" cy="3240000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IP address of this device is used as URL to open a new browser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tab. 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buNone/>
            </a:pPr>
            <a:endParaRPr kumimoji="1" lang="en-US" altLang="zh-TW" dirty="0" smtClean="0">
              <a:latin typeface="Arial" pitchFamily="34" charset="0"/>
              <a:cs typeface="Arial" pitchFamily="34" charset="0"/>
            </a:endParaRPr>
          </a:p>
          <a:p>
            <a:pPr marL="285750" indent="-285750" fontAlgn="base"/>
            <a:r>
              <a:rPr lang="en-US" dirty="0" smtClean="0">
                <a:latin typeface="Arial" pitchFamily="34" charset="0"/>
                <a:cs typeface="Arial" pitchFamily="34" charset="0"/>
              </a:rPr>
              <a:t>Go </a:t>
            </a:r>
            <a:r>
              <a:rPr lang="en-US" dirty="0">
                <a:latin typeface="Arial" pitchFamily="34" charset="0"/>
                <a:cs typeface="Arial" pitchFamily="34" charset="0"/>
              </a:rPr>
              <a:t>to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QRMAgent</a:t>
            </a:r>
            <a:r>
              <a:rPr lang="en-US" dirty="0">
                <a:latin typeface="Arial" pitchFamily="34" charset="0"/>
                <a:cs typeface="Arial" pitchFamily="34" charset="0"/>
              </a:rPr>
              <a:t> Single Device Dashboard page and click the "Tools"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button</a:t>
            </a:r>
          </a:p>
          <a:p>
            <a:pPr marL="285750" indent="-285750" fontAlgn="base"/>
            <a:r>
              <a:rPr lang="en-US" dirty="0" smtClean="0">
                <a:latin typeface="Arial" pitchFamily="34" charset="0"/>
                <a:cs typeface="Arial" pitchFamily="34" charset="0"/>
              </a:rPr>
              <a:t>Select </a:t>
            </a:r>
            <a:r>
              <a:rPr lang="en-US" dirty="0">
                <a:latin typeface="Arial" pitchFamily="34" charset="0"/>
                <a:cs typeface="Arial" pitchFamily="34" charset="0"/>
              </a:rPr>
              <a:t>"Browse Device" 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marL="285750" indent="-285750" fontAlgn="base"/>
            <a:endParaRPr kumimoji="1" lang="en-US" altLang="zh-TW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圖片 4" descr="ID_HELP_SINGLE_DEVICE_MGM_BROWSE_DEVICE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65" y="1337847"/>
            <a:ext cx="5400000" cy="334772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04921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>
                <a:latin typeface="Arial" pitchFamily="34" charset="0"/>
                <a:cs typeface="Arial" pitchFamily="34" charset="0"/>
              </a:rPr>
              <a:t>Ping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816077" y="1383992"/>
            <a:ext cx="3169168" cy="324000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fontAlgn="base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QRM</a:t>
            </a:r>
            <a:r>
              <a:rPr lang="en-US" dirty="0">
                <a:latin typeface="Arial" pitchFamily="34" charset="0"/>
                <a:cs typeface="Arial" pitchFamily="34" charset="0"/>
              </a:rPr>
              <a:t>+ provides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Ping monitoring </a:t>
            </a:r>
            <a:r>
              <a:rPr lang="en-US" dirty="0">
                <a:latin typeface="Arial" pitchFamily="34" charset="0"/>
                <a:cs typeface="Arial" pitchFamily="34" charset="0"/>
              </a:rPr>
              <a:t>function to test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whether </a:t>
            </a:r>
            <a:r>
              <a:rPr lang="en-US" dirty="0">
                <a:latin typeface="Arial" pitchFamily="34" charset="0"/>
                <a:cs typeface="Arial" pitchFamily="34" charset="0"/>
              </a:rPr>
              <a:t>a packet can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reach </a:t>
            </a:r>
            <a:r>
              <a:rPr lang="en-US" dirty="0">
                <a:latin typeface="Arial" pitchFamily="34" charset="0"/>
                <a:cs typeface="Arial" pitchFamily="34" charset="0"/>
              </a:rPr>
              <a:t>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specific </a:t>
            </a:r>
            <a:r>
              <a:rPr lang="en-US" dirty="0">
                <a:latin typeface="Arial" pitchFamily="34" charset="0"/>
                <a:cs typeface="Arial" pitchFamily="34" charset="0"/>
              </a:rPr>
              <a:t>device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through </a:t>
            </a:r>
            <a:r>
              <a:rPr lang="en-US" dirty="0">
                <a:latin typeface="Arial" pitchFamily="34" charset="0"/>
                <a:cs typeface="Arial" pitchFamily="34" charset="0"/>
              </a:rPr>
              <a:t>IP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protocol </a:t>
            </a:r>
            <a:r>
              <a:rPr lang="en-US" dirty="0">
                <a:latin typeface="Arial" pitchFamily="34" charset="0"/>
                <a:cs typeface="Arial" pitchFamily="34" charset="0"/>
              </a:rPr>
              <a:t>and 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view </a:t>
            </a:r>
            <a:r>
              <a:rPr lang="en-US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connection </a:t>
            </a:r>
            <a:r>
              <a:rPr lang="en-US" dirty="0">
                <a:latin typeface="Arial" pitchFamily="34" charset="0"/>
                <a:cs typeface="Arial" pitchFamily="34" charset="0"/>
              </a:rPr>
              <a:t>status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dirty="0">
                <a:latin typeface="Arial" pitchFamily="34" charset="0"/>
                <a:cs typeface="Arial" pitchFamily="34" charset="0"/>
              </a:rPr>
              <a:t>QRM+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US" dirty="0">
                <a:latin typeface="Arial" pitchFamily="34" charset="0"/>
                <a:cs typeface="Arial" pitchFamily="34" charset="0"/>
              </a:rPr>
              <a:t>the device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buNone/>
            </a:pPr>
            <a:endParaRPr kumimoji="1" lang="en-US" altLang="zh-TW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US" dirty="0" smtClean="0">
                <a:latin typeface="Arial" pitchFamily="34" charset="0"/>
                <a:cs typeface="Arial" pitchFamily="34" charset="0"/>
              </a:rPr>
              <a:t>Go </a:t>
            </a:r>
            <a:r>
              <a:rPr lang="en-US" dirty="0">
                <a:latin typeface="Arial" pitchFamily="34" charset="0"/>
                <a:cs typeface="Arial" pitchFamily="34" charset="0"/>
              </a:rPr>
              <a:t>to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QRMAgent</a:t>
            </a:r>
            <a:r>
              <a:rPr lang="en-US" dirty="0">
                <a:latin typeface="Arial" pitchFamily="34" charset="0"/>
                <a:cs typeface="Arial" pitchFamily="34" charset="0"/>
              </a:rPr>
              <a:t> Single Device Dashboard page and click the "Tools"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button</a:t>
            </a:r>
          </a:p>
          <a:p>
            <a:pPr fontAlgn="base"/>
            <a:r>
              <a:rPr lang="en-US" dirty="0" smtClean="0">
                <a:latin typeface="Arial" pitchFamily="34" charset="0"/>
                <a:cs typeface="Arial" pitchFamily="34" charset="0"/>
              </a:rPr>
              <a:t>Select </a:t>
            </a:r>
            <a:r>
              <a:rPr lang="en-US" dirty="0">
                <a:latin typeface="Arial" pitchFamily="34" charset="0"/>
                <a:cs typeface="Arial" pitchFamily="34" charset="0"/>
              </a:rPr>
              <a:t>"Ping"</a:t>
            </a:r>
            <a:endParaRPr kumimoji="1" lang="zh-TW" alt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 fontAlgn="base"/>
            <a:endParaRPr kumimoji="1" lang="en-US" altLang="zh-TW" dirty="0" smtClean="0">
              <a:latin typeface="Arial" pitchFamily="34" charset="0"/>
              <a:cs typeface="Arial" pitchFamily="34" charset="0"/>
            </a:endParaRPr>
          </a:p>
          <a:p>
            <a:endParaRPr kumimoji="1" lang="zh-TW" alt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圖片 4" descr="ID_HELP_SINGLE_DEVICE_MGM_PING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978" y="1399316"/>
            <a:ext cx="5260316" cy="296096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28734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>
                <a:latin typeface="Arial" pitchFamily="34" charset="0"/>
                <a:cs typeface="Arial" pitchFamily="34" charset="0"/>
              </a:rPr>
              <a:t>Ping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5860400" y="1302091"/>
            <a:ext cx="3067777" cy="3240000"/>
          </a:xfrm>
        </p:spPr>
        <p:txBody>
          <a:bodyPr/>
          <a:lstStyle/>
          <a:p>
            <a:pPr fontAlgn="base">
              <a:buFont typeface="+mj-lt"/>
              <a:buAutoNum type="arabicPeriod" startAt="3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dirty="0">
                <a:latin typeface="Arial" pitchFamily="34" charset="0"/>
                <a:cs typeface="Arial" pitchFamily="34" charset="0"/>
              </a:rPr>
              <a:t>window pops up and displays the Ping command execution result 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fontAlgn="base">
              <a:buFont typeface="+mj-lt"/>
              <a:buAutoNum type="arabicPeriod" startAt="3"/>
            </a:pPr>
            <a:r>
              <a:rPr lang="en-US" dirty="0">
                <a:latin typeface="Arial" pitchFamily="34" charset="0"/>
                <a:cs typeface="Arial" pitchFamily="34" charset="0"/>
              </a:rPr>
              <a:t>Click the Ping Device button to Ping again </a:t>
            </a:r>
            <a:endParaRPr dirty="0">
              <a:latin typeface="Arial" pitchFamily="34" charset="0"/>
              <a:ea typeface="微軟正黑體"/>
              <a:cs typeface="Arial" pitchFamily="34" charset="0"/>
            </a:endParaRPr>
          </a:p>
        </p:txBody>
      </p:sp>
      <p:pic>
        <p:nvPicPr>
          <p:cNvPr id="6" name="圖片 5" descr="ID_HELP_SINGLE_DEVICE_MGM_PING_STEP2_IMAGE.jpg"/>
          <p:cNvPicPr/>
          <p:nvPr/>
        </p:nvPicPr>
        <p:blipFill>
          <a:blip r:embed="rId2"/>
          <a:srcRect l="26487" t="25120" r="26187" b="24421"/>
          <a:stretch>
            <a:fillRect/>
          </a:stretch>
        </p:blipFill>
        <p:spPr bwMode="auto">
          <a:xfrm>
            <a:off x="356841" y="1370142"/>
            <a:ext cx="3824505" cy="2307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7" name="圖片 6" descr="ID_HELP_SINGLE_DEVICE_MGM_PING_STEP3_IMAGE.jpg"/>
          <p:cNvPicPr/>
          <p:nvPr/>
        </p:nvPicPr>
        <p:blipFill>
          <a:blip r:embed="rId3"/>
          <a:srcRect l="26460" t="24891" r="26432" b="25109"/>
          <a:stretch>
            <a:fillRect/>
          </a:stretch>
        </p:blipFill>
        <p:spPr bwMode="auto">
          <a:xfrm>
            <a:off x="1984815" y="2398781"/>
            <a:ext cx="3824505" cy="230034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5694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err="1" smtClean="0">
                <a:latin typeface="Arial" pitchFamily="34" charset="0"/>
                <a:cs typeface="Arial" pitchFamily="34" charset="0"/>
              </a:rPr>
              <a:t>Traceroute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893171" y="1337847"/>
            <a:ext cx="2931778" cy="3240000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QRM</a:t>
            </a:r>
            <a:r>
              <a:rPr lang="en-US" dirty="0">
                <a:latin typeface="Arial" pitchFamily="34" charset="0"/>
                <a:cs typeface="Arial" pitchFamily="34" charset="0"/>
              </a:rPr>
              <a:t>+ provides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Tracerout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monitoring</a:t>
            </a:r>
            <a:r>
              <a:rPr lang="en-US" dirty="0">
                <a:latin typeface="Arial" pitchFamily="34" charset="0"/>
                <a:cs typeface="Arial" pitchFamily="34" charset="0"/>
              </a:rPr>
              <a:t>, which displays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IP addresses of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routers </a:t>
            </a:r>
            <a:r>
              <a:rPr lang="en-US" dirty="0">
                <a:latin typeface="Arial" pitchFamily="34" charset="0"/>
                <a:cs typeface="Arial" pitchFamily="34" charset="0"/>
              </a:rPr>
              <a:t>throughout the IP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network </a:t>
            </a:r>
            <a:r>
              <a:rPr lang="en-US" dirty="0">
                <a:latin typeface="Arial" pitchFamily="34" charset="0"/>
                <a:cs typeface="Arial" pitchFamily="34" charset="0"/>
              </a:rPr>
              <a:t>in a new window.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fontAlgn="base">
              <a:buNone/>
            </a:pPr>
            <a:endParaRPr dirty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US" dirty="0" smtClean="0">
                <a:latin typeface="Arial" pitchFamily="34" charset="0"/>
                <a:cs typeface="Arial" pitchFamily="34" charset="0"/>
              </a:rPr>
              <a:t>Go </a:t>
            </a:r>
            <a:r>
              <a:rPr lang="en-US" dirty="0">
                <a:latin typeface="Arial" pitchFamily="34" charset="0"/>
                <a:cs typeface="Arial" pitchFamily="34" charset="0"/>
              </a:rPr>
              <a:t>to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QRMAgent</a:t>
            </a:r>
            <a:r>
              <a:rPr lang="en-US" dirty="0">
                <a:latin typeface="Arial" pitchFamily="34" charset="0"/>
                <a:cs typeface="Arial" pitchFamily="34" charset="0"/>
              </a:rPr>
              <a:t> Single Device Dashboard page and click the "Tools"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button</a:t>
            </a:r>
          </a:p>
          <a:p>
            <a:pPr fontAlgn="base"/>
            <a:r>
              <a:rPr lang="en-US" dirty="0" smtClean="0">
                <a:latin typeface="Arial" pitchFamily="34" charset="0"/>
                <a:cs typeface="Arial" pitchFamily="34" charset="0"/>
              </a:rPr>
              <a:t>Select </a:t>
            </a:r>
            <a:r>
              <a:rPr lang="en-US" dirty="0">
                <a:latin typeface="Arial" pitchFamily="34" charset="0"/>
                <a:cs typeface="Arial" pitchFamily="34" charset="0"/>
              </a:rPr>
              <a:t>"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Traceroute</a:t>
            </a:r>
            <a:r>
              <a:rPr lang="en-US" dirty="0">
                <a:latin typeface="Arial" pitchFamily="34" charset="0"/>
                <a:cs typeface="Arial" pitchFamily="34" charset="0"/>
              </a:rPr>
              <a:t>"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zh-TW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圖片 4" descr="ID_HELP_SINGLE_DEVICE_MGM_TRACEROUTE_STEP1_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656" y="1348063"/>
            <a:ext cx="5400000" cy="334772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26955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err="1" smtClean="0">
                <a:latin typeface="Arial" pitchFamily="34" charset="0"/>
                <a:cs typeface="Arial" pitchFamily="34" charset="0"/>
              </a:rPr>
              <a:t>Traceroute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half" idx="2"/>
          </p:nvPr>
        </p:nvSpPr>
        <p:spPr>
          <a:xfrm>
            <a:off x="5875993" y="1452095"/>
            <a:ext cx="2880000" cy="3240000"/>
          </a:xfrm>
        </p:spPr>
        <p:txBody>
          <a:bodyPr>
            <a:normAutofit/>
          </a:bodyPr>
          <a:lstStyle/>
          <a:p>
            <a:pPr fontAlgn="base">
              <a:buFont typeface="+mj-lt"/>
              <a:buAutoNum type="arabicPeriod" startAt="3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A window pops up and displays the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Traceroute</a:t>
            </a:r>
            <a:r>
              <a:rPr lang="en-US" dirty="0">
                <a:latin typeface="Arial" pitchFamily="34" charset="0"/>
                <a:cs typeface="Arial" pitchFamily="34" charset="0"/>
              </a:rPr>
              <a:t> command execution result 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fontAlgn="base">
              <a:buFont typeface="+mj-lt"/>
              <a:buAutoNum type="arabicPeriod" startAt="3"/>
            </a:pPr>
            <a:endParaRPr lang="en-US" altLang="zh-TW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圖片 4" descr="ID_HELP_SINGLE_DEVICE_MGM_TRACEROUTE_STEP2_IMAGE.jpg"/>
          <p:cNvPicPr/>
          <p:nvPr/>
        </p:nvPicPr>
        <p:blipFill>
          <a:blip r:embed="rId2"/>
          <a:srcRect l="26460" t="24902" r="26432" b="24203"/>
          <a:stretch>
            <a:fillRect/>
          </a:stretch>
        </p:blipFill>
        <p:spPr bwMode="auto">
          <a:xfrm>
            <a:off x="773517" y="1472527"/>
            <a:ext cx="4883005" cy="298606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50599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4982</TotalTime>
  <Words>4985</Words>
  <Application>Microsoft Office PowerPoint</Application>
  <PresentationFormat>全屏显示(16:9)</PresentationFormat>
  <Paragraphs>809</Paragraphs>
  <Slides>155</Slides>
  <Notes>67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155</vt:i4>
      </vt:variant>
    </vt:vector>
  </HeadingPairs>
  <TitlesOfParts>
    <vt:vector size="169" baseType="lpstr">
      <vt:lpstr>Arial</vt:lpstr>
      <vt:lpstr>新細明體</vt:lpstr>
      <vt:lpstr>Arial Unicode MS</vt:lpstr>
      <vt:lpstr>Noto Sans Symbols</vt:lpstr>
      <vt:lpstr>Heiti TC Light</vt:lpstr>
      <vt:lpstr>inherit</vt:lpstr>
      <vt:lpstr>AR GothicKR Bold</vt:lpstr>
      <vt:lpstr>Arial Un</vt:lpstr>
      <vt:lpstr>Open Sans</vt:lpstr>
      <vt:lpstr>Symbol</vt:lpstr>
      <vt:lpstr>微軟正黑體</vt:lpstr>
      <vt:lpstr>Wingdings</vt:lpstr>
      <vt:lpstr>Calibri</vt:lpstr>
      <vt:lpstr>1_自訂設計</vt:lpstr>
      <vt:lpstr>      QRM+</vt:lpstr>
      <vt:lpstr>PowerPoint 演示文稿</vt:lpstr>
      <vt:lpstr>    Your problem, our solution! </vt:lpstr>
      <vt:lpstr>Introduction to QRM+</vt:lpstr>
      <vt:lpstr>Workflow of QRM+ </vt:lpstr>
      <vt:lpstr>Management of Different Equipment</vt:lpstr>
      <vt:lpstr>Support IPMI </vt:lpstr>
      <vt:lpstr>Light-weight Agent - QRMAgent </vt:lpstr>
      <vt:lpstr>Light-weight Agent - QRMAgent </vt:lpstr>
      <vt:lpstr>Supported versions of QRMAgent</vt:lpstr>
      <vt:lpstr>PowerPoint 演示文稿</vt:lpstr>
      <vt:lpstr>Workflow of QRM+ </vt:lpstr>
      <vt:lpstr>Device Discovery</vt:lpstr>
      <vt:lpstr>Device Manager- All Devices </vt:lpstr>
      <vt:lpstr>Easy to Build Asset Management System</vt:lpstr>
      <vt:lpstr>Step 1：How to add devices to QRM+?</vt:lpstr>
      <vt:lpstr>Device Discovery</vt:lpstr>
      <vt:lpstr>Device Discovery - Scan IP range</vt:lpstr>
      <vt:lpstr>Scan a specific subnet range</vt:lpstr>
      <vt:lpstr>PowerPoint 演示文稿</vt:lpstr>
      <vt:lpstr>PowerPoint 演示文稿</vt:lpstr>
      <vt:lpstr>PowerPoint 演示文稿</vt:lpstr>
      <vt:lpstr>PowerPoint 演示文稿</vt:lpstr>
      <vt:lpstr>Stop Scanning</vt:lpstr>
      <vt:lpstr>Scan History</vt:lpstr>
      <vt:lpstr>Step 1：How to add devices to QRM+?</vt:lpstr>
      <vt:lpstr>Add the Linux device to QRM+</vt:lpstr>
      <vt:lpstr>Make sure the devices you want to add is selected</vt:lpstr>
      <vt:lpstr>Download Linux QRMAgent</vt:lpstr>
      <vt:lpstr>Supported Linux Distribution</vt:lpstr>
      <vt:lpstr>Supported versions of QRMAgent</vt:lpstr>
      <vt:lpstr>PowerPoint 演示文稿</vt:lpstr>
      <vt:lpstr>Deploy QRMAgent</vt:lpstr>
      <vt:lpstr>Unzip the QRMAgent Installation Package</vt:lpstr>
      <vt:lpstr>Installation with Administrator Privileges</vt:lpstr>
      <vt:lpstr>Authentication</vt:lpstr>
      <vt:lpstr>2-step Verification </vt:lpstr>
      <vt:lpstr>Start Installation </vt:lpstr>
      <vt:lpstr>Step 1：How to add devices to QRM+?</vt:lpstr>
      <vt:lpstr>Add the Windows device to QRM+</vt:lpstr>
      <vt:lpstr>Make sure the devices you want to add is selected</vt:lpstr>
      <vt:lpstr>Download Windows QRMAgent Package</vt:lpstr>
      <vt:lpstr>Support 32-bit / 64-bit Windows</vt:lpstr>
      <vt:lpstr>Deploy QRMAgent</vt:lpstr>
      <vt:lpstr>Unzip QRMAgent Package</vt:lpstr>
      <vt:lpstr>PowerPoint 演示文稿</vt:lpstr>
      <vt:lpstr>Deploy QRMAgent</vt:lpstr>
      <vt:lpstr>Deploy QRMAgent</vt:lpstr>
      <vt:lpstr>Select Network Interface</vt:lpstr>
      <vt:lpstr>Support 2-Step Verification</vt:lpstr>
      <vt:lpstr>PowerPoint 演示文稿</vt:lpstr>
      <vt:lpstr>QRMAgent Installation Complete</vt:lpstr>
      <vt:lpstr>Step 1：How to add devices to QRM+?</vt:lpstr>
      <vt:lpstr>Add the IPMI device to QRM+</vt:lpstr>
      <vt:lpstr>Configure Confidential</vt:lpstr>
      <vt:lpstr>Configure Confidential</vt:lpstr>
      <vt:lpstr>Make sure the devices you want to add is selected</vt:lpstr>
      <vt:lpstr>Easy to Deploy</vt:lpstr>
      <vt:lpstr>PowerPoint 演示文稿</vt:lpstr>
      <vt:lpstr>PowerPoint 演示文稿</vt:lpstr>
      <vt:lpstr>PowerPoint 演示文稿</vt:lpstr>
      <vt:lpstr>PowerPoint 演示文稿</vt:lpstr>
      <vt:lpstr>Workflow of QRM+ </vt:lpstr>
      <vt:lpstr>Collect Data Remotely</vt:lpstr>
      <vt:lpstr>Dashboard – Simplified! </vt:lpstr>
      <vt:lpstr>Device Down??? </vt:lpstr>
      <vt:lpstr> Step 2 : How to continuously monitor all devices ?</vt:lpstr>
      <vt:lpstr>Main Dashboard </vt:lpstr>
      <vt:lpstr>Add Widget</vt:lpstr>
      <vt:lpstr>Add Widget</vt:lpstr>
      <vt:lpstr>Add Widget</vt:lpstr>
      <vt:lpstr>Add Widget</vt:lpstr>
      <vt:lpstr>One Click to Delete All Widgets</vt:lpstr>
      <vt:lpstr>Refresh all widgets </vt:lpstr>
      <vt:lpstr>Select Layout</vt:lpstr>
      <vt:lpstr>Export as PDF file</vt:lpstr>
      <vt:lpstr>Export as PDF file</vt:lpstr>
      <vt:lpstr>Export as PDF file</vt:lpstr>
      <vt:lpstr> Step 2 : How to continuously monitor all devices ?</vt:lpstr>
      <vt:lpstr>Device List to find out information and status</vt:lpstr>
      <vt:lpstr> Step 2 : How to continuously monitor all devices ?</vt:lpstr>
      <vt:lpstr>Single Device Dashboard</vt:lpstr>
      <vt:lpstr>Add Widget</vt:lpstr>
      <vt:lpstr>Add Widget</vt:lpstr>
      <vt:lpstr>Add Widget</vt:lpstr>
      <vt:lpstr>Add Widget</vt:lpstr>
      <vt:lpstr>Delete All Widgets</vt:lpstr>
      <vt:lpstr>Refresh to Get Up-to-date Data</vt:lpstr>
      <vt:lpstr> Step 2 : How to continuously monitor all devices ?</vt:lpstr>
      <vt:lpstr>Device Down??? </vt:lpstr>
      <vt:lpstr>Workflow of QRM+ </vt:lpstr>
      <vt:lpstr>Support“KVM over IP”</vt:lpstr>
      <vt:lpstr>Troubleshoot with QNAP Remote Desktop Solution </vt:lpstr>
      <vt:lpstr>Step 3：How to quickly troubleshooting ?</vt:lpstr>
      <vt:lpstr>Browse Device</vt:lpstr>
      <vt:lpstr>Ping</vt:lpstr>
      <vt:lpstr>Ping</vt:lpstr>
      <vt:lpstr>Traceroute</vt:lpstr>
      <vt:lpstr>Traceroute</vt:lpstr>
      <vt:lpstr>Remote Power Control</vt:lpstr>
      <vt:lpstr>Step 3：How to quickly troubleshooting ?</vt:lpstr>
      <vt:lpstr>How to Launch Remote Desktop</vt:lpstr>
      <vt:lpstr>Security Check</vt:lpstr>
      <vt:lpstr>Step 3：How to quickly troubleshooting ?</vt:lpstr>
      <vt:lpstr>Web-based RDP </vt:lpstr>
      <vt:lpstr>Web-based VNC</vt:lpstr>
      <vt:lpstr>Web-based SSH</vt:lpstr>
      <vt:lpstr>Hotkey to open the on-screen keypad</vt:lpstr>
      <vt:lpstr>Launch KVM over IP</vt:lpstr>
      <vt:lpstr>Launch KVM over IP</vt:lpstr>
      <vt:lpstr>Support Remote BIOS Access</vt:lpstr>
      <vt:lpstr>Workflow of QRM+ </vt:lpstr>
      <vt:lpstr>Alerts Log</vt:lpstr>
      <vt:lpstr>Track all Actions</vt:lpstr>
      <vt:lpstr>IPMI KVM / KVM Playback</vt:lpstr>
      <vt:lpstr>Step 4：How to analysis root cause?</vt:lpstr>
      <vt:lpstr>Alerts Log - Advanced search features</vt:lpstr>
      <vt:lpstr>Alerts Log</vt:lpstr>
      <vt:lpstr>PowerPoint 演示文稿</vt:lpstr>
      <vt:lpstr>Step 4：How to analysis root cause?</vt:lpstr>
      <vt:lpstr>Why KVM Manager?</vt:lpstr>
      <vt:lpstr>KVM Manager - Add Device</vt:lpstr>
      <vt:lpstr>KVM Manager - Add Device</vt:lpstr>
      <vt:lpstr>KVM Manager - Stop Recording</vt:lpstr>
      <vt:lpstr>IPMI KVM / KVM Playback</vt:lpstr>
      <vt:lpstr>Remove Device from KVM Manager </vt:lpstr>
      <vt:lpstr>Workflow of QRM+ </vt:lpstr>
      <vt:lpstr>Log Management </vt:lpstr>
      <vt:lpstr>Alert / Event Management </vt:lpstr>
      <vt:lpstr>Step 5：Issue Prevention</vt:lpstr>
      <vt:lpstr>Alert Configuration - Add Alert</vt:lpstr>
      <vt:lpstr>Alert Configuration - Add Alert</vt:lpstr>
      <vt:lpstr>Alert Configuration - Add Alert</vt:lpstr>
      <vt:lpstr>PowerPoint 演示文稿</vt:lpstr>
      <vt:lpstr>Alert Configuration - Delete Alert</vt:lpstr>
      <vt:lpstr>Alert Configuration - Disable Alert</vt:lpstr>
      <vt:lpstr>Step 5：Issue Prevention</vt:lpstr>
      <vt:lpstr>Notification Settings</vt:lpstr>
      <vt:lpstr>Notification Settings</vt:lpstr>
      <vt:lpstr>Application Settings</vt:lpstr>
      <vt:lpstr>Application Settings</vt:lpstr>
      <vt:lpstr>Step 5：Issue Prevention</vt:lpstr>
      <vt:lpstr> QRMAgent Alerts Log</vt:lpstr>
      <vt:lpstr>Advanced search features</vt:lpstr>
      <vt:lpstr>PowerPoint 演示文稿</vt:lpstr>
      <vt:lpstr>IPMI Events Log</vt:lpstr>
      <vt:lpstr>PowerPoint 演示文稿</vt:lpstr>
      <vt:lpstr>IPMI Events Log</vt:lpstr>
      <vt:lpstr>Advanced search features - IPMI Events Log </vt:lpstr>
      <vt:lpstr>PowerPoint 演示文稿</vt:lpstr>
      <vt:lpstr>System Log </vt:lpstr>
      <vt:lpstr>System Requirement</vt:lpstr>
      <vt:lpstr>Support IEI TANK </vt:lpstr>
      <vt:lpstr>Comprehensive selection of NAS solutions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(Q009) Integrated Solution for Remote Server &amp; PC</dc:title>
  <dc:creator>Coco Chiang</dc:creator>
  <cp:lastModifiedBy>Windows 使用者</cp:lastModifiedBy>
  <cp:revision>737</cp:revision>
  <dcterms:modified xsi:type="dcterms:W3CDTF">2017-10-25T02:16:09Z</dcterms:modified>
</cp:coreProperties>
</file>