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161"/>
  </p:notesMasterIdLst>
  <p:sldIdLst>
    <p:sldId id="473" r:id="rId2"/>
    <p:sldId id="616" r:id="rId3"/>
    <p:sldId id="598" r:id="rId4"/>
    <p:sldId id="617" r:id="rId5"/>
    <p:sldId id="788" r:id="rId6"/>
    <p:sldId id="619" r:id="rId7"/>
    <p:sldId id="621" r:id="rId8"/>
    <p:sldId id="622" r:id="rId9"/>
    <p:sldId id="634" r:id="rId10"/>
    <p:sldId id="610" r:id="rId11"/>
    <p:sldId id="637" r:id="rId12"/>
    <p:sldId id="628" r:id="rId13"/>
    <p:sldId id="482" r:id="rId14"/>
    <p:sldId id="576" r:id="rId15"/>
    <p:sldId id="577" r:id="rId16"/>
    <p:sldId id="636" r:id="rId17"/>
    <p:sldId id="638" r:id="rId18"/>
    <p:sldId id="639" r:id="rId19"/>
    <p:sldId id="640" r:id="rId20"/>
    <p:sldId id="712" r:id="rId21"/>
    <p:sldId id="713" r:id="rId22"/>
    <p:sldId id="714" r:id="rId23"/>
    <p:sldId id="715" r:id="rId24"/>
    <p:sldId id="645" r:id="rId25"/>
    <p:sldId id="646" r:id="rId26"/>
    <p:sldId id="647" r:id="rId27"/>
    <p:sldId id="648" r:id="rId28"/>
    <p:sldId id="649" r:id="rId29"/>
    <p:sldId id="650" r:id="rId30"/>
    <p:sldId id="651" r:id="rId31"/>
    <p:sldId id="652" r:id="rId32"/>
    <p:sldId id="716" r:id="rId33"/>
    <p:sldId id="654" r:id="rId34"/>
    <p:sldId id="655" r:id="rId35"/>
    <p:sldId id="656" r:id="rId36"/>
    <p:sldId id="657" r:id="rId37"/>
    <p:sldId id="658" r:id="rId38"/>
    <p:sldId id="659" r:id="rId39"/>
    <p:sldId id="660" r:id="rId40"/>
    <p:sldId id="661" r:id="rId41"/>
    <p:sldId id="662" r:id="rId42"/>
    <p:sldId id="663" r:id="rId43"/>
    <p:sldId id="664" r:id="rId44"/>
    <p:sldId id="665" r:id="rId45"/>
    <p:sldId id="666" r:id="rId46"/>
    <p:sldId id="717" r:id="rId47"/>
    <p:sldId id="668" r:id="rId48"/>
    <p:sldId id="669" r:id="rId49"/>
    <p:sldId id="670" r:id="rId50"/>
    <p:sldId id="671" r:id="rId51"/>
    <p:sldId id="672" r:id="rId52"/>
    <p:sldId id="673" r:id="rId53"/>
    <p:sldId id="674" r:id="rId54"/>
    <p:sldId id="675" r:id="rId55"/>
    <p:sldId id="676" r:id="rId56"/>
    <p:sldId id="677" r:id="rId57"/>
    <p:sldId id="678" r:id="rId58"/>
    <p:sldId id="679" r:id="rId59"/>
    <p:sldId id="718" r:id="rId60"/>
    <p:sldId id="719" r:id="rId61"/>
    <p:sldId id="720" r:id="rId62"/>
    <p:sldId id="721" r:id="rId63"/>
    <p:sldId id="627" r:id="rId64"/>
    <p:sldId id="789" r:id="rId65"/>
    <p:sldId id="487" r:id="rId66"/>
    <p:sldId id="572" r:id="rId67"/>
    <p:sldId id="684" r:id="rId68"/>
    <p:sldId id="689" r:id="rId69"/>
    <p:sldId id="690" r:id="rId70"/>
    <p:sldId id="691" r:id="rId71"/>
    <p:sldId id="692" r:id="rId72"/>
    <p:sldId id="693" r:id="rId73"/>
    <p:sldId id="694" r:id="rId74"/>
    <p:sldId id="695" r:id="rId75"/>
    <p:sldId id="696" r:id="rId76"/>
    <p:sldId id="698" r:id="rId77"/>
    <p:sldId id="701" r:id="rId78"/>
    <p:sldId id="702" r:id="rId79"/>
    <p:sldId id="685" r:id="rId80"/>
    <p:sldId id="703" r:id="rId81"/>
    <p:sldId id="686" r:id="rId82"/>
    <p:sldId id="704" r:id="rId83"/>
    <p:sldId id="705" r:id="rId84"/>
    <p:sldId id="706" r:id="rId85"/>
    <p:sldId id="707" r:id="rId86"/>
    <p:sldId id="708" r:id="rId87"/>
    <p:sldId id="709" r:id="rId88"/>
    <p:sldId id="710" r:id="rId89"/>
    <p:sldId id="711" r:id="rId90"/>
    <p:sldId id="687" r:id="rId91"/>
    <p:sldId id="688" r:id="rId92"/>
    <p:sldId id="629" r:id="rId93"/>
    <p:sldId id="723" r:id="rId94"/>
    <p:sldId id="724" r:id="rId95"/>
    <p:sldId id="722" r:id="rId96"/>
    <p:sldId id="727" r:id="rId97"/>
    <p:sldId id="728" r:id="rId98"/>
    <p:sldId id="729" r:id="rId99"/>
    <p:sldId id="730" r:id="rId100"/>
    <p:sldId id="731" r:id="rId101"/>
    <p:sldId id="735" r:id="rId102"/>
    <p:sldId id="725" r:id="rId103"/>
    <p:sldId id="732" r:id="rId104"/>
    <p:sldId id="734" r:id="rId105"/>
    <p:sldId id="726" r:id="rId106"/>
    <p:sldId id="736" r:id="rId107"/>
    <p:sldId id="737" r:id="rId108"/>
    <p:sldId id="738" r:id="rId109"/>
    <p:sldId id="739" r:id="rId110"/>
    <p:sldId id="741" r:id="rId111"/>
    <p:sldId id="742" r:id="rId112"/>
    <p:sldId id="579" r:id="rId113"/>
    <p:sldId id="580" r:id="rId114"/>
    <p:sldId id="630" r:id="rId115"/>
    <p:sldId id="785" r:id="rId116"/>
    <p:sldId id="790" r:id="rId117"/>
    <p:sldId id="792" r:id="rId118"/>
    <p:sldId id="791" r:id="rId119"/>
    <p:sldId id="793" r:id="rId120"/>
    <p:sldId id="794" r:id="rId121"/>
    <p:sldId id="784" r:id="rId122"/>
    <p:sldId id="745" r:id="rId123"/>
    <p:sldId id="747" r:id="rId124"/>
    <p:sldId id="748" r:id="rId125"/>
    <p:sldId id="750" r:id="rId126"/>
    <p:sldId id="751" r:id="rId127"/>
    <p:sldId id="743" r:id="rId128"/>
    <p:sldId id="749" r:id="rId129"/>
    <p:sldId id="631" r:id="rId130"/>
    <p:sldId id="506" r:id="rId131"/>
    <p:sldId id="754" r:id="rId132"/>
    <p:sldId id="756" r:id="rId133"/>
    <p:sldId id="759" r:id="rId134"/>
    <p:sldId id="760" r:id="rId135"/>
    <p:sldId id="761" r:id="rId136"/>
    <p:sldId id="762" r:id="rId137"/>
    <p:sldId id="763" r:id="rId138"/>
    <p:sldId id="764" r:id="rId139"/>
    <p:sldId id="757" r:id="rId140"/>
    <p:sldId id="765" r:id="rId141"/>
    <p:sldId id="767" r:id="rId142"/>
    <p:sldId id="766" r:id="rId143"/>
    <p:sldId id="768" r:id="rId144"/>
    <p:sldId id="758" r:id="rId145"/>
    <p:sldId id="769" r:id="rId146"/>
    <p:sldId id="770" r:id="rId147"/>
    <p:sldId id="771" r:id="rId148"/>
    <p:sldId id="772" r:id="rId149"/>
    <p:sldId id="781" r:id="rId150"/>
    <p:sldId id="773" r:id="rId151"/>
    <p:sldId id="774" r:id="rId152"/>
    <p:sldId id="775" r:id="rId153"/>
    <p:sldId id="779" r:id="rId154"/>
    <p:sldId id="786" r:id="rId155"/>
    <p:sldId id="787" r:id="rId156"/>
    <p:sldId id="508" r:id="rId157"/>
    <p:sldId id="625" r:id="rId158"/>
    <p:sldId id="586" r:id="rId159"/>
    <p:sldId id="795" r:id="rId160"/>
  </p:sldIdLst>
  <p:sldSz cx="9144000" cy="5143500" type="screen16x9"/>
  <p:notesSz cx="6858000" cy="9144000"/>
  <p:embeddedFontLst>
    <p:embeddedFont>
      <p:font typeface="Arial Unicode MS" panose="020B0604020202020204" pitchFamily="34" charset="-120"/>
      <p:regular r:id="rId162"/>
    </p:embeddedFont>
    <p:embeddedFont>
      <p:font typeface="Calibri" panose="020F0502020204030204" pitchFamily="34" charset="0"/>
      <p:regular r:id="rId163"/>
      <p:bold r:id="rId164"/>
      <p:italic r:id="rId165"/>
      <p:boldItalic r:id="rId166"/>
    </p:embeddedFont>
    <p:embeddedFont>
      <p:font typeface="微軟正黑體" panose="020B0604030504040204" pitchFamily="34" charset="-120"/>
      <p:regular r:id="rId167"/>
      <p:bold r:id="rId1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使用者" initials="W使" lastIdx="9" clrIdx="0"/>
  <p:cmAuthor id="1" name="Floyd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2BE56FC-3F11-46A5-883B-EB6CA1AE7BDF}">
  <a:tblStyle styleId="{32BE56FC-3F11-46A5-883B-EB6CA1AE7BD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20B0EB47-5518-4518-9553-DF23CF9D3EA3}" styleName="Table_1"/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1" autoAdjust="0"/>
    <p:restoredTop sz="87745" autoAdjust="0"/>
  </p:normalViewPr>
  <p:slideViewPr>
    <p:cSldViewPr snapToGrid="0" snapToObjects="1">
      <p:cViewPr>
        <p:scale>
          <a:sx n="98" d="100"/>
          <a:sy n="98" d="100"/>
        </p:scale>
        <p:origin x="-84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79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font" Target="fonts/font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6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font" Target="fonts/font3.fntdata"/><Relationship Id="rId16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11T18:16:49.256" idx="5">
    <p:pos x="335" y="391"/>
    <p:text>更換標題變成中文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57488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arameter" TargetMode="External"/><Relationship Id="rId13" Type="http://schemas.openxmlformats.org/officeDocument/2006/relationships/hyperlink" Target="https://en.wikipedia.org/wiki/Operating_system" TargetMode="External"/><Relationship Id="rId3" Type="http://schemas.openxmlformats.org/officeDocument/2006/relationships/hyperlink" Target="https://en.wikipedia.org/wiki/Microcontroller" TargetMode="External"/><Relationship Id="rId7" Type="http://schemas.openxmlformats.org/officeDocument/2006/relationships/hyperlink" Target="https://en.wikipedia.org/wiki/Sensor" TargetMode="External"/><Relationship Id="rId12" Type="http://schemas.openxmlformats.org/officeDocument/2006/relationships/hyperlink" Target="https://en.wikipedia.org/wiki/Power_(physics)" TargetMode="External"/><Relationship Id="rId2" Type="http://schemas.openxmlformats.org/officeDocument/2006/relationships/slide" Target="../slides/slide93.xml"/><Relationship Id="rId16" Type="http://schemas.openxmlformats.org/officeDocument/2006/relationships/hyperlink" Target="https://en.wikipedia.org/wiki/Total_cost_of_ownership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Server_(computing)" TargetMode="External"/><Relationship Id="rId11" Type="http://schemas.openxmlformats.org/officeDocument/2006/relationships/hyperlink" Target="https://en.wikipedia.org/wiki/Speed" TargetMode="External"/><Relationship Id="rId5" Type="http://schemas.openxmlformats.org/officeDocument/2006/relationships/hyperlink" Target="https://en.wikipedia.org/wiki/Computer" TargetMode="External"/><Relationship Id="rId15" Type="http://schemas.openxmlformats.org/officeDocument/2006/relationships/hyperlink" Target="https://en.wikipedia.org/wiki/Computer_network" TargetMode="External"/><Relationship Id="rId10" Type="http://schemas.openxmlformats.org/officeDocument/2006/relationships/hyperlink" Target="https://en.wikipedia.org/wiki/Fan_(implement)" TargetMode="External"/><Relationship Id="rId4" Type="http://schemas.openxmlformats.org/officeDocument/2006/relationships/hyperlink" Target="https://en.wikipedia.org/wiki/Motherboard" TargetMode="External"/><Relationship Id="rId9" Type="http://schemas.openxmlformats.org/officeDocument/2006/relationships/hyperlink" Target="https://en.wikipedia.org/wiki/Temperature" TargetMode="External"/><Relationship Id="rId14" Type="http://schemas.openxmlformats.org/officeDocument/2006/relationships/hyperlink" Target="https://en.wikipedia.org/wiki/System_administrator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Shape 2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zh-TW" sz="1200" b="1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zh-TW" altLang="en-US" sz="1200" b="1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管理者在設備管理上的痛處有哪些？</a:t>
            </a:r>
            <a:endParaRPr dirty="0"/>
          </a:p>
        </p:txBody>
      </p:sp>
      <p:sp>
        <p:nvSpPr>
          <p:cNvPr id="2559" name="Shape 25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Shape 30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8" name="Shape 30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" name="Shape 26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71" name="Shape 26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Shape 27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5" name="Shape 27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1427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Shape 2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9" name="Shape 27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422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40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41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Shape 25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這麼多問題，那該怎麼解決呢？</a:t>
            </a:r>
            <a:endParaRPr dirty="0"/>
          </a:p>
        </p:txBody>
      </p:sp>
      <p:sp>
        <p:nvSpPr>
          <p:cNvPr id="2572" name="Shape 25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Shape 2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40" name="Shape 26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Shape 27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1" name="Shape 27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Shape 2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86" name="Shape 2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244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Shape 2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86" name="Shape 2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244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Shape 28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The baseboard management controller (BMC) provides the intelligence in the IPMI architecture. It is a specialized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microcontroller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embedded on the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motherboard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of a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computer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- generally a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server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. The BMC manages the interface between system-management software and platform hardware.</a:t>
            </a:r>
          </a:p>
          <a:p>
            <a:pPr lvl="0" rtl="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Different types of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7"/>
              </a:rPr>
              <a:t>sensors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built into the computer system report to the BMC on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parameters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such as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9"/>
              </a:rPr>
              <a:t>temperature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, cooling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0"/>
              </a:rPr>
              <a:t>fan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1"/>
              </a:rPr>
              <a:t>speeds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2"/>
              </a:rPr>
              <a:t>power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status,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3"/>
              </a:rPr>
              <a:t>operating system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(OS) status, etc. The BMC monitors the sensors and can send alerts to a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4"/>
              </a:rPr>
              <a:t>system administrator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via the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5"/>
              </a:rPr>
              <a:t>network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if any of the parameters do not stay within pre-set limits, indicating a potential failure of the system. The administrator can also remotely communicate with the BMC to take some corrective actions - such as resetting or power cycling the system to get a hung OS running again. These abilities save on the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6"/>
              </a:rPr>
              <a:t>total cost of ownership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of a system.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07" name="Shape 28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Shape 28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4" name="Shape 28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200" b="1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QRM+</a:t>
            </a:r>
            <a:r>
              <a:rPr lang="zh-TW" altLang="en-US" sz="1200" b="1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是什麼呢？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00FD2-B105-4E91-AEC4-8C47A5AC3ED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101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103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106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107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108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109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Shape 28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8" name="Shape 28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Shape 28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18" name="Shape 28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Shape 25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altLang="zh-TW" sz="1200" dirty="0" smtClean="0">
                <a:solidFill>
                  <a:schemeClr val="dk1"/>
                </a:solidFill>
              </a:rPr>
              <a:t>IT</a:t>
            </a:r>
            <a:r>
              <a:rPr lang="zh-TW" altLang="en-US" sz="1200" dirty="0" smtClean="0">
                <a:solidFill>
                  <a:schemeClr val="dk1"/>
                </a:solidFill>
              </a:rPr>
              <a:t>人員的設備管理工作流程是？</a:t>
            </a:r>
            <a:endParaRPr lang="en-US" altLang="zh-TW" sz="1200" dirty="0" smtClean="0">
              <a:solidFill>
                <a:schemeClr val="dk1"/>
              </a:solidFill>
            </a:endParaRPr>
          </a:p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endParaRPr lang="en-US" altLang="zh-TW" sz="1200" dirty="0" smtClean="0">
              <a:solidFill>
                <a:schemeClr val="dk1"/>
              </a:solidFill>
            </a:endParaRPr>
          </a:p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endParaRPr lang="en-US" altLang="zh-TW" sz="1200" dirty="0" smtClean="0">
              <a:solidFill>
                <a:schemeClr val="dk1"/>
              </a:solidFill>
            </a:endParaRPr>
          </a:p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altLang="zh-TW" sz="1200" dirty="0" smtClean="0">
                <a:solidFill>
                  <a:schemeClr val="dk1"/>
                </a:solidFill>
              </a:rPr>
              <a:t>QRM+ </a:t>
            </a:r>
            <a:r>
              <a:rPr lang="zh-TW" altLang="en-US" sz="1200" dirty="0" smtClean="0">
                <a:solidFill>
                  <a:schemeClr val="dk1"/>
                </a:solidFill>
              </a:rPr>
              <a:t>是終端設備的集中管理方案</a:t>
            </a:r>
            <a:endParaRPr lang="en-US" altLang="zh-TW" sz="1200" dirty="0" smtClean="0">
              <a:solidFill>
                <a:schemeClr val="dk1"/>
              </a:solidFill>
            </a:endParaRPr>
          </a:p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協助裝置管理者搜尋與監控您網路所有重要的裝置</a:t>
            </a:r>
            <a:endParaRPr lang="de-DE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lang="en-US" dirty="0" smtClean="0"/>
          </a:p>
          <a:p>
            <a:pPr lvl="0">
              <a:buClr>
                <a:schemeClr val="dk1"/>
              </a:buClr>
              <a:buSzPct val="100000"/>
            </a:pPr>
            <a:r>
              <a:rPr lang="zh-TW" altLang="en-US" sz="1200" b="1" u="sng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三大好處：</a:t>
            </a:r>
            <a:endParaRPr lang="en-US" altLang="zh-TW" sz="1200" b="1" u="sng" dirty="0" smtClea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直覺、圖型化操作</a:t>
            </a:r>
            <a:endParaRPr lang="en-US" altLang="zh-TW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200" dirty="0" smtClean="0">
                <a:solidFill>
                  <a:schemeClr val="dk1"/>
                </a:solidFill>
              </a:rPr>
              <a:t>迅速回復系統正常運作、避免工作延遲</a:t>
            </a:r>
            <a:endParaRPr lang="en-US" altLang="zh-TW" sz="1200" dirty="0" smtClean="0">
              <a:solidFill>
                <a:schemeClr val="dk1"/>
              </a:solidFill>
            </a:endParaRPr>
          </a:p>
          <a:p>
            <a:pPr marL="285743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altLang="zh-TW" sz="1200" dirty="0" smtClean="0">
                <a:solidFill>
                  <a:schemeClr val="dk1"/>
                </a:solidFill>
              </a:rPr>
              <a:t>IT </a:t>
            </a:r>
            <a:r>
              <a:rPr lang="zh-TW" altLang="en-US" sz="1200" dirty="0" smtClean="0">
                <a:solidFill>
                  <a:schemeClr val="dk1"/>
                </a:solidFill>
              </a:rPr>
              <a:t>與成員工作效率極大化</a:t>
            </a:r>
            <a:endParaRPr lang="de-DE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lang="en-US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79" name="Shape 25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Shape 28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53" name="Shape 28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Shape 28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5" name="Shape 28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119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Shape 28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5" name="Shape 28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Shape 29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30" name="Shape 29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2" name="Shape 29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43" name="Shape 29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Shape 2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0" name="Shape 26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Shape 29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1" name="Shape 2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Shape 29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1" name="Shape 2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Shape 29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dirty="0"/>
              <a:t>----- 會議記錄 (17/2/23 20:02) -----</a:t>
            </a:r>
          </a:p>
          <a:p>
            <a:pPr lvl="0" rtl="0">
              <a:spcBef>
                <a:spcPts val="0"/>
              </a:spcBef>
              <a:buNone/>
            </a:pPr>
            <a:r>
              <a:rPr dirty="0"/>
              <a:t>x53 &amp; x51 a pro b 也試著看</a:t>
            </a:r>
          </a:p>
          <a:p>
            <a:pPr lvl="0" rtl="0">
              <a:spcBef>
                <a:spcPts val="0"/>
              </a:spcBef>
              <a:buNone/>
            </a:pPr>
            <a:r>
              <a:rPr dirty="0"/>
              <a:t>x63 全部</a:t>
            </a:r>
          </a:p>
        </p:txBody>
      </p:sp>
      <p:sp>
        <p:nvSpPr>
          <p:cNvPr id="2967" name="Shape 29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Shape 26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IPMI</a:t>
            </a:r>
            <a:r>
              <a:rPr lang="zh-TW" altLang="en-US" dirty="0" smtClean="0"/>
              <a:t>的部份可以特別跟我們說明下嗎？</a:t>
            </a:r>
            <a:endParaRPr dirty="0"/>
          </a:p>
        </p:txBody>
      </p:sp>
      <p:sp>
        <p:nvSpPr>
          <p:cNvPr id="2628" name="Shape 26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Shape 2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那</a:t>
            </a:r>
            <a:r>
              <a:rPr lang="en-US" altLang="zh-TW" dirty="0" smtClean="0"/>
              <a:t>Windows</a:t>
            </a:r>
            <a:r>
              <a:rPr lang="zh-TW" altLang="en-US" dirty="0" smtClean="0"/>
              <a:t>及</a:t>
            </a:r>
            <a:r>
              <a:rPr lang="en-US" altLang="zh-TW" dirty="0" smtClean="0"/>
              <a:t>Linux</a:t>
            </a:r>
            <a:r>
              <a:rPr lang="zh-TW" altLang="en-US" dirty="0" smtClean="0"/>
              <a:t>要如何管理呢？</a:t>
            </a:r>
            <a:endParaRPr dirty="0"/>
          </a:p>
        </p:txBody>
      </p:sp>
      <p:sp>
        <p:nvSpPr>
          <p:cNvPr id="2640" name="Shape 26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Shape 26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這個</a:t>
            </a:r>
            <a:r>
              <a:rPr lang="en-US" altLang="zh-TW" dirty="0" smtClean="0"/>
              <a:t>Agent</a:t>
            </a:r>
            <a:r>
              <a:rPr lang="zh-TW" altLang="en-US" dirty="0" smtClean="0"/>
              <a:t>有哪些功能作用呢？</a:t>
            </a:r>
            <a:endParaRPr dirty="0"/>
          </a:p>
        </p:txBody>
      </p:sp>
      <p:sp>
        <p:nvSpPr>
          <p:cNvPr id="2650" name="Shape 2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Shape 26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支持的平台及版本有哪些？</a:t>
            </a:r>
            <a:endParaRPr dirty="0"/>
          </a:p>
        </p:txBody>
      </p:sp>
      <p:sp>
        <p:nvSpPr>
          <p:cNvPr id="2650" name="Shape 2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491630"/>
            <a:ext cx="7772400" cy="1296144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024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4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 pitchFamily="34" charset="-12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5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5576" y="3435846"/>
            <a:ext cx="7572428" cy="504056"/>
          </a:xfrm>
        </p:spPr>
        <p:txBody>
          <a:bodyPr/>
          <a:lstStyle>
            <a:lvl1pPr marL="0" indent="0" algn="ctr">
              <a:buNone/>
              <a:defRPr sz="14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2150851"/>
            <a:ext cx="8520599" cy="841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267875"/>
            <a:ext cx="8520599" cy="7497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26683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2668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2668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0079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0079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92050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92050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7634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428610"/>
            <a:ext cx="8683516" cy="607413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6202" y="1357305"/>
            <a:ext cx="8683516" cy="3429024"/>
          </a:xfrm>
        </p:spPr>
        <p:txBody>
          <a:bodyPr/>
          <a:lstStyle>
            <a:lvl1pPr>
              <a:defRPr sz="2600" b="0">
                <a:solidFill>
                  <a:srgbClr val="002060"/>
                </a:solidFill>
                <a:latin typeface="Arial Un"/>
                <a:ea typeface="Arial Unicode MS" pitchFamily="34" charset="-120"/>
                <a:cs typeface="Arial Unicode MS" pitchFamily="34" charset="-120"/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4pPr>
            <a:lvl5pPr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68799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68799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68799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6879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714758"/>
            <a:ext cx="7707339" cy="857256"/>
          </a:xfr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071552"/>
            <a:ext cx="7707339" cy="25717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標題 1"/>
          <p:cNvSpPr txBox="1">
            <a:spLocks/>
          </p:cNvSpPr>
          <p:nvPr userDrawn="1"/>
        </p:nvSpPr>
        <p:spPr>
          <a:xfrm>
            <a:off x="214282" y="411510"/>
            <a:ext cx="8643998" cy="62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68799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00064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00064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00064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00064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00064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00064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57233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57233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564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14282" y="1357305"/>
            <a:ext cx="4281518" cy="3415914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4282" y="411510"/>
            <a:ext cx="8572560" cy="624513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內容版面配置區 2"/>
          <p:cNvSpPr>
            <a:spLocks noGrp="1"/>
          </p:cNvSpPr>
          <p:nvPr>
            <p:ph sz="half" idx="10"/>
          </p:nvPr>
        </p:nvSpPr>
        <p:spPr>
          <a:xfrm>
            <a:off x="4552602" y="1357305"/>
            <a:ext cx="4281518" cy="3415914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5642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5642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5642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5642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5642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564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5642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50439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97889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25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3" y="1285865"/>
            <a:ext cx="2894041" cy="375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1285866"/>
            <a:ext cx="5111750" cy="3429024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400">
                <a:latin typeface="微軟正黑體" pitchFamily="34" charset="-120"/>
                <a:ea typeface="微軟正黑體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71473" y="1714495"/>
            <a:ext cx="2894041" cy="3000396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標題 1"/>
          <p:cNvSpPr txBox="1">
            <a:spLocks/>
          </p:cNvSpPr>
          <p:nvPr userDrawn="1"/>
        </p:nvSpPr>
        <p:spPr>
          <a:xfrm>
            <a:off x="539552" y="411510"/>
            <a:ext cx="8001056" cy="62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3600450"/>
            <a:ext cx="7572428" cy="425054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85786" y="1214428"/>
            <a:ext cx="7572428" cy="23312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dirty="0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85786" y="4025503"/>
            <a:ext cx="7572428" cy="603647"/>
          </a:xfrm>
        </p:spPr>
        <p:txBody>
          <a:bodyPr/>
          <a:lstStyle>
            <a:lvl1pPr marL="0" indent="0">
              <a:buNone/>
              <a:defRPr sz="1400"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標題 1"/>
          <p:cNvSpPr txBox="1">
            <a:spLocks/>
          </p:cNvSpPr>
          <p:nvPr userDrawn="1"/>
        </p:nvSpPr>
        <p:spPr>
          <a:xfrm>
            <a:off x="214282" y="411510"/>
            <a:ext cx="8715436" cy="62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按一下以編輯母片標題樣式</a:t>
            </a:r>
            <a:endParaRPr lang="zh-TW" altLang="en-US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6" name="標題 1"/>
          <p:cNvSpPr>
            <a:spLocks noGrp="1"/>
          </p:cNvSpPr>
          <p:nvPr>
            <p:ph type="ctrTitle"/>
          </p:nvPr>
        </p:nvSpPr>
        <p:spPr>
          <a:xfrm>
            <a:off x="683568" y="1491630"/>
            <a:ext cx="7772400" cy="1296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002024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副標題 2"/>
          <p:cNvSpPr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 pitchFamily="34" charset="-12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8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5576" y="3435846"/>
            <a:ext cx="7572428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14282" y="428610"/>
            <a:ext cx="864399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14282" y="1285866"/>
            <a:ext cx="8643998" cy="357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4" r:id="rId24"/>
    <p:sldLayoutId id="2147483725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  <p:sldLayoutId id="2147483742" r:id="rId41"/>
    <p:sldLayoutId id="2147483743" r:id="rId42"/>
    <p:sldLayoutId id="2147483744" r:id="rId43"/>
    <p:sldLayoutId id="2147483745" r:id="rId44"/>
    <p:sldLayoutId id="2147483746" r:id="rId45"/>
    <p:sldLayoutId id="2147483750" r:id="rId46"/>
    <p:sldLayoutId id="2147483753" r:id="rId47"/>
    <p:sldLayoutId id="2147483754" r:id="rId48"/>
    <p:sldLayoutId id="2147483755" r:id="rId49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b="0" kern="1200">
          <a:solidFill>
            <a:srgbClr val="002060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1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8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6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Shape 2561"/>
          <p:cNvSpPr txBox="1">
            <a:spLocks noGrp="1"/>
          </p:cNvSpPr>
          <p:nvPr>
            <p:ph type="ctrTitle"/>
          </p:nvPr>
        </p:nvSpPr>
        <p:spPr>
          <a:xfrm>
            <a:off x="1330934" y="1814787"/>
            <a:ext cx="6447403" cy="89983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en-US" sz="4800" b="1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de-DE" sz="4800" b="1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QRM+</a:t>
            </a:r>
            <a:endParaRPr lang="de-DE" sz="4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Shape 2563"/>
          <p:cNvSpPr txBox="1">
            <a:spLocks noGrp="1"/>
          </p:cNvSpPr>
          <p:nvPr>
            <p:ph type="subTitle" idx="1"/>
          </p:nvPr>
        </p:nvSpPr>
        <p:spPr>
          <a:xfrm>
            <a:off x="623401" y="5925787"/>
            <a:ext cx="8520599" cy="792675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lang="de-DE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資深專案經理</a:t>
            </a:r>
            <a:r>
              <a:rPr lang="en-US" altLang="zh-TW" sz="2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Floyd </a:t>
            </a:r>
            <a:r>
              <a:rPr lang="de-DE" sz="2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Sung</a:t>
            </a:r>
          </a:p>
        </p:txBody>
      </p:sp>
      <p:pic>
        <p:nvPicPr>
          <p:cNvPr id="2050" name="Picture 2" descr="\\Marketing\Marketing\MarketingMaterials\DM\NAS\Software_Section_brochure\生產力工具(單尾) _Yvonne\Links\qpulse_5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8765" y="1890858"/>
            <a:ext cx="729866" cy="729866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629399" y="2784779"/>
            <a:ext cx="8034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整合型遠端電腦設備管理解決方案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Shape 3080"/>
          <p:cNvSpPr txBox="1"/>
          <p:nvPr/>
        </p:nvSpPr>
        <p:spPr>
          <a:xfrm>
            <a:off x="377199" y="-572624"/>
            <a:ext cx="8520599" cy="5726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de-DE"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3" name="Shape 3083"/>
          <p:cNvSpPr txBox="1"/>
          <p:nvPr/>
        </p:nvSpPr>
        <p:spPr>
          <a:xfrm>
            <a:off x="395521" y="3513762"/>
            <a:ext cx="5823600" cy="31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de-DE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7" name="Shape 3087"/>
          <p:cNvSpPr txBox="1"/>
          <p:nvPr/>
        </p:nvSpPr>
        <p:spPr>
          <a:xfrm>
            <a:off x="4996075" y="1996550"/>
            <a:ext cx="1612200" cy="49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altLang="en-US" sz="1800" b="1" dirty="0" smtClean="0">
                <a:solidFill>
                  <a:srgbClr val="FFFFFF"/>
                </a:solidFill>
              </a:rPr>
              <a:t>作業系統</a:t>
            </a:r>
            <a:endParaRPr lang="de-DE" sz="1800" b="1" dirty="0">
              <a:solidFill>
                <a:srgbClr val="FFFFFF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085519"/>
              </p:ext>
            </p:extLst>
          </p:nvPr>
        </p:nvGraphicFramePr>
        <p:xfrm>
          <a:off x="355670" y="1612156"/>
          <a:ext cx="8476629" cy="2174141"/>
        </p:xfrm>
        <a:graphic>
          <a:graphicData uri="http://schemas.openxmlformats.org/drawingml/2006/table">
            <a:tbl>
              <a:tblPr firstRow="1" bandRow="1">
                <a:tableStyleId>{32BE56FC-3F11-46A5-883B-EB6CA1AE7BDF}</a:tableStyleId>
              </a:tblPr>
              <a:tblGrid>
                <a:gridCol w="2709358"/>
                <a:gridCol w="5767271"/>
              </a:tblGrid>
              <a:tr h="523141">
                <a:tc>
                  <a:txBody>
                    <a:bodyPr/>
                    <a:lstStyle/>
                    <a:p>
                      <a:pPr lvl="0" algn="l"/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硬體架構</a:t>
                      </a:r>
                      <a:r>
                        <a:rPr lang="en-US" altLang="zh-TW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/</a:t>
                      </a:r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作業系統</a:t>
                      </a:r>
                      <a:endParaRPr lang="en-US" altLang="zh-TW" sz="1800" dirty="0">
                        <a:latin typeface="微軟正黑體" pitchFamily="34" charset="-120"/>
                        <a:ea typeface="微軟正黑體" pitchFamily="34" charset="-120"/>
                        <a:cs typeface="Calibri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  <a:cs typeface="Calibri"/>
                        </a:rPr>
                        <a:t>支援版本</a:t>
                      </a:r>
                      <a:endParaRPr lang="en-US" altLang="zh-TW" sz="1800" dirty="0">
                        <a:latin typeface="微軟正黑體" pitchFamily="34" charset="-120"/>
                        <a:ea typeface="微軟正黑體" pitchFamily="34" charset="-120"/>
                        <a:cs typeface="Calibri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x86 - Windows</a:t>
                      </a:r>
                      <a:endParaRPr lang="en-US" altLang="zh-TW" sz="18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Calibri"/>
                          <a:ea typeface="Heiti TC Light"/>
                          <a:cs typeface="Calibri"/>
                        </a:rPr>
                        <a:t>Windows XP/Vista/7/8/8.1/10, Windows Server 2003/2008/2012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altLang="zh-TW" sz="1800" dirty="0" smtClean="0">
                          <a:latin typeface="Calibri"/>
                          <a:ea typeface="Heiti TC Light"/>
                          <a:cs typeface="Calibri"/>
                        </a:rPr>
                        <a:t>x86-64 - Windows</a:t>
                      </a:r>
                      <a:endParaRPr lang="en-US" altLang="zh-TW" sz="18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Calibri"/>
                          <a:ea typeface="Heiti TC Light"/>
                          <a:cs typeface="Calibri"/>
                        </a:rPr>
                        <a:t>Windows Vista/7/8/8.1/10, Windows Server 2003/2008/2012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altLang="zh-TW" sz="1800" dirty="0" smtClean="0">
                          <a:latin typeface="Calibri"/>
                          <a:ea typeface="Heiti TC Light"/>
                          <a:cs typeface="Calibri"/>
                        </a:rPr>
                        <a:t>x86-64 - Linux</a:t>
                      </a:r>
                      <a:endParaRPr lang="en-US" altLang="zh-TW" sz="18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Calibri"/>
                          <a:ea typeface="Heiti TC Light"/>
                          <a:cs typeface="Calibri"/>
                        </a:rPr>
                        <a:t>Ubuntu 12/14/16,</a:t>
                      </a:r>
                      <a:r>
                        <a:rPr lang="en-US" altLang="zh-TW" sz="1800" baseline="0" dirty="0" smtClean="0">
                          <a:latin typeface="Calibri"/>
                          <a:ea typeface="Heiti TC Light"/>
                          <a:cs typeface="Calibri"/>
                        </a:rPr>
                        <a:t> Debian 8, CentOS 6/7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000" dirty="0" err="1" smtClean="0">
                <a:solidFill>
                  <a:schemeClr val="lt1"/>
                </a:solidFill>
              </a:rPr>
              <a:t>QRMAgent</a:t>
            </a:r>
            <a:r>
              <a:rPr lang="en-US" sz="4000" dirty="0" smtClean="0">
                <a:solidFill>
                  <a:schemeClr val="lt1"/>
                </a:solidFill>
              </a:rPr>
              <a:t> 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目前支援的平台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4850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yen_liu\Pictures\Screenshots\QRM+直播圖片檔_201710112\CH\P3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769" y="1373860"/>
            <a:ext cx="5316004" cy="3203987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檢視封包路徑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+mj-lt"/>
              <a:buAutoNum type="arabicPeriod" startAt="3"/>
            </a:pPr>
            <a:r>
              <a:rPr dirty="0"/>
              <a:t>彈出一視窗並顯示</a:t>
            </a:r>
            <a:r>
              <a:rPr lang="en-US" dirty="0"/>
              <a:t> </a:t>
            </a:r>
            <a:r>
              <a:rPr lang="en-US" dirty="0" err="1"/>
              <a:t>Traceroute</a:t>
            </a:r>
            <a:r>
              <a:rPr lang="en-US" dirty="0"/>
              <a:t> </a:t>
            </a:r>
            <a:r>
              <a:rPr dirty="0"/>
              <a:t>指令執行結果</a:t>
            </a:r>
          </a:p>
          <a:p>
            <a:pPr fontAlgn="base">
              <a:buFont typeface="+mj-lt"/>
              <a:buAutoNum type="arabicPeriod" startAt="3"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450599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yen_liu\Pictures\Screenshots\QRM+直播圖片檔_201710112\CH\P4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015" y="1373860"/>
            <a:ext cx="5400000" cy="30375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遠端電源控制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dirty="0"/>
              <a:t>透過</a:t>
            </a:r>
            <a:r>
              <a:rPr lang="en-US" dirty="0"/>
              <a:t> </a:t>
            </a:r>
            <a:r>
              <a:rPr lang="en-US" dirty="0" err="1"/>
              <a:t>QRMAgent</a:t>
            </a:r>
            <a:r>
              <a:rPr lang="en-US" dirty="0"/>
              <a:t> </a:t>
            </a:r>
            <a:r>
              <a:rPr dirty="0"/>
              <a:t>對裝置進</a:t>
            </a:r>
            <a:endParaRPr lang="en-US" altLang="zh-TW" dirty="0"/>
          </a:p>
          <a:p>
            <a:pPr>
              <a:buNone/>
            </a:pPr>
            <a:r>
              <a:rPr dirty="0"/>
              <a:t>行電源</a:t>
            </a:r>
            <a:r>
              <a:rPr dirty="0" smtClean="0"/>
              <a:t>控制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>
              <a:buNone/>
            </a:pPr>
            <a:endParaRPr lang="en-US" altLang="zh-TW" dirty="0"/>
          </a:p>
          <a:p>
            <a:r>
              <a:rPr dirty="0" smtClean="0"/>
              <a:t>進入</a:t>
            </a:r>
            <a:r>
              <a:rPr lang="en-US" dirty="0" smtClean="0"/>
              <a:t> </a:t>
            </a:r>
            <a:r>
              <a:rPr lang="en-US" dirty="0" err="1"/>
              <a:t>QRMAgent</a:t>
            </a:r>
            <a:r>
              <a:rPr lang="en-US" dirty="0"/>
              <a:t> </a:t>
            </a:r>
            <a:r>
              <a:rPr dirty="0"/>
              <a:t>單機儀表板頁面，點擊</a:t>
            </a:r>
            <a:r>
              <a:rPr lang="en-US" altLang="zh-TW" dirty="0"/>
              <a:t>〔</a:t>
            </a:r>
            <a:r>
              <a:rPr dirty="0"/>
              <a:t>工具集</a:t>
            </a:r>
            <a:r>
              <a:rPr lang="en-US" altLang="zh-TW" dirty="0"/>
              <a:t>〕</a:t>
            </a:r>
            <a:r>
              <a:rPr dirty="0"/>
              <a:t>按鈕</a:t>
            </a:r>
            <a:endParaRPr lang="en-US" altLang="zh-TW" dirty="0"/>
          </a:p>
          <a:p>
            <a:r>
              <a:rPr dirty="0"/>
              <a:t>選取</a:t>
            </a:r>
            <a:r>
              <a:rPr lang="en-US" altLang="zh-TW" dirty="0"/>
              <a:t>〔</a:t>
            </a:r>
            <a:r>
              <a:rPr dirty="0"/>
              <a:t>電源控制</a:t>
            </a:r>
            <a:r>
              <a:rPr lang="en-US" altLang="zh-TW" dirty="0"/>
              <a:t>〕</a:t>
            </a:r>
            <a:r>
              <a:rPr dirty="0"/>
              <a:t>功能</a:t>
            </a:r>
            <a:endParaRPr lang="en-US" altLang="zh-TW" dirty="0"/>
          </a:p>
          <a:p>
            <a:r>
              <a:rPr dirty="0"/>
              <a:t>選取</a:t>
            </a:r>
            <a:r>
              <a:rPr lang="en-US" altLang="zh-TW" dirty="0"/>
              <a:t>〔</a:t>
            </a:r>
            <a:r>
              <a:rPr dirty="0"/>
              <a:t>關閉電源</a:t>
            </a:r>
            <a:r>
              <a:rPr lang="en-US" altLang="zh-TW" dirty="0"/>
              <a:t>〕</a:t>
            </a:r>
            <a:r>
              <a:rPr dirty="0"/>
              <a:t>或</a:t>
            </a:r>
            <a:r>
              <a:rPr lang="en-US" altLang="zh-TW" dirty="0"/>
              <a:t>〔</a:t>
            </a:r>
            <a:r>
              <a:rPr dirty="0"/>
              <a:t>重啟電源</a:t>
            </a:r>
            <a:r>
              <a:rPr lang="en-US" altLang="zh-TW" dirty="0"/>
              <a:t>〕</a:t>
            </a:r>
            <a:r>
              <a:rPr dirty="0"/>
              <a:t>功能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35252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3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：快速排除狀況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294286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3</a:t>
            </a:r>
            <a:r>
              <a:rPr lang="en-US" altLang="zh-TW" sz="28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-1. </a:t>
            </a:r>
            <a:r>
              <a:rPr lang="zh-TW" altLang="en-US" sz="28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使用遠端檢測</a:t>
            </a:r>
            <a:r>
              <a:rPr lang="en-US" altLang="zh-TW" sz="28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/</a:t>
            </a:r>
            <a:r>
              <a:rPr lang="zh-TW" altLang="en-US" sz="28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電源工具</a:t>
            </a:r>
            <a:r>
              <a:rPr lang="en-US" altLang="zh-TW" sz="28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 </a:t>
            </a:r>
          </a:p>
          <a:p>
            <a:pPr algn="l"/>
            <a:r>
              <a:rPr lang="en-US" altLang="zh-TW" sz="2800" dirty="0">
                <a:latin typeface="微軟正黑體"/>
                <a:ea typeface="微軟正黑體"/>
                <a:cs typeface="微軟正黑體"/>
              </a:rPr>
              <a:t>3</a:t>
            </a:r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>-2. </a:t>
            </a: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如何開啟遠端桌面</a:t>
            </a:r>
            <a:endParaRPr lang="en-US" altLang="zh-TW" sz="28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3</a:t>
            </a: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-3.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善用多樣的遠端桌面服務</a:t>
            </a: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 (RDP,</a:t>
            </a:r>
          </a:p>
          <a:p>
            <a:pPr algn="l"/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       VNC, SSH, KVM over IP)  </a:t>
            </a:r>
          </a:p>
          <a:p>
            <a:pPr algn="l"/>
            <a:endParaRPr lang="en-US" altLang="zh-TW" sz="28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5730999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yen_liu\Pictures\Screenshots\QRM+直播圖片檔_201710112\CH\P3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942" y="1373860"/>
            <a:ext cx="4858012" cy="2732632"/>
          </a:xfrm>
          <a:prstGeom prst="rect">
            <a:avLst/>
          </a:prstGeom>
          <a:noFill/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如何開啟遠端桌面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353164" y="1337846"/>
            <a:ext cx="3566298" cy="36913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QRM+ </a:t>
            </a:r>
            <a:r>
              <a:rPr dirty="0" smtClean="0"/>
              <a:t>可提供整合型的遠端桌面功能</a:t>
            </a:r>
            <a:r>
              <a:rPr dirty="0"/>
              <a:t>，</a:t>
            </a:r>
            <a:r>
              <a:rPr dirty="0" smtClean="0"/>
              <a:t>可依照不同的裝置型態</a:t>
            </a:r>
            <a:r>
              <a:rPr dirty="0"/>
              <a:t>，</a:t>
            </a:r>
            <a:r>
              <a:rPr dirty="0" smtClean="0"/>
              <a:t>選擇適合的遠端存取功能</a:t>
            </a:r>
            <a:r>
              <a:rPr dirty="0"/>
              <a:t>：</a:t>
            </a:r>
          </a:p>
          <a:p>
            <a:pPr lvl="0"/>
            <a:r>
              <a:rPr lang="en-US" dirty="0"/>
              <a:t>Windows </a:t>
            </a:r>
            <a:r>
              <a:rPr dirty="0"/>
              <a:t>裝置：</a:t>
            </a:r>
            <a:r>
              <a:rPr lang="en-US" dirty="0"/>
              <a:t>RDP </a:t>
            </a:r>
            <a:r>
              <a:rPr dirty="0"/>
              <a:t>或是</a:t>
            </a:r>
            <a:r>
              <a:rPr lang="en-US" dirty="0"/>
              <a:t> VNC </a:t>
            </a:r>
            <a:r>
              <a:rPr dirty="0"/>
              <a:t>遠端桌面</a:t>
            </a:r>
          </a:p>
          <a:p>
            <a:pPr lvl="0"/>
            <a:r>
              <a:rPr lang="en-US" dirty="0"/>
              <a:t>Linux </a:t>
            </a:r>
            <a:r>
              <a:rPr dirty="0"/>
              <a:t>裝置：</a:t>
            </a:r>
            <a:r>
              <a:rPr lang="en-US" dirty="0"/>
              <a:t>VNC </a:t>
            </a:r>
            <a:r>
              <a:rPr dirty="0"/>
              <a:t>遠端桌面或是</a:t>
            </a:r>
            <a:r>
              <a:rPr lang="en-US" dirty="0"/>
              <a:t> SSH </a:t>
            </a:r>
            <a:r>
              <a:rPr dirty="0"/>
              <a:t>連線存取</a:t>
            </a:r>
            <a:r>
              <a:rPr lang="en-US" dirty="0"/>
              <a:t> (</a:t>
            </a:r>
            <a:r>
              <a:rPr dirty="0"/>
              <a:t>無需另外安裝</a:t>
            </a:r>
            <a:r>
              <a:rPr lang="en-US" dirty="0"/>
              <a:t> SSH </a:t>
            </a:r>
            <a:r>
              <a:rPr dirty="0"/>
              <a:t>客戶端程式</a:t>
            </a:r>
            <a:r>
              <a:rPr lang="en-US" dirty="0"/>
              <a:t>)</a:t>
            </a:r>
            <a:endParaRPr dirty="0"/>
          </a:p>
          <a:p>
            <a:pPr lvl="0"/>
            <a:r>
              <a:rPr lang="en-US" dirty="0"/>
              <a:t>IPMI </a:t>
            </a:r>
            <a:r>
              <a:rPr dirty="0"/>
              <a:t>裝置：</a:t>
            </a:r>
            <a:r>
              <a:rPr lang="en-US" dirty="0"/>
              <a:t>KVM over IP </a:t>
            </a:r>
            <a:r>
              <a:rPr dirty="0"/>
              <a:t>遠端電腦管理方案</a:t>
            </a:r>
            <a:endParaRPr lang="en-US" altLang="zh-TW" dirty="0"/>
          </a:p>
          <a:p>
            <a:pPr fontAlgn="base">
              <a:buFont typeface="+mj-lt"/>
              <a:buAutoNum type="arabicPeriod" startAt="3"/>
            </a:pPr>
            <a:endParaRPr lang="en-US" altLang="zh-TW" dirty="0"/>
          </a:p>
          <a:p>
            <a:pPr marL="285750" indent="-285750" fontAlgn="base"/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214282" y="4220964"/>
            <a:ext cx="47353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solidFill>
                  <a:srgbClr val="3366FF"/>
                </a:solidFill>
              </a:rPr>
              <a:t>*注意：</a:t>
            </a:r>
            <a:r>
              <a:rPr lang="zh-TW" altLang="en-US" dirty="0"/>
              <a:t>遠端裝置允許使用</a:t>
            </a:r>
            <a:r>
              <a:rPr lang="zh-TW" altLang="en-US" dirty="0" smtClean="0"/>
              <a:t>者連線至此電腦</a:t>
            </a:r>
            <a:r>
              <a:rPr lang="zh-TW" altLang="en-US" dirty="0"/>
              <a:t>的選項必須開啟 </a:t>
            </a:r>
          </a:p>
        </p:txBody>
      </p:sp>
    </p:spTree>
    <p:extLst>
      <p:ext uri="{BB962C8B-B14F-4D97-AF65-F5344CB8AC3E}">
        <p14:creationId xmlns:p14="http://schemas.microsoft.com/office/powerpoint/2010/main" val="3371444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yen_liu\Pictures\Screenshots\QRM+直播圖片檔_201710112\CH\P3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281" y="1432791"/>
            <a:ext cx="4532187" cy="2907101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遠端登入需再次確認權限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338445" y="1432791"/>
            <a:ext cx="3305168" cy="3240000"/>
          </a:xfrm>
        </p:spPr>
        <p:txBody>
          <a:bodyPr/>
          <a:lstStyle/>
          <a:p>
            <a:r>
              <a:rPr dirty="0"/>
              <a:t>彈出安全檢查視窗，請使用者輸入遠端裝置帳號及密碼 </a:t>
            </a:r>
          </a:p>
          <a:p>
            <a:r>
              <a:rPr dirty="0"/>
              <a:t>選取</a:t>
            </a:r>
            <a:r>
              <a:rPr lang="en-US" altLang="zh-TW" dirty="0"/>
              <a:t>〔</a:t>
            </a:r>
            <a:r>
              <a:rPr dirty="0"/>
              <a:t>套用</a:t>
            </a:r>
            <a:r>
              <a:rPr lang="en-US" altLang="zh-TW" dirty="0"/>
              <a:t>〕</a:t>
            </a:r>
            <a:r>
              <a:rPr dirty="0"/>
              <a:t>按鈕，如要重新輸入可選取</a:t>
            </a:r>
            <a:r>
              <a:rPr lang="en-US" altLang="zh-TW" dirty="0"/>
              <a:t>〔</a:t>
            </a:r>
            <a:r>
              <a:rPr dirty="0"/>
              <a:t>重置</a:t>
            </a:r>
            <a:r>
              <a:rPr lang="en-US" altLang="zh-TW" dirty="0"/>
              <a:t>〕</a:t>
            </a:r>
            <a:r>
              <a:rPr dirty="0"/>
              <a:t>按鈕 </a:t>
            </a:r>
          </a:p>
        </p:txBody>
      </p:sp>
    </p:spTree>
    <p:extLst>
      <p:ext uri="{BB962C8B-B14F-4D97-AF65-F5344CB8AC3E}">
        <p14:creationId xmlns:p14="http://schemas.microsoft.com/office/powerpoint/2010/main" val="2167689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3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：快速排除狀況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309610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3-1.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使用遠端檢測</a:t>
            </a: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/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電源控制工具</a:t>
            </a: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</a:p>
          <a:p>
            <a:pPr algn="l"/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3</a:t>
            </a: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-2.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如何開啟遠端桌面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3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-3.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善用多樣的遠端桌面服務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(RDP,</a:t>
            </a:r>
          </a:p>
          <a:p>
            <a:pPr algn="l"/>
            <a:r>
              <a:rPr lang="en-US" altLang="zh-TW" sz="28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      VNC, SSH, KVM over IP)  </a:t>
            </a:r>
          </a:p>
          <a:p>
            <a:pPr algn="l"/>
            <a:endParaRPr lang="en-US" altLang="zh-TW" sz="28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5730999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RDP </a:t>
            </a:r>
            <a:r>
              <a:rPr lang="zh-TW" altLang="en-US" dirty="0" smtClean="0"/>
              <a:t>連線</a:t>
            </a:r>
            <a:endParaRPr lang="zh-TW" altLang="en-US" dirty="0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half" idx="2"/>
          </p:nvPr>
        </p:nvSpPr>
        <p:spPr>
          <a:xfrm>
            <a:off x="5978280" y="1622805"/>
            <a:ext cx="2880000" cy="29550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dirty="0" smtClean="0"/>
              <a:t>瀏覽器開啟一新頁面顯示遠端</a:t>
            </a:r>
            <a:endParaRPr lang="en-US" dirty="0" smtClean="0"/>
          </a:p>
          <a:p>
            <a:pPr>
              <a:buNone/>
            </a:pPr>
            <a:r>
              <a:rPr dirty="0" smtClean="0"/>
              <a:t>桌面</a:t>
            </a:r>
            <a:r>
              <a:rPr lang="zh-TW" altLang="en-US" dirty="0" smtClean="0"/>
              <a:t>畫面。</a:t>
            </a:r>
            <a:endParaRPr lang="en-US" altLang="zh-TW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* </a:t>
            </a:r>
            <a:r>
              <a:rPr lang="zh-TW" altLang="en-US" dirty="0" smtClean="0"/>
              <a:t>適用於</a:t>
            </a:r>
            <a:r>
              <a:rPr lang="en-US" altLang="zh-TW" dirty="0" smtClean="0"/>
              <a:t> Windows </a:t>
            </a:r>
            <a:r>
              <a:rPr lang="zh-TW" altLang="en-US" dirty="0" smtClean="0"/>
              <a:t>系統</a:t>
            </a:r>
            <a:endParaRPr dirty="0"/>
          </a:p>
          <a:p>
            <a:pPr lvl="0"/>
            <a:endParaRPr lang="en-US" altLang="zh-TW" dirty="0"/>
          </a:p>
          <a:p>
            <a:pPr fontAlgn="base">
              <a:buFont typeface="+mj-lt"/>
              <a:buAutoNum type="arabicPeriod" startAt="3"/>
            </a:pPr>
            <a:endParaRPr lang="en-US" altLang="zh-TW" dirty="0"/>
          </a:p>
          <a:p>
            <a:pPr marL="285750" indent="-285750" fontAlgn="base"/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 descr="^05A5CF12677E86355F61AFC02ED3E642CAC98FC6AE991C1850^pimgpsh_fullsize_distr.png"/>
          <p:cNvPicPr>
            <a:picLocks noChangeAspect="1"/>
          </p:cNvPicPr>
          <p:nvPr/>
        </p:nvPicPr>
        <p:blipFill>
          <a:blip r:embed="rId3"/>
          <a:srcRect t="2417" b="7522"/>
          <a:stretch>
            <a:fillRect/>
          </a:stretch>
        </p:blipFill>
        <p:spPr>
          <a:xfrm>
            <a:off x="392325" y="1622805"/>
            <a:ext cx="5483099" cy="27776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65835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VNC </a:t>
            </a:r>
            <a:r>
              <a:rPr lang="zh-TW" altLang="en-US" dirty="0" smtClean="0"/>
              <a:t>連線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5897061" y="1337847"/>
            <a:ext cx="3149880" cy="3240000"/>
          </a:xfrm>
        </p:spPr>
        <p:txBody>
          <a:bodyPr/>
          <a:lstStyle/>
          <a:p>
            <a:pPr>
              <a:buNone/>
            </a:pPr>
            <a:r>
              <a:rPr lang="en-US" dirty="0"/>
              <a:t>VNC </a:t>
            </a:r>
            <a:r>
              <a:rPr dirty="0" smtClean="0"/>
              <a:t>連線成功會顯示遠端桌</a:t>
            </a:r>
            <a:endParaRPr lang="en-US" dirty="0" smtClean="0"/>
          </a:p>
          <a:p>
            <a:pPr>
              <a:buNone/>
            </a:pPr>
            <a:r>
              <a:rPr dirty="0" smtClean="0"/>
              <a:t>面的畫面 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* </a:t>
            </a:r>
            <a:r>
              <a:rPr lang="zh-TW" altLang="en-US" dirty="0" smtClean="0"/>
              <a:t>適用於</a:t>
            </a:r>
            <a:r>
              <a:rPr lang="en-US" altLang="zh-TW" dirty="0" smtClean="0"/>
              <a:t> Linux / Windows </a:t>
            </a:r>
            <a:r>
              <a:rPr lang="zh-TW" altLang="en-US" dirty="0" smtClean="0"/>
              <a:t>系統</a:t>
            </a:r>
            <a:endParaRPr dirty="0"/>
          </a:p>
          <a:p>
            <a:endParaRPr dirty="0"/>
          </a:p>
          <a:p>
            <a:pPr lvl="0"/>
            <a:endParaRPr lang="en-US" altLang="zh-TW" dirty="0"/>
          </a:p>
          <a:p>
            <a:pPr fontAlgn="base">
              <a:buFont typeface="+mj-lt"/>
              <a:buAutoNum type="arabicPeriod" startAt="3"/>
            </a:pPr>
            <a:endParaRPr lang="en-US" altLang="zh-TW" dirty="0"/>
          </a:p>
          <a:p>
            <a:pPr marL="285750" indent="-285750" fontAlgn="base"/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Shape 28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284" y="1337847"/>
            <a:ext cx="5061706" cy="324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96874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SSH </a:t>
            </a:r>
            <a:r>
              <a:rPr lang="zh-TW" altLang="en-US" dirty="0" smtClean="0"/>
              <a:t>連線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6362076" y="1337847"/>
            <a:ext cx="2557386" cy="324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SSH </a:t>
            </a:r>
            <a:r>
              <a:rPr dirty="0" smtClean="0"/>
              <a:t>連線成功會顯示遠端桌面的畫面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* </a:t>
            </a:r>
            <a:r>
              <a:rPr lang="zh-TW" altLang="en-US" dirty="0" smtClean="0"/>
              <a:t>適用於</a:t>
            </a:r>
            <a:r>
              <a:rPr lang="en-US" altLang="zh-TW" dirty="0" smtClean="0"/>
              <a:t> Linux </a:t>
            </a:r>
            <a:r>
              <a:rPr lang="zh-TW" altLang="en-US" dirty="0" smtClean="0"/>
              <a:t>系統</a:t>
            </a:r>
            <a:r>
              <a:rPr dirty="0" smtClean="0"/>
              <a:t> </a:t>
            </a:r>
            <a:endParaRPr dirty="0"/>
          </a:p>
          <a:p>
            <a:endParaRPr dirty="0"/>
          </a:p>
          <a:p>
            <a:endParaRPr dirty="0"/>
          </a:p>
          <a:p>
            <a:pPr lvl="0"/>
            <a:endParaRPr lang="en-US" altLang="zh-TW" dirty="0"/>
          </a:p>
          <a:p>
            <a:pPr fontAlgn="base">
              <a:buFont typeface="+mj-lt"/>
              <a:buAutoNum type="arabicPeriod" startAt="3"/>
            </a:pPr>
            <a:endParaRPr lang="en-US" altLang="zh-TW" dirty="0"/>
          </a:p>
          <a:p>
            <a:pPr marL="285750" indent="-285750" fontAlgn="base"/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 descr="P3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7"/>
          <a:stretch/>
        </p:blipFill>
        <p:spPr>
          <a:xfrm>
            <a:off x="214281" y="1337847"/>
            <a:ext cx="6017229" cy="31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31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熱鍵快速啟動虛擬鍵盤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6255250" y="2053245"/>
            <a:ext cx="2664212" cy="2524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在瀏覽器新開分頁視窗按下</a:t>
            </a:r>
            <a:r>
              <a:rPr lang="en-US" dirty="0"/>
              <a:t> </a:t>
            </a:r>
            <a:r>
              <a:rPr lang="en-US" dirty="0" smtClean="0"/>
              <a:t>CTRL+SHIFT+ALT </a:t>
            </a:r>
            <a:r>
              <a:rPr dirty="0" smtClean="0"/>
              <a:t>可以呼叫螢幕小鍵盤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lvl="3"/>
            <a:r>
              <a:rPr lang="zh-TW" altLang="en-US" sz="1800" b="1" u="sng" kern="0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注意</a:t>
            </a:r>
            <a:endParaRPr lang="en-US" altLang="zh-TW" dirty="0" smtClean="0"/>
          </a:p>
          <a:p>
            <a:pPr marL="0" lvl="3" fontAlgn="base">
              <a:spcBef>
                <a:spcPts val="0"/>
              </a:spcBef>
            </a:pPr>
            <a:r>
              <a:rPr lang="zh-TW" alt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  <a:cs typeface="Arial"/>
              </a:rPr>
              <a:t>可直接於虛擬鍵盤上執行遠端關機與重啟。</a:t>
            </a:r>
            <a:endParaRPr sz="1600" kern="0" dirty="0">
              <a:solidFill>
                <a:prstClr val="black">
                  <a:lumMod val="75000"/>
                  <a:lumOff val="25000"/>
                </a:prstClr>
              </a:solidFill>
              <a:latin typeface="微軟正黑體" pitchFamily="34" charset="-120"/>
              <a:ea typeface="微軟正黑體" pitchFamily="34" charset="-120"/>
              <a:cs typeface="Arial"/>
            </a:endParaRPr>
          </a:p>
          <a:p>
            <a:pPr marL="0" indent="0">
              <a:buNone/>
            </a:pPr>
            <a:endParaRPr sz="2400" b="1" dirty="0">
              <a:solidFill>
                <a:srgbClr val="262673"/>
              </a:solidFill>
            </a:endParaRPr>
          </a:p>
          <a:p>
            <a:endParaRPr sz="2400" b="1" dirty="0">
              <a:solidFill>
                <a:srgbClr val="262673"/>
              </a:solidFill>
            </a:endParaRPr>
          </a:p>
          <a:p>
            <a:endParaRPr dirty="0"/>
          </a:p>
          <a:p>
            <a:pPr lvl="0"/>
            <a:endParaRPr lang="en-US" altLang="zh-TW" dirty="0"/>
          </a:p>
          <a:p>
            <a:pPr fontAlgn="base">
              <a:buFont typeface="+mj-lt"/>
              <a:buAutoNum type="arabicPeriod" startAt="3"/>
            </a:pPr>
            <a:endParaRPr lang="en-US" altLang="zh-TW" dirty="0"/>
          </a:p>
          <a:p>
            <a:pPr marL="285750" indent="-285750" fontAlgn="base"/>
            <a:endParaRPr lang="en-US" altLang="zh-TW" sz="2400" b="1" dirty="0">
              <a:solidFill>
                <a:srgbClr val="262673"/>
              </a:solidFill>
            </a:endParaRPr>
          </a:p>
          <a:p>
            <a:endParaRPr lang="zh-TW" altLang="en-US" dirty="0"/>
          </a:p>
        </p:txBody>
      </p:sp>
      <p:pic>
        <p:nvPicPr>
          <p:cNvPr id="11" name="Picture 2" descr="C:\Users\yen_liu\Pictures\Screenshots\QRM+直播圖片檔_201710112\CH\P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13" y="1373860"/>
            <a:ext cx="5690349" cy="2824429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pic>
        <p:nvPicPr>
          <p:cNvPr id="5" name="圖片 4" descr="小叮嚀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96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214282" y="2273238"/>
            <a:ext cx="8683516" cy="778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QRM+ 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教戰秘笈</a:t>
            </a: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/>
            </a:r>
            <a:b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</a:br>
            <a:r>
              <a:rPr lang="en-US" altLang="zh-TW" sz="4000" b="1" noProof="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000" b="1" noProof="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b="1" noProof="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５步驟學會使用</a:t>
            </a:r>
            <a:r>
              <a:rPr lang="en-US" altLang="zh-TW" sz="2800" b="1" noProof="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QRM+</a:t>
            </a:r>
            <a:endParaRPr kumimoji="1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5689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yen_liu\Pictures\Screenshots\QRM+直播圖片檔_201710112\CH\P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682" y="1378968"/>
            <a:ext cx="5400000" cy="30375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啟動</a:t>
            </a:r>
            <a:r>
              <a:rPr lang="en-US" altLang="zh-TW" dirty="0" smtClean="0"/>
              <a:t> KVM over IP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978280" y="1337847"/>
            <a:ext cx="2880000" cy="3240000"/>
          </a:xfrm>
        </p:spPr>
        <p:txBody>
          <a:bodyPr>
            <a:noAutofit/>
          </a:bodyPr>
          <a:lstStyle/>
          <a:p>
            <a:pPr marL="285750" indent="-285750" fontAlgn="base">
              <a:buNone/>
            </a:pPr>
            <a:r>
              <a:rPr lang="en-US" altLang="zh-TW" dirty="0"/>
              <a:t>IPMI KVM </a:t>
            </a:r>
            <a:r>
              <a:rPr dirty="0"/>
              <a:t>功能可讓使用者</a:t>
            </a:r>
            <a:endParaRPr lang="en-US" altLang="zh-TW" dirty="0"/>
          </a:p>
          <a:p>
            <a:pPr marL="285750" indent="-285750" fontAlgn="base">
              <a:buNone/>
            </a:pPr>
            <a:r>
              <a:rPr dirty="0"/>
              <a:t>對遠端的</a:t>
            </a:r>
            <a:r>
              <a:rPr lang="en-US" altLang="zh-TW" dirty="0"/>
              <a:t> IPMI </a:t>
            </a:r>
            <a:r>
              <a:rPr dirty="0" smtClean="0"/>
              <a:t>裝置進行桌面</a:t>
            </a:r>
            <a:endParaRPr lang="en-US" dirty="0" smtClean="0"/>
          </a:p>
          <a:p>
            <a:pPr marL="285750" indent="-285750" fontAlgn="base">
              <a:buNone/>
            </a:pPr>
            <a:r>
              <a:rPr dirty="0" smtClean="0"/>
              <a:t>監看與操作</a:t>
            </a:r>
            <a:r>
              <a:rPr lang="zh-TW" altLang="en-US" dirty="0" smtClean="0"/>
              <a:t>：</a:t>
            </a:r>
            <a:endParaRPr lang="en-US" altLang="zh-TW" dirty="0"/>
          </a:p>
          <a:p>
            <a:pPr fontAlgn="base"/>
            <a:r>
              <a:rPr dirty="0">
                <a:ea typeface="微軟正黑體"/>
              </a:rPr>
              <a:t>進入</a:t>
            </a:r>
            <a:r>
              <a:rPr lang="en-US" dirty="0">
                <a:ea typeface="微軟正黑體"/>
              </a:rPr>
              <a:t> IPMI </a:t>
            </a:r>
            <a:r>
              <a:rPr dirty="0">
                <a:ea typeface="微軟正黑體"/>
              </a:rPr>
              <a:t>單機儀表板頁面，點擊</a:t>
            </a:r>
            <a:r>
              <a:rPr lang="en-US" altLang="zh-TW" dirty="0">
                <a:ea typeface="微軟正黑體"/>
              </a:rPr>
              <a:t>〔</a:t>
            </a:r>
            <a:r>
              <a:rPr dirty="0">
                <a:ea typeface="微軟正黑體"/>
              </a:rPr>
              <a:t>工具集</a:t>
            </a:r>
            <a:r>
              <a:rPr lang="en-US" altLang="zh-TW" dirty="0">
                <a:ea typeface="微軟正黑體"/>
              </a:rPr>
              <a:t>〕</a:t>
            </a:r>
            <a:r>
              <a:rPr dirty="0">
                <a:ea typeface="微軟正黑體"/>
              </a:rPr>
              <a:t>按鈕</a:t>
            </a:r>
            <a:endParaRPr lang="en-US" dirty="0">
              <a:ea typeface="微軟正黑體"/>
            </a:endParaRPr>
          </a:p>
          <a:p>
            <a:pPr fontAlgn="base"/>
            <a:r>
              <a:rPr dirty="0">
                <a:ea typeface="微軟正黑體"/>
              </a:rPr>
              <a:t>選取</a:t>
            </a:r>
            <a:r>
              <a:rPr lang="en-US" altLang="zh-TW" dirty="0">
                <a:ea typeface="微軟正黑體"/>
              </a:rPr>
              <a:t>〔</a:t>
            </a:r>
            <a:r>
              <a:rPr dirty="0">
                <a:ea typeface="微軟正黑體"/>
              </a:rPr>
              <a:t>遠端桌面</a:t>
            </a:r>
            <a:r>
              <a:rPr lang="en-US" altLang="zh-TW" dirty="0">
                <a:ea typeface="微軟正黑體"/>
              </a:rPr>
              <a:t>〕</a:t>
            </a:r>
            <a:r>
              <a:rPr dirty="0">
                <a:ea typeface="微軟正黑體"/>
              </a:rPr>
              <a:t>功能</a:t>
            </a:r>
            <a:endParaRPr lang="en-US" dirty="0">
              <a:ea typeface="微軟正黑體"/>
            </a:endParaRPr>
          </a:p>
          <a:p>
            <a:pPr fontAlgn="base"/>
            <a:r>
              <a:rPr dirty="0">
                <a:ea typeface="微軟正黑體"/>
              </a:rPr>
              <a:t>選取</a:t>
            </a:r>
            <a:r>
              <a:rPr lang="en-US" altLang="zh-TW" dirty="0">
                <a:ea typeface="微軟正黑體"/>
              </a:rPr>
              <a:t>〔</a:t>
            </a:r>
            <a:r>
              <a:rPr lang="en-US" dirty="0">
                <a:ea typeface="微軟正黑體"/>
              </a:rPr>
              <a:t>IPMI KVM</a:t>
            </a:r>
            <a:r>
              <a:rPr lang="en-US" altLang="zh-TW" dirty="0">
                <a:ea typeface="微軟正黑體"/>
              </a:rPr>
              <a:t>〕</a:t>
            </a:r>
            <a:r>
              <a:rPr dirty="0" smtClean="0">
                <a:ea typeface="微軟正黑體"/>
              </a:rPr>
              <a:t>功能</a:t>
            </a:r>
            <a:endParaRPr lang="en-US" altLang="zh-TW" dirty="0">
              <a:ea typeface="微軟正黑體"/>
            </a:endParaRPr>
          </a:p>
          <a:p>
            <a:pPr fontAlgn="base"/>
            <a:endParaRPr lang="en-US" altLang="zh-TW" dirty="0">
              <a:ea typeface="微軟正黑體"/>
            </a:endParaRPr>
          </a:p>
          <a:p>
            <a:pPr marL="285750" indent="-285750" fontAlgn="base"/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272859" y="4553606"/>
            <a:ext cx="6117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dirty="0" smtClean="0">
                <a:ea typeface="微軟正黑體"/>
              </a:rPr>
              <a:t>*</a:t>
            </a:r>
            <a:r>
              <a:rPr lang="en-US" altLang="zh-TW" dirty="0">
                <a:ea typeface="微軟正黑體"/>
              </a:rPr>
              <a:t> </a:t>
            </a:r>
            <a:r>
              <a:rPr lang="en-US" altLang="zh-TW" dirty="0" smtClean="0">
                <a:ea typeface="微軟正黑體"/>
              </a:rPr>
              <a:t>IPMI </a:t>
            </a:r>
            <a:r>
              <a:rPr lang="en-US" altLang="zh-TW" dirty="0">
                <a:ea typeface="微軟正黑體"/>
              </a:rPr>
              <a:t>KVM </a:t>
            </a:r>
            <a:r>
              <a:rPr lang="zh-TW" altLang="en-US" dirty="0">
                <a:ea typeface="微軟正黑體"/>
              </a:rPr>
              <a:t>目前只支援 </a:t>
            </a:r>
            <a:r>
              <a:rPr lang="en-US" altLang="zh-TW" dirty="0" err="1" smtClean="0">
                <a:ea typeface="微軟正黑體"/>
              </a:rPr>
              <a:t>Supermicro</a:t>
            </a:r>
            <a:r>
              <a:rPr lang="en-US" altLang="zh-TW" dirty="0">
                <a:ea typeface="微軟正黑體"/>
              </a:rPr>
              <a:t>® </a:t>
            </a:r>
            <a:r>
              <a:rPr lang="zh-TW" altLang="en-US" dirty="0">
                <a:ea typeface="微軟正黑體"/>
              </a:rPr>
              <a:t>與 </a:t>
            </a:r>
            <a:r>
              <a:rPr lang="en-US" altLang="zh-TW" dirty="0" smtClean="0">
                <a:ea typeface="微軟正黑體"/>
              </a:rPr>
              <a:t>IEI Technology </a:t>
            </a:r>
            <a:r>
              <a:rPr lang="en-US" altLang="zh-TW" dirty="0">
                <a:ea typeface="微軟正黑體"/>
              </a:rPr>
              <a:t>Inc. </a:t>
            </a:r>
            <a:r>
              <a:rPr lang="zh-TW" altLang="en-US" dirty="0" smtClean="0">
                <a:ea typeface="微軟正黑體"/>
              </a:rPr>
              <a:t>機種</a:t>
            </a:r>
            <a:endParaRPr lang="en-US" altLang="zh-TW" dirty="0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222269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啟動</a:t>
            </a:r>
            <a:r>
              <a:rPr lang="en-US" altLang="zh-TW" dirty="0"/>
              <a:t> KVM over IP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5942401" y="1516275"/>
            <a:ext cx="2880000" cy="2776722"/>
          </a:xfrm>
        </p:spPr>
        <p:txBody>
          <a:bodyPr/>
          <a:lstStyle/>
          <a:p>
            <a:pPr marL="0" indent="0" fontAlgn="base">
              <a:buNone/>
            </a:pPr>
            <a:r>
              <a:rPr lang="zh-TW" altLang="en-US" dirty="0" smtClean="0"/>
              <a:t>執行</a:t>
            </a:r>
            <a:r>
              <a:rPr dirty="0" smtClean="0"/>
              <a:t>後瀏覽器將開啟一新視窗顯示遠端</a:t>
            </a:r>
            <a:r>
              <a:rPr lang="en-US" dirty="0" smtClean="0"/>
              <a:t> </a:t>
            </a:r>
            <a:r>
              <a:rPr lang="en-US" dirty="0"/>
              <a:t>IPMI </a:t>
            </a:r>
            <a:r>
              <a:rPr dirty="0" smtClean="0"/>
              <a:t>裝置的桌面畫面 </a:t>
            </a:r>
            <a:endParaRPr dirty="0"/>
          </a:p>
          <a:p>
            <a:pPr marL="0" indent="0" fontAlgn="base">
              <a:buNone/>
            </a:pPr>
            <a:endParaRPr lang="en-US" altLang="zh-TW" dirty="0" smtClean="0">
              <a:ea typeface="微軟正黑體"/>
            </a:endParaRPr>
          </a:p>
          <a:p>
            <a:pPr marL="0" indent="0" fontAlgn="base">
              <a:buNone/>
            </a:pPr>
            <a:r>
              <a:rPr lang="en-US" altLang="zh-TW" dirty="0" smtClean="0">
                <a:ea typeface="微軟正黑體"/>
              </a:rPr>
              <a:t>* </a:t>
            </a:r>
            <a:r>
              <a:rPr lang="zh-TW" altLang="en-US" dirty="0" smtClean="0">
                <a:ea typeface="微軟正黑體"/>
              </a:rPr>
              <a:t>適用於</a:t>
            </a:r>
            <a:r>
              <a:rPr lang="en-US" altLang="zh-TW" dirty="0" smtClean="0">
                <a:ea typeface="微軟正黑體"/>
              </a:rPr>
              <a:t> IPMI </a:t>
            </a:r>
            <a:r>
              <a:rPr lang="zh-TW" altLang="en-US" dirty="0" smtClean="0">
                <a:ea typeface="微軟正黑體"/>
              </a:rPr>
              <a:t>裝置</a:t>
            </a:r>
            <a:endParaRPr lang="en-US" altLang="zh-TW" dirty="0">
              <a:ea typeface="微軟正黑體"/>
            </a:endParaRPr>
          </a:p>
          <a:p>
            <a:pPr marL="285750" indent="-285750" fontAlgn="base"/>
            <a:endParaRPr lang="en-US" altLang="zh-TW" dirty="0"/>
          </a:p>
          <a:p>
            <a:endParaRPr lang="zh-TW" altLang="en-US" dirty="0"/>
          </a:p>
        </p:txBody>
      </p:sp>
      <p:pic>
        <p:nvPicPr>
          <p:cNvPr id="10" name="Picture 2" descr="C:\Users\yen_liu\Pictures\Screenshots\QRM+直播圖片檔_201710112\CH\P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625" y="1516276"/>
            <a:ext cx="5400000" cy="2776721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18531979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Shape 2830"/>
          <p:cNvSpPr txBox="1"/>
          <p:nvPr/>
        </p:nvSpPr>
        <p:spPr>
          <a:xfrm>
            <a:off x="311700" y="-665018"/>
            <a:ext cx="8520599" cy="1529178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de-DE"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基於網頁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的遠端</a:t>
            </a:r>
            <a:r>
              <a:rPr lang="de-DE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BIOS 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操作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內容版面配置區 9" descr="P27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8596" y="1081811"/>
            <a:ext cx="4231550" cy="3523157"/>
          </a:xfrm>
        </p:spPr>
      </p:pic>
      <p:grpSp>
        <p:nvGrpSpPr>
          <p:cNvPr id="12" name="群組 11"/>
          <p:cNvGrpSpPr/>
          <p:nvPr/>
        </p:nvGrpSpPr>
        <p:grpSpPr>
          <a:xfrm>
            <a:off x="5909634" y="1928080"/>
            <a:ext cx="2147455" cy="1782388"/>
            <a:chOff x="5909634" y="1928080"/>
            <a:chExt cx="2147455" cy="1782388"/>
          </a:xfrm>
        </p:grpSpPr>
        <p:pic>
          <p:nvPicPr>
            <p:cNvPr id="9" name="圖片 8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9634" y="1928080"/>
              <a:ext cx="2147455" cy="1782388"/>
            </a:xfrm>
            <a:prstGeom prst="rect">
              <a:avLst/>
            </a:prstGeom>
          </p:spPr>
        </p:pic>
        <p:sp>
          <p:nvSpPr>
            <p:cNvPr id="11" name="Shape 2834"/>
            <p:cNvSpPr txBox="1"/>
            <p:nvPr/>
          </p:nvSpPr>
          <p:spPr>
            <a:xfrm>
              <a:off x="6070987" y="2207806"/>
              <a:ext cx="1860780" cy="68386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altLang="en-US" sz="16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不論裝置是否開機皆可進行遠端操作</a:t>
              </a:r>
              <a:endParaRPr lang="de-DE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0" y="4664308"/>
            <a:ext cx="498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altLang="zh-TW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de-DE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de-DE" altLang="zh-TW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Supermicro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® 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以及 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IEI 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的 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KVM </a:t>
            </a:r>
            <a:r>
              <a:rPr lang="de-DE" altLang="zh-TW" sz="10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over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IP 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功能</a:t>
            </a:r>
          </a:p>
          <a:p>
            <a:endParaRPr kumimoji="1"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36038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P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037" y="1332221"/>
            <a:ext cx="5951347" cy="3346000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2820" name="Shape 2820"/>
          <p:cNvSpPr txBox="1"/>
          <p:nvPr/>
        </p:nvSpPr>
        <p:spPr>
          <a:xfrm>
            <a:off x="214282" y="-572624"/>
            <a:ext cx="8520599" cy="5726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de-DE"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IPMI KVM 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儀表板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6029070" y="1658093"/>
            <a:ext cx="2089005" cy="1733876"/>
            <a:chOff x="6587868" y="2170803"/>
            <a:chExt cx="1990682" cy="1831022"/>
          </a:xfrm>
        </p:grpSpPr>
        <p:pic>
          <p:nvPicPr>
            <p:cNvPr id="10" name="圖片 9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7868" y="2170803"/>
              <a:ext cx="1990682" cy="1831022"/>
            </a:xfrm>
            <a:prstGeom prst="rect">
              <a:avLst/>
            </a:prstGeom>
          </p:spPr>
        </p:pic>
        <p:sp>
          <p:nvSpPr>
            <p:cNvPr id="11" name="Shape 2825"/>
            <p:cNvSpPr txBox="1"/>
            <p:nvPr/>
          </p:nvSpPr>
          <p:spPr>
            <a:xfrm>
              <a:off x="6749753" y="2467354"/>
              <a:ext cx="1705581" cy="71006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buSzPct val="25000"/>
              </a:pPr>
              <a:r>
                <a:rPr lang="zh-TW" altLang="en-US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遠端螢幕介面，點選後可進入遠端裝置</a:t>
              </a:r>
              <a:endParaRPr lang="de-DE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6559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33" name="Shape 2594"/>
          <p:cNvSpPr txBox="1"/>
          <p:nvPr/>
        </p:nvSpPr>
        <p:spPr>
          <a:xfrm>
            <a:off x="5489855" y="1783864"/>
            <a:ext cx="2387260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整合型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裝置監控介面</a:t>
            </a:r>
            <a:endParaRPr lang="de-DE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5" name="Shape 26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圖片 36" descr="qpulse_5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sp>
        <p:nvSpPr>
          <p:cNvPr id="22" name="Shape 2622"/>
          <p:cNvSpPr/>
          <p:nvPr/>
        </p:nvSpPr>
        <p:spPr>
          <a:xfrm>
            <a:off x="5111719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原因分析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2622"/>
          <p:cNvSpPr/>
          <p:nvPr/>
        </p:nvSpPr>
        <p:spPr>
          <a:xfrm>
            <a:off x="3273251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狀況排除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2" y="2783321"/>
            <a:ext cx="1573265" cy="1072531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QRM+ </a:t>
            </a: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簡化您的設備管理工作流程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622"/>
          <p:cNvSpPr/>
          <p:nvPr/>
        </p:nvSpPr>
        <p:spPr>
          <a:xfrm>
            <a:off x="1432079" y="1465659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新增裝置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2622"/>
          <p:cNvSpPr/>
          <p:nvPr/>
        </p:nvSpPr>
        <p:spPr>
          <a:xfrm>
            <a:off x="6959961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防範未然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Shape 2603"/>
          <p:cNvSpPr txBox="1"/>
          <p:nvPr/>
        </p:nvSpPr>
        <p:spPr>
          <a:xfrm>
            <a:off x="1372927" y="3794427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遠端設備資料收集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儀表板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網路拓墣圖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de-DE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>
              <a:buSzPct val="25000"/>
            </a:pPr>
            <a:endParaRPr lang="de-DE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1" name="Shape 2607"/>
          <p:cNvSpPr txBox="1"/>
          <p:nvPr/>
        </p:nvSpPr>
        <p:spPr>
          <a:xfrm>
            <a:off x="6952891" y="3801901"/>
            <a:ext cx="1496404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</a:t>
            </a:r>
            <a:r>
              <a:rPr lang="zh-TW" altLang="en-US" sz="1400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警報與通知</a:t>
            </a:r>
            <a:endParaRPr lang="en-US" altLang="zh-TW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日誌管理</a:t>
            </a:r>
            <a:endParaRPr lang="en-US" altLang="zh-TW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endParaRPr lang="de-DE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42" name="Shape 2609"/>
          <p:cNvSpPr txBox="1"/>
          <p:nvPr/>
        </p:nvSpPr>
        <p:spPr>
          <a:xfrm>
            <a:off x="3222496" y="3794427"/>
            <a:ext cx="20228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支援</a:t>
            </a:r>
            <a:r>
              <a:rPr lang="en-US" altLang="zh-TW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 </a:t>
            </a:r>
            <a:r>
              <a:rPr lang="de-DE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IPMI </a:t>
            </a: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管理功能</a:t>
            </a:r>
            <a:endParaRPr lang="en-US" altLang="zh-TW" sz="1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整合型遠端桌面</a:t>
            </a:r>
            <a:endParaRPr lang="de-DE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43" name="Shape 2624"/>
          <p:cNvSpPr txBox="1"/>
          <p:nvPr/>
        </p:nvSpPr>
        <p:spPr>
          <a:xfrm>
            <a:off x="5223945" y="3794427"/>
            <a:ext cx="1550323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歷史趨勢分析</a:t>
            </a:r>
            <a:endParaRPr lang="en-US" altLang="zh-TW" sz="1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</a:t>
            </a: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遠端錄影回放</a:t>
            </a:r>
            <a:endParaRPr lang="de-DE" altLang="zh-TW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23" name="Shape 2622"/>
          <p:cNvSpPr/>
          <p:nvPr/>
        </p:nvSpPr>
        <p:spPr>
          <a:xfrm>
            <a:off x="1432079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持續監控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3884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歷史資料趨勢分析</a:t>
            </a:r>
            <a:endParaRPr lang="zh-TW" altLang="en-US" dirty="0"/>
          </a:p>
        </p:txBody>
      </p:sp>
      <p:pic>
        <p:nvPicPr>
          <p:cNvPr id="4" name="內容版面配置區 3" descr="P39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247" y="1357313"/>
            <a:ext cx="7047447" cy="3428999"/>
          </a:xfrm>
          <a:ln>
            <a:solidFill>
              <a:srgbClr val="7F7F7F"/>
            </a:solidFill>
          </a:ln>
        </p:spPr>
      </p:pic>
      <p:grpSp>
        <p:nvGrpSpPr>
          <p:cNvPr id="13" name="群組 12"/>
          <p:cNvGrpSpPr/>
          <p:nvPr/>
        </p:nvGrpSpPr>
        <p:grpSpPr>
          <a:xfrm>
            <a:off x="3077608" y="1422759"/>
            <a:ext cx="1718904" cy="1426692"/>
            <a:chOff x="877823" y="1750657"/>
            <a:chExt cx="1718904" cy="1426692"/>
          </a:xfrm>
        </p:grpSpPr>
        <p:pic>
          <p:nvPicPr>
            <p:cNvPr id="12" name="圖片 11" descr="對話框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823" y="1750657"/>
              <a:ext cx="1718904" cy="1426692"/>
            </a:xfrm>
            <a:prstGeom prst="rect">
              <a:avLst/>
            </a:prstGeom>
          </p:spPr>
        </p:pic>
        <p:sp>
          <p:nvSpPr>
            <p:cNvPr id="11" name="Shape 2953"/>
            <p:cNvSpPr txBox="1"/>
            <p:nvPr/>
          </p:nvSpPr>
          <p:spPr>
            <a:xfrm>
              <a:off x="1004263" y="1958460"/>
              <a:ext cx="1467231" cy="50776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zh-TW" altLang="en-US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所有參數的歷史</a:t>
              </a:r>
            </a:p>
            <a:p>
              <a:pPr lvl="0" algn="ctr">
                <a:buClr>
                  <a:schemeClr val="lt1"/>
                </a:buClr>
                <a:buSzPct val="25000"/>
              </a:pPr>
              <a:r>
                <a:rPr lang="zh-TW" altLang="en-US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趨勢分析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088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Shape 2856"/>
          <p:cNvSpPr txBox="1"/>
          <p:nvPr/>
        </p:nvSpPr>
        <p:spPr>
          <a:xfrm>
            <a:off x="311700" y="1152469"/>
            <a:ext cx="7590964" cy="159254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採用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800" b="1" u="sng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“KVM over IP”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技術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endParaRPr lang="en-US" altLang="zh-TW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43" lvl="1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擷取 </a:t>
            </a:r>
            <a:r>
              <a:rPr lang="en-US" altLang="zh-TW" sz="1800" b="1" u="sng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K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eyboard</a:t>
            </a: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1800" b="1" u="sng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V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ideo</a:t>
            </a: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和 </a:t>
            </a:r>
            <a:r>
              <a:rPr lang="en-US" altLang="zh-TW" sz="1800" b="1" u="sng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ouse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訊號並可透過 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“</a:t>
            </a:r>
            <a:r>
              <a:rPr lang="en-US" altLang="zh-TW" sz="1800" b="1" u="sng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over IP</a:t>
            </a:r>
            <a:r>
              <a:rPr lang="en-US" altLang="zh-TW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“</a:t>
            </a: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的方式進行遠端控制</a:t>
            </a:r>
            <a:endParaRPr lang="en-US" altLang="zh-TW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靈</a:t>
            </a:r>
            <a:r>
              <a:rPr lang="zh-TW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活的過濾機制，讓您快速回播特定設備的所有操作過程</a:t>
            </a:r>
          </a:p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方便進行分層管理以及安全審核流程</a:t>
            </a:r>
          </a:p>
        </p:txBody>
      </p:sp>
      <p:pic>
        <p:nvPicPr>
          <p:cNvPr id="2857" name="Shape 285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339643" y="3111002"/>
            <a:ext cx="3591185" cy="20478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遠端錄影記錄  輕鬆追蹤所有操作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1881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G\Notes Station 3 &amp; Qnotes3 datasheet\NEW_3 photo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07662" y="769874"/>
            <a:ext cx="6850062" cy="4101994"/>
          </a:xfrm>
          <a:prstGeom prst="rect">
            <a:avLst/>
          </a:prstGeom>
          <a:noFill/>
        </p:spPr>
      </p:pic>
      <p:sp>
        <p:nvSpPr>
          <p:cNvPr id="2850" name="Shape 2850"/>
          <p:cNvSpPr/>
          <p:nvPr/>
        </p:nvSpPr>
        <p:spPr>
          <a:xfrm>
            <a:off x="-419161" y="4482792"/>
            <a:ext cx="8572560" cy="3231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000090"/>
              </a:buClr>
              <a:buSzPct val="100000"/>
            </a:pPr>
            <a:r>
              <a:rPr lang="zh-TW" altLang="en-US" sz="15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rPr>
              <a:t>彈性的過濾機制，可快速回放特定裝置的所有操作畫面</a:t>
            </a:r>
            <a:endParaRPr lang="de-DE" altLang="zh-TW" sz="1500" b="1" dirty="0">
              <a:solidFill>
                <a:srgbClr val="00009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桌面錄影回放</a:t>
            </a:r>
            <a:r>
              <a:rPr lang="en-US" altLang="zh-TW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過濾人為錯誤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8666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4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：快速分析狀況原因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4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-1. 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如何了解裝置數據的歷史趨勢</a:t>
            </a:r>
            <a:endParaRPr lang="en-US" altLang="zh-TW" sz="2400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4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-2. 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如何回播桌面錄影畫面</a:t>
            </a:r>
            <a:endParaRPr lang="en-US" altLang="zh-TW" sz="24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667845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ID_HELP_LOG_HISTORIC_STEP1_IMG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1117" y="1571482"/>
            <a:ext cx="5874907" cy="2753863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檢視歷史資料日誌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6189433" y="1566626"/>
            <a:ext cx="2814976" cy="2986861"/>
          </a:xfrm>
        </p:spPr>
        <p:txBody>
          <a:bodyPr>
            <a:noAutofit/>
          </a:bodyPr>
          <a:lstStyle/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使用 </a:t>
            </a: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QRM+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以單線區域圖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呈現特定機器的歷史數據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zh-TW" altLang="en-US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點擊搜尋按鍵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選定目標裝置 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選定感測器型態 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選定感測器名稱 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選定週期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點擊［確認］按鈕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zh-TW" altLang="en-US" dirty="0" smtClean="0">
              <a:solidFill>
                <a:schemeClr val="tx1"/>
              </a:solidFill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266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32" name="Shape 2594"/>
          <p:cNvSpPr txBox="1"/>
          <p:nvPr/>
        </p:nvSpPr>
        <p:spPr>
          <a:xfrm>
            <a:off x="5489855" y="1783864"/>
            <a:ext cx="2387260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整合型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裝置監控介面</a:t>
            </a:r>
            <a:endParaRPr lang="de-DE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" name="Shape 26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圖片 34" descr="qpulse_5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2622"/>
          <p:cNvSpPr/>
          <p:nvPr/>
        </p:nvSpPr>
        <p:spPr>
          <a:xfrm>
            <a:off x="5117333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原因分析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2" y="2782992"/>
            <a:ext cx="1573265" cy="1073189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QRM+ </a:t>
            </a: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簡化您的設備管理工作流程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622"/>
          <p:cNvSpPr/>
          <p:nvPr/>
        </p:nvSpPr>
        <p:spPr>
          <a:xfrm>
            <a:off x="1432079" y="1465659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新增裝置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2622"/>
          <p:cNvSpPr/>
          <p:nvPr/>
        </p:nvSpPr>
        <p:spPr>
          <a:xfrm>
            <a:off x="1432079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持續監控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2622"/>
          <p:cNvSpPr/>
          <p:nvPr/>
        </p:nvSpPr>
        <p:spPr>
          <a:xfrm>
            <a:off x="6959961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防範未然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Shape 2622"/>
          <p:cNvSpPr/>
          <p:nvPr/>
        </p:nvSpPr>
        <p:spPr>
          <a:xfrm>
            <a:off x="3274706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狀況排除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Shape 2603"/>
          <p:cNvSpPr txBox="1"/>
          <p:nvPr/>
        </p:nvSpPr>
        <p:spPr>
          <a:xfrm>
            <a:off x="1372927" y="3794427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遠端設備資料收集</a:t>
            </a:r>
            <a:endParaRPr lang="en-US" altLang="zh-TW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儀表板</a:t>
            </a:r>
            <a:endParaRPr lang="en-US" altLang="zh-TW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網路拓墣圖</a:t>
            </a:r>
            <a:endParaRPr lang="en-US" altLang="zh-TW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de-DE" altLang="zh-TW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>
              <a:buSzPct val="25000"/>
            </a:pPr>
            <a:endParaRPr lang="de-DE" b="1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9" name="Shape 2607"/>
          <p:cNvSpPr txBox="1"/>
          <p:nvPr/>
        </p:nvSpPr>
        <p:spPr>
          <a:xfrm>
            <a:off x="6952891" y="3801901"/>
            <a:ext cx="1496404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警報與通知</a:t>
            </a:r>
            <a:endParaRPr lang="en-US" altLang="zh-TW" sz="14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日誌管理</a:t>
            </a:r>
            <a:endParaRPr lang="en-US" altLang="zh-TW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endParaRPr lang="de-DE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41" name="Shape 2609"/>
          <p:cNvSpPr txBox="1"/>
          <p:nvPr/>
        </p:nvSpPr>
        <p:spPr>
          <a:xfrm>
            <a:off x="3222496" y="3794427"/>
            <a:ext cx="20228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支援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 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IPMI </a:t>
            </a: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管理功能</a:t>
            </a:r>
            <a:endParaRPr lang="en-US" altLang="zh-TW" sz="14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整合型遠端桌面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42" name="Shape 2624"/>
          <p:cNvSpPr txBox="1"/>
          <p:nvPr/>
        </p:nvSpPr>
        <p:spPr>
          <a:xfrm>
            <a:off x="5223945" y="3794427"/>
            <a:ext cx="1550323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歷史趨勢分析</a:t>
            </a:r>
            <a:endParaRPr lang="en-US" altLang="zh-TW" sz="14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遠端錄影回放</a:t>
            </a:r>
            <a:endParaRPr lang="de-DE" altLang="zh-TW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endParaRPr lang="de-DE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884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歷史資料趨勢分析</a:t>
            </a:r>
            <a:endParaRPr lang="zh-TW" altLang="en-US" dirty="0"/>
          </a:p>
        </p:txBody>
      </p:sp>
      <p:pic>
        <p:nvPicPr>
          <p:cNvPr id="4" name="內容版面配置區 3" descr="P39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247" y="1357313"/>
            <a:ext cx="7047447" cy="3428999"/>
          </a:xfrm>
          <a:ln>
            <a:solidFill>
              <a:srgbClr val="7F7F7F"/>
            </a:solidFill>
          </a:ln>
        </p:spPr>
      </p:pic>
      <p:grpSp>
        <p:nvGrpSpPr>
          <p:cNvPr id="13" name="群組 12"/>
          <p:cNvGrpSpPr/>
          <p:nvPr/>
        </p:nvGrpSpPr>
        <p:grpSpPr>
          <a:xfrm>
            <a:off x="3077608" y="1422759"/>
            <a:ext cx="1718904" cy="1426692"/>
            <a:chOff x="877823" y="1750657"/>
            <a:chExt cx="1718904" cy="1426692"/>
          </a:xfrm>
        </p:grpSpPr>
        <p:pic>
          <p:nvPicPr>
            <p:cNvPr id="12" name="圖片 11" descr="對話框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823" y="1750657"/>
              <a:ext cx="1718904" cy="1426692"/>
            </a:xfrm>
            <a:prstGeom prst="rect">
              <a:avLst/>
            </a:prstGeom>
          </p:spPr>
        </p:pic>
        <p:sp>
          <p:nvSpPr>
            <p:cNvPr id="11" name="Shape 2953"/>
            <p:cNvSpPr txBox="1"/>
            <p:nvPr/>
          </p:nvSpPr>
          <p:spPr>
            <a:xfrm>
              <a:off x="1004263" y="1958460"/>
              <a:ext cx="1467231" cy="50776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zh-TW" altLang="en-US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所有參數的歷史</a:t>
              </a:r>
            </a:p>
            <a:p>
              <a:pPr lvl="0" algn="ctr">
                <a:buClr>
                  <a:schemeClr val="lt1"/>
                </a:buClr>
                <a:buSzPct val="25000"/>
              </a:pPr>
              <a:r>
                <a:rPr lang="zh-TW" altLang="en-US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趨勢分析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464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ID_HELP_LOG_HISTORIC_STEP3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5185" y="1558079"/>
            <a:ext cx="5400000" cy="2669062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1853720"/>
            <a:ext cx="2880000" cy="2460183"/>
          </a:xfrm>
        </p:spPr>
        <p:txBody>
          <a:bodyPr>
            <a:noAutofit/>
          </a:bodyPr>
          <a:lstStyle/>
          <a:p>
            <a:pPr marL="285750" indent="-285750" fontAlgn="base"/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QRM+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提供了循環週期設定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功能，請於設定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/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循環週期設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定查看。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en-US" altLang="zh-TW" dirty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b="1" u="sng" dirty="0" smtClean="0">
                <a:solidFill>
                  <a:srgbClr val="3366FF"/>
                </a:solidFill>
                <a:cs typeface="微軟正黑體"/>
              </a:rPr>
              <a:t>注意：</a:t>
            </a:r>
            <a:endParaRPr kumimoji="1" lang="en-US" altLang="zh-TW" b="1" u="sng" dirty="0" smtClean="0">
              <a:solidFill>
                <a:srgbClr val="3366FF"/>
              </a:solidFill>
              <a:cs typeface="微軟正黑體"/>
            </a:endParaRPr>
          </a:p>
          <a:p>
            <a:pPr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預設歷史資料日誌保留的時間為 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1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週，超過 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1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週的歷史資料日誌件會被系統刪除，使用者可以依需求進行調整。</a:t>
            </a: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zh-TW" altLang="en-US" dirty="0" smtClean="0">
              <a:solidFill>
                <a:schemeClr val="tx1"/>
              </a:solidFill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5" name="圖片 4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sp>
        <p:nvSpPr>
          <p:cNvPr id="7" name="標題 8"/>
          <p:cNvSpPr>
            <a:spLocks noGrp="1"/>
          </p:cNvSpPr>
          <p:nvPr>
            <p:ph type="title"/>
          </p:nvPr>
        </p:nvSpPr>
        <p:spPr>
          <a:xfrm>
            <a:off x="214282" y="428610"/>
            <a:ext cx="8683516" cy="607413"/>
          </a:xfrm>
        </p:spPr>
        <p:txBody>
          <a:bodyPr>
            <a:normAutofit fontScale="90000"/>
          </a:bodyPr>
          <a:lstStyle/>
          <a:p>
            <a:pPr lvl="0"/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不用擔心資料會灌爆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NAS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8181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4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：快速分析狀況原因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4</a:t>
            </a:r>
            <a:r>
              <a:rPr lang="en-US" altLang="zh-TW" sz="28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-1. </a:t>
            </a:r>
            <a:r>
              <a:rPr lang="zh-TW" altLang="en-US" sz="28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如何了解裝置數據的歷史趨勢</a:t>
            </a:r>
            <a:endParaRPr lang="en-US" altLang="zh-TW" sz="2800" dirty="0" smtClean="0">
              <a:solidFill>
                <a:srgbClr val="BFBFBF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latin typeface="微軟正黑體"/>
                <a:ea typeface="微軟正黑體"/>
                <a:cs typeface="微軟正黑體"/>
              </a:rPr>
              <a:t>4</a:t>
            </a:r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>-2. </a:t>
            </a: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如何回播桌面錄影畫面</a:t>
            </a:r>
            <a:endParaRPr lang="en-US" altLang="zh-TW" sz="28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53460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yen_liu\Pictures\Screenshots\QRM+直播圖片檔_201710112\CH\P5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184" y="1373860"/>
            <a:ext cx="5585685" cy="3141948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啟動遠端桌面錄影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978280" y="1337847"/>
            <a:ext cx="2880000" cy="3240000"/>
          </a:xfrm>
        </p:spPr>
        <p:txBody>
          <a:bodyPr/>
          <a:lstStyle/>
          <a:p>
            <a:pPr marL="0" indent="0" fontAlgn="base">
              <a:buNone/>
            </a:pPr>
            <a:r>
              <a:rPr lang="zh-TW" altLang="en-US" dirty="0" smtClean="0"/>
              <a:t>已加入</a:t>
            </a:r>
            <a:r>
              <a:rPr dirty="0" smtClean="0"/>
              <a:t>的</a:t>
            </a:r>
            <a:r>
              <a:rPr lang="en-US" dirty="0" smtClean="0"/>
              <a:t> IPMI </a:t>
            </a:r>
            <a:r>
              <a:rPr dirty="0"/>
              <a:t>裝置</a:t>
            </a:r>
            <a:r>
              <a:rPr dirty="0" smtClean="0"/>
              <a:t>需加入</a:t>
            </a:r>
            <a:r>
              <a:rPr lang="en-US" dirty="0" smtClean="0"/>
              <a:t> </a:t>
            </a:r>
            <a:r>
              <a:rPr lang="en-US" dirty="0"/>
              <a:t>KVM </a:t>
            </a:r>
            <a:r>
              <a:rPr dirty="0" smtClean="0"/>
              <a:t>管理</a:t>
            </a:r>
            <a:r>
              <a:rPr dirty="0"/>
              <a:t>裝置列表，</a:t>
            </a:r>
            <a:r>
              <a:rPr dirty="0" smtClean="0"/>
              <a:t>才可以</a:t>
            </a:r>
            <a:r>
              <a:rPr lang="zh-TW" altLang="en-US" dirty="0" smtClean="0"/>
              <a:t>開啟</a:t>
            </a:r>
            <a:r>
              <a:rPr dirty="0" smtClean="0"/>
              <a:t>遠端控制</a:t>
            </a:r>
            <a:r>
              <a:rPr lang="zh-TW" altLang="en-US" dirty="0" smtClean="0"/>
              <a:t>桌面</a:t>
            </a:r>
            <a:r>
              <a:rPr dirty="0" smtClean="0"/>
              <a:t>、</a:t>
            </a:r>
            <a:r>
              <a:rPr dirty="0"/>
              <a:t>錄影回放及</a:t>
            </a:r>
            <a:r>
              <a:rPr lang="en-US" dirty="0"/>
              <a:t> KVM </a:t>
            </a:r>
            <a:r>
              <a:rPr dirty="0" smtClean="0"/>
              <a:t>儀表板</a:t>
            </a:r>
            <a:r>
              <a:rPr dirty="0"/>
              <a:t>監控 </a:t>
            </a:r>
          </a:p>
          <a:p>
            <a:pPr fontAlgn="base"/>
            <a:endParaRPr lang="en-US" altLang="zh-TW" dirty="0">
              <a:ea typeface="微軟正黑體"/>
            </a:endParaRPr>
          </a:p>
          <a:p>
            <a:pPr fontAlgn="base"/>
            <a:r>
              <a:rPr dirty="0"/>
              <a:t>進入</a:t>
            </a:r>
            <a:r>
              <a:rPr lang="en-US" dirty="0"/>
              <a:t> KVM </a:t>
            </a:r>
            <a:r>
              <a:rPr dirty="0"/>
              <a:t>管理員頁面，並點擊</a:t>
            </a:r>
            <a:r>
              <a:rPr lang="en-US" altLang="zh-TW" dirty="0"/>
              <a:t>〔</a:t>
            </a:r>
            <a:r>
              <a:rPr dirty="0"/>
              <a:t>新增</a:t>
            </a:r>
            <a:r>
              <a:rPr lang="en-US" altLang="zh-TW" dirty="0"/>
              <a:t>〕</a:t>
            </a:r>
            <a:r>
              <a:rPr dirty="0"/>
              <a:t>按鈕</a:t>
            </a:r>
            <a:endParaRPr lang="en-US" altLang="zh-TW" dirty="0">
              <a:ea typeface="微軟正黑體"/>
            </a:endParaRPr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0" y="4664308"/>
            <a:ext cx="498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altLang="zh-TW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de-DE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de-DE" altLang="zh-TW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Supermicro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® 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以及 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IEI 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的 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KVM </a:t>
            </a:r>
            <a:r>
              <a:rPr lang="de-DE" altLang="zh-TW" sz="10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over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IP 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功能</a:t>
            </a:r>
          </a:p>
          <a:p>
            <a:endParaRPr kumimoji="1"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87632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yen_liu\Pictures\Screenshots\QRM+直播圖片檔_201710112\CH\P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669" y="1422766"/>
            <a:ext cx="5927386" cy="2975548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啟動遠端桌面錄影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6381484" y="1422766"/>
            <a:ext cx="2312970" cy="3240000"/>
          </a:xfrm>
        </p:spPr>
        <p:txBody>
          <a:bodyPr/>
          <a:lstStyle/>
          <a:p>
            <a:pPr>
              <a:buFont typeface="+mj-lt"/>
              <a:buAutoNum type="arabicPeriod" startAt="2"/>
            </a:pPr>
            <a:r>
              <a:rPr dirty="0"/>
              <a:t>選擇需要建立</a:t>
            </a:r>
            <a:r>
              <a:rPr lang="en-US" dirty="0"/>
              <a:t> KVM </a:t>
            </a:r>
            <a:r>
              <a:rPr dirty="0"/>
              <a:t>管理功能的</a:t>
            </a:r>
            <a:r>
              <a:rPr lang="en-US" dirty="0"/>
              <a:t> IPMI </a:t>
            </a:r>
            <a:r>
              <a:rPr dirty="0"/>
              <a:t>裝置，並點擊</a:t>
            </a:r>
            <a:r>
              <a:rPr lang="en-US" altLang="zh-TW" dirty="0"/>
              <a:t>〔</a:t>
            </a:r>
            <a:r>
              <a:rPr dirty="0"/>
              <a:t>新增</a:t>
            </a:r>
            <a:r>
              <a:rPr lang="en-US" altLang="zh-TW" dirty="0"/>
              <a:t>〕</a:t>
            </a:r>
            <a:r>
              <a:rPr dirty="0"/>
              <a:t>按鈕即可完成設定</a:t>
            </a:r>
            <a:endParaRPr lang="en-US" altLang="zh-TW" dirty="0">
              <a:ea typeface="微軟正黑體"/>
            </a:endParaRPr>
          </a:p>
          <a:p>
            <a:pPr>
              <a:buAutoNum type="arabicPeriod" startAt="2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02393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yen_liu\Pictures\Screenshots\QRM+直播圖片檔_201710112\CH\P5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616" y="1373859"/>
            <a:ext cx="5695977" cy="3203987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啟動遠端桌面錄影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6024138" y="1353171"/>
            <a:ext cx="2880000" cy="3240000"/>
          </a:xfrm>
        </p:spPr>
        <p:txBody>
          <a:bodyPr/>
          <a:lstStyle/>
          <a:p>
            <a:pPr fontAlgn="base">
              <a:buFont typeface="+mj-lt"/>
              <a:buAutoNum type="arabicPeriod" startAt="3"/>
            </a:pPr>
            <a:r>
              <a:rPr dirty="0"/>
              <a:t>啟動錄影可以將管理裝置</a:t>
            </a:r>
            <a:r>
              <a:rPr dirty="0" smtClean="0"/>
              <a:t>的遠端</a:t>
            </a:r>
            <a:r>
              <a:rPr dirty="0"/>
              <a:t>螢幕畫面錄影儲存，</a:t>
            </a:r>
            <a:r>
              <a:rPr dirty="0" smtClean="0"/>
              <a:t>供事後</a:t>
            </a:r>
            <a:r>
              <a:rPr dirty="0"/>
              <a:t>需求回放使用 </a:t>
            </a:r>
          </a:p>
          <a:p>
            <a:pPr marL="285750" indent="-285750" fontAlgn="base">
              <a:buAutoNum type="arabicPeriod" startAt="3"/>
            </a:pPr>
            <a:endParaRPr dirty="0"/>
          </a:p>
          <a:p>
            <a:pPr fontAlgn="base">
              <a:buAutoNum type="arabicPeriod" startAt="3"/>
            </a:pPr>
            <a:endParaRPr lang="en-US" altLang="zh-TW" dirty="0">
              <a:ea typeface="微軟正黑體"/>
            </a:endParaRPr>
          </a:p>
          <a:p>
            <a:pPr>
              <a:buAutoNum type="arabicPeriod" startAt="3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676625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yen_liu\Pictures\Screenshots\QRM+直播圖片檔_201710112\CH\P5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184" y="1373859"/>
            <a:ext cx="5695977" cy="3203987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6039462" y="2007593"/>
            <a:ext cx="2880000" cy="2690760"/>
          </a:xfrm>
        </p:spPr>
        <p:txBody>
          <a:bodyPr/>
          <a:lstStyle/>
          <a:p>
            <a:pPr marL="285750" indent="-285750" fontAlgn="base">
              <a:buNone/>
            </a:pPr>
            <a:r>
              <a:rPr dirty="0" smtClean="0"/>
              <a:t>關閉錄影會停止遠端螢幕畫面</a:t>
            </a:r>
            <a:endParaRPr lang="en-US" dirty="0" smtClean="0"/>
          </a:p>
          <a:p>
            <a:pPr marL="285750" indent="-285750" fontAlgn="base">
              <a:buNone/>
            </a:pPr>
            <a:r>
              <a:rPr dirty="0" smtClean="0"/>
              <a:t>轉存錄影檔功能</a:t>
            </a:r>
            <a:r>
              <a:rPr dirty="0"/>
              <a:t>，</a:t>
            </a:r>
            <a:r>
              <a:rPr dirty="0" smtClean="0"/>
              <a:t>但不影響已</a:t>
            </a:r>
            <a:endParaRPr lang="en-US" dirty="0" smtClean="0"/>
          </a:p>
          <a:p>
            <a:pPr marL="285750" indent="-285750" fontAlgn="base">
              <a:buNone/>
            </a:pPr>
            <a:r>
              <a:rPr dirty="0" smtClean="0"/>
              <a:t>經存在的錄影檔</a:t>
            </a:r>
            <a:r>
              <a:rPr dirty="0"/>
              <a:t>，</a:t>
            </a:r>
            <a:r>
              <a:rPr dirty="0" smtClean="0"/>
              <a:t>仍可操作回</a:t>
            </a:r>
            <a:endParaRPr lang="en-US" dirty="0" smtClean="0"/>
          </a:p>
          <a:p>
            <a:pPr marL="285750" indent="-285750" fontAlgn="base">
              <a:buNone/>
            </a:pPr>
            <a:r>
              <a:rPr dirty="0" smtClean="0"/>
              <a:t>放功能</a:t>
            </a:r>
            <a:r>
              <a:rPr dirty="0"/>
              <a:t>。 </a:t>
            </a:r>
          </a:p>
          <a:p>
            <a:pPr marL="285750" indent="-285750" fontAlgn="base"/>
            <a:endParaRPr dirty="0"/>
          </a:p>
          <a:p>
            <a:pPr marL="285750" indent="-285750" fontAlgn="base"/>
            <a:endParaRPr dirty="0"/>
          </a:p>
          <a:p>
            <a:pPr fontAlgn="base"/>
            <a:endParaRPr lang="en-US" altLang="zh-TW" dirty="0">
              <a:ea typeface="微軟正黑體"/>
            </a:endParaRPr>
          </a:p>
          <a:p>
            <a:endParaRPr lang="zh-TW" altLang="en-US" dirty="0"/>
          </a:p>
        </p:txBody>
      </p:sp>
      <p:pic>
        <p:nvPicPr>
          <p:cNvPr id="5" name="圖片 4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sp>
        <p:nvSpPr>
          <p:cNvPr id="6" name="標題 6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/>
          <a:lstStyle/>
          <a:p>
            <a:r>
              <a:rPr lang="zh-TW" altLang="en-US" dirty="0" smtClean="0"/>
              <a:t>關閉遠端桌面錄</a:t>
            </a:r>
            <a:r>
              <a:rPr lang="zh-TW" altLang="en-US" dirty="0"/>
              <a:t>影</a:t>
            </a:r>
          </a:p>
        </p:txBody>
      </p:sp>
    </p:spTree>
    <p:extLst>
      <p:ext uri="{BB962C8B-B14F-4D97-AF65-F5344CB8AC3E}">
        <p14:creationId xmlns:p14="http://schemas.microsoft.com/office/powerpoint/2010/main" val="4090226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G\Notes Station 3 &amp; Qnotes3 datasheet\NEW_3 photo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07662" y="769874"/>
            <a:ext cx="6850062" cy="4101994"/>
          </a:xfrm>
          <a:prstGeom prst="rect">
            <a:avLst/>
          </a:prstGeom>
          <a:noFill/>
        </p:spPr>
      </p:pic>
      <p:sp>
        <p:nvSpPr>
          <p:cNvPr id="2850" name="Shape 2850"/>
          <p:cNvSpPr/>
          <p:nvPr/>
        </p:nvSpPr>
        <p:spPr>
          <a:xfrm>
            <a:off x="-419161" y="4482792"/>
            <a:ext cx="8572560" cy="3231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000090"/>
              </a:buClr>
              <a:buSzPct val="100000"/>
            </a:pPr>
            <a:r>
              <a:rPr lang="zh-TW" altLang="en-US" sz="15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rPr>
              <a:t>彈性的過濾機制，可快速回放特定裝置的所有操作畫面</a:t>
            </a:r>
            <a:endParaRPr lang="de-DE" altLang="zh-TW" sz="1500" b="1" dirty="0">
              <a:solidFill>
                <a:srgbClr val="00009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桌面錄影回放</a:t>
            </a:r>
            <a:r>
              <a:rPr lang="en-US" altLang="zh-TW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過濾人為錯誤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18748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yen_liu\Pictures\Screenshots\QRM+直播圖片檔_201710112\CH\P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358" y="1373860"/>
            <a:ext cx="5695975" cy="3203986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刪除動作要注意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983274" y="1910823"/>
            <a:ext cx="2880000" cy="2667023"/>
          </a:xfrm>
        </p:spPr>
        <p:txBody>
          <a:bodyPr/>
          <a:lstStyle/>
          <a:p>
            <a:pPr marL="285750" indent="-285750" fontAlgn="base">
              <a:buNone/>
            </a:pPr>
            <a:r>
              <a:rPr lang="zh-TW" altLang="en-US" b="1" u="sng" dirty="0" smtClean="0">
                <a:solidFill>
                  <a:srgbClr val="3366FF"/>
                </a:solidFill>
              </a:rPr>
              <a:t>注意：</a:t>
            </a:r>
            <a:endParaRPr lang="en-US" b="1" u="sng" dirty="0" smtClean="0">
              <a:solidFill>
                <a:srgbClr val="3366FF"/>
              </a:solidFill>
            </a:endParaRPr>
          </a:p>
          <a:p>
            <a:pPr marL="285750" indent="-285750" fontAlgn="base">
              <a:buNone/>
            </a:pPr>
            <a:r>
              <a:rPr dirty="0" smtClean="0"/>
              <a:t>移除裝置會將裝置從管理列表</a:t>
            </a:r>
            <a:endParaRPr lang="en-US" dirty="0" smtClean="0"/>
          </a:p>
          <a:p>
            <a:pPr marL="285750" indent="-285750" fontAlgn="base">
              <a:buNone/>
            </a:pPr>
            <a:r>
              <a:rPr dirty="0" smtClean="0"/>
              <a:t>中移除</a:t>
            </a:r>
            <a:r>
              <a:rPr dirty="0"/>
              <a:t>，</a:t>
            </a:r>
            <a:r>
              <a:rPr dirty="0" smtClean="0"/>
              <a:t>被移除裝置將無法遠</a:t>
            </a:r>
            <a:endParaRPr lang="en-US" dirty="0" smtClean="0"/>
          </a:p>
          <a:p>
            <a:pPr marL="285750" indent="-285750" fontAlgn="base">
              <a:buNone/>
            </a:pPr>
            <a:r>
              <a:rPr dirty="0" smtClean="0"/>
              <a:t>端控制</a:t>
            </a:r>
            <a:r>
              <a:rPr lang="zh-TW" altLang="en-US" dirty="0" smtClean="0"/>
              <a:t>桌面</a:t>
            </a:r>
            <a:r>
              <a:rPr dirty="0" smtClean="0"/>
              <a:t>、錄影回放及透過</a:t>
            </a:r>
            <a:r>
              <a:rPr lang="en-US" dirty="0" smtClean="0"/>
              <a:t> </a:t>
            </a:r>
          </a:p>
          <a:p>
            <a:pPr marL="285750" indent="-285750" fontAlgn="base">
              <a:buNone/>
            </a:pPr>
            <a:r>
              <a:rPr lang="en-US" dirty="0" smtClean="0"/>
              <a:t>KVM </a:t>
            </a:r>
            <a:r>
              <a:rPr dirty="0"/>
              <a:t>儀表板監</a:t>
            </a:r>
            <a:r>
              <a:rPr dirty="0" smtClean="0"/>
              <a:t>控</a:t>
            </a:r>
            <a:endParaRPr lang="en-US" dirty="0" smtClean="0"/>
          </a:p>
          <a:p>
            <a:pPr marL="285750" indent="-28575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dirty="0" smtClean="0"/>
              <a:t>相關錄影檔及關聯的</a:t>
            </a:r>
            <a:r>
              <a:rPr lang="en-US" dirty="0" smtClean="0"/>
              <a:t> </a:t>
            </a:r>
            <a:r>
              <a:rPr lang="en-US" dirty="0"/>
              <a:t>KVM </a:t>
            </a:r>
            <a:r>
              <a:rPr dirty="0" smtClean="0"/>
              <a:t>儀表板會連動刪除 </a:t>
            </a:r>
            <a:endParaRPr dirty="0"/>
          </a:p>
          <a:p>
            <a:pPr fontAlgn="base"/>
            <a:endParaRPr lang="en-US" altLang="zh-TW" dirty="0">
              <a:ea typeface="微軟正黑體"/>
            </a:endParaRPr>
          </a:p>
          <a:p>
            <a:endParaRPr lang="zh-TW" altLang="en-US" dirty="0"/>
          </a:p>
        </p:txBody>
      </p:sp>
      <p:pic>
        <p:nvPicPr>
          <p:cNvPr id="5" name="圖片 4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5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30" name="Shape 2594"/>
          <p:cNvSpPr txBox="1"/>
          <p:nvPr/>
        </p:nvSpPr>
        <p:spPr>
          <a:xfrm>
            <a:off x="5489855" y="1783864"/>
            <a:ext cx="2387260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整合型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裝置監控介面</a:t>
            </a:r>
            <a:endParaRPr lang="de-DE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1" name="Shape 26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圖片 31" descr="qpulse_5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sp>
        <p:nvSpPr>
          <p:cNvPr id="26" name="Shape 2622"/>
          <p:cNvSpPr/>
          <p:nvPr/>
        </p:nvSpPr>
        <p:spPr>
          <a:xfrm>
            <a:off x="6959961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防範未然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Shape 2622"/>
          <p:cNvSpPr/>
          <p:nvPr/>
        </p:nvSpPr>
        <p:spPr>
          <a:xfrm>
            <a:off x="5117333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原因分析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2622"/>
          <p:cNvSpPr/>
          <p:nvPr/>
        </p:nvSpPr>
        <p:spPr>
          <a:xfrm>
            <a:off x="3274706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狀況排除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2" y="2783321"/>
            <a:ext cx="1573265" cy="1072531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QRM+ </a:t>
            </a: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簡化您的設備管理工作流程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622"/>
          <p:cNvSpPr/>
          <p:nvPr/>
        </p:nvSpPr>
        <p:spPr>
          <a:xfrm>
            <a:off x="1432079" y="1465659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新增裝置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Shape 2603"/>
          <p:cNvSpPr txBox="1"/>
          <p:nvPr/>
        </p:nvSpPr>
        <p:spPr>
          <a:xfrm>
            <a:off x="1372927" y="3794427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遠端設備資料收集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儀表板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網路拓墣圖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de-DE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>
              <a:buSzPct val="25000"/>
            </a:pPr>
            <a:endParaRPr lang="de-DE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5" name="Shape 2607"/>
          <p:cNvSpPr txBox="1"/>
          <p:nvPr/>
        </p:nvSpPr>
        <p:spPr>
          <a:xfrm>
            <a:off x="6952891" y="3801901"/>
            <a:ext cx="1496404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警報與通知</a:t>
            </a:r>
            <a:endParaRPr lang="en-US" altLang="zh-TW" sz="1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日誌管理</a:t>
            </a:r>
            <a:endParaRPr lang="en-US" altLang="zh-TW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endParaRPr lang="de-DE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37" name="Shape 2609"/>
          <p:cNvSpPr txBox="1"/>
          <p:nvPr/>
        </p:nvSpPr>
        <p:spPr>
          <a:xfrm>
            <a:off x="3222496" y="3794427"/>
            <a:ext cx="20228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支援</a:t>
            </a:r>
            <a:r>
              <a:rPr lang="en-US" altLang="zh-TW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 </a:t>
            </a:r>
            <a:r>
              <a:rPr lang="de-DE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IPMI </a:t>
            </a: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管理功能</a:t>
            </a:r>
            <a:endParaRPr lang="en-US" altLang="zh-TW" sz="1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整合型遠端桌面</a:t>
            </a:r>
            <a:endParaRPr lang="de-DE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39" name="Shape 2624"/>
          <p:cNvSpPr txBox="1"/>
          <p:nvPr/>
        </p:nvSpPr>
        <p:spPr>
          <a:xfrm>
            <a:off x="5223945" y="3794427"/>
            <a:ext cx="1550323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歷史趨勢分析</a:t>
            </a:r>
            <a:endParaRPr lang="en-US" altLang="zh-TW" sz="1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</a:t>
            </a: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遠端錄影回放</a:t>
            </a:r>
            <a:endParaRPr lang="de-DE" altLang="zh-TW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23" name="Shape 2622"/>
          <p:cNvSpPr/>
          <p:nvPr/>
        </p:nvSpPr>
        <p:spPr>
          <a:xfrm>
            <a:off x="1432079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持續監控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3884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 descr="P15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1351" y="1139700"/>
            <a:ext cx="7164629" cy="4085528"/>
          </a:xfrm>
          <a:prstGeom prst="rect">
            <a:avLst/>
          </a:prstGeom>
        </p:spPr>
      </p:pic>
      <p:sp>
        <p:nvSpPr>
          <p:cNvPr id="2673" name="Shape 2673"/>
          <p:cNvSpPr txBox="1"/>
          <p:nvPr/>
        </p:nvSpPr>
        <p:spPr>
          <a:xfrm>
            <a:off x="311700" y="-831273"/>
            <a:ext cx="8520599" cy="5726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de-DE"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0" name="Shape 2680"/>
          <p:cNvSpPr txBox="1"/>
          <p:nvPr/>
        </p:nvSpPr>
        <p:spPr>
          <a:xfrm>
            <a:off x="6272826" y="1833908"/>
            <a:ext cx="2299040" cy="1348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一鍵快速搜尋您網路中的裝置，如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配備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IPMI 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之伺服器、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Linux 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或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Windows 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裝置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以及生產線設備等</a:t>
            </a:r>
            <a:endParaRPr lang="de-DE" sz="16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0" name="標題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裝置搜尋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456355" y="2647580"/>
            <a:ext cx="1055284" cy="25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IPMI</a:t>
            </a:r>
            <a:r>
              <a:rPr lang="zh-TW" altLang="en-US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伺服器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456355" y="4288049"/>
            <a:ext cx="1055284" cy="25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Windows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835924" y="4288049"/>
            <a:ext cx="1055284" cy="25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Linux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835924" y="2647580"/>
            <a:ext cx="1055284" cy="25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生產線設備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Shape 95"/>
          <p:cNvSpPr/>
          <p:nvPr/>
        </p:nvSpPr>
        <p:spPr>
          <a:xfrm flipV="1">
            <a:off x="6303206" y="3219112"/>
            <a:ext cx="2283984" cy="36000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95"/>
          <p:cNvSpPr/>
          <p:nvPr/>
        </p:nvSpPr>
        <p:spPr>
          <a:xfrm flipV="1">
            <a:off x="6272826" y="1716174"/>
            <a:ext cx="2283984" cy="36000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P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536023"/>
            <a:ext cx="5639921" cy="1832146"/>
          </a:xfrm>
          <a:prstGeom prst="rect">
            <a:avLst/>
          </a:prstGeom>
        </p:spPr>
      </p:pic>
      <p:sp>
        <p:nvSpPr>
          <p:cNvPr id="2933" name="Shape 2933"/>
          <p:cNvSpPr txBox="1"/>
          <p:nvPr/>
        </p:nvSpPr>
        <p:spPr>
          <a:xfrm>
            <a:off x="335450" y="-30223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endParaRPr lang="de-DE"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4" name="Shape 2934"/>
          <p:cNvSpPr txBox="1"/>
          <p:nvPr/>
        </p:nvSpPr>
        <p:spPr>
          <a:xfrm>
            <a:off x="335450" y="1292416"/>
            <a:ext cx="6198168" cy="1292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lvl="0" indent="-25717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zh-TW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可自行定義各種可能會危及您設備的原因，在設備發生異常前先發出警告</a:t>
            </a:r>
          </a:p>
          <a:p>
            <a:pPr marL="257175" lvl="0" indent="-25717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zh-TW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提供警報群組管理，將警報發送給正確的管理人員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防範於未然   警告</a:t>
            </a:r>
            <a:r>
              <a:rPr lang="en-US" altLang="zh-TW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事件管理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圖片 14" descr="P42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780" y="2228612"/>
            <a:ext cx="3317155" cy="2014401"/>
          </a:xfrm>
          <a:prstGeom prst="rect">
            <a:avLst/>
          </a:prstGeom>
          <a:ln>
            <a:noFill/>
          </a:ln>
        </p:spPr>
      </p:pic>
      <p:grpSp>
        <p:nvGrpSpPr>
          <p:cNvPr id="21" name="群組 20"/>
          <p:cNvGrpSpPr/>
          <p:nvPr/>
        </p:nvGrpSpPr>
        <p:grpSpPr>
          <a:xfrm>
            <a:off x="3358493" y="2345963"/>
            <a:ext cx="1744777" cy="1448165"/>
            <a:chOff x="3358493" y="1292416"/>
            <a:chExt cx="1744777" cy="1448165"/>
          </a:xfrm>
        </p:grpSpPr>
        <p:pic>
          <p:nvPicPr>
            <p:cNvPr id="16" name="圖片 15" descr="對話框_紅色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8493" y="1292416"/>
              <a:ext cx="1744777" cy="1448165"/>
            </a:xfrm>
            <a:prstGeom prst="rect">
              <a:avLst/>
            </a:prstGeom>
          </p:spPr>
        </p:pic>
        <p:sp>
          <p:nvSpPr>
            <p:cNvPr id="18" name="Shape 2940"/>
            <p:cNvSpPr txBox="1"/>
            <p:nvPr/>
          </p:nvSpPr>
          <p:spPr>
            <a:xfrm>
              <a:off x="3523235" y="1482476"/>
              <a:ext cx="1488093" cy="55393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altLang="en-US" sz="1600" b="1" i="0" u="none" strike="noStrike" cap="none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輕鬆管理所有警報設定</a:t>
              </a:r>
              <a:endParaRPr lang="de-DE" sz="16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6719772" y="1250640"/>
            <a:ext cx="2178026" cy="1807762"/>
            <a:chOff x="5964732" y="1107663"/>
            <a:chExt cx="2178026" cy="1807762"/>
          </a:xfrm>
        </p:grpSpPr>
        <p:pic>
          <p:nvPicPr>
            <p:cNvPr id="20" name="圖片 19" descr="對話框_紅色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4732" y="1107663"/>
              <a:ext cx="2178026" cy="1807762"/>
            </a:xfrm>
            <a:prstGeom prst="rect">
              <a:avLst/>
            </a:prstGeom>
          </p:spPr>
        </p:pic>
        <p:sp>
          <p:nvSpPr>
            <p:cNvPr id="19" name="Shape 2937"/>
            <p:cNvSpPr txBox="1"/>
            <p:nvPr/>
          </p:nvSpPr>
          <p:spPr>
            <a:xfrm>
              <a:off x="6204863" y="1297586"/>
              <a:ext cx="1759099" cy="784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de-DE" sz="16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同時支援</a:t>
              </a:r>
              <a:r>
                <a:rPr lang="de-DE" sz="16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IPMI &amp; </a:t>
              </a:r>
              <a:r>
                <a:rPr lang="de-DE" sz="16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QRMAgent</a:t>
              </a:r>
              <a:r>
                <a:rPr lang="de-DE" sz="16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de-DE" sz="16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的警報建立</a:t>
              </a:r>
              <a:endParaRPr lang="de-DE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日誌管理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 descr="P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45" y="1244043"/>
            <a:ext cx="6671204" cy="3384286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10" name="Shape 2603"/>
          <p:cNvSpPr txBox="1"/>
          <p:nvPr/>
        </p:nvSpPr>
        <p:spPr>
          <a:xfrm>
            <a:off x="7166873" y="1377498"/>
            <a:ext cx="1956695" cy="1411677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spcAft>
                <a:spcPts val="600"/>
              </a:spcAft>
              <a:buSzPct val="100000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QRM+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支援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:</a:t>
            </a:r>
          </a:p>
          <a:p>
            <a:pPr marL="214292" indent="-214292">
              <a:buSzPct val="100000"/>
            </a:pPr>
            <a:r>
              <a: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</a:t>
            </a:r>
            <a:r>
              <a:rPr lang="en-US" altLang="zh-TW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QRMAgent</a:t>
            </a:r>
            <a:r>
              <a: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</a:t>
            </a:r>
            <a:r>
              <a:rPr lang="zh-TW" altLang="en-US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警報日誌</a:t>
            </a:r>
          </a:p>
          <a:p>
            <a:pPr marL="214292" indent="-214292">
              <a:buSzPct val="100000"/>
            </a:pPr>
            <a:r>
              <a: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-IPMI </a:t>
            </a:r>
            <a:r>
              <a:rPr lang="zh-TW" altLang="en-US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事件日誌</a:t>
            </a:r>
          </a:p>
          <a:p>
            <a:pPr marL="214292" indent="-214292">
              <a:buSzPct val="100000"/>
            </a:pPr>
            <a:r>
              <a: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</a:t>
            </a:r>
            <a:r>
              <a:rPr lang="zh-TW" altLang="en-US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歷史資料日誌</a:t>
            </a:r>
          </a:p>
          <a:p>
            <a:pPr marL="214292" indent="-214292">
              <a:buSzPct val="100000"/>
            </a:pPr>
            <a:r>
              <a: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</a:t>
            </a:r>
            <a:r>
              <a:rPr lang="zh-TW" altLang="en-US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系統日誌</a:t>
            </a:r>
            <a:endParaRPr lang="en-US" altLang="zh-TW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de-DE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>
              <a:buSzPct val="25000"/>
            </a:pPr>
            <a:endParaRPr lang="de-DE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1466" y="3545221"/>
            <a:ext cx="1827168" cy="1516549"/>
            <a:chOff x="31466" y="3601409"/>
            <a:chExt cx="1827168" cy="1516549"/>
          </a:xfrm>
        </p:grpSpPr>
        <p:pic>
          <p:nvPicPr>
            <p:cNvPr id="14" name="圖片 13" descr="對話框_紅色-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31466" y="3601409"/>
              <a:ext cx="1827168" cy="1516549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286070" y="4066281"/>
              <a:ext cx="14252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de-DE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同時支援 IPMI &amp; QRMAgent 的警報建立</a:t>
              </a:r>
            </a:p>
            <a:p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3238713" y="1905758"/>
            <a:ext cx="2242579" cy="2502775"/>
          </a:xfrm>
          <a:prstGeom prst="roundRect">
            <a:avLst>
              <a:gd name="adj" fmla="val 5277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4434955" y="1218504"/>
            <a:ext cx="1648098" cy="1367922"/>
            <a:chOff x="4434955" y="1218504"/>
            <a:chExt cx="1648098" cy="1367922"/>
          </a:xfrm>
        </p:grpSpPr>
        <p:pic>
          <p:nvPicPr>
            <p:cNvPr id="11" name="圖片 10" descr="對話框-0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955" y="1218504"/>
              <a:ext cx="1648098" cy="1367922"/>
            </a:xfrm>
            <a:prstGeom prst="rect">
              <a:avLst/>
            </a:prstGeom>
          </p:spPr>
        </p:pic>
        <p:sp>
          <p:nvSpPr>
            <p:cNvPr id="12" name="Shape 2950"/>
            <p:cNvSpPr txBox="1"/>
            <p:nvPr/>
          </p:nvSpPr>
          <p:spPr>
            <a:xfrm>
              <a:off x="4505807" y="1377498"/>
              <a:ext cx="1491439" cy="553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日誌管理  掌握 </a:t>
              </a:r>
              <a:r>
                <a:rPr lang="en-US" alt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IT </a:t>
              </a:r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活動的全貌</a:t>
              </a:r>
              <a:endParaRPr lang="de-DE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81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5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：建立警報通知、防範未然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5-1. 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如何建立警報</a:t>
            </a:r>
            <a:endParaRPr lang="en-US" altLang="zh-TW" sz="28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5-2. 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如何設定通知</a:t>
            </a:r>
            <a:endParaRPr lang="en-US" altLang="zh-TW" sz="28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5-3. 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如何檢視日誌</a:t>
            </a:r>
            <a:endParaRPr lang="en-US" altLang="zh-TW" sz="28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80980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D_HELP_ALERT_CONFIGURATION_ADD_ALERT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8962" y="1446759"/>
            <a:ext cx="5400000" cy="266906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參考數據分析結果</a:t>
            </a:r>
            <a:r>
              <a:rPr lang="en-US" altLang="zh-TW" dirty="0" smtClean="0"/>
              <a:t>  </a:t>
            </a:r>
            <a:r>
              <a:rPr lang="zh-TW" altLang="en-US" dirty="0" smtClean="0"/>
              <a:t>建立對應警報</a:t>
            </a:r>
            <a:endParaRPr lang="zh-TW" altLang="en-US" dirty="0"/>
          </a:p>
        </p:txBody>
      </p:sp>
      <p:sp>
        <p:nvSpPr>
          <p:cNvPr id="2" name="文字版面配置區 1"/>
          <p:cNvSpPr>
            <a:spLocks noGrp="1"/>
          </p:cNvSpPr>
          <p:nvPr>
            <p:ph type="body" sz="half" idx="2"/>
          </p:nvPr>
        </p:nvSpPr>
        <p:spPr>
          <a:xfrm>
            <a:off x="5964239" y="1446758"/>
            <a:ext cx="2880000" cy="3050541"/>
          </a:xfrm>
        </p:spPr>
        <p:txBody>
          <a:bodyPr/>
          <a:lstStyle/>
          <a:p>
            <a:r>
              <a:rPr kumimoji="1" lang="zh-TW" altLang="en-US" dirty="0">
                <a:solidFill>
                  <a:schemeClr val="tx1"/>
                </a:solidFill>
              </a:rPr>
              <a:t>使用者可以點擊新增警報的按鈕進行新增警報</a:t>
            </a:r>
          </a:p>
          <a:p>
            <a:endParaRPr kumimoji="1" lang="en-US" altLang="zh-TW" dirty="0" smtClean="0">
              <a:solidFill>
                <a:schemeClr val="tx1"/>
              </a:solidFill>
            </a:endParaRPr>
          </a:p>
          <a:p>
            <a:r>
              <a:rPr kumimoji="1" lang="zh-TW" altLang="en-US" dirty="0" smtClean="0">
                <a:solidFill>
                  <a:schemeClr val="tx1"/>
                </a:solidFill>
              </a:rPr>
              <a:t>進入</a:t>
            </a:r>
            <a:r>
              <a:rPr kumimoji="1" lang="zh-TW" altLang="en-US" dirty="0">
                <a:solidFill>
                  <a:schemeClr val="tx1"/>
                </a:solidFill>
              </a:rPr>
              <a:t>警報配置頁面，點擊［新增警報］按鈕</a:t>
            </a:r>
          </a:p>
        </p:txBody>
      </p:sp>
    </p:spTree>
    <p:extLst>
      <p:ext uri="{BB962C8B-B14F-4D97-AF65-F5344CB8AC3E}">
        <p14:creationId xmlns:p14="http://schemas.microsoft.com/office/powerpoint/2010/main" val="2946772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ID_HELP_ALERT_CONFIGURATION_ADD_ALERT_STEP2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0014" y="1320410"/>
            <a:ext cx="5400000" cy="2917241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5769130" y="1320410"/>
            <a:ext cx="3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kumimoji="1" lang="zh-TW" altLang="en-US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於新增警報視窗中，完成警報類</a:t>
            </a:r>
            <a:endParaRPr kumimoji="1" lang="en-US" altLang="zh-TW" sz="1600" dirty="0" smtClean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342900" indent="-342900"/>
            <a:r>
              <a:rPr kumimoji="1" lang="zh-TW" altLang="en-US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型設定</a:t>
            </a:r>
            <a:endParaRPr kumimoji="1" lang="en-US" altLang="zh-TW" sz="1600" dirty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342900" indent="-342900"/>
            <a:endParaRPr kumimoji="1" lang="en-US" altLang="zh-TW" sz="1600" dirty="0" smtClean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zh-TW" altLang="en-US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設定警報名稱</a:t>
            </a:r>
            <a:endParaRPr kumimoji="1" lang="en-US" altLang="zh-TW" sz="1600" dirty="0" smtClean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zh-TW" altLang="en-US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設定警報型態 </a:t>
            </a:r>
            <a:r>
              <a:rPr kumimoji="1" lang="en-US" altLang="zh-TW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(</a:t>
            </a:r>
            <a:r>
              <a:rPr kumimoji="1" lang="zh-TW" altLang="en-US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使用者可以設定 </a:t>
            </a:r>
            <a:r>
              <a:rPr kumimoji="1" lang="en-US" altLang="en-US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QRM+ </a:t>
            </a:r>
            <a:r>
              <a:rPr kumimoji="1" lang="zh-TW" altLang="en-US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警報或是 </a:t>
            </a:r>
            <a:r>
              <a:rPr kumimoji="1" lang="en-US" altLang="en-US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IPMI </a:t>
            </a:r>
            <a:r>
              <a:rPr kumimoji="1" lang="zh-TW" altLang="en-US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事件通知</a:t>
            </a:r>
            <a:r>
              <a:rPr kumimoji="1" lang="en-US" altLang="zh-TW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zh-TW" altLang="en-US" sz="1600" dirty="0" smtClean="0">
                <a:latin typeface="微軟正黑體" pitchFamily="34" charset="-120"/>
                <a:ea typeface="微軟正黑體" pitchFamily="34" charset="-120"/>
                <a:cs typeface="微軟正黑體"/>
              </a:rPr>
              <a:t>點擊新增裝置按鈕</a:t>
            </a:r>
          </a:p>
          <a:p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</a:br>
            <a:endParaRPr kumimoji="1" lang="zh-TW" altLang="en-US" sz="1600" dirty="0" smtClean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</a:br>
            <a:endParaRPr kumimoji="1" lang="en-US" altLang="zh-TW" sz="1600" dirty="0" smtClean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sz="1600" dirty="0" smtClean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sz="1600" dirty="0" smtClean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sz="1600" dirty="0" smtClean="0">
              <a:latin typeface="微軟正黑體" pitchFamily="34" charset="-120"/>
              <a:ea typeface="微軟正黑體" pitchFamily="34" charset="-120"/>
              <a:cs typeface="微軟正黑體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五步驟輕鬆建立警報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0490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ID_HELP_ALERT_CONFIGURATION_ADD_ALERT_STEP3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0686" y="1325844"/>
            <a:ext cx="5617975" cy="3465816"/>
          </a:xfrm>
          <a:prstGeom prst="rect">
            <a:avLst/>
          </a:prstGeom>
          <a:noFill/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78280" y="1336060"/>
            <a:ext cx="2880000" cy="3140940"/>
          </a:xfrm>
        </p:spPr>
        <p:txBody>
          <a:bodyPr/>
          <a:lstStyle/>
          <a:p>
            <a:pPr marL="342900" indent="-342900" fontAlgn="base">
              <a:buFont typeface="+mj-lt"/>
              <a:buAutoNum type="arabicPeriod" startAt="4"/>
            </a:pPr>
            <a:r>
              <a:rPr lang="zh-TW" altLang="en-US" dirty="0" smtClean="0">
                <a:solidFill>
                  <a:schemeClr val="tx1"/>
                </a:solidFill>
              </a:rPr>
              <a:t>選擇您欲設定警報的裝置，可以單選或是複選，選取完畢後點擊［確認］按鈕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fontAlgn="base"/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607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ID_HELP_ALERT_CONFIGURATION_ADD_ALERT_STEP4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9465" y="1365628"/>
            <a:ext cx="5607658" cy="3012254"/>
          </a:xfrm>
          <a:prstGeom prst="rect">
            <a:avLst/>
          </a:prstGeom>
          <a:noFill/>
        </p:spPr>
      </p:pic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2059688"/>
            <a:ext cx="2880000" cy="2437611"/>
          </a:xfrm>
        </p:spPr>
        <p:txBody>
          <a:bodyPr/>
          <a:lstStyle/>
          <a:p>
            <a:pPr marL="342900" indent="-342900" fontAlgn="base">
              <a:buFont typeface="+mj-lt"/>
              <a:buAutoNum type="arabicPeriod" startAt="5"/>
            </a:pPr>
            <a:r>
              <a:rPr lang="zh-TW" altLang="en-US" dirty="0" smtClean="0">
                <a:solidFill>
                  <a:schemeClr val="tx1"/>
                </a:solidFill>
              </a:rPr>
              <a:t>點擊［儲存］按鈕即完成新增警報的操作 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342900" indent="-342900" fontAlgn="base">
              <a:buFont typeface="+mj-lt"/>
              <a:buAutoNum type="arabicPeriod" startAt="5"/>
            </a:pPr>
            <a:endParaRPr lang="en-US" altLang="zh-TW" dirty="0">
              <a:solidFill>
                <a:schemeClr val="tx1"/>
              </a:solidFill>
            </a:endParaRPr>
          </a:p>
          <a:p>
            <a:pPr fontAlgn="base"/>
            <a:r>
              <a:rPr lang="zh-TW" altLang="en-US" b="1" u="sng" dirty="0" smtClean="0">
                <a:solidFill>
                  <a:srgbClr val="3366FF"/>
                </a:solidFill>
              </a:rPr>
              <a:t>注意：</a:t>
            </a:r>
            <a:endParaRPr lang="en-US" altLang="zh-TW" b="1" u="sng" dirty="0" smtClean="0">
              <a:solidFill>
                <a:srgbClr val="3366FF"/>
              </a:solidFill>
            </a:endParaRPr>
          </a:p>
          <a:p>
            <a:pPr fontAlgn="base"/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若儲存按鈕為灰階，表示警報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名稱、警報型態或是已選</a:t>
            </a: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取的裝置有誤</a:t>
            </a:r>
            <a:endParaRPr kumimoji="1"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ea typeface="微軟正黑體"/>
              <a:cs typeface="微軟正黑體"/>
            </a:endParaRPr>
          </a:p>
        </p:txBody>
      </p:sp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555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ID_HELP_ALERT_CONFIGURATION_REMOVE_ALERT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6942" y="1374175"/>
            <a:ext cx="5570621" cy="275339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移除特定警報配置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78280" y="1374175"/>
            <a:ext cx="2880000" cy="2939222"/>
          </a:xfrm>
        </p:spPr>
        <p:txBody>
          <a:bodyPr>
            <a:noAutofit/>
          </a:bodyPr>
          <a:lstStyle/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使用者可以點擊［移除警報］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按鈕可以一次移除一個或多個警報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進入警報配置頁面，並選取您欲刪除的警報配置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點擊［移除警報］的按鈕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點擊［確認］按鈕後即完成操作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64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ID_HELP_ALERT_CONFIGURATION_ENABLE_ALERT_STEP2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5442" y="1358853"/>
            <a:ext cx="5663633" cy="279936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暫時關閉</a:t>
            </a:r>
            <a:r>
              <a:rPr lang="en-US" altLang="zh-TW" dirty="0" smtClean="0"/>
              <a:t>/</a:t>
            </a:r>
            <a:r>
              <a:rPr lang="zh-TW" altLang="en-US" dirty="0" smtClean="0"/>
              <a:t>重啟警報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6041214" y="1358853"/>
            <a:ext cx="2817066" cy="2939222"/>
          </a:xfrm>
        </p:spPr>
        <p:txBody>
          <a:bodyPr>
            <a:normAutofit/>
          </a:bodyPr>
          <a:lstStyle/>
          <a:p>
            <a:pPr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可點擊關閉警報的按鈕一次關閉一個或多個警報</a:t>
            </a:r>
            <a:endParaRPr kumimoji="1" lang="en-US" altLang="zh-TW" dirty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en-US" altLang="zh-TW" dirty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>
                <a:solidFill>
                  <a:schemeClr val="tx1"/>
                </a:solidFill>
                <a:ea typeface="微軟正黑體"/>
                <a:cs typeface="微軟正黑體"/>
              </a:rPr>
              <a:t>進入警報配置頁面，選取您欲關閉的警報</a:t>
            </a:r>
            <a:endParaRPr kumimoji="1" lang="en-US" altLang="zh-TW" dirty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>
                <a:solidFill>
                  <a:schemeClr val="tx1"/>
                </a:solidFill>
                <a:ea typeface="微軟正黑體"/>
                <a:cs typeface="微軟正黑體"/>
              </a:rPr>
              <a:t>點擊［關閉警報］按鈕即可完成關閉警報的動作</a:t>
            </a:r>
            <a:endParaRPr kumimoji="1" lang="en-US" altLang="zh-TW" dirty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997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5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：建立警報通知、防範未然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5-1.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如何建立警報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5-2.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如何設定通知</a:t>
            </a:r>
            <a:endParaRPr lang="en-US" altLang="zh-TW" sz="2800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5-3. </a:t>
            </a:r>
            <a:r>
              <a:rPr lang="zh-TW" altLang="en-US" sz="28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如何檢視日誌</a:t>
            </a:r>
            <a:endParaRPr lang="en-US" altLang="zh-TW" sz="2800" dirty="0" smtClean="0">
              <a:solidFill>
                <a:srgbClr val="BFBFBF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7195372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P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27" y="1257045"/>
            <a:ext cx="6250675" cy="3513577"/>
          </a:xfrm>
          <a:prstGeom prst="rect">
            <a:avLst/>
          </a:prstGeom>
        </p:spPr>
      </p:pic>
      <p:sp>
        <p:nvSpPr>
          <p:cNvPr id="2717" name="Shape 2717"/>
          <p:cNvSpPr txBox="1"/>
          <p:nvPr/>
        </p:nvSpPr>
        <p:spPr>
          <a:xfrm>
            <a:off x="377199" y="-1246909"/>
            <a:ext cx="8520599" cy="5726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>
              <a:buSzPct val="25000"/>
            </a:pPr>
            <a:endParaRPr lang="en-US" sz="2800" b="1" dirty="0">
              <a:solidFill>
                <a:schemeClr val="lt1"/>
              </a:solidFill>
            </a:endParaRPr>
          </a:p>
        </p:txBody>
      </p:sp>
      <p:sp>
        <p:nvSpPr>
          <p:cNvPr id="2720" name="Shape 2720"/>
          <p:cNvSpPr txBox="1"/>
          <p:nvPr/>
        </p:nvSpPr>
        <p:spPr>
          <a:xfrm>
            <a:off x="1113733" y="4021836"/>
            <a:ext cx="2962754" cy="46578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14297">
              <a:buClr>
                <a:srgbClr val="FF0000"/>
              </a:buClr>
              <a:buSzPct val="1000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Hannotate TC Regular"/>
              </a:rPr>
              <a:t>自動群組分類，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快速了解</a:t>
            </a:r>
            <a:endParaRPr lang="en-US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裝置管理員</a:t>
            </a:r>
            <a:r>
              <a:rPr lang="en-US" altLang="zh-TW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– 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裝置清單</a:t>
            </a:r>
            <a:r>
              <a:rPr 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6135162" y="1518977"/>
            <a:ext cx="2206272" cy="1831206"/>
            <a:chOff x="6391404" y="2814363"/>
            <a:chExt cx="2206272" cy="1831206"/>
          </a:xfrm>
        </p:grpSpPr>
        <p:pic>
          <p:nvPicPr>
            <p:cNvPr id="10" name="圖片 9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1404" y="2814363"/>
              <a:ext cx="2206272" cy="1831206"/>
            </a:xfrm>
            <a:prstGeom prst="rect">
              <a:avLst/>
            </a:prstGeom>
          </p:spPr>
        </p:pic>
        <p:sp>
          <p:nvSpPr>
            <p:cNvPr id="12" name="Shape 2794"/>
            <p:cNvSpPr txBox="1"/>
            <p:nvPr/>
          </p:nvSpPr>
          <p:spPr>
            <a:xfrm>
              <a:off x="6627874" y="3027820"/>
              <a:ext cx="1891501" cy="73920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zh-TW" altLang="en-US" sz="15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掃描後把裝置加入，即可以隨時監控所有裝置的運作全貌</a:t>
              </a:r>
              <a:endParaRPr 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519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ID_HELP_SETTINGS_NOTIFICATION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5185" y="1544017"/>
            <a:ext cx="5400000" cy="3034687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輕鬆建立群組通知</a:t>
            </a:r>
            <a:r>
              <a:rPr lang="en-US" altLang="zh-TW" dirty="0" smtClean="0"/>
              <a:t>  </a:t>
            </a:r>
            <a:r>
              <a:rPr lang="zh-TW" altLang="en-US" dirty="0" smtClean="0"/>
              <a:t>發生狀況不漏接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1544016"/>
            <a:ext cx="2880000" cy="2953283"/>
          </a:xfrm>
        </p:spPr>
        <p:txBody>
          <a:bodyPr>
            <a:normAutofit/>
          </a:bodyPr>
          <a:lstStyle/>
          <a:p>
            <a:pPr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通知設定可讓使用者在事件發生時即時獲得通知，提高緊急應變能力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需要收到通知的帳戶列表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使用的 </a:t>
            </a: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SMTP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類型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SMTP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伺服器位置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SMTP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伺服器連接埠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電子郵件帳戶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34776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ID_HELP_SETTINGS_NOTIFICATION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5185" y="1544017"/>
            <a:ext cx="5400000" cy="3034687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輕鬆建立群組通知</a:t>
            </a:r>
            <a:r>
              <a:rPr lang="en-US" altLang="zh-TW" dirty="0"/>
              <a:t>  </a:t>
            </a:r>
            <a:r>
              <a:rPr lang="zh-TW" altLang="en-US" dirty="0"/>
              <a:t>發生狀況不漏接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1544016"/>
            <a:ext cx="2880000" cy="2953283"/>
          </a:xfrm>
        </p:spPr>
        <p:txBody>
          <a:bodyPr>
            <a:normAutofit/>
          </a:bodyPr>
          <a:lstStyle/>
          <a:p>
            <a:pPr marL="342900" indent="-342900" fontAlgn="base">
              <a:buFont typeface="+mj-lt"/>
              <a:buAutoNum type="arabicPeriod" startAt="6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電子郵件密碼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 startAt="6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採用的加密連線方式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 startAt="6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達到警報狀態後多久未曾改變才會發出警報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 startAt="6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是否開啟電子郵件送出 </a:t>
            </a: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Agent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警報與 </a:t>
            </a: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事件警報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 startAt="6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設定警報重複發出的時間間隔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37789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ID_HELP_SETTINGS_APPLICATION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5185" y="1558079"/>
            <a:ext cx="5400000" cy="2669062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別擔心資料太多把</a:t>
            </a:r>
            <a:r>
              <a:rPr lang="en-US" altLang="zh-TW" dirty="0" smtClean="0"/>
              <a:t> NAS </a:t>
            </a:r>
            <a:r>
              <a:rPr lang="zh-TW" altLang="en-US" dirty="0" smtClean="0"/>
              <a:t>灌爆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1558078"/>
            <a:ext cx="2880000" cy="2939221"/>
          </a:xfrm>
        </p:spPr>
        <p:txBody>
          <a:bodyPr>
            <a:noAutofit/>
          </a:bodyPr>
          <a:lstStyle/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應用設定提供使用者根據需求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自行調整系統記錄檔與錄影的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循環週期設定，並可依據效能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調整即時資料與裝置自動掃描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週期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405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ID_HELP_SETTINGS_APPLICATION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5185" y="1558079"/>
            <a:ext cx="5400000" cy="2669062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別擔心資料太多把</a:t>
            </a:r>
            <a:r>
              <a:rPr lang="en-US" altLang="zh-TW" dirty="0" smtClean="0"/>
              <a:t> NAS </a:t>
            </a:r>
            <a:r>
              <a:rPr lang="zh-TW" altLang="en-US" dirty="0" smtClean="0"/>
              <a:t>灌爆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1558078"/>
            <a:ext cx="2880000" cy="2939221"/>
          </a:xfrm>
        </p:spPr>
        <p:txBody>
          <a:bodyPr>
            <a:no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警報日誌循環週期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事件日誌循環週期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KVM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錄影檔循環週期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歷史資料日誌循環週期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系統日誌循環週期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設備掃描自動更新週期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即時資料自動更新週期</a:t>
            </a:r>
            <a:endParaRPr kumimoji="1" lang="zh-TW" altLang="en-US" dirty="0" smtClean="0">
              <a:solidFill>
                <a:schemeClr val="tx1"/>
              </a:solidFill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4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5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：建立警報通知、防範未然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5-1.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如何建立警報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5-2.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如何設定通知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5-3.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如何檢視日誌</a:t>
            </a:r>
            <a:endParaRPr lang="en-US" altLang="zh-TW" sz="2800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7195372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ID_HELP_LOG_ALERTS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6454" y="1348634"/>
            <a:ext cx="5181976" cy="2561299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檢視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QRMAgent</a:t>
            </a:r>
            <a:r>
              <a:rPr lang="en-US" altLang="zh-TW" dirty="0" smtClean="0"/>
              <a:t> </a:t>
            </a:r>
            <a:r>
              <a:rPr lang="zh-TW" altLang="en-US" dirty="0" smtClean="0"/>
              <a:t>警報日誌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594516" y="1345036"/>
            <a:ext cx="3249724" cy="3589020"/>
          </a:xfrm>
        </p:spPr>
        <p:txBody>
          <a:bodyPr>
            <a:noAutofit/>
          </a:bodyPr>
          <a:lstStyle/>
          <a:p>
            <a:pPr marL="285750" indent="-285750" fontAlgn="base"/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QRM+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警報日誌頁面會顯示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所有 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Windows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或 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Linux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裝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置的警報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於日誌頁面內選擇警報日誌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檢視警報情況，包含裝置名稱、</a:t>
            </a:r>
            <a:r>
              <a:rPr kumimoji="1" lang="en-US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IP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位址、裝置標籤、警報觸發時間及警報解除時間等等</a:t>
            </a:r>
            <a:endParaRPr kumimoji="1" lang="en-US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檢視目前的警報數量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隨時點擊［更新］按鈕取得最新的警報訊息</a:t>
            </a: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215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ID_HELP_LOG_ALERTS_STEP2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4129" y="1343524"/>
            <a:ext cx="5400000" cy="2669062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進階搜尋</a:t>
            </a:r>
            <a:r>
              <a:rPr lang="en-US" altLang="zh-TW" dirty="0" smtClean="0"/>
              <a:t>  </a:t>
            </a:r>
            <a:r>
              <a:rPr lang="zh-TW" altLang="en-US" dirty="0" smtClean="0"/>
              <a:t>鎖定特定裝置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1343524"/>
            <a:ext cx="2880000" cy="2939221"/>
          </a:xfrm>
        </p:spPr>
        <p:txBody>
          <a:bodyPr>
            <a:normAutofit/>
          </a:bodyPr>
          <a:lstStyle/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警報日誌提供進階搜尋的功能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en-US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於警報日誌頁面中點擊［進階搜尋］按鈕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點擊選擇裝置並選擇特定裝置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點擊［確認］按鈕即可搜尋目標裝置的所有警報</a:t>
            </a:r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873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ID_HELP_LOG_ALERTS_STEP3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5185" y="1394611"/>
            <a:ext cx="5400000" cy="2669062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1807949"/>
            <a:ext cx="2880000" cy="2689350"/>
          </a:xfrm>
        </p:spPr>
        <p:txBody>
          <a:bodyPr>
            <a:normAutofit/>
          </a:bodyPr>
          <a:lstStyle/>
          <a:p>
            <a:pPr marL="285750" indent="-285750" fontAlgn="base"/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QRM+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提供了循環週期設定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功能，請於設定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/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循環週期設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定查看。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en-US" altLang="zh-TW" dirty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b="1" u="sng" dirty="0" smtClean="0">
                <a:solidFill>
                  <a:srgbClr val="3366FF"/>
                </a:solidFill>
                <a:cs typeface="微軟正黑體"/>
              </a:rPr>
              <a:t>注意：</a:t>
            </a:r>
            <a:endParaRPr kumimoji="1" lang="en-US" altLang="zh-TW" b="1" u="sng" dirty="0" smtClean="0">
              <a:solidFill>
                <a:srgbClr val="3366FF"/>
              </a:solidFill>
              <a:cs typeface="微軟正黑體"/>
            </a:endParaRPr>
          </a:p>
          <a:p>
            <a:pPr fontAlgn="base"/>
            <a:r>
              <a:rPr kumimoji="1"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預設警報日誌保留的警報為 </a:t>
            </a:r>
            <a:r>
              <a:rPr kumimoji="1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1 </a:t>
            </a:r>
            <a:r>
              <a:rPr kumimoji="1"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週，超過 </a:t>
            </a:r>
            <a:r>
              <a:rPr kumimoji="1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1 </a:t>
            </a:r>
            <a:r>
              <a:rPr kumimoji="1"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週的警報會被系統刪除，使用者可以依需求進行調整。</a:t>
            </a:r>
            <a:endParaRPr kumimoji="1"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cs typeface="微軟正黑體"/>
            </a:endParaRPr>
          </a:p>
          <a:p>
            <a:pPr marL="285750" indent="-285750" fontAlgn="base"/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379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ID_HELP_LOG_IPMI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0498" y="1432101"/>
            <a:ext cx="5400000" cy="2921017"/>
          </a:xfrm>
          <a:prstGeom prst="rect">
            <a:avLst/>
          </a:prstGeom>
          <a:noFill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檢視</a:t>
            </a:r>
            <a:r>
              <a:rPr lang="en-US" altLang="zh-TW" dirty="0"/>
              <a:t> </a:t>
            </a:r>
            <a:r>
              <a:rPr lang="en-US" altLang="zh-TW" dirty="0" smtClean="0"/>
              <a:t>IPMI </a:t>
            </a:r>
            <a:r>
              <a:rPr lang="zh-TW" altLang="en-US" dirty="0" smtClean="0"/>
              <a:t>事件日誌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02938" y="1432101"/>
            <a:ext cx="2880000" cy="2435536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事件日誌顯示所有 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歷史事件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在警報配置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/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新增警報頁面中選擇［ </a:t>
            </a:r>
            <a:r>
              <a:rPr kumimoji="1" lang="en-US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事件日誌］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選定目標裝置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儲存該警報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/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964395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ID_HELP_LOG_IPMI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3379" y="1592299"/>
            <a:ext cx="5400000" cy="2921017"/>
          </a:xfrm>
          <a:prstGeom prst="rect">
            <a:avLst/>
          </a:prstGeom>
          <a:noFill/>
        </p:spPr>
      </p:pic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8" y="1750735"/>
            <a:ext cx="2993849" cy="2391528"/>
          </a:xfrm>
        </p:spPr>
        <p:txBody>
          <a:bodyPr>
            <a:noAutofit/>
          </a:bodyPr>
          <a:lstStyle/>
          <a:p>
            <a:pPr marL="342900" indent="-342900" fontAlgn="base"/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/>
            <a:r>
              <a:rPr lang="zh-TW" altLang="en-US" sz="1800" b="1" u="sng" dirty="0" smtClean="0">
                <a:solidFill>
                  <a:srgbClr val="3366FF"/>
                </a:solidFill>
                <a:cs typeface="Arial"/>
                <a:sym typeface="Arial"/>
              </a:rPr>
              <a:t>注意：</a:t>
            </a:r>
            <a:endParaRPr lang="en-US" altLang="zh-TW" sz="1800" b="1" u="sng" dirty="0" smtClean="0">
              <a:solidFill>
                <a:srgbClr val="3366FF"/>
              </a:solidFill>
              <a:cs typeface="Arial"/>
              <a:sym typeface="Arial"/>
            </a:endParaRPr>
          </a:p>
          <a:p>
            <a:pPr fontAlgn="base"/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QRM+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並沒有主動產生這些事件，這些事件是由 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裝置上的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 BMC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所產生，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QRM+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僅週期性取得這些事件並同時將 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IPMI BMC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記憶體裡的事件清除。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013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15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9" y="1140799"/>
            <a:ext cx="6742545" cy="2451835"/>
          </a:xfrm>
          <a:prstGeom prst="rect">
            <a:avLst/>
          </a:prstGeom>
        </p:spPr>
      </p:pic>
      <p:sp>
        <p:nvSpPr>
          <p:cNvPr id="2731" name="Shape 2731"/>
          <p:cNvSpPr txBox="1"/>
          <p:nvPr/>
        </p:nvSpPr>
        <p:spPr>
          <a:xfrm>
            <a:off x="311701" y="-572624"/>
            <a:ext cx="8520599" cy="5726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>
              <a:buSzPct val="25000"/>
            </a:pPr>
            <a:endParaRPr lang="de-DE" sz="2800" b="1" dirty="0">
              <a:solidFill>
                <a:schemeClr val="lt1"/>
              </a:solidFill>
            </a:endParaRPr>
          </a:p>
        </p:txBody>
      </p:sp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輕鬆建立資產管理系統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 descr="P16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81" y="2860690"/>
            <a:ext cx="6431448" cy="195281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00412" y="1398258"/>
            <a:ext cx="6238224" cy="260783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735" name="Shape 2735"/>
          <p:cNvCxnSpPr/>
          <p:nvPr/>
        </p:nvCxnSpPr>
        <p:spPr>
          <a:xfrm>
            <a:off x="1031893" y="1712762"/>
            <a:ext cx="1016567" cy="1112172"/>
          </a:xfrm>
          <a:prstGeom prst="straightConnector1">
            <a:avLst/>
          </a:prstGeom>
          <a:noFill/>
          <a:ln w="76200" cap="flat" cmpd="sng">
            <a:solidFill>
              <a:srgbClr val="E69138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2" name="群組 21"/>
          <p:cNvGrpSpPr/>
          <p:nvPr/>
        </p:nvGrpSpPr>
        <p:grpSpPr>
          <a:xfrm>
            <a:off x="5915507" y="1620221"/>
            <a:ext cx="2880880" cy="2391131"/>
            <a:chOff x="5915507" y="1620221"/>
            <a:chExt cx="2880880" cy="2391131"/>
          </a:xfrm>
        </p:grpSpPr>
        <p:pic>
          <p:nvPicPr>
            <p:cNvPr id="12" name="圖片 11" descr="對話框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5507" y="1620221"/>
              <a:ext cx="2880880" cy="2391131"/>
            </a:xfrm>
            <a:prstGeom prst="rect">
              <a:avLst/>
            </a:prstGeom>
          </p:spPr>
        </p:pic>
        <p:sp>
          <p:nvSpPr>
            <p:cNvPr id="2732" name="Shape 2732"/>
            <p:cNvSpPr txBox="1"/>
            <p:nvPr/>
          </p:nvSpPr>
          <p:spPr>
            <a:xfrm>
              <a:off x="6247549" y="1863981"/>
              <a:ext cx="2392675" cy="5027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buSzPct val="25000"/>
              </a:pPr>
              <a:r>
                <a:rPr lang="zh-TW" altLang="en-US" sz="13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利用</a:t>
              </a:r>
              <a:r>
                <a:rPr lang="en-US" altLang="zh-TW" sz="13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IPMI </a:t>
              </a:r>
              <a:r>
                <a:rPr lang="zh-TW" altLang="en-US" sz="13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以及</a:t>
              </a:r>
              <a:r>
                <a:rPr lang="en-US" altLang="zh-TW" sz="13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QRMAgent </a:t>
              </a:r>
              <a:r>
                <a:rPr lang="zh-TW" altLang="en-US" sz="13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合作建立完整的已管理裝置清單列表，可顯示資訊包括：</a:t>
              </a:r>
              <a:r>
                <a:rPr lang="en-US" altLang="zh-TW" sz="13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IP</a:t>
              </a:r>
              <a:r>
                <a:rPr lang="zh-TW" altLang="en-US" sz="13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位置、作業系統、硬體規格、維護狀況等</a:t>
              </a:r>
              <a:r>
                <a:rPr lang="en-US" altLang="zh-TW" sz="13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de-DE" altLang="zh-TW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722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ID_HELP_LOG_IPMI_STEP2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3645" y="1363959"/>
            <a:ext cx="6128722" cy="302924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所有</a:t>
            </a:r>
            <a:r>
              <a:rPr lang="en-US" altLang="zh-TW" dirty="0" smtClean="0"/>
              <a:t> IPMI </a:t>
            </a:r>
            <a:r>
              <a:rPr lang="zh-TW" altLang="en-US" dirty="0" smtClean="0"/>
              <a:t>事件一目瞭然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6497797" y="1363959"/>
            <a:ext cx="2196665" cy="2939221"/>
          </a:xfrm>
        </p:spPr>
        <p:txBody>
          <a:bodyPr>
            <a:noAutofit/>
          </a:bodyPr>
          <a:lstStyle/>
          <a:p>
            <a:pPr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完成新增 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警報後，使用者可於日誌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/ IPMI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事件日誌中察看所有 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事件日誌，點擊［更新］按鈕可取得最新的 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事件日誌</a:t>
            </a:r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 fontAlgn="base">
              <a:buFont typeface="Symbol" charset="2"/>
              <a:buChar char="-"/>
            </a:pPr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693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ID_HELP_LOG_IPMI_STEP3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9095" y="1338417"/>
            <a:ext cx="5146878" cy="2543951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進階搜尋</a:t>
            </a:r>
            <a:r>
              <a:rPr lang="en-US" altLang="zh-TW" dirty="0" smtClean="0"/>
              <a:t>  </a:t>
            </a:r>
            <a:r>
              <a:rPr lang="zh-TW" altLang="en-US" dirty="0" smtClean="0"/>
              <a:t>鎖定特定</a:t>
            </a:r>
            <a:r>
              <a:rPr lang="en-US" altLang="zh-TW" dirty="0" smtClean="0"/>
              <a:t> IPMI </a:t>
            </a:r>
            <a:r>
              <a:rPr lang="zh-TW" altLang="en-US" dirty="0" smtClean="0"/>
              <a:t>裝置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468667" y="1257300"/>
            <a:ext cx="3375572" cy="3240000"/>
          </a:xfrm>
        </p:spPr>
        <p:txBody>
          <a:bodyPr>
            <a:noAutofit/>
          </a:bodyPr>
          <a:lstStyle/>
          <a:p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事件日誌提供進階搜尋的功能，讓使用者可以選則特定裝置來查看其事件日誌</a:t>
            </a:r>
            <a:endParaRPr lang="zh-TW" altLang="en-US" dirty="0" smtClean="0">
              <a:solidFill>
                <a:schemeClr val="tx1"/>
              </a:solidFill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點擊搜尋按鍵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選定目標裝置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選定感測器型態 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(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非必選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選定</a:t>
            </a:r>
            <a:r>
              <a:rPr kumimoji="1" lang="en-US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IPMI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感測器名稱 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(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非必選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選定週期 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(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非必選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點擊［確認］按鈕來過濾出使用者需要檢索的 </a:t>
            </a:r>
            <a:r>
              <a:rPr kumimoji="1" lang="en-US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事件日誌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 fontAlgn="base">
              <a:buFont typeface="Symbol" charset="2"/>
              <a:buChar char="-"/>
            </a:pPr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682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ID_HELP_LOG_IPMI_STEP4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1033" y="1706834"/>
            <a:ext cx="5400000" cy="2669062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2002474"/>
            <a:ext cx="2880000" cy="2437611"/>
          </a:xfrm>
        </p:spPr>
        <p:txBody>
          <a:bodyPr>
            <a:normAutofit/>
          </a:bodyPr>
          <a:lstStyle/>
          <a:p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QRM+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提供了循環週期設定功能，請於設定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/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循環週期設定查看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endParaRPr kumimoji="1" lang="en-US" altLang="zh-TW" dirty="0">
              <a:solidFill>
                <a:schemeClr val="tx1"/>
              </a:solidFill>
              <a:cs typeface="微軟正黑體"/>
            </a:endParaRPr>
          </a:p>
          <a:p>
            <a:r>
              <a:rPr kumimoji="1" lang="zh-TW" altLang="en-US" b="1" u="sng" dirty="0" smtClean="0">
                <a:solidFill>
                  <a:srgbClr val="3366FF"/>
                </a:solidFill>
                <a:cs typeface="微軟正黑體"/>
              </a:rPr>
              <a:t>注意：</a:t>
            </a:r>
            <a:endParaRPr kumimoji="1" lang="en-US" altLang="zh-TW" b="1" u="sng" dirty="0" smtClean="0">
              <a:solidFill>
                <a:srgbClr val="3366FF"/>
              </a:solidFill>
              <a:cs typeface="微軟正黑體"/>
            </a:endParaRPr>
          </a:p>
          <a:p>
            <a:r>
              <a:rPr kumimoji="1"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預設 </a:t>
            </a:r>
            <a:r>
              <a:rPr kumimoji="1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IPMI </a:t>
            </a:r>
            <a:r>
              <a:rPr kumimoji="1"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事件日誌保留的時間為 </a:t>
            </a:r>
            <a:r>
              <a:rPr kumimoji="1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1 </a:t>
            </a:r>
            <a:r>
              <a:rPr kumimoji="1"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週，超過 </a:t>
            </a:r>
            <a:r>
              <a:rPr kumimoji="1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1 </a:t>
            </a:r>
            <a:r>
              <a:rPr kumimoji="1"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微軟正黑體"/>
              </a:rPr>
              <a:t>週的事件會被系統刪除，使用者可以依需求進行調整。</a:t>
            </a: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5" name="圖片 4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ID_HELP_LOG_SYSTEM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0293" y="1343527"/>
            <a:ext cx="5580953" cy="2758502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系統日誌</a:t>
            </a:r>
            <a:r>
              <a:rPr lang="en-US" altLang="zh-TW" dirty="0" smtClean="0"/>
              <a:t>  </a:t>
            </a:r>
            <a:r>
              <a:rPr lang="zh-TW" altLang="en-US" dirty="0" smtClean="0"/>
              <a:t>顯示所有</a:t>
            </a:r>
            <a:r>
              <a:rPr lang="en-US" altLang="zh-TW" dirty="0" smtClean="0"/>
              <a:t> IT </a:t>
            </a:r>
            <a:r>
              <a:rPr lang="zh-TW" altLang="en-US" dirty="0" smtClean="0"/>
              <a:t>活動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1343527"/>
            <a:ext cx="2880000" cy="3240000"/>
          </a:xfrm>
        </p:spPr>
        <p:txBody>
          <a:bodyPr>
            <a:normAutofit/>
          </a:bodyPr>
          <a:lstStyle/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系統日誌會顯示 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QRM+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發生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過的訊息、警告、錯誤等事件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記錄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en-US" altLang="zh-TW" dirty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也能顯示使用者的活動記錄：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>
              <a:buFont typeface="Arial"/>
              <a:buChar char="•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誰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>
              <a:buFont typeface="Arial"/>
              <a:buChar char="•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在什麼時間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>
              <a:buFont typeface="Arial"/>
              <a:buChar char="•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從那個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 IP</a:t>
            </a:r>
          </a:p>
          <a:p>
            <a:pPr marL="285750" indent="-285750" fontAlgn="base">
              <a:buFont typeface="Arial"/>
              <a:buChar char="•"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執行了什麼動作</a:t>
            </a: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zh-TW" altLang="en-US" dirty="0" smtClean="0">
              <a:solidFill>
                <a:schemeClr val="tx1"/>
              </a:solidFill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06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endParaRPr kumimoji="1"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241099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" y="2945081"/>
            <a:ext cx="5070762" cy="136815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1" lang="en-US" altLang="zh-TW" sz="4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Business Model </a:t>
            </a:r>
          </a:p>
          <a:p>
            <a:pPr lvl="0" algn="ctr">
              <a:spcBef>
                <a:spcPct val="0"/>
              </a:spcBef>
            </a:pPr>
            <a:r>
              <a:rPr kumimoji="1" lang="zh-TW" altLang="en-US" sz="4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上的創新</a:t>
            </a:r>
            <a:r>
              <a:rPr kumimoji="1" lang="en-US" altLang="zh-TW" sz="4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1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5632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Shape 2642"/>
          <p:cNvSpPr txBox="1"/>
          <p:nvPr/>
        </p:nvSpPr>
        <p:spPr>
          <a:xfrm>
            <a:off x="311699" y="-286312"/>
            <a:ext cx="9663573" cy="5726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de-DE" sz="4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6" name="肘形接點 5"/>
          <p:cNvCxnSpPr/>
          <p:nvPr/>
        </p:nvCxnSpPr>
        <p:spPr>
          <a:xfrm>
            <a:off x="3023535" y="2058680"/>
            <a:ext cx="883067" cy="572640"/>
          </a:xfrm>
          <a:prstGeom prst="bentConnector3">
            <a:avLst>
              <a:gd name="adj1" fmla="val 99544"/>
            </a:avLst>
          </a:prstGeom>
          <a:ln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472540" y="286312"/>
            <a:ext cx="7469579" cy="84398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讓您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專注於特定領域上的創新</a:t>
            </a:r>
            <a:endParaRPr lang="de-DE" sz="4000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1699" y="416938"/>
            <a:ext cx="158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基礎建設</a:t>
            </a:r>
            <a:r>
              <a:rPr lang="en-US" altLang="zh-TW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QRM+</a:t>
            </a: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搞定</a:t>
            </a:r>
            <a:r>
              <a:rPr lang="en-US" altLang="zh-TW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600" b="1" dirty="0"/>
          </a:p>
        </p:txBody>
      </p:sp>
      <p:sp>
        <p:nvSpPr>
          <p:cNvPr id="3" name="圓角矩形 2"/>
          <p:cNvSpPr/>
          <p:nvPr/>
        </p:nvSpPr>
        <p:spPr>
          <a:xfrm>
            <a:off x="3204365" y="2727231"/>
            <a:ext cx="2716988" cy="3937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微軟正黑體" pitchFamily="34" charset="-120"/>
                <a:ea typeface="微軟正黑體" pitchFamily="34" charset="-120"/>
              </a:rPr>
              <a:t>QRM+ Data/Control API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圖片 14" descr="TS-453BT3-Left-angle-of-elevation+Control 拷貝.png"/>
          <p:cNvPicPr>
            <a:picLocks noChangeAspect="1"/>
          </p:cNvPicPr>
          <p:nvPr/>
        </p:nvPicPr>
        <p:blipFill>
          <a:blip r:embed="rId3"/>
          <a:srcRect r="23142"/>
          <a:stretch>
            <a:fillRect/>
          </a:stretch>
        </p:blipFill>
        <p:spPr>
          <a:xfrm>
            <a:off x="3236214" y="3120931"/>
            <a:ext cx="2084816" cy="1695343"/>
          </a:xfrm>
          <a:prstGeom prst="rect">
            <a:avLst/>
          </a:prstGeom>
        </p:spPr>
      </p:pic>
      <p:pic>
        <p:nvPicPr>
          <p:cNvPr id="17" name="圖片 16" descr="qpulse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030" y="4102029"/>
            <a:ext cx="652944" cy="652944"/>
          </a:xfrm>
          <a:prstGeom prst="rect">
            <a:avLst/>
          </a:prstGeom>
        </p:spPr>
      </p:pic>
      <p:cxnSp>
        <p:nvCxnSpPr>
          <p:cNvPr id="27" name="肘形接點 26"/>
          <p:cNvCxnSpPr/>
          <p:nvPr/>
        </p:nvCxnSpPr>
        <p:spPr>
          <a:xfrm flipH="1">
            <a:off x="5106231" y="2058680"/>
            <a:ext cx="883067" cy="572640"/>
          </a:xfrm>
          <a:prstGeom prst="bentConnector3">
            <a:avLst>
              <a:gd name="adj1" fmla="val 99544"/>
            </a:avLst>
          </a:prstGeom>
          <a:ln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群組 35"/>
          <p:cNvGrpSpPr/>
          <p:nvPr/>
        </p:nvGrpSpPr>
        <p:grpSpPr>
          <a:xfrm>
            <a:off x="6126785" y="1404268"/>
            <a:ext cx="2726867" cy="1368000"/>
            <a:chOff x="5988869" y="1645676"/>
            <a:chExt cx="2726867" cy="1368000"/>
          </a:xfrm>
        </p:grpSpPr>
        <p:sp>
          <p:nvSpPr>
            <p:cNvPr id="29" name="Shape 92"/>
            <p:cNvSpPr/>
            <p:nvPr/>
          </p:nvSpPr>
          <p:spPr>
            <a:xfrm>
              <a:off x="5988869" y="1645676"/>
              <a:ext cx="2726867" cy="1368000"/>
            </a:xfrm>
            <a:prstGeom prst="roundRect">
              <a:avLst>
                <a:gd name="adj" fmla="val 3968"/>
              </a:avLst>
            </a:prstGeom>
            <a:solidFill>
              <a:srgbClr val="DCE6F2">
                <a:alpha val="85098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95"/>
            <p:cNvSpPr/>
            <p:nvPr/>
          </p:nvSpPr>
          <p:spPr>
            <a:xfrm>
              <a:off x="6109655" y="2271240"/>
              <a:ext cx="2485294" cy="36000"/>
            </a:xfrm>
            <a:prstGeom prst="roundRect">
              <a:avLst>
                <a:gd name="adj" fmla="val 23711"/>
              </a:avLst>
            </a:prstGeom>
            <a:solidFill>
              <a:schemeClr val="accent1">
                <a:lumMod val="50000"/>
                <a:alpha val="23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96"/>
            <p:cNvSpPr/>
            <p:nvPr/>
          </p:nvSpPr>
          <p:spPr>
            <a:xfrm rot="5400000">
              <a:off x="8342949" y="1766042"/>
              <a:ext cx="252000" cy="252000"/>
            </a:xfrm>
            <a:prstGeom prst="halfFrame">
              <a:avLst>
                <a:gd name="adj1" fmla="val 25756"/>
                <a:gd name="adj2" fmla="val 24642"/>
              </a:avLst>
            </a:prstGeom>
            <a:solidFill>
              <a:schemeClr val="accent1">
                <a:lumMod val="50000"/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109655" y="1850789"/>
              <a:ext cx="2485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Heiti TC Light"/>
                </a:rPr>
                <a:t>IoT</a:t>
              </a:r>
              <a:r>
                <a:rPr lang="en-US" altLang="zh-TW" sz="1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Heiti TC Light"/>
                </a:rPr>
                <a:t> </a:t>
              </a:r>
              <a:r>
                <a:rPr lang="zh-TW" altLang="en-US" sz="1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Heiti TC Light"/>
                </a:rPr>
                <a:t>智慧辦公室</a:t>
              </a:r>
              <a:endParaRPr lang="en-US" altLang="zh-TW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Heiti TC Light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6663970" y="2377404"/>
              <a:ext cx="1815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當過多設備啟動時動態調整冷氣溫度</a:t>
              </a:r>
              <a:endParaRPr 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4" name="圖片 13" descr="QIoT-0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6770" y="2402720"/>
              <a:ext cx="457200" cy="457200"/>
            </a:xfrm>
            <a:prstGeom prst="rect">
              <a:avLst/>
            </a:prstGeom>
          </p:spPr>
        </p:pic>
      </p:grpSp>
      <p:grpSp>
        <p:nvGrpSpPr>
          <p:cNvPr id="35" name="群組 34"/>
          <p:cNvGrpSpPr/>
          <p:nvPr/>
        </p:nvGrpSpPr>
        <p:grpSpPr>
          <a:xfrm>
            <a:off x="283380" y="1404268"/>
            <a:ext cx="2833255" cy="1368000"/>
            <a:chOff x="145464" y="1430347"/>
            <a:chExt cx="2833255" cy="1368000"/>
          </a:xfrm>
        </p:grpSpPr>
        <p:sp>
          <p:nvSpPr>
            <p:cNvPr id="24" name="Shape 92"/>
            <p:cNvSpPr/>
            <p:nvPr/>
          </p:nvSpPr>
          <p:spPr>
            <a:xfrm>
              <a:off x="145464" y="1430347"/>
              <a:ext cx="2726867" cy="1368000"/>
            </a:xfrm>
            <a:prstGeom prst="roundRect">
              <a:avLst>
                <a:gd name="adj" fmla="val 3968"/>
              </a:avLst>
            </a:prstGeom>
            <a:solidFill>
              <a:srgbClr val="DCE6F2">
                <a:alpha val="85098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821384" y="2186920"/>
              <a:ext cx="2157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latin typeface="微軟正黑體" pitchFamily="34" charset="-120"/>
                  <a:ea typeface="微軟正黑體" pitchFamily="34" charset="-120"/>
                </a:rPr>
                <a:t>QVR Pro </a:t>
              </a: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搭配</a:t>
              </a:r>
              <a:r>
                <a:rPr lang="en-US" altLang="zh-TW" sz="1200" b="1" dirty="0" smtClean="0">
                  <a:latin typeface="微軟正黑體" pitchFamily="34" charset="-120"/>
                  <a:ea typeface="微軟正黑體" pitchFamily="34" charset="-120"/>
                </a:rPr>
                <a:t> QRM+</a:t>
              </a:r>
            </a:p>
            <a:p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當設備異常關閉時啟動錄影</a:t>
              </a:r>
              <a:r>
                <a:rPr lang="en-US" altLang="zh-TW" sz="1200" b="1" dirty="0" smtClean="0">
                  <a:latin typeface="微軟正黑體" pitchFamily="34" charset="-120"/>
                  <a:ea typeface="微軟正黑體" pitchFamily="34" charset="-120"/>
                </a:rPr>
                <a:t>  </a:t>
              </a:r>
              <a:endParaRPr 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9" name="圖片 18" descr="QVR Pr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338" y="2186920"/>
              <a:ext cx="458045" cy="458045"/>
            </a:xfrm>
            <a:prstGeom prst="rect">
              <a:avLst/>
            </a:prstGeom>
          </p:spPr>
        </p:pic>
        <p:sp>
          <p:nvSpPr>
            <p:cNvPr id="25" name="Shape 95"/>
            <p:cNvSpPr/>
            <p:nvPr/>
          </p:nvSpPr>
          <p:spPr>
            <a:xfrm>
              <a:off x="266250" y="2055911"/>
              <a:ext cx="2485294" cy="36000"/>
            </a:xfrm>
            <a:prstGeom prst="roundRect">
              <a:avLst>
                <a:gd name="adj" fmla="val 23711"/>
              </a:avLst>
            </a:prstGeom>
            <a:solidFill>
              <a:schemeClr val="accent1">
                <a:lumMod val="50000"/>
                <a:alpha val="23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96"/>
            <p:cNvSpPr/>
            <p:nvPr/>
          </p:nvSpPr>
          <p:spPr>
            <a:xfrm rot="5400000">
              <a:off x="2499544" y="1550713"/>
              <a:ext cx="252000" cy="252000"/>
            </a:xfrm>
            <a:prstGeom prst="halfFrame">
              <a:avLst>
                <a:gd name="adj1" fmla="val 25756"/>
                <a:gd name="adj2" fmla="val 24642"/>
              </a:avLst>
            </a:prstGeom>
            <a:solidFill>
              <a:schemeClr val="accent1">
                <a:lumMod val="50000"/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266250" y="1635460"/>
              <a:ext cx="2485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Heiti TC Light"/>
                </a:rPr>
                <a:t>工廠監控應用延伸</a:t>
              </a:r>
              <a:endPara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Heiti T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735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4" name="Shape 2964"/>
          <p:cNvSpPr txBox="1"/>
          <p:nvPr/>
        </p:nvSpPr>
        <p:spPr>
          <a:xfrm>
            <a:off x="311700" y="1152469"/>
            <a:ext cx="8468100" cy="159254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43" marR="0" lvl="0" indent="-285743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QNAP QTS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版本：</a:t>
            </a:r>
            <a:r>
              <a:rPr lang="de-DE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4.2.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de-DE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或更新</a:t>
            </a:r>
            <a:endParaRPr lang="de-DE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285743" marR="0" lvl="0" indent="-285743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CPU：x86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架構</a:t>
            </a:r>
            <a:endParaRPr lang="de-DE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43" marR="0" lvl="0" indent="-285743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最低記憶體空間：</a:t>
            </a:r>
            <a:r>
              <a:rPr lang="de-DE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de-DE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4GB</a:t>
            </a:r>
          </a:p>
          <a:p>
            <a:pPr marL="285743" marR="0" lvl="0" indent="-285743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最低磁碟空間</a:t>
            </a:r>
            <a:r>
              <a:rPr lang="de-DE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de-DE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: 500 GB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系統需求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4" name="Shape 2964"/>
          <p:cNvSpPr txBox="1"/>
          <p:nvPr/>
        </p:nvSpPr>
        <p:spPr>
          <a:xfrm>
            <a:off x="500696" y="1152469"/>
            <a:ext cx="8468100" cy="159254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altLang="zh-Hant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Hant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專用 </a:t>
            </a:r>
            <a:r>
              <a:rPr lang="en-US" altLang="zh-Hant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QTS </a:t>
            </a:r>
            <a:r>
              <a:rPr lang="zh-Hant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作業系統，為 </a:t>
            </a:r>
            <a:r>
              <a:rPr lang="en-US" altLang="zh-Hant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Hant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提供強健的</a:t>
            </a:r>
            <a:r>
              <a:rPr lang="zh-Hant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基底運作平台 </a:t>
            </a:r>
          </a:p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Hant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持續運作的儲存空間，擴充能力高，運算效率強</a:t>
            </a:r>
          </a:p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Hant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多樣性的產品選擇，不同營運規模都能有合適的解決方案</a:t>
            </a:r>
          </a:p>
        </p:txBody>
      </p:sp>
      <p:pic>
        <p:nvPicPr>
          <p:cNvPr id="6" name="圖片 5" descr="TANK-860-QGW_06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86" y="2518297"/>
            <a:ext cx="4891898" cy="2625203"/>
          </a:xfrm>
          <a:prstGeom prst="rect">
            <a:avLst/>
          </a:prstGeom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支援</a:t>
            </a:r>
            <a:r>
              <a:rPr lang="en-US" altLang="zh-TW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IEI TANK 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機種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 descr="qpulse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054" y="4043642"/>
            <a:ext cx="805007" cy="805007"/>
          </a:xfrm>
          <a:prstGeom prst="rect">
            <a:avLst/>
          </a:prstGeom>
          <a:effectLst>
            <a:outerShdw blurRad="444500" sx="40000" sy="40000" algn="ctr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372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" name="Shape 2969"/>
          <p:cNvSpPr txBox="1"/>
          <p:nvPr/>
        </p:nvSpPr>
        <p:spPr>
          <a:xfrm>
            <a:off x="320679" y="-81939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endParaRPr lang="de-DE"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2" name="Shape 29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8184" y="2959698"/>
            <a:ext cx="7872283" cy="22042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Hant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多樣性的產品選擇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367736" y="1665328"/>
            <a:ext cx="8418689" cy="1200329"/>
            <a:chOff x="734290" y="1789335"/>
            <a:chExt cx="8418689" cy="1200329"/>
          </a:xfrm>
        </p:grpSpPr>
        <p:sp>
          <p:nvSpPr>
            <p:cNvPr id="7" name="矩形 6"/>
            <p:cNvSpPr/>
            <p:nvPr/>
          </p:nvSpPr>
          <p:spPr>
            <a:xfrm>
              <a:off x="734290" y="1789335"/>
              <a:ext cx="4572000" cy="11798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TW" alt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大型企業 </a:t>
              </a:r>
              <a:r>
                <a:rPr lang="en-US" altLang="zh-TW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</a:t>
              </a:r>
              <a:r>
                <a:rPr lang="zh-TW" alt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企業級</a:t>
              </a:r>
              <a:r>
                <a:rPr 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NAS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TW" alt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SMB - Thunderbolt NAS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TW" alt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SMB - </a:t>
              </a:r>
              <a:r>
                <a:rPr lang="zh-TW" alt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高階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4580979" y="1789335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altLang="zh-TW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SMB - </a:t>
              </a:r>
              <a:r>
                <a:rPr lang="zh-TW" alt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中階</a:t>
              </a:r>
            </a:p>
            <a:p>
              <a:pPr lvl="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TW" alt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SMB - </a:t>
              </a:r>
              <a:r>
                <a:rPr lang="zh-TW" alt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初階</a:t>
              </a:r>
            </a:p>
            <a:p>
              <a:pPr lvl="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TW" alt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Home - </a:t>
              </a:r>
              <a:r>
                <a:rPr lang="zh-TW" altLang="en-US" sz="16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高階</a:t>
              </a:r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2406047" y="1282204"/>
            <a:ext cx="378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QRM+ 1.0 </a:t>
            </a: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產品支援列表</a:t>
            </a:r>
            <a:endParaRPr lang="en-US" altLang="zh-TW" sz="20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sz="20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95"/>
          <p:cNvSpPr/>
          <p:nvPr/>
        </p:nvSpPr>
        <p:spPr>
          <a:xfrm>
            <a:off x="1507681" y="1660158"/>
            <a:ext cx="5179185" cy="14400"/>
          </a:xfrm>
          <a:prstGeom prst="roundRect">
            <a:avLst>
              <a:gd name="adj" fmla="val 23711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081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</p:spPr>
        <p:txBody>
          <a:bodyPr/>
          <a:lstStyle/>
          <a:p>
            <a:r>
              <a:rPr lang="zh-TW" altLang="en-US" b="1" dirty="0" smtClean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 smtClean="0">
                <a:latin typeface="微軟正黑體"/>
                <a:ea typeface="微軟正黑體"/>
                <a:cs typeface="微軟正黑體"/>
              </a:rPr>
              <a:t>1</a:t>
            </a:r>
            <a:r>
              <a:rPr lang="zh-TW" altLang="en-US" b="1" dirty="0" smtClean="0">
                <a:latin typeface="微軟正黑體"/>
                <a:ea typeface="微軟正黑體"/>
                <a:cs typeface="微軟正黑體"/>
              </a:rPr>
              <a:t>：如何把裝置加入管理</a:t>
            </a:r>
            <a:endParaRPr lang="zh-TW" altLang="en-US" b="1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>1-1. </a:t>
            </a: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搜尋網路中的裝置</a:t>
            </a:r>
            <a:endParaRPr lang="en-US" altLang="zh-TW" sz="28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1-2.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如何新增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Linux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裝置</a:t>
            </a:r>
            <a:endParaRPr lang="en-US" altLang="zh-TW" sz="2800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1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-3. </a:t>
            </a:r>
            <a:r>
              <a:rPr lang="zh-TW" altLang="en-US" sz="28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如何新增</a:t>
            </a:r>
            <a:r>
              <a:rPr lang="en-US" altLang="zh-TW" sz="28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Windows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裝置</a:t>
            </a:r>
            <a:endParaRPr lang="en-US" altLang="zh-TW" sz="2800" dirty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1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-4. </a:t>
            </a:r>
            <a:r>
              <a:rPr lang="zh-TW" altLang="en-US" sz="28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如何新增</a:t>
            </a:r>
            <a:r>
              <a:rPr lang="en-US" altLang="zh-TW" sz="28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IPMI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裝置</a:t>
            </a:r>
            <a:endParaRPr lang="en-US" altLang="zh-TW" sz="2800" dirty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en-US" altLang="zh-TW" sz="28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693759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善用裝置搜尋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可加快新增裝置的速度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內容版面配置區 16" descr="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273" y="1569753"/>
            <a:ext cx="6079824" cy="3005080"/>
          </a:xfrm>
          <a:prstGeom prst="rect">
            <a:avLst/>
          </a:prstGeom>
          <a:noFill/>
        </p:spPr>
      </p:pic>
      <p:sp>
        <p:nvSpPr>
          <p:cNvPr id="18" name="文字方塊 17"/>
          <p:cNvSpPr txBox="1"/>
          <p:nvPr/>
        </p:nvSpPr>
        <p:spPr>
          <a:xfrm>
            <a:off x="6672921" y="1588516"/>
            <a:ext cx="1997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支援下列兩種搜尋類型：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endParaRPr lang="zh-TW" altLang="en-US" sz="1600" dirty="0" smtClean="0"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IP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位址範圍</a:t>
            </a:r>
          </a:p>
          <a:p>
            <a:pPr fontAlgn="base"/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 子網路</a:t>
            </a:r>
          </a:p>
          <a:p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272958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掃描特定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IP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範圍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168" y="1513085"/>
            <a:ext cx="6079824" cy="3005080"/>
          </a:xfrm>
        </p:spPr>
      </p:pic>
      <p:sp>
        <p:nvSpPr>
          <p:cNvPr id="5" name="文字方塊 4"/>
          <p:cNvSpPr txBox="1"/>
          <p:nvPr/>
        </p:nvSpPr>
        <p:spPr>
          <a:xfrm>
            <a:off x="6576302" y="1513085"/>
            <a:ext cx="239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fontAlgn="base">
              <a:defRPr sz="16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若要在特定 </a:t>
            </a:r>
            <a:r>
              <a:rPr lang="en-US" altLang="zh-TW" dirty="0"/>
              <a:t>IP </a:t>
            </a:r>
            <a:r>
              <a:rPr lang="zh-TW" altLang="en-US" dirty="0"/>
              <a:t>位址範圍進行掃描，請依循下列步驟：</a:t>
            </a:r>
            <a:endParaRPr lang="en-US" altLang="zh-TW" dirty="0"/>
          </a:p>
          <a:p>
            <a:endParaRPr lang="zh-TW" altLang="en-US" dirty="0"/>
          </a:p>
          <a:p>
            <a:r>
              <a:rPr lang="en-US" altLang="zh-TW" dirty="0"/>
              <a:t>1.</a:t>
            </a:r>
            <a:r>
              <a:rPr lang="zh-TW" altLang="en-US" dirty="0"/>
              <a:t> 選取 </a:t>
            </a:r>
            <a:r>
              <a:rPr lang="en-US" altLang="zh-TW" dirty="0"/>
              <a:t>IP </a:t>
            </a:r>
            <a:r>
              <a:rPr lang="zh-TW" altLang="en-US" dirty="0"/>
              <a:t>位址範圍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 輸入起始 </a:t>
            </a:r>
            <a:r>
              <a:rPr lang="en-US" altLang="zh-TW" dirty="0"/>
              <a:t>IP </a:t>
            </a:r>
            <a:r>
              <a:rPr lang="zh-TW" altLang="en-US" dirty="0"/>
              <a:t>位址</a:t>
            </a:r>
          </a:p>
          <a:p>
            <a:r>
              <a:rPr lang="en-US" altLang="zh-TW" dirty="0"/>
              <a:t>3.</a:t>
            </a:r>
            <a:r>
              <a:rPr lang="zh-TW" altLang="en-US" dirty="0"/>
              <a:t> 輸入結束 </a:t>
            </a:r>
            <a:r>
              <a:rPr lang="en-US" altLang="zh-TW" dirty="0"/>
              <a:t>IP </a:t>
            </a:r>
            <a:r>
              <a:rPr lang="zh-TW" altLang="en-US" dirty="0"/>
              <a:t>位址</a:t>
            </a:r>
          </a:p>
          <a:p>
            <a:r>
              <a:rPr lang="en-US" altLang="zh-TW" dirty="0"/>
              <a:t>4.</a:t>
            </a:r>
            <a:r>
              <a:rPr lang="zh-TW" altLang="en-US" dirty="0"/>
              <a:t> 點擊［開始掃描］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37404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436965"/>
            <a:ext cx="8683516" cy="607413"/>
          </a:xfrm>
        </p:spPr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掃描特定子網路範圍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image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594" y="1538334"/>
            <a:ext cx="6098977" cy="3014546"/>
          </a:xfrm>
        </p:spPr>
      </p:pic>
      <p:sp>
        <p:nvSpPr>
          <p:cNvPr id="6" name="文字方塊 5"/>
          <p:cNvSpPr txBox="1"/>
          <p:nvPr/>
        </p:nvSpPr>
        <p:spPr>
          <a:xfrm>
            <a:off x="6557333" y="1548473"/>
            <a:ext cx="2484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若要在特定子網路範圍進行掃描，請依循下列步驟：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endParaRPr lang="zh-TW" altLang="en-US" sz="1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285750" indent="-285750" fontAlgn="base"/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 設定子網路</a:t>
            </a:r>
          </a:p>
          <a:p>
            <a:pPr marL="285750" indent="-285750" fontAlgn="base"/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 輸入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CIDR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（預設值為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24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）</a:t>
            </a:r>
          </a:p>
          <a:p>
            <a:pPr marL="285750" indent="-285750" fontAlgn="base"/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 點擊［開始掃描］</a:t>
            </a:r>
          </a:p>
          <a:p>
            <a:pPr fontAlgn="base"/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7589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P3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142"/>
            <a:ext cx="9144000" cy="3910773"/>
          </a:xfrm>
          <a:prstGeom prst="rect">
            <a:avLst/>
          </a:prstGeom>
        </p:spPr>
      </p:pic>
      <p:sp>
        <p:nvSpPr>
          <p:cNvPr id="2574" name="Shape 2574"/>
          <p:cNvSpPr txBox="1"/>
          <p:nvPr/>
        </p:nvSpPr>
        <p:spPr>
          <a:xfrm>
            <a:off x="311700" y="291536"/>
            <a:ext cx="8520599" cy="812066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4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改變您在設備管理上的痛處！</a:t>
            </a:r>
            <a:endParaRPr lang="de-DE" sz="4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43330" y="354633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</a:rPr>
              <a:t>維護需求</a:t>
            </a:r>
            <a:endParaRPr kumimoji="1" lang="zh-TW" altLang="en-US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54487" y="286737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</a:rPr>
              <a:t>收集日誌</a:t>
            </a:r>
            <a:endParaRPr kumimoji="1" lang="zh-TW" altLang="en-US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006387" y="2867370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</a:rPr>
              <a:t>On-site </a:t>
            </a:r>
            <a:r>
              <a:rPr kumimoji="1"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</a:rPr>
              <a:t>支援</a:t>
            </a:r>
            <a:endParaRPr kumimoji="1" lang="zh-TW" altLang="en-US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273652" y="354633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</a:rPr>
              <a:t>故障狀況分析</a:t>
            </a:r>
            <a:endParaRPr kumimoji="1" lang="zh-TW" altLang="en-US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57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age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529" y="1306285"/>
            <a:ext cx="4953610" cy="3339447"/>
          </a:xfrm>
        </p:spPr>
      </p:pic>
      <p:sp>
        <p:nvSpPr>
          <p:cNvPr id="5" name="文字方塊 4"/>
          <p:cNvSpPr txBox="1"/>
          <p:nvPr/>
        </p:nvSpPr>
        <p:spPr>
          <a:xfrm>
            <a:off x="6083905" y="1796995"/>
            <a:ext cx="29107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zh-TW" altLang="en-US" sz="1800" b="1" u="sng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注意：</a:t>
            </a:r>
            <a:endParaRPr lang="en-US" altLang="zh-TW" sz="1800" b="1" u="sng" dirty="0" smtClean="0">
              <a:solidFill>
                <a:srgbClr val="33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使用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ICMP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協議在指定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IP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位址範圍內搜尋裝置。若目標裝置不允許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ICMP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回應請求，則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將無法搜尋到該裝置。</a:t>
            </a:r>
            <a:endParaRPr lang="en-US" altLang="zh-TW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14282" y="436965"/>
            <a:ext cx="7732421" cy="607413"/>
          </a:xfrm>
        </p:spPr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掃描不到我的裝置？！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1556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age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255" y="1357313"/>
            <a:ext cx="5726693" cy="3429000"/>
          </a:xfrm>
        </p:spPr>
      </p:pic>
      <p:sp>
        <p:nvSpPr>
          <p:cNvPr id="3" name="矩形 2"/>
          <p:cNvSpPr/>
          <p:nvPr/>
        </p:nvSpPr>
        <p:spPr>
          <a:xfrm>
            <a:off x="6817512" y="1830698"/>
            <a:ext cx="21359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fontAlgn="base"/>
            <a:r>
              <a:rPr lang="zh-TW" altLang="en-US" sz="1800" b="1" u="sng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注意</a:t>
            </a:r>
            <a:endParaRPr lang="en-US" altLang="zh-TW" sz="1800" b="1" u="sng" dirty="0" smtClean="0">
              <a:solidFill>
                <a:srgbClr val="33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官網上有完整步驟說明喔</a:t>
            </a:r>
          </a:p>
        </p:txBody>
      </p:sp>
      <p:pic>
        <p:nvPicPr>
          <p:cNvPr id="8" name="圖片 7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4282" y="436965"/>
            <a:ext cx="7732421" cy="607413"/>
          </a:xfrm>
        </p:spPr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掃描不到我的裝置？！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795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age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318" y="1357313"/>
            <a:ext cx="5086450" cy="3429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168572" y="1569273"/>
            <a:ext cx="27292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zh-TW" altLang="en-US" sz="1800" b="1" u="sng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注意</a:t>
            </a:r>
            <a:endParaRPr lang="en-US" altLang="zh-TW" sz="1800" b="1" u="sng" dirty="0" smtClean="0">
              <a:solidFill>
                <a:srgbClr val="33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的防火牆規則亦會影響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QRM+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，並會將目標裝置視為不支援的裝置。若要解決此問題，請前往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控制台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〔Windows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防火牆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選項，點擊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進階設定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以進行設定（如下圖所示）。</a:t>
            </a:r>
          </a:p>
        </p:txBody>
      </p:sp>
      <p:pic>
        <p:nvPicPr>
          <p:cNvPr id="9" name="圖片 8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14282" y="436965"/>
            <a:ext cx="7732421" cy="607413"/>
          </a:xfrm>
        </p:spPr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掃描不到我的裝置？！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4143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age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8504" y="1357313"/>
            <a:ext cx="5510174" cy="3299354"/>
          </a:xfrm>
        </p:spPr>
      </p:pic>
      <p:pic>
        <p:nvPicPr>
          <p:cNvPr id="9" name="圖片 8" descr="小叮嚀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4282" y="436965"/>
            <a:ext cx="7732421" cy="607413"/>
          </a:xfrm>
        </p:spPr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掃描不到我的裝置？！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23473" y="1950545"/>
            <a:ext cx="22581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fontAlgn="base"/>
            <a:r>
              <a:rPr lang="zh-TW" altLang="en-US" sz="1800" b="1" u="sng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注意</a:t>
            </a:r>
            <a:endParaRPr lang="en-US" altLang="zh-TW" sz="1800" b="1" u="sng" dirty="0" smtClean="0">
              <a:solidFill>
                <a:srgbClr val="33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官網上有完整步驟說明喔</a:t>
            </a:r>
          </a:p>
        </p:txBody>
      </p:sp>
    </p:spTree>
    <p:extLst>
      <p:ext uri="{BB962C8B-B14F-4D97-AF65-F5344CB8AC3E}">
        <p14:creationId xmlns:p14="http://schemas.microsoft.com/office/powerpoint/2010/main" val="1074304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停止掃描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665" y="1572321"/>
            <a:ext cx="6061104" cy="2998984"/>
          </a:xfrm>
        </p:spPr>
      </p:pic>
      <p:sp>
        <p:nvSpPr>
          <p:cNvPr id="5" name="文字方塊 4"/>
          <p:cNvSpPr txBox="1"/>
          <p:nvPr/>
        </p:nvSpPr>
        <p:spPr>
          <a:xfrm>
            <a:off x="6712792" y="1569273"/>
            <a:ext cx="1955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在掃描的過程中，您隨時可點擊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停止掃描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以停止掃描。</a:t>
            </a:r>
          </a:p>
        </p:txBody>
      </p:sp>
    </p:spTree>
    <p:extLst>
      <p:ext uri="{BB962C8B-B14F-4D97-AF65-F5344CB8AC3E}">
        <p14:creationId xmlns:p14="http://schemas.microsoft.com/office/powerpoint/2010/main" val="15142290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善用歷史搜尋紀錄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節省重新搜尋時間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805323" y="1469915"/>
            <a:ext cx="2092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fontAlgn="base">
              <a:defRPr sz="16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3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最後五次的搜尋紀錄會被保存，使用者可以任意調用以節省重新搜尋的時間。</a:t>
            </a:r>
          </a:p>
        </p:txBody>
      </p:sp>
      <p:pic>
        <p:nvPicPr>
          <p:cNvPr id="7" name="圖片 6" descr="p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0" y="1459699"/>
            <a:ext cx="6266317" cy="31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655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1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：如何把裝置加入管理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1-1. </a:t>
            </a:r>
            <a:r>
              <a:rPr lang="zh-TW" altLang="en-US" sz="2800" dirty="0" smtClean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搜尋網路中的裝置</a:t>
            </a:r>
            <a:endParaRPr lang="en-US" altLang="zh-TW" sz="2800" dirty="0" smtClean="0">
              <a:solidFill>
                <a:srgbClr val="BFBFB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en-US" altLang="zh-TW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1-2.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如何新增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Linux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altLang="zh-TW" sz="28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en-US" altLang="zh-TW" sz="2800" dirty="0" smtClean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1-3. </a:t>
            </a:r>
            <a:r>
              <a:rPr lang="zh-TW" altLang="en-US" sz="2800" dirty="0" smtClean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如何新增</a:t>
            </a:r>
            <a:r>
              <a:rPr lang="en-US" altLang="zh-TW" sz="2800" dirty="0" smtClean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 Windows </a:t>
            </a:r>
            <a:r>
              <a:rPr lang="zh-TW" altLang="en-US" sz="2800" dirty="0" smtClean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altLang="zh-TW" sz="2800" dirty="0" smtClean="0">
              <a:solidFill>
                <a:srgbClr val="BFBFB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en-US" altLang="zh-TW" sz="2800" dirty="0" smtClean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1-4. </a:t>
            </a:r>
            <a:r>
              <a:rPr lang="zh-TW" altLang="en-US" sz="2800" dirty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如何新增</a:t>
            </a:r>
            <a:r>
              <a:rPr lang="en-US" altLang="zh-TW" sz="2800" dirty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dirty="0" smtClean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IPMI </a:t>
            </a:r>
            <a:r>
              <a:rPr lang="zh-TW" altLang="en-US" sz="2800" dirty="0" smtClean="0">
                <a:solidFill>
                  <a:srgbClr val="BFBFBF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altLang="zh-TW" sz="2800" dirty="0">
              <a:solidFill>
                <a:srgbClr val="BFBFB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endParaRPr lang="en-US" altLang="zh-TW" sz="2800" dirty="0" smtClean="0"/>
          </a:p>
          <a:p>
            <a:pPr algn="l"/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995311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搜尋完即可直接加入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586837" y="1401142"/>
            <a:ext cx="2198585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新增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Linux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裝置至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的步驟如下：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endParaRPr lang="zh-TW" altLang="en-US" sz="1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lvl="3" indent="-342900" fontAlgn="base">
              <a:buFont typeface="+mj-lt"/>
              <a:buAutoNum type="arabicPeriod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在已搜尋的裝置列表中選擇欲加入的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Linux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裝置，可多重選取</a:t>
            </a:r>
            <a:endParaRPr lang="en-US" altLang="zh-TW" sz="1600" dirty="0">
              <a:latin typeface="微軟正黑體" pitchFamily="34" charset="-120"/>
              <a:ea typeface="微軟正黑體" pitchFamily="34" charset="-120"/>
            </a:endParaRPr>
          </a:p>
          <a:p>
            <a:pPr marL="342900" lvl="3" indent="-342900" fontAlgn="base">
              <a:buFont typeface="+mj-lt"/>
              <a:buAutoNum type="arabicPeriod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然後點擊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新增裝置至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QRM+〕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的按鈕</a:t>
            </a:r>
          </a:p>
          <a:p>
            <a:pPr algn="just"/>
            <a:endParaRPr lang="zh-TW" altLang="en-US" sz="1600" dirty="0"/>
          </a:p>
        </p:txBody>
      </p:sp>
      <p:pic>
        <p:nvPicPr>
          <p:cNvPr id="6" name="圖片 5" descr="P27_1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70" y="1396034"/>
            <a:ext cx="6250417" cy="41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93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確認已選取的裝置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image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185" y="1357313"/>
            <a:ext cx="5731328" cy="3429000"/>
          </a:xfrm>
          <a:ln>
            <a:solidFill>
              <a:srgbClr val="7F7F7F"/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6503429" y="1357313"/>
            <a:ext cx="23222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3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在裝置列表畫面中勾選欲加入的裝置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 fontAlgn="base">
              <a:buFont typeface="+mj-lt"/>
              <a:buAutoNum type="arabicPeriod"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833963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下載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Linux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安裝包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101266" y="1424467"/>
            <a:ext cx="2444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4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點擊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下載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Linux </a:t>
            </a:r>
            <a:r>
              <a:rPr lang="en-US" altLang="zh-TW" sz="16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的按鍵來下載安裝包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 descr="image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93" y="1424467"/>
            <a:ext cx="5432985" cy="3249548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29277731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/>
          <a:srcRect t="22945" b="822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283718"/>
            <a:ext cx="9144000" cy="1368152"/>
          </a:xfrm>
          <a:solidFill>
            <a:schemeClr val="bg1">
              <a:alpha val="83000"/>
            </a:schemeClr>
          </a:solidFill>
        </p:spPr>
        <p:txBody>
          <a:bodyPr>
            <a:normAutofit/>
          </a:bodyPr>
          <a:lstStyle/>
          <a:p>
            <a:r>
              <a:rPr lang="en-US" altLang="zh-TW" sz="4000" dirty="0" smtClean="0">
                <a:solidFill>
                  <a:schemeClr val="accent2">
                    <a:lumMod val="75000"/>
                  </a:schemeClr>
                </a:solidFill>
              </a:rPr>
              <a:t>   QRM+ </a:t>
            </a:r>
            <a:r>
              <a:rPr kumimoji="1"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的優勢</a:t>
            </a:r>
            <a:r>
              <a:rPr kumimoji="1" lang="en-US" altLang="zh-TW" sz="4000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1" lang="en-US" altLang="zh-TW" sz="4000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1" lang="en-US" altLang="zh-TW" sz="4000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kumimoji="1"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快速佈署</a:t>
            </a:r>
            <a:r>
              <a:rPr kumimoji="1" lang="en-US" altLang="zh-TW" sz="4000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zh-TW" altLang="en-US" sz="4000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大小設備管理一套</a:t>
            </a:r>
            <a:r>
              <a:rPr kumimoji="1"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搞定</a:t>
            </a:r>
          </a:p>
        </p:txBody>
      </p:sp>
    </p:spTree>
    <p:extLst>
      <p:ext uri="{BB962C8B-B14F-4D97-AF65-F5344CB8AC3E}">
        <p14:creationId xmlns:p14="http://schemas.microsoft.com/office/powerpoint/2010/main" val="3906978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目前已支援三種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Linux Distribution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689962" y="1357313"/>
            <a:ext cx="2781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5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選擇適合的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Linux </a:t>
            </a:r>
            <a:r>
              <a:rPr lang="en-US" altLang="zh-TW" sz="16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安裝檔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 descr="P30_1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44" y="1301124"/>
            <a:ext cx="6017017" cy="3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206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目前支援的作業系統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28952" y="3531810"/>
            <a:ext cx="1995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 smtClean="0">
                <a:solidFill>
                  <a:srgbClr val="FF0000"/>
                </a:solidFill>
              </a:rPr>
              <a:t>表格解析度須提高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86870"/>
              </p:ext>
            </p:extLst>
          </p:nvPr>
        </p:nvGraphicFramePr>
        <p:xfrm>
          <a:off x="355670" y="1612156"/>
          <a:ext cx="8476629" cy="2174141"/>
        </p:xfrm>
        <a:graphic>
          <a:graphicData uri="http://schemas.openxmlformats.org/drawingml/2006/table">
            <a:tbl>
              <a:tblPr firstRow="1" bandRow="1">
                <a:tableStyleId>{32BE56FC-3F11-46A5-883B-EB6CA1AE7BDF}</a:tableStyleId>
              </a:tblPr>
              <a:tblGrid>
                <a:gridCol w="2709358"/>
                <a:gridCol w="5767271"/>
              </a:tblGrid>
              <a:tr h="523141">
                <a:tc>
                  <a:txBody>
                    <a:bodyPr/>
                    <a:lstStyle/>
                    <a:p>
                      <a:pPr lvl="0" algn="l"/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硬體架構</a:t>
                      </a:r>
                      <a:r>
                        <a:rPr lang="en-US" altLang="zh-TW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/</a:t>
                      </a:r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作業系統</a:t>
                      </a:r>
                      <a:endParaRPr lang="en-US" altLang="zh-TW" sz="1800" dirty="0">
                        <a:latin typeface="微軟正黑體" pitchFamily="34" charset="-120"/>
                        <a:ea typeface="微軟正黑體" pitchFamily="34" charset="-120"/>
                        <a:cs typeface="Calibri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  <a:cs typeface="Calibri"/>
                        </a:rPr>
                        <a:t>支援版本</a:t>
                      </a:r>
                      <a:endParaRPr lang="en-US" altLang="zh-TW" sz="1800" dirty="0">
                        <a:latin typeface="微軟正黑體" pitchFamily="34" charset="-120"/>
                        <a:ea typeface="微軟正黑體" pitchFamily="34" charset="-120"/>
                        <a:cs typeface="Calibri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x86 - Windows</a:t>
                      </a:r>
                      <a:endParaRPr lang="en-US" altLang="zh-TW" sz="18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Calibri"/>
                          <a:ea typeface="Heiti TC Light"/>
                          <a:cs typeface="Calibri"/>
                        </a:rPr>
                        <a:t>Windows XP/Vista/7/8/8.1/10, Windows Server 2003/2008/2012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altLang="zh-TW" sz="1800" dirty="0" smtClean="0">
                          <a:latin typeface="Calibri"/>
                          <a:ea typeface="Heiti TC Light"/>
                          <a:cs typeface="Calibri"/>
                        </a:rPr>
                        <a:t>x86-64 - Windows</a:t>
                      </a:r>
                      <a:endParaRPr lang="en-US" altLang="zh-TW" sz="18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Calibri"/>
                          <a:ea typeface="Heiti TC Light"/>
                          <a:cs typeface="Calibri"/>
                        </a:rPr>
                        <a:t>Windows Vista/7/8/8.1/10, Windows Server 2003/2008/2012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altLang="zh-TW" sz="1800" dirty="0" smtClean="0">
                          <a:latin typeface="Calibri"/>
                          <a:ea typeface="Heiti TC Light"/>
                          <a:cs typeface="Calibri"/>
                        </a:rPr>
                        <a:t>x86-64 - Linux</a:t>
                      </a:r>
                      <a:endParaRPr lang="en-US" altLang="zh-TW" sz="18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Calibri"/>
                          <a:ea typeface="Heiti TC Light"/>
                          <a:cs typeface="Calibri"/>
                        </a:rPr>
                        <a:t>Ubuntu</a:t>
                      </a:r>
                      <a:r>
                        <a:rPr lang="en-US" altLang="zh-TW" sz="1800" baseline="0" dirty="0" smtClean="0">
                          <a:latin typeface="Calibri"/>
                          <a:ea typeface="Heiti TC Light"/>
                          <a:cs typeface="Calibri"/>
                        </a:rPr>
                        <a:t> 12/14/16,  </a:t>
                      </a:r>
                      <a:r>
                        <a:rPr lang="en-US" altLang="zh-TW" sz="1800" baseline="0" dirty="0" err="1" smtClean="0">
                          <a:latin typeface="Calibri"/>
                          <a:ea typeface="Heiti TC Light"/>
                          <a:cs typeface="Calibri"/>
                        </a:rPr>
                        <a:t>Debian</a:t>
                      </a:r>
                      <a:r>
                        <a:rPr lang="en-US" altLang="zh-TW" sz="1800" baseline="0" dirty="0" smtClean="0">
                          <a:latin typeface="Calibri"/>
                          <a:ea typeface="Heiti TC Light"/>
                          <a:cs typeface="Calibri"/>
                        </a:rPr>
                        <a:t> 8, </a:t>
                      </a:r>
                      <a:r>
                        <a:rPr lang="en-US" altLang="zh-TW" sz="1800" baseline="0" dirty="0" err="1" smtClean="0">
                          <a:latin typeface="Calibri"/>
                          <a:ea typeface="Heiti TC Light"/>
                          <a:cs typeface="Calibri"/>
                        </a:rPr>
                        <a:t>CentOS</a:t>
                      </a:r>
                      <a:r>
                        <a:rPr lang="en-US" altLang="zh-TW" sz="1800" baseline="0" dirty="0" smtClean="0">
                          <a:latin typeface="Calibri"/>
                          <a:ea typeface="Heiti TC Light"/>
                          <a:cs typeface="Calibri"/>
                        </a:rPr>
                        <a:t> 6/7</a:t>
                      </a:r>
                      <a:endParaRPr lang="en-US" altLang="zh-TW" sz="1800" dirty="0" smtClean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425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428610"/>
            <a:ext cx="7967574" cy="607413"/>
          </a:xfrm>
        </p:spPr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若掃描結果發生裝置型別誤判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image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082" y="1569273"/>
            <a:ext cx="6098977" cy="2858895"/>
          </a:xfrm>
          <a:ln>
            <a:solidFill>
              <a:srgbClr val="7F7F7F"/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6527463" y="1951821"/>
            <a:ext cx="24528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zh-TW" altLang="en-US" sz="1800" b="1" u="sng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注意</a:t>
            </a:r>
            <a:endParaRPr lang="en-US" altLang="zh-TW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若您掃描完的裝置類別被歸類在未支援，而您知道欲管理裝置的確切作業系統，也可以在設定頁面下選擇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[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存儲庫］，下載對應的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Linux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安裝檔來自行安裝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7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部署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202902" y="1461308"/>
            <a:ext cx="24596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6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將安裝包複製於您欲管理的裝置上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內容版面配置區 7" descr="P33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8" y="1461308"/>
            <a:ext cx="5928718" cy="39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40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解壓縮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安裝包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imag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878" y="2367521"/>
            <a:ext cx="7906802" cy="1268564"/>
          </a:xfrm>
        </p:spPr>
      </p:pic>
      <p:sp>
        <p:nvSpPr>
          <p:cNvPr id="5" name="文字方塊 4"/>
          <p:cNvSpPr txBox="1"/>
          <p:nvPr/>
        </p:nvSpPr>
        <p:spPr>
          <a:xfrm>
            <a:off x="465878" y="1895209"/>
            <a:ext cx="5200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7"/>
            </a:pP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解壓縮後「以系統管理員身分執行」安裝程式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8159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須以系統管理員身份進行安裝</a:t>
            </a:r>
          </a:p>
        </p:txBody>
      </p:sp>
      <p:pic>
        <p:nvPicPr>
          <p:cNvPr id="4" name="內容版面配置區 3" descr="image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355" y="2519410"/>
            <a:ext cx="7863211" cy="1143110"/>
          </a:xfrm>
        </p:spPr>
      </p:pic>
      <p:sp>
        <p:nvSpPr>
          <p:cNvPr id="5" name="文字方塊 4"/>
          <p:cNvSpPr txBox="1"/>
          <p:nvPr/>
        </p:nvSpPr>
        <p:spPr>
          <a:xfrm>
            <a:off x="530355" y="1847134"/>
            <a:ext cx="7351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8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執行安裝腳本： </a:t>
            </a:r>
            <a:b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“</a:t>
            </a:r>
            <a:r>
              <a:rPr lang="en-US" altLang="zh-TW" sz="1600" dirty="0" err="1" smtClean="0">
                <a:latin typeface="微軟正黑體" pitchFamily="34" charset="-120"/>
                <a:ea typeface="微軟正黑體" pitchFamily="34" charset="-120"/>
              </a:rPr>
              <a:t>sudo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 bash InstallUbuntuQRMAgent.sh &lt;Client IP Address&gt;”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7361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使用者認證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image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980" y="2298327"/>
            <a:ext cx="7742637" cy="1656815"/>
          </a:xfrm>
        </p:spPr>
      </p:pic>
      <p:sp>
        <p:nvSpPr>
          <p:cNvPr id="5" name="文字方塊 4"/>
          <p:cNvSpPr txBox="1"/>
          <p:nvPr/>
        </p:nvSpPr>
        <p:spPr>
          <a:xfrm>
            <a:off x="524628" y="1865732"/>
            <a:ext cx="6240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9"/>
            </a:pP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輸入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的使用者帳號及密碼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0437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為您安全把關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支援二次認證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image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071" y="2019059"/>
            <a:ext cx="6543608" cy="2577131"/>
          </a:xfrm>
        </p:spPr>
      </p:pic>
      <p:sp>
        <p:nvSpPr>
          <p:cNvPr id="5" name="文字方塊 4"/>
          <p:cNvSpPr txBox="1"/>
          <p:nvPr/>
        </p:nvSpPr>
        <p:spPr>
          <a:xfrm>
            <a:off x="1141071" y="1491647"/>
            <a:ext cx="456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10"/>
            </a:pPr>
            <a:r>
              <a:rPr lang="en-US" altLang="zh-TW" sz="1800" dirty="0" smtClean="0"/>
              <a:t>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輸入二次認證。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可選擇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18252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開始進行安裝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image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323" y="1861243"/>
            <a:ext cx="6604430" cy="2868001"/>
          </a:xfrm>
        </p:spPr>
      </p:pic>
      <p:sp>
        <p:nvSpPr>
          <p:cNvPr id="5" name="文字方塊 4"/>
          <p:cNvSpPr txBox="1"/>
          <p:nvPr/>
        </p:nvSpPr>
        <p:spPr>
          <a:xfrm>
            <a:off x="1066323" y="1363937"/>
            <a:ext cx="7877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11"/>
            </a:pP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顯示安裝進度，安裝完成後可在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 QRM+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裝置列表頁面中了解安裝狀況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3678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1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：如何把裝置加入管理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1-1.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搜尋網路中的裝置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1-2.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如何新增</a:t>
            </a: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Linux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en-US" altLang="zh-TW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1-3.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如何新增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Windows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altLang="zh-TW" sz="28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1-4. 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如何新增</a:t>
            </a: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IPMI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altLang="zh-TW" sz="2800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endParaRPr lang="en-US" altLang="zh-TW" sz="2800" dirty="0" smtClean="0"/>
          </a:p>
          <a:p>
            <a:pPr algn="l"/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73960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M+1.0 App center 頁面圖_for web_文字_中文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5"/>
          <a:stretch/>
        </p:blipFill>
        <p:spPr>
          <a:xfrm>
            <a:off x="-34165" y="1190625"/>
            <a:ext cx="8575882" cy="366562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什麼是</a:t>
            </a:r>
            <a:r>
              <a:rPr lang="en-US" altLang="zh-TW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TW" sz="4000" dirty="0" smtClean="0">
                <a:solidFill>
                  <a:schemeClr val="lt1"/>
                </a:solidFill>
                <a:sym typeface="Arial"/>
              </a:rPr>
              <a:t>QRM+</a:t>
            </a:r>
            <a:endParaRPr lang="de-DE" sz="4000" dirty="0">
              <a:solidFill>
                <a:schemeClr val="lt1"/>
              </a:solidFill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qnap.com/images/faq/qrm-windows_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2028" y="1528821"/>
            <a:ext cx="5986822" cy="2959111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6282007" y="1525863"/>
            <a:ext cx="27534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/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新增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裝置至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的步驟如下：</a:t>
            </a:r>
          </a:p>
          <a:p>
            <a:pPr marL="342900" lvl="3" indent="-342900" fontAlgn="base">
              <a:buFont typeface="+mj-lt"/>
              <a:buAutoNum type="arabicPeriod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在已搜尋的裝置列表中選擇欲加入的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 Windows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裝置，可多重選取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lvl="3" indent="-342900" fontAlgn="base">
              <a:buFont typeface="+mj-lt"/>
              <a:buAutoNum type="arabicPeriod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然後點擊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新增裝置至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QRM+〕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的按鈕</a:t>
            </a:r>
          </a:p>
          <a:p>
            <a:pPr algn="just"/>
            <a:endParaRPr lang="zh-TW" altLang="en-US" sz="1600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搜尋完即可直接加入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8416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qnap.com/images/faq/qrm-windows_02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0926" y="1367529"/>
            <a:ext cx="5484827" cy="3263543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確認已選取的裝置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269022" y="1367529"/>
            <a:ext cx="25158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3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在裝置列表畫面中勾選欲加入的裝置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 fontAlgn="base">
              <a:buFont typeface="+mj-lt"/>
              <a:buAutoNum type="arabicPeriod" startAt="7"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7458609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786093" y="1443386"/>
            <a:ext cx="301517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4"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勾選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裝置，將顯示 </a:t>
            </a:r>
            <a:r>
              <a:rPr lang="en-US" altLang="zh-TW" sz="16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下載視窗，點擊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下載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en-US" altLang="zh-TW" sz="16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的按鈕來下載安裝包</a:t>
            </a:r>
            <a:endParaRPr lang="en-US" altLang="zh-TW" sz="1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lvl="3" indent="-342900" fontAlgn="base">
              <a:buFont typeface="+mj-lt"/>
              <a:buAutoNum type="arabicPeriod" startAt="7"/>
            </a:pPr>
            <a:endParaRPr lang="en-US" altLang="zh-TW" sz="1600" dirty="0"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在安裝 </a:t>
            </a:r>
            <a:r>
              <a:rPr lang="en-US" altLang="zh-TW" sz="16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之前 ，請先安裝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Microsoft </a:t>
            </a:r>
            <a:r>
              <a:rPr lang="en-US" altLang="zh-TW" sz="1600" dirty="0" err="1" smtClean="0">
                <a:latin typeface="微軟正黑體" pitchFamily="34" charset="-120"/>
                <a:ea typeface="微軟正黑體" pitchFamily="34" charset="-120"/>
              </a:rPr>
              <a:t>.Net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 Framework</a:t>
            </a:r>
            <a:endParaRPr kumimoji="1" lang="en-US" altLang="zh-TW" sz="1800" dirty="0" smtClean="0">
              <a:ea typeface="微軟正黑體"/>
              <a:cs typeface="微軟正黑體"/>
            </a:endParaRPr>
          </a:p>
        </p:txBody>
      </p:sp>
      <p:pic>
        <p:nvPicPr>
          <p:cNvPr id="6146" name="Picture 2" descr="https://www.qnap.com/images/faq/qrm-windows_03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0046" y="1443386"/>
            <a:ext cx="5376719" cy="3218685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下載</a:t>
            </a:r>
            <a:r>
              <a:rPr lang="en-US" altLang="zh-TW" sz="4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安裝包</a:t>
            </a:r>
          </a:p>
        </p:txBody>
      </p:sp>
    </p:spTree>
    <p:extLst>
      <p:ext uri="{BB962C8B-B14F-4D97-AF65-F5344CB8AC3E}">
        <p14:creationId xmlns:p14="http://schemas.microsoft.com/office/powerpoint/2010/main" val="20744624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928775" y="1384053"/>
            <a:ext cx="281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選擇適合的 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安裝檔</a:t>
            </a:r>
            <a:endParaRPr kumimoji="1"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同時支援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32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位元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/64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位元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Windows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P43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38" y="1394268"/>
            <a:ext cx="7017063" cy="3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51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部署</a:t>
            </a:r>
            <a:r>
              <a:rPr lang="en-US" altLang="zh-TW" sz="4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000" dirty="0" err="1">
                <a:latin typeface="微軟正黑體" pitchFamily="34" charset="-120"/>
                <a:ea typeface="微軟正黑體" pitchFamily="34" charset="-120"/>
              </a:rPr>
              <a:t>QRMAgent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270171" y="1374015"/>
            <a:ext cx="23808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6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將安裝包複製於您欲管理的裝置上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P44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1" y="1363799"/>
            <a:ext cx="6422211" cy="42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52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qnap.com/images/faq/qrm-windows_06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0702" y="1224771"/>
            <a:ext cx="4832805" cy="3638817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解壓縮</a:t>
            </a:r>
            <a:r>
              <a:rPr lang="en-US" altLang="zh-TW" sz="4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000" dirty="0" err="1"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4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安裝包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665904" y="1240081"/>
            <a:ext cx="2932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base">
              <a:buFont typeface="+mj-lt"/>
              <a:buAutoNum type="arabicPeriod" startAt="7"/>
            </a:pP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解壓縮後「以系統管理員身分執行」安裝程式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31686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269553" y="1622935"/>
            <a:ext cx="43663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zh-TW" altLang="en-US" sz="1800" b="1" u="sng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注意</a:t>
            </a:r>
            <a:endParaRPr lang="en-US" altLang="zh-TW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若您的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QTS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設定為強制使用安全連線，且您欲在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Windows XP 64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位元或是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Windows Server 2003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的機器上安裝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時，請將下列設定開啟才能正確進行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QRMAgent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的安裝：</a:t>
            </a:r>
            <a:b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altLang="zh-TW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先確認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IE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瀏覽器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工具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\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網際網路選項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\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進階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中的安全性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TLS1.0〕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是否有被選取，若無則請將此設定勾選。</a:t>
            </a:r>
            <a:endParaRPr lang="en-US" altLang="zh-TW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https://www.qnap.com/images/faq/qrm-windows_07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94827" y="723569"/>
            <a:ext cx="3555516" cy="4256834"/>
          </a:xfrm>
          <a:prstGeom prst="rect">
            <a:avLst/>
          </a:prstGeom>
          <a:noFill/>
        </p:spPr>
      </p:pic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43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704714" y="1854578"/>
            <a:ext cx="3575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點擊「是」，允許安裝程式變更這部電腦</a:t>
            </a:r>
            <a:endParaRPr kumimoji="1"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部署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2" descr="https://www.qnap.com/images/faq/qrm-windows_08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8168" y="1854578"/>
            <a:ext cx="3412532" cy="1855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30707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05423" y="1605639"/>
            <a:ext cx="3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繼續點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擊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下一步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〕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部署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QRMAgent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232496" y="1601047"/>
            <a:ext cx="3389015" cy="2631724"/>
            <a:chOff x="1227388" y="1601047"/>
            <a:chExt cx="3389015" cy="2631724"/>
          </a:xfrm>
        </p:grpSpPr>
        <p:pic>
          <p:nvPicPr>
            <p:cNvPr id="6" name="圖片 5" descr="^5FDBDCC73607828D3328FF3BDECF2E3B915DDA5BE14D28AC78^pimgpsh_fullsize_dist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7388" y="1601047"/>
              <a:ext cx="3389015" cy="263172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438144" y="3986784"/>
              <a:ext cx="460858" cy="1243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31163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047136" y="1412200"/>
            <a:ext cx="3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10"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選擇欲使用的網路卡，點擊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下一步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〕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選擇網路介面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937030" y="1412200"/>
            <a:ext cx="3992557" cy="3089950"/>
            <a:chOff x="1353682" y="1582438"/>
            <a:chExt cx="3815205" cy="2952692"/>
          </a:xfrm>
        </p:grpSpPr>
        <p:pic>
          <p:nvPicPr>
            <p:cNvPr id="6" name="圖片 5" descr="P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3682" y="1582438"/>
              <a:ext cx="3815205" cy="295269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829050" y="4241800"/>
              <a:ext cx="571500" cy="177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32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2" y="2783321"/>
            <a:ext cx="1573265" cy="1072531"/>
          </a:xfrm>
          <a:prstGeom prst="rect">
            <a:avLst/>
          </a:prstGeom>
        </p:spPr>
      </p:pic>
      <p:sp>
        <p:nvSpPr>
          <p:cNvPr id="26" name="Shape 2622"/>
          <p:cNvSpPr/>
          <p:nvPr/>
        </p:nvSpPr>
        <p:spPr>
          <a:xfrm>
            <a:off x="6959961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防範未然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Shape 2622"/>
          <p:cNvSpPr/>
          <p:nvPr/>
        </p:nvSpPr>
        <p:spPr>
          <a:xfrm>
            <a:off x="5117333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原因分析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2622"/>
          <p:cNvSpPr/>
          <p:nvPr/>
        </p:nvSpPr>
        <p:spPr>
          <a:xfrm>
            <a:off x="3274706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狀況排除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Shape 2622"/>
          <p:cNvSpPr/>
          <p:nvPr/>
        </p:nvSpPr>
        <p:spPr>
          <a:xfrm>
            <a:off x="1432079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持續監控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Shape 2594"/>
          <p:cNvSpPr txBox="1"/>
          <p:nvPr/>
        </p:nvSpPr>
        <p:spPr>
          <a:xfrm>
            <a:off x="5489855" y="1783864"/>
            <a:ext cx="2387260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整合型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裝置監控介面</a:t>
            </a:r>
            <a:endParaRPr lang="de-DE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hape 2603"/>
          <p:cNvSpPr txBox="1"/>
          <p:nvPr/>
        </p:nvSpPr>
        <p:spPr>
          <a:xfrm>
            <a:off x="1372927" y="3794427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遠端設備資料收集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儀表板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網路拓墣圖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de-DE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>
              <a:buSzPct val="25000"/>
            </a:pPr>
            <a:endParaRPr lang="de-DE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2607"/>
          <p:cNvSpPr txBox="1"/>
          <p:nvPr/>
        </p:nvSpPr>
        <p:spPr>
          <a:xfrm>
            <a:off x="6952891" y="3801901"/>
            <a:ext cx="1496404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警報與通知</a:t>
            </a:r>
            <a:endParaRPr lang="en-US" altLang="zh-TW" sz="1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日誌管理</a:t>
            </a:r>
            <a:endParaRPr lang="en-US" altLang="zh-TW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endParaRPr lang="de-DE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40" name="Shape 2609"/>
          <p:cNvSpPr txBox="1"/>
          <p:nvPr/>
        </p:nvSpPr>
        <p:spPr>
          <a:xfrm>
            <a:off x="3222496" y="3794427"/>
            <a:ext cx="20228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支援</a:t>
            </a:r>
            <a:r>
              <a:rPr lang="en-US" altLang="zh-TW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 </a:t>
            </a:r>
            <a:r>
              <a:rPr lang="de-DE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IPMI </a:t>
            </a: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管理功能</a:t>
            </a:r>
            <a:endParaRPr lang="en-US" altLang="zh-TW" sz="1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整合型遠端桌面</a:t>
            </a:r>
            <a:endParaRPr lang="de-DE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55" name="Shape 2624"/>
          <p:cNvSpPr txBox="1"/>
          <p:nvPr/>
        </p:nvSpPr>
        <p:spPr>
          <a:xfrm>
            <a:off x="5223945" y="3794427"/>
            <a:ext cx="1550323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歷史趨勢分析</a:t>
            </a:r>
            <a:endParaRPr lang="en-US" altLang="zh-TW" sz="1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</a:t>
            </a: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遠端錄影回放</a:t>
            </a:r>
            <a:endParaRPr lang="de-DE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QRM+ </a:t>
            </a: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簡化您的設備管理工作流程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6" name="Shape 26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622"/>
          <p:cNvSpPr/>
          <p:nvPr/>
        </p:nvSpPr>
        <p:spPr>
          <a:xfrm>
            <a:off x="1432079" y="1465659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新增裝置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7" name="圖片 26" descr="qpulse_5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12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090623" y="1434513"/>
            <a:ext cx="3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11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輸入二次認證。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可選擇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為您安全把關</a:t>
            </a:r>
            <a:r>
              <a:rPr lang="en-US" altLang="zh-TW" sz="40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支援二次認證</a:t>
            </a:r>
          </a:p>
        </p:txBody>
      </p:sp>
      <p:pic>
        <p:nvPicPr>
          <p:cNvPr id="5" name="圖片 4" descr="^2B73585DBFB9BC55C4F305644630B55E0E0D890D814A6900FF^pimgpsh_fullsize_dist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20" y="1434513"/>
            <a:ext cx="4049010" cy="31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3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118599" y="1465216"/>
            <a:ext cx="3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顯示安裝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進度</a:t>
            </a:r>
            <a:endParaRPr kumimoji="1" lang="en-US" altLang="zh-TW" sz="1800" dirty="0" smtClean="0">
              <a:ea typeface="微軟正黑體"/>
              <a:cs typeface="微軟正黑體"/>
            </a:endParaRPr>
          </a:p>
        </p:txBody>
      </p:sp>
      <p:pic>
        <p:nvPicPr>
          <p:cNvPr id="5" name="圖片 4" descr="^4569F0E58B2DDD2CC1D9E8FBEE40B21267ABAB8C6DB85FD7AA^pimgpsh_fullsize_dist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90" y="1465216"/>
            <a:ext cx="4063870" cy="31374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71149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156776" y="1449171"/>
            <a:ext cx="3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+mj-lt"/>
              <a:buAutoNum type="arabicPeriod" startAt="12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[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]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後可從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QRM+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裝置列表中了解安裝狀況</a:t>
            </a:r>
            <a:endParaRPr kumimoji="1"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安裝完成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^70CAEA8FF84946C515E18839292B6F0DAA0AA2F6A55B8DDB8B^pimgpsh_fullsize_dist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42" y="1449171"/>
            <a:ext cx="4124521" cy="31636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1567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1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：如何把裝置加入管理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solidFill>
                  <a:srgbClr val="BFBFBF"/>
                </a:solidFill>
              </a:rPr>
              <a:t>1-1. </a:t>
            </a:r>
            <a:r>
              <a:rPr lang="zh-TW" altLang="en-US" sz="2800" dirty="0" smtClean="0">
                <a:solidFill>
                  <a:srgbClr val="BFBFBF"/>
                </a:solidFill>
              </a:rPr>
              <a:t>搜尋網路中的裝置</a:t>
            </a:r>
            <a:endParaRPr lang="en-US" altLang="zh-TW" sz="2800" dirty="0" smtClean="0">
              <a:solidFill>
                <a:srgbClr val="BFBFBF"/>
              </a:solidFill>
            </a:endParaRPr>
          </a:p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</a:rPr>
              <a:t>1-2.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</a:rPr>
              <a:t>如何新增</a:t>
            </a:r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</a:rPr>
              <a:t> Linux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</a:rPr>
              <a:t>裝置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en-US" altLang="zh-TW" sz="2800" dirty="0" smtClean="0">
                <a:solidFill>
                  <a:srgbClr val="BFBFBF"/>
                </a:solidFill>
              </a:rPr>
              <a:t>1-3. </a:t>
            </a:r>
            <a:r>
              <a:rPr lang="zh-TW" altLang="en-US" sz="2800" dirty="0" smtClean="0">
                <a:solidFill>
                  <a:srgbClr val="BFBFBF"/>
                </a:solidFill>
              </a:rPr>
              <a:t>如何新增</a:t>
            </a:r>
            <a:r>
              <a:rPr lang="en-US" altLang="zh-TW" sz="2800" dirty="0" smtClean="0">
                <a:solidFill>
                  <a:srgbClr val="BFBFBF"/>
                </a:solidFill>
              </a:rPr>
              <a:t> Windows </a:t>
            </a:r>
            <a:r>
              <a:rPr lang="zh-TW" altLang="en-US" sz="2800" dirty="0" smtClean="0">
                <a:solidFill>
                  <a:srgbClr val="BFBFBF"/>
                </a:solidFill>
              </a:rPr>
              <a:t>裝置</a:t>
            </a:r>
            <a:endParaRPr lang="en-US" altLang="zh-TW" sz="2800" dirty="0" smtClean="0">
              <a:solidFill>
                <a:srgbClr val="BFBFBF"/>
              </a:solidFill>
            </a:endParaRPr>
          </a:p>
          <a:p>
            <a:pPr algn="l"/>
            <a:r>
              <a:rPr lang="en-US" altLang="zh-TW" sz="2800" dirty="0" smtClean="0">
                <a:solidFill>
                  <a:schemeClr val="tx1"/>
                </a:solidFill>
              </a:rPr>
              <a:t>1-4. </a:t>
            </a:r>
            <a:r>
              <a:rPr lang="zh-TW" altLang="en-US" sz="2800" dirty="0">
                <a:solidFill>
                  <a:schemeClr val="tx1"/>
                </a:solidFill>
              </a:rPr>
              <a:t>如何新增</a:t>
            </a:r>
            <a:r>
              <a:rPr lang="en-US" altLang="zh-TW" sz="2800" dirty="0">
                <a:solidFill>
                  <a:schemeClr val="tx1"/>
                </a:solidFill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</a:rPr>
              <a:t>IPMI </a:t>
            </a:r>
            <a:r>
              <a:rPr lang="zh-TW" altLang="en-US" sz="2800" dirty="0" smtClean="0">
                <a:solidFill>
                  <a:schemeClr val="tx1"/>
                </a:solidFill>
              </a:rPr>
              <a:t>裝置</a:t>
            </a:r>
            <a:endParaRPr lang="en-US" altLang="zh-TW" sz="2800" dirty="0">
              <a:solidFill>
                <a:schemeClr val="tx1"/>
              </a:solidFill>
            </a:endParaRPr>
          </a:p>
          <a:p>
            <a:pPr algn="l"/>
            <a:endParaRPr lang="en-US" altLang="zh-TW" sz="2800" dirty="0" smtClean="0"/>
          </a:p>
          <a:p>
            <a:pPr algn="l"/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908307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qnap.com/images/faq/qrm-ipmi_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1495" y="1600923"/>
            <a:ext cx="5864205" cy="2898505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搜尋完即可直接加入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156477" y="1600923"/>
            <a:ext cx="28380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新增 </a:t>
            </a:r>
            <a:r>
              <a:rPr lang="en-US" altLang="zh-TW" sz="1600" dirty="0" smtClean="0">
                <a:latin typeface="微軟正黑體"/>
                <a:ea typeface="微軟正黑體"/>
                <a:cs typeface="微軟正黑體"/>
              </a:rPr>
              <a:t>IPMI</a:t>
            </a: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裝置至 </a:t>
            </a:r>
            <a:r>
              <a:rPr lang="en-US" altLang="zh-TW" sz="1600" dirty="0" smtClean="0">
                <a:latin typeface="微軟正黑體"/>
                <a:ea typeface="微軟正黑體"/>
                <a:cs typeface="微軟正黑體"/>
              </a:rPr>
              <a:t>QRM+ </a:t>
            </a: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的步驟如下：</a:t>
            </a:r>
          </a:p>
          <a:p>
            <a:pPr marL="342900" indent="-342900" algn="just" fontAlgn="base">
              <a:buAutoNum type="arabicPeriod"/>
            </a:pP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在已搜尋的裝置列表中選擇欲加入的</a:t>
            </a:r>
            <a:r>
              <a:rPr lang="en-US" altLang="zh-TW" sz="1600" dirty="0" smtClean="0">
                <a:latin typeface="微軟正黑體"/>
                <a:ea typeface="微軟正黑體"/>
                <a:cs typeface="微軟正黑體"/>
              </a:rPr>
              <a:t> IPMI </a:t>
            </a: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裝置，可多重選取</a:t>
            </a:r>
            <a:endParaRPr lang="en-US" altLang="zh-TW" sz="1600" dirty="0">
              <a:latin typeface="微軟正黑體"/>
              <a:ea typeface="微軟正黑體"/>
              <a:cs typeface="微軟正黑體"/>
            </a:endParaRPr>
          </a:p>
          <a:p>
            <a:pPr marL="342900" indent="-342900" algn="just" fontAlgn="base">
              <a:buAutoNum type="arabicPeriod"/>
            </a:pP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然後點擊</a:t>
            </a:r>
            <a:r>
              <a:rPr lang="en-US" altLang="zh-TW" sz="1600" dirty="0" smtClean="0">
                <a:latin typeface="微軟正黑體"/>
                <a:ea typeface="微軟正黑體"/>
                <a:cs typeface="微軟正黑體"/>
              </a:rPr>
              <a:t>〔</a:t>
            </a: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新增裝置至 </a:t>
            </a:r>
            <a:r>
              <a:rPr lang="en-US" altLang="zh-TW" sz="1600" dirty="0" smtClean="0">
                <a:latin typeface="微軟正黑體"/>
                <a:ea typeface="微軟正黑體"/>
                <a:cs typeface="微軟正黑體"/>
              </a:rPr>
              <a:t>QRM+〕</a:t>
            </a: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的按鈕</a:t>
            </a:r>
          </a:p>
          <a:p>
            <a:pPr algn="just"/>
            <a:endParaRPr lang="zh-TW" altLang="en-US" sz="16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0051183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s://www.qnap.com/images/faq/qrm-ipmi_02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6366" y="1252642"/>
            <a:ext cx="5758948" cy="3452406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6290054" y="1252642"/>
            <a:ext cx="2709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3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在裝置列表畫面中勾選欲加入的裝置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base">
              <a:buFont typeface="+mj-lt"/>
              <a:buAutoNum type="arabicPeriod" startAt="3"/>
            </a:pPr>
            <a:endParaRPr lang="zh-TW" altLang="en-US" sz="1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依序設定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IPMI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裝置的管理者權限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28087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s://www.qnap.com/images/faq/qrm-ipmi_0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46077" y="1410410"/>
            <a:ext cx="4003618" cy="311308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5126669" y="1410410"/>
            <a:ext cx="309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在勾選 </a:t>
            </a:r>
            <a:r>
              <a:rPr lang="en-US" altLang="zh-TW" sz="1600" dirty="0" smtClean="0">
                <a:latin typeface="微軟正黑體"/>
                <a:ea typeface="微軟正黑體"/>
                <a:cs typeface="微軟正黑體"/>
              </a:rPr>
              <a:t>IPMI </a:t>
            </a: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裝置之後，需輸入使用者帳號以及密碼，並按下</a:t>
            </a:r>
            <a:r>
              <a:rPr lang="en-US" altLang="zh-TW" sz="1600" dirty="0" smtClean="0">
                <a:latin typeface="微軟正黑體"/>
                <a:ea typeface="微軟正黑體"/>
                <a:cs typeface="微軟正黑體"/>
              </a:rPr>
              <a:t>〔</a:t>
            </a: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確定</a:t>
            </a:r>
            <a:r>
              <a:rPr lang="en-US" altLang="zh-TW" sz="1600" dirty="0" smtClean="0">
                <a:latin typeface="微軟正黑體"/>
                <a:ea typeface="微軟正黑體"/>
                <a:cs typeface="微軟正黑體"/>
              </a:rPr>
              <a:t>〕</a:t>
            </a:r>
            <a:r>
              <a:rPr lang="zh-TW" altLang="en-US" sz="1600" dirty="0" smtClean="0">
                <a:latin typeface="微軟正黑體"/>
                <a:ea typeface="微軟正黑體"/>
                <a:cs typeface="微軟正黑體"/>
              </a:rPr>
              <a:t>按鍵</a:t>
            </a:r>
            <a:r>
              <a:rPr lang="zh-TW" altLang="en-US" sz="1800" dirty="0" smtClean="0">
                <a:latin typeface="微軟正黑體"/>
                <a:ea typeface="微軟正黑體"/>
                <a:cs typeface="微軟正黑體"/>
              </a:rPr>
              <a:t>。</a:t>
            </a:r>
            <a:endParaRPr kumimoji="1" lang="en-US" altLang="zh-TW" sz="1800" dirty="0" smtClean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設定管理者權限</a:t>
            </a:r>
            <a:endParaRPr lang="zh-TW" altLang="en-US" sz="40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59051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s://www.qnap.com/images/faq/qrm-ipmi_0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7631" y="1335887"/>
            <a:ext cx="5412325" cy="32400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5918422" y="1335887"/>
            <a:ext cx="3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zh-TW" altLang="en-US" sz="1600" dirty="0">
                <a:latin typeface="微軟正黑體"/>
                <a:ea typeface="微軟正黑體"/>
                <a:cs typeface="微軟正黑體"/>
              </a:rPr>
              <a:t>點擊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</a:rPr>
              <a:t>〔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</a:rPr>
              <a:t>新增選擇的裝置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</a:rPr>
              <a:t>〕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設定完成後則開始進行新增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6422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801798" y="1412831"/>
            <a:ext cx="3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zh-TW" altLang="en-US" sz="1600" dirty="0">
                <a:latin typeface="微軟正黑體"/>
                <a:ea typeface="微軟正黑體"/>
                <a:cs typeface="微軟正黑體"/>
              </a:rPr>
              <a:t>按下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</a:rPr>
              <a:t>〔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</a:rPr>
              <a:t>完成</a:t>
            </a:r>
            <a:r>
              <a:rPr lang="en-US" altLang="zh-TW" sz="1600" dirty="0">
                <a:latin typeface="微軟正黑體"/>
                <a:ea typeface="微軟正黑體"/>
                <a:cs typeface="微軟正黑體"/>
              </a:rPr>
              <a:t>〕</a:t>
            </a:r>
            <a:r>
              <a:rPr lang="zh-TW" altLang="en-US" sz="1600" dirty="0">
                <a:latin typeface="微軟正黑體"/>
                <a:ea typeface="微軟正黑體"/>
                <a:cs typeface="微軟正黑體"/>
              </a:rPr>
              <a:t>後可從裝置列表中了解安裝狀況。</a:t>
            </a:r>
            <a:endParaRPr lang="en-US" altLang="zh-TW" sz="16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輕鬆部署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馬上可以得知安裝結果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P58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19" y="1331097"/>
            <a:ext cx="6030556" cy="27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752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428610"/>
            <a:ext cx="7890021" cy="607413"/>
          </a:xfrm>
        </p:spPr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不用搜尋也可加入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IPMI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裝置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876284" y="2064774"/>
            <a:ext cx="309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zh-TW" altLang="en-US" sz="1800" b="1" u="sng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注意</a:t>
            </a:r>
            <a:endParaRPr lang="en-US" altLang="zh-TW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也可從裝置清單頁面，按下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新增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來新增裝置</a:t>
            </a:r>
            <a:endParaRPr lang="en-US" altLang="zh-TW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6" name="圖片 5" descr="P59_1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27" y="1249748"/>
            <a:ext cx="6062812" cy="40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203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" name="Shape 26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5064" y="1751151"/>
            <a:ext cx="777496" cy="24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2" name="Shape 26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5857883" y="2036149"/>
            <a:ext cx="2212790" cy="44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3" name="Shape 26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8992" y="1536084"/>
            <a:ext cx="1830731" cy="1222348"/>
          </a:xfrm>
          <a:prstGeom prst="rect">
            <a:avLst/>
          </a:prstGeom>
          <a:noFill/>
          <a:ln>
            <a:noFill/>
          </a:ln>
        </p:spPr>
      </p:pic>
      <p:sp>
        <p:nvSpPr>
          <p:cNvPr id="2634" name="Shape 2634"/>
          <p:cNvSpPr txBox="1"/>
          <p:nvPr/>
        </p:nvSpPr>
        <p:spPr>
          <a:xfrm>
            <a:off x="857224" y="2958502"/>
            <a:ext cx="2357453" cy="25853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  Windows 7, 8, 10</a:t>
            </a: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  Windows Server 2003, </a:t>
            </a:r>
            <a:r>
              <a:rPr lang="de-DE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2008</a:t>
            </a:r>
            <a:r>
              <a:rPr lang="de-DE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, 2012</a:t>
            </a: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  Windows Vista</a:t>
            </a: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  Windows XP</a:t>
            </a: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  All platforms</a:t>
            </a:r>
          </a:p>
          <a:p>
            <a:pPr marL="214308" marR="0" lvl="0" indent="-214308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08" marR="0" lvl="0" indent="-214308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5" name="Shape 2635"/>
          <p:cNvSpPr txBox="1"/>
          <p:nvPr/>
        </p:nvSpPr>
        <p:spPr>
          <a:xfrm>
            <a:off x="3575069" y="2958502"/>
            <a:ext cx="2356113" cy="1754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 </a:t>
            </a:r>
            <a:r>
              <a:rPr lang="de-DE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Ubuntu</a:t>
            </a:r>
            <a:endParaRPr lang="de-DE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 </a:t>
            </a:r>
            <a:r>
              <a:rPr lang="de-DE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CentOS</a:t>
            </a:r>
            <a:r>
              <a:rPr lang="de-DE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</a:t>
            </a:r>
          </a:p>
          <a:p>
            <a:pPr marL="214308" lvl="0" indent="-214308">
              <a:buSzPct val="25000"/>
            </a:pPr>
            <a:r>
              <a:rPr lang="de-DE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 Debian</a:t>
            </a:r>
            <a:endParaRPr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308" marR="0" lvl="0" indent="-214308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08" marR="0" lvl="0" indent="-214308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6" name="Shape 2636"/>
          <p:cNvSpPr txBox="1"/>
          <p:nvPr/>
        </p:nvSpPr>
        <p:spPr>
          <a:xfrm>
            <a:off x="5922999" y="2958502"/>
            <a:ext cx="2563775" cy="1967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支援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IPMI 1.5/2.0</a:t>
            </a:r>
            <a:r>
              <a:rPr lang="de-DE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</a:t>
            </a:r>
          </a:p>
          <a:p>
            <a:pPr marR="0" lvl="0" algn="l" rtl="0">
              <a:spcBef>
                <a:spcPts val="0"/>
              </a:spcBef>
              <a:buSzPct val="25000"/>
            </a:pPr>
            <a:r>
              <a:rPr lang="de-DE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-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支援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KVM over IP</a:t>
            </a:r>
            <a:endParaRPr lang="de-DE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buSzPct val="25000"/>
            </a:pPr>
            <a:r>
              <a:rPr lang="de-DE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 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◆ </a:t>
            </a:r>
            <a:r>
              <a:rPr lang="de-DE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Supermicro IPMI</a:t>
            </a: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◆ </a:t>
            </a:r>
            <a:r>
              <a:rPr lang="de-DE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IEI IPMI</a:t>
            </a:r>
          </a:p>
        </p:txBody>
      </p:sp>
      <p:pic>
        <p:nvPicPr>
          <p:cNvPr id="2637" name="Shape 26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785" y="1536084"/>
            <a:ext cx="2049301" cy="117445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支援異質性裝置的管理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801798" y="1936497"/>
            <a:ext cx="3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zh-TW" altLang="en-US" sz="1800" b="1" u="sng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注意</a:t>
            </a:r>
            <a:endParaRPr lang="en-US" altLang="zh-TW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點選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〔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快速加入指定要由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管理的裝置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，並點選下一步。</a:t>
            </a:r>
            <a:endParaRPr lang="en-US" altLang="zh-TW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直接輸入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IP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可快速加入裝置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6" name="圖片 5" descr="P60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0" y="1288379"/>
            <a:ext cx="5753042" cy="38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593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029757" y="1947936"/>
            <a:ext cx="2859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zh-TW" altLang="en-US" sz="1800" b="1" u="sng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注意</a:t>
            </a:r>
            <a:endParaRPr lang="en-US" altLang="zh-TW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選擇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〔 IPMI 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裝置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，並點選下一步</a:t>
            </a:r>
            <a:endParaRPr lang="en-US" altLang="zh-TW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5" name="圖片 4" descr="P61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5" y="1285339"/>
            <a:ext cx="5874472" cy="38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584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s://www.qnap.com/images/faq/qrm-ipmi_10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3114" y="1315148"/>
            <a:ext cx="5505207" cy="32400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6020062" y="1936497"/>
            <a:ext cx="3123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zh-TW" altLang="en-US" sz="1800" b="1" u="sng" dirty="0" smtClean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注意</a:t>
            </a:r>
            <a:endParaRPr lang="en-US" altLang="zh-TW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3" fontAlgn="base"/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輸入裝置資訊中的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IP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位址、使用者帳號以及密碼，並點選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〔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新增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〕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按鍵即可快速完成安裝</a:t>
            </a:r>
            <a:endParaRPr lang="en-US" altLang="zh-TW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 descr="小叮嚀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99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27" name="Shape 2594"/>
          <p:cNvSpPr txBox="1"/>
          <p:nvPr/>
        </p:nvSpPr>
        <p:spPr>
          <a:xfrm>
            <a:off x="5489855" y="1783864"/>
            <a:ext cx="2387260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整合型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裝置監控介面</a:t>
            </a:r>
            <a:endParaRPr lang="de-DE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Shape 26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圖片 29" descr="qpulse_5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2622"/>
          <p:cNvSpPr/>
          <p:nvPr/>
        </p:nvSpPr>
        <p:spPr>
          <a:xfrm>
            <a:off x="5117333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原因分析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2" y="2783321"/>
            <a:ext cx="1573265" cy="1072531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QRM+ </a:t>
            </a: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簡化您的設備管理工作流程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622"/>
          <p:cNvSpPr/>
          <p:nvPr/>
        </p:nvSpPr>
        <p:spPr>
          <a:xfrm>
            <a:off x="1432079" y="1465659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新增裝置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2622"/>
          <p:cNvSpPr/>
          <p:nvPr/>
        </p:nvSpPr>
        <p:spPr>
          <a:xfrm>
            <a:off x="6959961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防範未然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Shape 2622"/>
          <p:cNvSpPr/>
          <p:nvPr/>
        </p:nvSpPr>
        <p:spPr>
          <a:xfrm>
            <a:off x="3274706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狀況排除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Shape 2603"/>
          <p:cNvSpPr txBox="1"/>
          <p:nvPr/>
        </p:nvSpPr>
        <p:spPr>
          <a:xfrm>
            <a:off x="1372927" y="3794427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遠端設備資料收集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儀表板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網路拓墣圖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de-DE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>
              <a:buSzPct val="25000"/>
            </a:pPr>
            <a:endParaRPr lang="de-DE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2" name="Shape 2607"/>
          <p:cNvSpPr txBox="1"/>
          <p:nvPr/>
        </p:nvSpPr>
        <p:spPr>
          <a:xfrm>
            <a:off x="6952891" y="3801901"/>
            <a:ext cx="1496404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警報與通知</a:t>
            </a:r>
            <a:endParaRPr lang="en-US" altLang="zh-TW" sz="14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日誌管理</a:t>
            </a:r>
            <a:endParaRPr lang="en-US" altLang="zh-TW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endParaRPr lang="de-DE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33" name="Shape 2609"/>
          <p:cNvSpPr txBox="1"/>
          <p:nvPr/>
        </p:nvSpPr>
        <p:spPr>
          <a:xfrm>
            <a:off x="3222496" y="3794427"/>
            <a:ext cx="20228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支援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 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IPMI </a:t>
            </a: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管理功能</a:t>
            </a:r>
            <a:endParaRPr lang="en-US" altLang="zh-TW" sz="14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整合型遠端桌面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35" name="Shape 2624"/>
          <p:cNvSpPr txBox="1"/>
          <p:nvPr/>
        </p:nvSpPr>
        <p:spPr>
          <a:xfrm>
            <a:off x="5223945" y="3794427"/>
            <a:ext cx="1550323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歷史趨勢分析</a:t>
            </a:r>
            <a:endParaRPr lang="en-US" altLang="zh-TW" sz="14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遠端錄影回放</a:t>
            </a:r>
            <a:endParaRPr lang="de-DE" altLang="zh-TW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endParaRPr lang="de-DE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23" name="Shape 2622"/>
          <p:cNvSpPr/>
          <p:nvPr/>
        </p:nvSpPr>
        <p:spPr>
          <a:xfrm>
            <a:off x="1432079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持續監控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3884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92"/>
          <p:cNvSpPr/>
          <p:nvPr/>
        </p:nvSpPr>
        <p:spPr>
          <a:xfrm>
            <a:off x="245024" y="1721522"/>
            <a:ext cx="3101004" cy="2375396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96"/>
          <p:cNvSpPr/>
          <p:nvPr/>
        </p:nvSpPr>
        <p:spPr>
          <a:xfrm rot="16200000">
            <a:off x="399260" y="3667475"/>
            <a:ext cx="306416" cy="307186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3" name="Shape 2643"/>
          <p:cNvSpPr txBox="1"/>
          <p:nvPr/>
        </p:nvSpPr>
        <p:spPr>
          <a:xfrm>
            <a:off x="311700" y="1064257"/>
            <a:ext cx="8468100" cy="1582255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同時支援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代理式監控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以及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無代理式監控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兩種資料收集模式</a:t>
            </a:r>
            <a:endParaRPr lang="en-US" altLang="zh-TW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14292" indent="-214292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Calibri"/>
              </a:rPr>
              <a:t>遠端設備資料收集</a:t>
            </a:r>
            <a:endParaRPr lang="en-US" altLang="zh-TW" sz="4000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Arial"/>
              <a:sym typeface="Calibri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523872" y="1992532"/>
            <a:ext cx="2536053" cy="781379"/>
            <a:chOff x="1198173" y="1905426"/>
            <a:chExt cx="2012702" cy="781379"/>
          </a:xfrm>
        </p:grpSpPr>
        <p:sp>
          <p:nvSpPr>
            <p:cNvPr id="26" name="圓角矩形 25"/>
            <p:cNvSpPr/>
            <p:nvPr/>
          </p:nvSpPr>
          <p:spPr>
            <a:xfrm>
              <a:off x="1198173" y="1905426"/>
              <a:ext cx="2012702" cy="51631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1374155" y="1978919"/>
              <a:ext cx="16607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無代理式監控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8" name="文字方塊 27"/>
          <p:cNvSpPr txBox="1"/>
          <p:nvPr/>
        </p:nvSpPr>
        <p:spPr>
          <a:xfrm>
            <a:off x="486417" y="2682268"/>
            <a:ext cx="211459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容易部署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8">
              <a:lnSpc>
                <a:spcPct val="150000"/>
              </a:lnSpc>
              <a:buClr>
                <a:schemeClr val="dk1"/>
              </a:buClr>
              <a:buSzPct val="100000"/>
              <a:buFontTx/>
              <a:buChar char="-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需要遠端裝置支援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</a:p>
          <a:p>
            <a:pPr lvl="8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IPMI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才可進行管理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sp>
        <p:nvSpPr>
          <p:cNvPr id="29" name="Shape 92"/>
          <p:cNvSpPr/>
          <p:nvPr/>
        </p:nvSpPr>
        <p:spPr>
          <a:xfrm>
            <a:off x="3650234" y="1711005"/>
            <a:ext cx="5100476" cy="2375396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96"/>
          <p:cNvSpPr/>
          <p:nvPr/>
        </p:nvSpPr>
        <p:spPr>
          <a:xfrm rot="16200000">
            <a:off x="3804470" y="3656958"/>
            <a:ext cx="306416" cy="307186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3906949" y="1992532"/>
            <a:ext cx="4603609" cy="516318"/>
            <a:chOff x="1198173" y="1905426"/>
            <a:chExt cx="2012702" cy="516318"/>
          </a:xfrm>
        </p:grpSpPr>
        <p:sp>
          <p:nvSpPr>
            <p:cNvPr id="32" name="圓角矩形 31"/>
            <p:cNvSpPr/>
            <p:nvPr/>
          </p:nvSpPr>
          <p:spPr>
            <a:xfrm>
              <a:off x="1198173" y="1905426"/>
              <a:ext cx="2012702" cy="51631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1374155" y="1978919"/>
              <a:ext cx="16607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代理式監控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3845653" y="2671751"/>
            <a:ext cx="48795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需要管理者安裝代理人程式至遠端裝置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具備跟作業系統溝通能力，可收集更多作業系統相關資訊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節省頻寬，代理人程式可將資料過濾後再回傳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1493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6117462" y="1401353"/>
            <a:ext cx="3082719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sz="1800" b="1" dirty="0" smtClean="0">
                <a:solidFill>
                  <a:srgbClr val="002060"/>
                </a:solidFill>
                <a:ea typeface="微軟正黑體"/>
                <a:cs typeface="微軟正黑體"/>
              </a:rPr>
              <a:t>支援多樣儀表板小工具</a:t>
            </a:r>
            <a:endParaRPr kumimoji="1" lang="en-US" altLang="zh-TW" sz="1800" b="1" dirty="0">
              <a:solidFill>
                <a:srgbClr val="002060"/>
              </a:solidFill>
              <a:ea typeface="微軟正黑體"/>
              <a:cs typeface="微軟正黑體"/>
            </a:endParaRPr>
          </a:p>
          <a:p>
            <a:pPr marL="342900" indent="-342900"/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- 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設備健全狀況總覽</a:t>
            </a:r>
            <a:endParaRPr kumimoji="1" lang="en-US" altLang="zh-TW" dirty="0" smtClean="0">
              <a:solidFill>
                <a:srgbClr val="002060"/>
              </a:solidFill>
              <a:ea typeface="微軟正黑體"/>
              <a:cs typeface="微軟正黑體"/>
            </a:endParaRPr>
          </a:p>
          <a:p>
            <a:pPr marL="285750" indent="-285750"/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- 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狀態改變日誌</a:t>
            </a:r>
            <a:endParaRPr kumimoji="1" lang="en-US" altLang="zh-TW" dirty="0" smtClean="0">
              <a:solidFill>
                <a:srgbClr val="002060"/>
              </a:solidFill>
              <a:ea typeface="微軟正黑體"/>
              <a:cs typeface="微軟正黑體"/>
            </a:endParaRPr>
          </a:p>
          <a:p>
            <a:pPr marL="285750" indent="-285750"/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- IPMI 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監控器所有參數</a:t>
            </a:r>
            <a:endParaRPr kumimoji="1" lang="en-US" altLang="zh-TW" dirty="0" smtClean="0">
              <a:solidFill>
                <a:srgbClr val="002060"/>
              </a:solidFill>
              <a:ea typeface="微軟正黑體"/>
              <a:cs typeface="微軟正黑體"/>
            </a:endParaRPr>
          </a:p>
          <a:p>
            <a:pPr marL="285750" indent="-285750"/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- 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作業系統相關參數</a:t>
            </a:r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 </a:t>
            </a:r>
          </a:p>
          <a:p>
            <a:pPr marL="285750" indent="-285750"/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- Top 10 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排名</a:t>
            </a:r>
            <a:endParaRPr kumimoji="1" lang="en-US" altLang="zh-TW" dirty="0" smtClean="0">
              <a:solidFill>
                <a:srgbClr val="002060"/>
              </a:solidFill>
              <a:ea typeface="微軟正黑體"/>
              <a:cs typeface="微軟正黑體"/>
            </a:endParaRPr>
          </a:p>
          <a:p>
            <a:pPr marL="285750" indent="-285750"/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- 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即時</a:t>
            </a:r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 / 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歷史數據</a:t>
            </a:r>
            <a:endParaRPr kumimoji="1" lang="en-US" altLang="zh-TW" dirty="0" smtClean="0">
              <a:solidFill>
                <a:srgbClr val="002060"/>
              </a:solidFill>
              <a:ea typeface="微軟正黑體"/>
              <a:cs typeface="微軟正黑體"/>
            </a:endParaRPr>
          </a:p>
          <a:p>
            <a:pPr marL="285750" indent="-285750"/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- IPMI </a:t>
            </a:r>
            <a:r>
              <a:rPr kumimoji="1" lang="zh-TW" altLang="en-US" dirty="0">
                <a:solidFill>
                  <a:srgbClr val="002060"/>
                </a:solidFill>
                <a:ea typeface="微軟正黑體"/>
                <a:cs typeface="微軟正黑體"/>
              </a:rPr>
              <a:t>伺服器螢幕活動總覽</a:t>
            </a:r>
            <a:endParaRPr kumimoji="1" lang="en-US" altLang="zh-TW" dirty="0">
              <a:solidFill>
                <a:srgbClr val="002060"/>
              </a:solidFill>
              <a:ea typeface="微軟正黑體"/>
              <a:cs typeface="微軟正黑體"/>
            </a:endParaRPr>
          </a:p>
          <a:p>
            <a:pPr marL="285750" indent="-285750"/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- 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可</a:t>
            </a:r>
            <a:r>
              <a:rPr kumimoji="1" lang="zh-TW" altLang="en-US" dirty="0">
                <a:solidFill>
                  <a:srgbClr val="002060"/>
                </a:solidFill>
                <a:ea typeface="微軟正黑體"/>
                <a:cs typeface="微軟正黑體"/>
              </a:rPr>
              <a:t>直接開啟遠端桌面進</a:t>
            </a:r>
            <a:r>
              <a:rPr lang="zh-TW" altLang="en-US" dirty="0">
                <a:solidFill>
                  <a:srgbClr val="002060"/>
                </a:solidFill>
                <a:ea typeface="微軟正黑體"/>
                <a:cs typeface="微軟正黑體"/>
              </a:rPr>
              <a:t>行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狀況</a:t>
            </a:r>
            <a:endParaRPr kumimoji="1" lang="en-US" altLang="zh-TW" dirty="0" smtClean="0">
              <a:solidFill>
                <a:srgbClr val="002060"/>
              </a:solidFill>
              <a:ea typeface="微軟正黑體"/>
              <a:cs typeface="微軟正黑體"/>
            </a:endParaRPr>
          </a:p>
          <a:p>
            <a:pPr marL="285750" indent="-285750"/>
            <a:r>
              <a:rPr kumimoji="1" lang="en-US" altLang="zh-TW" dirty="0" smtClean="0">
                <a:solidFill>
                  <a:srgbClr val="002060"/>
                </a:solidFill>
                <a:ea typeface="微軟正黑體"/>
                <a:cs typeface="微軟正黑體"/>
              </a:rPr>
              <a:t>  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排除以及</a:t>
            </a:r>
            <a:r>
              <a:rPr kumimoji="1" lang="zh-TW" altLang="en-US" dirty="0">
                <a:solidFill>
                  <a:srgbClr val="002060"/>
                </a:solidFill>
                <a:ea typeface="微軟正黑體"/>
                <a:cs typeface="微軟正黑體"/>
              </a:rPr>
              <a:t>其他</a:t>
            </a:r>
            <a:r>
              <a:rPr kumimoji="1" lang="en-US" altLang="zh-TW" dirty="0">
                <a:solidFill>
                  <a:srgbClr val="002060"/>
                </a:solidFill>
                <a:ea typeface="微軟正黑體"/>
                <a:cs typeface="微軟正黑體"/>
              </a:rPr>
              <a:t>20</a:t>
            </a:r>
            <a:r>
              <a:rPr kumimoji="1" lang="zh-TW" altLang="en-US" dirty="0">
                <a:solidFill>
                  <a:srgbClr val="002060"/>
                </a:solidFill>
                <a:ea typeface="微軟正黑體"/>
                <a:cs typeface="微軟正黑體"/>
              </a:rPr>
              <a:t>＋種</a:t>
            </a:r>
            <a:r>
              <a:rPr kumimoji="1" lang="zh-TW" altLang="en-US" dirty="0" smtClean="0">
                <a:solidFill>
                  <a:srgbClr val="002060"/>
                </a:solidFill>
                <a:ea typeface="微軟正黑體"/>
                <a:cs typeface="微軟正黑體"/>
              </a:rPr>
              <a:t>小工具</a:t>
            </a:r>
            <a:endParaRPr kumimoji="1" lang="en-US" altLang="zh-TW" dirty="0">
              <a:solidFill>
                <a:srgbClr val="002060"/>
              </a:solidFill>
              <a:ea typeface="微軟正黑體"/>
              <a:cs typeface="微軟正黑體"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不同儀表板 加速您掌握狀況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floyd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401353"/>
            <a:ext cx="5829317" cy="29577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P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77" y="1246446"/>
            <a:ext cx="6345931" cy="3564498"/>
          </a:xfrm>
          <a:prstGeom prst="rect">
            <a:avLst/>
          </a:prstGeom>
        </p:spPr>
      </p:pic>
      <p:sp>
        <p:nvSpPr>
          <p:cNvPr id="2792" name="Shape 2792"/>
          <p:cNvSpPr/>
          <p:nvPr/>
        </p:nvSpPr>
        <p:spPr>
          <a:xfrm>
            <a:off x="1783746" y="4417345"/>
            <a:ext cx="6434040" cy="56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0">
              <a:buSzPct val="25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網路拓樸圖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-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可快速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獲得精確且全面性的設備健全狀況總覽</a:t>
            </a:r>
            <a:endParaRPr lang="de-DE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誰壞了！</a:t>
            </a:r>
            <a:r>
              <a:rPr lang="en-US" altLang="zh-TW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壞在哪裡？</a:t>
            </a:r>
            <a:endParaRPr lang="zh-TW" altLang="en-US" sz="4000" b="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5920070" y="1507843"/>
            <a:ext cx="2722548" cy="1858924"/>
            <a:chOff x="5692448" y="2171765"/>
            <a:chExt cx="2722548" cy="1858924"/>
          </a:xfrm>
        </p:grpSpPr>
        <p:pic>
          <p:nvPicPr>
            <p:cNvPr id="19" name="圖片 18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2448" y="2171765"/>
              <a:ext cx="2239668" cy="1858924"/>
            </a:xfrm>
            <a:prstGeom prst="rect">
              <a:avLst/>
            </a:prstGeom>
          </p:spPr>
        </p:pic>
        <p:sp>
          <p:nvSpPr>
            <p:cNvPr id="20" name="Shape 2794"/>
            <p:cNvSpPr txBox="1"/>
            <p:nvPr/>
          </p:nvSpPr>
          <p:spPr>
            <a:xfrm>
              <a:off x="5896788" y="2380505"/>
              <a:ext cx="2518208" cy="65339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zh-TW" altLang="en-US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滑鼠點擊後</a:t>
              </a:r>
              <a:r>
                <a:rPr lang="de-DE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:</a:t>
              </a:r>
              <a:endParaRPr lang="de-DE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Hannotate TC Regular"/>
              </a:endParaRPr>
            </a:p>
            <a:p>
              <a:pPr>
                <a:buSzPct val="25000"/>
              </a:pPr>
              <a:r>
                <a:rPr lang="de-DE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- </a:t>
              </a:r>
              <a:r>
                <a:rPr lang="zh-TW" altLang="en-US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了解更多裝置訊息</a:t>
              </a:r>
              <a:endParaRPr lang="de-DE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Hannotate TC Regular"/>
              </a:endParaRPr>
            </a:p>
            <a:p>
              <a:pPr>
                <a:buSzPct val="25000"/>
              </a:pPr>
              <a:r>
                <a:rPr lang="de-DE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- </a:t>
              </a:r>
              <a:r>
                <a:rPr lang="zh-TW" altLang="en-US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遠端操作、狀況排除</a:t>
              </a:r>
              <a:endParaRPr lang="de-DE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Hannotate T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454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2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：如何持續監控所有的裝置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>2-1. </a:t>
            </a: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善用儀表板</a:t>
            </a:r>
            <a:endParaRPr lang="en-US" altLang="zh-TW" sz="28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2-2. 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裝置列表資訊</a:t>
            </a:r>
            <a:endParaRPr lang="en-US" altLang="zh-TW" sz="28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2-3. 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單機進階管理</a:t>
            </a:r>
            <a:endParaRPr lang="en-US" altLang="zh-TW" sz="28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2-4. 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自動建立網路拓墣圖</a:t>
            </a:r>
            <a:endParaRPr lang="en-US" altLang="zh-TW" sz="28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861686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微軟正黑體"/>
                <a:ea typeface="微軟正黑體"/>
                <a:cs typeface="微軟正黑體"/>
              </a:rPr>
              <a:t>IT</a:t>
            </a:r>
            <a:r>
              <a:rPr lang="zh-TW" altLang="en-US" dirty="0" smtClean="0">
                <a:latin typeface="微軟正黑體"/>
                <a:ea typeface="微軟正黑體"/>
                <a:cs typeface="微軟正黑體"/>
              </a:rPr>
              <a:t>管理者可自行客製專屬儀表板</a:t>
            </a:r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56300" y="1502700"/>
            <a:ext cx="2473418" cy="3429024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使用者可自訂專屬的主儀表板來同時監控多台裝置。 </a:t>
            </a: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進入儀表板頁面，點擊新增小工具按鈕，就可以立刻開始！</a:t>
            </a:r>
          </a:p>
          <a:p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26" y="1502700"/>
            <a:ext cx="5665317" cy="2873968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3057609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新增小工具精靈</a:t>
            </a:r>
            <a:endParaRPr lang="zh-TW" altLang="en-US" sz="4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2884" y="1357305"/>
            <a:ext cx="2676402" cy="3429024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選擇您想要監控的資料型態：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共有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 CPU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使用率、記憶體使用率、磁碟使用率、網路使用率、健康狀態、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IPMI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系統資訊等六大類型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 startAt="2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選取該類型中符合您需求的資料呈現方式並點擊下一步</a:t>
            </a:r>
          </a:p>
          <a:p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7.png"/>
          <p:cNvPicPr>
            <a:picLocks noChangeAspect="1"/>
          </p:cNvPicPr>
          <p:nvPr/>
        </p:nvPicPr>
        <p:blipFill>
          <a:blip r:embed="rId2"/>
          <a:srcRect l="16290" t="12363" r="16129" b="11648"/>
          <a:stretch>
            <a:fillRect/>
          </a:stretch>
        </p:blipFill>
        <p:spPr>
          <a:xfrm>
            <a:off x="553064" y="1357305"/>
            <a:ext cx="5582265" cy="3184156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6823870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92"/>
          <p:cNvSpPr/>
          <p:nvPr/>
        </p:nvSpPr>
        <p:spPr>
          <a:xfrm>
            <a:off x="5029198" y="1260767"/>
            <a:ext cx="2833255" cy="3534423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92"/>
          <p:cNvSpPr/>
          <p:nvPr/>
        </p:nvSpPr>
        <p:spPr>
          <a:xfrm>
            <a:off x="498070" y="1260767"/>
            <a:ext cx="3990801" cy="3534423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4" name="Shape 26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605" y="2723320"/>
            <a:ext cx="2232250" cy="189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30" y="2659519"/>
            <a:ext cx="3462710" cy="2077626"/>
          </a:xfrm>
          <a:prstGeom prst="rect">
            <a:avLst/>
          </a:prstGeom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完整的</a:t>
            </a:r>
            <a:r>
              <a:rPr lang="de-DE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IPMI 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支援性</a:t>
            </a:r>
            <a:r>
              <a:rPr lang="de-DE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95"/>
          <p:cNvSpPr/>
          <p:nvPr/>
        </p:nvSpPr>
        <p:spPr>
          <a:xfrm>
            <a:off x="742149" y="2555411"/>
            <a:ext cx="3462710" cy="45719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96"/>
          <p:cNvSpPr/>
          <p:nvPr/>
        </p:nvSpPr>
        <p:spPr>
          <a:xfrm rot="5400000">
            <a:off x="3969544" y="1401678"/>
            <a:ext cx="360000" cy="3600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62930" y="1573799"/>
            <a:ext cx="3254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透過 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來監控系統上各種元件的健康狀況，如</a:t>
            </a:r>
            <a:r>
              <a:rPr lang="en-US" altLang="zh-TW" b="1" u="sng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CPU</a:t>
            </a:r>
            <a:r>
              <a:rPr lang="zh-TW" altLang="en-US" b="1" u="sng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的運作、風扇轉速、系統溫度及電壓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等</a:t>
            </a:r>
          </a:p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Shape 95"/>
          <p:cNvSpPr/>
          <p:nvPr/>
        </p:nvSpPr>
        <p:spPr>
          <a:xfrm>
            <a:off x="5174671" y="2555411"/>
            <a:ext cx="2485294" cy="45719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96"/>
          <p:cNvSpPr/>
          <p:nvPr/>
        </p:nvSpPr>
        <p:spPr>
          <a:xfrm rot="5400000">
            <a:off x="7352259" y="1401678"/>
            <a:ext cx="360000" cy="3600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237014" y="1573799"/>
            <a:ext cx="2351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簡單操作的 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UI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，可同時管理不同廠牌的高階伺服器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lang="zh-TW" altLang="en-US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22"/>
          <p:cNvGrpSpPr/>
          <p:nvPr/>
        </p:nvGrpSpPr>
        <p:grpSpPr>
          <a:xfrm>
            <a:off x="3386861" y="2137534"/>
            <a:ext cx="1291904" cy="1072281"/>
            <a:chOff x="3134623" y="2352833"/>
            <a:chExt cx="1291904" cy="1072281"/>
          </a:xfrm>
        </p:grpSpPr>
        <p:pic>
          <p:nvPicPr>
            <p:cNvPr id="21" name="圖片 20" descr="對話框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4623" y="2352833"/>
              <a:ext cx="1291904" cy="1072281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3241963" y="2430725"/>
              <a:ext cx="1184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de-DE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30＋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個系統感測器</a:t>
              </a:r>
              <a:endParaRPr lang="de-DE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新增小工具精靈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04493" y="1305170"/>
            <a:ext cx="2181183" cy="3429024"/>
          </a:xfrm>
        </p:spPr>
        <p:txBody>
          <a:bodyPr/>
          <a:lstStyle/>
          <a:p>
            <a:pPr fontAlgn="base">
              <a:spcBef>
                <a:spcPts val="0"/>
              </a:spcBef>
              <a:buFont typeface="+mj-lt"/>
              <a:buAutoNum type="arabicPeriod" startAt="3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選取您欲監控的裝置後，點擊下一步</a:t>
            </a:r>
          </a:p>
          <a:p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8.png"/>
          <p:cNvPicPr>
            <a:picLocks noChangeAspect="1"/>
          </p:cNvPicPr>
          <p:nvPr/>
        </p:nvPicPr>
        <p:blipFill>
          <a:blip r:embed="rId2"/>
          <a:srcRect l="16613" t="12045" r="16371" b="11807"/>
          <a:stretch>
            <a:fillRect/>
          </a:stretch>
        </p:blipFill>
        <p:spPr>
          <a:xfrm>
            <a:off x="386194" y="1305170"/>
            <a:ext cx="6127955" cy="3532239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4038108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新增小工具精靈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91774" y="1357305"/>
            <a:ext cx="2607295" cy="3429024"/>
          </a:xfrm>
        </p:spPr>
        <p:txBody>
          <a:bodyPr/>
          <a:lstStyle/>
          <a:p>
            <a:pPr fontAlgn="base">
              <a:spcBef>
                <a:spcPts val="0"/>
              </a:spcBef>
              <a:buFont typeface="+mj-lt"/>
              <a:buAutoNum type="arabicPeriod" startAt="4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選取圖表的類型後，點擊新增小工具按鈕即完成操作</a:t>
            </a:r>
          </a:p>
          <a:p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9.png"/>
          <p:cNvPicPr>
            <a:picLocks noChangeAspect="1"/>
          </p:cNvPicPr>
          <p:nvPr/>
        </p:nvPicPr>
        <p:blipFill>
          <a:blip r:embed="rId2"/>
          <a:srcRect l="16371" t="11727" r="16210" b="11807"/>
          <a:stretch>
            <a:fillRect/>
          </a:stretch>
        </p:blipFill>
        <p:spPr>
          <a:xfrm>
            <a:off x="560439" y="1357305"/>
            <a:ext cx="5641258" cy="3245748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6278627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新增小工具精靈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99369" y="1384371"/>
            <a:ext cx="2182331" cy="3215721"/>
          </a:xfrm>
        </p:spPr>
        <p:txBody>
          <a:bodyPr/>
          <a:lstStyle/>
          <a:p>
            <a:pPr fontAlgn="base">
              <a:spcBef>
                <a:spcPts val="0"/>
              </a:spcBef>
              <a:buFont typeface="+mj-lt"/>
              <a:buAutoNum type="arabicPeriod" startAt="5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設置完成後小工具會新增至儀表板最後一個位置 </a:t>
            </a:r>
          </a:p>
          <a:p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9" y="1384371"/>
            <a:ext cx="6233958" cy="3162435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20880006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/>
                <a:ea typeface="微軟正黑體"/>
                <a:cs typeface="微軟正黑體"/>
              </a:rPr>
              <a:t>一鍵清除所有小工具</a:t>
            </a:r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21869" y="1299532"/>
            <a:ext cx="1966486" cy="3250806"/>
          </a:xfrm>
        </p:spPr>
        <p:txBody>
          <a:bodyPr/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移除儀表板中的所有小工具。</a:t>
            </a:r>
          </a:p>
          <a:p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3" y="1300537"/>
            <a:ext cx="6406178" cy="3249801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40481634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節省頻寬</a:t>
            </a:r>
            <a:r>
              <a:rPr lang="en-US" altLang="zh-TW" sz="4000" dirty="0" smtClean="0">
                <a:latin typeface="微軟正黑體"/>
                <a:ea typeface="微軟正黑體"/>
                <a:cs typeface="微軟正黑體"/>
              </a:rPr>
              <a:t>  </a:t>
            </a:r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有需要可隨時更新資料</a:t>
            </a:r>
            <a:endParaRPr lang="zh-TW" altLang="en-US" sz="4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43059" y="1338603"/>
            <a:ext cx="2201982" cy="3309801"/>
          </a:xfrm>
        </p:spPr>
        <p:txBody>
          <a:bodyPr>
            <a:normAutofit/>
          </a:bodyPr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更新儀表板中的所有小工具</a:t>
            </a:r>
          </a:p>
          <a:p>
            <a:endParaRPr lang="zh-TW" altLang="en-US" sz="2400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7" name="圖片 6" descr="p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343711"/>
            <a:ext cx="6494682" cy="3294698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23739087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依照螢幕大小</a:t>
            </a:r>
            <a:r>
              <a:rPr lang="en-US" altLang="zh-TW" sz="4000" dirty="0" smtClean="0">
                <a:latin typeface="微軟正黑體"/>
                <a:ea typeface="微軟正黑體"/>
                <a:cs typeface="微軟正黑體"/>
              </a:rPr>
              <a:t>  </a:t>
            </a:r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選擇最適合的版面佈局</a:t>
            </a:r>
            <a:endParaRPr lang="zh-TW" altLang="en-US" sz="4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4898" y="1348456"/>
            <a:ext cx="2725467" cy="3284621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QRM+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的主儀表板提供：</a:t>
            </a:r>
          </a:p>
          <a:p>
            <a:pPr lvl="0" fontAlgn="base">
              <a:spcBef>
                <a:spcPts val="0"/>
              </a:spcBef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單行顯示</a:t>
            </a:r>
          </a:p>
          <a:p>
            <a:pPr lvl="0" fontAlgn="base">
              <a:spcBef>
                <a:spcPts val="0"/>
              </a:spcBef>
            </a:pPr>
            <a:r>
              <a:rPr lang="en-US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2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行顯示</a:t>
            </a:r>
          </a:p>
          <a:p>
            <a:pPr lvl="0" fontAlgn="base">
              <a:spcBef>
                <a:spcPts val="0"/>
              </a:spcBef>
            </a:pPr>
            <a:r>
              <a:rPr lang="en-US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3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行顯示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lvl="0" fontAlgn="base">
              <a:spcBef>
                <a:spcPts val="0"/>
              </a:spcBef>
            </a:pPr>
            <a:endParaRPr lang="zh-TW" altLang="en-US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AutoNum type="arabicPeriod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進入儀表板頁面，點擊版面佈局的方式按鈕。 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Font typeface="Arial" pitchFamily="34" charset="0"/>
              <a:buAutoNum type="arabicPeriod"/>
            </a:pPr>
            <a:r>
              <a:rPr lang="zh-TW" alt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選擇</a:t>
            </a:r>
            <a:r>
              <a:rPr lang="en-US" altLang="zh-TW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〔</a:t>
            </a:r>
            <a:r>
              <a:rPr lang="zh-TW" alt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單行顯示</a:t>
            </a:r>
            <a:r>
              <a:rPr lang="en-US" altLang="zh-TW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〕</a:t>
            </a:r>
            <a:r>
              <a:rPr lang="zh-TW" alt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altLang="zh-TW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〔</a:t>
            </a:r>
            <a:r>
              <a:rPr lang="en-US" alt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zh-TW" alt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行顯示</a:t>
            </a:r>
            <a:r>
              <a:rPr lang="en-US" altLang="zh-TW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〕</a:t>
            </a:r>
            <a:r>
              <a:rPr lang="zh-TW" alt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或是</a:t>
            </a:r>
            <a:r>
              <a:rPr lang="en-US" altLang="zh-TW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〔</a:t>
            </a:r>
            <a:r>
              <a:rPr lang="en-US" alt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zh-TW" alt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行顯示</a:t>
            </a:r>
            <a:r>
              <a:rPr lang="en-US" altLang="zh-TW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〕</a:t>
            </a:r>
            <a:endParaRPr lang="zh-TW" altLang="en-US"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zh-TW" altLang="en-US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pic>
        <p:nvPicPr>
          <p:cNvPr id="6" name="圖片 5" descr="p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63" y="1353564"/>
            <a:ext cx="5905887" cy="3027388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2515907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產生報表</a:t>
            </a:r>
            <a:r>
              <a:rPr lang="en-US" altLang="zh-TW" sz="4000" dirty="0" smtClean="0">
                <a:latin typeface="微軟正黑體"/>
                <a:ea typeface="微軟正黑體"/>
                <a:cs typeface="微軟正黑體"/>
              </a:rPr>
              <a:t>  </a:t>
            </a:r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方便協同合作</a:t>
            </a:r>
            <a:endParaRPr lang="zh-TW" altLang="en-US" sz="4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36430" y="1351051"/>
            <a:ext cx="2461368" cy="3312677"/>
          </a:xfrm>
        </p:spPr>
        <p:txBody>
          <a:bodyPr>
            <a:normAutofit/>
          </a:bodyPr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輸出至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 PDF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檔：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marL="342900" lvl="1" indent="-342900" fontAlgn="base">
              <a:spcBef>
                <a:spcPts val="0"/>
              </a:spcBef>
              <a:buFont typeface="Arial" pitchFamily="34" charset="0"/>
              <a:buChar char="•"/>
            </a:pPr>
            <a:endParaRPr lang="zh-TW" altLang="en-US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進入儀表板頁面，點擊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〔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輸出至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 PDF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檔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〕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按鈕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zh-TW" altLang="en-US" sz="16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顯示</a:t>
            </a:r>
            <a:r>
              <a:rPr lang="en-US" altLang="zh-TW" sz="16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〔</a:t>
            </a:r>
            <a:r>
              <a:rPr lang="zh-TW" altLang="en-US" sz="16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螢幕截圖</a:t>
            </a:r>
            <a:r>
              <a:rPr lang="en-US" altLang="en-US" sz="16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 PDF </a:t>
            </a:r>
            <a:r>
              <a:rPr lang="zh-TW" altLang="en-US" sz="16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報告正在產生中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〕</a:t>
            </a: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zh-TW" altLang="en-US" sz="16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截圖完成下載至本地端電腦 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 </a:t>
            </a:r>
            <a:endParaRPr lang="en-US" altLang="zh-TW" sz="1600" dirty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endParaRPr lang="zh-TW" altLang="en-US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pic>
        <p:nvPicPr>
          <p:cNvPr id="5" name="圖片 4" descr="p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80" y="1351051"/>
            <a:ext cx="5973566" cy="3030340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149439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產生報表</a:t>
            </a:r>
            <a:r>
              <a:rPr lang="en-US" altLang="zh-TW" sz="4000" dirty="0">
                <a:latin typeface="微軟正黑體"/>
                <a:ea typeface="微軟正黑體"/>
                <a:cs typeface="微軟正黑體"/>
              </a:rPr>
              <a:t>  </a:t>
            </a: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方便協同合作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82619" y="1362757"/>
            <a:ext cx="2406306" cy="3178370"/>
          </a:xfrm>
        </p:spPr>
        <p:txBody>
          <a:bodyPr>
            <a:normAutofit/>
          </a:bodyPr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將目前螢幕截圖以電子郵件寄出：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AutoNum type="arabicPeriod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進入儀表板頁面，點擊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〔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將目前螢幕截圖以電子郵件寄出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〕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按鈕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zh-TW" altLang="en-US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None/>
            </a:pPr>
            <a:endParaRPr lang="zh-TW" altLang="en-US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pic>
        <p:nvPicPr>
          <p:cNvPr id="5" name="圖片 4" descr="p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18" y="1362757"/>
            <a:ext cx="6029937" cy="2905048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35830020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產生報表</a:t>
            </a:r>
            <a:r>
              <a:rPr lang="en-US" altLang="zh-TW" sz="4000" dirty="0">
                <a:latin typeface="微軟正黑體"/>
                <a:ea typeface="微軟正黑體"/>
                <a:cs typeface="微軟正黑體"/>
              </a:rPr>
              <a:t>  </a:t>
            </a: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方便協同合作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12556" y="1801301"/>
            <a:ext cx="2772464" cy="2328013"/>
          </a:xfrm>
        </p:spPr>
        <p:txBody>
          <a:bodyPr/>
          <a:lstStyle/>
          <a:p>
            <a:pPr fontAlgn="base">
              <a:spcBef>
                <a:spcPts val="0"/>
              </a:spcBef>
              <a:buFont typeface="+mj-lt"/>
              <a:buAutoNum type="arabicPeriod" startAt="2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輸入郵件位址後，點擊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〔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傳送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〕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按鈕</a:t>
            </a:r>
          </a:p>
          <a:p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31" y="1801301"/>
            <a:ext cx="4889705" cy="24712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829517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2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：如何持續監控所有的裝置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2-1.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善用儀表板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2-2. </a:t>
            </a:r>
            <a:r>
              <a:rPr lang="zh-TW" altLang="en-US" sz="28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裝置列表資訊</a:t>
            </a:r>
            <a:endParaRPr lang="en-US" altLang="zh-TW" sz="2800" dirty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</a:t>
            </a: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-3. 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單機進階管理</a:t>
            </a:r>
            <a:endParaRPr lang="en-US" altLang="zh-TW" sz="2800" dirty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2-4. 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自動建立網路拓墣圖</a:t>
            </a:r>
            <a:endParaRPr lang="en-US" altLang="zh-TW" sz="2800" dirty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en-US" altLang="zh-TW" sz="2800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en-US" altLang="zh-TW" sz="28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0904190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76"/>
          <p:cNvSpPr/>
          <p:nvPr/>
        </p:nvSpPr>
        <p:spPr>
          <a:xfrm>
            <a:off x="685802" y="2534424"/>
            <a:ext cx="6317672" cy="2038534"/>
          </a:xfrm>
          <a:prstGeom prst="roundRect">
            <a:avLst>
              <a:gd name="adj" fmla="val 7496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2" name="Shape 2652"/>
          <p:cNvPicPr preferRelativeResize="0"/>
          <p:nvPr/>
        </p:nvPicPr>
        <p:blipFill rotWithShape="1">
          <a:blip>
            <a:alphaModFix/>
          </a:blip>
          <a:srcRect/>
          <a:stretch/>
        </p:blipFill>
        <p:spPr>
          <a:xfrm>
            <a:off x="-1993492" y="3164103"/>
            <a:ext cx="1502663" cy="1133856"/>
          </a:xfrm>
          <a:prstGeom prst="rect">
            <a:avLst/>
          </a:prstGeom>
          <a:noFill/>
          <a:ln>
            <a:noFill/>
          </a:ln>
        </p:spPr>
      </p:pic>
      <p:sp>
        <p:nvSpPr>
          <p:cNvPr id="2654" name="Shape 2654"/>
          <p:cNvSpPr txBox="1"/>
          <p:nvPr/>
        </p:nvSpPr>
        <p:spPr>
          <a:xfrm>
            <a:off x="675900" y="1356112"/>
            <a:ext cx="8468100" cy="159254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設備管理好幫手，可讓多樣型式設備皆能與 </a:t>
            </a:r>
            <a:r>
              <a:rPr lang="en-US" altLang="zh-TW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QRM+ </a:t>
            </a:r>
            <a:r>
              <a:rPr lang="zh-TW" altLang="en-US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系統互動的軟體元件</a:t>
            </a:r>
          </a:p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快速佈署，兼顧方便性與安全性</a:t>
            </a:r>
            <a:endParaRPr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3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輕量級代理人</a:t>
            </a:r>
            <a:r>
              <a:rPr lang="de-DE" sz="4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QRMAgent  </a:t>
            </a:r>
            <a:endParaRPr lang="zh-TW" altLang="en-US" sz="4000" dirty="0"/>
          </a:p>
        </p:txBody>
      </p:sp>
      <p:pic>
        <p:nvPicPr>
          <p:cNvPr id="9" name="圖片 8" descr="QRMAgent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40" y="2768645"/>
            <a:ext cx="1565903" cy="156590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24342" y="2794771"/>
            <a:ext cx="3204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ct val="250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Windows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Linux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de-DE" altLang="zh-TW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Shape 95"/>
          <p:cNvSpPr/>
          <p:nvPr/>
        </p:nvSpPr>
        <p:spPr>
          <a:xfrm>
            <a:off x="2840972" y="3239508"/>
            <a:ext cx="3462710" cy="45719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96"/>
          <p:cNvSpPr/>
          <p:nvPr/>
        </p:nvSpPr>
        <p:spPr>
          <a:xfrm rot="5400000">
            <a:off x="6176864" y="2697585"/>
            <a:ext cx="503006" cy="49930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圖片 15" descr="Windows&amp;Linux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814" y="3372967"/>
            <a:ext cx="1045000" cy="1051893"/>
          </a:xfrm>
          <a:prstGeom prst="rect">
            <a:avLst/>
          </a:prstGeom>
        </p:spPr>
      </p:pic>
      <p:pic>
        <p:nvPicPr>
          <p:cNvPr id="17" name="圖片 16" descr="Windows&amp;Linux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615" y="3365086"/>
            <a:ext cx="1056824" cy="1062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裝置列表</a:t>
            </a:r>
            <a:r>
              <a:rPr lang="en-US" altLang="zh-TW" dirty="0" smtClean="0"/>
              <a:t>  </a:t>
            </a:r>
            <a:r>
              <a:rPr lang="zh-TW" altLang="en-US" dirty="0" smtClean="0"/>
              <a:t>所有狀態一目瞭然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35486" y="1357305"/>
            <a:ext cx="2594232" cy="3429024"/>
          </a:xfrm>
        </p:spPr>
        <p:txBody>
          <a:bodyPr>
            <a:normAutofit/>
          </a:bodyPr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使用者可以透過裝置管理頁面快速了解目前所有裝置的狀態。</a:t>
            </a:r>
          </a:p>
          <a:p>
            <a:pPr marL="342900" lvl="1" indent="-342900" fontAlgn="base">
              <a:spcBef>
                <a:spcPts val="0"/>
              </a:spcBef>
              <a:buFont typeface="Arial" pitchFamily="34" charset="0"/>
              <a:buChar char="•"/>
            </a:pPr>
            <a:endParaRPr lang="en-US" altLang="zh-TW" sz="16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lvl="1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可從此列表當中進行以下動作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：</a:t>
            </a:r>
            <a:endParaRPr lang="zh-TW" altLang="en-US" sz="16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342900" lvl="1" indent="-342900" fontAlgn="base"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新增裝置</a:t>
            </a:r>
          </a:p>
          <a:p>
            <a:pPr fontAlgn="base">
              <a:spcBef>
                <a:spcPts val="0"/>
              </a:spcBef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移除裝置</a:t>
            </a:r>
          </a:p>
          <a:p>
            <a:pPr fontAlgn="base">
              <a:spcBef>
                <a:spcPts val="0"/>
              </a:spcBef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更改遠端管理帳號</a:t>
            </a:r>
          </a:p>
          <a:p>
            <a:pPr fontAlgn="base">
              <a:spcBef>
                <a:spcPts val="0"/>
              </a:spcBef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電源控制</a:t>
            </a:r>
          </a:p>
          <a:p>
            <a:endParaRPr lang="zh-TW" altLang="en-US" sz="1600" dirty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pic>
        <p:nvPicPr>
          <p:cNvPr id="5" name="圖片 4" descr="p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16" y="1417413"/>
            <a:ext cx="5905641" cy="2845166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31673715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2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：如何持續監控所有的裝置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2-1.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善用儀表板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2-2. 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裝置列表資訊</a:t>
            </a:r>
            <a:endParaRPr lang="en-US" altLang="zh-TW" sz="2800" dirty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2</a:t>
            </a:r>
            <a:r>
              <a:rPr lang="en-US" altLang="zh-TW" sz="28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-3. </a:t>
            </a:r>
            <a:r>
              <a:rPr lang="zh-TW" altLang="en-US" sz="28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單機進階管理</a:t>
            </a:r>
            <a:endParaRPr lang="en-US" altLang="zh-TW" sz="2800" dirty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2-4. 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自動建立網路拓墣圖</a:t>
            </a:r>
            <a:endParaRPr lang="en-US" altLang="zh-TW" sz="2800" dirty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en-US" altLang="zh-TW" sz="2800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en-US" altLang="zh-TW" sz="28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640558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重要的裝置</a:t>
            </a:r>
            <a:r>
              <a:rPr lang="en-US" altLang="zh-TW" sz="4000" dirty="0" smtClean="0">
                <a:latin typeface="微軟正黑體"/>
                <a:ea typeface="微軟正黑體"/>
                <a:cs typeface="微軟正黑體"/>
              </a:rPr>
              <a:t>  </a:t>
            </a:r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就要有專屬的儀表板</a:t>
            </a:r>
            <a:endParaRPr lang="zh-TW" altLang="en-US" sz="4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0420" y="1557373"/>
            <a:ext cx="2807378" cy="3429024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altLang="en-US" sz="1600" dirty="0" err="1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QRMAgent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單機儀表板提供被特定管理裝置的詳細資訊，包含：</a:t>
            </a:r>
          </a:p>
          <a:p>
            <a:pPr fontAlgn="base">
              <a:spcBef>
                <a:spcPts val="0"/>
              </a:spcBef>
            </a:pPr>
            <a:r>
              <a:rPr lang="en-US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QRMAgent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版本</a:t>
            </a:r>
          </a:p>
          <a:p>
            <a:pPr fontAlgn="base">
              <a:spcBef>
                <a:spcPts val="0"/>
              </a:spcBef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裝置資訊</a:t>
            </a:r>
          </a:p>
          <a:p>
            <a:pPr fontAlgn="base">
              <a:spcBef>
                <a:spcPts val="0"/>
              </a:spcBef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作業系統資訊</a:t>
            </a:r>
          </a:p>
          <a:p>
            <a:pPr fontAlgn="base">
              <a:spcBef>
                <a:spcPts val="0"/>
              </a:spcBef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網路資訊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</a:pP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20+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個儀表板小工具可自行設定</a:t>
            </a:r>
          </a:p>
          <a:p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74" y="1557373"/>
            <a:ext cx="5581083" cy="2831237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5418665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善用新增小工具精靈</a:t>
            </a:r>
            <a:endParaRPr lang="zh-TW" altLang="en-US" sz="4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34074" y="1470009"/>
            <a:ext cx="2463724" cy="3244808"/>
          </a:xfrm>
        </p:spPr>
        <p:txBody>
          <a:bodyPr/>
          <a:lstStyle/>
          <a:p>
            <a:pPr marL="0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進入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 QRMAgent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單機儀表板頁面，點擊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〔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新增小工具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〕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按鈕</a:t>
            </a:r>
          </a:p>
          <a:p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84" y="1470009"/>
            <a:ext cx="5842738" cy="2963972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1704680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善用新增小工具精靈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04708" y="1439033"/>
            <a:ext cx="3394362" cy="3429024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設定監控數據型態及資料區間範圍：</a:t>
            </a:r>
            <a:endParaRPr lang="en-US" altLang="zh-TW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共有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CPU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使用率、記憶體使用率、磁碟使用率及網路使用率等四種類型可供選擇</a:t>
            </a:r>
            <a:endParaRPr lang="en-US" altLang="en-US" sz="16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選取資料的區間範圍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(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即時資料或是最後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24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小時的歷史資料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點擊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〔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下一步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〕</a:t>
            </a: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p31.png"/>
          <p:cNvPicPr>
            <a:picLocks noChangeAspect="1"/>
          </p:cNvPicPr>
          <p:nvPr/>
        </p:nvPicPr>
        <p:blipFill>
          <a:blip r:embed="rId2"/>
          <a:srcRect l="16467" t="12194" r="16111" b="11563"/>
          <a:stretch>
            <a:fillRect/>
          </a:stretch>
        </p:blipFill>
        <p:spPr>
          <a:xfrm>
            <a:off x="369389" y="1434869"/>
            <a:ext cx="5036732" cy="28893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3668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善用新增小工具精靈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5932" y="1357305"/>
            <a:ext cx="2930698" cy="3429024"/>
          </a:xfrm>
        </p:spPr>
        <p:txBody>
          <a:bodyPr/>
          <a:lstStyle/>
          <a:p>
            <a:pPr marL="0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設定圖表類型：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選取圖表的類型</a:t>
            </a:r>
            <a:endParaRPr lang="en-US" altLang="en-US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點擊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〔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新增小工具</a:t>
            </a:r>
            <a:r>
              <a:rPr lang="en-US" altLang="zh-TW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〕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按鈕即完成操作</a:t>
            </a:r>
          </a:p>
          <a:p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p32.png"/>
          <p:cNvPicPr>
            <a:picLocks noChangeAspect="1"/>
          </p:cNvPicPr>
          <p:nvPr/>
        </p:nvPicPr>
        <p:blipFill>
          <a:blip r:embed="rId2"/>
          <a:srcRect l="16371" t="11886" r="16129" b="11171"/>
          <a:stretch>
            <a:fillRect/>
          </a:stretch>
        </p:blipFill>
        <p:spPr>
          <a:xfrm>
            <a:off x="340333" y="1357305"/>
            <a:ext cx="5397910" cy="3121372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12894138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善用新增小工具精靈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68961" y="1350721"/>
            <a:ext cx="1933552" cy="3241487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設定完成後小工具會新增至儀表板的最後一個位置 </a:t>
            </a:r>
          </a:p>
        </p:txBody>
      </p:sp>
      <p:pic>
        <p:nvPicPr>
          <p:cNvPr id="5" name="圖片 4" descr="p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04" y="1350721"/>
            <a:ext cx="6209297" cy="3149925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375200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56263" y="1357305"/>
            <a:ext cx="2241535" cy="3429024"/>
          </a:xfrm>
        </p:spPr>
        <p:txBody>
          <a:bodyPr/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移除</a:t>
            </a:r>
            <a:r>
              <a:rPr lang="en-US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QRMAgent </a:t>
            </a: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單機儀表板中的所有小工具</a:t>
            </a: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p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8" y="1357305"/>
            <a:ext cx="6264294" cy="31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902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30137" y="1357305"/>
            <a:ext cx="1962157" cy="3429024"/>
          </a:xfrm>
        </p:spPr>
        <p:txBody>
          <a:bodyPr/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更新儀表板中所有小工具的資料</a:t>
            </a:r>
          </a:p>
          <a:p>
            <a:endParaRPr lang="zh-TW" altLang="en-US" dirty="0"/>
          </a:p>
        </p:txBody>
      </p:sp>
      <p:pic>
        <p:nvPicPr>
          <p:cNvPr id="5" name="圖片 4" descr="p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6" y="1357305"/>
            <a:ext cx="6135898" cy="31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469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一致性的儀表板操作體驗</a:t>
            </a:r>
            <a:endParaRPr lang="zh-TW" altLang="en-US" sz="4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79700" y="1367314"/>
            <a:ext cx="2345405" cy="3199353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跟主儀表板頁面相同，單機儀表板也支援：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選擇版面佈局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更新儀表板資料</a:t>
            </a:r>
            <a:endParaRPr lang="en-US" altLang="zh-TW" dirty="0">
              <a:latin typeface="微軟正黑體"/>
              <a:ea typeface="微軟正黑體"/>
              <a:cs typeface="微軟正黑體"/>
              <a:sym typeface="Arial"/>
            </a:endParaRPr>
          </a:p>
          <a:p>
            <a:pPr fontAlgn="base">
              <a:spcBef>
                <a:spcPts val="0"/>
              </a:spcBef>
            </a:pPr>
            <a:r>
              <a:rPr lang="zh-TW" altLang="en-US" sz="16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Arial"/>
              </a:rPr>
              <a:t>刪除所有儀表板小工具</a:t>
            </a:r>
            <a:endParaRPr lang="en-US" altLang="zh-TW" sz="16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pic>
        <p:nvPicPr>
          <p:cNvPr id="6" name="圖片 5" descr="p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02" y="1367314"/>
            <a:ext cx="5971806" cy="3097317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2973741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10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6325" y="995159"/>
            <a:ext cx="8926911" cy="4049116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14282" y="428610"/>
            <a:ext cx="8683516" cy="607413"/>
          </a:xfrm>
        </p:spPr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輕量級代理人</a:t>
            </a:r>
            <a:r>
              <a:rPr lang="de-DE" sz="4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QRMAgent  </a:t>
            </a:r>
            <a:endParaRPr lang="zh-TW" altLang="en-US" sz="4000" dirty="0"/>
          </a:p>
        </p:txBody>
      </p:sp>
      <p:sp>
        <p:nvSpPr>
          <p:cNvPr id="9" name="Shape 92"/>
          <p:cNvSpPr/>
          <p:nvPr/>
        </p:nvSpPr>
        <p:spPr>
          <a:xfrm>
            <a:off x="533876" y="3616741"/>
            <a:ext cx="3455769" cy="1217200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95"/>
          <p:cNvSpPr/>
          <p:nvPr/>
        </p:nvSpPr>
        <p:spPr>
          <a:xfrm flipV="1">
            <a:off x="756092" y="4020031"/>
            <a:ext cx="2957700" cy="21600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96"/>
          <p:cNvSpPr/>
          <p:nvPr/>
        </p:nvSpPr>
        <p:spPr>
          <a:xfrm rot="5400000">
            <a:off x="3703813" y="3701235"/>
            <a:ext cx="171560" cy="170296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5660" y="3616741"/>
            <a:ext cx="1794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代理程式監控機制：</a:t>
            </a:r>
            <a:r>
              <a: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altLang="zh-TW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745876" y="4085871"/>
            <a:ext cx="3393039" cy="954107"/>
            <a:chOff x="-260527" y="4157383"/>
            <a:chExt cx="3393039" cy="954107"/>
          </a:xfrm>
        </p:grpSpPr>
        <p:sp>
          <p:nvSpPr>
            <p:cNvPr id="7" name="文字方塊 6"/>
            <p:cNvSpPr txBox="1"/>
            <p:nvPr/>
          </p:nvSpPr>
          <p:spPr>
            <a:xfrm>
              <a:off x="1338348" y="4157383"/>
              <a:ext cx="1794164" cy="59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</a:t>
              </a:r>
              <a:r>
                <a:rPr lang="zh-TW" altLang="en-US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網路使用率</a:t>
              </a:r>
            </a:p>
            <a:p>
              <a:pPr>
                <a:lnSpc>
                  <a:spcPct val="150000"/>
                </a:lnSpc>
              </a:pPr>
              <a:r>
                <a:rPr lang="en-US" altLang="zh-TW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</a:t>
              </a:r>
              <a:r>
                <a:rPr lang="zh-TW" altLang="en-US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電源狀態控制</a:t>
              </a:r>
              <a:endPara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-260527" y="4157383"/>
              <a:ext cx="17726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CPU</a:t>
              </a:r>
              <a:r>
                <a:rPr lang="zh-TW" altLang="en-US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使用率</a:t>
              </a:r>
              <a:endPara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altLang="zh-TW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</a:t>
              </a:r>
              <a:r>
                <a:rPr lang="zh-TW" altLang="en-US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記憶體使用率</a:t>
              </a:r>
              <a:endPara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altLang="zh-TW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</a:t>
              </a:r>
              <a:r>
                <a:rPr lang="zh-TW" altLang="en-US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硬體使用率</a:t>
              </a:r>
              <a:endPara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endParaRPr lang="zh-TW" altLang="en-US" dirty="0"/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2727880" y="2923014"/>
            <a:ext cx="796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QRM+</a:t>
            </a:r>
            <a:endParaRPr lang="zh-TW" altLang="en-US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392352" y="2349856"/>
            <a:ext cx="1068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QRMAgent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392352" y="4303806"/>
            <a:ext cx="1068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QRMAgent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326338" y="1389479"/>
            <a:ext cx="115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zh-TW" altLang="en-US" sz="11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zh-TW" altLang="en-US" sz="11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26338" y="3330672"/>
            <a:ext cx="115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Linux </a:t>
            </a:r>
            <a:r>
              <a:rPr lang="zh-TW" altLang="en-US" sz="11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zh-TW" altLang="en-US" sz="11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331446" y="2676793"/>
            <a:ext cx="1068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代理式監控</a:t>
            </a:r>
            <a:endParaRPr lang="zh-TW" altLang="en-US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331446" y="4613260"/>
            <a:ext cx="1068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代理式監控</a:t>
            </a:r>
            <a:endParaRPr lang="zh-TW" altLang="en-US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3254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2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：如何持續監控所有的裝置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503714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2-1.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善用儀表板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2-2. 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裝置列表資訊</a:t>
            </a:r>
            <a:endParaRPr lang="en-US" altLang="zh-TW" sz="2800" dirty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</a:t>
            </a: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-3. 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單機進階管理</a:t>
            </a:r>
            <a:endParaRPr lang="en-US" altLang="zh-TW" sz="2800" dirty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8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2-4. </a:t>
            </a:r>
            <a:r>
              <a:rPr lang="zh-TW" altLang="en-US" sz="28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自動建立網路拓墣圖</a:t>
            </a:r>
            <a:endParaRPr lang="en-US" altLang="zh-TW" sz="2800" dirty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en-US" altLang="zh-TW" sz="2800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en-US" altLang="zh-TW" sz="28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640558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P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77" y="1246446"/>
            <a:ext cx="6345931" cy="3564498"/>
          </a:xfrm>
          <a:prstGeom prst="rect">
            <a:avLst/>
          </a:prstGeom>
        </p:spPr>
      </p:pic>
      <p:sp>
        <p:nvSpPr>
          <p:cNvPr id="2792" name="Shape 2792"/>
          <p:cNvSpPr/>
          <p:nvPr/>
        </p:nvSpPr>
        <p:spPr>
          <a:xfrm>
            <a:off x="1783746" y="4417345"/>
            <a:ext cx="6434040" cy="56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0">
              <a:buSzPct val="25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網路拓樸圖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-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可快速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獲得精確且全面性的設備健全狀況總覽</a:t>
            </a:r>
            <a:endParaRPr lang="de-DE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誰壞了！</a:t>
            </a:r>
            <a:r>
              <a:rPr lang="en-US" altLang="zh-TW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壞在哪裡？</a:t>
            </a:r>
            <a:endParaRPr lang="zh-TW" altLang="en-US" sz="4000" b="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6044324" y="1507843"/>
            <a:ext cx="2722548" cy="1858924"/>
            <a:chOff x="5692448" y="2171765"/>
            <a:chExt cx="2722548" cy="1858924"/>
          </a:xfrm>
        </p:grpSpPr>
        <p:pic>
          <p:nvPicPr>
            <p:cNvPr id="19" name="圖片 18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2448" y="2171765"/>
              <a:ext cx="2239668" cy="1858924"/>
            </a:xfrm>
            <a:prstGeom prst="rect">
              <a:avLst/>
            </a:prstGeom>
          </p:spPr>
        </p:pic>
        <p:sp>
          <p:nvSpPr>
            <p:cNvPr id="20" name="Shape 2794"/>
            <p:cNvSpPr txBox="1"/>
            <p:nvPr/>
          </p:nvSpPr>
          <p:spPr>
            <a:xfrm>
              <a:off x="5896788" y="2380505"/>
              <a:ext cx="2518208" cy="65339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zh-TW" altLang="en-US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滑鼠點擊後</a:t>
              </a:r>
              <a:r>
                <a:rPr lang="de-DE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:</a:t>
              </a:r>
              <a:endParaRPr lang="de-DE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Hannotate TC Regular"/>
              </a:endParaRPr>
            </a:p>
            <a:p>
              <a:pPr>
                <a:buSzPct val="25000"/>
              </a:pPr>
              <a:r>
                <a:rPr lang="de-DE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- </a:t>
              </a:r>
              <a:r>
                <a:rPr lang="zh-TW" altLang="en-US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了解更多裝置訊息</a:t>
              </a:r>
              <a:endParaRPr lang="de-DE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Hannotate TC Regular"/>
              </a:endParaRPr>
            </a:p>
            <a:p>
              <a:pPr>
                <a:buSzPct val="25000"/>
              </a:pPr>
              <a:r>
                <a:rPr lang="de-DE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- </a:t>
              </a:r>
              <a:r>
                <a:rPr lang="zh-TW" altLang="en-US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Hannotate TC Regular"/>
                </a:rPr>
                <a:t>遠端操作、狀況排除</a:t>
              </a:r>
              <a:endParaRPr lang="de-DE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Hannotate T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7956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29" name="Shape 2594"/>
          <p:cNvSpPr txBox="1"/>
          <p:nvPr/>
        </p:nvSpPr>
        <p:spPr>
          <a:xfrm>
            <a:off x="5489855" y="1783864"/>
            <a:ext cx="2387260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整合型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SzPct val="250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裝置監控介面</a:t>
            </a:r>
            <a:endParaRPr lang="de-DE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" name="Shape 26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圖片 30" descr="qpulse_5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sp>
        <p:nvSpPr>
          <p:cNvPr id="20" name="Shape 2622"/>
          <p:cNvSpPr/>
          <p:nvPr/>
        </p:nvSpPr>
        <p:spPr>
          <a:xfrm>
            <a:off x="3278359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狀況排除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de-D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2622"/>
          <p:cNvSpPr/>
          <p:nvPr/>
        </p:nvSpPr>
        <p:spPr>
          <a:xfrm>
            <a:off x="5117333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原因分析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2" y="2783321"/>
            <a:ext cx="1573265" cy="1072531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QRM+ </a:t>
            </a: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簡化您的設備管理工作流程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622"/>
          <p:cNvSpPr/>
          <p:nvPr/>
        </p:nvSpPr>
        <p:spPr>
          <a:xfrm>
            <a:off x="1432079" y="1465659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新增裝置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2622"/>
          <p:cNvSpPr/>
          <p:nvPr/>
        </p:nvSpPr>
        <p:spPr>
          <a:xfrm>
            <a:off x="6959961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防範未然</a:t>
            </a:r>
            <a:endParaRPr lang="de-DE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Shape 2603"/>
          <p:cNvSpPr txBox="1"/>
          <p:nvPr/>
        </p:nvSpPr>
        <p:spPr>
          <a:xfrm>
            <a:off x="1372927" y="3794427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遠端設備資料收集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儀表板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 網路拓墣圖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214292" indent="-214292">
              <a:buSzPct val="100000"/>
            </a:pPr>
            <a:endParaRPr lang="de-DE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>
              <a:buSzPct val="25000"/>
            </a:pPr>
            <a:endParaRPr lang="de-DE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3" name="Shape 2607"/>
          <p:cNvSpPr txBox="1"/>
          <p:nvPr/>
        </p:nvSpPr>
        <p:spPr>
          <a:xfrm>
            <a:off x="6952891" y="3801901"/>
            <a:ext cx="1496404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警報與通知</a:t>
            </a:r>
            <a:endParaRPr lang="en-US" altLang="zh-TW" sz="14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日誌管理</a:t>
            </a:r>
            <a:endParaRPr lang="en-US" altLang="zh-TW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endParaRPr lang="de-DE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35" name="Shape 2609"/>
          <p:cNvSpPr txBox="1"/>
          <p:nvPr/>
        </p:nvSpPr>
        <p:spPr>
          <a:xfrm>
            <a:off x="3222496" y="3794427"/>
            <a:ext cx="20228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支援</a:t>
            </a:r>
            <a:r>
              <a:rPr lang="en-US" altLang="zh-TW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 </a:t>
            </a:r>
            <a:r>
              <a:rPr lang="de-DE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IPMI </a:t>
            </a: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管理功能</a:t>
            </a:r>
            <a:endParaRPr lang="en-US" altLang="zh-TW" sz="1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整合型遠端桌面</a:t>
            </a:r>
            <a:endParaRPr lang="de-DE" sz="1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37" name="Shape 2624"/>
          <p:cNvSpPr txBox="1"/>
          <p:nvPr/>
        </p:nvSpPr>
        <p:spPr>
          <a:xfrm>
            <a:off x="5223945" y="3794427"/>
            <a:ext cx="1550323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歷史趨勢分析</a:t>
            </a:r>
            <a:endParaRPr lang="en-US" altLang="zh-TW" sz="14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r>
              <a:rPr lang="zh-TW" altLang="en-US" sz="1400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 遠端錄影回放</a:t>
            </a:r>
            <a:endParaRPr lang="de-DE" altLang="zh-TW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  <a:p>
            <a:pPr>
              <a:buNone/>
            </a:pPr>
            <a:endParaRPr lang="de-DE" sz="1400" dirty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  <a:sym typeface="Calibri"/>
            </a:endParaRPr>
          </a:p>
        </p:txBody>
      </p:sp>
      <p:sp>
        <p:nvSpPr>
          <p:cNvPr id="23" name="Shape 2622"/>
          <p:cNvSpPr/>
          <p:nvPr/>
        </p:nvSpPr>
        <p:spPr>
          <a:xfrm>
            <a:off x="1432079" y="2901496"/>
            <a:ext cx="1846280" cy="83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持續監控</a:t>
            </a:r>
            <a:endParaRPr lang="de-DE" altLang="zh-TW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3884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da-DK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da-DK" altLang="zh-TW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da-DK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“</a:t>
            </a:r>
            <a:r>
              <a:rPr lang="da-DK" altLang="zh-TW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KVM over IP” </a:t>
            </a:r>
            <a:r>
              <a:rPr lang="zh-TW" altLang="da-DK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遠端操作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 descr="P25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951" y="2859196"/>
            <a:ext cx="1148064" cy="1130460"/>
          </a:xfrm>
          <a:prstGeom prst="rect">
            <a:avLst/>
          </a:prstGeom>
        </p:spPr>
      </p:pic>
      <p:pic>
        <p:nvPicPr>
          <p:cNvPr id="8" name="圖片 7" descr="P25-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100" y="2526001"/>
            <a:ext cx="1323647" cy="1211373"/>
          </a:xfrm>
          <a:prstGeom prst="rect">
            <a:avLst/>
          </a:prstGeom>
        </p:spPr>
      </p:pic>
      <p:pic>
        <p:nvPicPr>
          <p:cNvPr id="9" name="圖片 8" descr="P25-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192" y="2766316"/>
            <a:ext cx="1716827" cy="1130459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370049" y="2550080"/>
            <a:ext cx="1046828" cy="1610591"/>
            <a:chOff x="667019" y="3558832"/>
            <a:chExt cx="721620" cy="1110244"/>
          </a:xfrm>
        </p:grpSpPr>
        <p:pic>
          <p:nvPicPr>
            <p:cNvPr id="6" name="圖片 5" descr="P25-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019" y="3558832"/>
              <a:ext cx="481080" cy="1033618"/>
            </a:xfrm>
            <a:prstGeom prst="rect">
              <a:avLst/>
            </a:prstGeom>
          </p:spPr>
        </p:pic>
        <p:pic>
          <p:nvPicPr>
            <p:cNvPr id="10" name="圖片 9" descr="P25-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559" y="3635458"/>
              <a:ext cx="481080" cy="1033618"/>
            </a:xfrm>
            <a:prstGeom prst="rect">
              <a:avLst/>
            </a:prstGeom>
          </p:spPr>
        </p:pic>
      </p:grpSp>
      <p:sp>
        <p:nvSpPr>
          <p:cNvPr id="12" name="文字方塊 11"/>
          <p:cNvSpPr txBox="1"/>
          <p:nvPr/>
        </p:nvSpPr>
        <p:spPr>
          <a:xfrm>
            <a:off x="1015962" y="1475143"/>
            <a:ext cx="636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基於網頁的遠端螢幕操作，無需安裝任何客戶端程式</a:t>
            </a:r>
            <a:endParaRPr lang="zh-TW" altLang="en-US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44520" y="2255299"/>
            <a:ext cx="1268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被監控之伺服器</a:t>
            </a:r>
            <a:endParaRPr lang="zh-TW" altLang="en-US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420543" y="2255299"/>
            <a:ext cx="1241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QRM+</a:t>
            </a:r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支援 </a:t>
            </a:r>
            <a:r>
              <a:rPr lang="en-US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KVM</a:t>
            </a:r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over</a:t>
            </a:r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IP</a:t>
            </a:r>
            <a:endParaRPr lang="zh-TW" altLang="en-US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438397" y="2255299"/>
            <a:ext cx="1241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路由器</a:t>
            </a:r>
            <a:endParaRPr lang="zh-TW" altLang="en-US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46034" y="2255299"/>
            <a:ext cx="1241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IT</a:t>
            </a:r>
            <a:r>
              <a:rPr lang="zh-TW" altLang="en-US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管理者</a:t>
            </a:r>
            <a:endParaRPr lang="zh-TW" altLang="en-US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535904" y="3911857"/>
            <a:ext cx="832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鍵盤、螢幕、滑鼠訊號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561987" y="3911857"/>
            <a:ext cx="832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有線或無線網路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724014" y="3911857"/>
            <a:ext cx="832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有線或無線網路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7" name="直線單箭頭接點 26"/>
          <p:cNvCxnSpPr/>
          <p:nvPr/>
        </p:nvCxnSpPr>
        <p:spPr>
          <a:xfrm>
            <a:off x="1388639" y="1844475"/>
            <a:ext cx="0" cy="343133"/>
          </a:xfrm>
          <a:prstGeom prst="straightConnector1">
            <a:avLst/>
          </a:prstGeom>
          <a:ln w="19050" cmpd="sng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1388639" y="1844475"/>
            <a:ext cx="5644403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7033042" y="1844475"/>
            <a:ext cx="0" cy="343133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群組 38"/>
          <p:cNvGrpSpPr/>
          <p:nvPr/>
        </p:nvGrpSpPr>
        <p:grpSpPr>
          <a:xfrm>
            <a:off x="1546615" y="3394698"/>
            <a:ext cx="706696" cy="198944"/>
            <a:chOff x="1736280" y="3404914"/>
            <a:chExt cx="706696" cy="198944"/>
          </a:xfrm>
        </p:grpSpPr>
        <p:sp>
          <p:nvSpPr>
            <p:cNvPr id="32" name="矩形 31"/>
            <p:cNvSpPr/>
            <p:nvPr/>
          </p:nvSpPr>
          <p:spPr>
            <a:xfrm>
              <a:off x="1736280" y="3404914"/>
              <a:ext cx="706696" cy="288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1736280" y="3489986"/>
              <a:ext cx="706696" cy="28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1736280" y="3575058"/>
              <a:ext cx="706696" cy="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矩形 34"/>
          <p:cNvSpPr/>
          <p:nvPr/>
        </p:nvSpPr>
        <p:spPr>
          <a:xfrm>
            <a:off x="3613067" y="3479770"/>
            <a:ext cx="706696" cy="28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5764878" y="3479770"/>
            <a:ext cx="706696" cy="28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549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92"/>
          <p:cNvSpPr/>
          <p:nvPr/>
        </p:nvSpPr>
        <p:spPr>
          <a:xfrm>
            <a:off x="702503" y="2605274"/>
            <a:ext cx="2868242" cy="904183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7" name="Shape 2877"/>
          <p:cNvSpPr txBox="1"/>
          <p:nvPr/>
        </p:nvSpPr>
        <p:spPr>
          <a:xfrm>
            <a:off x="311700" y="1152469"/>
            <a:ext cx="4418660" cy="159254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IEI &amp; QNAP </a:t>
            </a:r>
            <a:r>
              <a:rPr lang="zh-TW" altLang="de-DE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合作研發嶄新的</a:t>
            </a:r>
            <a:r>
              <a:rPr lang="de-DE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de-DE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整合型遠端桌面代理架構</a:t>
            </a:r>
            <a:r>
              <a:rPr lang="de-DE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</a:p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de-DE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以 </a:t>
            </a:r>
            <a:r>
              <a:rPr lang="de-DE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HTML5 </a:t>
            </a:r>
            <a:r>
              <a:rPr lang="zh-TW" altLang="de-DE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為基礎的遠端桌面網頁應用程式 </a:t>
            </a:r>
            <a:r>
              <a:rPr lang="de-DE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(web </a:t>
            </a:r>
            <a:r>
              <a:rPr lang="de-DE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application</a:t>
            </a:r>
            <a:r>
              <a:rPr lang="de-DE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2878" name="Shape 28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16155" y="2964427"/>
            <a:ext cx="1597210" cy="14168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整合型遠端桌面 狀況排除好幫手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4628172"/>
            <a:ext cx="498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altLang="zh-TW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de-DE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de-DE" altLang="zh-TW" sz="1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Supermicro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® 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以及 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IEI 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的 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KVM </a:t>
            </a:r>
            <a:r>
              <a:rPr lang="de-DE" altLang="zh-TW" sz="10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over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de-DE" altLang="zh-TW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IP </a:t>
            </a:r>
            <a:r>
              <a:rPr lang="zh-TW" altLang="de-DE" sz="1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功能</a:t>
            </a:r>
          </a:p>
          <a:p>
            <a:endParaRPr kumimoji="1"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 descr="qpulse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071" y="3329900"/>
            <a:ext cx="988152" cy="988152"/>
          </a:xfrm>
          <a:prstGeom prst="rect">
            <a:avLst/>
          </a:prstGeom>
        </p:spPr>
      </p:pic>
      <p:sp>
        <p:nvSpPr>
          <p:cNvPr id="15" name="Shape 96"/>
          <p:cNvSpPr/>
          <p:nvPr/>
        </p:nvSpPr>
        <p:spPr>
          <a:xfrm rot="5400000">
            <a:off x="3228477" y="2712427"/>
            <a:ext cx="252000" cy="2520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702503" y="2809393"/>
            <a:ext cx="3250990" cy="738664"/>
            <a:chOff x="1184266" y="3049706"/>
            <a:chExt cx="3250990" cy="738664"/>
          </a:xfrm>
        </p:grpSpPr>
        <p:sp>
          <p:nvSpPr>
            <p:cNvPr id="9" name="Shape 2881"/>
            <p:cNvSpPr txBox="1"/>
            <p:nvPr/>
          </p:nvSpPr>
          <p:spPr>
            <a:xfrm>
              <a:off x="1184266" y="3049706"/>
              <a:ext cx="1510875" cy="738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214308" lvl="0" indent="-214308">
                <a:buClr>
                  <a:schemeClr val="lt1"/>
                </a:buClr>
                <a:buSzPct val="100000"/>
              </a:pPr>
              <a:r>
                <a:rPr lang="zh-TW" altLang="en-US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√  </a:t>
              </a:r>
              <a:r>
                <a:rPr lang="de-DE" altLang="zh-TW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KVM over IP</a:t>
              </a:r>
            </a:p>
            <a:p>
              <a:pPr marL="214308" lvl="0" indent="-214308">
                <a:buClr>
                  <a:schemeClr val="lt1"/>
                </a:buClr>
                <a:buSzPct val="100000"/>
              </a:pPr>
              <a:r>
                <a:rPr lang="zh-TW" altLang="en-US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√  </a:t>
              </a:r>
              <a:r>
                <a:rPr lang="de-DE" altLang="zh-TW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RDP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070986" y="3049706"/>
              <a:ext cx="13642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08" lvl="0" indent="-214308">
                <a:buClr>
                  <a:schemeClr val="lt1"/>
                </a:buClr>
                <a:buSzPct val="100000"/>
              </a:pPr>
              <a:r>
                <a:rPr lang="zh-TW" altLang="en-US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√  </a:t>
              </a:r>
              <a:r>
                <a:rPr lang="de-DE" altLang="zh-TW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VNC  </a:t>
              </a:r>
            </a:p>
            <a:p>
              <a:pPr marL="214308" lvl="0" indent="-214308">
                <a:buClr>
                  <a:schemeClr val="lt1"/>
                </a:buClr>
                <a:buSzPct val="100000"/>
              </a:pPr>
              <a:r>
                <a:rPr lang="zh-TW" altLang="en-US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√  </a:t>
              </a:r>
              <a:r>
                <a:rPr lang="de-DE" altLang="zh-TW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SSH</a:t>
              </a:r>
            </a:p>
            <a:p>
              <a:endParaRPr lang="zh-TW" alt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7905008" y="1915792"/>
            <a:ext cx="524607" cy="1095161"/>
            <a:chOff x="6986953" y="2905111"/>
            <a:chExt cx="524607" cy="1095161"/>
          </a:xfrm>
        </p:grpSpPr>
        <p:pic>
          <p:nvPicPr>
            <p:cNvPr id="18" name="圖片 17" descr="P28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43" y="2905111"/>
              <a:ext cx="303819" cy="206471"/>
            </a:xfrm>
            <a:prstGeom prst="rect">
              <a:avLst/>
            </a:prstGeom>
          </p:spPr>
        </p:pic>
        <p:pic>
          <p:nvPicPr>
            <p:cNvPr id="19" name="圖片 18" descr="P28-0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5841" y="3111582"/>
              <a:ext cx="45719" cy="186533"/>
            </a:xfrm>
            <a:prstGeom prst="rect">
              <a:avLst/>
            </a:prstGeom>
          </p:spPr>
        </p:pic>
        <p:pic>
          <p:nvPicPr>
            <p:cNvPr id="20" name="圖片 19" descr="P28-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6953" y="3111582"/>
              <a:ext cx="478888" cy="888690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>
            <a:off x="6550862" y="1391666"/>
            <a:ext cx="524607" cy="1095161"/>
            <a:chOff x="6986953" y="2905111"/>
            <a:chExt cx="524607" cy="1095161"/>
          </a:xfrm>
        </p:grpSpPr>
        <p:pic>
          <p:nvPicPr>
            <p:cNvPr id="23" name="圖片 22" descr="P28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43" y="2905111"/>
              <a:ext cx="303819" cy="206471"/>
            </a:xfrm>
            <a:prstGeom prst="rect">
              <a:avLst/>
            </a:prstGeom>
          </p:spPr>
        </p:pic>
        <p:pic>
          <p:nvPicPr>
            <p:cNvPr id="24" name="圖片 23" descr="P28-0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5841" y="3111582"/>
              <a:ext cx="45719" cy="186533"/>
            </a:xfrm>
            <a:prstGeom prst="rect">
              <a:avLst/>
            </a:prstGeom>
          </p:spPr>
        </p:pic>
        <p:pic>
          <p:nvPicPr>
            <p:cNvPr id="25" name="圖片 24" descr="P28-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6953" y="3111582"/>
              <a:ext cx="478888" cy="888690"/>
            </a:xfrm>
            <a:prstGeom prst="rect">
              <a:avLst/>
            </a:prstGeom>
          </p:spPr>
        </p:pic>
      </p:grpSp>
      <p:grpSp>
        <p:nvGrpSpPr>
          <p:cNvPr id="26" name="群組 25"/>
          <p:cNvGrpSpPr/>
          <p:nvPr/>
        </p:nvGrpSpPr>
        <p:grpSpPr>
          <a:xfrm>
            <a:off x="5196715" y="1915792"/>
            <a:ext cx="524607" cy="1095161"/>
            <a:chOff x="6986953" y="2905111"/>
            <a:chExt cx="524607" cy="1095161"/>
          </a:xfrm>
        </p:grpSpPr>
        <p:pic>
          <p:nvPicPr>
            <p:cNvPr id="27" name="圖片 26" descr="P28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43" y="2905111"/>
              <a:ext cx="303819" cy="206471"/>
            </a:xfrm>
            <a:prstGeom prst="rect">
              <a:avLst/>
            </a:prstGeom>
          </p:spPr>
        </p:pic>
        <p:pic>
          <p:nvPicPr>
            <p:cNvPr id="28" name="圖片 27" descr="P28-0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5841" y="3111582"/>
              <a:ext cx="45719" cy="186533"/>
            </a:xfrm>
            <a:prstGeom prst="rect">
              <a:avLst/>
            </a:prstGeom>
          </p:spPr>
        </p:pic>
        <p:pic>
          <p:nvPicPr>
            <p:cNvPr id="29" name="圖片 28" descr="P28-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6953" y="3111582"/>
              <a:ext cx="478888" cy="888690"/>
            </a:xfrm>
            <a:prstGeom prst="rect">
              <a:avLst/>
            </a:prstGeom>
          </p:spPr>
        </p:pic>
      </p:grpSp>
      <p:cxnSp>
        <p:nvCxnSpPr>
          <p:cNvPr id="31" name="直線單箭頭接點 30"/>
          <p:cNvCxnSpPr/>
          <p:nvPr/>
        </p:nvCxnSpPr>
        <p:spPr>
          <a:xfrm flipV="1">
            <a:off x="7795389" y="3136545"/>
            <a:ext cx="378020" cy="577247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V="1">
            <a:off x="7680242" y="3061708"/>
            <a:ext cx="378020" cy="57724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rot="16200000" flipV="1">
            <a:off x="5415729" y="3085790"/>
            <a:ext cx="378020" cy="577247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rot="16200000" flipV="1">
            <a:off x="5486593" y="2962094"/>
            <a:ext cx="378020" cy="57724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V="1">
            <a:off x="6836910" y="2564242"/>
            <a:ext cx="0" cy="468000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6708190" y="2564242"/>
            <a:ext cx="0" cy="46800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384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  <a:noFill/>
          <a:ln>
            <a:noFill/>
          </a:ln>
        </p:spPr>
        <p:txBody>
          <a:bodyPr vert="horz" lIns="91425" tIns="91425" rIns="91425" bIns="91425" rtlCol="0" anchor="ctr" anchorCtr="0">
            <a:normAutofit/>
          </a:bodyPr>
          <a:lstStyle/>
          <a:p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步驟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</a:rPr>
              <a:t>3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</a:rPr>
              <a:t>：快速排除狀況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268746" y="2320930"/>
            <a:ext cx="6328585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>
                <a:latin typeface="微軟正黑體"/>
                <a:ea typeface="微軟正黑體"/>
                <a:cs typeface="微軟正黑體"/>
              </a:rPr>
              <a:t>3</a:t>
            </a:r>
            <a:r>
              <a:rPr lang="en-US" altLang="zh-TW" sz="2400" dirty="0" smtClean="0">
                <a:latin typeface="微軟正黑體"/>
                <a:ea typeface="微軟正黑體"/>
                <a:cs typeface="微軟正黑體"/>
              </a:rPr>
              <a:t>-1. </a:t>
            </a:r>
            <a:r>
              <a:rPr lang="zh-TW" altLang="en-US" sz="2400" dirty="0" smtClean="0">
                <a:latin typeface="微軟正黑體"/>
                <a:ea typeface="微軟正黑體"/>
                <a:cs typeface="微軟正黑體"/>
              </a:rPr>
              <a:t>使用遠端檢測</a:t>
            </a:r>
            <a:r>
              <a:rPr lang="en-US" altLang="zh-TW" sz="2400" dirty="0" smtClean="0">
                <a:latin typeface="微軟正黑體"/>
                <a:ea typeface="微軟正黑體"/>
                <a:cs typeface="微軟正黑體"/>
              </a:rPr>
              <a:t>/</a:t>
            </a:r>
            <a:r>
              <a:rPr lang="zh-TW" altLang="en-US" sz="2400" dirty="0" smtClean="0">
                <a:latin typeface="微軟正黑體"/>
                <a:ea typeface="微軟正黑體"/>
                <a:cs typeface="微軟正黑體"/>
              </a:rPr>
              <a:t>電源控制工具</a:t>
            </a:r>
            <a:r>
              <a:rPr lang="en-US" altLang="zh-TW" sz="2400" dirty="0" smtClean="0">
                <a:latin typeface="微軟正黑體"/>
                <a:ea typeface="微軟正黑體"/>
                <a:cs typeface="微軟正黑體"/>
              </a:rPr>
              <a:t> </a:t>
            </a:r>
          </a:p>
          <a:p>
            <a:pPr algn="l"/>
            <a:r>
              <a:rPr lang="en-US" altLang="zh-TW" sz="24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3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-2. 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如何開啟遠端桌面</a:t>
            </a:r>
            <a:endParaRPr lang="en-US" altLang="zh-TW" sz="24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3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-3. 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善用多樣的遠端桌面服務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 (RDP,</a:t>
            </a:r>
          </a:p>
          <a:p>
            <a:pPr algn="l"/>
            <a:r>
              <a:rPr lang="en-US" altLang="zh-TW" sz="2400" dirty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       VNC, SSH, KVM over IP)  </a:t>
            </a:r>
          </a:p>
          <a:p>
            <a:pPr algn="l"/>
            <a:endParaRPr lang="en-US" altLang="zh-TW" sz="24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4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125553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en_liu\Pictures\Screenshots\QRM+直播圖片檔_201710112\CH\P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538" y="1373860"/>
            <a:ext cx="5400000" cy="30375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快速檢視網頁伺服器的首頁</a:t>
            </a:r>
            <a:endParaRPr lang="zh-TW" altLang="en-US" dirty="0"/>
          </a:p>
        </p:txBody>
      </p:sp>
      <p:sp>
        <p:nvSpPr>
          <p:cNvPr id="15" name="文字版面配置區 14"/>
          <p:cNvSpPr>
            <a:spLocks noGrp="1"/>
          </p:cNvSpPr>
          <p:nvPr>
            <p:ph type="body" sz="half" idx="2"/>
          </p:nvPr>
        </p:nvSpPr>
        <p:spPr>
          <a:xfrm>
            <a:off x="6013922" y="1363387"/>
            <a:ext cx="2880000" cy="324000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以此裝置的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 IP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位址為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 URL </a:t>
            </a:r>
          </a:p>
          <a:p>
            <a:pPr marL="0" indent="0" fontAlgn="base">
              <a:buNone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開啟一個新的瀏覽器分頁來瀏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0" indent="0" fontAlgn="base">
              <a:buNone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覽，方便快速檢視網頁伺服器的首頁。 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>
              <a:buNone/>
            </a:pP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fontAlgn="base"/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進入</a:t>
            </a:r>
            <a:r>
              <a:rPr kumimoji="1" lang="en-US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 </a:t>
            </a:r>
            <a:r>
              <a:rPr kumimoji="1" lang="en-US" altLang="en-US" dirty="0" err="1" smtClean="0">
                <a:solidFill>
                  <a:schemeClr val="tx1"/>
                </a:solidFill>
                <a:ea typeface="微軟正黑體"/>
                <a:cs typeface="微軟正黑體"/>
              </a:rPr>
              <a:t>QRMAgent</a:t>
            </a:r>
            <a:r>
              <a:rPr kumimoji="1" lang="en-US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 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單機儀表板頁面，點擊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〔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工具集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〕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按鈕</a:t>
            </a: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fontAlgn="base"/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選取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〔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瀏覽裝置</a:t>
            </a:r>
            <a:r>
              <a:rPr kumimoji="1" lang="en-US" altLang="zh-TW" dirty="0" smtClean="0">
                <a:solidFill>
                  <a:schemeClr val="tx1"/>
                </a:solidFill>
                <a:ea typeface="微軟正黑體"/>
                <a:cs typeface="微軟正黑體"/>
              </a:rPr>
              <a:t>〕</a:t>
            </a:r>
            <a:r>
              <a:rPr kumimoji="1" lang="zh-TW" altLang="en-US" dirty="0" smtClean="0">
                <a:solidFill>
                  <a:schemeClr val="tx1"/>
                </a:solidFill>
                <a:ea typeface="微軟正黑體"/>
                <a:cs typeface="微軟正黑體"/>
              </a:rPr>
              <a:t>功能 </a:t>
            </a:r>
          </a:p>
          <a:p>
            <a:pPr marL="285750" indent="-285750" fontAlgn="base"/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921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en_liu\Pictures\Screenshots\QRM+直播圖片檔_201710112\CH\P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613" y="1373860"/>
            <a:ext cx="5400000" cy="3037500"/>
          </a:xfrm>
          <a:prstGeom prst="rect">
            <a:avLst/>
          </a:prstGeom>
          <a:noFill/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戳一下遠端裝置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998598" y="1363387"/>
            <a:ext cx="2880000" cy="324000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 fontAlgn="base">
              <a:buFont typeface="+mj-lt"/>
              <a:buNone/>
            </a:pP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QRM+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提供</a:t>
            </a: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 Ping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監控的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>
              <a:buFont typeface="+mj-lt"/>
              <a:buNone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功能，用來測試封包能否通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>
              <a:buFont typeface="+mj-lt"/>
              <a:buNone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過</a:t>
            </a: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 IP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協定到達特定裝置，以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>
              <a:buFont typeface="+mj-lt"/>
              <a:buNone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檢視</a:t>
            </a: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 QRM+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與此裝置的連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>
              <a:buFont typeface="+mj-lt"/>
              <a:buNone/>
            </a:pP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線狀態 </a:t>
            </a:r>
          </a:p>
          <a:p>
            <a:pPr marL="285750" indent="-285750" fontAlgn="base"/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進入</a:t>
            </a: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 </a:t>
            </a:r>
            <a:r>
              <a:rPr kumimoji="1" lang="en-US" altLang="en-US" dirty="0" err="1" smtClean="0">
                <a:solidFill>
                  <a:schemeClr val="tx1"/>
                </a:solidFill>
                <a:cs typeface="微軟正黑體"/>
              </a:rPr>
              <a:t>QRMAgent</a:t>
            </a: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 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單機儀表板頁面，點擊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〔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工具集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〕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按鈕</a:t>
            </a: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fontAlgn="base"/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選取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〔</a:t>
            </a:r>
            <a:r>
              <a:rPr kumimoji="1" lang="en-US" altLang="en-US" dirty="0" smtClean="0">
                <a:solidFill>
                  <a:schemeClr val="tx1"/>
                </a:solidFill>
                <a:cs typeface="微軟正黑體"/>
              </a:rPr>
              <a:t>Ping</a:t>
            </a:r>
            <a:r>
              <a:rPr kumimoji="1" lang="en-US" altLang="zh-TW" dirty="0" smtClean="0">
                <a:solidFill>
                  <a:schemeClr val="tx1"/>
                </a:solidFill>
                <a:cs typeface="微軟正黑體"/>
              </a:rPr>
              <a:t>〕</a:t>
            </a:r>
            <a:r>
              <a:rPr kumimoji="1" lang="zh-TW" altLang="en-US" dirty="0" smtClean="0">
                <a:solidFill>
                  <a:schemeClr val="tx1"/>
                </a:solidFill>
                <a:cs typeface="微軟正黑體"/>
              </a:rPr>
              <a:t>功能</a:t>
            </a:r>
          </a:p>
          <a:p>
            <a:pPr marL="285750" indent="-285750" fontAlgn="base"/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endParaRPr kumimoji="1" lang="zh-TW" altLang="en-US" dirty="0" smtClean="0">
              <a:solidFill>
                <a:schemeClr val="tx1"/>
              </a:solidFill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0228734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en_liu\Pictures\Screenshots\QRM+直播圖片檔_201710112\CH\P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483" y="1409494"/>
            <a:ext cx="3409200" cy="2057276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戳一下遠端裝置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5870885" y="1337847"/>
            <a:ext cx="2880000" cy="3240000"/>
          </a:xfrm>
        </p:spPr>
        <p:txBody>
          <a:bodyPr/>
          <a:lstStyle/>
          <a:p>
            <a:pPr fontAlgn="base">
              <a:buFont typeface="+mj-lt"/>
              <a:buAutoNum type="arabicPeriod" startAt="3"/>
            </a:pPr>
            <a:r>
              <a:rPr dirty="0"/>
              <a:t>彈出一視窗並顯示</a:t>
            </a:r>
            <a:r>
              <a:rPr lang="en-US" dirty="0"/>
              <a:t> Ping </a:t>
            </a:r>
            <a:r>
              <a:rPr dirty="0"/>
              <a:t>指令執行結果</a:t>
            </a:r>
            <a:endParaRPr lang="en-US" altLang="zh-TW" dirty="0"/>
          </a:p>
          <a:p>
            <a:pPr fontAlgn="base">
              <a:buFont typeface="+mj-lt"/>
              <a:buAutoNum type="arabicPeriod" startAt="3"/>
            </a:pPr>
            <a:r>
              <a:rPr dirty="0"/>
              <a:t>點擊</a:t>
            </a:r>
            <a:r>
              <a:rPr lang="en-US" altLang="zh-TW" dirty="0"/>
              <a:t>〔</a:t>
            </a:r>
            <a:r>
              <a:rPr lang="en-US" dirty="0"/>
              <a:t>Ping Device</a:t>
            </a:r>
            <a:r>
              <a:rPr lang="en-US" altLang="zh-TW" dirty="0"/>
              <a:t>〕</a:t>
            </a:r>
            <a:r>
              <a:rPr dirty="0"/>
              <a:t>按鈕可以重新再次執行</a:t>
            </a:r>
            <a:r>
              <a:rPr lang="en-US" dirty="0"/>
              <a:t> Ping </a:t>
            </a:r>
            <a:r>
              <a:rPr dirty="0"/>
              <a:t>功能</a:t>
            </a:r>
            <a:endParaRPr dirty="0">
              <a:ea typeface="微軟正黑體"/>
            </a:endParaRPr>
          </a:p>
          <a:p>
            <a:pPr marL="285750" indent="-285750" fontAlgn="base"/>
            <a:endParaRPr lang="en-US" altLang="zh-TW" sz="2400" b="1" dirty="0">
              <a:solidFill>
                <a:srgbClr val="262673"/>
              </a:solidFill>
            </a:endParaRPr>
          </a:p>
          <a:p>
            <a:endParaRPr lang="zh-TW" altLang="en-US" dirty="0"/>
          </a:p>
        </p:txBody>
      </p:sp>
      <p:pic>
        <p:nvPicPr>
          <p:cNvPr id="3075" name="Picture 3" descr="C:\Users\yen_liu\Pictures\Screenshots\QRM+直播圖片檔_201710112\CH\P33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5985" y="2405860"/>
            <a:ext cx="3409200" cy="205055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31365694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yen_liu\Pictures\Screenshots\QRM+直播圖片檔_201710112\CH\P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265" y="1373860"/>
            <a:ext cx="5400000" cy="3037500"/>
          </a:xfrm>
          <a:prstGeom prst="rect">
            <a:avLst/>
          </a:prstGeom>
          <a:noFill/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檢視封包路徑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896428" y="1337847"/>
            <a:ext cx="2880000" cy="3240000"/>
          </a:xfrm>
        </p:spPr>
        <p:txBody>
          <a:bodyPr/>
          <a:lstStyle/>
          <a:p>
            <a:pPr fontAlgn="base">
              <a:buNone/>
            </a:pPr>
            <a:r>
              <a:rPr lang="en-US" dirty="0"/>
              <a:t>QRM+ </a:t>
            </a:r>
            <a:r>
              <a:rPr dirty="0" smtClean="0"/>
              <a:t>可提供</a:t>
            </a:r>
            <a:r>
              <a:rPr lang="en-US" dirty="0" err="1" smtClean="0"/>
              <a:t>Traceroute</a:t>
            </a:r>
            <a:r>
              <a:rPr lang="en-US" dirty="0" smtClean="0"/>
              <a:t> </a:t>
            </a:r>
            <a:endParaRPr lang="en-US" dirty="0"/>
          </a:p>
          <a:p>
            <a:pPr fontAlgn="base">
              <a:buNone/>
            </a:pPr>
            <a:r>
              <a:rPr dirty="0"/>
              <a:t>監控的功能，將封包在</a:t>
            </a:r>
            <a:r>
              <a:rPr lang="en-US" dirty="0"/>
              <a:t> IP </a:t>
            </a:r>
            <a:r>
              <a:rPr dirty="0"/>
              <a:t>網</a:t>
            </a:r>
            <a:endParaRPr lang="en-US" dirty="0"/>
          </a:p>
          <a:p>
            <a:pPr fontAlgn="base">
              <a:buNone/>
            </a:pPr>
            <a:r>
              <a:rPr dirty="0"/>
              <a:t>路所經過路由器的</a:t>
            </a:r>
            <a:r>
              <a:rPr lang="en-US" dirty="0"/>
              <a:t> IP </a:t>
            </a:r>
            <a:r>
              <a:rPr dirty="0"/>
              <a:t>位址顯</a:t>
            </a:r>
            <a:endParaRPr lang="en-US" dirty="0"/>
          </a:p>
          <a:p>
            <a:pPr fontAlgn="base">
              <a:buNone/>
            </a:pPr>
            <a:r>
              <a:rPr dirty="0"/>
              <a:t>示在一個新視窗上。 </a:t>
            </a:r>
            <a:endParaRPr lang="en-US" dirty="0" smtClean="0"/>
          </a:p>
          <a:p>
            <a:pPr fontAlgn="base">
              <a:buNone/>
            </a:pPr>
            <a:endParaRPr dirty="0"/>
          </a:p>
          <a:p>
            <a:pPr fontAlgn="base"/>
            <a:r>
              <a:rPr dirty="0"/>
              <a:t>進入</a:t>
            </a:r>
            <a:r>
              <a:rPr lang="en-US" dirty="0"/>
              <a:t> </a:t>
            </a:r>
            <a:r>
              <a:rPr lang="en-US" dirty="0" err="1"/>
              <a:t>QRMAgent</a:t>
            </a:r>
            <a:r>
              <a:rPr lang="en-US" dirty="0"/>
              <a:t> </a:t>
            </a:r>
            <a:r>
              <a:rPr dirty="0"/>
              <a:t>單機儀表板頁面，點擊</a:t>
            </a:r>
            <a:r>
              <a:rPr lang="en-US" altLang="zh-TW" dirty="0"/>
              <a:t>〔</a:t>
            </a:r>
            <a:r>
              <a:rPr dirty="0"/>
              <a:t>工具集</a:t>
            </a:r>
            <a:r>
              <a:rPr lang="en-US" altLang="zh-TW" dirty="0"/>
              <a:t>〕</a:t>
            </a:r>
            <a:r>
              <a:rPr dirty="0"/>
              <a:t>按鈕</a:t>
            </a:r>
            <a:endParaRPr lang="en-US" altLang="zh-TW" dirty="0"/>
          </a:p>
          <a:p>
            <a:pPr fontAlgn="base">
              <a:buFont typeface="+mj-lt"/>
              <a:buAutoNum type="arabicPeriod"/>
            </a:pPr>
            <a:r>
              <a:rPr dirty="0"/>
              <a:t>選取</a:t>
            </a:r>
            <a:r>
              <a:rPr lang="en-US" altLang="zh-TW" dirty="0"/>
              <a:t>〔</a:t>
            </a:r>
            <a:r>
              <a:rPr lang="en-US" dirty="0" err="1"/>
              <a:t>Traceroute</a:t>
            </a:r>
            <a:r>
              <a:rPr lang="en-US" altLang="zh-TW" dirty="0"/>
              <a:t>〕</a:t>
            </a:r>
            <a:r>
              <a:rPr dirty="0"/>
              <a:t>按鈕</a:t>
            </a:r>
          </a:p>
          <a:p>
            <a:pPr fontAlgn="base">
              <a:buFont typeface="+mj-lt"/>
              <a:buAutoNum type="arabicPeriod"/>
            </a:pPr>
            <a:endParaRPr lang="en-US" altLang="zh-TW" dirty="0"/>
          </a:p>
          <a:p>
            <a:pPr fontAlgn="base">
              <a:buFont typeface="+mj-lt"/>
              <a:buAutoNum type="arabicPeriod"/>
            </a:pPr>
            <a:endParaRPr lang="en-US" altLang="zh-TW" dirty="0"/>
          </a:p>
          <a:p>
            <a:pPr marL="285750" indent="-285750" fontAlgn="base"/>
            <a:endParaRPr lang="en-US" altLang="zh-TW" b="1" dirty="0">
              <a:solidFill>
                <a:srgbClr val="262673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26955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4523</TotalTime>
  <Words>6891</Words>
  <Application>Microsoft Office PowerPoint</Application>
  <PresentationFormat>全屏显示(16:9)</PresentationFormat>
  <Paragraphs>858</Paragraphs>
  <Slides>159</Slides>
  <Notes>52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159</vt:i4>
      </vt:variant>
    </vt:vector>
  </HeadingPairs>
  <TitlesOfParts>
    <vt:vector size="171" baseType="lpstr">
      <vt:lpstr>Arial</vt:lpstr>
      <vt:lpstr>新細明體</vt:lpstr>
      <vt:lpstr>Noto Sans Symbols</vt:lpstr>
      <vt:lpstr>Arial Unicode MS</vt:lpstr>
      <vt:lpstr>Calibri</vt:lpstr>
      <vt:lpstr>Symbol</vt:lpstr>
      <vt:lpstr>Arial Un</vt:lpstr>
      <vt:lpstr>Hannotate TC Regular</vt:lpstr>
      <vt:lpstr>Wingdings</vt:lpstr>
      <vt:lpstr>Heiti TC Light</vt:lpstr>
      <vt:lpstr>微軟正黑體</vt:lpstr>
      <vt:lpstr>1_自訂設計</vt:lpstr>
      <vt:lpstr>      QRM+</vt:lpstr>
      <vt:lpstr>PowerPoint 演示文稿</vt:lpstr>
      <vt:lpstr>   QRM+ 的優勢    快速佈署 大小設備管理一套搞定</vt:lpstr>
      <vt:lpstr>什麼是 QRM+</vt:lpstr>
      <vt:lpstr>QRM+ 簡化您的設備管理工作流程</vt:lpstr>
      <vt:lpstr>支援異質性裝置的管理</vt:lpstr>
      <vt:lpstr>完整的 IPMI 支援性 </vt:lpstr>
      <vt:lpstr>輕量級代理人- QRMAgent  </vt:lpstr>
      <vt:lpstr>輕量級代理人- QRMAgent  </vt:lpstr>
      <vt:lpstr>QRMAgent 目前支援的平台</vt:lpstr>
      <vt:lpstr>PowerPoint 演示文稿</vt:lpstr>
      <vt:lpstr>QRM+ 簡化您的設備管理工作流程</vt:lpstr>
      <vt:lpstr>裝置搜尋</vt:lpstr>
      <vt:lpstr>裝置管理員 – 裝置清單 </vt:lpstr>
      <vt:lpstr>輕鬆建立資產管理系統</vt:lpstr>
      <vt:lpstr>步驟1：如何把裝置加入管理</vt:lpstr>
      <vt:lpstr>善用裝置搜尋  可加快新增裝置的速度</vt:lpstr>
      <vt:lpstr>掃描特定 IP 範圍</vt:lpstr>
      <vt:lpstr>掃描特定子網路範圍</vt:lpstr>
      <vt:lpstr>掃描不到我的裝置？！</vt:lpstr>
      <vt:lpstr>掃描不到我的裝置？！</vt:lpstr>
      <vt:lpstr>掃描不到我的裝置？！</vt:lpstr>
      <vt:lpstr>掃描不到我的裝置？！</vt:lpstr>
      <vt:lpstr>停止掃描</vt:lpstr>
      <vt:lpstr>善用歷史搜尋紀錄  節省重新搜尋時間</vt:lpstr>
      <vt:lpstr>步驟1：如何把裝置加入管理</vt:lpstr>
      <vt:lpstr>搜尋完即可直接加入</vt:lpstr>
      <vt:lpstr>確認已選取的裝置</vt:lpstr>
      <vt:lpstr>下載 Linux QRMAgent 安裝包</vt:lpstr>
      <vt:lpstr>目前已支援三種 Linux Distribution</vt:lpstr>
      <vt:lpstr>QRMAgent 目前支援的作業系統</vt:lpstr>
      <vt:lpstr>若掃描結果發生裝置型別誤判</vt:lpstr>
      <vt:lpstr>部署 QRMAgent</vt:lpstr>
      <vt:lpstr>解壓縮 QRMAgent 安裝包</vt:lpstr>
      <vt:lpstr>須以系統管理員身份進行安裝</vt:lpstr>
      <vt:lpstr>QRM+ 使用者認證</vt:lpstr>
      <vt:lpstr>為您安全把關  支援二次認證</vt:lpstr>
      <vt:lpstr>開始進行安裝</vt:lpstr>
      <vt:lpstr>步驟1：如何把裝置加入管理</vt:lpstr>
      <vt:lpstr>搜尋完即可直接加入</vt:lpstr>
      <vt:lpstr>確認已選取的裝置</vt:lpstr>
      <vt:lpstr>下載 Windows QRMAgent 安裝包</vt:lpstr>
      <vt:lpstr>同時支援 32位元/64位元 Windows</vt:lpstr>
      <vt:lpstr>部署 QRMAgent</vt:lpstr>
      <vt:lpstr>解壓縮 QRMAgent 安裝包</vt:lpstr>
      <vt:lpstr>PowerPoint 演示文稿</vt:lpstr>
      <vt:lpstr>部署 QRMAgent</vt:lpstr>
      <vt:lpstr>部署 QRMAgent</vt:lpstr>
      <vt:lpstr>選擇網路介面</vt:lpstr>
      <vt:lpstr>為您安全把關  支援二次認證</vt:lpstr>
      <vt:lpstr>PowerPoint 演示文稿</vt:lpstr>
      <vt:lpstr>安裝完成</vt:lpstr>
      <vt:lpstr>步驟1：如何把裝置加入管理</vt:lpstr>
      <vt:lpstr>搜尋完即可直接加入</vt:lpstr>
      <vt:lpstr>依序設定 IPMI 裝置的管理者權限</vt:lpstr>
      <vt:lpstr>設定管理者權限</vt:lpstr>
      <vt:lpstr>設定完成後則開始進行新增</vt:lpstr>
      <vt:lpstr>輕鬆部署  馬上可以得知安裝結果</vt:lpstr>
      <vt:lpstr>不用搜尋也可加入 IPMI 裝置</vt:lpstr>
      <vt:lpstr>直接輸入 IP 可快速加入裝置</vt:lpstr>
      <vt:lpstr>PowerPoint 演示文稿</vt:lpstr>
      <vt:lpstr>PowerPoint 演示文稿</vt:lpstr>
      <vt:lpstr>QRM+ 簡化您的設備管理工作流程</vt:lpstr>
      <vt:lpstr>遠端設備資料收集</vt:lpstr>
      <vt:lpstr>不同儀表板 加速您掌握狀況</vt:lpstr>
      <vt:lpstr>誰壞了！ 壞在哪裡？</vt:lpstr>
      <vt:lpstr>步驟2：如何持續監控所有的裝置</vt:lpstr>
      <vt:lpstr>IT管理者可自行客製專屬儀表板</vt:lpstr>
      <vt:lpstr>新增小工具精靈</vt:lpstr>
      <vt:lpstr>新增小工具精靈</vt:lpstr>
      <vt:lpstr>新增小工具精靈</vt:lpstr>
      <vt:lpstr>新增小工具精靈</vt:lpstr>
      <vt:lpstr>一鍵清除所有小工具</vt:lpstr>
      <vt:lpstr>節省頻寬  有需要可隨時更新資料</vt:lpstr>
      <vt:lpstr>依照螢幕大小  選擇最適合的版面佈局</vt:lpstr>
      <vt:lpstr>產生報表  方便協同合作</vt:lpstr>
      <vt:lpstr>產生報表  方便協同合作</vt:lpstr>
      <vt:lpstr>產生報表  方便協同合作</vt:lpstr>
      <vt:lpstr>步驟2：如何持續監控所有的裝置</vt:lpstr>
      <vt:lpstr>裝置列表  所有狀態一目瞭然</vt:lpstr>
      <vt:lpstr>步驟2：如何持續監控所有的裝置</vt:lpstr>
      <vt:lpstr>重要的裝置  就要有專屬的儀表板</vt:lpstr>
      <vt:lpstr>善用新增小工具精靈</vt:lpstr>
      <vt:lpstr>善用新增小工具精靈</vt:lpstr>
      <vt:lpstr>善用新增小工具精靈</vt:lpstr>
      <vt:lpstr>善用新增小工具精靈</vt:lpstr>
      <vt:lpstr>PowerPoint 演示文稿</vt:lpstr>
      <vt:lpstr>PowerPoint 演示文稿</vt:lpstr>
      <vt:lpstr>一致性的儀表板操作體驗</vt:lpstr>
      <vt:lpstr>步驟2：如何持續監控所有的裝置</vt:lpstr>
      <vt:lpstr>誰壞了！ 壞在哪裡？</vt:lpstr>
      <vt:lpstr>QRM+ 簡化您的設備管理工作流程</vt:lpstr>
      <vt:lpstr>支援 “KVM over IP” 遠端操作</vt:lpstr>
      <vt:lpstr>整合型遠端桌面 狀況排除好幫手</vt:lpstr>
      <vt:lpstr>步驟3：快速排除狀況</vt:lpstr>
      <vt:lpstr>快速檢視網頁伺服器的首頁</vt:lpstr>
      <vt:lpstr>戳一下遠端裝置</vt:lpstr>
      <vt:lpstr>戳一下遠端裝置</vt:lpstr>
      <vt:lpstr>檢視封包路徑</vt:lpstr>
      <vt:lpstr>檢視封包路徑</vt:lpstr>
      <vt:lpstr>遠端電源控制</vt:lpstr>
      <vt:lpstr>步驟3：快速排除狀況</vt:lpstr>
      <vt:lpstr>如何開啟遠端桌面</vt:lpstr>
      <vt:lpstr>遠端登入需再次確認權限</vt:lpstr>
      <vt:lpstr>步驟3：快速排除狀況</vt:lpstr>
      <vt:lpstr>RDP 連線</vt:lpstr>
      <vt:lpstr>VNC 連線</vt:lpstr>
      <vt:lpstr>SSH 連線</vt:lpstr>
      <vt:lpstr>熱鍵快速啟動虛擬鍵盤</vt:lpstr>
      <vt:lpstr>啟動 KVM over IP</vt:lpstr>
      <vt:lpstr>啟動 KVM over IP</vt:lpstr>
      <vt:lpstr>基於網頁的遠端 BIOS 操作</vt:lpstr>
      <vt:lpstr>IPMI KVM 儀表板</vt:lpstr>
      <vt:lpstr>QRM+ 簡化您的設備管理工作流程</vt:lpstr>
      <vt:lpstr>歷史資料趨勢分析</vt:lpstr>
      <vt:lpstr>遠端錄影記錄  輕鬆追蹤所有操作</vt:lpstr>
      <vt:lpstr>桌面錄影回放 過濾人為錯誤</vt:lpstr>
      <vt:lpstr>步驟4：快速分析狀況原因</vt:lpstr>
      <vt:lpstr>檢視歷史資料日誌</vt:lpstr>
      <vt:lpstr>歷史資料趨勢分析</vt:lpstr>
      <vt:lpstr>不用擔心資料會灌爆 NAS</vt:lpstr>
      <vt:lpstr>步驟4：快速分析狀況原因</vt:lpstr>
      <vt:lpstr>啟動遠端桌面錄影</vt:lpstr>
      <vt:lpstr>啟動遠端桌面錄影</vt:lpstr>
      <vt:lpstr>啟動遠端桌面錄影</vt:lpstr>
      <vt:lpstr>關閉遠端桌面錄影</vt:lpstr>
      <vt:lpstr>桌面錄影回放 過濾人為錯誤</vt:lpstr>
      <vt:lpstr>刪除動作要注意</vt:lpstr>
      <vt:lpstr>QRM+ 簡化您的設備管理工作流程</vt:lpstr>
      <vt:lpstr>防範於未然   警告/事件管理</vt:lpstr>
      <vt:lpstr>日誌管理</vt:lpstr>
      <vt:lpstr>步驟5：建立警報通知、防範未然</vt:lpstr>
      <vt:lpstr>參考數據分析結果  建立對應警報</vt:lpstr>
      <vt:lpstr>五步驟輕鬆建立警報</vt:lpstr>
      <vt:lpstr>PowerPoint 演示文稿</vt:lpstr>
      <vt:lpstr>PowerPoint 演示文稿</vt:lpstr>
      <vt:lpstr>移除特定警報配置</vt:lpstr>
      <vt:lpstr>暫時關閉/重啟警報</vt:lpstr>
      <vt:lpstr>步驟5：建立警報通知、防範未然</vt:lpstr>
      <vt:lpstr>輕鬆建立群組通知  發生狀況不漏接</vt:lpstr>
      <vt:lpstr>輕鬆建立群組通知  發生狀況不漏接</vt:lpstr>
      <vt:lpstr>別擔心資料太多把 NAS 灌爆</vt:lpstr>
      <vt:lpstr>別擔心資料太多把 NAS 灌爆</vt:lpstr>
      <vt:lpstr>步驟5：建立警報通知、防範未然</vt:lpstr>
      <vt:lpstr>檢視 QRMAgent 警報日誌</vt:lpstr>
      <vt:lpstr>進階搜尋  鎖定特定裝置</vt:lpstr>
      <vt:lpstr>PowerPoint 演示文稿</vt:lpstr>
      <vt:lpstr>檢視 IPMI 事件日誌</vt:lpstr>
      <vt:lpstr>PowerPoint 演示文稿</vt:lpstr>
      <vt:lpstr>所有 IPMI 事件一目瞭然</vt:lpstr>
      <vt:lpstr>進階搜尋  鎖定特定 IPMI 裝置</vt:lpstr>
      <vt:lpstr>PowerPoint 演示文稿</vt:lpstr>
      <vt:lpstr>系統日誌  顯示所有 IT 活動</vt:lpstr>
      <vt:lpstr>PowerPoint 演示文稿</vt:lpstr>
      <vt:lpstr>讓您專注於特定領域上的創新</vt:lpstr>
      <vt:lpstr>系統需求</vt:lpstr>
      <vt:lpstr>支援 IEI TANK 機種</vt:lpstr>
      <vt:lpstr>多樣性的產品選擇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(Q009) Integrated Solution for Remote Server &amp; PC</dc:title>
  <dc:creator>Coco Chiang</dc:creator>
  <cp:lastModifiedBy>Windows 使用者</cp:lastModifiedBy>
  <cp:revision>473</cp:revision>
  <dcterms:modified xsi:type="dcterms:W3CDTF">2017-10-25T02:22:51Z</dcterms:modified>
</cp:coreProperties>
</file>