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90" r:id="rId1"/>
    <p:sldMasterId id="2147483691" r:id="rId2"/>
  </p:sldMasterIdLst>
  <p:notesMasterIdLst>
    <p:notesMasterId r:id="rId32"/>
  </p:notesMasterIdLst>
  <p:sldIdLst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84" r:id="rId20"/>
    <p:sldId id="285" r:id="rId21"/>
    <p:sldId id="286" r:id="rId22"/>
    <p:sldId id="287" r:id="rId23"/>
    <p:sldId id="274" r:id="rId24"/>
    <p:sldId id="276" r:id="rId25"/>
    <p:sldId id="278" r:id="rId26"/>
    <p:sldId id="280" r:id="rId27"/>
    <p:sldId id="281" r:id="rId28"/>
    <p:sldId id="279" r:id="rId29"/>
    <p:sldId id="282" r:id="rId30"/>
    <p:sldId id="288" r:id="rId31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4981"/>
    <a:srgbClr val="004B5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F9967771-2D10-43A3-B6E6-9D0D347AB5AA}">
  <a:tblStyle styleId="{F9967771-2D10-43A3-B6E6-9D0D347AB5AA}" styleName="Table_0"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1270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1270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1270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1270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  <a:fill>
          <a:solidFill>
            <a:srgbClr val="FDEEE8"/>
          </a:solidFill>
        </a:fill>
      </a:tcStyle>
    </a:wholeTbl>
    <a:band1H>
      <a:tcTxStyle/>
      <a:tcStyle>
        <a:tcBdr/>
        <a:fill>
          <a:solidFill>
            <a:srgbClr val="FCDCCE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FCDCCE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/>
        <a:fill>
          <a:solidFill>
            <a:srgbClr val="F79646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/>
        <a:fill>
          <a:solidFill>
            <a:srgbClr val="F79646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top>
            <a:ln w="3810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top>
        </a:tcBdr>
        <a:fill>
          <a:solidFill>
            <a:srgbClr val="F79646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bottom>
            <a:ln w="3810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F79646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00AB5B18-4F13-46E0-B0E5-5B82F8988663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A9974024-AD9F-491E-95B4-DA08EB9712FF}" styleName="Table_2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939" autoAdjust="0"/>
    <p:restoredTop sz="94660"/>
  </p:normalViewPr>
  <p:slideViewPr>
    <p:cSldViewPr snapToGrid="0" snapToObjects="1">
      <p:cViewPr>
        <p:scale>
          <a:sx n="100" d="100"/>
          <a:sy n="100" d="100"/>
        </p:scale>
        <p:origin x="-378" y="-7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ct val="100000"/>
              <a:buChar char="●"/>
              <a:defRPr sz="1100"/>
            </a:lvl1pPr>
            <a:lvl2pPr lvl="1">
              <a:spcBef>
                <a:spcPts val="0"/>
              </a:spcBef>
              <a:buSzPct val="100000"/>
              <a:buChar char="○"/>
              <a:defRPr sz="1100"/>
            </a:lvl2pPr>
            <a:lvl3pPr lvl="2">
              <a:spcBef>
                <a:spcPts val="0"/>
              </a:spcBef>
              <a:buSzPct val="100000"/>
              <a:buChar char="■"/>
              <a:defRPr sz="1100"/>
            </a:lvl3pPr>
            <a:lvl4pPr lvl="3">
              <a:spcBef>
                <a:spcPts val="0"/>
              </a:spcBef>
              <a:buSzPct val="100000"/>
              <a:buChar char="●"/>
              <a:defRPr sz="1100"/>
            </a:lvl4pPr>
            <a:lvl5pPr lvl="4">
              <a:spcBef>
                <a:spcPts val="0"/>
              </a:spcBef>
              <a:buSzPct val="100000"/>
              <a:buChar char="○"/>
              <a:defRPr sz="1100"/>
            </a:lvl5pPr>
            <a:lvl6pPr lvl="5">
              <a:spcBef>
                <a:spcPts val="0"/>
              </a:spcBef>
              <a:buSzPct val="100000"/>
              <a:buChar char="■"/>
              <a:defRPr sz="1100"/>
            </a:lvl6pPr>
            <a:lvl7pPr lvl="6">
              <a:spcBef>
                <a:spcPts val="0"/>
              </a:spcBef>
              <a:buSzPct val="100000"/>
              <a:buChar char="●"/>
              <a:defRPr sz="1100"/>
            </a:lvl7pPr>
            <a:lvl8pPr lvl="7">
              <a:spcBef>
                <a:spcPts val="0"/>
              </a:spcBef>
              <a:buSzPct val="100000"/>
              <a:buChar char="○"/>
              <a:defRPr sz="1100"/>
            </a:lvl8pPr>
            <a:lvl9pPr lvl="8">
              <a:spcBef>
                <a:spcPts val="0"/>
              </a:spcBef>
              <a:buSzPct val="1000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06858865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Shape 1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Shape 18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Shape 370"/>
          <p:cNvSpPr txBox="1"/>
          <p:nvPr/>
        </p:nvSpPr>
        <p:spPr>
          <a:xfrm>
            <a:off x="3887788" y="8689976"/>
            <a:ext cx="2970300" cy="453900"/>
          </a:xfrm>
          <a:prstGeom prst="rect">
            <a:avLst/>
          </a:prstGeom>
          <a:noFill/>
          <a:ln>
            <a:noFill/>
          </a:ln>
        </p:spPr>
        <p:txBody>
          <a:bodyPr wrap="square" lIns="94800" tIns="47400" rIns="94800" bIns="474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Calibri"/>
                <a:buNone/>
              </a:pPr>
              <a:t>10</a:t>
            </a:fld>
            <a:endParaRPr lang="en"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1" name="Shape 37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7588" cy="34305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72" name="Shape 372"/>
          <p:cNvSpPr txBox="1">
            <a:spLocks noGrp="1"/>
          </p:cNvSpPr>
          <p:nvPr>
            <p:ph type="body" idx="1"/>
          </p:nvPr>
        </p:nvSpPr>
        <p:spPr>
          <a:xfrm>
            <a:off x="914401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4800" tIns="47400" rIns="94800" bIns="474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Shape 39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93" name="Shape 3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4" name="Shape 394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11</a:t>
            </a:fld>
            <a:endParaRPr lang="en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Shape 404"/>
          <p:cNvSpPr txBox="1"/>
          <p:nvPr/>
        </p:nvSpPr>
        <p:spPr>
          <a:xfrm>
            <a:off x="3887788" y="8689976"/>
            <a:ext cx="2970300" cy="453900"/>
          </a:xfrm>
          <a:prstGeom prst="rect">
            <a:avLst/>
          </a:prstGeom>
          <a:noFill/>
          <a:ln>
            <a:noFill/>
          </a:ln>
        </p:spPr>
        <p:txBody>
          <a:bodyPr wrap="square" lIns="94800" tIns="47400" rIns="94800" bIns="474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Calibri"/>
                <a:buNone/>
              </a:pPr>
              <a:t>12</a:t>
            </a:fld>
            <a:endParaRPr lang="en"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5" name="Shape 40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7588" cy="34305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06" name="Shape 406"/>
          <p:cNvSpPr txBox="1">
            <a:spLocks noGrp="1"/>
          </p:cNvSpPr>
          <p:nvPr>
            <p:ph type="body" idx="1"/>
          </p:nvPr>
        </p:nvSpPr>
        <p:spPr>
          <a:xfrm>
            <a:off x="914401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4800" tIns="47400" rIns="94800" bIns="474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4~8~12</a:t>
            </a:r>
            <a:b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4TB 8TB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Shape 417"/>
          <p:cNvSpPr txBox="1"/>
          <p:nvPr/>
        </p:nvSpPr>
        <p:spPr>
          <a:xfrm>
            <a:off x="3887788" y="8689976"/>
            <a:ext cx="2970300" cy="453900"/>
          </a:xfrm>
          <a:prstGeom prst="rect">
            <a:avLst/>
          </a:prstGeom>
          <a:noFill/>
          <a:ln>
            <a:noFill/>
          </a:ln>
        </p:spPr>
        <p:txBody>
          <a:bodyPr wrap="square" lIns="94800" tIns="47400" rIns="94800" bIns="474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Calibri"/>
                <a:buNone/>
              </a:pPr>
              <a:t>13</a:t>
            </a:fld>
            <a:endParaRPr lang="en"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8" name="Shape 4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7588" cy="34305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19" name="Shape 419"/>
          <p:cNvSpPr txBox="1">
            <a:spLocks noGrp="1"/>
          </p:cNvSpPr>
          <p:nvPr>
            <p:ph type="body" idx="1"/>
          </p:nvPr>
        </p:nvSpPr>
        <p:spPr>
          <a:xfrm>
            <a:off x="914401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4800" tIns="47400" rIns="94800" bIns="474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Shape 430"/>
          <p:cNvSpPr txBox="1"/>
          <p:nvPr/>
        </p:nvSpPr>
        <p:spPr>
          <a:xfrm>
            <a:off x="3887788" y="8689976"/>
            <a:ext cx="2970300" cy="453900"/>
          </a:xfrm>
          <a:prstGeom prst="rect">
            <a:avLst/>
          </a:prstGeom>
          <a:noFill/>
          <a:ln>
            <a:noFill/>
          </a:ln>
        </p:spPr>
        <p:txBody>
          <a:bodyPr wrap="square" lIns="94800" tIns="47400" rIns="94800" bIns="474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Calibri"/>
                <a:buNone/>
              </a:pPr>
              <a:t>14</a:t>
            </a:fld>
            <a:endParaRPr lang="en"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1" name="Shape 43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7588" cy="34305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32" name="Shape 432"/>
          <p:cNvSpPr txBox="1">
            <a:spLocks noGrp="1"/>
          </p:cNvSpPr>
          <p:nvPr>
            <p:ph type="body" idx="1"/>
          </p:nvPr>
        </p:nvSpPr>
        <p:spPr>
          <a:xfrm>
            <a:off x="914401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4800" tIns="47400" rIns="94800" bIns="474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Shape 450"/>
          <p:cNvSpPr txBox="1"/>
          <p:nvPr/>
        </p:nvSpPr>
        <p:spPr>
          <a:xfrm>
            <a:off x="3887788" y="8689976"/>
            <a:ext cx="2970300" cy="453900"/>
          </a:xfrm>
          <a:prstGeom prst="rect">
            <a:avLst/>
          </a:prstGeom>
          <a:noFill/>
          <a:ln>
            <a:noFill/>
          </a:ln>
        </p:spPr>
        <p:txBody>
          <a:bodyPr wrap="square" lIns="94800" tIns="47400" rIns="94800" bIns="474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Calibri"/>
                <a:buNone/>
              </a:pPr>
              <a:t>15</a:t>
            </a:fld>
            <a:endParaRPr lang="en"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1" name="Shape 45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7588" cy="34305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52" name="Shape 452"/>
          <p:cNvSpPr txBox="1">
            <a:spLocks noGrp="1"/>
          </p:cNvSpPr>
          <p:nvPr>
            <p:ph type="body" idx="1"/>
          </p:nvPr>
        </p:nvSpPr>
        <p:spPr>
          <a:xfrm>
            <a:off x="914401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4800" tIns="47400" rIns="94800" bIns="474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Shape 458"/>
          <p:cNvSpPr txBox="1"/>
          <p:nvPr/>
        </p:nvSpPr>
        <p:spPr>
          <a:xfrm>
            <a:off x="3887788" y="8689975"/>
            <a:ext cx="2970300" cy="453900"/>
          </a:xfrm>
          <a:prstGeom prst="rect">
            <a:avLst/>
          </a:prstGeom>
          <a:noFill/>
          <a:ln>
            <a:noFill/>
          </a:ln>
        </p:spPr>
        <p:txBody>
          <a:bodyPr wrap="square" lIns="94800" tIns="47400" rIns="94800" bIns="474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Calibri"/>
                <a:buNone/>
              </a:pPr>
              <a:t>16</a:t>
            </a:fld>
            <a:endParaRPr lang="en"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9" name="Shape 45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7588" cy="34305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60" name="Shape 460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4800" tIns="47400" rIns="94800" bIns="474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Shape 46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69" name="Shape 46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0" name="Shape 470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17</a:t>
            </a:fld>
            <a:endParaRPr lang="en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Shape 47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8" name="Shape 47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hape 19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91" name="Shape 19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2" name="Shape 192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2</a:t>
            </a:fld>
            <a:endParaRPr lang="en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Shape 493"/>
          <p:cNvSpPr txBox="1"/>
          <p:nvPr/>
        </p:nvSpPr>
        <p:spPr>
          <a:xfrm>
            <a:off x="3887788" y="8689975"/>
            <a:ext cx="2970300" cy="453900"/>
          </a:xfrm>
          <a:prstGeom prst="rect">
            <a:avLst/>
          </a:prstGeom>
          <a:noFill/>
          <a:ln>
            <a:noFill/>
          </a:ln>
        </p:spPr>
        <p:txBody>
          <a:bodyPr wrap="square" lIns="94800" tIns="47400" rIns="94800" bIns="474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Calibri"/>
                <a:buNone/>
              </a:pPr>
              <a:t>23</a:t>
            </a:fld>
            <a:endParaRPr lang="en"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4" name="Shape 4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7588" cy="34305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95" name="Shape 495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4800" tIns="47400" rIns="94800" bIns="474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NAS &gt; eSATA &lt; JBOD &gt; LUN backup &gt; to other NAS</a:t>
            </a: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Shape 515"/>
          <p:cNvSpPr txBox="1"/>
          <p:nvPr/>
        </p:nvSpPr>
        <p:spPr>
          <a:xfrm>
            <a:off x="3887788" y="8689975"/>
            <a:ext cx="2970300" cy="453900"/>
          </a:xfrm>
          <a:prstGeom prst="rect">
            <a:avLst/>
          </a:prstGeom>
          <a:noFill/>
          <a:ln>
            <a:noFill/>
          </a:ln>
        </p:spPr>
        <p:txBody>
          <a:bodyPr wrap="square" lIns="94800" tIns="47400" rIns="94800" bIns="474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Calibri"/>
                <a:buNone/>
              </a:pPr>
              <a:t>24</a:t>
            </a:fld>
            <a:endParaRPr lang="en"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6" name="Shape 51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7588" cy="34305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4800" tIns="47400" rIns="94800" bIns="474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Shape 552"/>
          <p:cNvSpPr txBox="1"/>
          <p:nvPr/>
        </p:nvSpPr>
        <p:spPr>
          <a:xfrm>
            <a:off x="3887788" y="8689975"/>
            <a:ext cx="2970300" cy="453900"/>
          </a:xfrm>
          <a:prstGeom prst="rect">
            <a:avLst/>
          </a:prstGeom>
          <a:noFill/>
          <a:ln>
            <a:noFill/>
          </a:ln>
        </p:spPr>
        <p:txBody>
          <a:bodyPr wrap="square" lIns="94800" tIns="47400" rIns="94800" bIns="474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Calibri"/>
                <a:buNone/>
              </a:pPr>
              <a:t>25</a:t>
            </a:fld>
            <a:endParaRPr lang="en"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3" name="Shape 55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7588" cy="34305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54" name="Shape 554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4800" tIns="47400" rIns="94800" bIns="474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Shape 564"/>
          <p:cNvSpPr txBox="1"/>
          <p:nvPr/>
        </p:nvSpPr>
        <p:spPr>
          <a:xfrm>
            <a:off x="3887788" y="8689975"/>
            <a:ext cx="2970300" cy="453900"/>
          </a:xfrm>
          <a:prstGeom prst="rect">
            <a:avLst/>
          </a:prstGeom>
          <a:noFill/>
          <a:ln>
            <a:noFill/>
          </a:ln>
        </p:spPr>
        <p:txBody>
          <a:bodyPr wrap="square" lIns="94800" tIns="47400" rIns="94800" bIns="474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Calibri"/>
                <a:buNone/>
              </a:pPr>
              <a:t>26</a:t>
            </a:fld>
            <a:endParaRPr lang="en"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5" name="Shape 56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7588" cy="34305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66" name="Shape 566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4800" tIns="47400" rIns="94800" bIns="474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Shape 52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6" name="Shape 5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Shape 574"/>
          <p:cNvSpPr txBox="1"/>
          <p:nvPr/>
        </p:nvSpPr>
        <p:spPr>
          <a:xfrm>
            <a:off x="3887788" y="8689975"/>
            <a:ext cx="2970300" cy="453900"/>
          </a:xfrm>
          <a:prstGeom prst="rect">
            <a:avLst/>
          </a:prstGeom>
          <a:noFill/>
          <a:ln>
            <a:noFill/>
          </a:ln>
        </p:spPr>
        <p:txBody>
          <a:bodyPr wrap="square" lIns="94800" tIns="47400" rIns="94800" bIns="474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Calibri"/>
                <a:buNone/>
              </a:pPr>
              <a:t>28</a:t>
            </a:fld>
            <a:endParaRPr lang="en"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5" name="Shape 57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7588" cy="34305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76" name="Shape 576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4800" tIns="47400" rIns="94800" bIns="474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Shape 50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08" name="Shape 50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Shape 198"/>
          <p:cNvSpPr txBox="1"/>
          <p:nvPr/>
        </p:nvSpPr>
        <p:spPr>
          <a:xfrm>
            <a:off x="3887788" y="8689976"/>
            <a:ext cx="2970300" cy="453900"/>
          </a:xfrm>
          <a:prstGeom prst="rect">
            <a:avLst/>
          </a:prstGeom>
          <a:noFill/>
          <a:ln>
            <a:noFill/>
          </a:ln>
        </p:spPr>
        <p:txBody>
          <a:bodyPr wrap="square" lIns="94800" tIns="47400" rIns="94800" bIns="474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Calibri"/>
                <a:buNone/>
              </a:pPr>
              <a:t>3</a:t>
            </a:fld>
            <a:endParaRPr lang="en"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9" name="Shape 19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7588" cy="34305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00" name="Shape 200"/>
          <p:cNvSpPr txBox="1">
            <a:spLocks noGrp="1"/>
          </p:cNvSpPr>
          <p:nvPr>
            <p:ph type="body" idx="1"/>
          </p:nvPr>
        </p:nvSpPr>
        <p:spPr>
          <a:xfrm>
            <a:off x="914401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4800" tIns="47400" rIns="94800" bIns="474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</a:pPr>
            <a:endParaRPr lang="en-US" sz="1200" b="0" i="0" u="none" strike="noStrike" cap="none"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</a:pP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Shape 2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Shape 21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101600" lvl="0" indent="0" rtl="0">
              <a:spcBef>
                <a:spcPts val="0"/>
              </a:spcBef>
              <a:buClr>
                <a:srgbClr val="262626"/>
              </a:buClr>
              <a:buSzPct val="100000"/>
              <a:buNone/>
            </a:pPr>
            <a:r>
              <a:rPr lang="en" altLang="zh-TW" sz="1200" dirty="0" smtClean="0">
                <a:solidFill>
                  <a:srgbClr val="262626"/>
                </a:solidFill>
              </a:rPr>
              <a:t>SSD tier can store data</a:t>
            </a:r>
          </a:p>
          <a:p>
            <a:pPr marL="101600" lvl="0" indent="0" rtl="0">
              <a:spcBef>
                <a:spcPts val="0"/>
              </a:spcBef>
              <a:buClr>
                <a:srgbClr val="262626"/>
              </a:buClr>
              <a:buSzPct val="100000"/>
              <a:buNone/>
            </a:pPr>
            <a:r>
              <a:rPr lang="en" altLang="zh-TW" sz="1200" dirty="0" smtClean="0">
                <a:solidFill>
                  <a:srgbClr val="1155CC"/>
                </a:solidFill>
              </a:rPr>
              <a:t>IO Aware and Tiering On Demand</a:t>
            </a:r>
          </a:p>
          <a:p>
            <a:pPr marL="171450" lvl="0" indent="-171450" rtl="0">
              <a:spcBef>
                <a:spcPts val="0"/>
              </a:spcBef>
              <a:buFont typeface="Wingdings" charset="0"/>
              <a:buChar char="Ø"/>
            </a:pPr>
            <a:endParaRPr lang="en" altLang="zh-TW" sz="1200" b="1" dirty="0" smtClean="0">
              <a:solidFill>
                <a:srgbClr val="262626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Shape 261"/>
          <p:cNvSpPr txBox="1"/>
          <p:nvPr/>
        </p:nvSpPr>
        <p:spPr>
          <a:xfrm>
            <a:off x="3887788" y="8689976"/>
            <a:ext cx="2970300" cy="453900"/>
          </a:xfrm>
          <a:prstGeom prst="rect">
            <a:avLst/>
          </a:prstGeom>
          <a:noFill/>
          <a:ln>
            <a:noFill/>
          </a:ln>
        </p:spPr>
        <p:txBody>
          <a:bodyPr wrap="square" lIns="94800" tIns="47400" rIns="94800" bIns="474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Calibri"/>
                <a:buNone/>
              </a:pPr>
              <a:t>5</a:t>
            </a:fld>
            <a:endParaRPr lang="en"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2" name="Shape 26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7588" cy="34305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63" name="Shape 263"/>
          <p:cNvSpPr txBox="1">
            <a:spLocks noGrp="1"/>
          </p:cNvSpPr>
          <p:nvPr>
            <p:ph type="body" idx="1"/>
          </p:nvPr>
        </p:nvSpPr>
        <p:spPr>
          <a:xfrm>
            <a:off x="914401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4800" tIns="47400" rIns="94800" bIns="474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</a:pP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/>
          <p:cNvSpPr txBox="1"/>
          <p:nvPr/>
        </p:nvSpPr>
        <p:spPr>
          <a:xfrm>
            <a:off x="3887788" y="8689976"/>
            <a:ext cx="2970300" cy="453900"/>
          </a:xfrm>
          <a:prstGeom prst="rect">
            <a:avLst/>
          </a:prstGeom>
          <a:noFill/>
          <a:ln>
            <a:noFill/>
          </a:ln>
        </p:spPr>
        <p:txBody>
          <a:bodyPr wrap="square" lIns="94800" tIns="47400" rIns="94800" bIns="474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Calibri"/>
                <a:buNone/>
              </a:pPr>
              <a:t>6</a:t>
            </a:fld>
            <a:endParaRPr lang="en"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5" name="Shape 32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7588" cy="34305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26" name="Shape 326"/>
          <p:cNvSpPr txBox="1">
            <a:spLocks noGrp="1"/>
          </p:cNvSpPr>
          <p:nvPr>
            <p:ph type="body" idx="1"/>
          </p:nvPr>
        </p:nvSpPr>
        <p:spPr>
          <a:xfrm>
            <a:off x="914401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4800" tIns="47400" rIns="94800" bIns="474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Shape 338"/>
          <p:cNvSpPr txBox="1"/>
          <p:nvPr/>
        </p:nvSpPr>
        <p:spPr>
          <a:xfrm>
            <a:off x="3887788" y="8689976"/>
            <a:ext cx="2970300" cy="453900"/>
          </a:xfrm>
          <a:prstGeom prst="rect">
            <a:avLst/>
          </a:prstGeom>
          <a:noFill/>
          <a:ln>
            <a:noFill/>
          </a:ln>
        </p:spPr>
        <p:txBody>
          <a:bodyPr wrap="square" lIns="94800" tIns="47400" rIns="94800" bIns="474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Calibri"/>
                <a:buNone/>
              </a:pPr>
              <a:t>7</a:t>
            </a:fld>
            <a:endParaRPr lang="en"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9" name="Shape 33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7588" cy="34305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40" name="Shape 340"/>
          <p:cNvSpPr txBox="1">
            <a:spLocks noGrp="1"/>
          </p:cNvSpPr>
          <p:nvPr>
            <p:ph type="body" idx="1"/>
          </p:nvPr>
        </p:nvSpPr>
        <p:spPr>
          <a:xfrm>
            <a:off x="914401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4800" tIns="47400" rIns="94800" bIns="474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流程圖 &gt; 移除 Cache &gt; 升級Qtier Pool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Shape 346"/>
          <p:cNvSpPr txBox="1"/>
          <p:nvPr/>
        </p:nvSpPr>
        <p:spPr>
          <a:xfrm>
            <a:off x="3887788" y="8689976"/>
            <a:ext cx="2970300" cy="453900"/>
          </a:xfrm>
          <a:prstGeom prst="rect">
            <a:avLst/>
          </a:prstGeom>
          <a:noFill/>
          <a:ln>
            <a:noFill/>
          </a:ln>
        </p:spPr>
        <p:txBody>
          <a:bodyPr wrap="square" lIns="94800" tIns="47400" rIns="94800" bIns="474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Calibri"/>
                <a:buNone/>
              </a:pPr>
              <a:t>8</a:t>
            </a:fld>
            <a:endParaRPr lang="en"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7" name="Shape 34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7588" cy="34305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48" name="Shape 348"/>
          <p:cNvSpPr txBox="1">
            <a:spLocks noGrp="1"/>
          </p:cNvSpPr>
          <p:nvPr>
            <p:ph type="body" idx="1"/>
          </p:nvPr>
        </p:nvSpPr>
        <p:spPr>
          <a:xfrm>
            <a:off x="914401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4800" tIns="47400" rIns="94800" bIns="474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流程圖 &gt; 移除 Cache &gt; 升級Qtier Pool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Shape 354"/>
          <p:cNvSpPr txBox="1"/>
          <p:nvPr/>
        </p:nvSpPr>
        <p:spPr>
          <a:xfrm>
            <a:off x="3887788" y="8689976"/>
            <a:ext cx="2970300" cy="453900"/>
          </a:xfrm>
          <a:prstGeom prst="rect">
            <a:avLst/>
          </a:prstGeom>
          <a:noFill/>
          <a:ln>
            <a:noFill/>
          </a:ln>
        </p:spPr>
        <p:txBody>
          <a:bodyPr wrap="square" lIns="94800" tIns="47400" rIns="94800" bIns="474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Calibri"/>
                <a:buNone/>
              </a:pPr>
              <a:t>9</a:t>
            </a:fld>
            <a:endParaRPr lang="en"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5" name="Shape 35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7588" cy="34305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56" name="Shape 356"/>
          <p:cNvSpPr txBox="1">
            <a:spLocks noGrp="1"/>
          </p:cNvSpPr>
          <p:nvPr>
            <p:ph type="body" idx="1"/>
          </p:nvPr>
        </p:nvSpPr>
        <p:spPr>
          <a:xfrm>
            <a:off x="914401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4800" tIns="47400" rIns="94800" bIns="474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Shape 56" descr="D:\工作進行中\20170911直播母版16比9\母片\2017_Think Big母版16比9_C內頁.jpg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4255" y="-18"/>
            <a:ext cx="9135541" cy="5138100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Shape 57"/>
          <p:cNvSpPr txBox="1">
            <a:spLocks noGrp="1"/>
          </p:cNvSpPr>
          <p:nvPr>
            <p:ph type="ctrTitle"/>
          </p:nvPr>
        </p:nvSpPr>
        <p:spPr>
          <a:xfrm>
            <a:off x="311688" y="1771450"/>
            <a:ext cx="8520600" cy="1348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ct val="100000"/>
              <a:buNone/>
              <a:defRPr sz="4800" i="0" u="none" strike="noStrike" cap="none">
                <a:solidFill>
                  <a:srgbClr val="073763"/>
                </a:solidFill>
              </a:defRPr>
            </a:lvl1pPr>
            <a:lvl2pPr lvl="1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2pPr>
            <a:lvl3pPr lvl="2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3pPr>
            <a:lvl4pPr lvl="3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4pPr>
            <a:lvl5pPr lvl="4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5pPr>
            <a:lvl6pPr lvl="5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6pPr>
            <a:lvl7pPr lvl="6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7pPr>
            <a:lvl8pPr lvl="7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8pPr>
            <a:lvl9pPr lvl="8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8" name="Shape 58"/>
          <p:cNvSpPr txBox="1">
            <a:spLocks noGrp="1"/>
          </p:cNvSpPr>
          <p:nvPr>
            <p:ph type="subTitle" idx="1"/>
          </p:nvPr>
        </p:nvSpPr>
        <p:spPr>
          <a:xfrm>
            <a:off x="311688" y="31569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240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9" name="Shape 59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en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Leer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 txBox="1">
            <a:spLocks noGrp="1"/>
          </p:cNvSpPr>
          <p:nvPr>
            <p:ph type="dt" idx="10"/>
          </p:nvPr>
        </p:nvSpPr>
        <p:spPr>
          <a:xfrm>
            <a:off x="242917" y="4767263"/>
            <a:ext cx="1601400" cy="270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3" name="Shape 93"/>
          <p:cNvSpPr txBox="1">
            <a:spLocks noGrp="1"/>
          </p:cNvSpPr>
          <p:nvPr>
            <p:ph type="ftr" idx="11"/>
          </p:nvPr>
        </p:nvSpPr>
        <p:spPr>
          <a:xfrm>
            <a:off x="1844226" y="4767263"/>
            <a:ext cx="5455500" cy="270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4" name="Shape 94"/>
          <p:cNvSpPr txBox="1">
            <a:spLocks noGrp="1"/>
          </p:cNvSpPr>
          <p:nvPr>
            <p:ph type="sldNum" idx="12"/>
          </p:nvPr>
        </p:nvSpPr>
        <p:spPr>
          <a:xfrm>
            <a:off x="8472457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en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標題及物件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7" name="Shape 97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8" name="Shape 98"/>
          <p:cNvSpPr txBox="1">
            <a:spLocks noGrp="1"/>
          </p:cNvSpPr>
          <p:nvPr>
            <p:ph type="ftr" idx="11"/>
          </p:nvPr>
        </p:nvSpPr>
        <p:spPr>
          <a:xfrm>
            <a:off x="3028950" y="4767264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9" name="Shape 99"/>
          <p:cNvSpPr txBox="1">
            <a:spLocks noGrp="1"/>
          </p:cNvSpPr>
          <p:nvPr>
            <p:ph type="sldNum" idx="12"/>
          </p:nvPr>
        </p:nvSpPr>
        <p:spPr>
          <a:xfrm>
            <a:off x="8472457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250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88888"/>
                </a:buClr>
                <a:buSzPct val="25000"/>
                <a:buFont typeface="Arial"/>
                <a:buNone/>
              </a:pPr>
              <a:t>‹#›</a:t>
            </a:fld>
            <a:endParaRPr lang="en" sz="1400" b="0" i="0" u="none" strike="noStrike" cap="none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" name="Shape 100"/>
          <p:cNvSpPr txBox="1">
            <a:spLocks noGrp="1"/>
          </p:cNvSpPr>
          <p:nvPr>
            <p:ph type="title"/>
          </p:nvPr>
        </p:nvSpPr>
        <p:spPr>
          <a:xfrm>
            <a:off x="539552" y="411510"/>
            <a:ext cx="8001000" cy="624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lt1"/>
              </a:buClr>
              <a:buNone/>
              <a:defRPr i="0" u="none" strike="noStrike" cap="none">
                <a:solidFill>
                  <a:schemeClr val="lt1"/>
                </a:solidFill>
              </a:defRPr>
            </a:lvl1pPr>
            <a:lvl2pPr lvl="1" indent="0" rtl="0">
              <a:spcBef>
                <a:spcPts val="0"/>
              </a:spcBef>
              <a:buNone/>
              <a:defRPr sz="1800"/>
            </a:lvl2pPr>
            <a:lvl3pPr lvl="2" indent="0" rtl="0">
              <a:spcBef>
                <a:spcPts val="0"/>
              </a:spcBef>
              <a:buNone/>
              <a:defRPr sz="1800"/>
            </a:lvl3pPr>
            <a:lvl4pPr lvl="3" indent="0" rtl="0">
              <a:spcBef>
                <a:spcPts val="0"/>
              </a:spcBef>
              <a:buNone/>
              <a:defRPr sz="1800"/>
            </a:lvl4pPr>
            <a:lvl5pPr lvl="4" indent="0" rtl="0">
              <a:spcBef>
                <a:spcPts val="0"/>
              </a:spcBef>
              <a:buNone/>
              <a:defRPr sz="1800"/>
            </a:lvl5pPr>
            <a:lvl6pPr lvl="5" indent="0" rtl="0">
              <a:spcBef>
                <a:spcPts val="0"/>
              </a:spcBef>
              <a:buNone/>
              <a:defRPr sz="1800"/>
            </a:lvl6pPr>
            <a:lvl7pPr lvl="6" indent="0" rtl="0">
              <a:spcBef>
                <a:spcPts val="0"/>
              </a:spcBef>
              <a:buNone/>
              <a:defRPr sz="1800"/>
            </a:lvl7pPr>
            <a:lvl8pPr lvl="7" indent="0" rtl="0">
              <a:spcBef>
                <a:spcPts val="0"/>
              </a:spcBef>
              <a:buNone/>
              <a:defRPr sz="1800"/>
            </a:lvl8pPr>
            <a:lvl9pPr lvl="8" indent="0" rtl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標題投影片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 txBox="1">
            <a:spLocks noGrp="1"/>
          </p:cNvSpPr>
          <p:nvPr>
            <p:ph type="ctrTitle"/>
          </p:nvPr>
        </p:nvSpPr>
        <p:spPr>
          <a:xfrm>
            <a:off x="683575" y="1491625"/>
            <a:ext cx="8152800" cy="1296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rgbClr val="262626"/>
              </a:buClr>
              <a:buFont typeface="Arial"/>
              <a:buNone/>
              <a:defRPr sz="4000" b="1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rtl="0">
              <a:spcBef>
                <a:spcPts val="0"/>
              </a:spcBef>
              <a:buNone/>
              <a:defRPr sz="1800"/>
            </a:lvl2pPr>
            <a:lvl3pPr lvl="2" indent="0" rtl="0">
              <a:spcBef>
                <a:spcPts val="0"/>
              </a:spcBef>
              <a:buNone/>
              <a:defRPr sz="1800"/>
            </a:lvl3pPr>
            <a:lvl4pPr lvl="3" indent="0" rtl="0">
              <a:spcBef>
                <a:spcPts val="0"/>
              </a:spcBef>
              <a:buNone/>
              <a:defRPr sz="1800"/>
            </a:lvl4pPr>
            <a:lvl5pPr lvl="4" indent="0" rtl="0">
              <a:spcBef>
                <a:spcPts val="0"/>
              </a:spcBef>
              <a:buNone/>
              <a:defRPr sz="1800"/>
            </a:lvl5pPr>
            <a:lvl6pPr lvl="5" indent="0" rtl="0">
              <a:spcBef>
                <a:spcPts val="0"/>
              </a:spcBef>
              <a:buNone/>
              <a:defRPr sz="1800"/>
            </a:lvl6pPr>
            <a:lvl7pPr lvl="6" indent="0" rtl="0">
              <a:spcBef>
                <a:spcPts val="0"/>
              </a:spcBef>
              <a:buNone/>
              <a:defRPr sz="1800"/>
            </a:lvl7pPr>
            <a:lvl8pPr lvl="7" indent="0" rtl="0">
              <a:spcBef>
                <a:spcPts val="0"/>
              </a:spcBef>
              <a:buNone/>
              <a:defRPr sz="1800"/>
            </a:lvl8pPr>
            <a:lvl9pPr lvl="8" indent="0" rtl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03" name="Shape 103"/>
          <p:cNvSpPr txBox="1">
            <a:spLocks noGrp="1"/>
          </p:cNvSpPr>
          <p:nvPr>
            <p:ph type="subTitle" idx="1"/>
          </p:nvPr>
        </p:nvSpPr>
        <p:spPr>
          <a:xfrm>
            <a:off x="1331640" y="2787774"/>
            <a:ext cx="6400800" cy="571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spcBef>
                <a:spcPts val="520"/>
              </a:spcBef>
              <a:buClr>
                <a:srgbClr val="0C0C0C"/>
              </a:buClr>
              <a:buFont typeface="Arial"/>
              <a:buNone/>
              <a:defRPr sz="2600" b="0" i="0" u="none" strike="noStrike" cap="none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ctr" rtl="0">
              <a:spcBef>
                <a:spcPts val="560"/>
              </a:spcBef>
              <a:buClr>
                <a:srgbClr val="888888"/>
              </a:buClr>
              <a:buFont typeface="Arial"/>
              <a:buNone/>
              <a:defRPr sz="2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ctr" rtl="0">
              <a:spcBef>
                <a:spcPts val="480"/>
              </a:spcBef>
              <a:buClr>
                <a:srgbClr val="888888"/>
              </a:buClr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只有標題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hape 105"/>
          <p:cNvSpPr txBox="1">
            <a:spLocks noGrp="1"/>
          </p:cNvSpPr>
          <p:nvPr>
            <p:ph type="title"/>
          </p:nvPr>
        </p:nvSpPr>
        <p:spPr>
          <a:xfrm>
            <a:off x="539552" y="411510"/>
            <a:ext cx="8001000" cy="624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lt1"/>
              </a:buClr>
              <a:buNone/>
              <a:defRPr i="0" u="none" strike="noStrike" cap="none">
                <a:solidFill>
                  <a:schemeClr val="lt1"/>
                </a:solidFill>
              </a:defRPr>
            </a:lvl1pPr>
            <a:lvl2pPr lvl="1" indent="0" rtl="0">
              <a:spcBef>
                <a:spcPts val="0"/>
              </a:spcBef>
              <a:buNone/>
              <a:defRPr sz="1800"/>
            </a:lvl2pPr>
            <a:lvl3pPr lvl="2" indent="0" rtl="0">
              <a:spcBef>
                <a:spcPts val="0"/>
              </a:spcBef>
              <a:buNone/>
              <a:defRPr sz="1800"/>
            </a:lvl3pPr>
            <a:lvl4pPr lvl="3" indent="0" rtl="0">
              <a:spcBef>
                <a:spcPts val="0"/>
              </a:spcBef>
              <a:buNone/>
              <a:defRPr sz="1800"/>
            </a:lvl4pPr>
            <a:lvl5pPr lvl="4" indent="0" rtl="0">
              <a:spcBef>
                <a:spcPts val="0"/>
              </a:spcBef>
              <a:buNone/>
              <a:defRPr sz="1800"/>
            </a:lvl5pPr>
            <a:lvl6pPr lvl="5" indent="0" rtl="0">
              <a:spcBef>
                <a:spcPts val="0"/>
              </a:spcBef>
              <a:buNone/>
              <a:defRPr sz="1800"/>
            </a:lvl6pPr>
            <a:lvl7pPr lvl="6" indent="0" rtl="0">
              <a:spcBef>
                <a:spcPts val="0"/>
              </a:spcBef>
              <a:buNone/>
              <a:defRPr sz="1800"/>
            </a:lvl7pPr>
            <a:lvl8pPr lvl="7" indent="0" rtl="0">
              <a:spcBef>
                <a:spcPts val="0"/>
              </a:spcBef>
              <a:buNone/>
              <a:defRPr sz="1800"/>
            </a:lvl8pPr>
            <a:lvl9pPr lvl="8" indent="0" rtl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body 1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107"/>
          <p:cNvSpPr txBox="1">
            <a:spLocks noGrp="1"/>
          </p:cNvSpPr>
          <p:nvPr>
            <p:ph type="sldNum" idx="12"/>
          </p:nvPr>
        </p:nvSpPr>
        <p:spPr>
          <a:xfrm>
            <a:off x="7086600" y="4942395"/>
            <a:ext cx="2057400" cy="201000"/>
          </a:xfrm>
          <a:prstGeom prst="rect">
            <a:avLst/>
          </a:prstGeom>
          <a:noFill/>
          <a:ln>
            <a:noFill/>
          </a:ln>
        </p:spPr>
        <p:txBody>
          <a:bodyPr wrap="square" lIns="68575" tIns="34275" rIns="68575" bIns="34275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" sz="800">
                <a:solidFill>
                  <a:srgbClr val="FBFAF8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‹#›</a:t>
            </a:fld>
            <a:r>
              <a:rPr lang="en" sz="800">
                <a:solidFill>
                  <a:srgbClr val="FBFAF8"/>
                </a:solidFill>
                <a:latin typeface="Calibri"/>
                <a:ea typeface="Calibri"/>
                <a:cs typeface="Calibri"/>
                <a:sym typeface="Calibri"/>
              </a:rPr>
              <a:t>-144</a:t>
            </a:r>
          </a:p>
        </p:txBody>
      </p:sp>
      <p:sp>
        <p:nvSpPr>
          <p:cNvPr id="108" name="Shape 108"/>
          <p:cNvSpPr txBox="1">
            <a:spLocks noGrp="1"/>
          </p:cNvSpPr>
          <p:nvPr>
            <p:ph type="title"/>
          </p:nvPr>
        </p:nvSpPr>
        <p:spPr>
          <a:xfrm>
            <a:off x="539552" y="411510"/>
            <a:ext cx="8001000" cy="624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lt1"/>
              </a:buClr>
              <a:buNone/>
              <a:defRPr i="0" u="none" strike="noStrike" cap="none">
                <a:solidFill>
                  <a:schemeClr val="lt1"/>
                </a:solidFill>
              </a:defRPr>
            </a:lvl1pPr>
            <a:lvl2pPr lvl="1" indent="0" rtl="0">
              <a:spcBef>
                <a:spcPts val="0"/>
              </a:spcBef>
              <a:buNone/>
              <a:defRPr sz="1800"/>
            </a:lvl2pPr>
            <a:lvl3pPr lvl="2" indent="0" rtl="0">
              <a:spcBef>
                <a:spcPts val="0"/>
              </a:spcBef>
              <a:buNone/>
              <a:defRPr sz="1800"/>
            </a:lvl3pPr>
            <a:lvl4pPr lvl="3" indent="0" rtl="0">
              <a:spcBef>
                <a:spcPts val="0"/>
              </a:spcBef>
              <a:buNone/>
              <a:defRPr sz="1800"/>
            </a:lvl4pPr>
            <a:lvl5pPr lvl="4" indent="0" rtl="0">
              <a:spcBef>
                <a:spcPts val="0"/>
              </a:spcBef>
              <a:buNone/>
              <a:defRPr sz="1800"/>
            </a:lvl5pPr>
            <a:lvl6pPr lvl="5" indent="0" rtl="0">
              <a:spcBef>
                <a:spcPts val="0"/>
              </a:spcBef>
              <a:buNone/>
              <a:defRPr sz="1800"/>
            </a:lvl6pPr>
            <a:lvl7pPr lvl="6" indent="0" rtl="0">
              <a:spcBef>
                <a:spcPts val="0"/>
              </a:spcBef>
              <a:buNone/>
              <a:defRPr sz="1800"/>
            </a:lvl7pPr>
            <a:lvl8pPr lvl="7" indent="0" rtl="0">
              <a:spcBef>
                <a:spcPts val="0"/>
              </a:spcBef>
              <a:buNone/>
              <a:defRPr sz="1800"/>
            </a:lvl8pPr>
            <a:lvl9pPr lvl="8" indent="0" rtl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body 1 1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en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" name="Shape 111"/>
          <p:cNvSpPr txBox="1">
            <a:spLocks noGrp="1"/>
          </p:cNvSpPr>
          <p:nvPr>
            <p:ph type="title"/>
          </p:nvPr>
        </p:nvSpPr>
        <p:spPr>
          <a:xfrm>
            <a:off x="539552" y="411510"/>
            <a:ext cx="8001000" cy="624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lt1"/>
              </a:buClr>
              <a:buNone/>
              <a:defRPr i="0" u="none" strike="noStrike" cap="none">
                <a:solidFill>
                  <a:schemeClr val="lt1"/>
                </a:solidFill>
              </a:defRPr>
            </a:lvl1pPr>
            <a:lvl2pPr lvl="1" indent="0" rtl="0">
              <a:spcBef>
                <a:spcPts val="0"/>
              </a:spcBef>
              <a:buNone/>
              <a:defRPr sz="1800"/>
            </a:lvl2pPr>
            <a:lvl3pPr lvl="2" indent="0" rtl="0">
              <a:spcBef>
                <a:spcPts val="0"/>
              </a:spcBef>
              <a:buNone/>
              <a:defRPr sz="1800"/>
            </a:lvl3pPr>
            <a:lvl4pPr lvl="3" indent="0" rtl="0">
              <a:spcBef>
                <a:spcPts val="0"/>
              </a:spcBef>
              <a:buNone/>
              <a:defRPr sz="1800"/>
            </a:lvl4pPr>
            <a:lvl5pPr lvl="4" indent="0" rtl="0">
              <a:spcBef>
                <a:spcPts val="0"/>
              </a:spcBef>
              <a:buNone/>
              <a:defRPr sz="1800"/>
            </a:lvl5pPr>
            <a:lvl6pPr lvl="5" indent="0" rtl="0">
              <a:spcBef>
                <a:spcPts val="0"/>
              </a:spcBef>
              <a:buNone/>
              <a:defRPr sz="1800"/>
            </a:lvl6pPr>
            <a:lvl7pPr lvl="6" indent="0" rtl="0">
              <a:spcBef>
                <a:spcPts val="0"/>
              </a:spcBef>
              <a:buNone/>
              <a:defRPr sz="1800"/>
            </a:lvl7pPr>
            <a:lvl8pPr lvl="7" indent="0" rtl="0">
              <a:spcBef>
                <a:spcPts val="0"/>
              </a:spcBef>
              <a:buNone/>
              <a:defRPr sz="1800"/>
            </a:lvl8pPr>
            <a:lvl9pPr lvl="8" indent="0" rtl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Shape 118" descr="D:\工作進行中\20170911直播母版16比9\母片\2017_Think Big母版16比9_C內頁.jpg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4229" y="-18"/>
            <a:ext cx="9135541" cy="5138100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Shape 119"/>
          <p:cNvSpPr txBox="1">
            <a:spLocks noGrp="1"/>
          </p:cNvSpPr>
          <p:nvPr>
            <p:ph type="ctrTitle"/>
          </p:nvPr>
        </p:nvSpPr>
        <p:spPr>
          <a:xfrm>
            <a:off x="311688" y="1771450"/>
            <a:ext cx="8520600" cy="1348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ct val="100000"/>
              <a:buNone/>
              <a:defRPr sz="4800" i="0" u="none" strike="noStrike" cap="none">
                <a:solidFill>
                  <a:srgbClr val="073763"/>
                </a:solidFill>
              </a:defRPr>
            </a:lvl1pPr>
            <a:lvl2pPr lvl="1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2pPr>
            <a:lvl3pPr lvl="2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3pPr>
            <a:lvl4pPr lvl="3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4pPr>
            <a:lvl5pPr lvl="4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5pPr>
            <a:lvl6pPr lvl="5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6pPr>
            <a:lvl7pPr lvl="6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7pPr>
            <a:lvl8pPr lvl="7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8pPr>
            <a:lvl9pPr lvl="8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20" name="Shape 120"/>
          <p:cNvSpPr txBox="1">
            <a:spLocks noGrp="1"/>
          </p:cNvSpPr>
          <p:nvPr>
            <p:ph type="subTitle" idx="1"/>
          </p:nvPr>
        </p:nvSpPr>
        <p:spPr>
          <a:xfrm>
            <a:off x="311688" y="31569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240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1" name="Shape 121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en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 txBox="1">
            <a:spLocks noGrp="1"/>
          </p:cNvSpPr>
          <p:nvPr>
            <p:ph type="title"/>
          </p:nvPr>
        </p:nvSpPr>
        <p:spPr>
          <a:xfrm>
            <a:off x="214282" y="357171"/>
            <a:ext cx="8787000" cy="660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3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24" name="Shape 12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1143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•"/>
              <a:defRPr sz="180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889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Char char="○"/>
              <a:defRPr sz="1400" i="0" u="none" strike="noStrike" cap="none">
                <a:solidFill>
                  <a:schemeClr val="dk2"/>
                </a:solidFill>
              </a:defRPr>
            </a:lvl2pPr>
            <a:lvl3pPr marL="889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Char char="■"/>
              <a:defRPr sz="1400" i="0" u="none" strike="noStrike" cap="none">
                <a:solidFill>
                  <a:schemeClr val="dk2"/>
                </a:solidFill>
              </a:defRPr>
            </a:lvl3pPr>
            <a:lvl4pPr marL="889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Char char="●"/>
              <a:defRPr sz="1200" i="0" u="none" strike="noStrike" cap="none">
                <a:solidFill>
                  <a:schemeClr val="dk2"/>
                </a:solidFill>
              </a:defRPr>
            </a:lvl4pPr>
            <a:lvl5pPr marL="889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Char char="○"/>
              <a:defRPr sz="1000" i="0" u="none" strike="noStrike" cap="none">
                <a:solidFill>
                  <a:schemeClr val="dk2"/>
                </a:solidFill>
              </a:defRPr>
            </a:lvl5pPr>
            <a:lvl6pPr marL="889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Char char="■"/>
              <a:defRPr sz="800" i="0" u="none" strike="noStrike" cap="none">
                <a:solidFill>
                  <a:schemeClr val="dk2"/>
                </a:solidFill>
              </a:defRPr>
            </a:lvl6pPr>
            <a:lvl7pPr marL="889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Char char="●"/>
              <a:defRPr sz="1000" i="0" u="none" strike="noStrike" cap="none">
                <a:solidFill>
                  <a:schemeClr val="dk2"/>
                </a:solidFill>
              </a:defRPr>
            </a:lvl7pPr>
            <a:lvl8pPr marL="889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Char char="○"/>
              <a:defRPr sz="1000" i="0" u="none" strike="noStrike" cap="none">
                <a:solidFill>
                  <a:schemeClr val="dk2"/>
                </a:solidFill>
              </a:defRPr>
            </a:lvl8pPr>
            <a:lvl9pPr marL="889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Char char="■"/>
              <a:defRPr sz="1000" i="0" u="none" strike="noStrike" cap="none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25" name="Shape 125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en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bg>
      <p:bgPr>
        <a:solidFill>
          <a:schemeClr val="lt1"/>
        </a:solidFill>
        <a:effectLst/>
      </p:bgPr>
    </p:bg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hape 127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en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8" name="Shape 128" descr="D:\工作進行中\20170911直播母版16比9\母片\2017_Think Big母版16比9_C內頁.jpg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4229" y="-18"/>
            <a:ext cx="9135541" cy="5138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e column text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373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Verdana"/>
              <a:buNone/>
              <a:defRPr sz="2400" b="1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indent="0" rtl="0">
              <a:spcBef>
                <a:spcPts val="0"/>
              </a:spcBef>
              <a:buClr>
                <a:srgbClr val="FFFFFF"/>
              </a:buClr>
              <a:buFont typeface="Arial"/>
              <a:buNone/>
              <a:defRPr sz="2400">
                <a:solidFill>
                  <a:srgbClr val="FFFFFF"/>
                </a:solidFill>
              </a:defRPr>
            </a:lvl2pPr>
            <a:lvl3pPr lvl="2" indent="0" rtl="0">
              <a:spcBef>
                <a:spcPts val="0"/>
              </a:spcBef>
              <a:buClr>
                <a:srgbClr val="FFFFFF"/>
              </a:buClr>
              <a:buFont typeface="Arial"/>
              <a:buNone/>
              <a:defRPr sz="2400">
                <a:solidFill>
                  <a:srgbClr val="FFFFFF"/>
                </a:solidFill>
              </a:defRPr>
            </a:lvl3pPr>
            <a:lvl4pPr lvl="3" indent="0" rtl="0">
              <a:spcBef>
                <a:spcPts val="0"/>
              </a:spcBef>
              <a:buClr>
                <a:srgbClr val="FFFFFF"/>
              </a:buClr>
              <a:buFont typeface="Arial"/>
              <a:buNone/>
              <a:defRPr sz="2400">
                <a:solidFill>
                  <a:srgbClr val="FFFFFF"/>
                </a:solidFill>
              </a:defRPr>
            </a:lvl4pPr>
            <a:lvl5pPr lvl="4" indent="0" rtl="0">
              <a:spcBef>
                <a:spcPts val="0"/>
              </a:spcBef>
              <a:buClr>
                <a:srgbClr val="FFFFFF"/>
              </a:buClr>
              <a:buFont typeface="Arial"/>
              <a:buNone/>
              <a:defRPr sz="2400">
                <a:solidFill>
                  <a:srgbClr val="FFFFFF"/>
                </a:solidFill>
              </a:defRPr>
            </a:lvl5pPr>
            <a:lvl6pPr lvl="5" indent="0" rtl="0">
              <a:spcBef>
                <a:spcPts val="0"/>
              </a:spcBef>
              <a:buClr>
                <a:srgbClr val="FFFFFF"/>
              </a:buClr>
              <a:buFont typeface="Arial"/>
              <a:buNone/>
              <a:defRPr sz="2400">
                <a:solidFill>
                  <a:srgbClr val="FFFFFF"/>
                </a:solidFill>
              </a:defRPr>
            </a:lvl6pPr>
            <a:lvl7pPr lvl="6" indent="0" rtl="0">
              <a:spcBef>
                <a:spcPts val="0"/>
              </a:spcBef>
              <a:buClr>
                <a:srgbClr val="FFFFFF"/>
              </a:buClr>
              <a:buFont typeface="Arial"/>
              <a:buNone/>
              <a:defRPr sz="2400">
                <a:solidFill>
                  <a:srgbClr val="FFFFFF"/>
                </a:solidFill>
              </a:defRPr>
            </a:lvl7pPr>
            <a:lvl8pPr lvl="7" indent="0" rtl="0">
              <a:spcBef>
                <a:spcPts val="0"/>
              </a:spcBef>
              <a:buClr>
                <a:srgbClr val="FFFFFF"/>
              </a:buClr>
              <a:buFont typeface="Arial"/>
              <a:buNone/>
              <a:defRPr sz="2400">
                <a:solidFill>
                  <a:srgbClr val="FFFFFF"/>
                </a:solidFill>
              </a:defRPr>
            </a:lvl8pPr>
            <a:lvl9pPr lvl="8" indent="0" rtl="0">
              <a:spcBef>
                <a:spcPts val="0"/>
              </a:spcBef>
              <a:buClr>
                <a:srgbClr val="FFFFFF"/>
              </a:buClr>
              <a:buFont typeface="Arial"/>
              <a:buNone/>
              <a:defRPr sz="24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31" name="Shape 131"/>
          <p:cNvSpPr txBox="1">
            <a:spLocks noGrp="1"/>
          </p:cNvSpPr>
          <p:nvPr>
            <p:ph type="body" idx="1"/>
          </p:nvPr>
        </p:nvSpPr>
        <p:spPr>
          <a:xfrm>
            <a:off x="311700" y="1214425"/>
            <a:ext cx="4706700" cy="3354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762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20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62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762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762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762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762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762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762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762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2" name="Shape 132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en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 txBox="1">
            <a:spLocks noGrp="1"/>
          </p:cNvSpPr>
          <p:nvPr>
            <p:ph type="title"/>
          </p:nvPr>
        </p:nvSpPr>
        <p:spPr>
          <a:xfrm>
            <a:off x="214282" y="357171"/>
            <a:ext cx="8787000" cy="660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3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62" name="Shape 6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1143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•"/>
              <a:defRPr sz="180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889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Char char="○"/>
              <a:defRPr sz="1400" i="0" u="none" strike="noStrike" cap="none">
                <a:solidFill>
                  <a:schemeClr val="dk2"/>
                </a:solidFill>
              </a:defRPr>
            </a:lvl2pPr>
            <a:lvl3pPr marL="889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Char char="■"/>
              <a:defRPr sz="1400" i="0" u="none" strike="noStrike" cap="none">
                <a:solidFill>
                  <a:schemeClr val="dk2"/>
                </a:solidFill>
              </a:defRPr>
            </a:lvl3pPr>
            <a:lvl4pPr marL="889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Char char="●"/>
              <a:defRPr sz="1200" i="0" u="none" strike="noStrike" cap="none">
                <a:solidFill>
                  <a:schemeClr val="dk2"/>
                </a:solidFill>
              </a:defRPr>
            </a:lvl4pPr>
            <a:lvl5pPr marL="889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Char char="○"/>
              <a:defRPr sz="1000" i="0" u="none" strike="noStrike" cap="none">
                <a:solidFill>
                  <a:schemeClr val="dk2"/>
                </a:solidFill>
              </a:defRPr>
            </a:lvl5pPr>
            <a:lvl6pPr marL="889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Char char="■"/>
              <a:defRPr sz="800" i="0" u="none" strike="noStrike" cap="none">
                <a:solidFill>
                  <a:schemeClr val="dk2"/>
                </a:solidFill>
              </a:defRPr>
            </a:lvl6pPr>
            <a:lvl7pPr marL="889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Char char="●"/>
              <a:defRPr sz="1000" i="0" u="none" strike="noStrike" cap="none">
                <a:solidFill>
                  <a:schemeClr val="dk2"/>
                </a:solidFill>
              </a:defRPr>
            </a:lvl7pPr>
            <a:lvl8pPr marL="889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Char char="○"/>
              <a:defRPr sz="1000" i="0" u="none" strike="noStrike" cap="none">
                <a:solidFill>
                  <a:schemeClr val="dk2"/>
                </a:solidFill>
              </a:defRPr>
            </a:lvl8pPr>
            <a:lvl9pPr marL="889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Char char="■"/>
              <a:defRPr sz="1000" i="0" u="none" strike="noStrike" cap="none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3" name="Shape 63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en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point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48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800">
                <a:solidFill>
                  <a:schemeClr val="dk1"/>
                </a:solidFill>
              </a:defRPr>
            </a:lvl2pPr>
            <a:lvl3pPr lvl="2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800">
                <a:solidFill>
                  <a:schemeClr val="dk1"/>
                </a:solidFill>
              </a:defRPr>
            </a:lvl3pPr>
            <a:lvl4pPr lvl="3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800">
                <a:solidFill>
                  <a:schemeClr val="dk1"/>
                </a:solidFill>
              </a:defRPr>
            </a:lvl4pPr>
            <a:lvl5pPr lvl="4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800">
                <a:solidFill>
                  <a:schemeClr val="dk1"/>
                </a:solidFill>
              </a:defRPr>
            </a:lvl5pPr>
            <a:lvl6pPr lvl="5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800">
                <a:solidFill>
                  <a:schemeClr val="dk1"/>
                </a:solidFill>
              </a:defRPr>
            </a:lvl6pPr>
            <a:lvl7pPr lvl="6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800">
                <a:solidFill>
                  <a:schemeClr val="dk1"/>
                </a:solidFill>
              </a:defRPr>
            </a:lvl7pPr>
            <a:lvl8pPr lvl="7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800">
                <a:solidFill>
                  <a:schemeClr val="dk1"/>
                </a:solidFill>
              </a:defRPr>
            </a:lvl8pPr>
            <a:lvl9pPr lvl="8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35" name="Shape 135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en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title and description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" name="Shape 138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Font typeface="Verdana"/>
              <a:buNone/>
              <a:defRPr b="1" i="0" u="none" strike="noStrike" cap="none">
                <a:solidFill>
                  <a:srgbClr val="073763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200">
                <a:solidFill>
                  <a:schemeClr val="dk1"/>
                </a:solidFill>
              </a:defRPr>
            </a:lvl2pPr>
            <a:lvl3pPr lvl="2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200">
                <a:solidFill>
                  <a:schemeClr val="dk1"/>
                </a:solidFill>
              </a:defRPr>
            </a:lvl3pPr>
            <a:lvl4pPr lvl="3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200">
                <a:solidFill>
                  <a:schemeClr val="dk1"/>
                </a:solidFill>
              </a:defRPr>
            </a:lvl4pPr>
            <a:lvl5pPr lvl="4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200">
                <a:solidFill>
                  <a:schemeClr val="dk1"/>
                </a:solidFill>
              </a:defRPr>
            </a:lvl5pPr>
            <a:lvl6pPr lvl="5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200">
                <a:solidFill>
                  <a:schemeClr val="dk1"/>
                </a:solidFill>
              </a:defRPr>
            </a:lvl6pPr>
            <a:lvl7pPr lvl="6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200">
                <a:solidFill>
                  <a:schemeClr val="dk1"/>
                </a:solidFill>
              </a:defRPr>
            </a:lvl7pPr>
            <a:lvl8pPr lvl="7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200">
                <a:solidFill>
                  <a:schemeClr val="dk1"/>
                </a:solidFill>
              </a:defRPr>
            </a:lvl8pPr>
            <a:lvl9pPr lvl="8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39" name="Shape 13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  <a:defRPr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0" name="Shape 140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1143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Verdana"/>
              <a:buChar char="●"/>
              <a:defRPr sz="18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889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889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889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889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889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889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889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889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1" name="Shape 141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en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Shape 143"/>
          <p:cNvSpPr txBox="1">
            <a:spLocks noGrp="1"/>
          </p:cNvSpPr>
          <p:nvPr>
            <p:ph type="body" idx="1"/>
          </p:nvPr>
        </p:nvSpPr>
        <p:spPr>
          <a:xfrm>
            <a:off x="311700" y="1349125"/>
            <a:ext cx="5998800" cy="3486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  <a:defRPr sz="18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889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889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889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889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889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889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889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889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4" name="Shape 144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en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標題及物件"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hape 151"/>
          <p:cNvSpPr txBox="1">
            <a:spLocks noGrp="1"/>
          </p:cNvSpPr>
          <p:nvPr>
            <p:ph type="body" idx="1"/>
          </p:nvPr>
        </p:nvSpPr>
        <p:spPr>
          <a:xfrm>
            <a:off x="142844" y="1000115"/>
            <a:ext cx="8858400" cy="4143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342900" marR="0" lvl="0" indent="-165100" algn="l" rtl="0">
              <a:spcBef>
                <a:spcPts val="560"/>
              </a:spcBef>
              <a:spcAft>
                <a:spcPts val="0"/>
              </a:spcAft>
              <a:buClr>
                <a:srgbClr val="0E7988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rgbClr val="0E79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marR="0" lvl="1" indent="-13335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1270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2" name="Shape 152"/>
          <p:cNvSpPr txBox="1">
            <a:spLocks noGrp="1"/>
          </p:cNvSpPr>
          <p:nvPr>
            <p:ph type="title"/>
          </p:nvPr>
        </p:nvSpPr>
        <p:spPr>
          <a:xfrm>
            <a:off x="539552" y="411510"/>
            <a:ext cx="8001000" cy="624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lt1"/>
              </a:buClr>
              <a:buNone/>
              <a:defRPr i="0" u="none" strike="noStrike" cap="none">
                <a:solidFill>
                  <a:schemeClr val="lt1"/>
                </a:solidFill>
              </a:defRPr>
            </a:lvl1pPr>
            <a:lvl2pPr lvl="1" indent="0" rtl="0">
              <a:spcBef>
                <a:spcPts val="0"/>
              </a:spcBef>
              <a:buNone/>
              <a:defRPr sz="1800"/>
            </a:lvl2pPr>
            <a:lvl3pPr lvl="2" indent="0" rtl="0">
              <a:spcBef>
                <a:spcPts val="0"/>
              </a:spcBef>
              <a:buNone/>
              <a:defRPr sz="1800"/>
            </a:lvl3pPr>
            <a:lvl4pPr lvl="3" indent="0" rtl="0">
              <a:spcBef>
                <a:spcPts val="0"/>
              </a:spcBef>
              <a:buNone/>
              <a:defRPr sz="1800"/>
            </a:lvl4pPr>
            <a:lvl5pPr lvl="4" indent="0" rtl="0">
              <a:spcBef>
                <a:spcPts val="0"/>
              </a:spcBef>
              <a:buNone/>
              <a:defRPr sz="1800"/>
            </a:lvl5pPr>
            <a:lvl6pPr lvl="5" indent="0" rtl="0">
              <a:spcBef>
                <a:spcPts val="0"/>
              </a:spcBef>
              <a:buNone/>
              <a:defRPr sz="1800"/>
            </a:lvl6pPr>
            <a:lvl7pPr lvl="6" indent="0" rtl="0">
              <a:spcBef>
                <a:spcPts val="0"/>
              </a:spcBef>
              <a:buNone/>
              <a:defRPr sz="1800"/>
            </a:lvl7pPr>
            <a:lvl8pPr lvl="7" indent="0" rtl="0">
              <a:spcBef>
                <a:spcPts val="0"/>
              </a:spcBef>
              <a:buNone/>
              <a:defRPr sz="1800"/>
            </a:lvl8pPr>
            <a:lvl9pPr lvl="8" indent="0" rtl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Leer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Shape 154"/>
          <p:cNvSpPr txBox="1">
            <a:spLocks noGrp="1"/>
          </p:cNvSpPr>
          <p:nvPr>
            <p:ph type="dt" idx="10"/>
          </p:nvPr>
        </p:nvSpPr>
        <p:spPr>
          <a:xfrm>
            <a:off x="242917" y="4767263"/>
            <a:ext cx="1601400" cy="270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5" name="Shape 155"/>
          <p:cNvSpPr txBox="1">
            <a:spLocks noGrp="1"/>
          </p:cNvSpPr>
          <p:nvPr>
            <p:ph type="ftr" idx="11"/>
          </p:nvPr>
        </p:nvSpPr>
        <p:spPr>
          <a:xfrm>
            <a:off x="1844226" y="4767263"/>
            <a:ext cx="5455500" cy="270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6" name="Shape 156"/>
          <p:cNvSpPr txBox="1">
            <a:spLocks noGrp="1"/>
          </p:cNvSpPr>
          <p:nvPr>
            <p:ph type="sldNum" idx="12"/>
          </p:nvPr>
        </p:nvSpPr>
        <p:spPr>
          <a:xfrm>
            <a:off x="8472457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en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標題及物件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Shape 15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9" name="Shape 159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0" name="Shape 160"/>
          <p:cNvSpPr txBox="1">
            <a:spLocks noGrp="1"/>
          </p:cNvSpPr>
          <p:nvPr>
            <p:ph type="ftr" idx="11"/>
          </p:nvPr>
        </p:nvSpPr>
        <p:spPr>
          <a:xfrm>
            <a:off x="3028950" y="4767264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1" name="Shape 161"/>
          <p:cNvSpPr txBox="1">
            <a:spLocks noGrp="1"/>
          </p:cNvSpPr>
          <p:nvPr>
            <p:ph type="sldNum" idx="12"/>
          </p:nvPr>
        </p:nvSpPr>
        <p:spPr>
          <a:xfrm>
            <a:off x="8472457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250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88888"/>
                </a:buClr>
                <a:buSzPct val="25000"/>
                <a:buFont typeface="Arial"/>
                <a:buNone/>
              </a:pPr>
              <a:t>‹#›</a:t>
            </a:fld>
            <a:endParaRPr lang="en" sz="1400" b="0" i="0" u="none" strike="noStrike" cap="none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" name="Shape 162"/>
          <p:cNvSpPr txBox="1">
            <a:spLocks noGrp="1"/>
          </p:cNvSpPr>
          <p:nvPr>
            <p:ph type="title"/>
          </p:nvPr>
        </p:nvSpPr>
        <p:spPr>
          <a:xfrm>
            <a:off x="539552" y="411510"/>
            <a:ext cx="8001000" cy="624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lt1"/>
              </a:buClr>
              <a:buNone/>
              <a:defRPr i="0" u="none" strike="noStrike" cap="none">
                <a:solidFill>
                  <a:schemeClr val="lt1"/>
                </a:solidFill>
              </a:defRPr>
            </a:lvl1pPr>
            <a:lvl2pPr lvl="1" indent="0" rtl="0">
              <a:spcBef>
                <a:spcPts val="0"/>
              </a:spcBef>
              <a:buNone/>
              <a:defRPr sz="1800"/>
            </a:lvl2pPr>
            <a:lvl3pPr lvl="2" indent="0" rtl="0">
              <a:spcBef>
                <a:spcPts val="0"/>
              </a:spcBef>
              <a:buNone/>
              <a:defRPr sz="1800"/>
            </a:lvl3pPr>
            <a:lvl4pPr lvl="3" indent="0" rtl="0">
              <a:spcBef>
                <a:spcPts val="0"/>
              </a:spcBef>
              <a:buNone/>
              <a:defRPr sz="1800"/>
            </a:lvl4pPr>
            <a:lvl5pPr lvl="4" indent="0" rtl="0">
              <a:spcBef>
                <a:spcPts val="0"/>
              </a:spcBef>
              <a:buNone/>
              <a:defRPr sz="1800"/>
            </a:lvl5pPr>
            <a:lvl6pPr lvl="5" indent="0" rtl="0">
              <a:spcBef>
                <a:spcPts val="0"/>
              </a:spcBef>
              <a:buNone/>
              <a:defRPr sz="1800"/>
            </a:lvl6pPr>
            <a:lvl7pPr lvl="6" indent="0" rtl="0">
              <a:spcBef>
                <a:spcPts val="0"/>
              </a:spcBef>
              <a:buNone/>
              <a:defRPr sz="1800"/>
            </a:lvl7pPr>
            <a:lvl8pPr lvl="7" indent="0" rtl="0">
              <a:spcBef>
                <a:spcPts val="0"/>
              </a:spcBef>
              <a:buNone/>
              <a:defRPr sz="1800"/>
            </a:lvl8pPr>
            <a:lvl9pPr lvl="8" indent="0" rtl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標題投影片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Shape 164"/>
          <p:cNvSpPr txBox="1">
            <a:spLocks noGrp="1"/>
          </p:cNvSpPr>
          <p:nvPr>
            <p:ph type="ctrTitle"/>
          </p:nvPr>
        </p:nvSpPr>
        <p:spPr>
          <a:xfrm>
            <a:off x="683575" y="1491625"/>
            <a:ext cx="8152800" cy="1296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rgbClr val="262626"/>
              </a:buClr>
              <a:buFont typeface="Arial"/>
              <a:buNone/>
              <a:defRPr sz="4000" b="1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rtl="0">
              <a:spcBef>
                <a:spcPts val="0"/>
              </a:spcBef>
              <a:buNone/>
              <a:defRPr sz="1800"/>
            </a:lvl2pPr>
            <a:lvl3pPr lvl="2" indent="0" rtl="0">
              <a:spcBef>
                <a:spcPts val="0"/>
              </a:spcBef>
              <a:buNone/>
              <a:defRPr sz="1800"/>
            </a:lvl3pPr>
            <a:lvl4pPr lvl="3" indent="0" rtl="0">
              <a:spcBef>
                <a:spcPts val="0"/>
              </a:spcBef>
              <a:buNone/>
              <a:defRPr sz="1800"/>
            </a:lvl4pPr>
            <a:lvl5pPr lvl="4" indent="0" rtl="0">
              <a:spcBef>
                <a:spcPts val="0"/>
              </a:spcBef>
              <a:buNone/>
              <a:defRPr sz="1800"/>
            </a:lvl5pPr>
            <a:lvl6pPr lvl="5" indent="0" rtl="0">
              <a:spcBef>
                <a:spcPts val="0"/>
              </a:spcBef>
              <a:buNone/>
              <a:defRPr sz="1800"/>
            </a:lvl6pPr>
            <a:lvl7pPr lvl="6" indent="0" rtl="0">
              <a:spcBef>
                <a:spcPts val="0"/>
              </a:spcBef>
              <a:buNone/>
              <a:defRPr sz="1800"/>
            </a:lvl7pPr>
            <a:lvl8pPr lvl="7" indent="0" rtl="0">
              <a:spcBef>
                <a:spcPts val="0"/>
              </a:spcBef>
              <a:buNone/>
              <a:defRPr sz="1800"/>
            </a:lvl8pPr>
            <a:lvl9pPr lvl="8" indent="0" rtl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65" name="Shape 165"/>
          <p:cNvSpPr txBox="1">
            <a:spLocks noGrp="1"/>
          </p:cNvSpPr>
          <p:nvPr>
            <p:ph type="subTitle" idx="1"/>
          </p:nvPr>
        </p:nvSpPr>
        <p:spPr>
          <a:xfrm>
            <a:off x="1331640" y="2787774"/>
            <a:ext cx="6400800" cy="571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spcBef>
                <a:spcPts val="520"/>
              </a:spcBef>
              <a:buClr>
                <a:srgbClr val="0C0C0C"/>
              </a:buClr>
              <a:buFont typeface="Arial"/>
              <a:buNone/>
              <a:defRPr sz="2600" b="0" i="0" u="none" strike="noStrike" cap="none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ctr" rtl="0">
              <a:spcBef>
                <a:spcPts val="560"/>
              </a:spcBef>
              <a:buClr>
                <a:srgbClr val="888888"/>
              </a:buClr>
              <a:buFont typeface="Arial"/>
              <a:buNone/>
              <a:defRPr sz="2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ctr" rtl="0">
              <a:spcBef>
                <a:spcPts val="480"/>
              </a:spcBef>
              <a:buClr>
                <a:srgbClr val="888888"/>
              </a:buClr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只有標題"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Shape 167"/>
          <p:cNvSpPr txBox="1">
            <a:spLocks noGrp="1"/>
          </p:cNvSpPr>
          <p:nvPr>
            <p:ph type="title"/>
          </p:nvPr>
        </p:nvSpPr>
        <p:spPr>
          <a:xfrm>
            <a:off x="539552" y="411510"/>
            <a:ext cx="8001000" cy="624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lt1"/>
              </a:buClr>
              <a:buNone/>
              <a:defRPr i="0" u="none" strike="noStrike" cap="none">
                <a:solidFill>
                  <a:schemeClr val="lt1"/>
                </a:solidFill>
              </a:defRPr>
            </a:lvl1pPr>
            <a:lvl2pPr lvl="1" indent="0" rtl="0">
              <a:spcBef>
                <a:spcPts val="0"/>
              </a:spcBef>
              <a:buNone/>
              <a:defRPr sz="1800"/>
            </a:lvl2pPr>
            <a:lvl3pPr lvl="2" indent="0" rtl="0">
              <a:spcBef>
                <a:spcPts val="0"/>
              </a:spcBef>
              <a:buNone/>
              <a:defRPr sz="1800"/>
            </a:lvl3pPr>
            <a:lvl4pPr lvl="3" indent="0" rtl="0">
              <a:spcBef>
                <a:spcPts val="0"/>
              </a:spcBef>
              <a:buNone/>
              <a:defRPr sz="1800"/>
            </a:lvl4pPr>
            <a:lvl5pPr lvl="4" indent="0" rtl="0">
              <a:spcBef>
                <a:spcPts val="0"/>
              </a:spcBef>
              <a:buNone/>
              <a:defRPr sz="1800"/>
            </a:lvl5pPr>
            <a:lvl6pPr lvl="5" indent="0" rtl="0">
              <a:spcBef>
                <a:spcPts val="0"/>
              </a:spcBef>
              <a:buNone/>
              <a:defRPr sz="1800"/>
            </a:lvl6pPr>
            <a:lvl7pPr lvl="6" indent="0" rtl="0">
              <a:spcBef>
                <a:spcPts val="0"/>
              </a:spcBef>
              <a:buNone/>
              <a:defRPr sz="1800"/>
            </a:lvl7pPr>
            <a:lvl8pPr lvl="7" indent="0" rtl="0">
              <a:spcBef>
                <a:spcPts val="0"/>
              </a:spcBef>
              <a:buNone/>
              <a:defRPr sz="1800"/>
            </a:lvl8pPr>
            <a:lvl9pPr lvl="8" indent="0" rtl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body 1"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 txBox="1">
            <a:spLocks noGrp="1"/>
          </p:cNvSpPr>
          <p:nvPr>
            <p:ph type="sldNum" idx="12"/>
          </p:nvPr>
        </p:nvSpPr>
        <p:spPr>
          <a:xfrm>
            <a:off x="7086600" y="4942395"/>
            <a:ext cx="2057400" cy="201000"/>
          </a:xfrm>
          <a:prstGeom prst="rect">
            <a:avLst/>
          </a:prstGeom>
          <a:noFill/>
          <a:ln>
            <a:noFill/>
          </a:ln>
        </p:spPr>
        <p:txBody>
          <a:bodyPr wrap="square" lIns="68575" tIns="34275" rIns="68575" bIns="34275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" sz="800">
                <a:solidFill>
                  <a:srgbClr val="FBFAF8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‹#›</a:t>
            </a:fld>
            <a:r>
              <a:rPr lang="en" sz="800">
                <a:solidFill>
                  <a:srgbClr val="FBFAF8"/>
                </a:solidFill>
                <a:latin typeface="Calibri"/>
                <a:ea typeface="Calibri"/>
                <a:cs typeface="Calibri"/>
                <a:sym typeface="Calibri"/>
              </a:rPr>
              <a:t>-144</a:t>
            </a:r>
          </a:p>
        </p:txBody>
      </p:sp>
      <p:sp>
        <p:nvSpPr>
          <p:cNvPr id="170" name="Shape 170"/>
          <p:cNvSpPr txBox="1">
            <a:spLocks noGrp="1"/>
          </p:cNvSpPr>
          <p:nvPr>
            <p:ph type="title"/>
          </p:nvPr>
        </p:nvSpPr>
        <p:spPr>
          <a:xfrm>
            <a:off x="539552" y="411510"/>
            <a:ext cx="8001000" cy="624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lt1"/>
              </a:buClr>
              <a:buNone/>
              <a:defRPr i="0" u="none" strike="noStrike" cap="none">
                <a:solidFill>
                  <a:schemeClr val="lt1"/>
                </a:solidFill>
              </a:defRPr>
            </a:lvl1pPr>
            <a:lvl2pPr lvl="1" indent="0" rtl="0">
              <a:spcBef>
                <a:spcPts val="0"/>
              </a:spcBef>
              <a:buNone/>
              <a:defRPr sz="1800"/>
            </a:lvl2pPr>
            <a:lvl3pPr lvl="2" indent="0" rtl="0">
              <a:spcBef>
                <a:spcPts val="0"/>
              </a:spcBef>
              <a:buNone/>
              <a:defRPr sz="1800"/>
            </a:lvl3pPr>
            <a:lvl4pPr lvl="3" indent="0" rtl="0">
              <a:spcBef>
                <a:spcPts val="0"/>
              </a:spcBef>
              <a:buNone/>
              <a:defRPr sz="1800"/>
            </a:lvl4pPr>
            <a:lvl5pPr lvl="4" indent="0" rtl="0">
              <a:spcBef>
                <a:spcPts val="0"/>
              </a:spcBef>
              <a:buNone/>
              <a:defRPr sz="1800"/>
            </a:lvl5pPr>
            <a:lvl6pPr lvl="5" indent="0" rtl="0">
              <a:spcBef>
                <a:spcPts val="0"/>
              </a:spcBef>
              <a:buNone/>
              <a:defRPr sz="1800"/>
            </a:lvl6pPr>
            <a:lvl7pPr lvl="6" indent="0" rtl="0">
              <a:spcBef>
                <a:spcPts val="0"/>
              </a:spcBef>
              <a:buNone/>
              <a:defRPr sz="1800"/>
            </a:lvl7pPr>
            <a:lvl8pPr lvl="7" indent="0" rtl="0">
              <a:spcBef>
                <a:spcPts val="0"/>
              </a:spcBef>
              <a:buNone/>
              <a:defRPr sz="1800"/>
            </a:lvl8pPr>
            <a:lvl9pPr lvl="8" indent="0" rtl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body 1 1"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Shape 172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en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3" name="Shape 173"/>
          <p:cNvSpPr txBox="1">
            <a:spLocks noGrp="1"/>
          </p:cNvSpPr>
          <p:nvPr>
            <p:ph type="title"/>
          </p:nvPr>
        </p:nvSpPr>
        <p:spPr>
          <a:xfrm>
            <a:off x="539552" y="411510"/>
            <a:ext cx="8001000" cy="624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lt1"/>
              </a:buClr>
              <a:buNone/>
              <a:defRPr i="0" u="none" strike="noStrike" cap="none">
                <a:solidFill>
                  <a:schemeClr val="lt1"/>
                </a:solidFill>
              </a:defRPr>
            </a:lvl1pPr>
            <a:lvl2pPr lvl="1" indent="0" rtl="0">
              <a:spcBef>
                <a:spcPts val="0"/>
              </a:spcBef>
              <a:buNone/>
              <a:defRPr sz="1800"/>
            </a:lvl2pPr>
            <a:lvl3pPr lvl="2" indent="0" rtl="0">
              <a:spcBef>
                <a:spcPts val="0"/>
              </a:spcBef>
              <a:buNone/>
              <a:defRPr sz="1800"/>
            </a:lvl3pPr>
            <a:lvl4pPr lvl="3" indent="0" rtl="0">
              <a:spcBef>
                <a:spcPts val="0"/>
              </a:spcBef>
              <a:buNone/>
              <a:defRPr sz="1800"/>
            </a:lvl4pPr>
            <a:lvl5pPr lvl="4" indent="0" rtl="0">
              <a:spcBef>
                <a:spcPts val="0"/>
              </a:spcBef>
              <a:buNone/>
              <a:defRPr sz="1800"/>
            </a:lvl5pPr>
            <a:lvl6pPr lvl="5" indent="0" rtl="0">
              <a:spcBef>
                <a:spcPts val="0"/>
              </a:spcBef>
              <a:buNone/>
              <a:defRPr sz="1800"/>
            </a:lvl6pPr>
            <a:lvl7pPr lvl="6" indent="0" rtl="0">
              <a:spcBef>
                <a:spcPts val="0"/>
              </a:spcBef>
              <a:buNone/>
              <a:defRPr sz="1800"/>
            </a:lvl7pPr>
            <a:lvl8pPr lvl="7" indent="0" rtl="0">
              <a:spcBef>
                <a:spcPts val="0"/>
              </a:spcBef>
              <a:buNone/>
              <a:defRPr sz="1800"/>
            </a:lvl8pPr>
            <a:lvl9pPr lvl="8" indent="0" rtl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bg>
      <p:bgPr>
        <a:solidFill>
          <a:schemeClr val="lt1"/>
        </a:solidFill>
        <a:effectLst/>
      </p:bgPr>
    </p:bg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en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6" name="Shape 66" descr="D:\工作進行中\20170911直播母版16比9\母片\2017_Think Big母版16比9_C內頁.jpg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4255" y="-18"/>
            <a:ext cx="9135541" cy="5138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e column text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373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Verdana"/>
              <a:buNone/>
              <a:defRPr sz="2400" b="1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indent="0" rtl="0">
              <a:spcBef>
                <a:spcPts val="0"/>
              </a:spcBef>
              <a:buClr>
                <a:srgbClr val="FFFFFF"/>
              </a:buClr>
              <a:buFont typeface="Arial"/>
              <a:buNone/>
              <a:defRPr sz="2400">
                <a:solidFill>
                  <a:srgbClr val="FFFFFF"/>
                </a:solidFill>
              </a:defRPr>
            </a:lvl2pPr>
            <a:lvl3pPr lvl="2" indent="0" rtl="0">
              <a:spcBef>
                <a:spcPts val="0"/>
              </a:spcBef>
              <a:buClr>
                <a:srgbClr val="FFFFFF"/>
              </a:buClr>
              <a:buFont typeface="Arial"/>
              <a:buNone/>
              <a:defRPr sz="2400">
                <a:solidFill>
                  <a:srgbClr val="FFFFFF"/>
                </a:solidFill>
              </a:defRPr>
            </a:lvl3pPr>
            <a:lvl4pPr lvl="3" indent="0" rtl="0">
              <a:spcBef>
                <a:spcPts val="0"/>
              </a:spcBef>
              <a:buClr>
                <a:srgbClr val="FFFFFF"/>
              </a:buClr>
              <a:buFont typeface="Arial"/>
              <a:buNone/>
              <a:defRPr sz="2400">
                <a:solidFill>
                  <a:srgbClr val="FFFFFF"/>
                </a:solidFill>
              </a:defRPr>
            </a:lvl4pPr>
            <a:lvl5pPr lvl="4" indent="0" rtl="0">
              <a:spcBef>
                <a:spcPts val="0"/>
              </a:spcBef>
              <a:buClr>
                <a:srgbClr val="FFFFFF"/>
              </a:buClr>
              <a:buFont typeface="Arial"/>
              <a:buNone/>
              <a:defRPr sz="2400">
                <a:solidFill>
                  <a:srgbClr val="FFFFFF"/>
                </a:solidFill>
              </a:defRPr>
            </a:lvl5pPr>
            <a:lvl6pPr lvl="5" indent="0" rtl="0">
              <a:spcBef>
                <a:spcPts val="0"/>
              </a:spcBef>
              <a:buClr>
                <a:srgbClr val="FFFFFF"/>
              </a:buClr>
              <a:buFont typeface="Arial"/>
              <a:buNone/>
              <a:defRPr sz="2400">
                <a:solidFill>
                  <a:srgbClr val="FFFFFF"/>
                </a:solidFill>
              </a:defRPr>
            </a:lvl6pPr>
            <a:lvl7pPr lvl="6" indent="0" rtl="0">
              <a:spcBef>
                <a:spcPts val="0"/>
              </a:spcBef>
              <a:buClr>
                <a:srgbClr val="FFFFFF"/>
              </a:buClr>
              <a:buFont typeface="Arial"/>
              <a:buNone/>
              <a:defRPr sz="2400">
                <a:solidFill>
                  <a:srgbClr val="FFFFFF"/>
                </a:solidFill>
              </a:defRPr>
            </a:lvl7pPr>
            <a:lvl8pPr lvl="7" indent="0" rtl="0">
              <a:spcBef>
                <a:spcPts val="0"/>
              </a:spcBef>
              <a:buClr>
                <a:srgbClr val="FFFFFF"/>
              </a:buClr>
              <a:buFont typeface="Arial"/>
              <a:buNone/>
              <a:defRPr sz="2400">
                <a:solidFill>
                  <a:srgbClr val="FFFFFF"/>
                </a:solidFill>
              </a:defRPr>
            </a:lvl8pPr>
            <a:lvl9pPr lvl="8" indent="0" rtl="0">
              <a:spcBef>
                <a:spcPts val="0"/>
              </a:spcBef>
              <a:buClr>
                <a:srgbClr val="FFFFFF"/>
              </a:buClr>
              <a:buFont typeface="Arial"/>
              <a:buNone/>
              <a:defRPr sz="24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69" name="Shape 69"/>
          <p:cNvSpPr txBox="1">
            <a:spLocks noGrp="1"/>
          </p:cNvSpPr>
          <p:nvPr>
            <p:ph type="body" idx="1"/>
          </p:nvPr>
        </p:nvSpPr>
        <p:spPr>
          <a:xfrm>
            <a:off x="311700" y="1214425"/>
            <a:ext cx="4706700" cy="3354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762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20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62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762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762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762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762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762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762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762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0" name="Shape 70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en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point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48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800">
                <a:solidFill>
                  <a:schemeClr val="dk1"/>
                </a:solidFill>
              </a:defRPr>
            </a:lvl2pPr>
            <a:lvl3pPr lvl="2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800">
                <a:solidFill>
                  <a:schemeClr val="dk1"/>
                </a:solidFill>
              </a:defRPr>
            </a:lvl3pPr>
            <a:lvl4pPr lvl="3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800">
                <a:solidFill>
                  <a:schemeClr val="dk1"/>
                </a:solidFill>
              </a:defRPr>
            </a:lvl4pPr>
            <a:lvl5pPr lvl="4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800">
                <a:solidFill>
                  <a:schemeClr val="dk1"/>
                </a:solidFill>
              </a:defRPr>
            </a:lvl5pPr>
            <a:lvl6pPr lvl="5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800">
                <a:solidFill>
                  <a:schemeClr val="dk1"/>
                </a:solidFill>
              </a:defRPr>
            </a:lvl6pPr>
            <a:lvl7pPr lvl="6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800">
                <a:solidFill>
                  <a:schemeClr val="dk1"/>
                </a:solidFill>
              </a:defRPr>
            </a:lvl7pPr>
            <a:lvl8pPr lvl="7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800">
                <a:solidFill>
                  <a:schemeClr val="dk1"/>
                </a:solidFill>
              </a:defRPr>
            </a:lvl8pPr>
            <a:lvl9pPr lvl="8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3" name="Shape 73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en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title and description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" name="Shape 76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Font typeface="Verdana"/>
              <a:buNone/>
              <a:defRPr b="1" i="0" u="none" strike="noStrike" cap="none">
                <a:solidFill>
                  <a:srgbClr val="073763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200">
                <a:solidFill>
                  <a:schemeClr val="dk1"/>
                </a:solidFill>
              </a:defRPr>
            </a:lvl2pPr>
            <a:lvl3pPr lvl="2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200">
                <a:solidFill>
                  <a:schemeClr val="dk1"/>
                </a:solidFill>
              </a:defRPr>
            </a:lvl3pPr>
            <a:lvl4pPr lvl="3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200">
                <a:solidFill>
                  <a:schemeClr val="dk1"/>
                </a:solidFill>
              </a:defRPr>
            </a:lvl4pPr>
            <a:lvl5pPr lvl="4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200">
                <a:solidFill>
                  <a:schemeClr val="dk1"/>
                </a:solidFill>
              </a:defRPr>
            </a:lvl5pPr>
            <a:lvl6pPr lvl="5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200">
                <a:solidFill>
                  <a:schemeClr val="dk1"/>
                </a:solidFill>
              </a:defRPr>
            </a:lvl6pPr>
            <a:lvl7pPr lvl="6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200">
                <a:solidFill>
                  <a:schemeClr val="dk1"/>
                </a:solidFill>
              </a:defRPr>
            </a:lvl7pPr>
            <a:lvl8pPr lvl="7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200">
                <a:solidFill>
                  <a:schemeClr val="dk1"/>
                </a:solidFill>
              </a:defRPr>
            </a:lvl8pPr>
            <a:lvl9pPr lvl="8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7" name="Shape 77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  <a:defRPr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8" name="Shape 78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1143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Verdana"/>
              <a:buChar char="●"/>
              <a:defRPr sz="18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889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889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889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889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889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889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889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889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9" name="Shape 79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en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 txBox="1">
            <a:spLocks noGrp="1"/>
          </p:cNvSpPr>
          <p:nvPr>
            <p:ph type="body" idx="1"/>
          </p:nvPr>
        </p:nvSpPr>
        <p:spPr>
          <a:xfrm>
            <a:off x="311700" y="1349125"/>
            <a:ext cx="5998800" cy="3486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  <a:defRPr sz="18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889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889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889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889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889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889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889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889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2" name="Shape 82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en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 txBox="1">
            <a:spLocks noGrp="1"/>
          </p:cNvSpPr>
          <p:nvPr>
            <p:ph type="title"/>
          </p:nvPr>
        </p:nvSpPr>
        <p:spPr>
          <a:xfrm>
            <a:off x="311700" y="337775"/>
            <a:ext cx="8520600" cy="6798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defRPr sz="1400"/>
            </a:lvl1pPr>
            <a:lvl2pPr lvl="1" rtl="0">
              <a:spcBef>
                <a:spcPts val="0"/>
              </a:spcBef>
              <a:buSzPct val="100000"/>
              <a:defRPr sz="1200"/>
            </a:lvl2pPr>
            <a:lvl3pPr lvl="2" rtl="0">
              <a:spcBef>
                <a:spcPts val="0"/>
              </a:spcBef>
              <a:buSzPct val="100000"/>
              <a:defRPr sz="1200"/>
            </a:lvl3pPr>
            <a:lvl4pPr lvl="3" rtl="0">
              <a:spcBef>
                <a:spcPts val="0"/>
              </a:spcBef>
              <a:buSzPct val="100000"/>
              <a:defRPr sz="1200"/>
            </a:lvl4pPr>
            <a:lvl5pPr lvl="4" rtl="0">
              <a:spcBef>
                <a:spcPts val="0"/>
              </a:spcBef>
              <a:buSzPct val="100000"/>
              <a:defRPr sz="1200"/>
            </a:lvl5pPr>
            <a:lvl6pPr lvl="5" rtl="0">
              <a:spcBef>
                <a:spcPts val="0"/>
              </a:spcBef>
              <a:buSzPct val="100000"/>
              <a:defRPr sz="1200"/>
            </a:lvl6pPr>
            <a:lvl7pPr lvl="6" rtl="0">
              <a:spcBef>
                <a:spcPts val="0"/>
              </a:spcBef>
              <a:buSzPct val="100000"/>
              <a:defRPr sz="1200"/>
            </a:lvl7pPr>
            <a:lvl8pPr lvl="7" rtl="0">
              <a:spcBef>
                <a:spcPts val="0"/>
              </a:spcBef>
              <a:buSzPct val="100000"/>
              <a:defRPr sz="1200"/>
            </a:lvl8pPr>
            <a:lvl9pPr lvl="8" rtl="0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86" name="Shape 86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defRPr sz="1400"/>
            </a:lvl1pPr>
            <a:lvl2pPr lvl="1" rtl="0">
              <a:spcBef>
                <a:spcPts val="0"/>
              </a:spcBef>
              <a:buSzPct val="100000"/>
              <a:defRPr sz="1200"/>
            </a:lvl2pPr>
            <a:lvl3pPr lvl="2" rtl="0">
              <a:spcBef>
                <a:spcPts val="0"/>
              </a:spcBef>
              <a:buSzPct val="100000"/>
              <a:defRPr sz="1200"/>
            </a:lvl3pPr>
            <a:lvl4pPr lvl="3" rtl="0">
              <a:spcBef>
                <a:spcPts val="0"/>
              </a:spcBef>
              <a:buSzPct val="100000"/>
              <a:defRPr sz="1200"/>
            </a:lvl4pPr>
            <a:lvl5pPr lvl="4" rtl="0">
              <a:spcBef>
                <a:spcPts val="0"/>
              </a:spcBef>
              <a:buSzPct val="100000"/>
              <a:defRPr sz="1200"/>
            </a:lvl5pPr>
            <a:lvl6pPr lvl="5" rtl="0">
              <a:spcBef>
                <a:spcPts val="0"/>
              </a:spcBef>
              <a:buSzPct val="100000"/>
              <a:defRPr sz="1200"/>
            </a:lvl6pPr>
            <a:lvl7pPr lvl="6" rtl="0">
              <a:spcBef>
                <a:spcPts val="0"/>
              </a:spcBef>
              <a:buSzPct val="100000"/>
              <a:defRPr sz="1200"/>
            </a:lvl7pPr>
            <a:lvl8pPr lvl="7" rtl="0">
              <a:spcBef>
                <a:spcPts val="0"/>
              </a:spcBef>
              <a:buSzPct val="100000"/>
              <a:defRPr sz="1200"/>
            </a:lvl8pPr>
            <a:lvl9pPr lvl="8" rtl="0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87" name="Shape 8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pPr lvl="0" rtl="0">
                <a:spcBef>
                  <a:spcPts val="0"/>
                </a:spcBef>
                <a:buNone/>
              </a:pPr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標題及物件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 txBox="1">
            <a:spLocks noGrp="1"/>
          </p:cNvSpPr>
          <p:nvPr>
            <p:ph type="body" idx="1"/>
          </p:nvPr>
        </p:nvSpPr>
        <p:spPr>
          <a:xfrm>
            <a:off x="142844" y="1000115"/>
            <a:ext cx="8858400" cy="4143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342900" marR="0" lvl="0" indent="-165100" algn="l" rtl="0">
              <a:spcBef>
                <a:spcPts val="560"/>
              </a:spcBef>
              <a:spcAft>
                <a:spcPts val="0"/>
              </a:spcAft>
              <a:buClr>
                <a:srgbClr val="0E7988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rgbClr val="0E79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marR="0" lvl="1" indent="-13335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1270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0" name="Shape 90"/>
          <p:cNvSpPr txBox="1">
            <a:spLocks noGrp="1"/>
          </p:cNvSpPr>
          <p:nvPr>
            <p:ph type="title"/>
          </p:nvPr>
        </p:nvSpPr>
        <p:spPr>
          <a:xfrm>
            <a:off x="539552" y="411510"/>
            <a:ext cx="8001000" cy="624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lt1"/>
              </a:buClr>
              <a:buNone/>
              <a:defRPr i="0" u="none" strike="noStrike" cap="none">
                <a:solidFill>
                  <a:schemeClr val="lt1"/>
                </a:solidFill>
              </a:defRPr>
            </a:lvl1pPr>
            <a:lvl2pPr lvl="1" indent="0" rtl="0">
              <a:spcBef>
                <a:spcPts val="0"/>
              </a:spcBef>
              <a:buNone/>
              <a:defRPr sz="1800"/>
            </a:lvl2pPr>
            <a:lvl3pPr lvl="2" indent="0" rtl="0">
              <a:spcBef>
                <a:spcPts val="0"/>
              </a:spcBef>
              <a:buNone/>
              <a:defRPr sz="1800"/>
            </a:lvl3pPr>
            <a:lvl4pPr lvl="3" indent="0" rtl="0">
              <a:spcBef>
                <a:spcPts val="0"/>
              </a:spcBef>
              <a:buNone/>
              <a:defRPr sz="1800"/>
            </a:lvl4pPr>
            <a:lvl5pPr lvl="4" indent="0" rtl="0">
              <a:spcBef>
                <a:spcPts val="0"/>
              </a:spcBef>
              <a:buNone/>
              <a:defRPr sz="1800"/>
            </a:lvl5pPr>
            <a:lvl6pPr lvl="5" indent="0" rtl="0">
              <a:spcBef>
                <a:spcPts val="0"/>
              </a:spcBef>
              <a:buNone/>
              <a:defRPr sz="1800"/>
            </a:lvl6pPr>
            <a:lvl7pPr lvl="6" indent="0" rtl="0">
              <a:spcBef>
                <a:spcPts val="0"/>
              </a:spcBef>
              <a:buNone/>
              <a:defRPr sz="1800"/>
            </a:lvl7pPr>
            <a:lvl8pPr lvl="7" indent="0" rtl="0">
              <a:spcBef>
                <a:spcPts val="0"/>
              </a:spcBef>
              <a:buNone/>
              <a:defRPr sz="1800"/>
            </a:lvl8pPr>
            <a:lvl9pPr lvl="8" indent="0" rtl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Shape 51" descr="D:\工作進行中\20170911直播母版16比9\母片\2017_Think Big母版16比9_C內頁.jpg"/>
          <p:cNvPicPr preferRelativeResize="0"/>
          <p:nvPr/>
        </p:nvPicPr>
        <p:blipFill>
          <a:blip r:embed="rId17"/>
          <a:stretch>
            <a:fillRect/>
          </a:stretch>
        </p:blipFill>
        <p:spPr>
          <a:xfrm>
            <a:off x="4197" y="-18"/>
            <a:ext cx="9135541" cy="5143518"/>
          </a:xfrm>
          <a:prstGeom prst="rect">
            <a:avLst/>
          </a:prstGeom>
          <a:noFill/>
          <a:ln>
            <a:noFill/>
          </a:ln>
        </p:spPr>
      </p:pic>
      <p:sp>
        <p:nvSpPr>
          <p:cNvPr id="52" name="Shape 52"/>
          <p:cNvSpPr txBox="1">
            <a:spLocks noGrp="1"/>
          </p:cNvSpPr>
          <p:nvPr>
            <p:ph type="title"/>
          </p:nvPr>
        </p:nvSpPr>
        <p:spPr>
          <a:xfrm>
            <a:off x="214282" y="357171"/>
            <a:ext cx="8787000" cy="714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None/>
              <a:defRPr sz="32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rtl="0"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sz="3200">
                <a:solidFill>
                  <a:srgbClr val="FFFFFF"/>
                </a:solidFill>
              </a:defRPr>
            </a:lvl2pPr>
            <a:lvl3pPr lvl="2" indent="0" rtl="0"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sz="3200">
                <a:solidFill>
                  <a:srgbClr val="FFFFFF"/>
                </a:solidFill>
              </a:defRPr>
            </a:lvl3pPr>
            <a:lvl4pPr lvl="3" indent="0" rtl="0"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sz="3200">
                <a:solidFill>
                  <a:srgbClr val="FFFFFF"/>
                </a:solidFill>
              </a:defRPr>
            </a:lvl4pPr>
            <a:lvl5pPr lvl="4" indent="0" rtl="0"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sz="3200">
                <a:solidFill>
                  <a:srgbClr val="FFFFFF"/>
                </a:solidFill>
              </a:defRPr>
            </a:lvl5pPr>
            <a:lvl6pPr lvl="5" indent="0" rtl="0"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sz="3200">
                <a:solidFill>
                  <a:srgbClr val="FFFFFF"/>
                </a:solidFill>
              </a:defRPr>
            </a:lvl6pPr>
            <a:lvl7pPr lvl="6" indent="0" rtl="0"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sz="3200">
                <a:solidFill>
                  <a:srgbClr val="FFFFFF"/>
                </a:solidFill>
              </a:defRPr>
            </a:lvl7pPr>
            <a:lvl8pPr lvl="7" indent="0" rtl="0"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sz="3200">
                <a:solidFill>
                  <a:srgbClr val="FFFFFF"/>
                </a:solidFill>
              </a:defRPr>
            </a:lvl8pPr>
            <a:lvl9pPr lvl="8" indent="0" rtl="0"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sz="3200">
                <a:solidFill>
                  <a:srgbClr val="FFFFFF"/>
                </a:solidFill>
              </a:defRPr>
            </a:lvl9pPr>
          </a:lstStyle>
          <a:p>
            <a:endParaRPr dirty="0"/>
          </a:p>
        </p:txBody>
      </p:sp>
      <p:sp>
        <p:nvSpPr>
          <p:cNvPr id="53" name="Shape 5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1143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Verdana"/>
              <a:buChar char="●"/>
              <a:defRPr sz="18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889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889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889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889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889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889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889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889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4" name="Shape 54"/>
          <p:cNvSpPr txBox="1">
            <a:spLocks noGrp="1"/>
          </p:cNvSpPr>
          <p:nvPr>
            <p:ph type="sldNum" idx="12"/>
          </p:nvPr>
        </p:nvSpPr>
        <p:spPr>
          <a:xfrm>
            <a:off x="8914800" y="4857775"/>
            <a:ext cx="229200" cy="285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fld id="{00000000-1234-1234-1234-123412341234}" type="slidenum">
              <a:rPr lang="en" sz="800" b="0" i="0" u="none" strike="noStrike" cap="none">
                <a:solidFill>
                  <a:srgbClr val="6D9EEB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ct val="25000"/>
                <a:buFont typeface="Arial"/>
                <a:buNone/>
              </a:pPr>
              <a:t>‹#›</a:t>
            </a:fld>
            <a:endParaRPr lang="en" sz="800" b="0" i="0" u="none" strike="noStrike" cap="none">
              <a:solidFill>
                <a:srgbClr val="6D9EEB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  <p:sldLayoutId id="2147483672" r:id="rId14"/>
    <p:sldLayoutId id="2147483673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Shape 113" descr="D:\工作進行中\20170911直播母版16比9\母片\2017_Think Big母版16比9_C內頁.jpg"/>
          <p:cNvPicPr preferRelativeResize="0"/>
          <p:nvPr/>
        </p:nvPicPr>
        <p:blipFill>
          <a:blip r:embed="rId16"/>
          <a:stretch>
            <a:fillRect/>
          </a:stretch>
        </p:blipFill>
        <p:spPr>
          <a:xfrm>
            <a:off x="-32" y="312"/>
            <a:ext cx="9144000" cy="5142857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Shape 114"/>
          <p:cNvSpPr txBox="1">
            <a:spLocks noGrp="1"/>
          </p:cNvSpPr>
          <p:nvPr>
            <p:ph type="title"/>
          </p:nvPr>
        </p:nvSpPr>
        <p:spPr>
          <a:xfrm>
            <a:off x="214282" y="357171"/>
            <a:ext cx="8787000" cy="714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None/>
              <a:defRPr sz="32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rtl="0"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sz="3200">
                <a:solidFill>
                  <a:srgbClr val="FFFFFF"/>
                </a:solidFill>
              </a:defRPr>
            </a:lvl2pPr>
            <a:lvl3pPr lvl="2" indent="0" rtl="0"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sz="3200">
                <a:solidFill>
                  <a:srgbClr val="FFFFFF"/>
                </a:solidFill>
              </a:defRPr>
            </a:lvl3pPr>
            <a:lvl4pPr lvl="3" indent="0" rtl="0"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sz="3200">
                <a:solidFill>
                  <a:srgbClr val="FFFFFF"/>
                </a:solidFill>
              </a:defRPr>
            </a:lvl4pPr>
            <a:lvl5pPr lvl="4" indent="0" rtl="0"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sz="3200">
                <a:solidFill>
                  <a:srgbClr val="FFFFFF"/>
                </a:solidFill>
              </a:defRPr>
            </a:lvl5pPr>
            <a:lvl6pPr lvl="5" indent="0" rtl="0"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sz="3200">
                <a:solidFill>
                  <a:srgbClr val="FFFFFF"/>
                </a:solidFill>
              </a:defRPr>
            </a:lvl6pPr>
            <a:lvl7pPr lvl="6" indent="0" rtl="0"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sz="3200">
                <a:solidFill>
                  <a:srgbClr val="FFFFFF"/>
                </a:solidFill>
              </a:defRPr>
            </a:lvl7pPr>
            <a:lvl8pPr lvl="7" indent="0" rtl="0"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sz="3200">
                <a:solidFill>
                  <a:srgbClr val="FFFFFF"/>
                </a:solidFill>
              </a:defRPr>
            </a:lvl8pPr>
            <a:lvl9pPr lvl="8" indent="0" rtl="0"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sz="32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15" name="Shape 11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1143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Verdana"/>
              <a:buChar char="●"/>
              <a:defRPr sz="18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889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889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889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889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889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889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889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889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6" name="Shape 116"/>
          <p:cNvSpPr txBox="1">
            <a:spLocks noGrp="1"/>
          </p:cNvSpPr>
          <p:nvPr>
            <p:ph type="sldNum" idx="12"/>
          </p:nvPr>
        </p:nvSpPr>
        <p:spPr>
          <a:xfrm>
            <a:off x="8914800" y="4857775"/>
            <a:ext cx="229200" cy="285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fld id="{00000000-1234-1234-1234-123412341234}" type="slidenum">
              <a:rPr lang="en" sz="800" b="0" i="0" u="none" strike="noStrike" cap="none">
                <a:solidFill>
                  <a:srgbClr val="6D9EEB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ct val="25000"/>
                <a:buFont typeface="Arial"/>
                <a:buNone/>
              </a:pPr>
              <a:t>‹#›</a:t>
            </a:fld>
            <a:endParaRPr lang="en" sz="800" b="0" i="0" u="none" strike="noStrike" cap="none">
              <a:solidFill>
                <a:srgbClr val="6D9EEB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  <p:sldLayoutId id="2147483688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ervethehome.com/raid-calculator/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1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Relationship Id="rId9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3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50.png"/><Relationship Id="rId5" Type="http://schemas.openxmlformats.org/officeDocument/2006/relationships/image" Target="../media/image31.png"/><Relationship Id="rId4" Type="http://schemas.openxmlformats.org/officeDocument/2006/relationships/image" Target="../media/image4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5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 txBox="1">
            <a:spLocks noGrp="1"/>
          </p:cNvSpPr>
          <p:nvPr>
            <p:ph type="ctrTitle"/>
          </p:nvPr>
        </p:nvSpPr>
        <p:spPr>
          <a:xfrm>
            <a:off x="40663" y="1841770"/>
            <a:ext cx="9103337" cy="92978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r>
              <a:rPr lang="en" sz="2800" dirty="0">
                <a:latin typeface="+mj-lt"/>
              </a:rPr>
              <a:t>3 Leading Technologies </a:t>
            </a:r>
            <a:r>
              <a:rPr lang="en" sz="2800" dirty="0" smtClean="0">
                <a:latin typeface="+mj-lt"/>
              </a:rPr>
              <a:t>to </a:t>
            </a:r>
            <a:r>
              <a:rPr lang="en-US" altLang="zh-TW" dirty="0" smtClean="0">
                <a:solidFill>
                  <a:srgbClr val="C00000"/>
                </a:solidFill>
              </a:rPr>
              <a:t>Maximize ROI</a:t>
            </a:r>
          </a:p>
        </p:txBody>
      </p:sp>
      <p:sp>
        <p:nvSpPr>
          <p:cNvPr id="184" name="Shape 184"/>
          <p:cNvSpPr txBox="1"/>
          <p:nvPr/>
        </p:nvSpPr>
        <p:spPr>
          <a:xfrm>
            <a:off x="273525" y="2771550"/>
            <a:ext cx="2726840" cy="85362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ctr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 sz="3600" b="1" dirty="0">
                <a:solidFill>
                  <a:srgbClr val="073763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Qtier Pool </a:t>
            </a:r>
          </a:p>
        </p:txBody>
      </p:sp>
      <p:sp>
        <p:nvSpPr>
          <p:cNvPr id="185" name="Shape 185"/>
          <p:cNvSpPr txBox="1"/>
          <p:nvPr/>
        </p:nvSpPr>
        <p:spPr>
          <a:xfrm>
            <a:off x="2941998" y="2771550"/>
            <a:ext cx="2732472" cy="85362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ctr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 sz="3600" b="1" dirty="0">
                <a:solidFill>
                  <a:srgbClr val="073763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RAID 50/60 </a:t>
            </a:r>
          </a:p>
        </p:txBody>
      </p:sp>
      <p:sp>
        <p:nvSpPr>
          <p:cNvPr id="186" name="Shape 186"/>
          <p:cNvSpPr txBox="1"/>
          <p:nvPr/>
        </p:nvSpPr>
        <p:spPr>
          <a:xfrm>
            <a:off x="5732834" y="2771550"/>
            <a:ext cx="3130359" cy="85362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ctr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 sz="3600" b="1" dirty="0">
                <a:solidFill>
                  <a:srgbClr val="073763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iSCSI VJBOD </a:t>
            </a:r>
          </a:p>
        </p:txBody>
      </p:sp>
      <p:cxnSp>
        <p:nvCxnSpPr>
          <p:cNvPr id="188" name="Shape 188"/>
          <p:cNvCxnSpPr/>
          <p:nvPr/>
        </p:nvCxnSpPr>
        <p:spPr>
          <a:xfrm rot="5400000">
            <a:off x="5441007" y="3203646"/>
            <a:ext cx="453954" cy="1"/>
          </a:xfrm>
          <a:prstGeom prst="straightConnector1">
            <a:avLst/>
          </a:prstGeom>
          <a:noFill/>
          <a:ln w="9525" cap="flat" cmpd="sng">
            <a:solidFill>
              <a:srgbClr val="073763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12" name="Shape 188"/>
          <p:cNvCxnSpPr/>
          <p:nvPr/>
        </p:nvCxnSpPr>
        <p:spPr>
          <a:xfrm rot="5400000">
            <a:off x="2715022" y="3203647"/>
            <a:ext cx="453954" cy="1"/>
          </a:xfrm>
          <a:prstGeom prst="straightConnector1">
            <a:avLst/>
          </a:prstGeom>
          <a:noFill/>
          <a:ln w="9525" cap="flat" cmpd="sng">
            <a:solidFill>
              <a:srgbClr val="073763"/>
            </a:solidFill>
            <a:prstDash val="solid"/>
            <a:round/>
            <a:headEnd type="none" w="lg" len="lg"/>
            <a:tailEnd type="none" w="lg" len="lg"/>
          </a:ln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Shape 374"/>
          <p:cNvSpPr txBox="1">
            <a:spLocks noGrp="1"/>
          </p:cNvSpPr>
          <p:nvPr>
            <p:ph type="title"/>
          </p:nvPr>
        </p:nvSpPr>
        <p:spPr>
          <a:xfrm>
            <a:off x="87275" y="329278"/>
            <a:ext cx="9056700" cy="706672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rtl="0"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lang="en" dirty="0"/>
              <a:t>The Leading Tiering Technology</a:t>
            </a:r>
          </a:p>
        </p:txBody>
      </p:sp>
      <p:grpSp>
        <p:nvGrpSpPr>
          <p:cNvPr id="376" name="Shape 376"/>
          <p:cNvGrpSpPr/>
          <p:nvPr/>
        </p:nvGrpSpPr>
        <p:grpSpPr>
          <a:xfrm>
            <a:off x="3627070" y="1119234"/>
            <a:ext cx="4696986" cy="3563852"/>
            <a:chOff x="3709700" y="1228800"/>
            <a:chExt cx="4722550" cy="3583250"/>
          </a:xfrm>
        </p:grpSpPr>
        <p:pic>
          <p:nvPicPr>
            <p:cNvPr id="377" name="Shape 377" descr="2_Qtier-01.png"/>
            <p:cNvPicPr preferRelativeResize="0"/>
            <p:nvPr/>
          </p:nvPicPr>
          <p:blipFill rotWithShape="1">
            <a:blip r:embed="rId3">
              <a:alphaModFix/>
            </a:blip>
            <a:srcRect l="1858" r="1848"/>
            <a:stretch/>
          </p:blipFill>
          <p:spPr>
            <a:xfrm>
              <a:off x="3709700" y="1299150"/>
              <a:ext cx="4692602" cy="35129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78" name="Shape 378"/>
            <p:cNvSpPr txBox="1"/>
            <p:nvPr/>
          </p:nvSpPr>
          <p:spPr>
            <a:xfrm>
              <a:off x="4063624" y="1650850"/>
              <a:ext cx="806599" cy="1494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rPr lang="en" sz="900" b="1" dirty="0">
                  <a:solidFill>
                    <a:srgbClr val="262626"/>
                  </a:solidFill>
                </a:rPr>
                <a:t>File server</a:t>
              </a:r>
            </a:p>
          </p:txBody>
        </p:sp>
        <p:sp>
          <p:nvSpPr>
            <p:cNvPr id="379" name="Shape 379"/>
            <p:cNvSpPr txBox="1"/>
            <p:nvPr/>
          </p:nvSpPr>
          <p:spPr>
            <a:xfrm>
              <a:off x="5019725" y="1299150"/>
              <a:ext cx="845400" cy="1494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rPr lang="en" sz="900" b="1">
                  <a:solidFill>
                    <a:srgbClr val="262626"/>
                  </a:solidFill>
                </a:rPr>
                <a:t>Web server</a:t>
              </a:r>
            </a:p>
          </p:txBody>
        </p:sp>
        <p:sp>
          <p:nvSpPr>
            <p:cNvPr id="380" name="Shape 380"/>
            <p:cNvSpPr txBox="1"/>
            <p:nvPr/>
          </p:nvSpPr>
          <p:spPr>
            <a:xfrm>
              <a:off x="6058700" y="1228800"/>
              <a:ext cx="981548" cy="1494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rPr lang="en" sz="900" b="1" dirty="0">
                  <a:solidFill>
                    <a:srgbClr val="262626"/>
                  </a:solidFill>
                </a:rPr>
                <a:t>Email Server</a:t>
              </a:r>
            </a:p>
          </p:txBody>
        </p:sp>
        <p:sp>
          <p:nvSpPr>
            <p:cNvPr id="381" name="Shape 381"/>
            <p:cNvSpPr txBox="1"/>
            <p:nvPr/>
          </p:nvSpPr>
          <p:spPr>
            <a:xfrm>
              <a:off x="7305774" y="1650850"/>
              <a:ext cx="1096527" cy="2250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rPr lang="en" sz="900" b="1" dirty="0">
                  <a:solidFill>
                    <a:srgbClr val="262626"/>
                  </a:solidFill>
                </a:rPr>
                <a:t>Virtual Desktop Application</a:t>
              </a:r>
            </a:p>
          </p:txBody>
        </p:sp>
        <p:sp>
          <p:nvSpPr>
            <p:cNvPr id="382" name="Shape 382"/>
            <p:cNvSpPr txBox="1"/>
            <p:nvPr/>
          </p:nvSpPr>
          <p:spPr>
            <a:xfrm>
              <a:off x="4767725" y="2163096"/>
              <a:ext cx="2790370" cy="49802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rPr lang="en" dirty="0"/>
                <a:t>Triggered by events, data tiering</a:t>
              </a:r>
            </a:p>
          </p:txBody>
        </p:sp>
        <p:sp>
          <p:nvSpPr>
            <p:cNvPr id="383" name="Shape 383"/>
            <p:cNvSpPr txBox="1"/>
            <p:nvPr/>
          </p:nvSpPr>
          <p:spPr>
            <a:xfrm>
              <a:off x="4503850" y="2884700"/>
              <a:ext cx="1068300" cy="5640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rPr lang="en" sz="800" b="1" dirty="0">
                  <a:solidFill>
                    <a:srgbClr val="262626"/>
                  </a:solidFill>
                </a:rPr>
                <a:t>PCIE NVMe, </a:t>
              </a:r>
            </a:p>
            <a:p>
              <a:pPr lvl="0" rtl="0">
                <a:spcBef>
                  <a:spcPts val="0"/>
                </a:spcBef>
                <a:buNone/>
              </a:pPr>
              <a:r>
                <a:rPr lang="en" sz="800" b="1" dirty="0">
                  <a:solidFill>
                    <a:srgbClr val="262626"/>
                  </a:solidFill>
                </a:rPr>
                <a:t>M.2, General SSD RAID NL, SAS, </a:t>
              </a:r>
              <a:br>
                <a:rPr lang="en" sz="800" b="1" dirty="0">
                  <a:solidFill>
                    <a:srgbClr val="262626"/>
                  </a:solidFill>
                </a:rPr>
              </a:br>
              <a:r>
                <a:rPr lang="en" sz="800" b="1" dirty="0">
                  <a:solidFill>
                    <a:srgbClr val="262626"/>
                  </a:solidFill>
                </a:rPr>
                <a:t>SATA HDD</a:t>
              </a:r>
            </a:p>
          </p:txBody>
        </p:sp>
        <p:sp>
          <p:nvSpPr>
            <p:cNvPr id="384" name="Shape 384"/>
            <p:cNvSpPr txBox="1"/>
            <p:nvPr/>
          </p:nvSpPr>
          <p:spPr>
            <a:xfrm>
              <a:off x="6165675" y="2884700"/>
              <a:ext cx="770100" cy="5640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rPr lang="en" sz="800" b="1">
                  <a:solidFill>
                    <a:srgbClr val="262626"/>
                  </a:solidFill>
                </a:rPr>
                <a:t>SAS HDD </a:t>
              </a:r>
              <a:br>
                <a:rPr lang="en" sz="800" b="1">
                  <a:solidFill>
                    <a:srgbClr val="262626"/>
                  </a:solidFill>
                </a:rPr>
              </a:br>
              <a:r>
                <a:rPr lang="en" sz="800" b="1">
                  <a:solidFill>
                    <a:srgbClr val="262626"/>
                  </a:solidFill>
                </a:rPr>
                <a:t>RAID</a:t>
              </a:r>
            </a:p>
          </p:txBody>
        </p:sp>
        <p:sp>
          <p:nvSpPr>
            <p:cNvPr id="385" name="Shape 385"/>
            <p:cNvSpPr txBox="1"/>
            <p:nvPr/>
          </p:nvSpPr>
          <p:spPr>
            <a:xfrm>
              <a:off x="7662150" y="2884700"/>
              <a:ext cx="770100" cy="5640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rPr lang="en" sz="800" b="1">
                  <a:solidFill>
                    <a:srgbClr val="262626"/>
                  </a:solidFill>
                </a:rPr>
                <a:t>NL、SAS、</a:t>
              </a:r>
              <a:br>
                <a:rPr lang="en" sz="800" b="1">
                  <a:solidFill>
                    <a:srgbClr val="262626"/>
                  </a:solidFill>
                </a:rPr>
              </a:br>
              <a:r>
                <a:rPr lang="en" sz="800" b="1">
                  <a:solidFill>
                    <a:srgbClr val="262626"/>
                  </a:solidFill>
                </a:rPr>
                <a:t>SATA HDD </a:t>
              </a:r>
              <a:br>
                <a:rPr lang="en" sz="800" b="1">
                  <a:solidFill>
                    <a:srgbClr val="262626"/>
                  </a:solidFill>
                </a:rPr>
              </a:br>
              <a:r>
                <a:rPr lang="en" sz="800" b="1">
                  <a:solidFill>
                    <a:srgbClr val="262626"/>
                  </a:solidFill>
                </a:rPr>
                <a:t>RAID</a:t>
              </a:r>
            </a:p>
          </p:txBody>
        </p:sp>
        <p:sp>
          <p:nvSpPr>
            <p:cNvPr id="386" name="Shape 386"/>
            <p:cNvSpPr txBox="1"/>
            <p:nvPr/>
          </p:nvSpPr>
          <p:spPr>
            <a:xfrm>
              <a:off x="5046150" y="3897925"/>
              <a:ext cx="2259600" cy="2829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 algn="ctr" rtl="0">
                <a:spcBef>
                  <a:spcPts val="0"/>
                </a:spcBef>
                <a:buNone/>
              </a:pPr>
              <a:r>
                <a:rPr lang="en">
                  <a:solidFill>
                    <a:srgbClr val="FFFFFF"/>
                  </a:solidFill>
                </a:rPr>
                <a:t>Local NAS</a:t>
              </a:r>
            </a:p>
          </p:txBody>
        </p:sp>
        <p:sp>
          <p:nvSpPr>
            <p:cNvPr id="387" name="Shape 387"/>
            <p:cNvSpPr txBox="1"/>
            <p:nvPr/>
          </p:nvSpPr>
          <p:spPr>
            <a:xfrm>
              <a:off x="3709700" y="4412275"/>
              <a:ext cx="1269000" cy="2829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 algn="ctr" rtl="0">
                <a:spcBef>
                  <a:spcPts val="0"/>
                </a:spcBef>
                <a:buNone/>
              </a:pPr>
              <a:r>
                <a:rPr lang="en" sz="1100">
                  <a:solidFill>
                    <a:srgbClr val="FFFFFF"/>
                  </a:solidFill>
                </a:rPr>
                <a:t>Local NAS</a:t>
              </a:r>
            </a:p>
          </p:txBody>
        </p:sp>
        <p:sp>
          <p:nvSpPr>
            <p:cNvPr id="388" name="Shape 388"/>
            <p:cNvSpPr txBox="1"/>
            <p:nvPr/>
          </p:nvSpPr>
          <p:spPr>
            <a:xfrm>
              <a:off x="4622550" y="3571150"/>
              <a:ext cx="2743200" cy="3099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 algn="ctr" rtl="0">
                <a:spcBef>
                  <a:spcPts val="0"/>
                </a:spcBef>
                <a:buNone/>
              </a:pPr>
              <a:r>
                <a:rPr lang="en"/>
                <a:t>Qtier storage pool</a:t>
              </a:r>
            </a:p>
          </p:txBody>
        </p:sp>
        <p:sp>
          <p:nvSpPr>
            <p:cNvPr id="389" name="Shape 389"/>
            <p:cNvSpPr txBox="1"/>
            <p:nvPr/>
          </p:nvSpPr>
          <p:spPr>
            <a:xfrm>
              <a:off x="5371450" y="4412275"/>
              <a:ext cx="1310100" cy="2829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 algn="ctr" rtl="0">
                <a:spcBef>
                  <a:spcPts val="0"/>
                </a:spcBef>
                <a:buNone/>
              </a:pPr>
              <a:r>
                <a:rPr lang="en" sz="1100" dirty="0">
                  <a:solidFill>
                    <a:srgbClr val="FFFFFF"/>
                  </a:solidFill>
                </a:rPr>
                <a:t>Expansion unit 1</a:t>
              </a:r>
            </a:p>
          </p:txBody>
        </p:sp>
        <p:sp>
          <p:nvSpPr>
            <p:cNvPr id="390" name="Shape 390"/>
            <p:cNvSpPr txBox="1"/>
            <p:nvPr/>
          </p:nvSpPr>
          <p:spPr>
            <a:xfrm>
              <a:off x="7141550" y="4412275"/>
              <a:ext cx="1241400" cy="2829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 algn="ctr" rtl="0">
                <a:spcBef>
                  <a:spcPts val="0"/>
                </a:spcBef>
                <a:buNone/>
              </a:pPr>
              <a:r>
                <a:rPr lang="en" sz="1100">
                  <a:solidFill>
                    <a:srgbClr val="FFFFFF"/>
                  </a:solidFill>
                </a:rPr>
                <a:t>Expansion unit 2</a:t>
              </a:r>
            </a:p>
          </p:txBody>
        </p:sp>
      </p:grpSp>
      <p:sp>
        <p:nvSpPr>
          <p:cNvPr id="19" name="圓角矩形 18"/>
          <p:cNvSpPr/>
          <p:nvPr/>
        </p:nvSpPr>
        <p:spPr>
          <a:xfrm>
            <a:off x="344053" y="3438843"/>
            <a:ext cx="3154003" cy="1148338"/>
          </a:xfrm>
          <a:prstGeom prst="roundRect">
            <a:avLst>
              <a:gd name="adj" fmla="val 7805"/>
            </a:avLst>
          </a:prstGeom>
          <a:solidFill>
            <a:srgbClr val="660066">
              <a:alpha val="29000"/>
            </a:srgb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20" name="圓角矩形 19"/>
          <p:cNvSpPr/>
          <p:nvPr/>
        </p:nvSpPr>
        <p:spPr>
          <a:xfrm>
            <a:off x="2121648" y="4127369"/>
            <a:ext cx="1269014" cy="356574"/>
          </a:xfrm>
          <a:prstGeom prst="roundRect">
            <a:avLst>
              <a:gd name="adj" fmla="val 20433"/>
            </a:avLst>
          </a:prstGeom>
          <a:solidFill>
            <a:srgbClr val="FFFFFF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TW" altLang="en-US" dirty="0" smtClean="0"/>
              <a:t></a:t>
            </a:r>
            <a:endParaRPr kumimoji="1" lang="zh-TW" altLang="en-US" dirty="0"/>
          </a:p>
        </p:txBody>
      </p:sp>
      <p:sp>
        <p:nvSpPr>
          <p:cNvPr id="21" name="圓角矩形 20"/>
          <p:cNvSpPr/>
          <p:nvPr/>
        </p:nvSpPr>
        <p:spPr>
          <a:xfrm>
            <a:off x="359955" y="1711695"/>
            <a:ext cx="3154004" cy="1307601"/>
          </a:xfrm>
          <a:prstGeom prst="roundRect">
            <a:avLst>
              <a:gd name="adj" fmla="val 11233"/>
            </a:avLst>
          </a:prstGeom>
          <a:solidFill>
            <a:srgbClr val="2DA0B5">
              <a:alpha val="49000"/>
            </a:srgb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22" name="矩形 21"/>
          <p:cNvSpPr/>
          <p:nvPr/>
        </p:nvSpPr>
        <p:spPr>
          <a:xfrm>
            <a:off x="564804" y="2018885"/>
            <a:ext cx="2629549" cy="10002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1600" lvl="0">
              <a:spcAft>
                <a:spcPts val="600"/>
              </a:spcAft>
              <a:buClr>
                <a:srgbClr val="262626"/>
              </a:buClr>
              <a:buSzPct val="100000"/>
            </a:pPr>
            <a:r>
              <a:rPr lang="en" altLang="zh-TW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SSD as storage</a:t>
            </a:r>
          </a:p>
          <a:p>
            <a:pPr marL="101600" lvl="0">
              <a:spcAft>
                <a:spcPts val="600"/>
              </a:spcAft>
              <a:buClr>
                <a:srgbClr val="262626"/>
              </a:buClr>
              <a:buSzPct val="100000"/>
            </a:pPr>
            <a:r>
              <a:rPr lang="en" altLang="zh-TW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Satisfy both random and sequential usages</a:t>
            </a:r>
          </a:p>
        </p:txBody>
      </p:sp>
      <p:sp>
        <p:nvSpPr>
          <p:cNvPr id="23" name="文字方塊 22"/>
          <p:cNvSpPr txBox="1"/>
          <p:nvPr/>
        </p:nvSpPr>
        <p:spPr>
          <a:xfrm>
            <a:off x="1900257" y="3750198"/>
            <a:ext cx="2054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kumimoji="1" lang="zh-TW" altLang="en-US" dirty="0"/>
          </a:p>
        </p:txBody>
      </p:sp>
      <p:sp>
        <p:nvSpPr>
          <p:cNvPr id="24" name="矩形 23"/>
          <p:cNvSpPr/>
          <p:nvPr/>
        </p:nvSpPr>
        <p:spPr>
          <a:xfrm>
            <a:off x="548902" y="3852468"/>
            <a:ext cx="1887342" cy="6617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1600" lvl="0">
              <a:spcAft>
                <a:spcPts val="600"/>
              </a:spcAft>
              <a:buClr>
                <a:srgbClr val="262626"/>
              </a:buClr>
              <a:buSzPct val="100000"/>
            </a:pPr>
            <a:r>
              <a:rPr lang="en" altLang="zh-TW" sz="1600" dirty="0">
                <a:solidFill>
                  <a:srgbClr val="262626"/>
                </a:solidFill>
              </a:rPr>
              <a:t>File Server</a:t>
            </a:r>
          </a:p>
          <a:p>
            <a:pPr marL="101600" lvl="0">
              <a:spcAft>
                <a:spcPts val="600"/>
              </a:spcAft>
              <a:buClr>
                <a:srgbClr val="262626"/>
              </a:buClr>
              <a:buSzPct val="100000"/>
            </a:pPr>
            <a:r>
              <a:rPr lang="en" altLang="zh-TW" sz="1600" dirty="0">
                <a:solidFill>
                  <a:srgbClr val="262626"/>
                </a:solidFill>
              </a:rPr>
              <a:t>Web </a:t>
            </a:r>
            <a:r>
              <a:rPr lang="en" altLang="zh-TW" sz="1600" dirty="0" smtClean="0">
                <a:solidFill>
                  <a:srgbClr val="262626"/>
                </a:solidFill>
              </a:rPr>
              <a:t>Server</a:t>
            </a:r>
            <a:endParaRPr lang="en" altLang="zh-TW" sz="1600" dirty="0">
              <a:solidFill>
                <a:srgbClr val="262626"/>
              </a:solidFill>
            </a:endParaRPr>
          </a:p>
        </p:txBody>
      </p:sp>
      <p:sp>
        <p:nvSpPr>
          <p:cNvPr id="25" name="＞形箭號 24"/>
          <p:cNvSpPr/>
          <p:nvPr/>
        </p:nvSpPr>
        <p:spPr>
          <a:xfrm>
            <a:off x="475407" y="2126198"/>
            <a:ext cx="196078" cy="172065"/>
          </a:xfrm>
          <a:prstGeom prst="chevron">
            <a:avLst/>
          </a:prstGeom>
          <a:solidFill>
            <a:srgbClr val="FFFFFF">
              <a:alpha val="7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schemeClr val="tx1"/>
              </a:solidFill>
            </a:endParaRPr>
          </a:p>
        </p:txBody>
      </p:sp>
      <p:sp>
        <p:nvSpPr>
          <p:cNvPr id="26" name="＞形箭號 25"/>
          <p:cNvSpPr/>
          <p:nvPr/>
        </p:nvSpPr>
        <p:spPr>
          <a:xfrm>
            <a:off x="475407" y="2463525"/>
            <a:ext cx="196078" cy="172065"/>
          </a:xfrm>
          <a:prstGeom prst="chevron">
            <a:avLst/>
          </a:prstGeom>
          <a:solidFill>
            <a:srgbClr val="FFFFFF">
              <a:alpha val="7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>
              <a:solidFill>
                <a:schemeClr val="tx1"/>
              </a:solidFill>
            </a:endParaRPr>
          </a:p>
        </p:txBody>
      </p:sp>
      <p:sp>
        <p:nvSpPr>
          <p:cNvPr id="27" name="＞形箭號 26"/>
          <p:cNvSpPr/>
          <p:nvPr/>
        </p:nvSpPr>
        <p:spPr>
          <a:xfrm>
            <a:off x="459505" y="3911618"/>
            <a:ext cx="196078" cy="172065"/>
          </a:xfrm>
          <a:prstGeom prst="chevron">
            <a:avLst/>
          </a:prstGeom>
          <a:solidFill>
            <a:srgbClr val="FFFFFF">
              <a:alpha val="7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schemeClr val="tx1"/>
              </a:solidFill>
            </a:endParaRPr>
          </a:p>
        </p:txBody>
      </p:sp>
      <p:sp>
        <p:nvSpPr>
          <p:cNvPr id="28" name="圓角矩形 27"/>
          <p:cNvSpPr/>
          <p:nvPr/>
        </p:nvSpPr>
        <p:spPr>
          <a:xfrm>
            <a:off x="344053" y="3377796"/>
            <a:ext cx="3154004" cy="372402"/>
          </a:xfrm>
          <a:prstGeom prst="roundRect">
            <a:avLst>
              <a:gd name="adj" fmla="val 0"/>
            </a:avLst>
          </a:prstGeom>
          <a:solidFill>
            <a:srgbClr val="660066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altLang="zh-TW" sz="1800" dirty="0" smtClean="0">
                <a:solidFill>
                  <a:schemeClr val="bg1"/>
                </a:solidFill>
              </a:rPr>
              <a:t>Use Cases</a:t>
            </a:r>
            <a:endParaRPr lang="zh-TW" altLang="zh-TW" sz="1800" dirty="0">
              <a:solidFill>
                <a:schemeClr val="bg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29" name="圓角矩形 28"/>
          <p:cNvSpPr/>
          <p:nvPr/>
        </p:nvSpPr>
        <p:spPr>
          <a:xfrm>
            <a:off x="359955" y="1603740"/>
            <a:ext cx="3154004" cy="372402"/>
          </a:xfrm>
          <a:prstGeom prst="roundRect">
            <a:avLst>
              <a:gd name="adj" fmla="val 0"/>
            </a:avLst>
          </a:prstGeom>
          <a:solidFill>
            <a:srgbClr val="044981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>
                <a:schemeClr val="dk1"/>
              </a:buClr>
              <a:buSzPct val="25000"/>
            </a:pPr>
            <a:r>
              <a:rPr lang="en" altLang="zh-TW" sz="1800" dirty="0" smtClean="0">
                <a:solidFill>
                  <a:srgbClr val="FFFFFF"/>
                </a:solidFill>
              </a:rPr>
              <a:t>Advantages</a:t>
            </a:r>
            <a:endParaRPr lang="zh-TW" altLang="zh-TW" sz="1800" dirty="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30" name="＞形箭號 29"/>
          <p:cNvSpPr/>
          <p:nvPr/>
        </p:nvSpPr>
        <p:spPr>
          <a:xfrm>
            <a:off x="463194" y="4233187"/>
            <a:ext cx="196078" cy="172065"/>
          </a:xfrm>
          <a:prstGeom prst="chevron">
            <a:avLst/>
          </a:prstGeom>
          <a:solidFill>
            <a:srgbClr val="FFFFFF">
              <a:alpha val="7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>
              <a:solidFill>
                <a:schemeClr val="tx1"/>
              </a:solidFill>
            </a:endParaRPr>
          </a:p>
        </p:txBody>
      </p:sp>
      <p:sp>
        <p:nvSpPr>
          <p:cNvPr id="2" name="矩形 1"/>
          <p:cNvSpPr/>
          <p:nvPr/>
        </p:nvSpPr>
        <p:spPr>
          <a:xfrm>
            <a:off x="2018494" y="3822223"/>
            <a:ext cx="1479562" cy="6617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1600" lvl="0">
              <a:spcAft>
                <a:spcPts val="600"/>
              </a:spcAft>
              <a:buClr>
                <a:srgbClr val="262626"/>
              </a:buClr>
              <a:buSzPct val="100000"/>
            </a:pPr>
            <a:r>
              <a:rPr lang="en" altLang="zh-TW" sz="1600" dirty="0">
                <a:solidFill>
                  <a:srgbClr val="262626"/>
                </a:solidFill>
              </a:rPr>
              <a:t>Mail Server</a:t>
            </a:r>
          </a:p>
          <a:p>
            <a:pPr marL="101600" lvl="0">
              <a:spcAft>
                <a:spcPts val="600"/>
              </a:spcAft>
              <a:buClr>
                <a:srgbClr val="0000FF"/>
              </a:buClr>
              <a:buSzPct val="100000"/>
            </a:pPr>
            <a:r>
              <a:rPr lang="en" altLang="zh-TW" sz="1600" dirty="0">
                <a:solidFill>
                  <a:srgbClr val="660066"/>
                </a:solidFill>
              </a:rPr>
              <a:t>VDI Hosting  </a:t>
            </a:r>
          </a:p>
        </p:txBody>
      </p:sp>
      <p:sp>
        <p:nvSpPr>
          <p:cNvPr id="32" name="＞形箭號 31"/>
          <p:cNvSpPr/>
          <p:nvPr/>
        </p:nvSpPr>
        <p:spPr>
          <a:xfrm>
            <a:off x="1904132" y="3911618"/>
            <a:ext cx="196078" cy="172065"/>
          </a:xfrm>
          <a:prstGeom prst="chevron">
            <a:avLst/>
          </a:prstGeom>
          <a:solidFill>
            <a:srgbClr val="FFFFFF">
              <a:alpha val="7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schemeClr val="tx1"/>
              </a:solidFill>
            </a:endParaRPr>
          </a:p>
        </p:txBody>
      </p:sp>
      <p:sp>
        <p:nvSpPr>
          <p:cNvPr id="33" name="＞形箭號 32"/>
          <p:cNvSpPr/>
          <p:nvPr/>
        </p:nvSpPr>
        <p:spPr>
          <a:xfrm>
            <a:off x="1907821" y="4233187"/>
            <a:ext cx="196078" cy="172065"/>
          </a:xfrm>
          <a:prstGeom prst="chevron">
            <a:avLst/>
          </a:prstGeom>
          <a:solidFill>
            <a:srgbClr val="FFFFFF">
              <a:alpha val="7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Shape 396"/>
          <p:cNvSpPr txBox="1">
            <a:spLocks noGrp="1"/>
          </p:cNvSpPr>
          <p:nvPr>
            <p:ph type="ctrTitle"/>
          </p:nvPr>
        </p:nvSpPr>
        <p:spPr>
          <a:xfrm>
            <a:off x="5352" y="2067694"/>
            <a:ext cx="9144000" cy="1008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rgbClr val="17375E"/>
              </a:buClr>
              <a:buSzPct val="25000"/>
              <a:buFont typeface="Arial"/>
              <a:buNone/>
            </a:pPr>
            <a:r>
              <a:rPr lang="en" sz="5400" b="0" i="0" u="none" strike="noStrike" cap="none">
                <a:solidFill>
                  <a:srgbClr val="17375E"/>
                </a:solidFill>
                <a:latin typeface="Arial"/>
                <a:ea typeface="Arial"/>
                <a:cs typeface="Arial"/>
                <a:sym typeface="Arial"/>
              </a:rPr>
              <a:t>Storage &amp; Snapshot</a:t>
            </a:r>
            <a:br>
              <a:rPr lang="en" sz="5400" b="0" i="0" u="none" strike="noStrike" cap="none">
                <a:solidFill>
                  <a:srgbClr val="17375E"/>
                </a:solidFill>
                <a:latin typeface="Arial"/>
                <a:ea typeface="Arial"/>
                <a:cs typeface="Arial"/>
                <a:sym typeface="Arial"/>
              </a:rPr>
            </a:br>
            <a:endParaRPr lang="en" sz="5400" b="0" i="0" u="none" strike="noStrike" cap="none">
              <a:solidFill>
                <a:srgbClr val="17375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7" name="Shape 397"/>
          <p:cNvSpPr txBox="1">
            <a:spLocks noGrp="1"/>
          </p:cNvSpPr>
          <p:nvPr>
            <p:ph type="subTitle" idx="1"/>
          </p:nvPr>
        </p:nvSpPr>
        <p:spPr>
          <a:xfrm>
            <a:off x="285712" y="2859782"/>
            <a:ext cx="8520600" cy="642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rgbClr val="595959"/>
              </a:buClr>
              <a:buSzPct val="25000"/>
              <a:buFont typeface="Arial"/>
              <a:buNone/>
            </a:pPr>
            <a:r>
              <a:rPr lang="en" sz="24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QTS 4.3.4</a:t>
            </a:r>
          </a:p>
        </p:txBody>
      </p:sp>
      <p:sp>
        <p:nvSpPr>
          <p:cNvPr id="398" name="Shape 398"/>
          <p:cNvSpPr txBox="1"/>
          <p:nvPr/>
        </p:nvSpPr>
        <p:spPr>
          <a:xfrm>
            <a:off x="2771800" y="3714229"/>
            <a:ext cx="1500300" cy="214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r>
              <a:rPr lang="en" sz="12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PM</a:t>
            </a:r>
          </a:p>
        </p:txBody>
      </p:sp>
      <p:sp>
        <p:nvSpPr>
          <p:cNvPr id="399" name="Shape 399"/>
          <p:cNvSpPr txBox="1"/>
          <p:nvPr/>
        </p:nvSpPr>
        <p:spPr>
          <a:xfrm>
            <a:off x="4218013" y="3507854"/>
            <a:ext cx="1424100" cy="320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" sz="28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Ripple</a:t>
            </a:r>
          </a:p>
        </p:txBody>
      </p:sp>
      <p:pic>
        <p:nvPicPr>
          <p:cNvPr id="400" name="Shape 40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456134"/>
            <a:ext cx="9144000" cy="4687500"/>
          </a:xfrm>
          <a:prstGeom prst="rect">
            <a:avLst/>
          </a:prstGeom>
          <a:noFill/>
          <a:ln>
            <a:noFill/>
          </a:ln>
        </p:spPr>
      </p:pic>
      <p:sp>
        <p:nvSpPr>
          <p:cNvPr id="401" name="Shape 401"/>
          <p:cNvSpPr/>
          <p:nvPr/>
        </p:nvSpPr>
        <p:spPr>
          <a:xfrm>
            <a:off x="-5285" y="1874287"/>
            <a:ext cx="6944091" cy="1633568"/>
          </a:xfrm>
          <a:prstGeom prst="rect">
            <a:avLst/>
          </a:prstGeom>
          <a:solidFill>
            <a:schemeClr val="lt1">
              <a:alpha val="80000"/>
            </a:scheme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4200">
              <a:solidFill>
                <a:srgbClr val="161D96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402" name="Shape 402"/>
          <p:cNvSpPr/>
          <p:nvPr/>
        </p:nvSpPr>
        <p:spPr>
          <a:xfrm>
            <a:off x="218349" y="1644925"/>
            <a:ext cx="6956174" cy="2157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lvl="0">
              <a:buSzPct val="25000"/>
            </a:pPr>
            <a:r>
              <a:rPr lang="en" altLang="zh-TW" sz="2000" dirty="0">
                <a:solidFill>
                  <a:schemeClr val="tx1">
                    <a:lumMod val="85000"/>
                    <a:lumOff val="15000"/>
                  </a:schemeClr>
                </a:solidFill>
                <a:ea typeface="Microsoft JhengHei"/>
                <a:cs typeface="Microsoft JhengHei"/>
                <a:sym typeface="Microsoft JhengHei"/>
              </a:rPr>
              <a:t>Your problem, our solution:</a:t>
            </a:r>
            <a:r>
              <a:rPr lang="en" sz="1600" b="1" i="0" u="none" strike="noStrike" cap="none" dirty="0">
                <a:solidFill>
                  <a:schemeClr val="tx1">
                    <a:lumMod val="85000"/>
                    <a:lumOff val="15000"/>
                  </a:schemeClr>
                </a:solidFill>
              </a:rPr>
              <a:t/>
            </a:r>
            <a:br>
              <a:rPr lang="en" sz="1600" b="1" i="0" u="none" strike="noStrike" cap="none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" sz="3200" b="1" dirty="0">
                <a:solidFill>
                  <a:srgbClr val="044981"/>
                </a:solidFill>
              </a:rPr>
              <a:t>RAID 5/6 is not suitable </a:t>
            </a:r>
            <a:endParaRPr lang="en-US" sz="3200" b="1" dirty="0" smtClean="0">
              <a:solidFill>
                <a:srgbClr val="044981"/>
              </a:solidFill>
            </a:endParaRPr>
          </a:p>
          <a:p>
            <a:pPr lvl="0">
              <a:buSzPct val="25000"/>
            </a:pPr>
            <a:r>
              <a:rPr lang="en" sz="3200" b="1" dirty="0" smtClean="0">
                <a:solidFill>
                  <a:srgbClr val="044981"/>
                </a:solidFill>
              </a:rPr>
              <a:t>when </a:t>
            </a:r>
            <a:r>
              <a:rPr lang="en" sz="3200" b="1" dirty="0">
                <a:solidFill>
                  <a:srgbClr val="044981"/>
                </a:solidFill>
              </a:rPr>
              <a:t>more than 8 disks </a:t>
            </a:r>
            <a:r>
              <a:rPr lang="en" sz="3200" b="1" dirty="0" smtClean="0">
                <a:solidFill>
                  <a:srgbClr val="044981"/>
                </a:solidFill>
              </a:rPr>
              <a:t>are </a:t>
            </a:r>
            <a:r>
              <a:rPr lang="en" sz="3200" b="1" dirty="0">
                <a:solidFill>
                  <a:srgbClr val="044981"/>
                </a:solidFill>
              </a:rPr>
              <a:t>used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Shape 408"/>
          <p:cNvSpPr/>
          <p:nvPr/>
        </p:nvSpPr>
        <p:spPr>
          <a:xfrm>
            <a:off x="0" y="0"/>
            <a:ext cx="9144000" cy="342900"/>
          </a:xfrm>
          <a:prstGeom prst="rect">
            <a:avLst/>
          </a:prstGeom>
          <a:noFill/>
          <a:ln>
            <a:noFill/>
          </a:ln>
        </p:spPr>
        <p:txBody>
          <a:bodyPr wrap="square" lIns="68550" tIns="34250" rIns="68550" bIns="342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n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lang="en"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0" name="Shape 410"/>
          <p:cNvSpPr txBox="1"/>
          <p:nvPr/>
        </p:nvSpPr>
        <p:spPr>
          <a:xfrm>
            <a:off x="412997" y="5143501"/>
            <a:ext cx="138600" cy="242400"/>
          </a:xfrm>
          <a:prstGeom prst="rect">
            <a:avLst/>
          </a:prstGeom>
          <a:noFill/>
          <a:ln>
            <a:noFill/>
          </a:ln>
        </p:spPr>
        <p:txBody>
          <a:bodyPr wrap="square" lIns="68550" tIns="34275" rIns="68550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1" name="Shape 411"/>
          <p:cNvSpPr txBox="1"/>
          <p:nvPr/>
        </p:nvSpPr>
        <p:spPr>
          <a:xfrm>
            <a:off x="251525" y="4529400"/>
            <a:ext cx="5813100" cy="461700"/>
          </a:xfrm>
          <a:prstGeom prst="rect">
            <a:avLst/>
          </a:prstGeom>
          <a:noFill/>
          <a:ln>
            <a:noFill/>
          </a:ln>
        </p:spPr>
        <p:txBody>
          <a:bodyPr wrap="square" lIns="68550" tIns="34275" rIns="68550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" sz="1000" i="0" u="sng" strike="noStrike" cap="none">
                <a:latin typeface="Microsoft JhengHei"/>
                <a:ea typeface="Microsoft JhengHei"/>
                <a:cs typeface="Microsoft JhengHei"/>
                <a:sym typeface="Microsoft JhengHei"/>
                <a:hlinkClick r:id="rId3"/>
              </a:rPr>
              <a:t>https://www.servethehome.com/raid-calculator/</a:t>
            </a:r>
            <a:r>
              <a:rPr lang="en" sz="1000" i="0" u="none" strike="noStrike" cap="none">
                <a:latin typeface="Microsoft JhengHei"/>
                <a:ea typeface="Microsoft JhengHei"/>
                <a:cs typeface="Microsoft JhengHei"/>
                <a:sym typeface="Microsoft JhengHei"/>
              </a:rPr>
              <a:t>， </a:t>
            </a:r>
            <a:r>
              <a:rPr lang="en" sz="10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conservative estimate </a:t>
            </a:r>
            <a:r>
              <a:rPr lang="en" sz="1000" i="0" u="none" strike="noStrike" cap="none">
                <a:latin typeface="Microsoft JhengHei"/>
                <a:ea typeface="Microsoft JhengHei"/>
                <a:cs typeface="Microsoft JhengHei"/>
                <a:sym typeface="Microsoft JhengHei"/>
              </a:rPr>
              <a:t>assuming bit error chance is 10^(-15), 150MB/sec rebuild speed </a:t>
            </a:r>
          </a:p>
        </p:txBody>
      </p:sp>
      <p:sp>
        <p:nvSpPr>
          <p:cNvPr id="412" name="Shape 412"/>
          <p:cNvSpPr txBox="1"/>
          <p:nvPr/>
        </p:nvSpPr>
        <p:spPr>
          <a:xfrm>
            <a:off x="47525" y="1319399"/>
            <a:ext cx="7953600" cy="493233"/>
          </a:xfrm>
          <a:prstGeom prst="rect">
            <a:avLst/>
          </a:prstGeom>
          <a:noFill/>
          <a:ln>
            <a:noFill/>
          </a:ln>
        </p:spPr>
        <p:txBody>
          <a:bodyPr wrap="square" lIns="68550" tIns="34250" rIns="68550" bIns="34250" anchor="t" anchorCtr="0">
            <a:noAutofit/>
          </a:bodyPr>
          <a:lstStyle/>
          <a:p>
            <a:pPr marL="457200" marR="0" lvl="0" indent="-355600" algn="l" rtl="0">
              <a:spcBef>
                <a:spcPts val="0"/>
              </a:spcBef>
              <a:spcAft>
                <a:spcPts val="0"/>
              </a:spcAft>
              <a:buClr>
                <a:srgbClr val="044981"/>
              </a:buClr>
              <a:buSzPct val="100000"/>
              <a:buFont typeface="Wingdings" charset="2"/>
              <a:buChar char="l"/>
            </a:pPr>
            <a:r>
              <a:rPr lang="en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According to ServeTheHome RAID Calculator</a:t>
            </a:r>
          </a:p>
          <a:p>
            <a:pPr marL="457200" lvl="0" indent="-355600" rtl="0">
              <a:spcBef>
                <a:spcPts val="360"/>
              </a:spcBef>
              <a:buClr>
                <a:srgbClr val="044981"/>
              </a:buClr>
              <a:buSzPct val="100000"/>
              <a:buFont typeface="Wingdings" charset="2"/>
              <a:buChar char="l"/>
            </a:pPr>
            <a:r>
              <a:rPr lang="en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Chance of a RAID 5 group failing within 5 years</a:t>
            </a:r>
          </a:p>
        </p:txBody>
      </p:sp>
      <p:sp>
        <p:nvSpPr>
          <p:cNvPr id="413" name="Shape 413"/>
          <p:cNvSpPr txBox="1">
            <a:spLocks noGrp="1"/>
          </p:cNvSpPr>
          <p:nvPr>
            <p:ph type="title"/>
          </p:nvPr>
        </p:nvSpPr>
        <p:spPr>
          <a:xfrm>
            <a:off x="47525" y="411500"/>
            <a:ext cx="8854500" cy="624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lvl="0" rtl="0"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lang="en" sz="2800" dirty="0"/>
              <a:t>RAID Protection Decreases as Capacity Increases</a:t>
            </a:r>
          </a:p>
        </p:txBody>
      </p:sp>
      <p:grpSp>
        <p:nvGrpSpPr>
          <p:cNvPr id="10" name="群組 9"/>
          <p:cNvGrpSpPr/>
          <p:nvPr/>
        </p:nvGrpSpPr>
        <p:grpSpPr>
          <a:xfrm>
            <a:off x="251520" y="2078772"/>
            <a:ext cx="5641843" cy="2389498"/>
            <a:chOff x="251520" y="2078772"/>
            <a:chExt cx="5641843" cy="2389498"/>
          </a:xfrm>
        </p:grpSpPr>
        <p:sp>
          <p:nvSpPr>
            <p:cNvPr id="11" name="Shape 366"/>
            <p:cNvSpPr/>
            <p:nvPr/>
          </p:nvSpPr>
          <p:spPr>
            <a:xfrm rot="10800000" flipH="1">
              <a:off x="251524" y="2370868"/>
              <a:ext cx="5641835" cy="91944"/>
            </a:xfrm>
            <a:prstGeom prst="roundRect">
              <a:avLst>
                <a:gd name="adj" fmla="val 0"/>
              </a:avLst>
            </a:prstGeom>
            <a:gradFill flip="none" rotWithShape="1">
              <a:gsLst>
                <a:gs pos="0">
                  <a:srgbClr val="FFFFFF">
                    <a:alpha val="41000"/>
                  </a:srgbClr>
                </a:gs>
                <a:gs pos="100000">
                  <a:srgbClr val="B3B3B3">
                    <a:alpha val="41000"/>
                  </a:srgbClr>
                </a:gs>
              </a:gsLst>
              <a:lin ang="5400012" scaled="0"/>
              <a:tileRect/>
            </a:gra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endParaRPr dirty="0"/>
            </a:p>
          </p:txBody>
        </p:sp>
        <p:graphicFrame>
          <p:nvGraphicFramePr>
            <p:cNvPr id="12" name="Shape 347"/>
            <p:cNvGraphicFramePr/>
            <p:nvPr>
              <p:extLst>
                <p:ext uri="{D42A27DB-BD31-4B8C-83A1-F6EECF244321}">
                  <p14:modId xmlns:p14="http://schemas.microsoft.com/office/powerpoint/2010/main" val="2124301859"/>
                </p:ext>
              </p:extLst>
            </p:nvPr>
          </p:nvGraphicFramePr>
          <p:xfrm>
            <a:off x="251520" y="2078772"/>
            <a:ext cx="5641839" cy="2317499"/>
          </p:xfrm>
          <a:graphic>
            <a:graphicData uri="http://schemas.openxmlformats.org/drawingml/2006/table">
              <a:tbl>
                <a:tblPr>
                  <a:noFill/>
                </a:tblPr>
                <a:tblGrid>
                  <a:gridCol w="2033486"/>
                  <a:gridCol w="2033486"/>
                  <a:gridCol w="1574867"/>
                </a:tblGrid>
                <a:tr h="312523"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buClr>
                            <a:schemeClr val="dk1"/>
                          </a:buClr>
                          <a:buSzPct val="25000"/>
                          <a:buFont typeface="Calibri"/>
                          <a:buNone/>
                        </a:pPr>
                        <a:r>
                          <a:rPr lang="en" sz="1600" b="0" dirty="0"/>
                          <a:t>Disks</a:t>
                        </a:r>
                      </a:p>
                    </a:txBody>
                    <a:tcPr marL="68600" marR="68600" marT="34300" marB="34300" anchor="ctr">
                      <a:lnL w="9525" cap="flat" cmpd="sng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9525" cap="flat" cmpd="sng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9525" cap="flat" cmpd="sng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3175" cap="flat" cmpd="sng" algn="ctr">
                        <a:solidFill>
                          <a:srgbClr val="595959">
                            <a:lumMod val="40000"/>
                            <a:lumOff val="6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gradFill>
                        <a:gsLst>
                          <a:gs pos="0">
                            <a:schemeClr val="bg2">
                              <a:lumMod val="20000"/>
                              <a:lumOff val="80000"/>
                            </a:schemeClr>
                          </a:gs>
                          <a:gs pos="100000">
                            <a:srgbClr val="A6A6A6"/>
                          </a:gs>
                        </a:gsLst>
                        <a:lin ang="5400012" scaled="0"/>
                      </a:gra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buClr>
                            <a:schemeClr val="dk1"/>
                          </a:buClr>
                          <a:buSzPct val="25000"/>
                          <a:buFont typeface="Calibri"/>
                          <a:buNone/>
                        </a:pPr>
                        <a:r>
                          <a:rPr lang="en" sz="1600" b="0" dirty="0"/>
                          <a:t>Capacity</a:t>
                        </a:r>
                      </a:p>
                    </a:txBody>
                    <a:tcPr marL="68600" marR="68600" marT="34300" marB="34300" anchor="ctr">
                      <a:lnL w="9525" cap="flat" cmpd="sng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9525" cap="flat" cmpd="sng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9525" cap="flat" cmpd="sng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3175" cap="flat" cmpd="sng" algn="ctr">
                        <a:solidFill>
                          <a:srgbClr val="595959">
                            <a:lumMod val="40000"/>
                            <a:lumOff val="6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gradFill>
                        <a:gsLst>
                          <a:gs pos="0">
                            <a:schemeClr val="bg2">
                              <a:lumMod val="20000"/>
                              <a:lumOff val="80000"/>
                            </a:schemeClr>
                          </a:gs>
                          <a:gs pos="100000">
                            <a:srgbClr val="A6A6A6"/>
                          </a:gs>
                        </a:gsLst>
                        <a:lin ang="5400012" scaled="0"/>
                      </a:gra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buClr>
                            <a:schemeClr val="dk1"/>
                          </a:buClr>
                          <a:buSzPct val="25000"/>
                          <a:buFont typeface="Calibri"/>
                          <a:buNone/>
                        </a:pPr>
                        <a:r>
                          <a:rPr lang="en" sz="1600" b="0" dirty="0">
                            <a:solidFill>
                              <a:schemeClr val="dk1"/>
                            </a:solidFill>
                          </a:rPr>
                          <a:t>Risk</a:t>
                        </a:r>
                        <a:r>
                          <a:rPr lang="en" sz="1600" b="0" u="none" strike="noStrike" cap="none" dirty="0"/>
                          <a:t> </a:t>
                        </a:r>
                      </a:p>
                    </a:txBody>
                    <a:tcPr marL="68600" marR="68600" marT="34300" marB="34300" anchor="ctr">
                      <a:lnL w="9525" cap="flat" cmpd="sng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9525" cap="flat" cmpd="sng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9525" cap="flat" cmpd="sng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3175" cap="flat" cmpd="sng" algn="ctr">
                        <a:solidFill>
                          <a:srgbClr val="595959">
                            <a:lumMod val="40000"/>
                            <a:lumOff val="6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gradFill>
                        <a:gsLst>
                          <a:gs pos="0">
                            <a:schemeClr val="bg2">
                              <a:lumMod val="20000"/>
                              <a:lumOff val="80000"/>
                            </a:schemeClr>
                          </a:gs>
                          <a:gs pos="100000">
                            <a:srgbClr val="A6A6A6"/>
                          </a:gs>
                        </a:gsLst>
                        <a:lin ang="5400012" scaled="0"/>
                      </a:gradFill>
                    </a:tcPr>
                  </a:tc>
                </a:tr>
                <a:tr h="333044"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buClr>
                            <a:schemeClr val="dk1"/>
                          </a:buClr>
                          <a:buSzPct val="25000"/>
                          <a:buFont typeface="Calibri"/>
                          <a:buNone/>
                        </a:pPr>
                        <a:r>
                          <a:rPr lang="zh-TW" sz="1400" b="1" dirty="0">
                            <a:latin typeface="+mn-lt"/>
                            <a:ea typeface="Microsoft JhengHei"/>
                            <a:cs typeface="Microsoft JhengHei"/>
                            <a:sym typeface="Microsoft JhengHei"/>
                          </a:rPr>
                          <a:t>4</a:t>
                        </a:r>
                      </a:p>
                    </a:txBody>
                    <a:tcPr marL="68600" marR="68600" marT="34300" marB="34300" anchor="ctr">
                      <a:lnL w="3175" cap="flat" cmpd="sng" algn="ctr">
                        <a:solidFill>
                          <a:srgbClr val="595959">
                            <a:lumMod val="40000"/>
                            <a:lumOff val="6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3175" cap="flat" cmpd="sng" algn="ctr">
                        <a:solidFill>
                          <a:srgbClr val="595959">
                            <a:lumMod val="40000"/>
                            <a:lumOff val="6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3175" cap="flat" cmpd="sng" algn="ctr">
                        <a:solidFill>
                          <a:srgbClr val="595959">
                            <a:lumMod val="40000"/>
                            <a:lumOff val="6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3175" cap="flat" cmpd="sng" algn="ctr">
                        <a:solidFill>
                          <a:srgbClr val="595959">
                            <a:lumMod val="40000"/>
                            <a:lumOff val="6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buClr>
                            <a:schemeClr val="dk1"/>
                          </a:buClr>
                          <a:buSzPct val="25000"/>
                          <a:buFont typeface="Calibri"/>
                          <a:buNone/>
                        </a:pPr>
                        <a:r>
                          <a:rPr lang="zh-TW" sz="1400" b="1" dirty="0">
                            <a:latin typeface="+mn-lt"/>
                            <a:ea typeface="Microsoft JhengHei"/>
                            <a:cs typeface="Microsoft JhengHei"/>
                            <a:sym typeface="Microsoft JhengHei"/>
                          </a:rPr>
                          <a:t>4</a:t>
                        </a:r>
                        <a:r>
                          <a:rPr lang="zh-TW" sz="1400" b="1" u="none" strike="noStrike" cap="none" dirty="0">
                            <a:latin typeface="+mn-lt"/>
                            <a:ea typeface="Microsoft JhengHei"/>
                            <a:cs typeface="Microsoft JhengHei"/>
                            <a:sym typeface="Microsoft JhengHei"/>
                          </a:rPr>
                          <a:t>TB</a:t>
                        </a:r>
                      </a:p>
                    </a:txBody>
                    <a:tcPr marL="68600" marR="68600" marT="34300" marB="34300" anchor="ctr">
                      <a:lnL w="3175" cap="flat" cmpd="sng" algn="ctr">
                        <a:solidFill>
                          <a:srgbClr val="595959">
                            <a:lumMod val="40000"/>
                            <a:lumOff val="6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3175" cap="flat" cmpd="sng" algn="ctr">
                        <a:solidFill>
                          <a:srgbClr val="595959">
                            <a:lumMod val="40000"/>
                            <a:lumOff val="6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3175" cap="flat" cmpd="sng" algn="ctr">
                        <a:solidFill>
                          <a:srgbClr val="595959">
                            <a:lumMod val="40000"/>
                            <a:lumOff val="6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3175" cap="flat" cmpd="sng" algn="ctr">
                        <a:solidFill>
                          <a:srgbClr val="595959">
                            <a:lumMod val="40000"/>
                            <a:lumOff val="6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buClr>
                            <a:schemeClr val="dk1"/>
                          </a:buClr>
                          <a:buSzPct val="25000"/>
                          <a:buFont typeface="Calibri"/>
                          <a:buNone/>
                        </a:pPr>
                        <a:r>
                          <a:rPr lang="zh-TW" sz="1400" b="1" u="none" strike="noStrike" cap="none" dirty="0">
                            <a:latin typeface="+mn-lt"/>
                            <a:ea typeface="Microsoft JhengHei"/>
                            <a:cs typeface="Microsoft JhengHei"/>
                            <a:sym typeface="Microsoft JhengHei"/>
                          </a:rPr>
                          <a:t>0.</a:t>
                        </a:r>
                        <a:r>
                          <a:rPr lang="zh-TW" sz="1400" b="1" dirty="0">
                            <a:latin typeface="+mn-lt"/>
                            <a:ea typeface="Microsoft JhengHei"/>
                            <a:cs typeface="Microsoft JhengHei"/>
                            <a:sym typeface="Microsoft JhengHei"/>
                          </a:rPr>
                          <a:t>1</a:t>
                        </a:r>
                        <a:r>
                          <a:rPr lang="zh-TW" sz="1400" b="1" u="none" strike="noStrike" cap="none" dirty="0">
                            <a:latin typeface="+mn-lt"/>
                            <a:ea typeface="Microsoft JhengHei"/>
                            <a:cs typeface="Microsoft JhengHei"/>
                            <a:sym typeface="Microsoft JhengHei"/>
                          </a:rPr>
                          <a:t>%</a:t>
                        </a:r>
                      </a:p>
                    </a:txBody>
                    <a:tcPr marL="68600" marR="68600" marT="34300" marB="34300" anchor="ctr">
                      <a:lnL w="3175" cap="flat" cmpd="sng" algn="ctr">
                        <a:solidFill>
                          <a:srgbClr val="595959">
                            <a:lumMod val="40000"/>
                            <a:lumOff val="6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3175" cap="flat" cmpd="sng" algn="ctr">
                        <a:solidFill>
                          <a:srgbClr val="595959">
                            <a:lumMod val="40000"/>
                            <a:lumOff val="6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3175" cap="flat" cmpd="sng" algn="ctr">
                        <a:solidFill>
                          <a:srgbClr val="595959">
                            <a:lumMod val="40000"/>
                            <a:lumOff val="6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3175" cap="flat" cmpd="sng" algn="ctr">
                        <a:solidFill>
                          <a:srgbClr val="595959">
                            <a:lumMod val="40000"/>
                            <a:lumOff val="6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noFill/>
                    </a:tcPr>
                  </a:tc>
                </a:tr>
                <a:tr h="277854"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buClr>
                            <a:schemeClr val="dk1"/>
                          </a:buClr>
                          <a:buSzPct val="25000"/>
                          <a:buFont typeface="Calibri"/>
                          <a:buNone/>
                        </a:pPr>
                        <a:r>
                          <a:rPr lang="zh-TW" sz="1400" b="1" dirty="0">
                            <a:latin typeface="+mn-lt"/>
                            <a:ea typeface="Microsoft JhengHei"/>
                            <a:cs typeface="Microsoft JhengHei"/>
                            <a:sym typeface="Microsoft JhengHei"/>
                          </a:rPr>
                          <a:t>4</a:t>
                        </a:r>
                      </a:p>
                    </a:txBody>
                    <a:tcPr marL="68600" marR="68600" marT="34300" marB="34300" anchor="ctr">
                      <a:lnL w="3175" cap="flat" cmpd="sng" algn="ctr">
                        <a:solidFill>
                          <a:srgbClr val="595959">
                            <a:lumMod val="40000"/>
                            <a:lumOff val="6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3175" cap="flat" cmpd="sng" algn="ctr">
                        <a:solidFill>
                          <a:srgbClr val="595959">
                            <a:lumMod val="40000"/>
                            <a:lumOff val="6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3175" cap="flat" cmpd="sng" algn="ctr">
                        <a:solidFill>
                          <a:srgbClr val="595959">
                            <a:lumMod val="40000"/>
                            <a:lumOff val="6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3175" cap="flat" cmpd="sng" algn="ctr">
                        <a:solidFill>
                          <a:srgbClr val="595959">
                            <a:lumMod val="40000"/>
                            <a:lumOff val="6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buClr>
                            <a:schemeClr val="dk1"/>
                          </a:buClr>
                          <a:buSzPct val="25000"/>
                          <a:buFont typeface="Arial"/>
                          <a:buNone/>
                        </a:pPr>
                        <a:r>
                          <a:rPr lang="zh-TW" sz="1400" b="1" dirty="0">
                            <a:latin typeface="+mn-lt"/>
                            <a:ea typeface="Microsoft JhengHei"/>
                            <a:cs typeface="Microsoft JhengHei"/>
                            <a:sym typeface="Microsoft JhengHei"/>
                          </a:rPr>
                          <a:t>8</a:t>
                        </a:r>
                        <a:r>
                          <a:rPr lang="zh-TW" sz="1400" b="1" u="none" strike="noStrike" cap="none" dirty="0">
                            <a:latin typeface="+mn-lt"/>
                            <a:ea typeface="Microsoft JhengHei"/>
                            <a:cs typeface="Microsoft JhengHei"/>
                            <a:sym typeface="Microsoft JhengHei"/>
                          </a:rPr>
                          <a:t>TB</a:t>
                        </a:r>
                      </a:p>
                    </a:txBody>
                    <a:tcPr marL="68600" marR="68600" marT="34300" marB="34300" anchor="ctr">
                      <a:lnL w="3175" cap="flat" cmpd="sng" algn="ctr">
                        <a:solidFill>
                          <a:srgbClr val="595959">
                            <a:lumMod val="40000"/>
                            <a:lumOff val="6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3175" cap="flat" cmpd="sng" algn="ctr">
                        <a:solidFill>
                          <a:srgbClr val="595959">
                            <a:lumMod val="40000"/>
                            <a:lumOff val="6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3175" cap="flat" cmpd="sng" algn="ctr">
                        <a:solidFill>
                          <a:srgbClr val="595959">
                            <a:lumMod val="40000"/>
                            <a:lumOff val="6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3175" cap="flat" cmpd="sng" algn="ctr">
                        <a:solidFill>
                          <a:srgbClr val="595959">
                            <a:lumMod val="40000"/>
                            <a:lumOff val="6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buClr>
                            <a:schemeClr val="dk1"/>
                          </a:buClr>
                          <a:buSzPct val="25000"/>
                          <a:buFont typeface="Calibri"/>
                          <a:buNone/>
                        </a:pPr>
                        <a:r>
                          <a:rPr lang="zh-TW" sz="1400" b="1" u="none" strike="noStrike" cap="none" dirty="0">
                            <a:latin typeface="+mn-lt"/>
                            <a:ea typeface="Microsoft JhengHei"/>
                            <a:cs typeface="Microsoft JhengHei"/>
                            <a:sym typeface="Microsoft JhengHei"/>
                          </a:rPr>
                          <a:t>0.</a:t>
                        </a:r>
                        <a:r>
                          <a:rPr lang="zh-TW" sz="1400" b="1" dirty="0">
                            <a:latin typeface="+mn-lt"/>
                            <a:ea typeface="Microsoft JhengHei"/>
                            <a:cs typeface="Microsoft JhengHei"/>
                            <a:sym typeface="Microsoft JhengHei"/>
                          </a:rPr>
                          <a:t>2</a:t>
                        </a:r>
                        <a:r>
                          <a:rPr lang="zh-TW" sz="1400" b="1" u="none" strike="noStrike" cap="none" dirty="0">
                            <a:latin typeface="+mn-lt"/>
                            <a:ea typeface="Microsoft JhengHei"/>
                            <a:cs typeface="Microsoft JhengHei"/>
                            <a:sym typeface="Microsoft JhengHei"/>
                          </a:rPr>
                          <a:t>%</a:t>
                        </a:r>
                      </a:p>
                    </a:txBody>
                    <a:tcPr marL="68600" marR="68600" marT="34300" marB="34300" anchor="ctr">
                      <a:lnL w="3175" cap="flat" cmpd="sng" algn="ctr">
                        <a:solidFill>
                          <a:srgbClr val="595959">
                            <a:lumMod val="40000"/>
                            <a:lumOff val="6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3175" cap="flat" cmpd="sng" algn="ctr">
                        <a:solidFill>
                          <a:srgbClr val="595959">
                            <a:lumMod val="40000"/>
                            <a:lumOff val="6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3175" cap="flat" cmpd="sng" algn="ctr">
                        <a:solidFill>
                          <a:srgbClr val="595959">
                            <a:lumMod val="40000"/>
                            <a:lumOff val="6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3175" cap="flat" cmpd="sng" algn="ctr">
                        <a:solidFill>
                          <a:srgbClr val="595959">
                            <a:lumMod val="40000"/>
                            <a:lumOff val="6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noFill/>
                    </a:tcPr>
                  </a:tc>
                </a:tr>
                <a:tr h="312723"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buNone/>
                        </a:pPr>
                        <a:r>
                          <a:rPr lang="zh-TW" sz="1400" b="1">
                            <a:latin typeface="+mn-lt"/>
                            <a:ea typeface="Microsoft JhengHei"/>
                            <a:cs typeface="Microsoft JhengHei"/>
                            <a:sym typeface="Microsoft JhengHei"/>
                          </a:rPr>
                          <a:t>8</a:t>
                        </a:r>
                      </a:p>
                    </a:txBody>
                    <a:tcPr marL="68600" marR="68600" marT="34300" marB="34300" anchor="ctr">
                      <a:lnL w="3175" cap="flat" cmpd="sng" algn="ctr">
                        <a:solidFill>
                          <a:srgbClr val="595959">
                            <a:lumMod val="40000"/>
                            <a:lumOff val="6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3175" cap="flat" cmpd="sng" algn="ctr">
                        <a:solidFill>
                          <a:srgbClr val="595959">
                            <a:lumMod val="40000"/>
                            <a:lumOff val="6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3175" cap="flat" cmpd="sng" algn="ctr">
                        <a:solidFill>
                          <a:srgbClr val="595959">
                            <a:lumMod val="40000"/>
                            <a:lumOff val="6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3175" cap="flat" cmpd="sng" algn="ctr">
                        <a:solidFill>
                          <a:srgbClr val="595959">
                            <a:lumMod val="40000"/>
                            <a:lumOff val="6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buNone/>
                        </a:pPr>
                        <a:r>
                          <a:rPr lang="zh-TW" sz="1400" b="1" dirty="0">
                            <a:latin typeface="+mn-lt"/>
                            <a:ea typeface="Microsoft JhengHei"/>
                            <a:cs typeface="Microsoft JhengHei"/>
                            <a:sym typeface="Microsoft JhengHei"/>
                          </a:rPr>
                          <a:t>4TB</a:t>
                        </a:r>
                      </a:p>
                    </a:txBody>
                    <a:tcPr marL="68600" marR="68600" marT="34300" marB="34300" anchor="ctr">
                      <a:lnL w="3175" cap="flat" cmpd="sng" algn="ctr">
                        <a:solidFill>
                          <a:srgbClr val="595959">
                            <a:lumMod val="40000"/>
                            <a:lumOff val="6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3175" cap="flat" cmpd="sng" algn="ctr">
                        <a:solidFill>
                          <a:srgbClr val="595959">
                            <a:lumMod val="40000"/>
                            <a:lumOff val="6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3175" cap="flat" cmpd="sng" algn="ctr">
                        <a:solidFill>
                          <a:srgbClr val="595959">
                            <a:lumMod val="40000"/>
                            <a:lumOff val="6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3175" cap="flat" cmpd="sng" algn="ctr">
                        <a:solidFill>
                          <a:srgbClr val="595959">
                            <a:lumMod val="40000"/>
                            <a:lumOff val="6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buNone/>
                        </a:pPr>
                        <a:r>
                          <a:rPr lang="zh-TW" sz="1800" b="1" dirty="0">
                            <a:solidFill>
                              <a:srgbClr val="FF0000"/>
                            </a:solidFill>
                            <a:latin typeface="+mn-lt"/>
                            <a:ea typeface="Microsoft JhengHei"/>
                            <a:cs typeface="Microsoft JhengHei"/>
                            <a:sym typeface="Microsoft JhengHei"/>
                          </a:rPr>
                          <a:t>1%</a:t>
                        </a:r>
                      </a:p>
                    </a:txBody>
                    <a:tcPr marL="68600" marR="68600" marT="34300" marB="34300" anchor="ctr">
                      <a:lnL w="3175" cap="flat" cmpd="sng" algn="ctr">
                        <a:solidFill>
                          <a:srgbClr val="595959">
                            <a:lumMod val="40000"/>
                            <a:lumOff val="6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3175" cap="flat" cmpd="sng" algn="ctr">
                        <a:solidFill>
                          <a:srgbClr val="595959">
                            <a:lumMod val="40000"/>
                            <a:lumOff val="6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3175" cap="flat" cmpd="sng" algn="ctr">
                        <a:solidFill>
                          <a:srgbClr val="595959">
                            <a:lumMod val="40000"/>
                            <a:lumOff val="6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3175" cap="flat" cmpd="sng" algn="ctr">
                        <a:solidFill>
                          <a:srgbClr val="595959">
                            <a:lumMod val="40000"/>
                            <a:lumOff val="6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noFill/>
                    </a:tcPr>
                  </a:tc>
                </a:tr>
                <a:tr h="282220"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buNone/>
                        </a:pPr>
                        <a:r>
                          <a:rPr lang="zh-TW" sz="1400" b="1">
                            <a:latin typeface="+mn-lt"/>
                            <a:ea typeface="Microsoft JhengHei"/>
                            <a:cs typeface="Microsoft JhengHei"/>
                            <a:sym typeface="Microsoft JhengHei"/>
                          </a:rPr>
                          <a:t>8</a:t>
                        </a:r>
                      </a:p>
                    </a:txBody>
                    <a:tcPr marL="68600" marR="68600" marT="34300" marB="34300" anchor="ctr">
                      <a:lnL w="3175" cap="flat" cmpd="sng" algn="ctr">
                        <a:solidFill>
                          <a:srgbClr val="595959">
                            <a:lumMod val="40000"/>
                            <a:lumOff val="6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3175" cap="flat" cmpd="sng" algn="ctr">
                        <a:solidFill>
                          <a:srgbClr val="595959">
                            <a:lumMod val="40000"/>
                            <a:lumOff val="6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3175" cap="flat" cmpd="sng" algn="ctr">
                        <a:solidFill>
                          <a:srgbClr val="595959">
                            <a:lumMod val="40000"/>
                            <a:lumOff val="6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3175" cap="flat" cmpd="sng" algn="ctr">
                        <a:solidFill>
                          <a:srgbClr val="595959">
                            <a:lumMod val="40000"/>
                            <a:lumOff val="6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buNone/>
                        </a:pPr>
                        <a:r>
                          <a:rPr lang="zh-TW" sz="1400" b="1" dirty="0">
                            <a:latin typeface="+mn-lt"/>
                            <a:ea typeface="Microsoft JhengHei"/>
                            <a:cs typeface="Microsoft JhengHei"/>
                            <a:sym typeface="Microsoft JhengHei"/>
                          </a:rPr>
                          <a:t>8TB</a:t>
                        </a:r>
                      </a:p>
                    </a:txBody>
                    <a:tcPr marL="68600" marR="68600" marT="34300" marB="34300" anchor="ctr">
                      <a:lnL w="3175" cap="flat" cmpd="sng" algn="ctr">
                        <a:solidFill>
                          <a:srgbClr val="595959">
                            <a:lumMod val="40000"/>
                            <a:lumOff val="6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3175" cap="flat" cmpd="sng" algn="ctr">
                        <a:solidFill>
                          <a:srgbClr val="595959">
                            <a:lumMod val="40000"/>
                            <a:lumOff val="6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3175" cap="flat" cmpd="sng" algn="ctr">
                        <a:solidFill>
                          <a:srgbClr val="595959">
                            <a:lumMod val="40000"/>
                            <a:lumOff val="6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3175" cap="flat" cmpd="sng" algn="ctr">
                        <a:solidFill>
                          <a:srgbClr val="595959">
                            <a:lumMod val="40000"/>
                            <a:lumOff val="6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buNone/>
                        </a:pPr>
                        <a:r>
                          <a:rPr lang="zh-TW" sz="1800" b="1" dirty="0">
                            <a:solidFill>
                              <a:srgbClr val="FF0000"/>
                            </a:solidFill>
                            <a:latin typeface="+mn-lt"/>
                            <a:ea typeface="Microsoft JhengHei"/>
                            <a:cs typeface="Microsoft JhengHei"/>
                            <a:sym typeface="Microsoft JhengHei"/>
                          </a:rPr>
                          <a:t>2.2%</a:t>
                        </a:r>
                      </a:p>
                    </a:txBody>
                    <a:tcPr marL="68600" marR="68600" marT="34300" marB="34300" anchor="ctr">
                      <a:lnL w="3175" cap="flat" cmpd="sng" algn="ctr">
                        <a:solidFill>
                          <a:srgbClr val="595959">
                            <a:lumMod val="40000"/>
                            <a:lumOff val="6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3175" cap="flat" cmpd="sng" algn="ctr">
                        <a:solidFill>
                          <a:srgbClr val="595959">
                            <a:lumMod val="40000"/>
                            <a:lumOff val="6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3175" cap="flat" cmpd="sng" algn="ctr">
                        <a:solidFill>
                          <a:srgbClr val="595959">
                            <a:lumMod val="40000"/>
                            <a:lumOff val="6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3175" cap="flat" cmpd="sng" algn="ctr">
                        <a:solidFill>
                          <a:srgbClr val="595959">
                            <a:lumMod val="40000"/>
                            <a:lumOff val="6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noFill/>
                    </a:tcPr>
                  </a:tc>
                </a:tr>
                <a:tr h="322883"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buClr>
                            <a:schemeClr val="dk1"/>
                          </a:buClr>
                          <a:buSzPct val="25000"/>
                          <a:buFont typeface="Calibri"/>
                          <a:buNone/>
                        </a:pPr>
                        <a:r>
                          <a:rPr lang="zh-TW" sz="1400" b="1">
                            <a:latin typeface="+mn-lt"/>
                            <a:ea typeface="Microsoft JhengHei"/>
                            <a:cs typeface="Microsoft JhengHei"/>
                            <a:sym typeface="Microsoft JhengHei"/>
                          </a:rPr>
                          <a:t>12</a:t>
                        </a:r>
                      </a:p>
                    </a:txBody>
                    <a:tcPr marL="68600" marR="68600" marT="34300" marB="34300" anchor="ctr">
                      <a:lnL w="3175" cap="flat" cmpd="sng" algn="ctr">
                        <a:solidFill>
                          <a:srgbClr val="595959">
                            <a:lumMod val="40000"/>
                            <a:lumOff val="6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3175" cap="flat" cmpd="sng" algn="ctr">
                        <a:solidFill>
                          <a:srgbClr val="595959">
                            <a:lumMod val="40000"/>
                            <a:lumOff val="6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3175" cap="flat" cmpd="sng" algn="ctr">
                        <a:solidFill>
                          <a:srgbClr val="595959">
                            <a:lumMod val="40000"/>
                            <a:lumOff val="6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3175" cap="flat" cmpd="sng" algn="ctr">
                        <a:solidFill>
                          <a:srgbClr val="595959">
                            <a:lumMod val="40000"/>
                            <a:lumOff val="6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buClr>
                            <a:schemeClr val="dk1"/>
                          </a:buClr>
                          <a:buSzPct val="25000"/>
                          <a:buFont typeface="Calibri"/>
                          <a:buNone/>
                        </a:pPr>
                        <a:r>
                          <a:rPr lang="zh-TW" sz="1400" b="1" dirty="0">
                            <a:latin typeface="+mn-lt"/>
                            <a:ea typeface="Microsoft JhengHei"/>
                            <a:cs typeface="Microsoft JhengHei"/>
                            <a:sym typeface="Microsoft JhengHei"/>
                          </a:rPr>
                          <a:t>4</a:t>
                        </a:r>
                        <a:r>
                          <a:rPr lang="zh-TW" sz="1400" b="1" u="none" strike="noStrike" cap="none" dirty="0">
                            <a:latin typeface="+mn-lt"/>
                            <a:ea typeface="Microsoft JhengHei"/>
                            <a:cs typeface="Microsoft JhengHei"/>
                            <a:sym typeface="Microsoft JhengHei"/>
                          </a:rPr>
                          <a:t>TB</a:t>
                        </a:r>
                      </a:p>
                    </a:txBody>
                    <a:tcPr marL="68600" marR="68600" marT="34300" marB="34300" anchor="ctr">
                      <a:lnL w="3175" cap="flat" cmpd="sng" algn="ctr">
                        <a:solidFill>
                          <a:srgbClr val="595959">
                            <a:lumMod val="40000"/>
                            <a:lumOff val="6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3175" cap="flat" cmpd="sng" algn="ctr">
                        <a:solidFill>
                          <a:srgbClr val="595959">
                            <a:lumMod val="40000"/>
                            <a:lumOff val="6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3175" cap="flat" cmpd="sng" algn="ctr">
                        <a:solidFill>
                          <a:srgbClr val="595959">
                            <a:lumMod val="40000"/>
                            <a:lumOff val="6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3175" cap="flat" cmpd="sng" algn="ctr">
                        <a:solidFill>
                          <a:srgbClr val="595959">
                            <a:lumMod val="40000"/>
                            <a:lumOff val="6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buClr>
                            <a:srgbClr val="FF0000"/>
                          </a:buClr>
                          <a:buSzPct val="25000"/>
                          <a:buFont typeface="Calibri"/>
                          <a:buNone/>
                        </a:pPr>
                        <a:r>
                          <a:rPr lang="zh-TW" sz="1800" b="1" dirty="0">
                            <a:solidFill>
                              <a:srgbClr val="FF0000"/>
                            </a:solidFill>
                            <a:latin typeface="+mn-lt"/>
                            <a:ea typeface="Microsoft JhengHei"/>
                            <a:cs typeface="Microsoft JhengHei"/>
                            <a:sym typeface="Microsoft JhengHei"/>
                          </a:rPr>
                          <a:t>4.1%</a:t>
                        </a:r>
                      </a:p>
                    </a:txBody>
                    <a:tcPr marL="68600" marR="68600" marT="34300" marB="34300" anchor="ctr">
                      <a:lnL w="3175" cap="flat" cmpd="sng" algn="ctr">
                        <a:solidFill>
                          <a:srgbClr val="595959">
                            <a:lumMod val="40000"/>
                            <a:lumOff val="6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3175" cap="flat" cmpd="sng" algn="ctr">
                        <a:solidFill>
                          <a:srgbClr val="595959">
                            <a:lumMod val="40000"/>
                            <a:lumOff val="6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3175" cap="flat" cmpd="sng" algn="ctr">
                        <a:solidFill>
                          <a:srgbClr val="595959">
                            <a:lumMod val="40000"/>
                            <a:lumOff val="6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3175" cap="flat" cmpd="sng" algn="ctr">
                        <a:solidFill>
                          <a:srgbClr val="595959">
                            <a:lumMod val="40000"/>
                            <a:lumOff val="6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noFill/>
                    </a:tcPr>
                  </a:tc>
                </a:tr>
                <a:tr h="361212"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buClr>
                            <a:schemeClr val="dk1"/>
                          </a:buClr>
                          <a:buSzPct val="25000"/>
                          <a:buFont typeface="Calibri"/>
                          <a:buNone/>
                        </a:pPr>
                        <a:r>
                          <a:rPr lang="zh-TW" sz="1400" b="1" u="none" strike="noStrike" cap="none">
                            <a:latin typeface="+mn-lt"/>
                            <a:ea typeface="Microsoft JhengHei"/>
                            <a:cs typeface="Microsoft JhengHei"/>
                            <a:sym typeface="Microsoft JhengHei"/>
                          </a:rPr>
                          <a:t>12 </a:t>
                        </a:r>
                      </a:p>
                    </a:txBody>
                    <a:tcPr marL="68600" marR="68600" marT="34300" marB="34300" anchor="ctr">
                      <a:lnL w="3175" cap="flat" cmpd="sng" algn="ctr">
                        <a:solidFill>
                          <a:srgbClr val="595959">
                            <a:lumMod val="40000"/>
                            <a:lumOff val="6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3175" cap="flat" cmpd="sng" algn="ctr">
                        <a:solidFill>
                          <a:srgbClr val="595959">
                            <a:lumMod val="40000"/>
                            <a:lumOff val="6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3175" cap="flat" cmpd="sng" algn="ctr">
                        <a:solidFill>
                          <a:srgbClr val="595959">
                            <a:lumMod val="40000"/>
                            <a:lumOff val="6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3175" cap="flat" cmpd="sng" algn="ctr">
                        <a:solidFill>
                          <a:srgbClr val="595959">
                            <a:lumMod val="40000"/>
                            <a:lumOff val="6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buClr>
                            <a:schemeClr val="dk1"/>
                          </a:buClr>
                          <a:buSzPct val="25000"/>
                          <a:buFont typeface="Calibri"/>
                          <a:buNone/>
                        </a:pPr>
                        <a:r>
                          <a:rPr lang="zh-TW" sz="1400" b="1" dirty="0">
                            <a:latin typeface="+mn-lt"/>
                            <a:ea typeface="Microsoft JhengHei"/>
                            <a:cs typeface="Microsoft JhengHei"/>
                            <a:sym typeface="Microsoft JhengHei"/>
                          </a:rPr>
                          <a:t>8</a:t>
                        </a:r>
                        <a:r>
                          <a:rPr lang="zh-TW" sz="1400" b="1" u="none" strike="noStrike" cap="none" dirty="0">
                            <a:latin typeface="+mn-lt"/>
                            <a:ea typeface="Microsoft JhengHei"/>
                            <a:cs typeface="Microsoft JhengHei"/>
                            <a:sym typeface="Microsoft JhengHei"/>
                          </a:rPr>
                          <a:t>TB</a:t>
                        </a:r>
                      </a:p>
                    </a:txBody>
                    <a:tcPr marL="68600" marR="68600" marT="34300" marB="34300" anchor="ctr">
                      <a:lnL w="3175" cap="flat" cmpd="sng" algn="ctr">
                        <a:solidFill>
                          <a:srgbClr val="595959">
                            <a:lumMod val="40000"/>
                            <a:lumOff val="6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3175" cap="flat" cmpd="sng" algn="ctr">
                        <a:solidFill>
                          <a:srgbClr val="595959">
                            <a:lumMod val="40000"/>
                            <a:lumOff val="6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3175" cap="flat" cmpd="sng" algn="ctr">
                        <a:solidFill>
                          <a:srgbClr val="595959">
                            <a:lumMod val="40000"/>
                            <a:lumOff val="6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3175" cap="flat" cmpd="sng" algn="ctr">
                        <a:solidFill>
                          <a:srgbClr val="595959">
                            <a:lumMod val="40000"/>
                            <a:lumOff val="6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buClr>
                            <a:srgbClr val="FF0000"/>
                          </a:buClr>
                          <a:buSzPct val="25000"/>
                          <a:buFont typeface="Calibri"/>
                          <a:buNone/>
                        </a:pPr>
                        <a:r>
                          <a:rPr lang="zh-TW" sz="1800" b="1" u="none" strike="noStrike" cap="none" dirty="0">
                            <a:solidFill>
                              <a:srgbClr val="FF0000"/>
                            </a:solidFill>
                            <a:latin typeface="+mn-lt"/>
                            <a:ea typeface="Microsoft JhengHei"/>
                            <a:cs typeface="Microsoft JhengHei"/>
                            <a:sym typeface="Microsoft JhengHei"/>
                          </a:rPr>
                          <a:t>6.</a:t>
                        </a:r>
                        <a:r>
                          <a:rPr lang="zh-TW" sz="1800" b="1" dirty="0">
                            <a:solidFill>
                              <a:srgbClr val="FF0000"/>
                            </a:solidFill>
                            <a:latin typeface="+mn-lt"/>
                            <a:ea typeface="Microsoft JhengHei"/>
                            <a:cs typeface="Microsoft JhengHei"/>
                            <a:sym typeface="Microsoft JhengHei"/>
                          </a:rPr>
                          <a:t>5</a:t>
                        </a:r>
                        <a:r>
                          <a:rPr lang="zh-TW" sz="1800" b="1" u="none" strike="noStrike" cap="none" dirty="0">
                            <a:solidFill>
                              <a:srgbClr val="FF0000"/>
                            </a:solidFill>
                            <a:latin typeface="+mn-lt"/>
                            <a:ea typeface="Microsoft JhengHei"/>
                            <a:cs typeface="Microsoft JhengHei"/>
                            <a:sym typeface="Microsoft JhengHei"/>
                          </a:rPr>
                          <a:t>%</a:t>
                        </a:r>
                      </a:p>
                    </a:txBody>
                    <a:tcPr marL="68600" marR="68600" marT="34300" marB="34300" anchor="ctr">
                      <a:lnL w="3175" cap="flat" cmpd="sng" algn="ctr">
                        <a:solidFill>
                          <a:srgbClr val="595959">
                            <a:lumMod val="40000"/>
                            <a:lumOff val="6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3175" cap="flat" cmpd="sng" algn="ctr">
                        <a:solidFill>
                          <a:srgbClr val="595959">
                            <a:lumMod val="40000"/>
                            <a:lumOff val="6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3175" cap="flat" cmpd="sng" algn="ctr">
                        <a:solidFill>
                          <a:srgbClr val="595959">
                            <a:lumMod val="40000"/>
                            <a:lumOff val="6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3175" cap="flat" cmpd="sng" algn="ctr">
                        <a:solidFill>
                          <a:srgbClr val="595959">
                            <a:lumMod val="40000"/>
                            <a:lumOff val="6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noFill/>
                    </a:tcPr>
                  </a:tc>
                </a:tr>
              </a:tbl>
            </a:graphicData>
          </a:graphic>
        </p:graphicFrame>
        <p:sp>
          <p:nvSpPr>
            <p:cNvPr id="13" name="Shape 366"/>
            <p:cNvSpPr/>
            <p:nvPr/>
          </p:nvSpPr>
          <p:spPr>
            <a:xfrm rot="10800000" flipH="1">
              <a:off x="251524" y="2716806"/>
              <a:ext cx="5641839" cy="72000"/>
            </a:xfrm>
            <a:prstGeom prst="roundRect">
              <a:avLst>
                <a:gd name="adj" fmla="val 0"/>
              </a:avLst>
            </a:prstGeom>
            <a:gradFill flip="none" rotWithShape="1">
              <a:gsLst>
                <a:gs pos="0">
                  <a:srgbClr val="FFFFFF">
                    <a:alpha val="41000"/>
                  </a:srgbClr>
                </a:gs>
                <a:gs pos="100000">
                  <a:srgbClr val="B3B3B3">
                    <a:alpha val="41000"/>
                  </a:srgbClr>
                </a:gs>
              </a:gsLst>
              <a:lin ang="5400012" scaled="0"/>
              <a:tileRect/>
            </a:gra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endParaRPr dirty="0"/>
            </a:p>
          </p:txBody>
        </p:sp>
        <p:sp>
          <p:nvSpPr>
            <p:cNvPr id="14" name="Shape 366"/>
            <p:cNvSpPr/>
            <p:nvPr/>
          </p:nvSpPr>
          <p:spPr>
            <a:xfrm rot="10800000" flipH="1">
              <a:off x="251524" y="3008679"/>
              <a:ext cx="5641839" cy="72000"/>
            </a:xfrm>
            <a:prstGeom prst="roundRect">
              <a:avLst>
                <a:gd name="adj" fmla="val 0"/>
              </a:avLst>
            </a:prstGeom>
            <a:gradFill flip="none" rotWithShape="1">
              <a:gsLst>
                <a:gs pos="0">
                  <a:srgbClr val="FFFFFF">
                    <a:alpha val="41000"/>
                  </a:srgbClr>
                </a:gs>
                <a:gs pos="100000">
                  <a:srgbClr val="B3B3B3">
                    <a:alpha val="41000"/>
                  </a:srgbClr>
                </a:gs>
              </a:gsLst>
              <a:lin ang="5400012" scaled="0"/>
              <a:tileRect/>
            </a:gra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5" name="Shape 366"/>
            <p:cNvSpPr/>
            <p:nvPr/>
          </p:nvSpPr>
          <p:spPr>
            <a:xfrm rot="10800000" flipH="1">
              <a:off x="251524" y="3340931"/>
              <a:ext cx="5641839" cy="72000"/>
            </a:xfrm>
            <a:prstGeom prst="roundRect">
              <a:avLst>
                <a:gd name="adj" fmla="val 0"/>
              </a:avLst>
            </a:prstGeom>
            <a:gradFill flip="none" rotWithShape="1">
              <a:gsLst>
                <a:gs pos="0">
                  <a:srgbClr val="FFFFFF">
                    <a:alpha val="41000"/>
                  </a:srgbClr>
                </a:gs>
                <a:gs pos="100000">
                  <a:srgbClr val="B3B3B3">
                    <a:alpha val="41000"/>
                  </a:srgbClr>
                </a:gs>
              </a:gsLst>
              <a:lin ang="5400012" scaled="0"/>
              <a:tileRect/>
            </a:gra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endParaRPr dirty="0"/>
            </a:p>
          </p:txBody>
        </p:sp>
        <p:sp>
          <p:nvSpPr>
            <p:cNvPr id="16" name="Shape 366"/>
            <p:cNvSpPr/>
            <p:nvPr/>
          </p:nvSpPr>
          <p:spPr>
            <a:xfrm rot="10800000" flipH="1">
              <a:off x="251524" y="3687871"/>
              <a:ext cx="5641839" cy="72000"/>
            </a:xfrm>
            <a:prstGeom prst="roundRect">
              <a:avLst>
                <a:gd name="adj" fmla="val 0"/>
              </a:avLst>
            </a:prstGeom>
            <a:gradFill flip="none" rotWithShape="1">
              <a:gsLst>
                <a:gs pos="0">
                  <a:srgbClr val="FFFFFF">
                    <a:alpha val="41000"/>
                  </a:srgbClr>
                </a:gs>
                <a:gs pos="100000">
                  <a:srgbClr val="B3B3B3">
                    <a:alpha val="41000"/>
                  </a:srgbClr>
                </a:gs>
              </a:gsLst>
              <a:lin ang="5400012" scaled="0"/>
              <a:tileRect/>
            </a:gra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endParaRPr dirty="0"/>
            </a:p>
          </p:txBody>
        </p:sp>
        <p:sp>
          <p:nvSpPr>
            <p:cNvPr id="17" name="Shape 366"/>
            <p:cNvSpPr/>
            <p:nvPr/>
          </p:nvSpPr>
          <p:spPr>
            <a:xfrm rot="10800000" flipH="1">
              <a:off x="251524" y="4040848"/>
              <a:ext cx="5641839" cy="72000"/>
            </a:xfrm>
            <a:prstGeom prst="roundRect">
              <a:avLst>
                <a:gd name="adj" fmla="val 0"/>
              </a:avLst>
            </a:prstGeom>
            <a:gradFill flip="none" rotWithShape="1">
              <a:gsLst>
                <a:gs pos="0">
                  <a:srgbClr val="FFFFFF">
                    <a:alpha val="41000"/>
                  </a:srgbClr>
                </a:gs>
                <a:gs pos="100000">
                  <a:srgbClr val="B3B3B3">
                    <a:alpha val="41000"/>
                  </a:srgbClr>
                </a:gs>
              </a:gsLst>
              <a:lin ang="5400012" scaled="0"/>
              <a:tileRect/>
            </a:gra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endParaRPr dirty="0"/>
            </a:p>
          </p:txBody>
        </p:sp>
        <p:sp>
          <p:nvSpPr>
            <p:cNvPr id="18" name="Shape 366"/>
            <p:cNvSpPr/>
            <p:nvPr/>
          </p:nvSpPr>
          <p:spPr>
            <a:xfrm rot="10800000" flipH="1">
              <a:off x="251524" y="4396270"/>
              <a:ext cx="5641839" cy="72000"/>
            </a:xfrm>
            <a:prstGeom prst="roundRect">
              <a:avLst>
                <a:gd name="adj" fmla="val 0"/>
              </a:avLst>
            </a:prstGeom>
            <a:gradFill flip="none" rotWithShape="1">
              <a:gsLst>
                <a:gs pos="0">
                  <a:srgbClr val="FFFFFF">
                    <a:alpha val="41000"/>
                  </a:srgbClr>
                </a:gs>
                <a:gs pos="100000">
                  <a:srgbClr val="B3B3B3">
                    <a:alpha val="41000"/>
                  </a:srgbClr>
                </a:gs>
              </a:gsLst>
              <a:lin ang="5400012" scaled="0"/>
              <a:tileRect/>
            </a:gra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endParaRPr dirty="0"/>
            </a:p>
          </p:txBody>
        </p:sp>
      </p:grpSp>
      <p:pic>
        <p:nvPicPr>
          <p:cNvPr id="19" name="Shape 352"/>
          <p:cNvPicPr preferRelativeResize="0"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2495" y="1767139"/>
            <a:ext cx="3711505" cy="262913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圖片 19" descr="話框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426" y="842969"/>
            <a:ext cx="1666737" cy="1304225"/>
          </a:xfrm>
          <a:prstGeom prst="rect">
            <a:avLst/>
          </a:prstGeom>
        </p:spPr>
      </p:pic>
      <p:sp>
        <p:nvSpPr>
          <p:cNvPr id="21" name="矩形 20"/>
          <p:cNvSpPr/>
          <p:nvPr/>
        </p:nvSpPr>
        <p:spPr>
          <a:xfrm>
            <a:off x="7290426" y="1138392"/>
            <a:ext cx="166673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Clr>
                <a:schemeClr val="dk1"/>
              </a:buClr>
              <a:buSzPct val="25000"/>
            </a:pPr>
            <a:r>
              <a:rPr lang="en" altLang="zh-TW" sz="1200" dirty="0">
                <a:solidFill>
                  <a:srgbClr val="660066"/>
                </a:solidFill>
                <a:latin typeface="+mn-lt"/>
                <a:ea typeface="Calibri"/>
                <a:cs typeface="Calibri"/>
                <a:sym typeface="Calibri"/>
              </a:rPr>
              <a:t>The risk of using RAID5/6 increases as capacity grows!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Shape 421"/>
          <p:cNvSpPr txBox="1"/>
          <p:nvPr/>
        </p:nvSpPr>
        <p:spPr>
          <a:xfrm>
            <a:off x="104350" y="1221600"/>
            <a:ext cx="9164700" cy="705600"/>
          </a:xfrm>
          <a:prstGeom prst="rect">
            <a:avLst/>
          </a:prstGeom>
          <a:noFill/>
          <a:ln>
            <a:noFill/>
          </a:ln>
        </p:spPr>
        <p:txBody>
          <a:bodyPr wrap="square" lIns="68550" tIns="34250" rIns="68550" bIns="34250" anchor="t" anchorCtr="0">
            <a:noAutofit/>
          </a:bodyPr>
          <a:lstStyle/>
          <a:p>
            <a:pPr marL="101600" lvl="0" rtl="0">
              <a:lnSpc>
                <a:spcPct val="120000"/>
              </a:lnSpc>
              <a:spcBef>
                <a:spcPts val="0"/>
              </a:spcBef>
              <a:buSzPct val="100000"/>
            </a:pPr>
            <a:r>
              <a:rPr lang="en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Less space used for redundancy + increased RAID protection</a:t>
            </a:r>
          </a:p>
          <a:p>
            <a:pPr marL="400050" marR="0" lvl="0" indent="-26035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600" b="1" i="0" u="none" strike="noStrike" cap="none" dirty="0">
              <a:solidFill>
                <a:schemeClr val="tx1">
                  <a:lumMod val="85000"/>
                  <a:lumOff val="15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2" name="Shape 422"/>
          <p:cNvSpPr/>
          <p:nvPr/>
        </p:nvSpPr>
        <p:spPr>
          <a:xfrm>
            <a:off x="0" y="0"/>
            <a:ext cx="9144000" cy="342900"/>
          </a:xfrm>
          <a:prstGeom prst="rect">
            <a:avLst/>
          </a:prstGeom>
          <a:noFill/>
          <a:ln>
            <a:noFill/>
          </a:ln>
        </p:spPr>
        <p:txBody>
          <a:bodyPr wrap="square" lIns="68550" tIns="34250" rIns="68550" bIns="342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n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lang="en"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3" name="Shape 423"/>
          <p:cNvSpPr txBox="1"/>
          <p:nvPr/>
        </p:nvSpPr>
        <p:spPr>
          <a:xfrm>
            <a:off x="412997" y="5143501"/>
            <a:ext cx="138600" cy="242400"/>
          </a:xfrm>
          <a:prstGeom prst="rect">
            <a:avLst/>
          </a:prstGeom>
          <a:noFill/>
          <a:ln>
            <a:noFill/>
          </a:ln>
        </p:spPr>
        <p:txBody>
          <a:bodyPr wrap="square" lIns="68550" tIns="34275" rIns="68550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5" name="Shape 425"/>
          <p:cNvSpPr txBox="1"/>
          <p:nvPr/>
        </p:nvSpPr>
        <p:spPr>
          <a:xfrm>
            <a:off x="0" y="4935712"/>
            <a:ext cx="7593300" cy="415500"/>
          </a:xfrm>
          <a:prstGeom prst="rect">
            <a:avLst/>
          </a:prstGeom>
          <a:noFill/>
          <a:ln>
            <a:noFill/>
          </a:ln>
        </p:spPr>
        <p:txBody>
          <a:bodyPr wrap="square" lIns="68550" tIns="34275" rIns="68550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" sz="1000" b="0" i="0" u="none" strike="noStrike" cap="none">
                <a:solidFill>
                  <a:srgbClr val="F3F3F3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" sz="1000" b="0" i="0" u="none" strike="noStrike" cap="none">
                <a:solidFill>
                  <a:srgbClr val="F3F3F3"/>
                </a:solidFill>
                <a:latin typeface="Calibri"/>
                <a:ea typeface="Calibri"/>
                <a:cs typeface="Calibri"/>
                <a:sym typeface="Calibri"/>
              </a:rPr>
              <a:t>Actual </a:t>
            </a:r>
            <a:r>
              <a:rPr lang="en" sz="1000">
                <a:solidFill>
                  <a:srgbClr val="F3F3F3"/>
                </a:solidFill>
                <a:latin typeface="Calibri"/>
                <a:ea typeface="Calibri"/>
                <a:cs typeface="Calibri"/>
                <a:sym typeface="Calibri"/>
              </a:rPr>
              <a:t>d</a:t>
            </a:r>
            <a:r>
              <a:rPr lang="en" sz="1000" b="0" i="0" u="none" strike="noStrike" cap="none">
                <a:solidFill>
                  <a:srgbClr val="F3F3F3"/>
                </a:solidFill>
                <a:latin typeface="Calibri"/>
                <a:ea typeface="Calibri"/>
                <a:cs typeface="Calibri"/>
                <a:sym typeface="Calibri"/>
              </a:rPr>
              <a:t>isk </a:t>
            </a:r>
            <a:r>
              <a:rPr lang="en" sz="1000">
                <a:solidFill>
                  <a:srgbClr val="F3F3F3"/>
                </a:solidFill>
                <a:latin typeface="Calibri"/>
                <a:ea typeface="Calibri"/>
                <a:cs typeface="Calibri"/>
                <a:sym typeface="Calibri"/>
              </a:rPr>
              <a:t>f</a:t>
            </a:r>
            <a:r>
              <a:rPr lang="en" sz="1000" b="0" i="0" u="none" strike="noStrike" cap="none">
                <a:solidFill>
                  <a:srgbClr val="F3F3F3"/>
                </a:solidFill>
                <a:latin typeface="Calibri"/>
                <a:ea typeface="Calibri"/>
                <a:cs typeface="Calibri"/>
                <a:sym typeface="Calibri"/>
              </a:rPr>
              <a:t>ailure </a:t>
            </a:r>
            <a:r>
              <a:rPr lang="en" sz="1000">
                <a:solidFill>
                  <a:srgbClr val="F3F3F3"/>
                </a:solidFill>
                <a:latin typeface="Calibri"/>
                <a:ea typeface="Calibri"/>
                <a:cs typeface="Calibri"/>
                <a:sym typeface="Calibri"/>
              </a:rPr>
              <a:t>t</a:t>
            </a:r>
            <a:r>
              <a:rPr lang="en" sz="1000" b="0" i="0" u="none" strike="noStrike" cap="none">
                <a:solidFill>
                  <a:srgbClr val="F3F3F3"/>
                </a:solidFill>
                <a:latin typeface="Calibri"/>
                <a:ea typeface="Calibri"/>
                <a:cs typeface="Calibri"/>
                <a:sym typeface="Calibri"/>
              </a:rPr>
              <a:t>olerance depend</a:t>
            </a:r>
            <a:r>
              <a:rPr lang="en" sz="1000">
                <a:solidFill>
                  <a:srgbClr val="F3F3F3"/>
                </a:solidFill>
                <a:latin typeface="Calibri"/>
                <a:ea typeface="Calibri"/>
                <a:cs typeface="Calibri"/>
                <a:sym typeface="Calibri"/>
              </a:rPr>
              <a:t>s</a:t>
            </a:r>
            <a:r>
              <a:rPr lang="en" sz="1000" b="0" i="0" u="none" strike="noStrike" cap="none">
                <a:solidFill>
                  <a:srgbClr val="F3F3F3"/>
                </a:solidFill>
                <a:latin typeface="Calibri"/>
                <a:ea typeface="Calibri"/>
                <a:cs typeface="Calibri"/>
                <a:sym typeface="Calibri"/>
              </a:rPr>
              <a:t> on the number of RAID50/60 sub-arrays.</a:t>
            </a:r>
          </a:p>
        </p:txBody>
      </p:sp>
      <p:pic>
        <p:nvPicPr>
          <p:cNvPr id="426" name="Shape 426" descr="C:\Users\user\Desktop\PPT\RAID50.60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536487" y="1734200"/>
            <a:ext cx="3556200" cy="2475000"/>
          </a:xfrm>
          <a:prstGeom prst="rect">
            <a:avLst/>
          </a:prstGeom>
          <a:noFill/>
          <a:ln>
            <a:noFill/>
          </a:ln>
        </p:spPr>
      </p:pic>
      <p:sp>
        <p:nvSpPr>
          <p:cNvPr id="427" name="Shape 427"/>
          <p:cNvSpPr txBox="1">
            <a:spLocks noGrp="1"/>
          </p:cNvSpPr>
          <p:nvPr>
            <p:ph type="title"/>
          </p:nvPr>
        </p:nvSpPr>
        <p:spPr>
          <a:xfrm>
            <a:off x="103300" y="330500"/>
            <a:ext cx="9040700" cy="761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lvl="0" rtl="0">
              <a:spcBef>
                <a:spcPts val="0"/>
              </a:spcBef>
              <a:buClr>
                <a:srgbClr val="FFFF00"/>
              </a:buClr>
              <a:buSzPct val="25000"/>
              <a:buFont typeface="Arial"/>
              <a:buNone/>
            </a:pPr>
            <a:r>
              <a:rPr lang="en" dirty="0"/>
              <a:t>RAID 50 &amp; 60 Reduce the Risk of RAID Failure</a:t>
            </a:r>
          </a:p>
        </p:txBody>
      </p:sp>
      <p:sp>
        <p:nvSpPr>
          <p:cNvPr id="10" name="Shape 366"/>
          <p:cNvSpPr/>
          <p:nvPr/>
        </p:nvSpPr>
        <p:spPr>
          <a:xfrm rot="10800000" flipH="1">
            <a:off x="294921" y="3048008"/>
            <a:ext cx="5328550" cy="631580"/>
          </a:xfrm>
          <a:prstGeom prst="roundRect">
            <a:avLst>
              <a:gd name="adj" fmla="val 0"/>
            </a:avLst>
          </a:prstGeom>
          <a:solidFill>
            <a:srgbClr val="0857E7">
              <a:alpha val="82000"/>
            </a:srgbClr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grpSp>
        <p:nvGrpSpPr>
          <p:cNvPr id="11" name="群組 10"/>
          <p:cNvGrpSpPr/>
          <p:nvPr/>
        </p:nvGrpSpPr>
        <p:grpSpPr>
          <a:xfrm>
            <a:off x="294921" y="1816068"/>
            <a:ext cx="5328550" cy="2646743"/>
            <a:chOff x="175625" y="1915874"/>
            <a:chExt cx="5328550" cy="2646743"/>
          </a:xfrm>
        </p:grpSpPr>
        <p:graphicFrame>
          <p:nvGraphicFramePr>
            <p:cNvPr id="12" name="Shape 362"/>
            <p:cNvGraphicFramePr/>
            <p:nvPr>
              <p:extLst>
                <p:ext uri="{D42A27DB-BD31-4B8C-83A1-F6EECF244321}">
                  <p14:modId xmlns:p14="http://schemas.microsoft.com/office/powerpoint/2010/main" val="4113134516"/>
                </p:ext>
              </p:extLst>
            </p:nvPr>
          </p:nvGraphicFramePr>
          <p:xfrm>
            <a:off x="175625" y="1915874"/>
            <a:ext cx="5328550" cy="2554801"/>
          </p:xfrm>
          <a:graphic>
            <a:graphicData uri="http://schemas.openxmlformats.org/drawingml/2006/table">
              <a:tbl>
                <a:tblPr>
                  <a:noFill/>
                </a:tblPr>
                <a:tblGrid>
                  <a:gridCol w="999100"/>
                  <a:gridCol w="912225"/>
                  <a:gridCol w="1260550"/>
                  <a:gridCol w="773600"/>
                  <a:gridCol w="1383075"/>
                </a:tblGrid>
                <a:tr h="577576"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buClr>
                            <a:schemeClr val="dk1"/>
                          </a:buClr>
                          <a:buSzPct val="25000"/>
                          <a:buFont typeface="Calibri"/>
                          <a:buNone/>
                        </a:pPr>
                        <a:r>
                          <a:rPr lang="en" sz="1200" b="0" u="none" strike="noStrike" cap="none" dirty="0">
                            <a:latin typeface="+mn-lt"/>
                            <a:ea typeface="Adobe 明體 Std L"/>
                            <a:cs typeface="Adobe 明體 Std L"/>
                            <a:sym typeface="Calibri"/>
                          </a:rPr>
                          <a:t>RAID type</a:t>
                        </a:r>
                      </a:p>
                    </a:txBody>
                    <a:tcPr marL="68600" marR="68600" marT="34300" marB="34300" anchor="ctr">
                      <a:lnL w="9525" cap="flat" cmpd="sng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9525" cap="flat" cmpd="sng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9525" cap="flat" cmpd="sng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9525" cap="flat" cmpd="sng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gradFill>
                        <a:gsLst>
                          <a:gs pos="0">
                            <a:srgbClr val="F2F2F2"/>
                          </a:gs>
                          <a:gs pos="100000">
                            <a:srgbClr val="A6A6A6"/>
                          </a:gs>
                        </a:gsLst>
                        <a:lin ang="5400012" scaled="0"/>
                      </a:gra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buClr>
                            <a:schemeClr val="dk1"/>
                          </a:buClr>
                          <a:buSzPct val="25000"/>
                          <a:buFont typeface="Arial"/>
                          <a:buNone/>
                        </a:pPr>
                        <a:r>
                          <a:rPr lang="en" sz="1200" b="0" u="none" strike="noStrike" cap="none" dirty="0">
                            <a:latin typeface="+mn-lt"/>
                            <a:ea typeface="Calibri"/>
                            <a:cs typeface="Calibri"/>
                            <a:sym typeface="Calibri"/>
                          </a:rPr>
                          <a:t>Disk</a:t>
                        </a:r>
                        <a:r>
                          <a:rPr lang="en" sz="1200" b="0" dirty="0">
                            <a:latin typeface="+mn-lt"/>
                            <a:ea typeface="Calibri"/>
                            <a:cs typeface="Calibri"/>
                            <a:sym typeface="Calibri"/>
                          </a:rPr>
                          <a:t>s</a:t>
                        </a:r>
                      </a:p>
                    </a:txBody>
                    <a:tcPr marL="68600" marR="68600" marT="34300" marB="34300" anchor="ctr">
                      <a:lnL w="9525" cap="flat" cmpd="sng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9525" cap="flat" cmpd="sng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9525" cap="flat" cmpd="sng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3175" cap="flat" cmpd="sng" algn="ctr">
                        <a:solidFill>
                          <a:srgbClr val="595959">
                            <a:lumMod val="20000"/>
                            <a:lumOff val="8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gradFill>
                        <a:gsLst>
                          <a:gs pos="0">
                            <a:srgbClr val="F2F2F2"/>
                          </a:gs>
                          <a:gs pos="100000">
                            <a:srgbClr val="A6A6A6"/>
                          </a:gs>
                        </a:gsLst>
                        <a:lin ang="5400012" scaled="0"/>
                      </a:gra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buClr>
                            <a:schemeClr val="dk1"/>
                          </a:buClr>
                          <a:buSzPct val="25000"/>
                          <a:buFont typeface="Calibri"/>
                          <a:buNone/>
                        </a:pPr>
                        <a:r>
                          <a:rPr lang="en" sz="1200" b="0" u="none" strike="noStrike" cap="none">
                            <a:latin typeface="+mn-lt"/>
                            <a:ea typeface="Calibri"/>
                            <a:cs typeface="Calibri"/>
                            <a:sym typeface="Calibri"/>
                          </a:rPr>
                          <a:t>Disk Failure Tolerance </a:t>
                        </a:r>
                      </a:p>
                    </a:txBody>
                    <a:tcPr marL="68600" marR="68600" marT="34300" marB="34300" anchor="ctr">
                      <a:lnL w="9525" cap="flat" cmpd="sng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9525" cap="flat" cmpd="sng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9525" cap="flat" cmpd="sng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3175" cap="flat" cmpd="sng" algn="ctr">
                        <a:solidFill>
                          <a:srgbClr val="595959">
                            <a:lumMod val="20000"/>
                            <a:lumOff val="8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gradFill>
                        <a:gsLst>
                          <a:gs pos="0">
                            <a:srgbClr val="F2F2F2"/>
                          </a:gs>
                          <a:gs pos="100000">
                            <a:srgbClr val="A6A6A6"/>
                          </a:gs>
                        </a:gsLst>
                        <a:lin ang="5400012" scaled="0"/>
                      </a:gra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buClr>
                            <a:schemeClr val="dk1"/>
                          </a:buClr>
                          <a:buSzPct val="25000"/>
                          <a:buFont typeface="Calibri"/>
                          <a:buNone/>
                        </a:pPr>
                        <a:r>
                          <a:rPr lang="en" sz="1200" b="0" u="none" strike="noStrike" cap="none">
                            <a:latin typeface="+mn-lt"/>
                            <a:ea typeface="Calibri"/>
                            <a:cs typeface="Calibri"/>
                            <a:sym typeface="Calibri"/>
                          </a:rPr>
                          <a:t>Capacity</a:t>
                        </a:r>
                      </a:p>
                    </a:txBody>
                    <a:tcPr marL="68600" marR="68600" marT="34300" marB="34300" anchor="ctr">
                      <a:lnL w="9525" cap="flat" cmpd="sng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9525" cap="flat" cmpd="sng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9525" cap="flat" cmpd="sng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3175" cap="flat" cmpd="sng" algn="ctr">
                        <a:solidFill>
                          <a:srgbClr val="595959">
                            <a:lumMod val="20000"/>
                            <a:lumOff val="8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gradFill>
                        <a:gsLst>
                          <a:gs pos="0">
                            <a:srgbClr val="F2F2F2"/>
                          </a:gs>
                          <a:gs pos="100000">
                            <a:srgbClr val="A6A6A6"/>
                          </a:gs>
                        </a:gsLst>
                        <a:lin ang="5400012" scaled="0"/>
                      </a:gra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buClr>
                            <a:schemeClr val="dk1"/>
                          </a:buClr>
                          <a:buSzPct val="25000"/>
                          <a:buFont typeface="Calibri"/>
                          <a:buNone/>
                        </a:pPr>
                        <a:r>
                          <a:rPr lang="en" sz="1200" b="0" u="none" strike="noStrike" cap="none" dirty="0">
                            <a:latin typeface="+mn-lt"/>
                            <a:ea typeface="Calibri"/>
                            <a:cs typeface="Calibri"/>
                            <a:sym typeface="Calibri"/>
                          </a:rPr>
                          <a:t>Chance of </a:t>
                        </a:r>
                        <a:r>
                          <a:rPr lang="en" sz="1200" b="0" dirty="0">
                            <a:solidFill>
                              <a:schemeClr val="dk1"/>
                            </a:solidFill>
                            <a:latin typeface="+mn-lt"/>
                            <a:ea typeface="Calibri"/>
                            <a:cs typeface="Calibri"/>
                            <a:sym typeface="Calibri"/>
                          </a:rPr>
                          <a:t>Failure</a:t>
                        </a:r>
                      </a:p>
                    </a:txBody>
                    <a:tcPr marL="68600" marR="68600" marT="34300" marB="34300" anchor="ctr">
                      <a:lnL w="9525" cap="flat" cmpd="sng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9525" cap="flat" cmpd="sng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9525" cap="flat" cmpd="sng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3175" cap="flat" cmpd="sng" algn="ctr">
                        <a:solidFill>
                          <a:srgbClr val="595959">
                            <a:lumMod val="20000"/>
                            <a:lumOff val="8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gradFill>
                        <a:gsLst>
                          <a:gs pos="0">
                            <a:srgbClr val="F2F2F2"/>
                          </a:gs>
                          <a:gs pos="100000">
                            <a:srgbClr val="A6A6A6"/>
                          </a:gs>
                        </a:gsLst>
                        <a:lin ang="5400012" scaled="0"/>
                      </a:gradFill>
                    </a:tcPr>
                  </a:tc>
                </a:tr>
                <a:tr h="650375"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buClr>
                            <a:schemeClr val="dk1"/>
                          </a:buClr>
                          <a:buSzPct val="25000"/>
                          <a:buFont typeface="Calibri"/>
                          <a:buNone/>
                        </a:pPr>
                        <a:r>
                          <a:rPr lang="zh-TW" altLang="zh-TW" sz="1200" b="1" u="none" strike="noStrike" cap="none" dirty="0" smtClean="0">
                            <a:latin typeface="+mn-lt"/>
                            <a:ea typeface="Microsoft JhengHei"/>
                            <a:cs typeface="Microsoft JhengHei"/>
                            <a:sym typeface="Microsoft JhengHei"/>
                          </a:rPr>
                          <a:t>RAID </a:t>
                        </a:r>
                        <a:r>
                          <a:rPr lang="en-US" altLang="zh-TW" sz="1200" b="1" u="none" strike="noStrike" cap="none" dirty="0" smtClean="0">
                            <a:latin typeface="+mn-lt"/>
                            <a:ea typeface="Microsoft JhengHei"/>
                            <a:cs typeface="Microsoft JhengHei"/>
                            <a:sym typeface="Microsoft JhengHei"/>
                          </a:rPr>
                          <a:t>5</a:t>
                        </a:r>
                        <a:endParaRPr lang="zh-TW" altLang="zh-TW" sz="1200" b="1" u="none" strike="noStrike" cap="none" dirty="0">
                          <a:latin typeface="+mn-lt"/>
                          <a:ea typeface="Microsoft JhengHei"/>
                          <a:cs typeface="Microsoft JhengHei"/>
                          <a:sym typeface="Microsoft JhengHei"/>
                        </a:endParaRPr>
                      </a:p>
                    </a:txBody>
                    <a:tcPr marL="68600" marR="68600" marT="34300" marB="34300" anchor="ctr">
                      <a:lnL w="9525" cap="flat" cmpd="sng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3175" cap="flat" cmpd="sng" algn="ctr">
                        <a:solidFill>
                          <a:srgbClr val="595959">
                            <a:lumMod val="20000"/>
                            <a:lumOff val="8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9525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9525" cap="flat" cmpd="sng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gradFill>
                        <a:gsLst>
                          <a:gs pos="0">
                            <a:srgbClr val="F2F2F2"/>
                          </a:gs>
                          <a:gs pos="100000">
                            <a:srgbClr val="A6A6A6"/>
                          </a:gs>
                        </a:gsLst>
                        <a:lin ang="5400012" scaled="0"/>
                      </a:gra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buClr>
                            <a:schemeClr val="dk1"/>
                          </a:buClr>
                          <a:buSzPct val="25000"/>
                          <a:buFont typeface="Calibri"/>
                          <a:buNone/>
                        </a:pPr>
                        <a:r>
                          <a:rPr lang="zh-TW" sz="1400" b="1" u="none" strike="noStrike" cap="none" dirty="0">
                            <a:latin typeface="+mn-lt"/>
                            <a:ea typeface="Microsoft JhengHei"/>
                            <a:cs typeface="Microsoft JhengHei"/>
                            <a:sym typeface="Microsoft JhengHei"/>
                          </a:rPr>
                          <a:t>12</a:t>
                        </a:r>
                      </a:p>
                    </a:txBody>
                    <a:tcPr marL="68600" marR="68600" marT="34300" marB="34300" anchor="ctr">
                      <a:lnL w="3175" cap="flat" cmpd="sng" algn="ctr">
                        <a:solidFill>
                          <a:srgbClr val="595959">
                            <a:lumMod val="20000"/>
                            <a:lumOff val="8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3175" cap="flat" cmpd="sng" algn="ctr">
                        <a:solidFill>
                          <a:srgbClr val="78909C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3175" cap="flat" cmpd="sng" algn="ctr">
                        <a:solidFill>
                          <a:srgbClr val="595959">
                            <a:lumMod val="20000"/>
                            <a:lumOff val="8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3175" cap="flat" cmpd="sng" algn="ctr">
                        <a:solidFill>
                          <a:srgbClr val="78909C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buClr>
                            <a:schemeClr val="dk1"/>
                          </a:buClr>
                          <a:buSzPct val="25000"/>
                          <a:buFont typeface="Calibri"/>
                          <a:buNone/>
                        </a:pPr>
                        <a:r>
                          <a:rPr lang="zh-TW" sz="1400" b="1" u="none" strike="noStrike" cap="none" dirty="0">
                            <a:latin typeface="+mn-lt"/>
                            <a:ea typeface="Microsoft JhengHei"/>
                            <a:cs typeface="Microsoft JhengHei"/>
                            <a:sym typeface="Microsoft JhengHei"/>
                          </a:rPr>
                          <a:t>1</a:t>
                        </a:r>
                      </a:p>
                    </a:txBody>
                    <a:tcPr marL="68600" marR="68600" marT="34300" marB="34300" anchor="ctr">
                      <a:lnL w="3175" cap="flat" cmpd="sng" algn="ctr">
                        <a:solidFill>
                          <a:srgbClr val="78909C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3175" cap="flat" cmpd="sng" algn="ctr">
                        <a:solidFill>
                          <a:srgbClr val="78909C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3175" cap="flat" cmpd="sng" algn="ctr">
                        <a:solidFill>
                          <a:srgbClr val="595959">
                            <a:lumMod val="20000"/>
                            <a:lumOff val="8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3175" cap="flat" cmpd="sng" algn="ctr">
                        <a:solidFill>
                          <a:srgbClr val="78909C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buClr>
                            <a:schemeClr val="dk1"/>
                          </a:buClr>
                          <a:buSzPct val="25000"/>
                          <a:buFont typeface="Calibri"/>
                          <a:buNone/>
                        </a:pPr>
                        <a:r>
                          <a:rPr lang="zh-TW" sz="1400" b="1" u="none" strike="noStrike" cap="none" dirty="0">
                            <a:latin typeface="+mn-lt"/>
                            <a:ea typeface="Microsoft JhengHei"/>
                            <a:cs typeface="Microsoft JhengHei"/>
                            <a:sym typeface="Microsoft JhengHei"/>
                          </a:rPr>
                          <a:t>66TB</a:t>
                        </a:r>
                      </a:p>
                    </a:txBody>
                    <a:tcPr marL="68600" marR="68600" marT="34300" marB="34300" anchor="ctr">
                      <a:lnL w="3175" cap="flat" cmpd="sng" algn="ctr">
                        <a:solidFill>
                          <a:srgbClr val="78909C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3175" cap="flat" cmpd="sng" algn="ctr">
                        <a:solidFill>
                          <a:srgbClr val="78909C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3175" cap="flat" cmpd="sng" algn="ctr">
                        <a:solidFill>
                          <a:srgbClr val="595959">
                            <a:lumMod val="20000"/>
                            <a:lumOff val="8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3175" cap="flat" cmpd="sng" algn="ctr">
                        <a:solidFill>
                          <a:srgbClr val="78909C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buClr>
                            <a:srgbClr val="000000"/>
                          </a:buClr>
                          <a:buSzPct val="25000"/>
                          <a:buFont typeface="Calibri"/>
                          <a:buNone/>
                        </a:pPr>
                        <a:r>
                          <a:rPr lang="zh-TW" b="1" u="none" strike="noStrike" cap="none" dirty="0">
                            <a:solidFill>
                              <a:srgbClr val="000000"/>
                            </a:solidFill>
                            <a:latin typeface="+mn-lt"/>
                            <a:ea typeface="Microsoft JhengHei"/>
                            <a:cs typeface="Microsoft JhengHei"/>
                            <a:sym typeface="Microsoft JhengHei"/>
                          </a:rPr>
                          <a:t>6.15%</a:t>
                        </a:r>
                      </a:p>
                    </a:txBody>
                    <a:tcPr marL="68600" marR="68600" marT="34300" marB="34300" anchor="ctr">
                      <a:lnL w="3175" cap="flat" cmpd="sng" algn="ctr">
                        <a:solidFill>
                          <a:srgbClr val="78909C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3175" cap="flat" cmpd="sng" algn="ctr">
                        <a:solidFill>
                          <a:srgbClr val="D6D6D6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3175" cap="flat" cmpd="sng" algn="ctr">
                        <a:solidFill>
                          <a:srgbClr val="595959">
                            <a:lumMod val="20000"/>
                            <a:lumOff val="8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3175" cap="flat" cmpd="sng" algn="ctr">
                        <a:solidFill>
                          <a:srgbClr val="78909C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</a:tcPr>
                  </a:tc>
                </a:tr>
                <a:tr h="638275"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chemeClr val="dk1"/>
                          </a:buClr>
                          <a:buSzPct val="25000"/>
                          <a:buFont typeface="Calibri"/>
                          <a:buNone/>
                        </a:pPr>
                        <a:r>
                          <a:rPr lang="zh-TW" sz="1400" b="1" u="none" strike="noStrike" cap="none" dirty="0">
                            <a:solidFill>
                              <a:srgbClr val="FFFFFF"/>
                            </a:solidFill>
                            <a:latin typeface="+mn-lt"/>
                            <a:ea typeface="Microsoft JhengHei"/>
                            <a:cs typeface="Microsoft JhengHei"/>
                            <a:sym typeface="Microsoft JhengHei"/>
                          </a:rPr>
                          <a:t>QNAP </a:t>
                        </a:r>
                      </a:p>
                      <a:p>
                        <a:pPr marL="0" marR="0" lvl="0" indent="0" algn="ctr" rtl="0">
                          <a:spcBef>
                            <a:spcPts val="0"/>
                          </a:spcBef>
                          <a:buClr>
                            <a:schemeClr val="dk1"/>
                          </a:buClr>
                          <a:buSzPct val="25000"/>
                          <a:buFont typeface="Calibri"/>
                          <a:buNone/>
                        </a:pPr>
                        <a:r>
                          <a:rPr lang="zh-TW" sz="1400" b="1" u="none" strike="noStrike" cap="none" dirty="0">
                            <a:solidFill>
                              <a:srgbClr val="FFFFFF"/>
                            </a:solidFill>
                            <a:latin typeface="+mn-lt"/>
                            <a:ea typeface="Microsoft JhengHei"/>
                            <a:cs typeface="Microsoft JhengHei"/>
                            <a:sym typeface="Microsoft JhengHei"/>
                          </a:rPr>
                          <a:t>RAID 50</a:t>
                        </a:r>
                      </a:p>
                    </a:txBody>
                    <a:tcPr marL="68600" marR="68600" marT="34300" marB="34300" anchor="ctr">
                      <a:lnL w="9525" cap="flat" cmpd="sng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3175" cap="flat" cmpd="sng" algn="ctr">
                        <a:solidFill>
                          <a:srgbClr val="595959">
                            <a:lumMod val="20000"/>
                            <a:lumOff val="8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9525" cap="flat" cmpd="sng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9525" cap="flat" cmpd="sng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buClr>
                            <a:schemeClr val="dk1"/>
                          </a:buClr>
                          <a:buSzPct val="25000"/>
                          <a:buFont typeface="Calibri"/>
                          <a:buNone/>
                        </a:pPr>
                        <a:r>
                          <a:rPr lang="zh-TW" sz="1400" b="1" u="none" strike="noStrike" cap="none" dirty="0">
                            <a:solidFill>
                              <a:srgbClr val="FFFFFF"/>
                            </a:solidFill>
                            <a:latin typeface="+mn-lt"/>
                            <a:ea typeface="Microsoft JhengHei"/>
                            <a:cs typeface="Microsoft JhengHei"/>
                            <a:sym typeface="Microsoft JhengHei"/>
                          </a:rPr>
                          <a:t>12 </a:t>
                        </a:r>
                      </a:p>
                    </a:txBody>
                    <a:tcPr marL="68600" marR="68600" marT="34300" marB="34300" anchor="ctr">
                      <a:lnL w="3175" cap="flat" cmpd="sng" algn="ctr">
                        <a:solidFill>
                          <a:srgbClr val="595959">
                            <a:lumMod val="20000"/>
                            <a:lumOff val="8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3175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3175" cap="flat" cmpd="sng" algn="ctr">
                        <a:solidFill>
                          <a:srgbClr val="78909C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3175" cap="flat" cmpd="sng" algn="ctr">
                        <a:solidFill>
                          <a:srgbClr val="78909C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buClr>
                            <a:schemeClr val="dk1"/>
                          </a:buClr>
                          <a:buSzPct val="25000"/>
                          <a:buFont typeface="Calibri"/>
                          <a:buNone/>
                        </a:pPr>
                        <a:r>
                          <a:rPr lang="zh-TW" b="0" dirty="0">
                            <a:solidFill>
                              <a:srgbClr val="FFFFFF"/>
                            </a:solidFill>
                            <a:latin typeface="+mn-lt"/>
                            <a:ea typeface="Microsoft JhengHei"/>
                            <a:cs typeface="Microsoft JhengHei"/>
                            <a:sym typeface="Microsoft JhengHei"/>
                          </a:rPr>
                          <a:t>2 </a:t>
                        </a:r>
                        <a:r>
                          <a:rPr lang="zh-TW" altLang="en-US" b="0" dirty="0" smtClean="0">
                            <a:solidFill>
                              <a:srgbClr val="FFFFFF"/>
                            </a:solidFill>
                            <a:latin typeface="+mn-lt"/>
                            <a:ea typeface="Microsoft JhengHei"/>
                            <a:cs typeface="Microsoft JhengHei"/>
                            <a:sym typeface="Microsoft JhengHei"/>
                          </a:rPr>
                          <a:t> </a:t>
                        </a:r>
                        <a:r>
                          <a:rPr lang="en-US" altLang="zh-TW" b="0" dirty="0" smtClean="0">
                            <a:solidFill>
                              <a:srgbClr val="FFFFFF"/>
                            </a:solidFill>
                            <a:latin typeface="+mn-lt"/>
                            <a:ea typeface="Microsoft JhengHei"/>
                            <a:cs typeface="Microsoft JhengHei"/>
                            <a:sym typeface="Microsoft JhengHei"/>
                          </a:rPr>
                          <a:t>or</a:t>
                        </a:r>
                        <a:r>
                          <a:rPr lang="zh-TW" altLang="en-US" b="0" dirty="0" smtClean="0">
                            <a:solidFill>
                              <a:srgbClr val="FFFFFF"/>
                            </a:solidFill>
                            <a:latin typeface="+mn-lt"/>
                            <a:ea typeface="Microsoft JhengHei"/>
                            <a:cs typeface="Microsoft JhengHei"/>
                            <a:sym typeface="Microsoft JhengHei"/>
                          </a:rPr>
                          <a:t> </a:t>
                        </a:r>
                        <a:r>
                          <a:rPr lang="en-US" altLang="zh-TW" b="0" dirty="0" smtClean="0">
                            <a:solidFill>
                              <a:srgbClr val="FFFFFF"/>
                            </a:solidFill>
                            <a:latin typeface="+mn-lt"/>
                            <a:ea typeface="Microsoft JhengHei"/>
                            <a:cs typeface="Microsoft JhengHei"/>
                            <a:sym typeface="Microsoft JhengHei"/>
                          </a:rPr>
                          <a:t>more</a:t>
                        </a:r>
                        <a:endParaRPr lang="zh-TW" b="0" dirty="0">
                          <a:solidFill>
                            <a:srgbClr val="FFFFFF"/>
                          </a:solidFill>
                          <a:latin typeface="+mn-lt"/>
                          <a:ea typeface="Microsoft JhengHei"/>
                          <a:cs typeface="Microsoft JhengHei"/>
                          <a:sym typeface="Microsoft JhengHei"/>
                        </a:endParaRPr>
                      </a:p>
                    </a:txBody>
                    <a:tcPr marL="68600" marR="68600" marT="34300" marB="34300" anchor="ctr">
                      <a:lnL w="3175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3175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3175" cap="flat" cmpd="sng" algn="ctr">
                        <a:solidFill>
                          <a:srgbClr val="78909C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3175" cap="flat" cmpd="sng" algn="ctr">
                        <a:solidFill>
                          <a:srgbClr val="78909C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buClr>
                            <a:schemeClr val="dk1"/>
                          </a:buClr>
                          <a:buSzPct val="25000"/>
                          <a:buFont typeface="Calibri"/>
                          <a:buNone/>
                        </a:pPr>
                        <a:r>
                          <a:rPr lang="zh-TW" sz="1400" b="1" u="none" strike="noStrike" cap="none" dirty="0">
                            <a:solidFill>
                              <a:srgbClr val="FFFFFF"/>
                            </a:solidFill>
                            <a:latin typeface="+mn-lt"/>
                            <a:ea typeface="Microsoft JhengHei"/>
                            <a:cs typeface="Microsoft JhengHei"/>
                            <a:sym typeface="Microsoft JhengHei"/>
                          </a:rPr>
                          <a:t>60TB</a:t>
                        </a:r>
                      </a:p>
                    </a:txBody>
                    <a:tcPr marL="68600" marR="68600" marT="34300" marB="34300" anchor="ctr">
                      <a:lnL w="3175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3175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3175" cap="flat" cmpd="sng" algn="ctr">
                        <a:solidFill>
                          <a:srgbClr val="78909C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3175" cap="flat" cmpd="sng" algn="ctr">
                        <a:solidFill>
                          <a:srgbClr val="78909C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buClr>
                            <a:schemeClr val="accent1"/>
                          </a:buClr>
                          <a:buSzPct val="25000"/>
                          <a:buFont typeface="Calibri"/>
                          <a:buNone/>
                        </a:pPr>
                        <a:r>
                          <a:rPr lang="zh-TW" sz="3200" b="1" i="0" u="none" strike="noStrike" cap="none" dirty="0">
                            <a:solidFill>
                              <a:srgbClr val="FFFFFF"/>
                            </a:solidFill>
                            <a:latin typeface="+mn-lt"/>
                            <a:ea typeface="Microsoft JhengHei"/>
                            <a:cs typeface="Microsoft JhengHei"/>
                            <a:sym typeface="Microsoft JhengHei"/>
                          </a:rPr>
                          <a:t>0.6%</a:t>
                        </a:r>
                      </a:p>
                    </a:txBody>
                    <a:tcPr marL="68600" marR="68600" marT="34300" marB="34300" anchor="ctr">
                      <a:lnL w="3175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3175" cap="flat" cmpd="sng" algn="ctr">
                        <a:solidFill>
                          <a:srgbClr val="D6D6D6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3175" cap="flat" cmpd="sng" algn="ctr">
                        <a:solidFill>
                          <a:srgbClr val="78909C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3175" cap="flat" cmpd="sng" algn="ctr">
                        <a:solidFill>
                          <a:srgbClr val="78909C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</a:tcPr>
                  </a:tc>
                </a:tr>
                <a:tr h="688575"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buClr>
                            <a:schemeClr val="dk1"/>
                          </a:buClr>
                          <a:buSzPct val="25000"/>
                          <a:buFont typeface="Calibri"/>
                          <a:buNone/>
                        </a:pPr>
                        <a:r>
                          <a:rPr lang="zh-TW" sz="1200" b="1" u="none" strike="noStrike" cap="none" dirty="0">
                            <a:latin typeface="+mn-lt"/>
                            <a:ea typeface="Microsoft JhengHei"/>
                            <a:cs typeface="Microsoft JhengHei"/>
                            <a:sym typeface="Microsoft JhengHei"/>
                          </a:rPr>
                          <a:t>RAID 10</a:t>
                        </a:r>
                      </a:p>
                    </a:txBody>
                    <a:tcPr marL="68600" marR="68600" marT="34300" marB="34300" anchor="ctr">
                      <a:lnL w="9525" cap="flat" cmpd="sng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3175" cap="flat" cmpd="sng" algn="ctr">
                        <a:solidFill>
                          <a:srgbClr val="EEEEEE">
                            <a:lumMod val="9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9525" cap="flat" cmpd="sng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9525" cap="flat" cmpd="sng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gradFill>
                        <a:gsLst>
                          <a:gs pos="0">
                            <a:srgbClr val="F2F2F2"/>
                          </a:gs>
                          <a:gs pos="100000">
                            <a:srgbClr val="A6A6A6"/>
                          </a:gs>
                        </a:gsLst>
                        <a:lin ang="5400012" scaled="0"/>
                      </a:gra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buClr>
                            <a:schemeClr val="dk1"/>
                          </a:buClr>
                          <a:buSzPct val="25000"/>
                          <a:buFont typeface="Calibri"/>
                          <a:buNone/>
                        </a:pPr>
                        <a:r>
                          <a:rPr lang="zh-TW" sz="1400" b="1" u="none" strike="noStrike" cap="none" dirty="0">
                            <a:latin typeface="+mn-lt"/>
                            <a:ea typeface="Microsoft JhengHei"/>
                            <a:cs typeface="Microsoft JhengHei"/>
                            <a:sym typeface="Microsoft JhengHei"/>
                          </a:rPr>
                          <a:t>12</a:t>
                        </a:r>
                      </a:p>
                    </a:txBody>
                    <a:tcPr marL="68600" marR="68600" marT="34300" marB="34300" anchor="ctr">
                      <a:lnL w="3175" cap="flat" cmpd="sng" algn="ctr">
                        <a:solidFill>
                          <a:srgbClr val="EEEEEE">
                            <a:lumMod val="9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3175" cap="flat" cmpd="sng" algn="ctr">
                        <a:solidFill>
                          <a:srgbClr val="78909C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3175" cap="flat" cmpd="sng" algn="ctr">
                        <a:solidFill>
                          <a:srgbClr val="78909C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3175" cap="flat" cmpd="sng" algn="ctr">
                        <a:solidFill>
                          <a:srgbClr val="EEEEEE">
                            <a:lumMod val="9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buClr>
                            <a:schemeClr val="dk1"/>
                          </a:buClr>
                          <a:buSzPct val="25000"/>
                          <a:buFont typeface="Arial"/>
                          <a:buNone/>
                        </a:pPr>
                        <a:r>
                          <a:rPr lang="zh-TW" b="1" dirty="0">
                            <a:latin typeface="+mn-lt"/>
                            <a:ea typeface="Microsoft JhengHei"/>
                            <a:cs typeface="Microsoft JhengHei"/>
                            <a:sym typeface="Microsoft JhengHei"/>
                          </a:rPr>
                          <a:t>6</a:t>
                        </a:r>
                      </a:p>
                    </a:txBody>
                    <a:tcPr marL="68600" marR="68600" marT="34300" marB="34300" anchor="ctr">
                      <a:lnL w="3175" cap="flat" cmpd="sng" algn="ctr">
                        <a:solidFill>
                          <a:srgbClr val="78909C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3175" cap="flat" cmpd="sng" algn="ctr">
                        <a:solidFill>
                          <a:srgbClr val="78909C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3175" cap="flat" cmpd="sng" algn="ctr">
                        <a:solidFill>
                          <a:srgbClr val="78909C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3175" cap="flat" cmpd="sng" algn="ctr">
                        <a:solidFill>
                          <a:srgbClr val="EEEEEE">
                            <a:lumMod val="9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buClr>
                            <a:schemeClr val="dk1"/>
                          </a:buClr>
                          <a:buSzPct val="25000"/>
                          <a:buFont typeface="Calibri"/>
                          <a:buNone/>
                        </a:pPr>
                        <a:r>
                          <a:rPr lang="zh-TW" sz="1400" b="1" u="none" strike="noStrike" cap="none" dirty="0">
                            <a:latin typeface="+mn-lt"/>
                            <a:ea typeface="Microsoft JhengHei"/>
                            <a:cs typeface="Microsoft JhengHei"/>
                            <a:sym typeface="Microsoft JhengHei"/>
                          </a:rPr>
                          <a:t>36TB</a:t>
                        </a:r>
                      </a:p>
                    </a:txBody>
                    <a:tcPr marL="68600" marR="68600" marT="34300" marB="34300" anchor="ctr">
                      <a:lnL w="3175" cap="flat" cmpd="sng" algn="ctr">
                        <a:solidFill>
                          <a:srgbClr val="78909C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3175" cap="flat" cmpd="sng" algn="ctr">
                        <a:solidFill>
                          <a:srgbClr val="78909C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3175" cap="flat" cmpd="sng" algn="ctr">
                        <a:solidFill>
                          <a:srgbClr val="78909C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3175" cap="flat" cmpd="sng" algn="ctr">
                        <a:solidFill>
                          <a:srgbClr val="EEEEEE">
                            <a:lumMod val="9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buClr>
                            <a:schemeClr val="dk1"/>
                          </a:buClr>
                          <a:buSzPct val="25000"/>
                          <a:buFont typeface="Calibri"/>
                          <a:buNone/>
                        </a:pPr>
                        <a:r>
                          <a:rPr lang="zh-TW" sz="1400" b="1" u="none" strike="noStrike" cap="none" dirty="0">
                            <a:latin typeface="+mn-lt"/>
                            <a:ea typeface="Microsoft JhengHei"/>
                            <a:cs typeface="Microsoft JhengHei"/>
                            <a:sym typeface="Microsoft JhengHei"/>
                          </a:rPr>
                          <a:t>0.2%</a:t>
                        </a:r>
                      </a:p>
                    </a:txBody>
                    <a:tcPr marL="68600" marR="68600" marT="34300" marB="34300" anchor="ctr">
                      <a:lnL w="3175" cap="flat" cmpd="sng" algn="ctr">
                        <a:solidFill>
                          <a:srgbClr val="78909C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3175" cap="flat" cmpd="sng" algn="ctr">
                        <a:solidFill>
                          <a:srgbClr val="D6D6D6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3175" cap="flat" cmpd="sng" algn="ctr">
                        <a:solidFill>
                          <a:srgbClr val="78909C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3175" cap="flat" cmpd="sng" algn="ctr">
                        <a:solidFill>
                          <a:srgbClr val="EEEEEE">
                            <a:lumMod val="9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</a:tcPr>
                  </a:tc>
                </a:tr>
              </a:tbl>
            </a:graphicData>
          </a:graphic>
        </p:graphicFrame>
        <p:sp>
          <p:nvSpPr>
            <p:cNvPr id="13" name="Shape 366"/>
            <p:cNvSpPr/>
            <p:nvPr/>
          </p:nvSpPr>
          <p:spPr>
            <a:xfrm rot="10800000" flipH="1">
              <a:off x="1184475" y="2484070"/>
              <a:ext cx="4319700" cy="91942"/>
            </a:xfrm>
            <a:prstGeom prst="roundRect">
              <a:avLst>
                <a:gd name="adj" fmla="val 0"/>
              </a:avLst>
            </a:prstGeom>
            <a:gradFill flip="none" rotWithShape="1">
              <a:gsLst>
                <a:gs pos="0">
                  <a:srgbClr val="FFFFFF">
                    <a:alpha val="41000"/>
                  </a:srgbClr>
                </a:gs>
                <a:gs pos="100000">
                  <a:srgbClr val="B3B3B3">
                    <a:alpha val="41000"/>
                  </a:srgbClr>
                </a:gs>
              </a:gsLst>
              <a:lin ang="5400012" scaled="0"/>
              <a:tileRect/>
            </a:gra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endParaRPr dirty="0"/>
            </a:p>
          </p:txBody>
        </p:sp>
        <p:sp>
          <p:nvSpPr>
            <p:cNvPr id="14" name="Shape 366"/>
            <p:cNvSpPr/>
            <p:nvPr/>
          </p:nvSpPr>
          <p:spPr>
            <a:xfrm rot="10800000" flipH="1">
              <a:off x="175625" y="4470674"/>
              <a:ext cx="5328550" cy="91943"/>
            </a:xfrm>
            <a:prstGeom prst="roundRect">
              <a:avLst>
                <a:gd name="adj" fmla="val 0"/>
              </a:avLst>
            </a:prstGeom>
            <a:gradFill flip="none" rotWithShape="1">
              <a:gsLst>
                <a:gs pos="0">
                  <a:srgbClr val="FFFFFF">
                    <a:alpha val="41000"/>
                  </a:srgbClr>
                </a:gs>
                <a:gs pos="100000">
                  <a:srgbClr val="B3B3B3">
                    <a:alpha val="41000"/>
                  </a:srgbClr>
                </a:gs>
              </a:gsLst>
              <a:lin ang="5400012" scaled="0"/>
              <a:tileRect/>
            </a:gra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Shape 434"/>
          <p:cNvSpPr/>
          <p:nvPr/>
        </p:nvSpPr>
        <p:spPr>
          <a:xfrm>
            <a:off x="0" y="0"/>
            <a:ext cx="9144000" cy="342900"/>
          </a:xfrm>
          <a:prstGeom prst="rect">
            <a:avLst/>
          </a:prstGeom>
          <a:noFill/>
          <a:ln>
            <a:noFill/>
          </a:ln>
        </p:spPr>
        <p:txBody>
          <a:bodyPr wrap="square" lIns="68550" tIns="34250" rIns="68550" bIns="342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n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lang="en"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5" name="Shape 435"/>
          <p:cNvSpPr txBox="1"/>
          <p:nvPr/>
        </p:nvSpPr>
        <p:spPr>
          <a:xfrm>
            <a:off x="142932" y="1167596"/>
            <a:ext cx="9001200" cy="1494300"/>
          </a:xfrm>
          <a:prstGeom prst="rect">
            <a:avLst/>
          </a:prstGeom>
          <a:noFill/>
          <a:ln>
            <a:noFill/>
          </a:ln>
        </p:spPr>
        <p:txBody>
          <a:bodyPr wrap="square" lIns="68550" tIns="34250" rIns="68550" bIns="34250" anchor="t" anchorCtr="0">
            <a:noAutofit/>
          </a:bodyPr>
          <a:lstStyle/>
          <a:p>
            <a:pPr marL="101600" marR="0" lvl="0" algn="l" rtl="0">
              <a:spcBef>
                <a:spcPts val="360"/>
              </a:spcBef>
              <a:buSzPct val="100000"/>
            </a:pPr>
            <a:endParaRPr lang="en" sz="1600" i="0" u="none" strike="noStrike" cap="none" dirty="0">
              <a:solidFill>
                <a:srgbClr val="000090"/>
              </a:solidFill>
            </a:endParaRPr>
          </a:p>
        </p:txBody>
      </p:sp>
      <p:sp>
        <p:nvSpPr>
          <p:cNvPr id="436" name="Shape 436"/>
          <p:cNvSpPr txBox="1">
            <a:spLocks noGrp="1"/>
          </p:cNvSpPr>
          <p:nvPr>
            <p:ph type="title"/>
          </p:nvPr>
        </p:nvSpPr>
        <p:spPr>
          <a:xfrm>
            <a:off x="-304800" y="366750"/>
            <a:ext cx="9780800" cy="624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rtl="0"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lang="en" sz="2800" dirty="0"/>
              <a:t>RAID 50 &amp; 60 Increase “Random Write” Performance </a:t>
            </a:r>
          </a:p>
        </p:txBody>
      </p:sp>
      <p:sp>
        <p:nvSpPr>
          <p:cNvPr id="17" name="圓角化對角線角落矩形 16"/>
          <p:cNvSpPr/>
          <p:nvPr/>
        </p:nvSpPr>
        <p:spPr>
          <a:xfrm>
            <a:off x="179513" y="1285090"/>
            <a:ext cx="7801302" cy="3456020"/>
          </a:xfrm>
          <a:prstGeom prst="round2DiagRect">
            <a:avLst>
              <a:gd name="adj1" fmla="val 3545"/>
              <a:gd name="adj2" fmla="val 0"/>
            </a:avLst>
          </a:prstGeom>
          <a:solidFill>
            <a:schemeClr val="bg1"/>
          </a:solidFill>
          <a:ln w="12700" cmpd="sng">
            <a:solidFill>
              <a:srgbClr val="2DA0B5"/>
            </a:solidFill>
            <a:prstDash val="dash"/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pic>
        <p:nvPicPr>
          <p:cNvPr id="18" name="Shape 374" descr="iSER-01.png"/>
          <p:cNvPicPr preferRelativeResize="0"/>
          <p:nvPr/>
        </p:nvPicPr>
        <p:blipFill rotWithShape="1">
          <a:blip r:embed="rId3">
            <a:alphaModFix/>
          </a:blip>
          <a:srcRect t="228" b="228"/>
          <a:stretch/>
        </p:blipFill>
        <p:spPr>
          <a:xfrm>
            <a:off x="4712963" y="1935850"/>
            <a:ext cx="3153900" cy="2752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Shape 375" descr="RAID-01.png"/>
          <p:cNvPicPr preferRelativeResize="0"/>
          <p:nvPr/>
        </p:nvPicPr>
        <p:blipFill rotWithShape="1">
          <a:blip r:embed="rId4">
            <a:alphaModFix/>
          </a:blip>
          <a:srcRect t="7826" b="7835"/>
          <a:stretch/>
        </p:blipFill>
        <p:spPr>
          <a:xfrm>
            <a:off x="179512" y="1819335"/>
            <a:ext cx="4341855" cy="2787900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Shape 377"/>
          <p:cNvSpPr/>
          <p:nvPr/>
        </p:nvSpPr>
        <p:spPr>
          <a:xfrm>
            <a:off x="1872930" y="2007975"/>
            <a:ext cx="1071300" cy="281700"/>
          </a:xfrm>
          <a:prstGeom prst="rect">
            <a:avLst/>
          </a:prstGeom>
          <a:noFill/>
          <a:ln>
            <a:noFill/>
          </a:ln>
        </p:spPr>
        <p:txBody>
          <a:bodyPr wrap="square" lIns="19050" tIns="19050" rIns="19050" bIns="190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rgbClr val="0C0C0C"/>
              </a:buClr>
              <a:buSzPct val="25000"/>
              <a:buFont typeface="Arial"/>
              <a:buNone/>
            </a:pPr>
            <a:r>
              <a:rPr lang="zh-TW" sz="1200" b="1" dirty="0">
                <a:solidFill>
                  <a:srgbClr val="FFFFFF"/>
                </a:solidFill>
              </a:rPr>
              <a:t>RAID </a:t>
            </a:r>
            <a:r>
              <a:rPr lang="zh-TW" sz="1200" b="1" dirty="0" smtClean="0">
                <a:solidFill>
                  <a:srgbClr val="FFFFFF"/>
                </a:solidFill>
              </a:rPr>
              <a:t>5</a:t>
            </a:r>
            <a:r>
              <a:rPr lang="zh-TW" altLang="en-US" sz="1200" b="1" dirty="0" smtClean="0">
                <a:solidFill>
                  <a:srgbClr val="FFFFFF"/>
                </a:solidFill>
              </a:rPr>
              <a:t> </a:t>
            </a:r>
            <a:r>
              <a:rPr lang="en-US" altLang="zh-TW" sz="1200" b="1" dirty="0" smtClean="0">
                <a:solidFill>
                  <a:srgbClr val="FFFFFF"/>
                </a:solidFill>
              </a:rPr>
              <a:t>Pool</a:t>
            </a:r>
            <a:endParaRPr lang="zh-TW" sz="1200" b="1" dirty="0">
              <a:solidFill>
                <a:srgbClr val="FFFFFF"/>
              </a:solidFill>
              <a:latin typeface="微軟正黑體"/>
              <a:ea typeface="微軟正黑體"/>
              <a:cs typeface="微軟正黑體"/>
            </a:endParaRPr>
          </a:p>
        </p:txBody>
      </p:sp>
      <p:sp>
        <p:nvSpPr>
          <p:cNvPr id="21" name="Shape 378"/>
          <p:cNvSpPr/>
          <p:nvPr/>
        </p:nvSpPr>
        <p:spPr>
          <a:xfrm>
            <a:off x="1760288" y="3383105"/>
            <a:ext cx="1287600" cy="367195"/>
          </a:xfrm>
          <a:prstGeom prst="rect">
            <a:avLst/>
          </a:prstGeom>
          <a:noFill/>
          <a:ln>
            <a:noFill/>
          </a:ln>
        </p:spPr>
        <p:txBody>
          <a:bodyPr wrap="square" lIns="19050" tIns="19050" rIns="19050" bIns="19050" anchor="ctr" anchorCtr="0">
            <a:noAutofit/>
          </a:bodyPr>
          <a:lstStyle/>
          <a:p>
            <a:pPr lvl="0" algn="ctr">
              <a:buClr>
                <a:srgbClr val="0C0C0C"/>
              </a:buClr>
              <a:buSzPct val="25000"/>
            </a:pPr>
            <a:r>
              <a:rPr lang="zh-TW" sz="1200" b="1" dirty="0">
                <a:solidFill>
                  <a:srgbClr val="FFFFFF"/>
                </a:solidFill>
              </a:rPr>
              <a:t>RAID 50 </a:t>
            </a:r>
            <a:r>
              <a:rPr lang="en-US" altLang="zh-TW" sz="1200" b="1" dirty="0">
                <a:solidFill>
                  <a:srgbClr val="FFFFFF"/>
                </a:solidFill>
              </a:rPr>
              <a:t>Pool</a:t>
            </a:r>
            <a:endParaRPr lang="zh-TW" altLang="zh-TW" sz="1200" b="1" dirty="0">
              <a:solidFill>
                <a:srgbClr val="FFFFFF"/>
              </a:solidFill>
              <a:latin typeface="微軟正黑體"/>
              <a:ea typeface="微軟正黑體"/>
              <a:cs typeface="微軟正黑體"/>
            </a:endParaRPr>
          </a:p>
        </p:txBody>
      </p:sp>
      <p:sp>
        <p:nvSpPr>
          <p:cNvPr id="22" name="Shape 379"/>
          <p:cNvSpPr/>
          <p:nvPr/>
        </p:nvSpPr>
        <p:spPr>
          <a:xfrm>
            <a:off x="4712963" y="2007975"/>
            <a:ext cx="3267851" cy="222600"/>
          </a:xfrm>
          <a:prstGeom prst="rect">
            <a:avLst/>
          </a:prstGeom>
          <a:noFill/>
          <a:ln>
            <a:noFill/>
          </a:ln>
        </p:spPr>
        <p:txBody>
          <a:bodyPr wrap="square" lIns="19050" tIns="19050" rIns="19050" bIns="19050" anchor="ctr" anchorCtr="0">
            <a:noAutofit/>
          </a:bodyPr>
          <a:lstStyle/>
          <a:p>
            <a:pPr lvl="0" algn="ctr">
              <a:buClr>
                <a:srgbClr val="0C0C0C"/>
              </a:buClr>
              <a:buSzPct val="25000"/>
            </a:pPr>
            <a:r>
              <a:rPr lang="en" altLang="zh-TW" sz="1200" b="1" dirty="0">
                <a:solidFill>
                  <a:srgbClr val="FFFFFF"/>
                </a:solidFill>
              </a:rPr>
              <a:t>Random Write IOPS</a:t>
            </a:r>
          </a:p>
        </p:txBody>
      </p:sp>
      <p:sp>
        <p:nvSpPr>
          <p:cNvPr id="23" name="Shape 380"/>
          <p:cNvSpPr/>
          <p:nvPr/>
        </p:nvSpPr>
        <p:spPr>
          <a:xfrm>
            <a:off x="5406642" y="3750300"/>
            <a:ext cx="932400" cy="222600"/>
          </a:xfrm>
          <a:prstGeom prst="rect">
            <a:avLst/>
          </a:prstGeom>
          <a:noFill/>
          <a:ln>
            <a:noFill/>
          </a:ln>
        </p:spPr>
        <p:txBody>
          <a:bodyPr wrap="square" lIns="19050" tIns="19050" rIns="19050" bIns="190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rgbClr val="0C0C0C"/>
              </a:buClr>
              <a:buSzPct val="25000"/>
              <a:buFont typeface="Arial"/>
              <a:buNone/>
            </a:pPr>
            <a:r>
              <a:rPr lang="zh-TW" sz="1000" dirty="0">
                <a:solidFill>
                  <a:srgbClr val="FFFFFF"/>
                </a:solidFill>
              </a:rPr>
              <a:t>Single RAID 5</a:t>
            </a:r>
          </a:p>
        </p:txBody>
      </p:sp>
      <p:sp>
        <p:nvSpPr>
          <p:cNvPr id="24" name="Shape 381"/>
          <p:cNvSpPr/>
          <p:nvPr/>
        </p:nvSpPr>
        <p:spPr>
          <a:xfrm>
            <a:off x="6392050" y="2795863"/>
            <a:ext cx="952403" cy="841912"/>
          </a:xfrm>
          <a:prstGeom prst="rect">
            <a:avLst/>
          </a:prstGeom>
          <a:noFill/>
          <a:ln>
            <a:noFill/>
          </a:ln>
        </p:spPr>
        <p:txBody>
          <a:bodyPr wrap="square" lIns="19050" tIns="19050" rIns="19050" bIns="190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rgbClr val="0C0C0C"/>
              </a:buClr>
              <a:buSzPct val="25000"/>
              <a:buFont typeface="Arial"/>
              <a:buNone/>
            </a:pPr>
            <a:r>
              <a:rPr lang="zh-TW" sz="1000" dirty="0">
                <a:solidFill>
                  <a:srgbClr val="FFFFFF"/>
                </a:solidFill>
              </a:rPr>
              <a:t>RAID 50</a:t>
            </a:r>
          </a:p>
          <a:p>
            <a:pPr marL="0" marR="0" lvl="0" indent="0" algn="ctr" rtl="0">
              <a:spcBef>
                <a:spcPts val="0"/>
              </a:spcBef>
              <a:buClr>
                <a:srgbClr val="0C0C0C"/>
              </a:buClr>
              <a:buSzPct val="25000"/>
              <a:buFont typeface="Arial"/>
              <a:buNone/>
            </a:pPr>
            <a:r>
              <a:rPr lang="zh-TW" sz="1000" dirty="0">
                <a:solidFill>
                  <a:srgbClr val="FFFFFF"/>
                </a:solidFill>
              </a:rPr>
              <a:t>With 3 </a:t>
            </a:r>
          </a:p>
          <a:p>
            <a:pPr marL="0" marR="0" lvl="0" indent="0" algn="ctr" rtl="0">
              <a:spcBef>
                <a:spcPts val="0"/>
              </a:spcBef>
              <a:buClr>
                <a:srgbClr val="0C0C0C"/>
              </a:buClr>
              <a:buSzPct val="25000"/>
              <a:buFont typeface="Arial"/>
              <a:buNone/>
            </a:pPr>
            <a:r>
              <a:rPr lang="zh-TW" sz="1000" dirty="0">
                <a:solidFill>
                  <a:srgbClr val="FFFFFF"/>
                </a:solidFill>
              </a:rPr>
              <a:t>Subgourps</a:t>
            </a:r>
          </a:p>
        </p:txBody>
      </p:sp>
      <p:sp>
        <p:nvSpPr>
          <p:cNvPr id="25" name="Shape 382"/>
          <p:cNvSpPr/>
          <p:nvPr/>
        </p:nvSpPr>
        <p:spPr>
          <a:xfrm>
            <a:off x="5377053" y="4380215"/>
            <a:ext cx="1967400" cy="98106"/>
          </a:xfrm>
          <a:prstGeom prst="rect">
            <a:avLst/>
          </a:prstGeom>
          <a:noFill/>
          <a:ln>
            <a:noFill/>
          </a:ln>
        </p:spPr>
        <p:txBody>
          <a:bodyPr wrap="square" lIns="19050" tIns="19050" rIns="19050" bIns="190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rgbClr val="0C0C0C"/>
              </a:buClr>
              <a:buSzPct val="25000"/>
              <a:buFont typeface="Arial"/>
              <a:buNone/>
            </a:pPr>
            <a:r>
              <a:rPr lang="zh-TW" sz="1000" b="1" dirty="0"/>
              <a:t>Random Write 4K Performance</a:t>
            </a:r>
          </a:p>
        </p:txBody>
      </p:sp>
      <p:sp>
        <p:nvSpPr>
          <p:cNvPr id="26" name="Shape 383"/>
          <p:cNvSpPr/>
          <p:nvPr/>
        </p:nvSpPr>
        <p:spPr>
          <a:xfrm>
            <a:off x="7576865" y="1733548"/>
            <a:ext cx="1334748" cy="1062315"/>
          </a:xfrm>
          <a:prstGeom prst="wedgeEllipseCallout">
            <a:avLst>
              <a:gd name="adj1" fmla="val -44061"/>
              <a:gd name="adj2" fmla="val 59115"/>
            </a:avLst>
          </a:prstGeom>
          <a:gradFill>
            <a:gsLst>
              <a:gs pos="0">
                <a:srgbClr val="660066"/>
              </a:gs>
              <a:gs pos="100000">
                <a:srgbClr val="965BDD"/>
              </a:gs>
            </a:gsLst>
          </a:gradFill>
          <a:ln>
            <a:solidFill>
              <a:srgbClr val="8C3AD1"/>
            </a:solidFill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7" name="矩形 26"/>
          <p:cNvSpPr/>
          <p:nvPr/>
        </p:nvSpPr>
        <p:spPr>
          <a:xfrm>
            <a:off x="284638" y="1351074"/>
            <a:ext cx="4050620" cy="5847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01600" lvl="0">
              <a:spcBef>
                <a:spcPts val="360"/>
              </a:spcBef>
              <a:buSzPct val="100000"/>
            </a:pPr>
            <a:r>
              <a:rPr lang="en" altLang="zh-TW" sz="1600" dirty="0">
                <a:solidFill>
                  <a:srgbClr val="000090"/>
                </a:solidFill>
              </a:rPr>
              <a:t>Multiple RAID groups </a:t>
            </a:r>
            <a:r>
              <a:rPr lang="en-US" altLang="zh-TW" sz="1600" dirty="0" smtClean="0">
                <a:solidFill>
                  <a:srgbClr val="000090"/>
                </a:solidFill>
              </a:rPr>
              <a:t>calculating </a:t>
            </a:r>
            <a:r>
              <a:rPr lang="en" altLang="zh-TW" sz="1600" dirty="0" smtClean="0">
                <a:solidFill>
                  <a:srgbClr val="000090"/>
                </a:solidFill>
              </a:rPr>
              <a:t>parity </a:t>
            </a:r>
            <a:r>
              <a:rPr lang="en" altLang="zh-TW" sz="1600" dirty="0">
                <a:solidFill>
                  <a:srgbClr val="000090"/>
                </a:solidFill>
              </a:rPr>
              <a:t>at the same time  </a:t>
            </a:r>
          </a:p>
        </p:txBody>
      </p:sp>
      <p:sp>
        <p:nvSpPr>
          <p:cNvPr id="28" name="矩形 27"/>
          <p:cNvSpPr/>
          <p:nvPr/>
        </p:nvSpPr>
        <p:spPr>
          <a:xfrm>
            <a:off x="4455275" y="1339835"/>
            <a:ext cx="359144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01600" lvl="0">
              <a:spcBef>
                <a:spcPts val="360"/>
              </a:spcBef>
              <a:buSzPct val="100000"/>
            </a:pPr>
            <a:r>
              <a:rPr lang="en-US" altLang="zh-TW" sz="1600" dirty="0" smtClean="0">
                <a:solidFill>
                  <a:srgbClr val="000090"/>
                </a:solidFill>
              </a:rPr>
              <a:t>Comparison</a:t>
            </a:r>
            <a:r>
              <a:rPr lang="en" altLang="zh-TW" sz="1600" dirty="0" smtClean="0">
                <a:solidFill>
                  <a:srgbClr val="000090"/>
                </a:solidFill>
              </a:rPr>
              <a:t> </a:t>
            </a:r>
            <a:r>
              <a:rPr lang="en" altLang="zh-TW" sz="1600" dirty="0">
                <a:solidFill>
                  <a:srgbClr val="000090"/>
                </a:solidFill>
              </a:rPr>
              <a:t>between </a:t>
            </a:r>
            <a:r>
              <a:rPr lang="en" altLang="zh-TW" sz="1600" dirty="0" smtClean="0">
                <a:solidFill>
                  <a:srgbClr val="000090"/>
                </a:solidFill>
              </a:rPr>
              <a:t>RAID </a:t>
            </a:r>
            <a:r>
              <a:rPr lang="en" altLang="zh-TW" sz="1600" dirty="0">
                <a:solidFill>
                  <a:srgbClr val="000090"/>
                </a:solidFill>
              </a:rPr>
              <a:t>50 (3 sub-groups) and </a:t>
            </a:r>
            <a:r>
              <a:rPr lang="en" altLang="zh-TW" sz="1600" dirty="0" smtClean="0">
                <a:solidFill>
                  <a:srgbClr val="000090"/>
                </a:solidFill>
              </a:rPr>
              <a:t>RAID </a:t>
            </a:r>
            <a:r>
              <a:rPr lang="en" altLang="zh-TW" sz="1600" dirty="0">
                <a:solidFill>
                  <a:srgbClr val="000090"/>
                </a:solidFill>
              </a:rPr>
              <a:t>5 </a:t>
            </a:r>
            <a:r>
              <a:rPr lang="en-US" altLang="zh-TW" sz="1600" dirty="0" smtClean="0">
                <a:solidFill>
                  <a:srgbClr val="000090"/>
                </a:solidFill>
              </a:rPr>
              <a:t>(SSD</a:t>
            </a:r>
            <a:r>
              <a:rPr lang="zh-TW" altLang="en-US" sz="1600" dirty="0" smtClean="0">
                <a:solidFill>
                  <a:srgbClr val="000090"/>
                </a:solidFill>
              </a:rPr>
              <a:t> </a:t>
            </a:r>
            <a:r>
              <a:rPr lang="en-US" altLang="zh-TW" sz="1600" dirty="0" smtClean="0">
                <a:solidFill>
                  <a:srgbClr val="000090"/>
                </a:solidFill>
              </a:rPr>
              <a:t>RAID)</a:t>
            </a:r>
            <a:endParaRPr lang="en" altLang="zh-TW" sz="1600" dirty="0">
              <a:solidFill>
                <a:srgbClr val="000090"/>
              </a:solidFill>
            </a:endParaRPr>
          </a:p>
        </p:txBody>
      </p:sp>
      <p:cxnSp>
        <p:nvCxnSpPr>
          <p:cNvPr id="29" name="直線接點 28"/>
          <p:cNvCxnSpPr/>
          <p:nvPr/>
        </p:nvCxnSpPr>
        <p:spPr>
          <a:xfrm>
            <a:off x="4601665" y="1285090"/>
            <a:ext cx="0" cy="3456020"/>
          </a:xfrm>
          <a:prstGeom prst="line">
            <a:avLst/>
          </a:prstGeom>
          <a:ln w="12700" cmpd="sng">
            <a:solidFill>
              <a:srgbClr val="2DA0B5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Shape 385"/>
          <p:cNvSpPr txBox="1"/>
          <p:nvPr/>
        </p:nvSpPr>
        <p:spPr>
          <a:xfrm>
            <a:off x="7672401" y="2050221"/>
            <a:ext cx="1567135" cy="613753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TW" sz="3000" b="1" dirty="0">
                <a:solidFill>
                  <a:srgbClr val="FFFFFF"/>
                </a:solidFill>
              </a:rPr>
              <a:t>300%</a:t>
            </a:r>
          </a:p>
        </p:txBody>
      </p:sp>
      <p:sp>
        <p:nvSpPr>
          <p:cNvPr id="31" name="Shape 386"/>
          <p:cNvSpPr txBox="1"/>
          <p:nvPr/>
        </p:nvSpPr>
        <p:spPr>
          <a:xfrm>
            <a:off x="7576865" y="1823562"/>
            <a:ext cx="1334748" cy="47738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ctr"/>
            <a:r>
              <a:rPr lang="en-US" altLang="zh-TW" dirty="0" smtClean="0">
                <a:solidFill>
                  <a:srgbClr val="FFFFFF"/>
                </a:solidFill>
                <a:latin typeface="+mn-lt"/>
                <a:ea typeface="Microsoft JhengHei"/>
                <a:cs typeface="Microsoft JhengHei"/>
                <a:sym typeface="Microsoft JhengHei"/>
              </a:rPr>
              <a:t>Increased to</a:t>
            </a:r>
            <a:endParaRPr lang="en" altLang="zh-TW" dirty="0">
              <a:solidFill>
                <a:srgbClr val="FFFFFF"/>
              </a:solidFill>
              <a:latin typeface="+mn-lt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Shape 454"/>
          <p:cNvSpPr/>
          <p:nvPr/>
        </p:nvSpPr>
        <p:spPr>
          <a:xfrm>
            <a:off x="0" y="0"/>
            <a:ext cx="9144000" cy="342900"/>
          </a:xfrm>
          <a:prstGeom prst="rect">
            <a:avLst/>
          </a:prstGeom>
          <a:noFill/>
          <a:ln>
            <a:noFill/>
          </a:ln>
        </p:spPr>
        <p:txBody>
          <a:bodyPr wrap="square" lIns="68550" tIns="34250" rIns="68550" bIns="342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n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lang="en"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5" name="Shape 455"/>
          <p:cNvSpPr txBox="1">
            <a:spLocks noGrp="1"/>
          </p:cNvSpPr>
          <p:nvPr>
            <p:ph type="title"/>
          </p:nvPr>
        </p:nvSpPr>
        <p:spPr>
          <a:xfrm>
            <a:off x="0" y="342900"/>
            <a:ext cx="9144000" cy="72465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lvl="0">
              <a:buSzPct val="25000"/>
            </a:pPr>
            <a:r>
              <a:rPr lang="en-US" altLang="zh-TW" dirty="0" smtClean="0"/>
              <a:t>Different Types of RAID Offered by QNAP</a:t>
            </a:r>
            <a:endParaRPr lang="en" dirty="0"/>
          </a:p>
        </p:txBody>
      </p:sp>
      <p:graphicFrame>
        <p:nvGraphicFramePr>
          <p:cNvPr id="456" name="Shape 456"/>
          <p:cNvGraphicFramePr/>
          <p:nvPr>
            <p:extLst>
              <p:ext uri="{D42A27DB-BD31-4B8C-83A1-F6EECF244321}">
                <p14:modId xmlns:p14="http://schemas.microsoft.com/office/powerpoint/2010/main" val="4195939984"/>
              </p:ext>
            </p:extLst>
          </p:nvPr>
        </p:nvGraphicFramePr>
        <p:xfrm>
          <a:off x="224575" y="1301975"/>
          <a:ext cx="8666400" cy="3116085"/>
        </p:xfrm>
        <a:graphic>
          <a:graphicData uri="http://schemas.openxmlformats.org/drawingml/2006/table">
            <a:tbl>
              <a:tblPr>
                <a:noFill/>
                <a:tableStyleId>{A9974024-AD9F-491E-95B4-DA08EB9712FF}</a:tableStyleId>
              </a:tblPr>
              <a:tblGrid>
                <a:gridCol w="1444400"/>
                <a:gridCol w="1381725"/>
                <a:gridCol w="1306525"/>
                <a:gridCol w="1644950"/>
                <a:gridCol w="1444400"/>
                <a:gridCol w="1444400"/>
              </a:tblGrid>
              <a:tr h="352389"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200" b="1" dirty="0">
                          <a:solidFill>
                            <a:srgbClr val="FFFFFF"/>
                          </a:solidFill>
                        </a:rPr>
                        <a:t>RAID Type</a:t>
                      </a: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200" b="1">
                          <a:solidFill>
                            <a:srgbClr val="FFFFFF"/>
                          </a:solidFill>
                        </a:rPr>
                        <a:t>RAID 5</a:t>
                      </a: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200" b="1">
                          <a:solidFill>
                            <a:srgbClr val="FFFFFF"/>
                          </a:solidFill>
                        </a:rPr>
                        <a:t>RAID 6</a:t>
                      </a: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200" b="1">
                          <a:solidFill>
                            <a:srgbClr val="FFFFFF"/>
                          </a:solidFill>
                        </a:rPr>
                        <a:t>RAID 10</a:t>
                      </a: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200" b="1">
                          <a:solidFill>
                            <a:srgbClr val="FFFFFF"/>
                          </a:solidFill>
                        </a:rPr>
                        <a:t>RAID 50</a:t>
                      </a: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200" b="1">
                          <a:solidFill>
                            <a:srgbClr val="FFFFFF"/>
                          </a:solidFill>
                        </a:rPr>
                        <a:t>RAID 60</a:t>
                      </a: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</a:tr>
              <a:tr h="352389"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-US" sz="1200" b="1" dirty="0" smtClean="0">
                          <a:solidFill>
                            <a:srgbClr val="FFFFFF"/>
                          </a:solidFill>
                        </a:rPr>
                        <a:t># of Disks</a:t>
                      </a:r>
                      <a:endParaRPr lang="en" sz="1200" b="1" dirty="0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200" dirty="0"/>
                        <a:t>At least 3</a:t>
                      </a: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200" dirty="0"/>
                        <a:t>At least 4</a:t>
                      </a: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At least 4</a:t>
                      </a: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At least 6</a:t>
                      </a: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At least 8</a:t>
                      </a: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45757"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200" b="1" dirty="0">
                          <a:solidFill>
                            <a:srgbClr val="FFFFFF"/>
                          </a:solidFill>
                        </a:rPr>
                        <a:t>Disk Failure Protection</a:t>
                      </a: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1</a:t>
                      </a: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78571"/>
                        <a:buFont typeface="Arial"/>
                        <a:buNone/>
                      </a:pPr>
                      <a:r>
                        <a:rPr lang="en" sz="1200" dirty="0">
                          <a:solidFill>
                            <a:schemeClr val="dk1"/>
                          </a:solidFill>
                        </a:rPr>
                        <a:t>2</a:t>
                      </a: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78571"/>
                        <a:buFont typeface="Arial"/>
                        <a:buNone/>
                      </a:pPr>
                      <a:r>
                        <a:rPr lang="en" sz="1200" dirty="0">
                          <a:solidFill>
                            <a:schemeClr val="dk1"/>
                          </a:solidFill>
                        </a:rPr>
                        <a:t>Half of the disk</a:t>
                      </a: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78571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2~5</a:t>
                      </a: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78571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4~10</a:t>
                      </a: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542151"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200" b="1" dirty="0">
                          <a:solidFill>
                            <a:srgbClr val="FFFFFF"/>
                          </a:solidFill>
                        </a:rPr>
                        <a:t>Write</a:t>
                      </a:r>
                      <a:br>
                        <a:rPr lang="en" sz="1200" b="1" dirty="0">
                          <a:solidFill>
                            <a:srgbClr val="FFFFFF"/>
                          </a:solidFill>
                        </a:rPr>
                      </a:br>
                      <a:r>
                        <a:rPr lang="en" sz="1200" b="1" dirty="0">
                          <a:solidFill>
                            <a:srgbClr val="FFFFFF"/>
                          </a:solidFill>
                        </a:rPr>
                        <a:t>Performance </a:t>
                      </a: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78571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★★</a:t>
                      </a: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78571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★</a:t>
                      </a: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78571"/>
                        <a:buFont typeface="Arial"/>
                        <a:buNone/>
                      </a:pPr>
                      <a:r>
                        <a:rPr lang="en" sz="1200" dirty="0">
                          <a:solidFill>
                            <a:schemeClr val="dk1"/>
                          </a:solidFill>
                        </a:rPr>
                        <a:t>★★★★</a:t>
                      </a: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78571"/>
                        <a:buFont typeface="Arial"/>
                        <a:buNone/>
                      </a:pPr>
                      <a:r>
                        <a:rPr lang="en" sz="1200" dirty="0">
                          <a:solidFill>
                            <a:schemeClr val="dk1"/>
                          </a:solidFill>
                        </a:rPr>
                        <a:t>★★★</a:t>
                      </a: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78571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★★★</a:t>
                      </a: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52389"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200" b="1" dirty="0">
                          <a:solidFill>
                            <a:srgbClr val="FFFFFF"/>
                          </a:solidFill>
                        </a:rPr>
                        <a:t>Capacity</a:t>
                      </a: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78571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★★★★</a:t>
                      </a: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78571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★★★</a:t>
                      </a: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78571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★</a:t>
                      </a: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78571"/>
                        <a:buFont typeface="Arial"/>
                        <a:buNone/>
                      </a:pPr>
                      <a:r>
                        <a:rPr lang="en" sz="1200" dirty="0">
                          <a:solidFill>
                            <a:schemeClr val="dk1"/>
                          </a:solidFill>
                        </a:rPr>
                        <a:t>★★★</a:t>
                      </a: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78571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★★</a:t>
                      </a: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921675"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Clr>
                          <a:srgbClr val="000000"/>
                        </a:buClr>
                        <a:buSzPct val="78571"/>
                        <a:buFont typeface="Arial"/>
                        <a:buNone/>
                      </a:pPr>
                      <a:r>
                        <a:rPr lang="en-US" sz="1200" b="1" dirty="0" smtClean="0">
                          <a:solidFill>
                            <a:srgbClr val="FFFFFF"/>
                          </a:solidFill>
                        </a:rPr>
                        <a:t>Use Cases</a:t>
                      </a:r>
                      <a:endParaRPr lang="en" sz="1200" b="1" dirty="0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Backup only </a:t>
                      </a: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General application </a:t>
                      </a: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200" dirty="0"/>
                        <a:t>For VDI hosting and database</a:t>
                      </a: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200" dirty="0"/>
                        <a:t>High frequency backup</a:t>
                      </a: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200" dirty="0"/>
                        <a:t>For VDI or media editing that need high </a:t>
                      </a:r>
                      <a:r>
                        <a:rPr lang="en" sz="1200" dirty="0" smtClean="0"/>
                        <a:t>capacit</a:t>
                      </a:r>
                      <a:r>
                        <a:rPr lang="en-US" altLang="zh-TW" sz="1200" dirty="0" smtClean="0"/>
                        <a:t>y</a:t>
                      </a:r>
                      <a:endParaRPr lang="en" sz="1200" dirty="0"/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Shape 462"/>
          <p:cNvSpPr/>
          <p:nvPr/>
        </p:nvSpPr>
        <p:spPr>
          <a:xfrm>
            <a:off x="1" y="0"/>
            <a:ext cx="9144000" cy="342900"/>
          </a:xfrm>
          <a:prstGeom prst="rect">
            <a:avLst/>
          </a:prstGeom>
          <a:noFill/>
          <a:ln>
            <a:noFill/>
          </a:ln>
        </p:spPr>
        <p:txBody>
          <a:bodyPr wrap="square" lIns="68550" tIns="34250" rIns="68550" bIns="342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n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lang="en"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3" name="Shape 463"/>
          <p:cNvSpPr txBox="1"/>
          <p:nvPr/>
        </p:nvSpPr>
        <p:spPr>
          <a:xfrm>
            <a:off x="142925" y="1177200"/>
            <a:ext cx="8669400" cy="2130900"/>
          </a:xfrm>
          <a:prstGeom prst="rect">
            <a:avLst/>
          </a:prstGeom>
          <a:noFill/>
          <a:ln>
            <a:noFill/>
          </a:ln>
        </p:spPr>
        <p:txBody>
          <a:bodyPr wrap="square" lIns="68550" tIns="34250" rIns="68550" bIns="34250" anchor="t" anchorCtr="0">
            <a:noAutofit/>
          </a:bodyPr>
          <a:lstStyle/>
          <a:p>
            <a:pPr marL="457200" marR="0" lvl="0" indent="-355600" algn="l" rtl="0">
              <a:spcBef>
                <a:spcPts val="360"/>
              </a:spcBef>
              <a:spcAft>
                <a:spcPts val="0"/>
              </a:spcAft>
              <a:buClr>
                <a:srgbClr val="044981"/>
              </a:buClr>
              <a:buSzPct val="100000"/>
              <a:buFont typeface="Wingdings" charset="2"/>
              <a:buChar char="l"/>
            </a:pPr>
            <a:r>
              <a:rPr lang="en" sz="1800" i="0" u="none" strike="noStrike" cap="none" dirty="0">
                <a:solidFill>
                  <a:srgbClr val="0C0C0C"/>
                </a:solidFill>
              </a:rPr>
              <a:t>HDD RAID 50 = High </a:t>
            </a:r>
            <a:r>
              <a:rPr lang="en" sz="1800" dirty="0">
                <a:solidFill>
                  <a:srgbClr val="0C0C0C"/>
                </a:solidFill>
              </a:rPr>
              <a:t>c</a:t>
            </a:r>
            <a:r>
              <a:rPr lang="en" sz="1800" i="0" u="none" strike="noStrike" cap="none" dirty="0">
                <a:solidFill>
                  <a:srgbClr val="0C0C0C"/>
                </a:solidFill>
              </a:rPr>
              <a:t>apacity </a:t>
            </a:r>
            <a:r>
              <a:rPr lang="en" sz="1800" dirty="0">
                <a:solidFill>
                  <a:srgbClr val="0C0C0C"/>
                </a:solidFill>
              </a:rPr>
              <a:t>b</a:t>
            </a:r>
            <a:r>
              <a:rPr lang="en" sz="1800" i="0" u="none" strike="noStrike" cap="none" dirty="0">
                <a:solidFill>
                  <a:srgbClr val="0C0C0C"/>
                </a:solidFill>
              </a:rPr>
              <a:t>ackup </a:t>
            </a:r>
            <a:r>
              <a:rPr lang="en" sz="1800" dirty="0">
                <a:solidFill>
                  <a:srgbClr val="0C0C0C"/>
                </a:solidFill>
              </a:rPr>
              <a:t>s</a:t>
            </a:r>
            <a:r>
              <a:rPr lang="en" sz="1800" i="0" u="none" strike="noStrike" cap="none" dirty="0">
                <a:solidFill>
                  <a:srgbClr val="0C0C0C"/>
                </a:solidFill>
              </a:rPr>
              <a:t>erver</a:t>
            </a:r>
          </a:p>
          <a:p>
            <a:pPr marL="457200" marR="0" lvl="0" indent="-355600" algn="l" rtl="0">
              <a:spcBef>
                <a:spcPts val="360"/>
              </a:spcBef>
              <a:spcAft>
                <a:spcPts val="0"/>
              </a:spcAft>
              <a:buClr>
                <a:srgbClr val="044981"/>
              </a:buClr>
              <a:buSzPct val="100000"/>
              <a:buFont typeface="Wingdings" charset="2"/>
              <a:buChar char="l"/>
            </a:pPr>
            <a:r>
              <a:rPr lang="en" sz="1800" i="0" u="none" strike="noStrike" cap="none" dirty="0">
                <a:solidFill>
                  <a:srgbClr val="0C0C0C"/>
                </a:solidFill>
              </a:rPr>
              <a:t>HDD RAID 60 + Read-Only SSD Cache =  High </a:t>
            </a:r>
            <a:r>
              <a:rPr lang="en" sz="1800" dirty="0">
                <a:solidFill>
                  <a:srgbClr val="0C0C0C"/>
                </a:solidFill>
              </a:rPr>
              <a:t>c</a:t>
            </a:r>
            <a:r>
              <a:rPr lang="en" sz="1800" i="0" u="none" strike="noStrike" cap="none" dirty="0">
                <a:solidFill>
                  <a:srgbClr val="0C0C0C"/>
                </a:solidFill>
              </a:rPr>
              <a:t>apacity </a:t>
            </a:r>
            <a:r>
              <a:rPr lang="en" sz="1800" dirty="0">
                <a:solidFill>
                  <a:srgbClr val="0C0C0C"/>
                </a:solidFill>
              </a:rPr>
              <a:t>f</a:t>
            </a:r>
            <a:r>
              <a:rPr lang="en" sz="1800" i="0" u="none" strike="noStrike" cap="none" dirty="0">
                <a:solidFill>
                  <a:srgbClr val="0C0C0C"/>
                </a:solidFill>
              </a:rPr>
              <a:t>ile </a:t>
            </a:r>
            <a:r>
              <a:rPr lang="en" sz="1800" dirty="0">
                <a:solidFill>
                  <a:srgbClr val="0C0C0C"/>
                </a:solidFill>
              </a:rPr>
              <a:t>s</a:t>
            </a:r>
            <a:r>
              <a:rPr lang="en" sz="1800" i="0" u="none" strike="noStrike" cap="none" dirty="0">
                <a:solidFill>
                  <a:srgbClr val="0C0C0C"/>
                </a:solidFill>
              </a:rPr>
              <a:t>erver</a:t>
            </a:r>
          </a:p>
          <a:p>
            <a:pPr marL="457200" marR="0" lvl="0" indent="-355600" algn="l" rtl="0">
              <a:spcBef>
                <a:spcPts val="360"/>
              </a:spcBef>
              <a:buClr>
                <a:srgbClr val="044981"/>
              </a:buClr>
              <a:buSzPct val="100000"/>
              <a:buFont typeface="Wingdings" charset="2"/>
              <a:buChar char="l"/>
            </a:pPr>
            <a:r>
              <a:rPr lang="en" sz="1800" i="0" u="none" strike="noStrike" cap="none" dirty="0">
                <a:solidFill>
                  <a:srgbClr val="044981"/>
                </a:solidFill>
              </a:rPr>
              <a:t>SSD RAID </a:t>
            </a:r>
            <a:r>
              <a:rPr lang="en" sz="1800" dirty="0">
                <a:solidFill>
                  <a:srgbClr val="044981"/>
                </a:solidFill>
              </a:rPr>
              <a:t>5</a:t>
            </a:r>
            <a:r>
              <a:rPr lang="en" sz="1800" i="0" u="none" strike="noStrike" cap="none" dirty="0">
                <a:solidFill>
                  <a:srgbClr val="044981"/>
                </a:solidFill>
              </a:rPr>
              <a:t>0 + HDD RAID 60 =</a:t>
            </a:r>
            <a:r>
              <a:rPr lang="en" sz="1800" dirty="0">
                <a:solidFill>
                  <a:srgbClr val="044981"/>
                </a:solidFill>
              </a:rPr>
              <a:t> High capacity and performance virtual storage server  </a:t>
            </a:r>
          </a:p>
        </p:txBody>
      </p:sp>
      <p:sp>
        <p:nvSpPr>
          <p:cNvPr id="464" name="Shape 464"/>
          <p:cNvSpPr txBox="1"/>
          <p:nvPr/>
        </p:nvSpPr>
        <p:spPr>
          <a:xfrm>
            <a:off x="72008" y="4917082"/>
            <a:ext cx="5076000" cy="246900"/>
          </a:xfrm>
          <a:prstGeom prst="rect">
            <a:avLst/>
          </a:prstGeom>
          <a:noFill/>
          <a:ln>
            <a:noFill/>
          </a:ln>
        </p:spPr>
        <p:txBody>
          <a:bodyPr wrap="square" lIns="68550" tIns="34275" rIns="68550" bIns="34275" anchor="t" anchorCtr="0">
            <a:noAutofit/>
          </a:bodyPr>
          <a:lstStyle/>
          <a:p>
            <a:pPr lvl="0">
              <a:buSzPct val="25000"/>
            </a:pPr>
            <a:r>
              <a:rPr lang="en" sz="1200" b="0" i="0" u="none" strike="noStrike" cap="none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The RAID 50/60 Pool cannot </a:t>
            </a:r>
            <a:r>
              <a:rPr lang="en" sz="1200" b="0" i="0" u="none" strike="noStrike" cap="none" dirty="0" smtClean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be</a:t>
            </a:r>
            <a:r>
              <a:rPr lang="en-US" sz="1200" dirty="0" smtClean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 expanded  </a:t>
            </a:r>
            <a:r>
              <a:rPr lang="en" sz="1200" b="0" i="0" u="none" strike="noStrike" cap="none" dirty="0" smtClean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with </a:t>
            </a:r>
            <a:r>
              <a:rPr lang="en" sz="120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s</a:t>
            </a:r>
            <a:r>
              <a:rPr lang="en" sz="1200" b="0" i="0" u="none" strike="noStrike" cap="none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triping after creation .</a:t>
            </a:r>
          </a:p>
        </p:txBody>
      </p:sp>
      <p:sp>
        <p:nvSpPr>
          <p:cNvPr id="465" name="Shape 465"/>
          <p:cNvSpPr txBox="1">
            <a:spLocks noGrp="1"/>
          </p:cNvSpPr>
          <p:nvPr>
            <p:ph type="title"/>
          </p:nvPr>
        </p:nvSpPr>
        <p:spPr>
          <a:xfrm>
            <a:off x="1" y="342900"/>
            <a:ext cx="9143999" cy="693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lvl="0">
              <a:buSzPct val="25000"/>
            </a:pPr>
            <a:r>
              <a:rPr lang="en-US" altLang="zh-TW" dirty="0" smtClean="0"/>
              <a:t>Deploying</a:t>
            </a:r>
            <a:r>
              <a:rPr lang="en" b="1" i="0" u="none" strike="noStrike" cap="none" dirty="0" smtClean="0">
                <a:solidFill>
                  <a:schemeClr val="lt1"/>
                </a:solidFill>
                <a:sym typeface="Arial"/>
              </a:rPr>
              <a:t> </a:t>
            </a:r>
            <a:r>
              <a:rPr lang="en" b="1" i="0" u="none" strike="noStrike" cap="none" dirty="0">
                <a:solidFill>
                  <a:schemeClr val="lt1"/>
                </a:solidFill>
                <a:sym typeface="Arial"/>
              </a:rPr>
              <a:t>RAID 50/60 </a:t>
            </a:r>
            <a:r>
              <a:rPr lang="en" dirty="0"/>
              <a:t>With Qtier</a:t>
            </a:r>
          </a:p>
        </p:txBody>
      </p:sp>
      <p:pic>
        <p:nvPicPr>
          <p:cNvPr id="466" name="Shape 466" descr="給coco.png"/>
          <p:cNvPicPr preferRelativeResize="0"/>
          <p:nvPr/>
        </p:nvPicPr>
        <p:blipFill rotWithShape="1">
          <a:blip r:embed="rId3">
            <a:alphaModFix/>
          </a:blip>
          <a:srcRect t="3962" b="-2040"/>
          <a:stretch/>
        </p:blipFill>
        <p:spPr>
          <a:xfrm>
            <a:off x="1567733" y="2231881"/>
            <a:ext cx="5497174" cy="2685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2" name="Shape 472"/>
          <p:cNvPicPr preferRelativeResize="0"/>
          <p:nvPr/>
        </p:nvPicPr>
        <p:blipFill rotWithShape="1">
          <a:blip r:embed="rId3">
            <a:alphaModFix/>
          </a:blip>
          <a:srcRect l="1184" r="7724"/>
          <a:stretch/>
        </p:blipFill>
        <p:spPr>
          <a:xfrm>
            <a:off x="0" y="531628"/>
            <a:ext cx="9144000" cy="4611871"/>
          </a:xfrm>
          <a:prstGeom prst="rect">
            <a:avLst/>
          </a:prstGeom>
          <a:noFill/>
          <a:ln>
            <a:noFill/>
          </a:ln>
        </p:spPr>
      </p:pic>
      <p:sp>
        <p:nvSpPr>
          <p:cNvPr id="473" name="Shape 473"/>
          <p:cNvSpPr txBox="1"/>
          <p:nvPr/>
        </p:nvSpPr>
        <p:spPr>
          <a:xfrm>
            <a:off x="2771800" y="3714229"/>
            <a:ext cx="1500300" cy="214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r>
              <a:rPr lang="en" sz="12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PM</a:t>
            </a:r>
          </a:p>
        </p:txBody>
      </p:sp>
      <p:sp>
        <p:nvSpPr>
          <p:cNvPr id="474" name="Shape 474"/>
          <p:cNvSpPr/>
          <p:nvPr/>
        </p:nvSpPr>
        <p:spPr>
          <a:xfrm>
            <a:off x="0" y="2527841"/>
            <a:ext cx="6596380" cy="1734350"/>
          </a:xfrm>
          <a:prstGeom prst="rect">
            <a:avLst/>
          </a:prstGeom>
          <a:solidFill>
            <a:schemeClr val="lt1">
              <a:alpha val="80000"/>
            </a:scheme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4200">
              <a:solidFill>
                <a:srgbClr val="161D96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475" name="Shape 475"/>
          <p:cNvSpPr/>
          <p:nvPr/>
        </p:nvSpPr>
        <p:spPr>
          <a:xfrm>
            <a:off x="285700" y="2581006"/>
            <a:ext cx="6310680" cy="1584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lvl="0">
              <a:buSzPct val="25000"/>
            </a:pPr>
            <a:r>
              <a:rPr lang="en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Microsoft JhengHei"/>
                <a:cs typeface="Microsoft JhengHei"/>
                <a:sym typeface="Microsoft JhengHei"/>
              </a:rPr>
              <a:t>Your problem, our solution:</a:t>
            </a:r>
            <a:r>
              <a:rPr lang="en" sz="1800" b="1" i="0" u="none" strike="noStrike" cap="none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/>
            </a:r>
            <a:br>
              <a:rPr lang="en" sz="1800" b="1" i="0" u="none" strike="noStrike" cap="none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r>
              <a:rPr lang="en" sz="4400" b="1" dirty="0">
                <a:solidFill>
                  <a:srgbClr val="044981"/>
                </a:solidFill>
                <a:latin typeface="+mn-lt"/>
                <a:ea typeface="Microsoft JhengHei"/>
                <a:cs typeface="Microsoft JhengHei"/>
                <a:sym typeface="Microsoft JhengHei"/>
              </a:rPr>
              <a:t>iSCSI VJBOD </a:t>
            </a:r>
            <a:r>
              <a:rPr lang="en" sz="3600" b="1" dirty="0">
                <a:solidFill>
                  <a:srgbClr val="044981"/>
                </a:solidFill>
                <a:latin typeface="+mn-lt"/>
                <a:ea typeface="Microsoft JhengHei"/>
                <a:cs typeface="Microsoft JhengHei"/>
                <a:sym typeface="Microsoft JhengHei"/>
              </a:rPr>
              <a:t/>
            </a:r>
            <a:br>
              <a:rPr lang="en" sz="3600" b="1" dirty="0">
                <a:solidFill>
                  <a:srgbClr val="044981"/>
                </a:solidFill>
                <a:latin typeface="+mn-lt"/>
                <a:ea typeface="Microsoft JhengHei"/>
                <a:cs typeface="Microsoft JhengHei"/>
                <a:sym typeface="Microsoft JhengHei"/>
              </a:rPr>
            </a:br>
            <a:r>
              <a:rPr lang="en" sz="3200" b="1" dirty="0">
                <a:solidFill>
                  <a:srgbClr val="044981"/>
                </a:solidFill>
                <a:latin typeface="+mn-lt"/>
                <a:ea typeface="Microsoft JhengHei"/>
                <a:cs typeface="Microsoft JhengHei"/>
                <a:sym typeface="Microsoft JhengHei"/>
              </a:rPr>
              <a:t>Expansion with </a:t>
            </a:r>
            <a:r>
              <a:rPr lang="en-US" sz="3200" b="1" dirty="0" smtClean="0">
                <a:solidFill>
                  <a:srgbClr val="044981"/>
                </a:solidFill>
                <a:latin typeface="+mn-lt"/>
                <a:ea typeface="Microsoft JhengHei"/>
                <a:cs typeface="Microsoft JhengHei"/>
                <a:sym typeface="Microsoft JhengHei"/>
              </a:rPr>
              <a:t>Maximized</a:t>
            </a:r>
            <a:r>
              <a:rPr lang="en" sz="3200" b="1" dirty="0" smtClean="0">
                <a:solidFill>
                  <a:srgbClr val="044981"/>
                </a:solidFill>
                <a:latin typeface="+mn-lt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en" sz="3200" b="1" dirty="0">
                <a:solidFill>
                  <a:srgbClr val="044981"/>
                </a:solidFill>
                <a:latin typeface="+mn-lt"/>
                <a:ea typeface="Microsoft JhengHei"/>
                <a:cs typeface="Microsoft JhengHei"/>
                <a:sym typeface="Microsoft JhengHei"/>
              </a:rPr>
              <a:t>ROI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圓角矩形 13"/>
          <p:cNvSpPr/>
          <p:nvPr/>
        </p:nvSpPr>
        <p:spPr>
          <a:xfrm>
            <a:off x="5326470" y="1619234"/>
            <a:ext cx="3325403" cy="637618"/>
          </a:xfrm>
          <a:prstGeom prst="roundRect">
            <a:avLst>
              <a:gd name="adj" fmla="val 5839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圓角矩形 8"/>
          <p:cNvSpPr/>
          <p:nvPr/>
        </p:nvSpPr>
        <p:spPr>
          <a:xfrm>
            <a:off x="5165387" y="1466834"/>
            <a:ext cx="3628758" cy="2214620"/>
          </a:xfrm>
          <a:prstGeom prst="roundRect">
            <a:avLst>
              <a:gd name="adj" fmla="val 5839"/>
            </a:avLst>
          </a:prstGeom>
          <a:noFill/>
          <a:ln>
            <a:solidFill>
              <a:srgbClr val="0070C0"/>
            </a:solidFill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Dual Mode: </a:t>
            </a:r>
            <a:r>
              <a:rPr lang="en-US" dirty="0" err="1" smtClean="0"/>
              <a:t>iSCSI</a:t>
            </a:r>
            <a:r>
              <a:rPr lang="en-US" dirty="0" smtClean="0"/>
              <a:t> Initiator and Target </a:t>
            </a:r>
            <a:endParaRPr lang="zh-TW" altLang="en-US" dirty="0">
              <a:latin typeface="+mj-lt"/>
              <a:ea typeface="微軟正黑體" pitchFamily="34" charset="-120"/>
            </a:endParaRPr>
          </a:p>
        </p:txBody>
      </p:sp>
      <p:sp>
        <p:nvSpPr>
          <p:cNvPr id="4" name="Shape 420"/>
          <p:cNvSpPr txBox="1"/>
          <p:nvPr/>
        </p:nvSpPr>
        <p:spPr>
          <a:xfrm>
            <a:off x="300774" y="1258783"/>
            <a:ext cx="4864613" cy="2311353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457200" lvl="0" indent="-355600">
              <a:lnSpc>
                <a:spcPct val="115000"/>
              </a:lnSpc>
              <a:spcBef>
                <a:spcPts val="500"/>
              </a:spcBef>
              <a:buClr>
                <a:srgbClr val="044981"/>
              </a:buClr>
              <a:buSzPct val="100000"/>
            </a:pPr>
            <a:endParaRPr lang="zh-TW" altLang="en-US" sz="2000" b="1" dirty="0" smtClean="0">
              <a:solidFill>
                <a:schemeClr val="tx1">
                  <a:lumMod val="85000"/>
                  <a:lumOff val="15000"/>
                </a:schemeClr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5" name="Shape 42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65416" y="1762545"/>
            <a:ext cx="4754056" cy="2527353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6" name="矩形 5"/>
          <p:cNvSpPr/>
          <p:nvPr/>
        </p:nvSpPr>
        <p:spPr>
          <a:xfrm>
            <a:off x="5707936" y="2409229"/>
            <a:ext cx="3086209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002060"/>
                </a:solidFill>
              </a:rPr>
              <a:t>Mount </a:t>
            </a:r>
            <a:r>
              <a:rPr lang="en-US" b="1" dirty="0" err="1" smtClean="0">
                <a:solidFill>
                  <a:srgbClr val="002060"/>
                </a:solidFill>
              </a:rPr>
              <a:t>iSCSI</a:t>
            </a:r>
            <a:r>
              <a:rPr lang="en-US" b="1" dirty="0" smtClean="0">
                <a:solidFill>
                  <a:srgbClr val="002060"/>
                </a:solidFill>
              </a:rPr>
              <a:t> target from other storage</a:t>
            </a:r>
          </a:p>
          <a:p>
            <a:r>
              <a:rPr lang="en-US" b="1" dirty="0" smtClean="0">
                <a:solidFill>
                  <a:srgbClr val="002060"/>
                </a:solidFill>
              </a:rPr>
              <a:t/>
            </a:r>
            <a:br>
              <a:rPr lang="en-US" b="1" dirty="0" smtClean="0">
                <a:solidFill>
                  <a:srgbClr val="002060"/>
                </a:solidFill>
              </a:rPr>
            </a:br>
            <a:r>
              <a:rPr lang="en-US" b="1" dirty="0" smtClean="0">
                <a:solidFill>
                  <a:srgbClr val="002060"/>
                </a:solidFill>
              </a:rPr>
              <a:t>Use the unique </a:t>
            </a:r>
            <a:r>
              <a:rPr lang="en-US" b="1" dirty="0" err="1" smtClean="0">
                <a:solidFill>
                  <a:srgbClr val="002060"/>
                </a:solidFill>
              </a:rPr>
              <a:t>iSCSI</a:t>
            </a:r>
            <a:r>
              <a:rPr lang="en-US" b="1" dirty="0" smtClean="0">
                <a:solidFill>
                  <a:srgbClr val="002060"/>
                </a:solidFill>
              </a:rPr>
              <a:t> expansion (VJBOD)</a:t>
            </a:r>
            <a:endParaRPr lang="en-US" dirty="0" smtClean="0">
              <a:solidFill>
                <a:srgbClr val="002060"/>
              </a:solidFill>
            </a:endParaRPr>
          </a:p>
          <a:p>
            <a:r>
              <a:rPr lang="en-US" dirty="0" smtClean="0"/>
              <a:t/>
            </a:r>
            <a:br>
              <a:rPr lang="en-US" dirty="0" smtClean="0"/>
            </a:br>
            <a:endParaRPr lang="zh-TW" altLang="en-US" b="1" dirty="0">
              <a:solidFill>
                <a:srgbClr val="002060"/>
              </a:solidFill>
              <a:latin typeface="+mn-lt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83894" y="1359879"/>
            <a:ext cx="4483920" cy="3513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indent="-355600">
              <a:lnSpc>
                <a:spcPct val="115000"/>
              </a:lnSpc>
              <a:spcBef>
                <a:spcPts val="500"/>
              </a:spcBef>
              <a:buClr>
                <a:srgbClr val="044981"/>
              </a:buClr>
              <a:buSzPct val="100000"/>
            </a:pPr>
            <a:r>
              <a:rPr lang="en-US" sz="1600" b="1" dirty="0" smtClean="0">
                <a:solidFill>
                  <a:srgbClr val="0070C0"/>
                </a:solidFill>
              </a:rPr>
              <a:t>Major storage vendors support </a:t>
            </a:r>
            <a:r>
              <a:rPr lang="en-US" sz="1600" b="1" dirty="0" err="1" smtClean="0">
                <a:solidFill>
                  <a:srgbClr val="0070C0"/>
                </a:solidFill>
              </a:rPr>
              <a:t>iSCSI</a:t>
            </a:r>
            <a:r>
              <a:rPr lang="en-US" sz="1600" b="1" dirty="0" smtClean="0">
                <a:solidFill>
                  <a:srgbClr val="0070C0"/>
                </a:solidFill>
              </a:rPr>
              <a:t> Target</a:t>
            </a:r>
            <a:endParaRPr lang="zh-TW" altLang="en-US" sz="1600" b="1" dirty="0" smtClean="0">
              <a:solidFill>
                <a:srgbClr val="0070C0"/>
              </a:solidFill>
              <a:latin typeface="+mn-lt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5365383" y="1652889"/>
            <a:ext cx="321408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en-US" sz="1600" b="1" dirty="0" smtClean="0">
                <a:solidFill>
                  <a:schemeClr val="bg1"/>
                </a:solidFill>
              </a:rPr>
              <a:t>QNAP NAS supports both </a:t>
            </a:r>
            <a:r>
              <a:rPr lang="en-US" sz="1600" b="1" dirty="0" err="1" smtClean="0">
                <a:solidFill>
                  <a:schemeClr val="bg1"/>
                </a:solidFill>
              </a:rPr>
              <a:t>iSCSI</a:t>
            </a:r>
            <a:r>
              <a:rPr lang="en-US" sz="1600" b="1" dirty="0" smtClean="0">
                <a:solidFill>
                  <a:schemeClr val="bg1"/>
                </a:solidFill>
              </a:rPr>
              <a:t> Initiator and </a:t>
            </a:r>
            <a:r>
              <a:rPr lang="en-US" sz="1600" b="1" dirty="0" err="1" smtClean="0">
                <a:solidFill>
                  <a:schemeClr val="bg1"/>
                </a:solidFill>
              </a:rPr>
              <a:t>iSCSI</a:t>
            </a:r>
            <a:r>
              <a:rPr lang="en-US" sz="1600" b="1" dirty="0" smtClean="0">
                <a:solidFill>
                  <a:schemeClr val="bg1"/>
                </a:solidFill>
              </a:rPr>
              <a:t> Target</a:t>
            </a:r>
            <a:endParaRPr lang="en-US" sz="1600" b="1" dirty="0">
              <a:solidFill>
                <a:schemeClr val="bg1"/>
              </a:solidFill>
            </a:endParaRPr>
          </a:p>
        </p:txBody>
      </p:sp>
      <p:grpSp>
        <p:nvGrpSpPr>
          <p:cNvPr id="3" name="群組 10"/>
          <p:cNvGrpSpPr/>
          <p:nvPr/>
        </p:nvGrpSpPr>
        <p:grpSpPr>
          <a:xfrm>
            <a:off x="5326471" y="2432006"/>
            <a:ext cx="381464" cy="307777"/>
            <a:chOff x="1546636" y="3304266"/>
            <a:chExt cx="473628" cy="382141"/>
          </a:xfrm>
        </p:grpSpPr>
        <p:sp>
          <p:nvSpPr>
            <p:cNvPr id="12" name="橢圓 11"/>
            <p:cNvSpPr/>
            <p:nvPr/>
          </p:nvSpPr>
          <p:spPr>
            <a:xfrm>
              <a:off x="1601781" y="3335219"/>
              <a:ext cx="349827" cy="349808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3" name="文字方塊 12"/>
            <p:cNvSpPr txBox="1"/>
            <p:nvPr/>
          </p:nvSpPr>
          <p:spPr>
            <a:xfrm>
              <a:off x="1546636" y="3304266"/>
              <a:ext cx="473628" cy="38214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zh-TW" altLang="en-US" b="1" dirty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１</a:t>
              </a:r>
              <a:endParaRPr kumimoji="1" lang="zh-TW" altLang="en-US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grpSp>
        <p:nvGrpSpPr>
          <p:cNvPr id="10" name="群組 14"/>
          <p:cNvGrpSpPr/>
          <p:nvPr/>
        </p:nvGrpSpPr>
        <p:grpSpPr>
          <a:xfrm>
            <a:off x="5326471" y="3066026"/>
            <a:ext cx="381464" cy="307777"/>
            <a:chOff x="1546636" y="3304266"/>
            <a:chExt cx="473628" cy="382141"/>
          </a:xfrm>
        </p:grpSpPr>
        <p:sp>
          <p:nvSpPr>
            <p:cNvPr id="16" name="橢圓 15"/>
            <p:cNvSpPr/>
            <p:nvPr/>
          </p:nvSpPr>
          <p:spPr>
            <a:xfrm>
              <a:off x="1601781" y="3335219"/>
              <a:ext cx="349827" cy="349808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7" name="文字方塊 16"/>
            <p:cNvSpPr txBox="1"/>
            <p:nvPr/>
          </p:nvSpPr>
          <p:spPr>
            <a:xfrm>
              <a:off x="1546636" y="3304266"/>
              <a:ext cx="473628" cy="38214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altLang="zh-TW" b="1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2</a:t>
              </a:r>
              <a:endParaRPr kumimoji="1" lang="zh-TW" altLang="en-US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00775" y="411510"/>
            <a:ext cx="8653219" cy="624600"/>
          </a:xfrm>
        </p:spPr>
        <p:txBody>
          <a:bodyPr/>
          <a:lstStyle/>
          <a:p>
            <a:r>
              <a:rPr lang="en-US" dirty="0" smtClean="0"/>
              <a:t>Use </a:t>
            </a:r>
            <a:r>
              <a:rPr lang="en-US" dirty="0" err="1" smtClean="0"/>
              <a:t>iSCSI</a:t>
            </a:r>
            <a:r>
              <a:rPr lang="en-US" dirty="0" smtClean="0"/>
              <a:t> Initiator to Mount Other Storage </a:t>
            </a:r>
            <a:endParaRPr lang="zh-TW" altLang="en-US" dirty="0">
              <a:latin typeface="+mj-lt"/>
              <a:ea typeface="微軟正黑體" pitchFamily="34" charset="-120"/>
            </a:endParaRPr>
          </a:p>
        </p:txBody>
      </p:sp>
      <p:pic>
        <p:nvPicPr>
          <p:cNvPr id="4" name="Shape 427"/>
          <p:cNvPicPr preferRelativeResize="0"/>
          <p:nvPr/>
        </p:nvPicPr>
        <p:blipFill rotWithShape="1">
          <a:blip r:embed="rId2">
            <a:alphaModFix/>
          </a:blip>
          <a:srcRect t="22406" r="32441" b="59805"/>
          <a:stretch/>
        </p:blipFill>
        <p:spPr>
          <a:xfrm>
            <a:off x="429582" y="2710122"/>
            <a:ext cx="2351042" cy="56360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Shape 428"/>
          <p:cNvPicPr preferRelativeResize="0"/>
          <p:nvPr/>
        </p:nvPicPr>
        <p:blipFill rotWithShape="1">
          <a:blip r:embed="rId3">
            <a:alphaModFix/>
          </a:blip>
          <a:srcRect t="16289"/>
          <a:stretch/>
        </p:blipFill>
        <p:spPr>
          <a:xfrm>
            <a:off x="2804374" y="2615553"/>
            <a:ext cx="2244520" cy="68194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Shape 429"/>
          <p:cNvPicPr preferRelativeResize="0"/>
          <p:nvPr/>
        </p:nvPicPr>
        <p:blipFill rotWithShape="1">
          <a:blip r:embed="rId4">
            <a:alphaModFix/>
          </a:blip>
          <a:srcRect l="10038" t="10178" r="8415" b="10919"/>
          <a:stretch/>
        </p:blipFill>
        <p:spPr>
          <a:xfrm>
            <a:off x="2363316" y="3382258"/>
            <a:ext cx="1835838" cy="50130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Shape 430"/>
          <p:cNvPicPr preferRelativeResize="0"/>
          <p:nvPr/>
        </p:nvPicPr>
        <p:blipFill>
          <a:blip r:embed="rId5"/>
          <a:stretch>
            <a:fillRect/>
          </a:stretch>
        </p:blipFill>
        <p:spPr>
          <a:xfrm>
            <a:off x="593884" y="3392985"/>
            <a:ext cx="1556864" cy="42922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Shape 43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227573" y="2641986"/>
            <a:ext cx="761540" cy="761538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Shape 432"/>
          <p:cNvSpPr txBox="1"/>
          <p:nvPr/>
        </p:nvSpPr>
        <p:spPr>
          <a:xfrm>
            <a:off x="398250" y="4685250"/>
            <a:ext cx="6058500" cy="255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/>
            <a:r>
              <a:rPr lang="zh-TW" sz="1000" dirty="0" smtClean="0">
                <a:latin typeface="+mn-lt"/>
                <a:ea typeface="Microsoft JhengHei"/>
                <a:cs typeface="Microsoft JhengHei"/>
                <a:sym typeface="Microsoft JhengHei"/>
              </a:rPr>
              <a:t>*</a:t>
            </a:r>
            <a:r>
              <a:rPr lang="en-US" altLang="zh-TW" sz="1000" dirty="0" smtClean="0">
                <a:latin typeface="+mn-lt"/>
                <a:ea typeface="Microsoft JhengHei"/>
                <a:cs typeface="Microsoft JhengHei"/>
                <a:sym typeface="Microsoft JhengHei"/>
              </a:rPr>
              <a:t> Logo belong to each </a:t>
            </a:r>
            <a:r>
              <a:rPr lang="en-US" altLang="zh-TW" sz="1000" dirty="0" smtClean="0"/>
              <a:t>company</a:t>
            </a:r>
            <a:r>
              <a:rPr lang="en-US" altLang="zh-TW" sz="1000" dirty="0" smtClean="0">
                <a:latin typeface="+mn-lt"/>
                <a:ea typeface="Microsoft JhengHei"/>
                <a:cs typeface="Microsoft JhengHei"/>
                <a:sym typeface="Microsoft JhengHei"/>
              </a:rPr>
              <a:t>.</a:t>
            </a:r>
            <a:endParaRPr lang="zh-TW" sz="1000" dirty="0">
              <a:latin typeface="+mn-lt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0" name="Shape 463"/>
          <p:cNvSpPr txBox="1"/>
          <p:nvPr/>
        </p:nvSpPr>
        <p:spPr>
          <a:xfrm>
            <a:off x="142925" y="1240808"/>
            <a:ext cx="8669400" cy="2130900"/>
          </a:xfrm>
          <a:prstGeom prst="rect">
            <a:avLst/>
          </a:prstGeom>
          <a:noFill/>
          <a:ln>
            <a:noFill/>
          </a:ln>
        </p:spPr>
        <p:txBody>
          <a:bodyPr wrap="square" lIns="68550" tIns="34250" rIns="68550" bIns="34250" anchor="t" anchorCtr="0">
            <a:noAutofit/>
          </a:bodyPr>
          <a:lstStyle/>
          <a:p>
            <a:pPr marL="457200" lvl="0" indent="-355600">
              <a:spcBef>
                <a:spcPts val="360"/>
              </a:spcBef>
              <a:buClr>
                <a:srgbClr val="044981"/>
              </a:buClr>
              <a:buSzPct val="100000"/>
              <a:buFont typeface="Wingdings" charset="2"/>
              <a:buChar char="l"/>
            </a:pPr>
            <a:r>
              <a:rPr lang="en-US" sz="1800" dirty="0" err="1" smtClean="0">
                <a:solidFill>
                  <a:srgbClr val="0C0C0C"/>
                </a:solidFill>
              </a:rPr>
              <a:t>iSCSI</a:t>
            </a:r>
            <a:r>
              <a:rPr lang="en-US" sz="1800" dirty="0" smtClean="0">
                <a:solidFill>
                  <a:srgbClr val="0C0C0C"/>
                </a:solidFill>
              </a:rPr>
              <a:t> Initiator and Target are industry </a:t>
            </a:r>
            <a:r>
              <a:rPr lang="en-US" altLang="zh-TW" sz="1800" dirty="0" smtClean="0"/>
              <a:t>standards</a:t>
            </a:r>
            <a:endParaRPr lang="en-US" sz="1800" dirty="0" smtClean="0">
              <a:solidFill>
                <a:srgbClr val="0C0C0C"/>
              </a:solidFill>
            </a:endParaRPr>
          </a:p>
          <a:p>
            <a:pPr marL="457200" lvl="0" indent="-355600">
              <a:spcBef>
                <a:spcPts val="360"/>
              </a:spcBef>
              <a:buClr>
                <a:srgbClr val="044981"/>
              </a:buClr>
              <a:buSzPct val="100000"/>
              <a:buFont typeface="Wingdings" charset="2"/>
              <a:buChar char="l"/>
            </a:pPr>
            <a:r>
              <a:rPr lang="en-US" sz="1800" dirty="0" smtClean="0">
                <a:solidFill>
                  <a:srgbClr val="0C0C0C"/>
                </a:solidFill>
              </a:rPr>
              <a:t>QNAP </a:t>
            </a:r>
            <a:r>
              <a:rPr lang="en-US" sz="1800" dirty="0" err="1" smtClean="0">
                <a:solidFill>
                  <a:srgbClr val="0C0C0C"/>
                </a:solidFill>
              </a:rPr>
              <a:t>iSCSI</a:t>
            </a:r>
            <a:r>
              <a:rPr lang="en-US" sz="1800" dirty="0" smtClean="0">
                <a:solidFill>
                  <a:srgbClr val="0C0C0C"/>
                </a:solidFill>
              </a:rPr>
              <a:t> Initiator can be used with  EMC, </a:t>
            </a:r>
            <a:r>
              <a:rPr lang="en-US" sz="1800" dirty="0" err="1" smtClean="0">
                <a:solidFill>
                  <a:srgbClr val="0C0C0C"/>
                </a:solidFill>
              </a:rPr>
              <a:t>NetApp</a:t>
            </a:r>
            <a:r>
              <a:rPr lang="en-US" sz="1800" dirty="0" smtClean="0">
                <a:solidFill>
                  <a:srgbClr val="0C0C0C"/>
                </a:solidFill>
              </a:rPr>
              <a:t>, </a:t>
            </a:r>
            <a:r>
              <a:rPr lang="en-US" sz="1800" dirty="0" err="1" smtClean="0">
                <a:solidFill>
                  <a:srgbClr val="0C0C0C"/>
                </a:solidFill>
              </a:rPr>
              <a:t>Synology</a:t>
            </a:r>
            <a:r>
              <a:rPr lang="en-US" sz="1800" dirty="0" smtClean="0">
                <a:solidFill>
                  <a:srgbClr val="0C0C0C"/>
                </a:solidFill>
              </a:rPr>
              <a:t>, QSAN </a:t>
            </a:r>
            <a:r>
              <a:rPr lang="en-US" sz="1800" dirty="0" err="1" smtClean="0">
                <a:solidFill>
                  <a:srgbClr val="0C0C0C"/>
                </a:solidFill>
              </a:rPr>
              <a:t>iSCSI</a:t>
            </a:r>
            <a:r>
              <a:rPr lang="en-US" sz="1800" dirty="0" smtClean="0">
                <a:solidFill>
                  <a:srgbClr val="0C0C0C"/>
                </a:solidFill>
              </a:rPr>
              <a:t> target without modifications</a:t>
            </a:r>
          </a:p>
          <a:p>
            <a:pPr marL="457200" lvl="0" indent="-355600">
              <a:spcBef>
                <a:spcPts val="360"/>
              </a:spcBef>
              <a:buClr>
                <a:srgbClr val="044981"/>
              </a:buClr>
              <a:buSzPct val="100000"/>
              <a:buFont typeface="Wingdings" charset="2"/>
              <a:buChar char="l"/>
            </a:pPr>
            <a:r>
              <a:rPr lang="en-US" sz="1800" dirty="0" smtClean="0">
                <a:solidFill>
                  <a:srgbClr val="0C0C0C"/>
                </a:solidFill>
              </a:rPr>
              <a:t>Unused space can be mounted to QNAP for </a:t>
            </a:r>
            <a:r>
              <a:rPr lang="en-US" altLang="zh-TW" sz="1800" dirty="0" smtClean="0"/>
              <a:t>various</a:t>
            </a:r>
            <a:r>
              <a:rPr lang="en-US" sz="1800" dirty="0" smtClean="0">
                <a:solidFill>
                  <a:srgbClr val="0C0C0C"/>
                </a:solidFill>
              </a:rPr>
              <a:t> features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hape 142"/>
          <p:cNvPicPr preferRelativeResize="0"/>
          <p:nvPr/>
        </p:nvPicPr>
        <p:blipFill rotWithShape="1">
          <a:blip r:embed="rId3">
            <a:alphaModFix/>
          </a:blip>
          <a:srcRect l="12898" t="26183" r="14369" b="17728"/>
          <a:stretch/>
        </p:blipFill>
        <p:spPr>
          <a:xfrm>
            <a:off x="-1" y="411510"/>
            <a:ext cx="9144001" cy="5491289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Shape 195"/>
          <p:cNvSpPr/>
          <p:nvPr/>
        </p:nvSpPr>
        <p:spPr>
          <a:xfrm>
            <a:off x="0" y="2295728"/>
            <a:ext cx="7846978" cy="1344061"/>
          </a:xfrm>
          <a:prstGeom prst="rect">
            <a:avLst/>
          </a:prstGeom>
          <a:solidFill>
            <a:schemeClr val="lt1">
              <a:alpha val="80000"/>
            </a:scheme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4200">
              <a:solidFill>
                <a:srgbClr val="161D96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96" name="Shape 196"/>
          <p:cNvSpPr txBox="1"/>
          <p:nvPr/>
        </p:nvSpPr>
        <p:spPr>
          <a:xfrm>
            <a:off x="294749" y="2493021"/>
            <a:ext cx="7552229" cy="1504361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/>
            <a:r>
              <a:rPr lang="en" altLang="zh-TW" sz="2000" dirty="0">
                <a:solidFill>
                  <a:schemeClr val="tx1">
                    <a:lumMod val="85000"/>
                    <a:lumOff val="15000"/>
                  </a:schemeClr>
                </a:solidFill>
                <a:ea typeface="Microsoft JhengHei"/>
                <a:cs typeface="Microsoft JhengHei"/>
                <a:sym typeface="Microsoft JhengHei"/>
              </a:rPr>
              <a:t>Your problem, our solution</a:t>
            </a:r>
            <a:r>
              <a:rPr lang="en" altLang="zh-TW" sz="2000" dirty="0" smtClean="0">
                <a:solidFill>
                  <a:schemeClr val="tx1">
                    <a:lumMod val="85000"/>
                    <a:lumOff val="15000"/>
                  </a:schemeClr>
                </a:solidFill>
                <a:ea typeface="Microsoft JhengHei"/>
                <a:cs typeface="Microsoft JhengHei"/>
                <a:sym typeface="Microsoft JhengHei"/>
              </a:rPr>
              <a:t>:</a:t>
            </a:r>
            <a:endParaRPr lang="en-US" altLang="zh-TW" sz="2000" dirty="0" smtClean="0">
              <a:solidFill>
                <a:schemeClr val="tx1">
                  <a:lumMod val="85000"/>
                  <a:lumOff val="15000"/>
                </a:schemeClr>
              </a:solidFill>
              <a:ea typeface="Microsoft JhengHei"/>
              <a:cs typeface="Microsoft JhengHei"/>
              <a:sym typeface="Microsoft JhengHei"/>
            </a:endParaRPr>
          </a:p>
          <a:p>
            <a:pPr lvl="0"/>
            <a:r>
              <a:rPr lang="en" sz="3200" b="1" dirty="0" smtClean="0">
                <a:solidFill>
                  <a:srgbClr val="044981"/>
                </a:solidFill>
              </a:rPr>
              <a:t>Maximize </a:t>
            </a:r>
            <a:r>
              <a:rPr lang="en" sz="3200" b="1" dirty="0">
                <a:solidFill>
                  <a:srgbClr val="044981"/>
                </a:solidFill>
              </a:rPr>
              <a:t>the Value of </a:t>
            </a:r>
            <a:r>
              <a:rPr lang="en" sz="3200" b="1" dirty="0" smtClean="0">
                <a:solidFill>
                  <a:srgbClr val="044981"/>
                </a:solidFill>
              </a:rPr>
              <a:t>Expensive </a:t>
            </a:r>
            <a:r>
              <a:rPr lang="en" sz="3200" b="1" dirty="0">
                <a:solidFill>
                  <a:srgbClr val="044981"/>
                </a:solidFill>
              </a:rPr>
              <a:t>SSD </a:t>
            </a:r>
          </a:p>
          <a:p>
            <a:pPr lvl="0" rtl="0">
              <a:spcBef>
                <a:spcPts val="0"/>
              </a:spcBef>
              <a:buNone/>
            </a:pPr>
            <a:endParaRPr sz="3200" b="1" dirty="0">
              <a:solidFill>
                <a:srgbClr val="161D96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圓角矩形 56"/>
          <p:cNvSpPr/>
          <p:nvPr/>
        </p:nvSpPr>
        <p:spPr>
          <a:xfrm>
            <a:off x="226157" y="1622405"/>
            <a:ext cx="4556501" cy="3260009"/>
          </a:xfrm>
          <a:prstGeom prst="roundRect">
            <a:avLst>
              <a:gd name="adj" fmla="val 1852"/>
            </a:avLst>
          </a:prstGeom>
          <a:solidFill>
            <a:schemeClr val="bg1"/>
          </a:solidFill>
          <a:ln>
            <a:solidFill>
              <a:srgbClr val="41BE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6" name="矩形 35"/>
          <p:cNvSpPr/>
          <p:nvPr/>
        </p:nvSpPr>
        <p:spPr>
          <a:xfrm>
            <a:off x="348010" y="3643628"/>
            <a:ext cx="4307429" cy="1152000"/>
          </a:xfrm>
          <a:prstGeom prst="rect">
            <a:avLst/>
          </a:prstGeom>
          <a:solidFill>
            <a:srgbClr val="00B0F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>
                <a:latin typeface="+mj-lt"/>
                <a:ea typeface="微軟正黑體" pitchFamily="34" charset="-120"/>
              </a:rPr>
              <a:t>Block-based </a:t>
            </a:r>
            <a:r>
              <a:rPr lang="en-US" altLang="zh-TW" dirty="0" err="1" smtClean="0">
                <a:latin typeface="+mj-lt"/>
                <a:ea typeface="微軟正黑體" pitchFamily="34" charset="-120"/>
              </a:rPr>
              <a:t>vs</a:t>
            </a:r>
            <a:r>
              <a:rPr lang="en-US" altLang="zh-TW" dirty="0" smtClean="0">
                <a:latin typeface="+mj-lt"/>
                <a:ea typeface="微軟正黑體" pitchFamily="34" charset="-120"/>
              </a:rPr>
              <a:t> File-based </a:t>
            </a:r>
            <a:r>
              <a:rPr lang="en-US" altLang="zh-TW" dirty="0" err="1" smtClean="0">
                <a:latin typeface="+mj-lt"/>
                <a:ea typeface="微軟正黑體" pitchFamily="34" charset="-120"/>
              </a:rPr>
              <a:t>iSCSI</a:t>
            </a:r>
            <a:r>
              <a:rPr lang="en-US" altLang="zh-TW" dirty="0" smtClean="0">
                <a:latin typeface="+mj-lt"/>
                <a:ea typeface="微軟正黑體" pitchFamily="34" charset="-120"/>
              </a:rPr>
              <a:t> LUN </a:t>
            </a:r>
            <a:endParaRPr lang="zh-TW" altLang="en-US" dirty="0">
              <a:latin typeface="+mj-lt"/>
              <a:ea typeface="微軟正黑體" pitchFamily="34" charset="-120"/>
            </a:endParaRPr>
          </a:p>
        </p:txBody>
      </p:sp>
      <p:sp>
        <p:nvSpPr>
          <p:cNvPr id="3" name="Shape 420"/>
          <p:cNvSpPr txBox="1"/>
          <p:nvPr/>
        </p:nvSpPr>
        <p:spPr>
          <a:xfrm>
            <a:off x="5041128" y="1264436"/>
            <a:ext cx="3474720" cy="223093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457200" lvl="0" indent="-355600">
              <a:lnSpc>
                <a:spcPct val="115000"/>
              </a:lnSpc>
              <a:spcBef>
                <a:spcPts val="500"/>
              </a:spcBef>
              <a:buClr>
                <a:srgbClr val="044981"/>
              </a:buClr>
              <a:buSzPct val="100000"/>
            </a:pPr>
            <a:endParaRPr lang="zh-TW" altLang="en-US" sz="2000" b="1" dirty="0" smtClean="0">
              <a:solidFill>
                <a:schemeClr val="tx1">
                  <a:lumMod val="85000"/>
                  <a:lumOff val="15000"/>
                </a:schemeClr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grpSp>
        <p:nvGrpSpPr>
          <p:cNvPr id="4" name="群組 16"/>
          <p:cNvGrpSpPr/>
          <p:nvPr/>
        </p:nvGrpSpPr>
        <p:grpSpPr>
          <a:xfrm>
            <a:off x="4949636" y="1337728"/>
            <a:ext cx="4166484" cy="1818013"/>
            <a:chOff x="4509243" y="2491596"/>
            <a:chExt cx="3927090" cy="1818013"/>
          </a:xfrm>
        </p:grpSpPr>
        <p:sp>
          <p:nvSpPr>
            <p:cNvPr id="10" name="圓角矩形 9"/>
            <p:cNvSpPr/>
            <p:nvPr/>
          </p:nvSpPr>
          <p:spPr>
            <a:xfrm>
              <a:off x="4509244" y="2776274"/>
              <a:ext cx="3687266" cy="1533335"/>
            </a:xfrm>
            <a:prstGeom prst="roundRect">
              <a:avLst>
                <a:gd name="adj" fmla="val 11233"/>
              </a:avLst>
            </a:prstGeom>
            <a:solidFill>
              <a:srgbClr val="41BEC8">
                <a:alpha val="49000"/>
              </a:srgbClr>
            </a:solidFill>
            <a:ln w="1270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4790798" y="3108409"/>
              <a:ext cx="3645535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1" indent="-355600">
                <a:lnSpc>
                  <a:spcPct val="150000"/>
                </a:lnSpc>
                <a:spcBef>
                  <a:spcPts val="500"/>
                </a:spcBef>
                <a:buClr>
                  <a:srgbClr val="044981"/>
                </a:buClr>
                <a:buSzPct val="100000"/>
              </a:pPr>
              <a:r>
                <a:rPr lang="en-US" sz="1600" b="1" dirty="0" smtClean="0">
                  <a:solidFill>
                    <a:srgbClr val="002060"/>
                  </a:solidFill>
                </a:rPr>
                <a:t>Easily allocate and manage space</a:t>
              </a:r>
              <a:br>
                <a:rPr lang="en-US" sz="1600" b="1" dirty="0" smtClean="0">
                  <a:solidFill>
                    <a:srgbClr val="002060"/>
                  </a:solidFill>
                </a:rPr>
              </a:br>
              <a:r>
                <a:rPr lang="en-US" sz="1600" b="1" dirty="0" smtClean="0">
                  <a:solidFill>
                    <a:srgbClr val="002060"/>
                  </a:solidFill>
                </a:rPr>
                <a:t>Support VAAI thin provisioning</a:t>
              </a:r>
              <a:br>
                <a:rPr lang="en-US" sz="1600" b="1" dirty="0" smtClean="0">
                  <a:solidFill>
                    <a:srgbClr val="002060"/>
                  </a:solidFill>
                </a:rPr>
              </a:br>
              <a:r>
                <a:rPr lang="en-US" sz="1600" b="1" dirty="0" smtClean="0">
                  <a:solidFill>
                    <a:srgbClr val="002060"/>
                  </a:solidFill>
                </a:rPr>
                <a:t>Avoid interference from volume</a:t>
              </a:r>
              <a:endParaRPr lang="zh-TW" altLang="en-US" sz="1600" b="1" dirty="0" smtClean="0">
                <a:solidFill>
                  <a:srgbClr val="002060"/>
                </a:solidFill>
                <a:sym typeface="Microsoft JhengHei"/>
              </a:endParaRPr>
            </a:p>
          </p:txBody>
        </p:sp>
        <p:sp>
          <p:nvSpPr>
            <p:cNvPr id="12" name="＞形箭號 11"/>
            <p:cNvSpPr/>
            <p:nvPr/>
          </p:nvSpPr>
          <p:spPr>
            <a:xfrm>
              <a:off x="4602214" y="3254385"/>
              <a:ext cx="196078" cy="172065"/>
            </a:xfrm>
            <a:prstGeom prst="chevron">
              <a:avLst/>
            </a:prstGeom>
            <a:solidFill>
              <a:srgbClr val="FFFFFF">
                <a:alpha val="75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>
                <a:solidFill>
                  <a:schemeClr val="tx1"/>
                </a:solidFill>
              </a:endParaRPr>
            </a:p>
          </p:txBody>
        </p:sp>
        <p:sp>
          <p:nvSpPr>
            <p:cNvPr id="13" name="＞形箭號 12"/>
            <p:cNvSpPr/>
            <p:nvPr/>
          </p:nvSpPr>
          <p:spPr>
            <a:xfrm>
              <a:off x="4602214" y="3623517"/>
              <a:ext cx="196078" cy="172065"/>
            </a:xfrm>
            <a:prstGeom prst="chevron">
              <a:avLst/>
            </a:prstGeom>
            <a:solidFill>
              <a:srgbClr val="FFFFFF">
                <a:alpha val="75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>
                <a:solidFill>
                  <a:schemeClr val="tx1"/>
                </a:solidFill>
              </a:endParaRPr>
            </a:p>
          </p:txBody>
        </p:sp>
        <p:sp>
          <p:nvSpPr>
            <p:cNvPr id="14" name="圓角矩形 13"/>
            <p:cNvSpPr/>
            <p:nvPr/>
          </p:nvSpPr>
          <p:spPr>
            <a:xfrm>
              <a:off x="4509243" y="2491596"/>
              <a:ext cx="3687266" cy="612733"/>
            </a:xfrm>
            <a:prstGeom prst="roundRect">
              <a:avLst>
                <a:gd name="adj" fmla="val 0"/>
              </a:avLst>
            </a:prstGeom>
            <a:solidFill>
              <a:srgbClr val="044981"/>
            </a:solidFill>
            <a:ln w="1270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b="1" dirty="0" smtClean="0"/>
                <a:t>Blocked-based </a:t>
              </a:r>
              <a:r>
                <a:rPr lang="en-US" sz="1800" b="1" dirty="0" err="1" smtClean="0"/>
                <a:t>iSCSI</a:t>
              </a:r>
              <a:r>
                <a:rPr lang="en-US" sz="1800" b="1" dirty="0" smtClean="0"/>
                <a:t> LUN</a:t>
              </a:r>
              <a:br>
                <a:rPr lang="en-US" sz="1800" b="1" dirty="0" smtClean="0"/>
              </a:br>
              <a:r>
                <a:rPr lang="en-US" sz="1800" b="1" dirty="0" smtClean="0"/>
                <a:t>Allocate space in pool </a:t>
              </a:r>
              <a:endParaRPr lang="zh-TW" altLang="en-US" sz="1800" b="1" dirty="0">
                <a:solidFill>
                  <a:schemeClr val="bg1"/>
                </a:solidFill>
              </a:endParaRPr>
            </a:p>
          </p:txBody>
        </p:sp>
        <p:sp>
          <p:nvSpPr>
            <p:cNvPr id="15" name="＞形箭號 14"/>
            <p:cNvSpPr/>
            <p:nvPr/>
          </p:nvSpPr>
          <p:spPr>
            <a:xfrm>
              <a:off x="4594719" y="4000631"/>
              <a:ext cx="196078" cy="172065"/>
            </a:xfrm>
            <a:prstGeom prst="chevron">
              <a:avLst/>
            </a:prstGeom>
            <a:solidFill>
              <a:srgbClr val="FFFFFF">
                <a:alpha val="75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>
                <a:solidFill>
                  <a:schemeClr val="tx1"/>
                </a:solidFill>
              </a:endParaRPr>
            </a:p>
          </p:txBody>
        </p:sp>
      </p:grpSp>
      <p:sp>
        <p:nvSpPr>
          <p:cNvPr id="18" name="圓角矩形 17"/>
          <p:cNvSpPr/>
          <p:nvPr/>
        </p:nvSpPr>
        <p:spPr>
          <a:xfrm>
            <a:off x="226157" y="1334681"/>
            <a:ext cx="4572403" cy="599878"/>
          </a:xfrm>
          <a:prstGeom prst="roundRect">
            <a:avLst>
              <a:gd name="adj" fmla="val 0"/>
            </a:avLst>
          </a:prstGeom>
          <a:solidFill>
            <a:srgbClr val="044981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indent="-355600" algn="ctr">
              <a:buClr>
                <a:srgbClr val="044981"/>
              </a:buClr>
              <a:buSzPct val="100000"/>
            </a:pPr>
            <a:r>
              <a:rPr lang="it-IT" sz="1800" b="1" dirty="0" smtClean="0"/>
              <a:t>File-based iSCSI LUN</a:t>
            </a:r>
            <a:br>
              <a:rPr lang="it-IT" sz="1800" b="1" dirty="0" smtClean="0"/>
            </a:br>
            <a:r>
              <a:rPr lang="it-IT" sz="1800" b="1" dirty="0" smtClean="0"/>
              <a:t>Allocate space in Volume</a:t>
            </a:r>
            <a:endParaRPr lang="zh-TW" altLang="en-US" sz="1800" b="1" dirty="0" smtClean="0">
              <a:solidFill>
                <a:schemeClr val="bg1"/>
              </a:solidFill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348010" y="2028504"/>
            <a:ext cx="4307429" cy="648000"/>
          </a:xfrm>
          <a:prstGeom prst="rect">
            <a:avLst/>
          </a:prstGeom>
          <a:solidFill>
            <a:srgbClr val="41BEC8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22" name="圓角矩形 21"/>
          <p:cNvSpPr/>
          <p:nvPr/>
        </p:nvSpPr>
        <p:spPr>
          <a:xfrm>
            <a:off x="500411" y="2140738"/>
            <a:ext cx="3956248" cy="423532"/>
          </a:xfrm>
          <a:prstGeom prst="roundRect">
            <a:avLst>
              <a:gd name="adj" fmla="val 0"/>
            </a:avLst>
          </a:prstGeom>
          <a:solidFill>
            <a:schemeClr val="accent5">
              <a:lumMod val="75000"/>
              <a:alpha val="90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/>
              <a:t>Applications</a:t>
            </a:r>
            <a:endParaRPr lang="zh-TW" altLang="en-US" sz="1600" b="1" dirty="0" smtClean="0">
              <a:solidFill>
                <a:schemeClr val="bg1"/>
              </a:solidFill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348010" y="2761052"/>
            <a:ext cx="4307429" cy="720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7" name="圓角矩形 26"/>
          <p:cNvSpPr/>
          <p:nvPr/>
        </p:nvSpPr>
        <p:spPr>
          <a:xfrm>
            <a:off x="500411" y="2853629"/>
            <a:ext cx="831386" cy="540000"/>
          </a:xfrm>
          <a:prstGeom prst="roundRect">
            <a:avLst>
              <a:gd name="adj" fmla="val 0"/>
            </a:avLst>
          </a:prstGeom>
          <a:solidFill>
            <a:schemeClr val="accent1">
              <a:lumMod val="50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Shared </a:t>
            </a:r>
            <a:br>
              <a:rPr lang="en-US" b="1" dirty="0" smtClean="0"/>
            </a:br>
            <a:r>
              <a:rPr lang="en-US" b="1" dirty="0" smtClean="0"/>
              <a:t>Folder</a:t>
            </a:r>
            <a:endParaRPr lang="en-US" dirty="0" smtClean="0"/>
          </a:p>
        </p:txBody>
      </p:sp>
      <p:sp>
        <p:nvSpPr>
          <p:cNvPr id="28" name="圓角矩形 27"/>
          <p:cNvSpPr/>
          <p:nvPr/>
        </p:nvSpPr>
        <p:spPr>
          <a:xfrm>
            <a:off x="1443649" y="2853629"/>
            <a:ext cx="1080849" cy="540000"/>
          </a:xfrm>
          <a:prstGeom prst="roundRect">
            <a:avLst>
              <a:gd name="adj" fmla="val 0"/>
            </a:avLst>
          </a:prstGeom>
          <a:solidFill>
            <a:schemeClr val="accent1">
              <a:lumMod val="50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File-Based </a:t>
            </a:r>
            <a:r>
              <a:rPr lang="en-US" b="1" dirty="0" err="1" smtClean="0"/>
              <a:t>iSCSI</a:t>
            </a:r>
            <a:r>
              <a:rPr lang="en-US" b="1" dirty="0" smtClean="0"/>
              <a:t> LUN</a:t>
            </a:r>
            <a:endParaRPr lang="en-US" dirty="0" smtClean="0"/>
          </a:p>
        </p:txBody>
      </p:sp>
      <p:grpSp>
        <p:nvGrpSpPr>
          <p:cNvPr id="5" name="群組 49"/>
          <p:cNvGrpSpPr/>
          <p:nvPr/>
        </p:nvGrpSpPr>
        <p:grpSpPr>
          <a:xfrm>
            <a:off x="484506" y="3749741"/>
            <a:ext cx="4051666" cy="939775"/>
            <a:chOff x="583945" y="3786438"/>
            <a:chExt cx="4051666" cy="939775"/>
          </a:xfrm>
        </p:grpSpPr>
        <p:sp>
          <p:nvSpPr>
            <p:cNvPr id="32" name="圓角矩形 31"/>
            <p:cNvSpPr/>
            <p:nvPr/>
          </p:nvSpPr>
          <p:spPr>
            <a:xfrm>
              <a:off x="583945" y="3786438"/>
              <a:ext cx="2055887" cy="432000"/>
            </a:xfrm>
            <a:prstGeom prst="roundRect">
              <a:avLst>
                <a:gd name="adj" fmla="val 0"/>
              </a:avLst>
            </a:prstGeom>
            <a:solidFill>
              <a:srgbClr val="0070C0"/>
            </a:solidFill>
            <a:ln w="1270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>
                  <a:latin typeface="微軟正黑體" pitchFamily="34" charset="-120"/>
                  <a:ea typeface="微軟正黑體" pitchFamily="34" charset="-120"/>
                </a:rPr>
                <a:t>Volume</a:t>
              </a:r>
              <a:endParaRPr lang="zh-TW" altLang="en-US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Microsoft JhengHei"/>
                <a:sym typeface="Microsoft JhengHei"/>
              </a:endParaRPr>
            </a:p>
          </p:txBody>
        </p:sp>
        <p:sp>
          <p:nvSpPr>
            <p:cNvPr id="33" name="圓角矩形 32"/>
            <p:cNvSpPr/>
            <p:nvPr/>
          </p:nvSpPr>
          <p:spPr>
            <a:xfrm>
              <a:off x="2743202" y="3786438"/>
              <a:ext cx="1880101" cy="432000"/>
            </a:xfrm>
            <a:prstGeom prst="roundRect">
              <a:avLst>
                <a:gd name="adj" fmla="val 0"/>
              </a:avLst>
            </a:prstGeom>
            <a:solidFill>
              <a:srgbClr val="0070C0"/>
            </a:solidFill>
            <a:ln w="1270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/>
                <a:t>Block-based</a:t>
              </a:r>
            </a:p>
            <a:p>
              <a:pPr algn="ctr"/>
              <a:r>
                <a:rPr lang="en-US" b="1" dirty="0" err="1" smtClean="0"/>
                <a:t>iSCSI</a:t>
              </a:r>
              <a:r>
                <a:rPr lang="en-US" b="1" dirty="0" smtClean="0"/>
                <a:t> LUN</a:t>
              </a:r>
              <a:endParaRPr lang="en-US" dirty="0" smtClean="0"/>
            </a:p>
          </p:txBody>
        </p:sp>
        <p:sp>
          <p:nvSpPr>
            <p:cNvPr id="37" name="圓角矩形 36"/>
            <p:cNvSpPr/>
            <p:nvPr/>
          </p:nvSpPr>
          <p:spPr>
            <a:xfrm>
              <a:off x="583947" y="4302681"/>
              <a:ext cx="4051664" cy="423532"/>
            </a:xfrm>
            <a:prstGeom prst="roundRect">
              <a:avLst>
                <a:gd name="adj" fmla="val 0"/>
              </a:avLst>
            </a:prstGeom>
            <a:solidFill>
              <a:srgbClr val="0070C0"/>
            </a:solidFill>
            <a:ln w="1270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/>
                <a:t>Storage Pool</a:t>
              </a:r>
              <a:endParaRPr lang="en-US" dirty="0" smtClean="0"/>
            </a:p>
          </p:txBody>
        </p:sp>
      </p:grpSp>
      <p:cxnSp>
        <p:nvCxnSpPr>
          <p:cNvPr id="41" name="直線單箭頭接點 40"/>
          <p:cNvCxnSpPr/>
          <p:nvPr/>
        </p:nvCxnSpPr>
        <p:spPr>
          <a:xfrm rot="5400000">
            <a:off x="2069047" y="3574286"/>
            <a:ext cx="445572" cy="1588"/>
          </a:xfrm>
          <a:prstGeom prst="straightConnector1">
            <a:avLst/>
          </a:prstGeom>
          <a:ln w="28575">
            <a:solidFill>
              <a:srgbClr val="5A2700"/>
            </a:solidFill>
            <a:prstDash val="sysDash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線單箭頭接點 44"/>
          <p:cNvCxnSpPr/>
          <p:nvPr/>
        </p:nvCxnSpPr>
        <p:spPr>
          <a:xfrm rot="5400000">
            <a:off x="418990" y="3618002"/>
            <a:ext cx="445572" cy="1588"/>
          </a:xfrm>
          <a:prstGeom prst="straightConnector1">
            <a:avLst/>
          </a:prstGeom>
          <a:ln w="28575">
            <a:solidFill>
              <a:srgbClr val="5A2700"/>
            </a:solidFill>
            <a:prstDash val="sysDash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線單箭頭接點 48"/>
          <p:cNvCxnSpPr/>
          <p:nvPr/>
        </p:nvCxnSpPr>
        <p:spPr>
          <a:xfrm rot="5400000">
            <a:off x="2779529" y="3160351"/>
            <a:ext cx="1177192" cy="1588"/>
          </a:xfrm>
          <a:prstGeom prst="straightConnector1">
            <a:avLst/>
          </a:prstGeom>
          <a:ln w="38100">
            <a:solidFill>
              <a:schemeClr val="accent5">
                <a:lumMod val="75000"/>
              </a:schemeClr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直線單箭頭接點 53"/>
          <p:cNvCxnSpPr/>
          <p:nvPr/>
        </p:nvCxnSpPr>
        <p:spPr>
          <a:xfrm rot="5400000">
            <a:off x="1874003" y="2724157"/>
            <a:ext cx="319774" cy="1588"/>
          </a:xfrm>
          <a:prstGeom prst="straightConnector1">
            <a:avLst/>
          </a:prstGeom>
          <a:ln w="38100">
            <a:solidFill>
              <a:schemeClr val="accent5">
                <a:lumMod val="75000"/>
              </a:schemeClr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直線單箭頭接點 55"/>
          <p:cNvCxnSpPr/>
          <p:nvPr/>
        </p:nvCxnSpPr>
        <p:spPr>
          <a:xfrm rot="5400000">
            <a:off x="717836" y="2724157"/>
            <a:ext cx="319774" cy="1588"/>
          </a:xfrm>
          <a:prstGeom prst="straightConnector1">
            <a:avLst/>
          </a:prstGeom>
          <a:ln w="38100">
            <a:solidFill>
              <a:schemeClr val="accent5">
                <a:lumMod val="75000"/>
              </a:schemeClr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圓角矩形 30"/>
          <p:cNvSpPr/>
          <p:nvPr/>
        </p:nvSpPr>
        <p:spPr>
          <a:xfrm>
            <a:off x="3035879" y="2986463"/>
            <a:ext cx="617017" cy="338555"/>
          </a:xfrm>
          <a:prstGeom prst="roundRect">
            <a:avLst/>
          </a:prstGeom>
          <a:solidFill>
            <a:schemeClr val="bg1">
              <a:alpha val="9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7" name="矩形 46"/>
          <p:cNvSpPr/>
          <p:nvPr/>
        </p:nvSpPr>
        <p:spPr>
          <a:xfrm>
            <a:off x="3035879" y="2986464"/>
            <a:ext cx="86160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Clear</a:t>
            </a:r>
            <a:endParaRPr lang="zh-TW" altLang="en-US" sz="1600" dirty="0">
              <a:solidFill>
                <a:srgbClr val="FF0000"/>
              </a:solidFill>
              <a:latin typeface="+mn-lt"/>
              <a:ea typeface="微軟正黑體" pitchFamily="34" charset="-120"/>
            </a:endParaRPr>
          </a:p>
        </p:txBody>
      </p:sp>
      <p:sp>
        <p:nvSpPr>
          <p:cNvPr id="34" name="圓角矩形 33"/>
          <p:cNvSpPr/>
          <p:nvPr/>
        </p:nvSpPr>
        <p:spPr>
          <a:xfrm>
            <a:off x="736081" y="3444834"/>
            <a:ext cx="1463038" cy="250000"/>
          </a:xfrm>
          <a:prstGeom prst="roundRect">
            <a:avLst/>
          </a:prstGeom>
          <a:solidFill>
            <a:schemeClr val="bg1">
              <a:alpha val="8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6" name="矩形 45"/>
          <p:cNvSpPr/>
          <p:nvPr/>
        </p:nvSpPr>
        <p:spPr>
          <a:xfrm>
            <a:off x="743395" y="3403358"/>
            <a:ext cx="146303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smtClean="0">
                <a:solidFill>
                  <a:srgbClr val="FF0000"/>
                </a:solidFill>
              </a:rPr>
              <a:t>interference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2" name="直線接點 31"/>
          <p:cNvCxnSpPr/>
          <p:nvPr/>
        </p:nvCxnSpPr>
        <p:spPr>
          <a:xfrm>
            <a:off x="2386035" y="2407652"/>
            <a:ext cx="2229898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2" descr="D:\工作進行中\20170911直播母版16比9\20171012直播ppt元素\儀表板-02.png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632265" y="2617352"/>
            <a:ext cx="2480804" cy="2170704"/>
          </a:xfrm>
          <a:prstGeom prst="rect">
            <a:avLst/>
          </a:prstGeom>
          <a:noFill/>
        </p:spPr>
      </p:pic>
      <p:pic>
        <p:nvPicPr>
          <p:cNvPr id="1026" name="Picture 2" descr="D:\工作進行中\20170911直播母版16比9\20171012直播ppt元素\儀表板-02.png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4358166" y="1474344"/>
            <a:ext cx="2958742" cy="3300134"/>
          </a:xfrm>
          <a:prstGeom prst="rect">
            <a:avLst/>
          </a:prstGeom>
          <a:noFill/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39552" y="351130"/>
            <a:ext cx="5554010" cy="684980"/>
          </a:xfrm>
        </p:spPr>
        <p:txBody>
          <a:bodyPr/>
          <a:lstStyle/>
          <a:p>
            <a:r>
              <a:rPr lang="en-US" dirty="0" smtClean="0"/>
              <a:t>Block-based </a:t>
            </a:r>
            <a:r>
              <a:rPr lang="en-US" dirty="0" err="1" smtClean="0"/>
              <a:t>iSCSI</a:t>
            </a:r>
            <a:r>
              <a:rPr lang="en-US" dirty="0" smtClean="0"/>
              <a:t> LUN</a:t>
            </a:r>
            <a:endParaRPr lang="zh-TW" altLang="en-US" dirty="0">
              <a:latin typeface="+mn-lt"/>
              <a:ea typeface="微軟正黑體" pitchFamily="34" charset="-12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5076823" y="4594981"/>
            <a:ext cx="146065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600" b="1" dirty="0" smtClean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</a:rPr>
              <a:t>Block-based </a:t>
            </a:r>
            <a:endParaRPr lang="zh-TW" altLang="en-US" sz="1600" b="1" dirty="0">
              <a:solidFill>
                <a:srgbClr val="7030A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279836" y="4606282"/>
            <a:ext cx="120898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600" b="1" dirty="0" smtClean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</a:rPr>
              <a:t>File-based</a:t>
            </a:r>
            <a:endParaRPr lang="zh-TW" altLang="en-US" sz="1600" b="1" dirty="0">
              <a:solidFill>
                <a:srgbClr val="7030A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5995283" y="205113"/>
            <a:ext cx="314871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FFFF00"/>
                </a:solidFill>
              </a:rPr>
              <a:t>Effectively provide stable performance</a:t>
            </a:r>
          </a:p>
        </p:txBody>
      </p:sp>
      <p:sp>
        <p:nvSpPr>
          <p:cNvPr id="10" name="矩形 9"/>
          <p:cNvSpPr/>
          <p:nvPr/>
        </p:nvSpPr>
        <p:spPr>
          <a:xfrm>
            <a:off x="789925" y="3867912"/>
            <a:ext cx="2249395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TW" sz="3600" b="1" dirty="0" smtClean="0">
                <a:solidFill>
                  <a:schemeClr val="accent5">
                    <a:lumMod val="75000"/>
                  </a:schemeClr>
                </a:solidFill>
                <a:latin typeface="+mn-lt"/>
                <a:ea typeface="微軟正黑體" pitchFamily="34" charset="-120"/>
              </a:rPr>
              <a:t>333</a:t>
            </a:r>
            <a:endParaRPr lang="zh-TW" altLang="en-US" sz="3600" b="1" dirty="0">
              <a:solidFill>
                <a:schemeClr val="accent5">
                  <a:lumMod val="75000"/>
                </a:schemeClr>
              </a:solidFill>
              <a:latin typeface="+mn-lt"/>
              <a:ea typeface="微軟正黑體" pitchFamily="34" charset="-12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4147261" y="3857268"/>
            <a:ext cx="2962656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TW" sz="3600" b="1" dirty="0" smtClean="0">
                <a:solidFill>
                  <a:schemeClr val="accent5">
                    <a:lumMod val="75000"/>
                  </a:schemeClr>
                </a:solidFill>
                <a:latin typeface="+mn-lt"/>
                <a:ea typeface="微軟正黑體" pitchFamily="34" charset="-120"/>
              </a:rPr>
              <a:t>51</a:t>
            </a:r>
            <a:endParaRPr lang="zh-TW" altLang="en-US" sz="3600" b="1" dirty="0">
              <a:solidFill>
                <a:schemeClr val="accent5">
                  <a:lumMod val="75000"/>
                </a:schemeClr>
              </a:solidFill>
              <a:latin typeface="+mn-lt"/>
              <a:ea typeface="微軟正黑體" pitchFamily="34" charset="-120"/>
            </a:endParaRPr>
          </a:p>
        </p:txBody>
      </p:sp>
      <p:grpSp>
        <p:nvGrpSpPr>
          <p:cNvPr id="3" name="群組 20"/>
          <p:cNvGrpSpPr/>
          <p:nvPr/>
        </p:nvGrpSpPr>
        <p:grpSpPr>
          <a:xfrm>
            <a:off x="2981384" y="2978839"/>
            <a:ext cx="1574743" cy="1446550"/>
            <a:chOff x="7466534" y="2723341"/>
            <a:chExt cx="1574743" cy="1446550"/>
          </a:xfrm>
        </p:grpSpPr>
        <p:sp>
          <p:nvSpPr>
            <p:cNvPr id="18" name="矩形 17"/>
            <p:cNvSpPr/>
            <p:nvPr/>
          </p:nvSpPr>
          <p:spPr>
            <a:xfrm>
              <a:off x="7753481" y="2723341"/>
              <a:ext cx="775412" cy="14465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TW" sz="8800" b="1" dirty="0" smtClean="0">
                  <a:solidFill>
                    <a:srgbClr val="FF0000"/>
                  </a:solidFill>
                  <a:latin typeface="+mn-lt"/>
                  <a:ea typeface="微軟正黑體" pitchFamily="34" charset="-120"/>
                </a:rPr>
                <a:t>6</a:t>
              </a:r>
              <a:endParaRPr lang="zh-TW" altLang="en-US" sz="4800" b="1" dirty="0">
                <a:solidFill>
                  <a:srgbClr val="FF0000"/>
                </a:solidFill>
                <a:latin typeface="+mn-lt"/>
                <a:ea typeface="微軟正黑體" pitchFamily="34" charset="-120"/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8314001" y="3620862"/>
              <a:ext cx="727276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TW" b="1" dirty="0" smtClean="0">
                  <a:solidFill>
                    <a:srgbClr val="FF0000"/>
                  </a:solidFill>
                  <a:latin typeface="+mn-lt"/>
                  <a:ea typeface="微軟正黑體" pitchFamily="34" charset="-120"/>
                </a:rPr>
                <a:t>Times</a:t>
              </a:r>
              <a:endParaRPr lang="zh-TW" altLang="en-US" b="1" dirty="0">
                <a:solidFill>
                  <a:srgbClr val="FF0000"/>
                </a:solidFill>
                <a:latin typeface="+mn-lt"/>
                <a:ea typeface="微軟正黑體" pitchFamily="34" charset="-120"/>
              </a:endParaRPr>
            </a:p>
          </p:txBody>
        </p:sp>
        <p:sp>
          <p:nvSpPr>
            <p:cNvPr id="20" name="矩形 19"/>
            <p:cNvSpPr/>
            <p:nvPr/>
          </p:nvSpPr>
          <p:spPr>
            <a:xfrm>
              <a:off x="7466534" y="3376774"/>
              <a:ext cx="458780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endParaRPr lang="zh-TW" altLang="en-US" sz="3200" b="1" dirty="0"/>
            </a:p>
          </p:txBody>
        </p:sp>
      </p:grpSp>
      <p:sp>
        <p:nvSpPr>
          <p:cNvPr id="22" name="矩形 21"/>
          <p:cNvSpPr/>
          <p:nvPr/>
        </p:nvSpPr>
        <p:spPr>
          <a:xfrm>
            <a:off x="3127607" y="2937754"/>
            <a:ext cx="129445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1600" b="1" dirty="0" smtClean="0">
                <a:solidFill>
                  <a:srgbClr val="FF0000"/>
                </a:solidFill>
                <a:latin typeface="+mn-lt"/>
                <a:ea typeface="微軟正黑體" pitchFamily="34" charset="-120"/>
              </a:rPr>
              <a:t>Difference</a:t>
            </a:r>
            <a:endParaRPr lang="zh-TW" altLang="en-US" sz="1600" b="1" dirty="0">
              <a:solidFill>
                <a:srgbClr val="FF0000"/>
              </a:solidFill>
              <a:latin typeface="+mn-lt"/>
              <a:ea typeface="微軟正黑體" pitchFamily="34" charset="-120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2488821" y="4633453"/>
            <a:ext cx="2588002" cy="261610"/>
          </a:xfrm>
          <a:prstGeom prst="rect">
            <a:avLst/>
          </a:prstGeom>
          <a:ln>
            <a:solidFill>
              <a:srgbClr val="2DA0B5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1100" b="1" dirty="0" smtClean="0">
                <a:solidFill>
                  <a:schemeClr val="accent5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Higher </a:t>
            </a:r>
            <a:r>
              <a:rPr lang="en-US" altLang="zh-TW" sz="1100" dirty="0" smtClean="0">
                <a:solidFill>
                  <a:schemeClr val="accent5">
                    <a:lumMod val="75000"/>
                  </a:schemeClr>
                </a:solidFill>
              </a:rPr>
              <a:t>means</a:t>
            </a:r>
            <a:r>
              <a:rPr lang="en-US" altLang="zh-TW" sz="1100" b="1" dirty="0" smtClean="0">
                <a:solidFill>
                  <a:schemeClr val="accent5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 mean higher latency</a:t>
            </a:r>
            <a:endParaRPr lang="zh-TW" altLang="en-US" sz="1100" b="1" dirty="0">
              <a:solidFill>
                <a:schemeClr val="accent5">
                  <a:lumMod val="7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2267495" y="4111708"/>
            <a:ext cx="56598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600" b="1" dirty="0" smtClean="0">
                <a:solidFill>
                  <a:schemeClr val="accent5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ms</a:t>
            </a:r>
            <a:endParaRPr lang="zh-TW" altLang="en-US" sz="1600" b="1" dirty="0">
              <a:solidFill>
                <a:schemeClr val="accent5">
                  <a:lumMod val="7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8" name="圓角矩形 27"/>
          <p:cNvSpPr/>
          <p:nvPr/>
        </p:nvSpPr>
        <p:spPr>
          <a:xfrm>
            <a:off x="362424" y="2200281"/>
            <a:ext cx="3357337" cy="400110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7" name="矩形 26"/>
          <p:cNvSpPr/>
          <p:nvPr/>
        </p:nvSpPr>
        <p:spPr>
          <a:xfrm>
            <a:off x="398049" y="2200281"/>
            <a:ext cx="340901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000" b="1" dirty="0" smtClean="0">
                <a:solidFill>
                  <a:schemeClr val="bg1"/>
                </a:solidFill>
                <a:latin typeface="+mn-lt"/>
                <a:ea typeface="微軟正黑體" pitchFamily="34" charset="-120"/>
              </a:rPr>
              <a:t>Maximum Response Time Test</a:t>
            </a:r>
            <a:endParaRPr lang="zh-TW" altLang="en-US" sz="20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0" name="Shape 498"/>
          <p:cNvSpPr txBox="1"/>
          <p:nvPr/>
        </p:nvSpPr>
        <p:spPr>
          <a:xfrm>
            <a:off x="162100" y="1214760"/>
            <a:ext cx="8793641" cy="936773"/>
          </a:xfrm>
          <a:prstGeom prst="rect">
            <a:avLst/>
          </a:prstGeom>
          <a:noFill/>
          <a:ln>
            <a:noFill/>
          </a:ln>
        </p:spPr>
        <p:txBody>
          <a:bodyPr wrap="square" lIns="68550" tIns="34250" rIns="68550" bIns="34250" anchor="t" anchorCtr="0">
            <a:noAutofit/>
          </a:bodyPr>
          <a:lstStyle/>
          <a:p>
            <a:pPr marL="444500" lvl="0" indent="-342900">
              <a:lnSpc>
                <a:spcPct val="115000"/>
              </a:lnSpc>
              <a:spcBef>
                <a:spcPts val="400"/>
              </a:spcBef>
              <a:buClr>
                <a:srgbClr val="044981"/>
              </a:buClr>
              <a:buSzPct val="100000"/>
              <a:buFont typeface="Wingdings" charset="2"/>
              <a:buChar char="l"/>
            </a:pPr>
            <a:r>
              <a:rPr lang="en-US" sz="1800" dirty="0" smtClean="0"/>
              <a:t>TS-1635 Block-based</a:t>
            </a:r>
            <a:r>
              <a:rPr lang="zh-TW" altLang="en-US" sz="1800" dirty="0" smtClean="0"/>
              <a:t> </a:t>
            </a:r>
            <a:r>
              <a:rPr lang="en-US" sz="1800" dirty="0" smtClean="0"/>
              <a:t>/</a:t>
            </a:r>
            <a:r>
              <a:rPr lang="zh-TW" altLang="en-US" sz="1800" dirty="0" smtClean="0"/>
              <a:t> </a:t>
            </a:r>
            <a:r>
              <a:rPr lang="en-US" sz="1800" dirty="0" smtClean="0"/>
              <a:t>File-based LUN with RAID 50, 12HDD, no Cache</a:t>
            </a:r>
          </a:p>
          <a:p>
            <a:pPr marL="444500" lvl="0" indent="-342900">
              <a:lnSpc>
                <a:spcPct val="115000"/>
              </a:lnSpc>
              <a:spcBef>
                <a:spcPts val="400"/>
              </a:spcBef>
              <a:buClr>
                <a:srgbClr val="044981"/>
              </a:buClr>
              <a:buSzPct val="100000"/>
              <a:buFont typeface="Wingdings" charset="2"/>
              <a:buChar char="l"/>
            </a:pPr>
            <a:r>
              <a:rPr lang="en" sz="1800" dirty="0" smtClean="0"/>
              <a:t>When </a:t>
            </a:r>
            <a:r>
              <a:rPr lang="en-US" altLang="zh-TW" sz="1800" dirty="0" smtClean="0"/>
              <a:t>shared folders are being accessed</a:t>
            </a:r>
            <a:endParaRPr lang="en" sz="1800" dirty="0" smtClean="0"/>
          </a:p>
        </p:txBody>
      </p:sp>
      <p:sp>
        <p:nvSpPr>
          <p:cNvPr id="29" name="矩形 28"/>
          <p:cNvSpPr/>
          <p:nvPr/>
        </p:nvSpPr>
        <p:spPr>
          <a:xfrm>
            <a:off x="5857884" y="4111708"/>
            <a:ext cx="56598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600" b="1" dirty="0" smtClean="0">
                <a:solidFill>
                  <a:schemeClr val="accent5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ms</a:t>
            </a:r>
            <a:endParaRPr lang="zh-TW" altLang="en-US" sz="1600" b="1" dirty="0">
              <a:solidFill>
                <a:schemeClr val="accent5">
                  <a:lumMod val="7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Shape 480"/>
          <p:cNvSpPr txBox="1">
            <a:spLocks noGrp="1"/>
          </p:cNvSpPr>
          <p:nvPr>
            <p:ph type="title"/>
          </p:nvPr>
        </p:nvSpPr>
        <p:spPr>
          <a:xfrm>
            <a:off x="0" y="364060"/>
            <a:ext cx="9144000" cy="729614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r>
              <a:rPr lang="en-US" dirty="0" smtClean="0"/>
              <a:t>Use </a:t>
            </a:r>
            <a:r>
              <a:rPr lang="en-US" dirty="0" err="1" smtClean="0"/>
              <a:t>iSCSI</a:t>
            </a:r>
            <a:r>
              <a:rPr lang="zh-TW" altLang="en-US" dirty="0" smtClean="0"/>
              <a:t> </a:t>
            </a:r>
            <a:r>
              <a:rPr lang="en-US" dirty="0" smtClean="0"/>
              <a:t>/</a:t>
            </a:r>
            <a:r>
              <a:rPr lang="zh-TW" altLang="en-US" dirty="0" smtClean="0"/>
              <a:t> </a:t>
            </a:r>
            <a:r>
              <a:rPr lang="en-US" dirty="0" smtClean="0"/>
              <a:t>JBOD to Expand NAS</a:t>
            </a:r>
            <a:endParaRPr lang="en" dirty="0">
              <a:solidFill>
                <a:srgbClr val="FFFFFF"/>
              </a:solidFill>
            </a:endParaRPr>
          </a:p>
        </p:txBody>
      </p:sp>
      <p:sp>
        <p:nvSpPr>
          <p:cNvPr id="482" name="Shape 482"/>
          <p:cNvSpPr txBox="1"/>
          <p:nvPr/>
        </p:nvSpPr>
        <p:spPr>
          <a:xfrm>
            <a:off x="87406" y="1066778"/>
            <a:ext cx="9056593" cy="124918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457200" lvl="0" indent="-355600">
              <a:lnSpc>
                <a:spcPct val="115000"/>
              </a:lnSpc>
              <a:spcBef>
                <a:spcPts val="500"/>
              </a:spcBef>
              <a:buClr>
                <a:srgbClr val="044981"/>
              </a:buClr>
              <a:buSzPct val="100000"/>
              <a:buFont typeface="Wingdings" charset="2"/>
              <a:buChar char="l"/>
            </a:pPr>
            <a:r>
              <a:rPr lang="en-US" sz="1800" b="1" dirty="0" smtClean="0"/>
              <a:t>NAS</a:t>
            </a:r>
            <a:r>
              <a:rPr lang="zh-TW" altLang="en-US" sz="1800" b="1" dirty="0" smtClean="0"/>
              <a:t> </a:t>
            </a:r>
            <a:r>
              <a:rPr lang="en-US" sz="1800" b="1" dirty="0" smtClean="0"/>
              <a:t>+</a:t>
            </a:r>
            <a:r>
              <a:rPr lang="zh-TW" altLang="en-US" sz="1800" b="1" dirty="0" smtClean="0"/>
              <a:t> </a:t>
            </a:r>
            <a:r>
              <a:rPr lang="en-US" sz="1800" b="1" dirty="0" err="1" smtClean="0"/>
              <a:t>iSCSI</a:t>
            </a:r>
            <a:r>
              <a:rPr lang="en-US" sz="1800" b="1" dirty="0" smtClean="0"/>
              <a:t> Target ：</a:t>
            </a:r>
            <a:r>
              <a:rPr lang="en-US" sz="1800" dirty="0" smtClean="0"/>
              <a:t>Limited functions without knowing target storage condition</a:t>
            </a:r>
          </a:p>
          <a:p>
            <a:pPr marL="457200" lvl="0" indent="-355600">
              <a:lnSpc>
                <a:spcPct val="115000"/>
              </a:lnSpc>
              <a:spcBef>
                <a:spcPts val="500"/>
              </a:spcBef>
              <a:buClr>
                <a:srgbClr val="044981"/>
              </a:buClr>
              <a:buSzPct val="100000"/>
              <a:buFont typeface="Wingdings" charset="2"/>
              <a:buChar char="l"/>
            </a:pPr>
            <a:r>
              <a:rPr lang="en-US" sz="1800" b="1" dirty="0" smtClean="0"/>
              <a:t>NAS</a:t>
            </a:r>
            <a:r>
              <a:rPr lang="zh-TW" altLang="en-US" sz="1800" b="1" dirty="0" smtClean="0"/>
              <a:t> </a:t>
            </a:r>
            <a:r>
              <a:rPr lang="en-US" sz="1800" b="1" dirty="0" smtClean="0"/>
              <a:t>+</a:t>
            </a:r>
            <a:r>
              <a:rPr lang="zh-TW" altLang="en-US" sz="1800" b="1" dirty="0" smtClean="0"/>
              <a:t> </a:t>
            </a:r>
            <a:r>
              <a:rPr lang="en-US" sz="1800" b="1" dirty="0" smtClean="0"/>
              <a:t>JBOD： </a:t>
            </a:r>
            <a:r>
              <a:rPr lang="en-US" sz="1800" dirty="0" smtClean="0"/>
              <a:t>Limited ports with RAID protection on the host</a:t>
            </a:r>
          </a:p>
        </p:txBody>
      </p:sp>
      <p:cxnSp>
        <p:nvCxnSpPr>
          <p:cNvPr id="32" name="Shape 478"/>
          <p:cNvCxnSpPr/>
          <p:nvPr/>
        </p:nvCxnSpPr>
        <p:spPr>
          <a:xfrm>
            <a:off x="2500588" y="3887556"/>
            <a:ext cx="4025157" cy="0"/>
          </a:xfrm>
          <a:prstGeom prst="straightConnector1">
            <a:avLst/>
          </a:prstGeom>
          <a:noFill/>
          <a:ln w="76200" cap="flat" cmpd="sng">
            <a:solidFill>
              <a:srgbClr val="660066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33" name="Shape 478"/>
          <p:cNvCxnSpPr/>
          <p:nvPr/>
        </p:nvCxnSpPr>
        <p:spPr>
          <a:xfrm>
            <a:off x="2546795" y="3887556"/>
            <a:ext cx="4025157" cy="0"/>
          </a:xfrm>
          <a:prstGeom prst="straightConnector1">
            <a:avLst/>
          </a:prstGeom>
          <a:noFill/>
          <a:ln w="38100" cap="flat" cmpd="sng">
            <a:solidFill>
              <a:srgbClr val="D955D1"/>
            </a:solidFill>
            <a:prstDash val="sysDash"/>
            <a:round/>
            <a:headEnd type="none" w="lg" len="lg"/>
            <a:tailEnd type="none" w="lg" len="lg"/>
          </a:ln>
        </p:spPr>
      </p:cxnSp>
      <p:cxnSp>
        <p:nvCxnSpPr>
          <p:cNvPr id="34" name="Shape 478"/>
          <p:cNvCxnSpPr/>
          <p:nvPr/>
        </p:nvCxnSpPr>
        <p:spPr>
          <a:xfrm>
            <a:off x="2500588" y="2843464"/>
            <a:ext cx="4025157" cy="0"/>
          </a:xfrm>
          <a:prstGeom prst="straightConnector1">
            <a:avLst/>
          </a:prstGeom>
          <a:noFill/>
          <a:ln w="76200" cap="flat" cmpd="sng">
            <a:solidFill>
              <a:srgbClr val="3366FF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35" name="Shape 478"/>
          <p:cNvCxnSpPr/>
          <p:nvPr/>
        </p:nvCxnSpPr>
        <p:spPr>
          <a:xfrm>
            <a:off x="2546795" y="2843464"/>
            <a:ext cx="4025157" cy="0"/>
          </a:xfrm>
          <a:prstGeom prst="straightConnector1">
            <a:avLst/>
          </a:prstGeom>
          <a:noFill/>
          <a:ln w="38100" cap="flat" cmpd="sng">
            <a:solidFill>
              <a:schemeClr val="accent5">
                <a:lumMod val="40000"/>
                <a:lumOff val="60000"/>
              </a:schemeClr>
            </a:solidFill>
            <a:prstDash val="sysDash"/>
            <a:round/>
            <a:headEnd type="none" w="lg" len="lg"/>
            <a:tailEnd type="none" w="lg" len="lg"/>
          </a:ln>
        </p:spPr>
      </p:cxnSp>
      <p:pic>
        <p:nvPicPr>
          <p:cNvPr id="3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0949" y="3426461"/>
            <a:ext cx="2235756" cy="7221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" name="Shape 46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09361" y="2272318"/>
            <a:ext cx="1287438" cy="9349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Picture 2"/>
          <p:cNvPicPr>
            <a:picLocks noChangeAspect="1" noChangeArrowheads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4229637" y="3242505"/>
            <a:ext cx="1901650" cy="11866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" name="Shape 475"/>
          <p:cNvSpPr txBox="1"/>
          <p:nvPr/>
        </p:nvSpPr>
        <p:spPr>
          <a:xfrm>
            <a:off x="1586669" y="3207157"/>
            <a:ext cx="1010130" cy="2048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altLang="zh-TW" sz="1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TVS-882</a:t>
            </a:r>
            <a:endParaRPr lang="zh-TW" sz="1000" b="1" dirty="0">
              <a:solidFill>
                <a:schemeClr val="tx1">
                  <a:lumMod val="75000"/>
                  <a:lumOff val="25000"/>
                </a:schemeClr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40" name="Shape 475"/>
          <p:cNvSpPr txBox="1"/>
          <p:nvPr/>
        </p:nvSpPr>
        <p:spPr>
          <a:xfrm>
            <a:off x="4435260" y="4051172"/>
            <a:ext cx="1735242" cy="23208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altLang="zh-TW" sz="1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REXP-1220U-RP#1</a:t>
            </a:r>
            <a:endParaRPr lang="zh-TW" sz="1000" b="1" dirty="0">
              <a:solidFill>
                <a:schemeClr val="tx1">
                  <a:lumMod val="75000"/>
                  <a:lumOff val="25000"/>
                </a:schemeClr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41" name="Shape 475"/>
          <p:cNvSpPr txBox="1"/>
          <p:nvPr/>
        </p:nvSpPr>
        <p:spPr>
          <a:xfrm>
            <a:off x="6438084" y="4051171"/>
            <a:ext cx="1610771" cy="232083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altLang="zh-TW" sz="1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REXP-1220U-RP#1</a:t>
            </a:r>
            <a:endParaRPr lang="zh-TW" sz="1000" b="1" dirty="0">
              <a:solidFill>
                <a:schemeClr val="tx1">
                  <a:lumMod val="75000"/>
                  <a:lumOff val="25000"/>
                </a:schemeClr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42" name="Picture 2"/>
          <p:cNvPicPr>
            <a:picLocks noChangeAspect="1" noChangeArrowheads="1"/>
          </p:cNvPicPr>
          <p:nvPr/>
        </p:nvPicPr>
        <p:blipFill>
          <a:blip r:embed="rId6"/>
          <a:stretch>
            <a:fillRect/>
          </a:stretch>
        </p:blipFill>
        <p:spPr bwMode="auto">
          <a:xfrm>
            <a:off x="5847836" y="2272318"/>
            <a:ext cx="1522016" cy="9512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" name="Shape 475"/>
          <p:cNvSpPr txBox="1"/>
          <p:nvPr/>
        </p:nvSpPr>
        <p:spPr>
          <a:xfrm>
            <a:off x="1309361" y="4076269"/>
            <a:ext cx="1527546" cy="1446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altLang="zh-TW" sz="1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TS-1263U-RP</a:t>
            </a:r>
            <a:endParaRPr lang="zh-TW" sz="1000" b="1" dirty="0">
              <a:solidFill>
                <a:schemeClr val="tx1">
                  <a:lumMod val="75000"/>
                  <a:lumOff val="25000"/>
                </a:schemeClr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grpSp>
        <p:nvGrpSpPr>
          <p:cNvPr id="44" name="群組 43"/>
          <p:cNvGrpSpPr/>
          <p:nvPr/>
        </p:nvGrpSpPr>
        <p:grpSpPr>
          <a:xfrm>
            <a:off x="534222" y="3768494"/>
            <a:ext cx="561598" cy="380114"/>
            <a:chOff x="6501126" y="1235555"/>
            <a:chExt cx="644461" cy="436200"/>
          </a:xfrm>
        </p:grpSpPr>
        <p:pic>
          <p:nvPicPr>
            <p:cNvPr id="45" name="Picture 1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501126" y="1235555"/>
              <a:ext cx="349174" cy="417356"/>
            </a:xfrm>
            <a:prstGeom prst="rect">
              <a:avLst/>
            </a:prstGeom>
          </p:spPr>
        </p:pic>
        <p:sp>
          <p:nvSpPr>
            <p:cNvPr id="46" name="圓角矩形 45"/>
            <p:cNvSpPr/>
            <p:nvPr/>
          </p:nvSpPr>
          <p:spPr>
            <a:xfrm>
              <a:off x="6623349" y="1486443"/>
              <a:ext cx="522238" cy="185312"/>
            </a:xfrm>
            <a:prstGeom prst="roundRect">
              <a:avLst/>
            </a:prstGeom>
            <a:solidFill>
              <a:srgbClr val="41BEC8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TW" sz="800" dirty="0" smtClean="0"/>
                <a:t>RAID</a:t>
              </a:r>
              <a:endParaRPr kumimoji="1" lang="zh-TW" altLang="en-US" sz="800" dirty="0"/>
            </a:p>
          </p:txBody>
        </p:sp>
      </p:grpSp>
      <p:sp>
        <p:nvSpPr>
          <p:cNvPr id="47" name="Shape 475"/>
          <p:cNvSpPr txBox="1"/>
          <p:nvPr/>
        </p:nvSpPr>
        <p:spPr>
          <a:xfrm>
            <a:off x="6360692" y="3194377"/>
            <a:ext cx="1040279" cy="2320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altLang="zh-TW" sz="1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TX-831X</a:t>
            </a:r>
            <a:endParaRPr lang="zh-TW" sz="1000" b="1" dirty="0">
              <a:solidFill>
                <a:schemeClr val="tx1">
                  <a:lumMod val="75000"/>
                  <a:lumOff val="25000"/>
                </a:schemeClr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48" name="圖片 4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4626" y="3633848"/>
            <a:ext cx="772141" cy="514760"/>
          </a:xfrm>
          <a:prstGeom prst="rect">
            <a:avLst/>
          </a:prstGeom>
        </p:spPr>
      </p:pic>
      <p:pic>
        <p:nvPicPr>
          <p:cNvPr id="49" name="Shape 471"/>
          <p:cNvPicPr preferRelativeResize="0"/>
          <p:nvPr/>
        </p:nvPicPr>
        <p:blipFill rotWithShape="1">
          <a:blip r:embed="rId9">
            <a:alphaModFix/>
          </a:blip>
          <a:srcRect l="14199" t="17401" r="15816" b="22553"/>
          <a:stretch/>
        </p:blipFill>
        <p:spPr>
          <a:xfrm>
            <a:off x="4090960" y="2428874"/>
            <a:ext cx="1012860" cy="770778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圖片 49" descr="資料夾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820" y="2943025"/>
            <a:ext cx="403140" cy="299480"/>
          </a:xfrm>
          <a:prstGeom prst="rect">
            <a:avLst/>
          </a:prstGeom>
        </p:spPr>
      </p:pic>
      <p:pic>
        <p:nvPicPr>
          <p:cNvPr id="51" name="Picture 2"/>
          <p:cNvPicPr>
            <a:picLocks noChangeAspect="1" noChangeArrowheads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6215074" y="3242505"/>
            <a:ext cx="1901650" cy="11866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Shape 497"/>
          <p:cNvSpPr/>
          <p:nvPr/>
        </p:nvSpPr>
        <p:spPr>
          <a:xfrm>
            <a:off x="1" y="0"/>
            <a:ext cx="9144000" cy="342900"/>
          </a:xfrm>
          <a:prstGeom prst="rect">
            <a:avLst/>
          </a:prstGeom>
          <a:noFill/>
          <a:ln>
            <a:noFill/>
          </a:ln>
        </p:spPr>
        <p:txBody>
          <a:bodyPr wrap="square" lIns="68550" tIns="34250" rIns="68550" bIns="342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n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lang="en"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8" name="Shape 498"/>
          <p:cNvSpPr txBox="1"/>
          <p:nvPr/>
        </p:nvSpPr>
        <p:spPr>
          <a:xfrm>
            <a:off x="142925" y="1381053"/>
            <a:ext cx="3297055" cy="2840254"/>
          </a:xfrm>
          <a:prstGeom prst="rect">
            <a:avLst/>
          </a:prstGeom>
          <a:noFill/>
          <a:ln>
            <a:noFill/>
          </a:ln>
        </p:spPr>
        <p:txBody>
          <a:bodyPr wrap="square" lIns="68550" tIns="34250" rIns="68550" bIns="34250" anchor="t" anchorCtr="0">
            <a:noAutofit/>
          </a:bodyPr>
          <a:lstStyle/>
          <a:p>
            <a:pPr marL="444500" lvl="0" indent="-342900">
              <a:lnSpc>
                <a:spcPct val="115000"/>
              </a:lnSpc>
              <a:spcBef>
                <a:spcPts val="400"/>
              </a:spcBef>
              <a:buClr>
                <a:srgbClr val="044981"/>
              </a:buClr>
              <a:buSzPct val="100000"/>
              <a:buFont typeface="Wingdings" charset="2"/>
              <a:buChar char="l"/>
            </a:pPr>
            <a:r>
              <a:rPr lang="en" sz="1800" dirty="0" smtClean="0"/>
              <a:t>Uses </a:t>
            </a:r>
            <a:r>
              <a:rPr lang="en" sz="1800" dirty="0"/>
              <a:t>VJBOD to </a:t>
            </a:r>
            <a:r>
              <a:rPr lang="en" sz="1800" dirty="0" smtClean="0"/>
              <a:t>mount </a:t>
            </a:r>
            <a:r>
              <a:rPr lang="en" sz="1800" dirty="0"/>
              <a:t>a LUN as </a:t>
            </a:r>
            <a:r>
              <a:rPr lang="en-US" sz="1800" dirty="0" smtClean="0"/>
              <a:t>a local disk</a:t>
            </a:r>
            <a:endParaRPr lang="en" sz="1800" dirty="0"/>
          </a:p>
          <a:p>
            <a:pPr marL="457200" lvl="0" indent="-355600" rtl="0">
              <a:lnSpc>
                <a:spcPct val="115000"/>
              </a:lnSpc>
              <a:spcBef>
                <a:spcPts val="400"/>
              </a:spcBef>
              <a:buClr>
                <a:srgbClr val="044981"/>
              </a:buClr>
              <a:buSzPct val="100000"/>
              <a:buFont typeface="Wingdings" charset="2"/>
              <a:buChar char="l"/>
            </a:pPr>
            <a:r>
              <a:rPr lang="en" sz="1800" dirty="0"/>
              <a:t>Create Storage Pool, </a:t>
            </a:r>
            <a:r>
              <a:rPr lang="en" sz="1800" dirty="0" smtClean="0"/>
              <a:t>take </a:t>
            </a:r>
            <a:r>
              <a:rPr lang="en" sz="1800" dirty="0"/>
              <a:t>snapshot, use media </a:t>
            </a:r>
            <a:br>
              <a:rPr lang="en" sz="1800" dirty="0"/>
            </a:br>
            <a:r>
              <a:rPr lang="en" sz="1800" dirty="0"/>
              <a:t>library, Qsirch indexing </a:t>
            </a:r>
          </a:p>
          <a:p>
            <a:pPr marL="457200" lvl="0" indent="-355600">
              <a:lnSpc>
                <a:spcPct val="115000"/>
              </a:lnSpc>
              <a:spcBef>
                <a:spcPts val="400"/>
              </a:spcBef>
              <a:buClr>
                <a:srgbClr val="044981"/>
              </a:buClr>
              <a:buSzPct val="100000"/>
              <a:buFont typeface="Wingdings" charset="2"/>
              <a:buChar char="l"/>
            </a:pPr>
            <a:r>
              <a:rPr lang="en" sz="1800" dirty="0"/>
              <a:t>Fully utilize </a:t>
            </a:r>
            <a:r>
              <a:rPr lang="en-US" sz="1800" dirty="0" smtClean="0"/>
              <a:t>storage space of NAS</a:t>
            </a:r>
            <a:endParaRPr lang="en" sz="1800" dirty="0"/>
          </a:p>
        </p:txBody>
      </p:sp>
      <p:sp>
        <p:nvSpPr>
          <p:cNvPr id="499" name="Shape 499"/>
          <p:cNvSpPr txBox="1"/>
          <p:nvPr/>
        </p:nvSpPr>
        <p:spPr>
          <a:xfrm>
            <a:off x="72008" y="4917082"/>
            <a:ext cx="5076000" cy="246900"/>
          </a:xfrm>
          <a:prstGeom prst="rect">
            <a:avLst/>
          </a:prstGeom>
          <a:noFill/>
          <a:ln>
            <a:noFill/>
          </a:ln>
        </p:spPr>
        <p:txBody>
          <a:bodyPr wrap="square" lIns="68550" tIns="34275" rIns="68550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0" name="Shape 500"/>
          <p:cNvSpPr txBox="1">
            <a:spLocks noGrp="1"/>
          </p:cNvSpPr>
          <p:nvPr>
            <p:ph type="title"/>
          </p:nvPr>
        </p:nvSpPr>
        <p:spPr>
          <a:xfrm>
            <a:off x="254450" y="315400"/>
            <a:ext cx="8669400" cy="733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lvl="0">
              <a:buSzPct val="25000"/>
            </a:pPr>
            <a:r>
              <a:rPr lang="en-US" dirty="0" smtClean="0">
                <a:solidFill>
                  <a:srgbClr val="FFFFFF"/>
                </a:solidFill>
              </a:rPr>
              <a:t>Replacing</a:t>
            </a:r>
            <a:r>
              <a:rPr lang="en" dirty="0" smtClean="0">
                <a:solidFill>
                  <a:srgbClr val="FFFFFF"/>
                </a:solidFill>
              </a:rPr>
              <a:t> </a:t>
            </a:r>
            <a:r>
              <a:rPr lang="en" dirty="0">
                <a:solidFill>
                  <a:srgbClr val="FFFFFF"/>
                </a:solidFill>
              </a:rPr>
              <a:t>JBOD with </a:t>
            </a:r>
            <a:r>
              <a:rPr lang="en" dirty="0"/>
              <a:t>iSCSI VJBOD </a:t>
            </a:r>
          </a:p>
        </p:txBody>
      </p:sp>
      <p:grpSp>
        <p:nvGrpSpPr>
          <p:cNvPr id="23" name="群組 22"/>
          <p:cNvGrpSpPr/>
          <p:nvPr/>
        </p:nvGrpSpPr>
        <p:grpSpPr>
          <a:xfrm>
            <a:off x="3810240" y="1302933"/>
            <a:ext cx="5042360" cy="2895824"/>
            <a:chOff x="3810240" y="1500438"/>
            <a:chExt cx="5042360" cy="2895824"/>
          </a:xfrm>
        </p:grpSpPr>
        <p:sp>
          <p:nvSpPr>
            <p:cNvPr id="24" name="Shape 475"/>
            <p:cNvSpPr txBox="1"/>
            <p:nvPr/>
          </p:nvSpPr>
          <p:spPr>
            <a:xfrm>
              <a:off x="4432730" y="1784058"/>
              <a:ext cx="982147" cy="34748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/>
              <a:r>
                <a:rPr lang="en-US" altLang="zh-TW" sz="1200" dirty="0" smtClean="0"/>
                <a:t>Container Station</a:t>
              </a:r>
              <a:endParaRPr lang="zh-TW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25" name="Shape 475"/>
            <p:cNvSpPr txBox="1"/>
            <p:nvPr/>
          </p:nvSpPr>
          <p:spPr>
            <a:xfrm>
              <a:off x="5332257" y="2274331"/>
              <a:ext cx="890988" cy="34748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rPr lang="en-US" altLang="zh-TW" sz="12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2</a:t>
              </a:r>
              <a:r>
                <a:rPr lang="zh-TW" altLang="en-US" sz="12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 </a:t>
              </a:r>
              <a:r>
                <a:rPr lang="zh-TW" altLang="zh-TW" sz="12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x</a:t>
              </a:r>
              <a:r>
                <a:rPr lang="zh-TW" altLang="en-US" sz="12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 </a:t>
              </a:r>
              <a:r>
                <a:rPr lang="en-US" altLang="zh-TW" sz="12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10G</a:t>
              </a:r>
              <a:r>
                <a:rPr lang="zh-TW" altLang="en-US" sz="12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 </a:t>
              </a:r>
              <a:r>
                <a:rPr lang="en-US" altLang="zh-TW" sz="12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SFP+</a:t>
              </a:r>
              <a:endParaRPr lang="zh-TW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26" name="Shape 475"/>
            <p:cNvSpPr txBox="1"/>
            <p:nvPr/>
          </p:nvSpPr>
          <p:spPr>
            <a:xfrm>
              <a:off x="3810240" y="3125662"/>
              <a:ext cx="1377829" cy="3925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rPr lang="en-US" altLang="zh-TW" sz="12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TS-831X</a:t>
              </a:r>
              <a:endParaRPr lang="zh-TW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27" name="Shape 475"/>
            <p:cNvSpPr txBox="1"/>
            <p:nvPr/>
          </p:nvSpPr>
          <p:spPr>
            <a:xfrm>
              <a:off x="4806086" y="3755426"/>
              <a:ext cx="1682496" cy="5224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/>
              <a:r>
                <a:rPr lang="en-US" altLang="zh-TW" sz="12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Ethernet,</a:t>
              </a:r>
              <a:r>
                <a:rPr lang="zh-TW" altLang="en-US" sz="12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 </a:t>
              </a:r>
              <a:r>
                <a:rPr lang="zh-TW" altLang="zh-TW" sz="12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f</a:t>
              </a:r>
              <a:r>
                <a:rPr lang="en-US" altLang="zh-TW" sz="1200" b="1" dirty="0" err="1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lexible</a:t>
              </a:r>
              <a:r>
                <a:rPr lang="zh-TW" altLang="en-US" sz="12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 </a:t>
              </a:r>
              <a:r>
                <a:rPr lang="en-US" altLang="zh-TW" sz="1200" b="1" dirty="0" err="1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conncetion</a:t>
              </a:r>
              <a:endParaRPr lang="zh-TW" altLang="en-US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28" name="Shape 475"/>
            <p:cNvSpPr txBox="1"/>
            <p:nvPr/>
          </p:nvSpPr>
          <p:spPr>
            <a:xfrm>
              <a:off x="7609710" y="4128418"/>
              <a:ext cx="1242889" cy="267844"/>
            </a:xfrm>
            <a:prstGeom prst="rect">
              <a:avLst/>
            </a:prstGeom>
            <a:solidFill>
              <a:srgbClr val="3B7AE7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 algn="ctr"/>
              <a:r>
                <a:rPr lang="en-US" altLang="zh-TW" sz="1100" b="1" dirty="0" smtClean="0">
                  <a:solidFill>
                    <a:schemeClr val="bg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Virtual</a:t>
              </a:r>
              <a:r>
                <a:rPr lang="zh-TW" altLang="en-US" sz="1100" b="1" dirty="0" smtClean="0">
                  <a:solidFill>
                    <a:schemeClr val="bg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 </a:t>
              </a:r>
              <a:r>
                <a:rPr lang="en-US" altLang="zh-TW" sz="1100" b="1" dirty="0" smtClean="0">
                  <a:solidFill>
                    <a:schemeClr val="bg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Pool</a:t>
              </a:r>
              <a:r>
                <a:rPr lang="zh-TW" altLang="en-US" sz="1100" b="1" dirty="0" smtClean="0">
                  <a:solidFill>
                    <a:schemeClr val="bg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  </a:t>
              </a:r>
              <a:r>
                <a:rPr lang="en-US" altLang="zh-TW" sz="1100" b="1" dirty="0" smtClean="0">
                  <a:solidFill>
                    <a:schemeClr val="bg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2</a:t>
              </a:r>
              <a:endParaRPr lang="zh-TW" altLang="en-US" sz="1100" b="1" dirty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29" name="Shape 475"/>
            <p:cNvSpPr txBox="1"/>
            <p:nvPr/>
          </p:nvSpPr>
          <p:spPr>
            <a:xfrm>
              <a:off x="7648098" y="2078672"/>
              <a:ext cx="1092563" cy="257734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 algn="ctr" rtl="0">
                <a:spcBef>
                  <a:spcPts val="0"/>
                </a:spcBef>
                <a:buNone/>
              </a:pPr>
              <a:r>
                <a:rPr lang="zh-TW" altLang="zh-TW" sz="1100" b="1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  <a:cs typeface="Microsoft JhengHei"/>
                  <a:sym typeface="Microsoft JhengHei"/>
                </a:rPr>
                <a:t>i</a:t>
              </a:r>
              <a:r>
                <a:rPr lang="en-US" altLang="zh-TW" sz="1100" b="1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  <a:cs typeface="Microsoft JhengHei"/>
                  <a:sym typeface="Microsoft JhengHei"/>
                </a:rPr>
                <a:t>SCSI</a:t>
              </a:r>
              <a:r>
                <a:rPr lang="zh-TW" altLang="en-US" sz="1100" b="1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  <a:cs typeface="Microsoft JhengHei"/>
                  <a:sym typeface="Microsoft JhengHei"/>
                </a:rPr>
                <a:t>  </a:t>
              </a:r>
              <a:r>
                <a:rPr lang="en-US" altLang="zh-TW" sz="1100" b="1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  <a:cs typeface="Microsoft JhengHei"/>
                  <a:sym typeface="Microsoft JhengHei"/>
                </a:rPr>
                <a:t>LUN</a:t>
              </a:r>
              <a:endParaRPr lang="zh-TW" sz="11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Microsoft JhengHei"/>
                <a:sym typeface="Microsoft JhengHei"/>
              </a:endParaRPr>
            </a:p>
          </p:txBody>
        </p:sp>
        <p:pic>
          <p:nvPicPr>
            <p:cNvPr id="30" name="Shape 467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7753765" y="2502255"/>
              <a:ext cx="955150" cy="69361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1" name="Shape 475"/>
            <p:cNvSpPr txBox="1"/>
            <p:nvPr/>
          </p:nvSpPr>
          <p:spPr>
            <a:xfrm>
              <a:off x="7609710" y="3203182"/>
              <a:ext cx="1242890" cy="257734"/>
            </a:xfrm>
            <a:prstGeom prst="rect">
              <a:avLst/>
            </a:prstGeom>
            <a:solidFill>
              <a:srgbClr val="8C55D1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 algn="ctr"/>
              <a:r>
                <a:rPr lang="en-US" altLang="zh-TW" sz="1100" b="1" dirty="0" smtClean="0">
                  <a:solidFill>
                    <a:schemeClr val="bg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Virtual</a:t>
              </a:r>
              <a:r>
                <a:rPr lang="zh-TW" altLang="en-US" sz="1100" b="1" dirty="0" smtClean="0">
                  <a:solidFill>
                    <a:schemeClr val="bg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 </a:t>
              </a:r>
              <a:r>
                <a:rPr lang="en-US" altLang="zh-TW" sz="1100" b="1" dirty="0" smtClean="0">
                  <a:solidFill>
                    <a:schemeClr val="bg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Pool</a:t>
              </a:r>
              <a:r>
                <a:rPr lang="zh-TW" altLang="en-US" sz="1100" b="1" dirty="0" smtClean="0">
                  <a:solidFill>
                    <a:schemeClr val="bg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  </a:t>
              </a:r>
              <a:r>
                <a:rPr lang="en-US" altLang="zh-TW" sz="1100" b="1" dirty="0" smtClean="0">
                  <a:solidFill>
                    <a:schemeClr val="bg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1</a:t>
              </a:r>
              <a:endParaRPr lang="zh-TW" altLang="en-US" sz="1100" b="1" dirty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pic>
          <p:nvPicPr>
            <p:cNvPr id="32" name="Shape 467"/>
            <p:cNvPicPr preferRelativeResize="0"/>
            <p:nvPr/>
          </p:nvPicPr>
          <p:blipFill>
            <a:blip r:embed="rId4"/>
            <a:srcRect r="36396"/>
            <a:stretch>
              <a:fillRect/>
            </a:stretch>
          </p:blipFill>
          <p:spPr>
            <a:xfrm>
              <a:off x="7818480" y="3553395"/>
              <a:ext cx="607510" cy="5969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" name="Picture 8"/>
            <p:cNvPicPr>
              <a:picLocks noChangeAspect="1"/>
            </p:cNvPicPr>
            <p:nvPr/>
          </p:nvPicPr>
          <p:blipFill rotWithShape="1">
            <a:blip r:embed="rId5">
              <a:extLst/>
            </a:blip>
            <a:srcRect l="9169" t="5367" r="9013" b="4819"/>
            <a:stretch/>
          </p:blipFill>
          <p:spPr>
            <a:xfrm>
              <a:off x="7702905" y="1500438"/>
              <a:ext cx="936104" cy="578234"/>
            </a:xfrm>
            <a:prstGeom prst="rect">
              <a:avLst/>
            </a:prstGeom>
          </p:spPr>
        </p:pic>
        <p:pic>
          <p:nvPicPr>
            <p:cNvPr id="34" name="Picture 2" descr="\\Marketing\Marketing\MarketingMaterials\DM\NAS\Software_Section_brochure\QNAP product icon_20170816-assets\Container_station.png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3934976" y="1671530"/>
              <a:ext cx="494148" cy="494922"/>
            </a:xfrm>
            <a:prstGeom prst="rect">
              <a:avLst/>
            </a:prstGeom>
            <a:noFill/>
          </p:spPr>
        </p:pic>
        <p:cxnSp>
          <p:nvCxnSpPr>
            <p:cNvPr id="35" name="Shape 482"/>
            <p:cNvCxnSpPr/>
            <p:nvPr/>
          </p:nvCxnSpPr>
          <p:spPr>
            <a:xfrm>
              <a:off x="5216977" y="2984602"/>
              <a:ext cx="2322085" cy="1282596"/>
            </a:xfrm>
            <a:prstGeom prst="bentConnector3">
              <a:avLst>
                <a:gd name="adj1" fmla="val 50000"/>
              </a:avLst>
            </a:prstGeom>
            <a:noFill/>
            <a:ln w="38100" cap="flat" cmpd="sng">
              <a:solidFill>
                <a:srgbClr val="00B0F0"/>
              </a:solidFill>
              <a:prstDash val="sysDash"/>
              <a:round/>
              <a:headEnd type="none" w="lg" len="lg"/>
              <a:tailEnd type="none" w="lg" len="lg"/>
            </a:ln>
          </p:spPr>
        </p:cxnSp>
        <p:cxnSp>
          <p:nvCxnSpPr>
            <p:cNvPr id="36" name="Shape 482"/>
            <p:cNvCxnSpPr/>
            <p:nvPr/>
          </p:nvCxnSpPr>
          <p:spPr>
            <a:xfrm flipV="1">
              <a:off x="5216977" y="1870020"/>
              <a:ext cx="2471298" cy="853633"/>
            </a:xfrm>
            <a:prstGeom prst="bentConnector3">
              <a:avLst>
                <a:gd name="adj1" fmla="val 45560"/>
              </a:avLst>
            </a:prstGeom>
            <a:noFill/>
            <a:ln w="38100" cap="flat" cmpd="sng">
              <a:solidFill>
                <a:schemeClr val="accent5">
                  <a:lumMod val="75000"/>
                </a:schemeClr>
              </a:solidFill>
              <a:prstDash val="sysDash"/>
              <a:round/>
              <a:headEnd type="none" w="lg" len="lg"/>
              <a:tailEnd type="none" w="lg" len="lg"/>
            </a:ln>
          </p:spPr>
        </p:cxnSp>
        <p:cxnSp>
          <p:nvCxnSpPr>
            <p:cNvPr id="37" name="Shape 482"/>
            <p:cNvCxnSpPr/>
            <p:nvPr/>
          </p:nvCxnSpPr>
          <p:spPr>
            <a:xfrm flipV="1">
              <a:off x="5216977" y="2841746"/>
              <a:ext cx="2536788" cy="4820"/>
            </a:xfrm>
            <a:prstGeom prst="straightConnector1">
              <a:avLst/>
            </a:prstGeom>
            <a:noFill/>
            <a:ln w="38100" cap="flat" cmpd="sng">
              <a:solidFill>
                <a:srgbClr val="7030A0"/>
              </a:solidFill>
              <a:prstDash val="sysDash"/>
              <a:round/>
              <a:headEnd type="none" w="lg" len="lg"/>
              <a:tailEnd type="none" w="lg" len="lg"/>
            </a:ln>
          </p:spPr>
        </p:cxnSp>
        <p:pic>
          <p:nvPicPr>
            <p:cNvPr id="38" name="Picture 2"/>
            <p:cNvPicPr>
              <a:picLocks noChangeAspect="1" noChangeArrowheads="1"/>
            </p:cNvPicPr>
            <p:nvPr/>
          </p:nvPicPr>
          <p:blipFill>
            <a:blip r:embed="rId7"/>
            <a:stretch>
              <a:fillRect/>
            </a:stretch>
          </p:blipFill>
          <p:spPr bwMode="auto">
            <a:xfrm>
              <a:off x="3810240" y="2251922"/>
              <a:ext cx="1522016" cy="9512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9" name="Picture 1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693285" y="3195867"/>
              <a:ext cx="526306" cy="535383"/>
            </a:xfrm>
            <a:prstGeom prst="rect">
              <a:avLst/>
            </a:prstGeom>
            <a:solidFill>
              <a:srgbClr val="FFFFFF"/>
            </a:solidFill>
          </p:spPr>
        </p:pic>
        <p:sp>
          <p:nvSpPr>
            <p:cNvPr id="40" name="圓角矩形 39"/>
            <p:cNvSpPr/>
            <p:nvPr/>
          </p:nvSpPr>
          <p:spPr>
            <a:xfrm>
              <a:off x="4923804" y="3553394"/>
              <a:ext cx="593465" cy="177855"/>
            </a:xfrm>
            <a:prstGeom prst="roundRect">
              <a:avLst>
                <a:gd name="adj" fmla="val 50000"/>
              </a:avLst>
            </a:prstGeom>
            <a:solidFill>
              <a:srgbClr val="41BEC8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TW" sz="800" dirty="0" smtClean="0"/>
                <a:t>RAID</a:t>
              </a:r>
              <a:endParaRPr kumimoji="1" lang="zh-TW" altLang="en-US" sz="800" dirty="0"/>
            </a:p>
          </p:txBody>
        </p:sp>
        <p:pic>
          <p:nvPicPr>
            <p:cNvPr id="41" name="圖片 40" descr="分享器.pn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25806" y="2621815"/>
              <a:ext cx="1146008" cy="452228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Shape 520"/>
          <p:cNvSpPr/>
          <p:nvPr/>
        </p:nvSpPr>
        <p:spPr>
          <a:xfrm>
            <a:off x="1" y="0"/>
            <a:ext cx="9144000" cy="342900"/>
          </a:xfrm>
          <a:prstGeom prst="rect">
            <a:avLst/>
          </a:prstGeom>
          <a:noFill/>
          <a:ln>
            <a:noFill/>
          </a:ln>
        </p:spPr>
        <p:txBody>
          <a:bodyPr wrap="square" lIns="68550" tIns="34250" rIns="68550" bIns="342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n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lang="en"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1" name="Shape 521"/>
          <p:cNvSpPr txBox="1"/>
          <p:nvPr/>
        </p:nvSpPr>
        <p:spPr>
          <a:xfrm>
            <a:off x="72008" y="4917082"/>
            <a:ext cx="5076000" cy="246900"/>
          </a:xfrm>
          <a:prstGeom prst="rect">
            <a:avLst/>
          </a:prstGeom>
          <a:noFill/>
          <a:ln>
            <a:noFill/>
          </a:ln>
        </p:spPr>
        <p:txBody>
          <a:bodyPr wrap="square" lIns="68550" tIns="34275" rIns="68550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2" name="Shape 52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lvl="0">
              <a:buSzPct val="25000"/>
            </a:pPr>
            <a:r>
              <a:rPr lang="en" dirty="0">
                <a:solidFill>
                  <a:srgbClr val="FFFFFF"/>
                </a:solidFill>
              </a:rPr>
              <a:t>Backup Connection For Data </a:t>
            </a:r>
            <a:r>
              <a:rPr lang="en-US" dirty="0" smtClean="0">
                <a:solidFill>
                  <a:srgbClr val="FFFFFF"/>
                </a:solidFill>
              </a:rPr>
              <a:t>Security</a:t>
            </a:r>
            <a:r>
              <a:rPr lang="en" dirty="0" smtClean="0">
                <a:solidFill>
                  <a:srgbClr val="FFFFFF"/>
                </a:solidFill>
              </a:rPr>
              <a:t> </a:t>
            </a:r>
            <a:endParaRPr lang="en" dirty="0">
              <a:solidFill>
                <a:srgbClr val="FFFFFF"/>
              </a:solidFill>
            </a:endParaRPr>
          </a:p>
        </p:txBody>
      </p:sp>
      <p:sp>
        <p:nvSpPr>
          <p:cNvPr id="523" name="Shape 523"/>
          <p:cNvSpPr txBox="1"/>
          <p:nvPr/>
        </p:nvSpPr>
        <p:spPr>
          <a:xfrm>
            <a:off x="295911" y="1177195"/>
            <a:ext cx="3957829" cy="2854988"/>
          </a:xfrm>
          <a:prstGeom prst="rect">
            <a:avLst/>
          </a:prstGeom>
          <a:noFill/>
          <a:ln>
            <a:noFill/>
          </a:ln>
        </p:spPr>
        <p:txBody>
          <a:bodyPr wrap="square" lIns="68550" tIns="34250" rIns="68550" bIns="34250" anchor="t" anchorCtr="0">
            <a:noAutofit/>
          </a:bodyPr>
          <a:lstStyle/>
          <a:p>
            <a:pPr lvl="0" indent="-69850">
              <a:lnSpc>
                <a:spcPct val="115000"/>
              </a:lnSpc>
              <a:spcBef>
                <a:spcPts val="500"/>
              </a:spcBef>
              <a:buSzPct val="55000"/>
            </a:pPr>
            <a:r>
              <a:rPr lang="en-US" sz="2000" u="sng" dirty="0" smtClean="0">
                <a:solidFill>
                  <a:srgbClr val="0B5394"/>
                </a:solidFill>
              </a:rPr>
              <a:t>Combining</a:t>
            </a:r>
            <a:r>
              <a:rPr lang="en" sz="2000" u="sng" dirty="0" smtClean="0">
                <a:solidFill>
                  <a:srgbClr val="0B5394"/>
                </a:solidFill>
              </a:rPr>
              <a:t> </a:t>
            </a:r>
            <a:r>
              <a:rPr lang="en" sz="2000" u="sng" dirty="0">
                <a:solidFill>
                  <a:srgbClr val="0B5394"/>
                </a:solidFill>
              </a:rPr>
              <a:t>QNAP NAS Port Trunking </a:t>
            </a:r>
            <a:r>
              <a:rPr lang="en" sz="2000" u="sng" dirty="0" smtClean="0">
                <a:solidFill>
                  <a:srgbClr val="0B5394"/>
                </a:solidFill>
              </a:rPr>
              <a:t>(</a:t>
            </a:r>
            <a:r>
              <a:rPr lang="en" sz="2000" u="sng" dirty="0">
                <a:solidFill>
                  <a:srgbClr val="0B5394"/>
                </a:solidFill>
              </a:rPr>
              <a:t>Multiple </a:t>
            </a:r>
            <a:r>
              <a:rPr lang="en-US" sz="2000" u="sng" dirty="0" smtClean="0">
                <a:solidFill>
                  <a:srgbClr val="0B5394"/>
                </a:solidFill>
              </a:rPr>
              <a:t>connections</a:t>
            </a:r>
            <a:r>
              <a:rPr lang="en" sz="2000" u="sng" dirty="0" smtClean="0">
                <a:solidFill>
                  <a:srgbClr val="0B5394"/>
                </a:solidFill>
              </a:rPr>
              <a:t>, </a:t>
            </a:r>
            <a:r>
              <a:rPr lang="en" sz="2000" u="sng" dirty="0">
                <a:solidFill>
                  <a:srgbClr val="0B5394"/>
                </a:solidFill>
              </a:rPr>
              <a:t>same IP):</a:t>
            </a:r>
          </a:p>
          <a:p>
            <a:pPr marL="412750" lvl="0" indent="-285750" rtl="0">
              <a:lnSpc>
                <a:spcPct val="115000"/>
              </a:lnSpc>
              <a:spcBef>
                <a:spcPts val="500"/>
              </a:spcBef>
              <a:buClr>
                <a:srgbClr val="044981"/>
              </a:buClr>
              <a:buSzPct val="100000"/>
              <a:buFont typeface="Wingdings" charset="2"/>
              <a:buChar char="l"/>
            </a:pPr>
            <a:r>
              <a:rPr lang="en" sz="1800" dirty="0"/>
              <a:t>Create Backup Connection</a:t>
            </a:r>
          </a:p>
          <a:p>
            <a:pPr marL="412750" lvl="0" indent="-285750" rtl="0">
              <a:lnSpc>
                <a:spcPct val="115000"/>
              </a:lnSpc>
              <a:spcBef>
                <a:spcPts val="500"/>
              </a:spcBef>
              <a:buClr>
                <a:srgbClr val="044981"/>
              </a:buClr>
              <a:buSzPct val="100000"/>
              <a:buFont typeface="Wingdings" charset="2"/>
              <a:buChar char="l"/>
            </a:pPr>
            <a:r>
              <a:rPr lang="en" sz="1800" dirty="0"/>
              <a:t>Achieve Load Balance with </a:t>
            </a:r>
            <a:br>
              <a:rPr lang="en" sz="1800" dirty="0"/>
            </a:br>
            <a:r>
              <a:rPr lang="en" sz="1800" dirty="0"/>
              <a:t>supported switch</a:t>
            </a:r>
          </a:p>
          <a:p>
            <a:pPr marL="412750" lvl="0" indent="-285750" rtl="0">
              <a:lnSpc>
                <a:spcPct val="115000"/>
              </a:lnSpc>
              <a:spcBef>
                <a:spcPts val="500"/>
              </a:spcBef>
              <a:buClr>
                <a:srgbClr val="044981"/>
              </a:buClr>
              <a:buSzPct val="100000"/>
              <a:buFont typeface="Wingdings" charset="2"/>
              <a:buChar char="l"/>
            </a:pPr>
            <a:r>
              <a:rPr lang="en" sz="1800" dirty="0"/>
              <a:t>Use with 1GbE, 10GbE and 40GbE</a:t>
            </a:r>
          </a:p>
          <a:p>
            <a:pPr marR="0" lvl="0" algn="l" rtl="0">
              <a:spcBef>
                <a:spcPts val="360"/>
              </a:spcBef>
              <a:buClr>
                <a:srgbClr val="044981"/>
              </a:buClr>
            </a:pPr>
            <a:endParaRPr sz="1600" b="1" i="0" u="none" strike="noStrike" cap="none" dirty="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" name="群組 2"/>
          <p:cNvGrpSpPr/>
          <p:nvPr/>
        </p:nvGrpSpPr>
        <p:grpSpPr>
          <a:xfrm>
            <a:off x="4111630" y="1036100"/>
            <a:ext cx="3818459" cy="3361779"/>
            <a:chOff x="4277008" y="1627205"/>
            <a:chExt cx="3818459" cy="3361779"/>
          </a:xfrm>
        </p:grpSpPr>
        <p:grpSp>
          <p:nvGrpSpPr>
            <p:cNvPr id="2" name="群組 1"/>
            <p:cNvGrpSpPr/>
            <p:nvPr/>
          </p:nvGrpSpPr>
          <p:grpSpPr>
            <a:xfrm>
              <a:off x="4277008" y="1627205"/>
              <a:ext cx="3818459" cy="3361779"/>
              <a:chOff x="935665" y="1412664"/>
              <a:chExt cx="3818459" cy="3361779"/>
            </a:xfrm>
          </p:grpSpPr>
          <p:pic>
            <p:nvPicPr>
              <p:cNvPr id="7" name="Shape 457"/>
              <p:cNvPicPr preferRelativeResize="0"/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5665" y="1412664"/>
                <a:ext cx="3818459" cy="336177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8" name="圖片 7" descr="綠_硬碟.png"/>
              <p:cNvPicPr>
                <a:picLocks noChangeAspect="1"/>
              </p:cNvPicPr>
              <p:nvPr/>
            </p:nvPicPr>
            <p:blipFill>
              <a:blip r:embed="rId4">
                <a:alphaModFix amt="93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04947" y="1994925"/>
                <a:ext cx="684890" cy="684890"/>
              </a:xfrm>
              <a:prstGeom prst="rect">
                <a:avLst/>
              </a:prstGeom>
            </p:spPr>
          </p:pic>
        </p:grpSp>
        <p:sp>
          <p:nvSpPr>
            <p:cNvPr id="10" name="Shape 475"/>
            <p:cNvSpPr txBox="1"/>
            <p:nvPr/>
          </p:nvSpPr>
          <p:spPr>
            <a:xfrm>
              <a:off x="5742569" y="3486257"/>
              <a:ext cx="916247" cy="3925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rPr lang="en-US" altLang="zh-TW" sz="12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Ethernet</a:t>
              </a:r>
              <a:endParaRPr lang="zh-TW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Shape 498"/>
          <p:cNvPicPr preferRelativeResize="0"/>
          <p:nvPr/>
        </p:nvPicPr>
        <p:blipFill>
          <a:blip r:embed="rId3"/>
          <a:srcRect/>
          <a:stretch>
            <a:fillRect/>
          </a:stretch>
        </p:blipFill>
        <p:spPr>
          <a:xfrm>
            <a:off x="3366450" y="2440453"/>
            <a:ext cx="4581788" cy="2509434"/>
          </a:xfrm>
          <a:prstGeom prst="rect">
            <a:avLst/>
          </a:prstGeom>
          <a:noFill/>
          <a:ln w="3175" cmpd="sng">
            <a:solidFill>
              <a:schemeClr val="bg1">
                <a:lumMod val="85000"/>
              </a:schemeClr>
            </a:solidFill>
          </a:ln>
        </p:spPr>
      </p:pic>
      <p:sp>
        <p:nvSpPr>
          <p:cNvPr id="556" name="Shape 556"/>
          <p:cNvSpPr/>
          <p:nvPr/>
        </p:nvSpPr>
        <p:spPr>
          <a:xfrm>
            <a:off x="1" y="0"/>
            <a:ext cx="9144000" cy="342900"/>
          </a:xfrm>
          <a:prstGeom prst="rect">
            <a:avLst/>
          </a:prstGeom>
          <a:noFill/>
          <a:ln>
            <a:noFill/>
          </a:ln>
        </p:spPr>
        <p:txBody>
          <a:bodyPr wrap="square" lIns="68550" tIns="34250" rIns="68550" bIns="342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n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lang="en"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7" name="Shape 557"/>
          <p:cNvSpPr txBox="1"/>
          <p:nvPr/>
        </p:nvSpPr>
        <p:spPr>
          <a:xfrm>
            <a:off x="72008" y="4917082"/>
            <a:ext cx="5076000" cy="246900"/>
          </a:xfrm>
          <a:prstGeom prst="rect">
            <a:avLst/>
          </a:prstGeom>
          <a:noFill/>
          <a:ln>
            <a:noFill/>
          </a:ln>
        </p:spPr>
        <p:txBody>
          <a:bodyPr wrap="square" lIns="68550" tIns="34275" rIns="68550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8" name="Shape 558"/>
          <p:cNvSpPr txBox="1">
            <a:spLocks noGrp="1"/>
          </p:cNvSpPr>
          <p:nvPr>
            <p:ph type="title"/>
          </p:nvPr>
        </p:nvSpPr>
        <p:spPr>
          <a:xfrm>
            <a:off x="-182880" y="371550"/>
            <a:ext cx="9622302" cy="722124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lvl="0">
              <a:buSzPct val="25000"/>
            </a:pPr>
            <a:r>
              <a:rPr lang="en" sz="2800" dirty="0">
                <a:solidFill>
                  <a:srgbClr val="FFFFFF"/>
                </a:solidFill>
              </a:rPr>
              <a:t>Auto Recovering </a:t>
            </a:r>
            <a:r>
              <a:rPr lang="en-US" sz="2800" dirty="0" smtClean="0">
                <a:solidFill>
                  <a:srgbClr val="FFFFFF"/>
                </a:solidFill>
              </a:rPr>
              <a:t>for Building a Safer Connection</a:t>
            </a:r>
            <a:endParaRPr lang="en" sz="2800" dirty="0">
              <a:solidFill>
                <a:srgbClr val="FFFFFF"/>
              </a:solidFill>
            </a:endParaRPr>
          </a:p>
        </p:txBody>
      </p:sp>
      <p:sp>
        <p:nvSpPr>
          <p:cNvPr id="559" name="Shape 559"/>
          <p:cNvSpPr txBox="1"/>
          <p:nvPr/>
        </p:nvSpPr>
        <p:spPr>
          <a:xfrm>
            <a:off x="142925" y="1177200"/>
            <a:ext cx="9001200" cy="2130900"/>
          </a:xfrm>
          <a:prstGeom prst="rect">
            <a:avLst/>
          </a:prstGeom>
          <a:noFill/>
          <a:ln>
            <a:noFill/>
          </a:ln>
        </p:spPr>
        <p:txBody>
          <a:bodyPr wrap="square" lIns="68550" tIns="34250" rIns="68550" bIns="34250" anchor="t" anchorCtr="0">
            <a:noAutofit/>
          </a:bodyPr>
          <a:lstStyle/>
          <a:p>
            <a:pPr marL="457200" lvl="0" indent="-355600">
              <a:lnSpc>
                <a:spcPct val="115000"/>
              </a:lnSpc>
              <a:spcBef>
                <a:spcPts val="500"/>
              </a:spcBef>
              <a:buClr>
                <a:srgbClr val="044981"/>
              </a:buClr>
              <a:buSzPct val="100000"/>
              <a:buFont typeface="Wingdings" charset="2"/>
              <a:buChar char="l"/>
            </a:pPr>
            <a:r>
              <a:rPr lang="en" sz="1800" dirty="0"/>
              <a:t>Enhanced iSCSI stability and </a:t>
            </a:r>
            <a:r>
              <a:rPr lang="en-US" sz="1800" dirty="0" smtClean="0"/>
              <a:t>security</a:t>
            </a:r>
            <a:r>
              <a:rPr lang="en" sz="1800" dirty="0" smtClean="0"/>
              <a:t>, </a:t>
            </a:r>
            <a:r>
              <a:rPr lang="en" sz="1800" dirty="0"/>
              <a:t>quickly disconnect an abnormal connection to avoid misjudgment from application  </a:t>
            </a:r>
          </a:p>
          <a:p>
            <a:pPr marL="457200" lvl="0" indent="-355600">
              <a:lnSpc>
                <a:spcPct val="115000"/>
              </a:lnSpc>
              <a:spcBef>
                <a:spcPts val="500"/>
              </a:spcBef>
              <a:buClr>
                <a:srgbClr val="044981"/>
              </a:buClr>
              <a:buSzPct val="100000"/>
              <a:buFont typeface="Wingdings" charset="2"/>
              <a:buChar char="l"/>
            </a:pPr>
            <a:r>
              <a:rPr lang="en-US" sz="1800" dirty="0" smtClean="0"/>
              <a:t>Doesn't</a:t>
            </a:r>
            <a:r>
              <a:rPr lang="en" sz="1800" dirty="0" smtClean="0"/>
              <a:t> </a:t>
            </a:r>
            <a:r>
              <a:rPr lang="en" sz="1800" dirty="0"/>
              <a:t>need </a:t>
            </a:r>
            <a:r>
              <a:rPr lang="en-US" sz="1800" dirty="0" smtClean="0"/>
              <a:t>manual recovery </a:t>
            </a:r>
            <a:r>
              <a:rPr lang="en" sz="1800" dirty="0" smtClean="0"/>
              <a:t>when </a:t>
            </a:r>
            <a:r>
              <a:rPr lang="en" sz="1800" dirty="0"/>
              <a:t>network is temporarily blocked </a:t>
            </a:r>
          </a:p>
          <a:p>
            <a:pPr marL="285750" lvl="0" indent="-285750" rtl="0">
              <a:lnSpc>
                <a:spcPct val="115000"/>
              </a:lnSpc>
              <a:spcBef>
                <a:spcPts val="500"/>
              </a:spcBef>
              <a:buClr>
                <a:srgbClr val="044981"/>
              </a:buClr>
              <a:buFont typeface="Wingdings" charset="2"/>
              <a:buChar char="l"/>
            </a:pPr>
            <a:endParaRPr sz="1800" b="1" dirty="0">
              <a:solidFill>
                <a:schemeClr val="dk1"/>
              </a:solidFill>
            </a:endParaRPr>
          </a:p>
        </p:txBody>
      </p:sp>
      <p:sp>
        <p:nvSpPr>
          <p:cNvPr id="9" name="Shape 495"/>
          <p:cNvSpPr txBox="1"/>
          <p:nvPr/>
        </p:nvSpPr>
        <p:spPr>
          <a:xfrm>
            <a:off x="72008" y="4917082"/>
            <a:ext cx="5076000" cy="246900"/>
          </a:xfrm>
          <a:prstGeom prst="rect">
            <a:avLst/>
          </a:prstGeom>
          <a:noFill/>
          <a:ln>
            <a:noFill/>
          </a:ln>
        </p:spPr>
        <p:txBody>
          <a:bodyPr wrap="square" lIns="68550" tIns="34275" rIns="68550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Shape 499"/>
          <p:cNvSpPr/>
          <p:nvPr/>
        </p:nvSpPr>
        <p:spPr>
          <a:xfrm>
            <a:off x="2182353" y="3137575"/>
            <a:ext cx="2504139" cy="1685700"/>
          </a:xfrm>
          <a:prstGeom prst="rightArrow">
            <a:avLst>
              <a:gd name="adj1" fmla="val 46366"/>
              <a:gd name="adj2" fmla="val 44550"/>
            </a:avLst>
          </a:prstGeom>
          <a:solidFill>
            <a:srgbClr val="3C96B7"/>
          </a:solidFill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lIns="91425" tIns="91425" rIns="91425" bIns="91425" anchor="ctr" anchorCtr="0">
            <a:noAutofit/>
          </a:bodyPr>
          <a:lstStyle/>
          <a:p>
            <a:pPr lvl="0"/>
            <a:r>
              <a:rPr lang="zh-TW" altLang="en-US" sz="1800" b="1" dirty="0" smtClean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      </a:t>
            </a:r>
            <a:r>
              <a:rPr lang="en" altLang="zh-TW" sz="1800" b="1" dirty="0" smtClean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Recover after</a:t>
            </a:r>
            <a:endParaRPr lang="en-US" altLang="zh-TW" sz="1800" b="1" dirty="0" smtClean="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lvl="0"/>
            <a:r>
              <a:rPr lang="zh-TW" altLang="zh-TW" sz="1800" b="1" dirty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en" altLang="zh-TW" sz="1800" b="1" dirty="0" smtClean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zh-TW" altLang="en-US" sz="1800" b="1" dirty="0" smtClean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    </a:t>
            </a:r>
            <a:r>
              <a:rPr lang="en" altLang="zh-TW" sz="1800" b="1" dirty="0" smtClean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reconnected</a:t>
            </a:r>
            <a:r>
              <a:rPr lang="zh-TW" altLang="en-US" sz="1800" b="1" dirty="0" smtClean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endParaRPr lang="en" altLang="zh-TW" sz="1800" b="1" dirty="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2" name="Shape 500"/>
          <p:cNvSpPr/>
          <p:nvPr/>
        </p:nvSpPr>
        <p:spPr>
          <a:xfrm>
            <a:off x="254453" y="3137575"/>
            <a:ext cx="2305800" cy="1685700"/>
          </a:xfrm>
          <a:prstGeom prst="rightArrow">
            <a:avLst>
              <a:gd name="adj1" fmla="val 48667"/>
              <a:gd name="adj2" fmla="val 50000"/>
            </a:avLst>
          </a:prstGeom>
          <a:solidFill>
            <a:srgbClr val="044981"/>
          </a:solidFill>
          <a:ln w="57150" cmpd="sng">
            <a:solidFill>
              <a:schemeClr val="bg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lIns="91425" tIns="91425" rIns="91425" bIns="91425" anchor="ctr" anchorCtr="0">
            <a:noAutofit/>
          </a:bodyPr>
          <a:lstStyle/>
          <a:p>
            <a:pPr lvl="0"/>
            <a:r>
              <a:rPr lang="en" altLang="zh-TW" sz="1600" b="1" dirty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Use Mac address to search NAS</a:t>
            </a:r>
          </a:p>
        </p:txBody>
      </p:sp>
      <p:sp>
        <p:nvSpPr>
          <p:cNvPr id="13" name="矩形 12"/>
          <p:cNvSpPr/>
          <p:nvPr/>
        </p:nvSpPr>
        <p:spPr>
          <a:xfrm>
            <a:off x="72001" y="3602425"/>
            <a:ext cx="146441" cy="756000"/>
          </a:xfrm>
          <a:prstGeom prst="rect">
            <a:avLst/>
          </a:prstGeom>
          <a:solidFill>
            <a:srgbClr val="04498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Shape 569"/>
          <p:cNvSpPr/>
          <p:nvPr/>
        </p:nvSpPr>
        <p:spPr>
          <a:xfrm>
            <a:off x="1" y="0"/>
            <a:ext cx="9144000" cy="342900"/>
          </a:xfrm>
          <a:prstGeom prst="rect">
            <a:avLst/>
          </a:prstGeom>
          <a:noFill/>
          <a:ln>
            <a:noFill/>
          </a:ln>
        </p:spPr>
        <p:txBody>
          <a:bodyPr wrap="square" lIns="68550" tIns="34250" rIns="68550" bIns="342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n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lang="en"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0" name="Shape 570"/>
          <p:cNvSpPr txBox="1"/>
          <p:nvPr/>
        </p:nvSpPr>
        <p:spPr>
          <a:xfrm>
            <a:off x="196090" y="1369548"/>
            <a:ext cx="3383364" cy="2130900"/>
          </a:xfrm>
          <a:prstGeom prst="rect">
            <a:avLst/>
          </a:prstGeom>
          <a:noFill/>
          <a:ln>
            <a:noFill/>
          </a:ln>
        </p:spPr>
        <p:txBody>
          <a:bodyPr wrap="square" lIns="68550" tIns="34250" rIns="68550" bIns="34250" anchor="t" anchorCtr="0">
            <a:noAutofit/>
          </a:bodyPr>
          <a:lstStyle/>
          <a:p>
            <a:pPr marL="457200" lvl="0" indent="-355600" rtl="0">
              <a:lnSpc>
                <a:spcPct val="115000"/>
              </a:lnSpc>
              <a:spcBef>
                <a:spcPts val="500"/>
              </a:spcBef>
              <a:buClr>
                <a:srgbClr val="044981"/>
              </a:buClr>
              <a:buSzPct val="100000"/>
              <a:buFont typeface="Wingdings" charset="2"/>
              <a:buChar char="l"/>
            </a:pPr>
            <a:r>
              <a:rPr lang="en" sz="1800" dirty="0"/>
              <a:t>With a </a:t>
            </a:r>
            <a:r>
              <a:rPr lang="en" sz="1800" dirty="0" smtClean="0"/>
              <a:t>8-bays </a:t>
            </a:r>
            <a:r>
              <a:rPr lang="en" sz="1800" dirty="0"/>
              <a:t>NAS and 4 UX-800P，Maximum </a:t>
            </a:r>
            <a:r>
              <a:rPr lang="en" sz="1800" dirty="0">
                <a:solidFill>
                  <a:srgbClr val="FF6600"/>
                </a:solidFill>
              </a:rPr>
              <a:t>300TB*</a:t>
            </a:r>
            <a:r>
              <a:rPr lang="en" sz="1800" dirty="0"/>
              <a:t> (8TB per disk</a:t>
            </a:r>
            <a:r>
              <a:rPr lang="en" sz="1800" dirty="0" smtClean="0"/>
              <a:t>)</a:t>
            </a:r>
          </a:p>
          <a:p>
            <a:pPr marL="457200" lvl="0" indent="-355600" rtl="0">
              <a:lnSpc>
                <a:spcPct val="115000"/>
              </a:lnSpc>
              <a:spcBef>
                <a:spcPts val="500"/>
              </a:spcBef>
              <a:buClr>
                <a:srgbClr val="044981"/>
              </a:buClr>
              <a:buSzPct val="100000"/>
              <a:buFont typeface="Wingdings" charset="2"/>
              <a:buChar char="l"/>
            </a:pPr>
            <a:endParaRPr lang="en" sz="1800" dirty="0"/>
          </a:p>
          <a:p>
            <a:pPr marL="457200" lvl="0" indent="-355600" rtl="0">
              <a:lnSpc>
                <a:spcPct val="115000"/>
              </a:lnSpc>
              <a:spcBef>
                <a:spcPts val="500"/>
              </a:spcBef>
              <a:buClr>
                <a:srgbClr val="044981"/>
              </a:buClr>
              <a:buSzPct val="100000"/>
              <a:buFont typeface="Wingdings" charset="2"/>
              <a:buChar char="l"/>
            </a:pPr>
            <a:r>
              <a:rPr lang="en" sz="1800" dirty="0"/>
              <a:t>Add Virtual JBOD: </a:t>
            </a:r>
          </a:p>
          <a:p>
            <a:pPr marL="101600" lvl="1">
              <a:lnSpc>
                <a:spcPct val="115000"/>
              </a:lnSpc>
              <a:spcBef>
                <a:spcPts val="500"/>
              </a:spcBef>
              <a:buClr>
                <a:srgbClr val="044981"/>
              </a:buClr>
              <a:buSzPct val="100000"/>
            </a:pPr>
            <a:r>
              <a:rPr lang="zh-TW" altLang="en-US" sz="1800" dirty="0" smtClean="0"/>
              <a:t>     </a:t>
            </a:r>
            <a:r>
              <a:rPr lang="en" sz="1800" dirty="0" smtClean="0"/>
              <a:t>Over </a:t>
            </a:r>
            <a:r>
              <a:rPr lang="en" sz="1800" dirty="0">
                <a:solidFill>
                  <a:srgbClr val="FF6600"/>
                </a:solidFill>
              </a:rPr>
              <a:t>1 PB total </a:t>
            </a:r>
            <a:r>
              <a:rPr lang="en" sz="1800" dirty="0"/>
              <a:t/>
            </a:r>
            <a:br>
              <a:rPr lang="en" sz="1800" dirty="0"/>
            </a:br>
            <a:r>
              <a:rPr lang="zh-TW" altLang="en-US" sz="1800" dirty="0" smtClean="0"/>
              <a:t>     </a:t>
            </a:r>
            <a:r>
              <a:rPr lang="en" sz="1800" dirty="0" smtClean="0"/>
              <a:t>raw </a:t>
            </a:r>
            <a:r>
              <a:rPr lang="en" sz="1800" dirty="0"/>
              <a:t>storage </a:t>
            </a:r>
            <a:r>
              <a:rPr lang="en" sz="1800" dirty="0" smtClean="0"/>
              <a:t>space</a:t>
            </a:r>
            <a:endParaRPr sz="1800" dirty="0">
              <a:solidFill>
                <a:srgbClr val="244061"/>
              </a:solidFill>
            </a:endParaRPr>
          </a:p>
          <a:p>
            <a:pPr marL="285750" marR="0" lvl="0" indent="-285750" algn="l" rtl="0">
              <a:spcBef>
                <a:spcPts val="360"/>
              </a:spcBef>
              <a:buClr>
                <a:srgbClr val="044981"/>
              </a:buClr>
              <a:buFont typeface="Wingdings" charset="2"/>
              <a:buChar char="l"/>
            </a:pPr>
            <a:endParaRPr sz="1800" b="1" i="0" u="none" strike="noStrike" cap="none" dirty="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1" name="Shape 571"/>
          <p:cNvSpPr txBox="1"/>
          <p:nvPr/>
        </p:nvSpPr>
        <p:spPr>
          <a:xfrm>
            <a:off x="72008" y="4917082"/>
            <a:ext cx="5076000" cy="246900"/>
          </a:xfrm>
          <a:prstGeom prst="rect">
            <a:avLst/>
          </a:prstGeom>
          <a:noFill/>
          <a:ln>
            <a:noFill/>
          </a:ln>
        </p:spPr>
        <p:txBody>
          <a:bodyPr wrap="square" lIns="68550" tIns="34275" rIns="68550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2" name="Shape 572"/>
          <p:cNvSpPr txBox="1">
            <a:spLocks noGrp="1"/>
          </p:cNvSpPr>
          <p:nvPr>
            <p:ph type="title"/>
          </p:nvPr>
        </p:nvSpPr>
        <p:spPr>
          <a:xfrm>
            <a:off x="-278950" y="411500"/>
            <a:ext cx="9717600" cy="624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lvl="0">
              <a:buSzPct val="25000"/>
            </a:pPr>
            <a:r>
              <a:rPr lang="en-US" sz="3000" dirty="0" smtClean="0">
                <a:solidFill>
                  <a:srgbClr val="FFFFFF"/>
                </a:solidFill>
              </a:rPr>
              <a:t>Combining</a:t>
            </a:r>
            <a:r>
              <a:rPr lang="en" sz="3000" dirty="0" smtClean="0">
                <a:solidFill>
                  <a:srgbClr val="FFFFFF"/>
                </a:solidFill>
              </a:rPr>
              <a:t> </a:t>
            </a:r>
            <a:r>
              <a:rPr lang="en" sz="3000" dirty="0">
                <a:solidFill>
                  <a:srgbClr val="FFFFFF"/>
                </a:solidFill>
              </a:rPr>
              <a:t>JBOD and VJBOD for </a:t>
            </a:r>
            <a:r>
              <a:rPr lang="en-US" sz="3000" dirty="0" smtClean="0">
                <a:solidFill>
                  <a:srgbClr val="FFFFFF"/>
                </a:solidFill>
              </a:rPr>
              <a:t>Max.</a:t>
            </a:r>
            <a:r>
              <a:rPr lang="en" sz="3000" dirty="0" smtClean="0">
                <a:solidFill>
                  <a:srgbClr val="FFFFFF"/>
                </a:solidFill>
              </a:rPr>
              <a:t> </a:t>
            </a:r>
            <a:r>
              <a:rPr lang="en" sz="3000" dirty="0">
                <a:solidFill>
                  <a:srgbClr val="FFFFFF"/>
                </a:solidFill>
              </a:rPr>
              <a:t>Capacity</a:t>
            </a:r>
          </a:p>
        </p:txBody>
      </p:sp>
      <p:sp>
        <p:nvSpPr>
          <p:cNvPr id="8" name="圓角矩形 7"/>
          <p:cNvSpPr/>
          <p:nvPr/>
        </p:nvSpPr>
        <p:spPr>
          <a:xfrm>
            <a:off x="3784414" y="1822677"/>
            <a:ext cx="1852458" cy="461665"/>
          </a:xfrm>
          <a:prstGeom prst="roundRect">
            <a:avLst/>
          </a:prstGeom>
          <a:solidFill>
            <a:srgbClr val="FF6600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9" name="矩形 8"/>
          <p:cNvSpPr/>
          <p:nvPr/>
        </p:nvSpPr>
        <p:spPr>
          <a:xfrm>
            <a:off x="3784414" y="1822677"/>
            <a:ext cx="177851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800" b="1" dirty="0" smtClean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T</a:t>
            </a:r>
            <a:r>
              <a:rPr lang="zh-TW" altLang="zh-TW" sz="1800" b="1" dirty="0" smtClean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otal</a:t>
            </a:r>
            <a:r>
              <a:rPr lang="zh-TW" altLang="en-US" sz="1800" b="1" dirty="0" smtClean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en-US" altLang="zh-TW" sz="2400" b="1" dirty="0" smtClean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&gt;</a:t>
            </a:r>
            <a:r>
              <a:rPr lang="zh-TW" altLang="en-US" sz="2400" b="1" dirty="0" smtClean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zh-TW" altLang="zh-TW" sz="2400" b="1" dirty="0" smtClean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1 </a:t>
            </a:r>
            <a:r>
              <a:rPr lang="zh-TW" altLang="zh-TW" sz="2400" b="1" dirty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PB </a:t>
            </a:r>
            <a:r>
              <a:rPr lang="zh-TW" altLang="zh-TW" sz="2400" b="1" dirty="0" smtClean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endParaRPr lang="zh-TW" altLang="en-US" sz="2400" dirty="0">
              <a:solidFill>
                <a:srgbClr val="FFFFFF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4134136" y="3474165"/>
            <a:ext cx="1311134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05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8T</a:t>
            </a:r>
            <a:r>
              <a:rPr lang="zh-TW" altLang="zh-TW" sz="105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B</a:t>
            </a:r>
            <a:r>
              <a:rPr lang="zh-TW" altLang="en-US" sz="105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en-US" altLang="zh-TW" sz="105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x</a:t>
            </a:r>
            <a:r>
              <a:rPr lang="zh-TW" altLang="en-US" sz="105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en-US" altLang="zh-TW" sz="105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8=64TB</a:t>
            </a:r>
            <a:r>
              <a:rPr lang="zh-TW" altLang="zh-TW" sz="105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 </a:t>
            </a:r>
            <a:endParaRPr lang="zh-TW" altLang="en-US" sz="105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5445270" y="2445955"/>
            <a:ext cx="800014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050" dirty="0" smtClean="0">
                <a:solidFill>
                  <a:srgbClr val="660066"/>
                </a:solidFill>
              </a:rPr>
              <a:t>USB</a:t>
            </a:r>
            <a:r>
              <a:rPr lang="zh-TW" altLang="en-US" sz="1050" dirty="0" smtClean="0">
                <a:solidFill>
                  <a:srgbClr val="660066"/>
                </a:solidFill>
              </a:rPr>
              <a:t> </a:t>
            </a:r>
            <a:r>
              <a:rPr lang="en-US" altLang="zh-TW" sz="1050" dirty="0" smtClean="0">
                <a:solidFill>
                  <a:srgbClr val="660066"/>
                </a:solidFill>
              </a:rPr>
              <a:t>3.0</a:t>
            </a:r>
            <a:endParaRPr lang="zh-TW" altLang="en-US" sz="1050" dirty="0">
              <a:solidFill>
                <a:srgbClr val="660066"/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6859481" y="2625300"/>
            <a:ext cx="1931652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05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JBOD</a:t>
            </a:r>
            <a:r>
              <a:rPr lang="zh-TW" altLang="en-US" sz="105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altLang="zh-TW" sz="105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8TB</a:t>
            </a:r>
            <a:r>
              <a:rPr lang="zh-TW" altLang="en-US" sz="105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altLang="zh-TW" sz="105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x</a:t>
            </a:r>
            <a:r>
              <a:rPr lang="zh-TW" altLang="en-US" sz="105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altLang="zh-TW" sz="105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8</a:t>
            </a:r>
            <a:r>
              <a:rPr lang="zh-TW" altLang="en-US" sz="105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altLang="zh-TW" sz="105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x</a:t>
            </a:r>
            <a:r>
              <a:rPr lang="zh-TW" altLang="en-US" sz="105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altLang="zh-TW" sz="105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6</a:t>
            </a:r>
            <a:r>
              <a:rPr lang="zh-TW" altLang="en-US" sz="105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altLang="zh-TW" sz="105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=</a:t>
            </a:r>
            <a:r>
              <a:rPr lang="zh-TW" altLang="en-US" sz="105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altLang="zh-TW" sz="105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384TB</a:t>
            </a:r>
            <a:endParaRPr lang="zh-TW" altLang="en-US" sz="105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6987855" y="3632657"/>
            <a:ext cx="1803278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05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8TB</a:t>
            </a:r>
            <a:r>
              <a:rPr lang="zh-TW" altLang="en-US" sz="105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altLang="zh-TW" sz="105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x</a:t>
            </a:r>
            <a:r>
              <a:rPr lang="zh-TW" altLang="en-US" sz="105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altLang="zh-TW" sz="105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12</a:t>
            </a:r>
            <a:r>
              <a:rPr lang="zh-TW" altLang="en-US" sz="105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altLang="zh-TW" sz="105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x</a:t>
            </a:r>
            <a:r>
              <a:rPr lang="zh-TW" altLang="en-US" sz="105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altLang="zh-TW" sz="105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8</a:t>
            </a:r>
            <a:r>
              <a:rPr lang="zh-TW" altLang="en-US" sz="105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altLang="zh-TW" sz="105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=</a:t>
            </a:r>
            <a:r>
              <a:rPr lang="zh-TW" altLang="en-US" sz="105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altLang="zh-TW" sz="105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768TB</a:t>
            </a:r>
            <a:endParaRPr lang="zh-TW" altLang="en-US" sz="105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5562928" y="3045595"/>
            <a:ext cx="800014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050" dirty="0" err="1" smtClean="0">
                <a:solidFill>
                  <a:schemeClr val="accent1">
                    <a:lumMod val="50000"/>
                  </a:schemeClr>
                </a:solidFill>
              </a:rPr>
              <a:t>iSCSI</a:t>
            </a:r>
            <a:endParaRPr lang="zh-TW" altLang="en-US" sz="1050" dirty="0">
              <a:solidFill>
                <a:schemeClr val="accent1">
                  <a:lumMod val="50000"/>
                </a:schemeClr>
              </a:solidFill>
            </a:endParaRPr>
          </a:p>
        </p:txBody>
      </p:sp>
      <p:cxnSp>
        <p:nvCxnSpPr>
          <p:cNvPr id="15" name="Shape 482"/>
          <p:cNvCxnSpPr/>
          <p:nvPr/>
        </p:nvCxnSpPr>
        <p:spPr>
          <a:xfrm>
            <a:off x="5445270" y="2873695"/>
            <a:ext cx="1542585" cy="657273"/>
          </a:xfrm>
          <a:prstGeom prst="bentConnector3">
            <a:avLst>
              <a:gd name="adj1" fmla="val 50000"/>
            </a:avLst>
          </a:prstGeom>
          <a:noFill/>
          <a:ln w="38100" cap="flat" cmpd="sng">
            <a:solidFill>
              <a:schemeClr val="accent1">
                <a:lumMod val="50000"/>
              </a:schemeClr>
            </a:solidFill>
            <a:prstDash val="sysDash"/>
            <a:round/>
            <a:headEnd type="none" w="lg" len="lg"/>
            <a:tailEnd type="none" w="lg" len="lg"/>
          </a:ln>
        </p:spPr>
      </p:cxnSp>
      <p:cxnSp>
        <p:nvCxnSpPr>
          <p:cNvPr id="16" name="Shape 482"/>
          <p:cNvCxnSpPr/>
          <p:nvPr/>
        </p:nvCxnSpPr>
        <p:spPr>
          <a:xfrm flipV="1">
            <a:off x="5411015" y="2284342"/>
            <a:ext cx="1576840" cy="507500"/>
          </a:xfrm>
          <a:prstGeom prst="bentConnector3">
            <a:avLst>
              <a:gd name="adj1" fmla="val 50000"/>
            </a:avLst>
          </a:prstGeom>
          <a:noFill/>
          <a:ln w="38100" cap="flat" cmpd="sng">
            <a:solidFill>
              <a:srgbClr val="8C55D1"/>
            </a:solidFill>
            <a:prstDash val="solid"/>
            <a:round/>
            <a:headEnd type="none" w="lg" len="lg"/>
            <a:tailEnd type="none" w="lg" len="lg"/>
          </a:ln>
        </p:spPr>
      </p:cxnSp>
      <p:pic>
        <p:nvPicPr>
          <p:cNvPr id="17" name="Shape 55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5636872" y="2639770"/>
            <a:ext cx="1026812" cy="467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Shape 46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67638" y="2371200"/>
            <a:ext cx="1477397" cy="10728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Shape 377" descr="QJBOD Express_2.png"/>
          <p:cNvPicPr preferRelativeResize="0"/>
          <p:nvPr/>
        </p:nvPicPr>
        <p:blipFill>
          <a:blip r:embed="rId5"/>
          <a:stretch>
            <a:fillRect/>
          </a:stretch>
        </p:blipFill>
        <p:spPr>
          <a:xfrm>
            <a:off x="6859481" y="1626481"/>
            <a:ext cx="1714512" cy="104775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Shape 377" descr="QJBOD Express_2.png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6712978" y="3080071"/>
            <a:ext cx="2042712" cy="62257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文字方塊 2"/>
          <p:cNvSpPr txBox="1"/>
          <p:nvPr/>
        </p:nvSpPr>
        <p:spPr>
          <a:xfrm>
            <a:off x="9691130" y="1837295"/>
            <a:ext cx="1846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Shape 528"/>
          <p:cNvSpPr txBox="1">
            <a:spLocks noGrp="1"/>
          </p:cNvSpPr>
          <p:nvPr>
            <p:ph type="title"/>
          </p:nvPr>
        </p:nvSpPr>
        <p:spPr>
          <a:xfrm>
            <a:off x="223419" y="411510"/>
            <a:ext cx="8637031" cy="624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dirty="0" smtClean="0">
                <a:latin typeface="+mj-lt"/>
                <a:ea typeface="Microsoft JhengHei"/>
                <a:cs typeface="Microsoft JhengHei"/>
                <a:sym typeface="Microsoft JhengHei"/>
              </a:rPr>
              <a:t>Using </a:t>
            </a:r>
            <a:r>
              <a:rPr lang="en" dirty="0">
                <a:latin typeface="+mj-lt"/>
                <a:ea typeface="Microsoft JhengHei"/>
                <a:cs typeface="Microsoft JhengHei"/>
                <a:sym typeface="Microsoft JhengHei"/>
              </a:rPr>
              <a:t>VJBOD to Run Backup</a:t>
            </a:r>
          </a:p>
        </p:txBody>
      </p:sp>
      <p:sp>
        <p:nvSpPr>
          <p:cNvPr id="536" name="Shape 536"/>
          <p:cNvSpPr txBox="1"/>
          <p:nvPr/>
        </p:nvSpPr>
        <p:spPr>
          <a:xfrm>
            <a:off x="1075711" y="2763675"/>
            <a:ext cx="625786" cy="30664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200" b="1" dirty="0">
                <a:solidFill>
                  <a:srgbClr val="262626"/>
                </a:solidFill>
                <a:latin typeface="+mn-lt"/>
                <a:ea typeface="Microsoft JhengHei"/>
                <a:cs typeface="Microsoft JhengHei"/>
                <a:sym typeface="Microsoft JhengHei"/>
              </a:rPr>
              <a:t>JBOD</a:t>
            </a:r>
          </a:p>
        </p:txBody>
      </p:sp>
      <p:grpSp>
        <p:nvGrpSpPr>
          <p:cNvPr id="3" name="群組 2"/>
          <p:cNvGrpSpPr/>
          <p:nvPr/>
        </p:nvGrpSpPr>
        <p:grpSpPr>
          <a:xfrm>
            <a:off x="591435" y="1482693"/>
            <a:ext cx="8150177" cy="3274199"/>
            <a:chOff x="-5893977" y="1482693"/>
            <a:chExt cx="8150177" cy="3274199"/>
          </a:xfrm>
        </p:grpSpPr>
        <p:cxnSp>
          <p:nvCxnSpPr>
            <p:cNvPr id="26" name="Shape 476"/>
            <p:cNvCxnSpPr/>
            <p:nvPr/>
          </p:nvCxnSpPr>
          <p:spPr>
            <a:xfrm>
              <a:off x="-4320242" y="2291231"/>
              <a:ext cx="358500" cy="0"/>
            </a:xfrm>
            <a:prstGeom prst="straightConnector1">
              <a:avLst/>
            </a:prstGeom>
            <a:noFill/>
            <a:ln w="28575" cap="flat" cmpd="sng">
              <a:solidFill>
                <a:schemeClr val="dk2"/>
              </a:solidFill>
              <a:prstDash val="dash"/>
              <a:round/>
              <a:headEnd type="none" w="lg" len="lg"/>
              <a:tailEnd type="none" w="lg" len="lg"/>
            </a:ln>
          </p:spPr>
        </p:cxnSp>
        <p:cxnSp>
          <p:nvCxnSpPr>
            <p:cNvPr id="27" name="Shape 477"/>
            <p:cNvCxnSpPr/>
            <p:nvPr/>
          </p:nvCxnSpPr>
          <p:spPr>
            <a:xfrm>
              <a:off x="-4318758" y="3666314"/>
              <a:ext cx="358500" cy="0"/>
            </a:xfrm>
            <a:prstGeom prst="straightConnector1">
              <a:avLst/>
            </a:prstGeom>
            <a:noFill/>
            <a:ln w="28575" cap="flat" cmpd="sng">
              <a:solidFill>
                <a:schemeClr val="dk2"/>
              </a:solidFill>
              <a:prstDash val="dash"/>
              <a:round/>
              <a:headEnd type="none" w="lg" len="lg"/>
              <a:tailEnd type="none" w="lg" len="lg"/>
            </a:ln>
          </p:spPr>
        </p:cxnSp>
        <p:cxnSp>
          <p:nvCxnSpPr>
            <p:cNvPr id="28" name="Shape 478"/>
            <p:cNvCxnSpPr/>
            <p:nvPr/>
          </p:nvCxnSpPr>
          <p:spPr>
            <a:xfrm flipH="1">
              <a:off x="-3993102" y="2309923"/>
              <a:ext cx="384" cy="1371459"/>
            </a:xfrm>
            <a:prstGeom prst="straightConnector1">
              <a:avLst/>
            </a:prstGeom>
            <a:noFill/>
            <a:ln w="28575" cap="flat" cmpd="sng">
              <a:solidFill>
                <a:schemeClr val="dk2"/>
              </a:solidFill>
              <a:prstDash val="dash"/>
              <a:round/>
              <a:headEnd type="none" w="lg" len="lg"/>
              <a:tailEnd type="none" w="lg" len="lg"/>
            </a:ln>
          </p:spPr>
        </p:cxnSp>
        <p:sp>
          <p:nvSpPr>
            <p:cNvPr id="29" name="Shape 472"/>
            <p:cNvSpPr txBox="1"/>
            <p:nvPr/>
          </p:nvSpPr>
          <p:spPr>
            <a:xfrm>
              <a:off x="844853" y="3431515"/>
              <a:ext cx="1411347" cy="23866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/>
              <a:r>
                <a:rPr lang="en" altLang="zh-TW" sz="1200" b="1" dirty="0">
                  <a:solidFill>
                    <a:srgbClr val="262626"/>
                  </a:solidFill>
                  <a:latin typeface="+mn-lt"/>
                  <a:ea typeface="Microsoft JhengHei"/>
                  <a:cs typeface="Microsoft JhengHei"/>
                  <a:sym typeface="Microsoft JhengHei"/>
                </a:rPr>
                <a:t>Remote Side</a:t>
              </a:r>
            </a:p>
          </p:txBody>
        </p:sp>
        <p:sp>
          <p:nvSpPr>
            <p:cNvPr id="30" name="Shape 473"/>
            <p:cNvSpPr txBox="1"/>
            <p:nvPr/>
          </p:nvSpPr>
          <p:spPr>
            <a:xfrm>
              <a:off x="-2675541" y="3431515"/>
              <a:ext cx="1169150" cy="24986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/>
              <a:r>
                <a:rPr lang="en" altLang="zh-TW" sz="1200" b="1" dirty="0">
                  <a:solidFill>
                    <a:srgbClr val="262626"/>
                  </a:solidFill>
                  <a:latin typeface="+mn-lt"/>
                  <a:ea typeface="Microsoft JhengHei"/>
                  <a:cs typeface="Microsoft JhengHei"/>
                  <a:sym typeface="Microsoft JhengHei"/>
                </a:rPr>
                <a:t>Application</a:t>
              </a:r>
            </a:p>
          </p:txBody>
        </p:sp>
        <p:cxnSp>
          <p:nvCxnSpPr>
            <p:cNvPr id="32" name="Shape 479"/>
            <p:cNvCxnSpPr>
              <a:endCxn id="46" idx="1"/>
            </p:cNvCxnSpPr>
            <p:nvPr/>
          </p:nvCxnSpPr>
          <p:spPr>
            <a:xfrm>
              <a:off x="-3761682" y="3070315"/>
              <a:ext cx="2940641" cy="7839"/>
            </a:xfrm>
            <a:prstGeom prst="straightConnector1">
              <a:avLst/>
            </a:prstGeom>
            <a:noFill/>
            <a:ln w="28575" cap="flat" cmpd="sng">
              <a:solidFill>
                <a:schemeClr val="accent1">
                  <a:lumMod val="50000"/>
                </a:schemeClr>
              </a:solidFill>
              <a:prstDash val="dash"/>
              <a:round/>
              <a:headEnd type="none" w="lg" len="lg"/>
              <a:tailEnd type="none" w="lg" len="lg"/>
            </a:ln>
          </p:spPr>
        </p:cxnSp>
        <p:cxnSp>
          <p:nvCxnSpPr>
            <p:cNvPr id="33" name="Shape 481"/>
            <p:cNvCxnSpPr/>
            <p:nvPr/>
          </p:nvCxnSpPr>
          <p:spPr>
            <a:xfrm>
              <a:off x="-4311494" y="2111207"/>
              <a:ext cx="519300" cy="0"/>
            </a:xfrm>
            <a:prstGeom prst="straightConnector1">
              <a:avLst/>
            </a:prstGeom>
            <a:noFill/>
            <a:ln w="28575" cap="flat" cmpd="sng">
              <a:solidFill>
                <a:schemeClr val="accent1">
                  <a:lumMod val="50000"/>
                </a:schemeClr>
              </a:solidFill>
              <a:prstDash val="dash"/>
              <a:round/>
              <a:headEnd type="none" w="lg" len="lg"/>
              <a:tailEnd type="none" w="lg" len="lg"/>
            </a:ln>
          </p:spPr>
        </p:cxnSp>
        <p:cxnSp>
          <p:nvCxnSpPr>
            <p:cNvPr id="34" name="Shape 482"/>
            <p:cNvCxnSpPr/>
            <p:nvPr/>
          </p:nvCxnSpPr>
          <p:spPr>
            <a:xfrm>
              <a:off x="-3792194" y="2123384"/>
              <a:ext cx="15392" cy="870288"/>
            </a:xfrm>
            <a:prstGeom prst="straightConnector1">
              <a:avLst/>
            </a:prstGeom>
            <a:noFill/>
            <a:ln w="28575" cap="flat" cmpd="sng">
              <a:solidFill>
                <a:schemeClr val="accent1">
                  <a:lumMod val="50000"/>
                </a:schemeClr>
              </a:solidFill>
              <a:prstDash val="dash"/>
              <a:round/>
              <a:headEnd type="none" w="lg" len="lg"/>
              <a:tailEnd type="none" w="lg" len="lg"/>
            </a:ln>
          </p:spPr>
        </p:cxnSp>
        <p:cxnSp>
          <p:nvCxnSpPr>
            <p:cNvPr id="35" name="Shape 483"/>
            <p:cNvCxnSpPr/>
            <p:nvPr/>
          </p:nvCxnSpPr>
          <p:spPr>
            <a:xfrm flipV="1">
              <a:off x="-4316119" y="3116071"/>
              <a:ext cx="3575880" cy="729029"/>
            </a:xfrm>
            <a:prstGeom prst="bentConnector3">
              <a:avLst>
                <a:gd name="adj1" fmla="val 105225"/>
              </a:avLst>
            </a:prstGeom>
            <a:noFill/>
            <a:ln w="28575" cap="flat" cmpd="sng">
              <a:solidFill>
                <a:srgbClr val="044981"/>
              </a:solidFill>
              <a:prstDash val="dash"/>
              <a:round/>
              <a:headEnd type="none" w="lg" len="lg"/>
              <a:tailEnd type="none" w="lg" len="lg"/>
            </a:ln>
          </p:spPr>
        </p:cxnSp>
        <p:sp>
          <p:nvSpPr>
            <p:cNvPr id="36" name="Shape 484"/>
            <p:cNvSpPr txBox="1"/>
            <p:nvPr/>
          </p:nvSpPr>
          <p:spPr>
            <a:xfrm>
              <a:off x="-446952" y="3442713"/>
              <a:ext cx="1291805" cy="38066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/>
              <a:r>
                <a:rPr lang="en" altLang="zh-TW" b="1" dirty="0">
                  <a:solidFill>
                    <a:srgbClr val="044981"/>
                  </a:solidFill>
                  <a:latin typeface="+mn-lt"/>
                  <a:ea typeface="Microsoft JhengHei"/>
                  <a:cs typeface="Microsoft JhengHei"/>
                  <a:sym typeface="Microsoft JhengHei"/>
                </a:rPr>
                <a:t>LUN backup to remote</a:t>
              </a:r>
            </a:p>
          </p:txBody>
        </p:sp>
        <p:grpSp>
          <p:nvGrpSpPr>
            <p:cNvPr id="37" name="群組 36"/>
            <p:cNvGrpSpPr/>
            <p:nvPr/>
          </p:nvGrpSpPr>
          <p:grpSpPr>
            <a:xfrm>
              <a:off x="-3816562" y="1482693"/>
              <a:ext cx="3816562" cy="681657"/>
              <a:chOff x="2456177" y="1399967"/>
              <a:chExt cx="3816562" cy="681657"/>
            </a:xfrm>
          </p:grpSpPr>
          <p:sp>
            <p:nvSpPr>
              <p:cNvPr id="38" name="圓角矩形 37"/>
              <p:cNvSpPr/>
              <p:nvPr/>
            </p:nvSpPr>
            <p:spPr>
              <a:xfrm>
                <a:off x="2644592" y="1399967"/>
                <a:ext cx="3628147" cy="679163"/>
              </a:xfrm>
              <a:prstGeom prst="roundRect">
                <a:avLst>
                  <a:gd name="adj" fmla="val 7805"/>
                </a:avLst>
              </a:prstGeom>
              <a:solidFill>
                <a:schemeClr val="accent1">
                  <a:lumMod val="50000"/>
                </a:schemeClr>
              </a:solidFill>
              <a:ln w="12700" cmpd="sng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TW" altLang="en-US"/>
              </a:p>
            </p:txBody>
          </p:sp>
          <p:sp>
            <p:nvSpPr>
              <p:cNvPr id="39" name="＞形箭號 38"/>
              <p:cNvSpPr/>
              <p:nvPr/>
            </p:nvSpPr>
            <p:spPr>
              <a:xfrm>
                <a:off x="2456177" y="1624136"/>
                <a:ext cx="506906" cy="297787"/>
              </a:xfrm>
              <a:prstGeom prst="chevron">
                <a:avLst/>
              </a:prstGeom>
              <a:solidFill>
                <a:srgbClr val="FFFFFF">
                  <a:alpha val="75000"/>
                </a:srgb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TW" alt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0" name="矩形 39"/>
              <p:cNvSpPr/>
              <p:nvPr/>
            </p:nvSpPr>
            <p:spPr>
              <a:xfrm>
                <a:off x="2783439" y="1438115"/>
                <a:ext cx="3489300" cy="64350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127000" lvl="0">
                  <a:lnSpc>
                    <a:spcPct val="115000"/>
                  </a:lnSpc>
                  <a:spcBef>
                    <a:spcPts val="200"/>
                  </a:spcBef>
                  <a:buClr>
                    <a:schemeClr val="dk1"/>
                  </a:buClr>
                  <a:buSzPct val="100000"/>
                </a:pPr>
                <a:r>
                  <a:rPr lang="en" altLang="zh-TW" sz="1600" b="1" dirty="0">
                    <a:solidFill>
                      <a:schemeClr val="bg1"/>
                    </a:solidFill>
                    <a:latin typeface="+mn-lt"/>
                  </a:rPr>
                  <a:t>Traditional JBOD</a:t>
                </a:r>
                <a:r>
                  <a:rPr lang="zh-TW" altLang="zh-TW" sz="1600" b="1" dirty="0" smtClean="0">
                    <a:solidFill>
                      <a:schemeClr val="bg1"/>
                    </a:solidFill>
                    <a:latin typeface="+mn-lt"/>
                    <a:ea typeface="Microsoft JhengHei"/>
                    <a:cs typeface="Microsoft JhengHei"/>
                    <a:sym typeface="Microsoft JhengHei"/>
                  </a:rPr>
                  <a:t>：</a:t>
                </a:r>
                <a:endParaRPr lang="en-US" altLang="zh-TW" sz="1600" b="1" dirty="0" smtClean="0">
                  <a:solidFill>
                    <a:schemeClr val="bg1"/>
                  </a:solidFill>
                  <a:latin typeface="+mn-lt"/>
                  <a:ea typeface="Microsoft JhengHei"/>
                  <a:cs typeface="Microsoft JhengHei"/>
                  <a:sym typeface="Microsoft JhengHei"/>
                </a:endParaRPr>
              </a:p>
              <a:p>
                <a:pPr marL="127000" lvl="0">
                  <a:lnSpc>
                    <a:spcPct val="115000"/>
                  </a:lnSpc>
                  <a:spcBef>
                    <a:spcPts val="200"/>
                  </a:spcBef>
                  <a:buClr>
                    <a:schemeClr val="dk1"/>
                  </a:buClr>
                  <a:buSzPct val="100000"/>
                </a:pPr>
                <a:r>
                  <a:rPr lang="en" altLang="zh-TW" dirty="0" smtClean="0">
                    <a:solidFill>
                      <a:schemeClr val="bg1"/>
                    </a:solidFill>
                    <a:latin typeface="+mn-lt"/>
                  </a:rPr>
                  <a:t>Use </a:t>
                </a:r>
                <a:r>
                  <a:rPr lang="en" altLang="zh-TW" dirty="0">
                    <a:solidFill>
                      <a:schemeClr val="bg1"/>
                    </a:solidFill>
                    <a:latin typeface="+mn-lt"/>
                  </a:rPr>
                  <a:t>host device’s resource for backup </a:t>
                </a:r>
                <a:endParaRPr lang="zh-TW" altLang="zh-TW" b="1" dirty="0">
                  <a:solidFill>
                    <a:schemeClr val="bg1"/>
                  </a:solidFill>
                  <a:latin typeface="+mn-lt"/>
                  <a:ea typeface="Microsoft JhengHei"/>
                  <a:cs typeface="Microsoft JhengHei"/>
                  <a:sym typeface="Microsoft JhengHei"/>
                </a:endParaRPr>
              </a:p>
            </p:txBody>
          </p:sp>
        </p:grpSp>
        <p:grpSp>
          <p:nvGrpSpPr>
            <p:cNvPr id="41" name="群組 40"/>
            <p:cNvGrpSpPr/>
            <p:nvPr/>
          </p:nvGrpSpPr>
          <p:grpSpPr>
            <a:xfrm>
              <a:off x="-4189178" y="4060186"/>
              <a:ext cx="4189178" cy="696706"/>
              <a:chOff x="2135645" y="3991071"/>
              <a:chExt cx="4189178" cy="696706"/>
            </a:xfrm>
          </p:grpSpPr>
          <p:sp>
            <p:nvSpPr>
              <p:cNvPr id="42" name="圓角矩形 41"/>
              <p:cNvSpPr/>
              <p:nvPr/>
            </p:nvSpPr>
            <p:spPr>
              <a:xfrm>
                <a:off x="2348417" y="3991071"/>
                <a:ext cx="3976406" cy="696706"/>
              </a:xfrm>
              <a:prstGeom prst="roundRect">
                <a:avLst>
                  <a:gd name="adj" fmla="val 7805"/>
                </a:avLst>
              </a:prstGeom>
              <a:solidFill>
                <a:srgbClr val="044981"/>
              </a:solidFill>
              <a:ln w="12700" cmpd="sng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TW" altLang="en-US"/>
              </a:p>
            </p:txBody>
          </p:sp>
          <p:grpSp>
            <p:nvGrpSpPr>
              <p:cNvPr id="43" name="群組 42"/>
              <p:cNvGrpSpPr/>
              <p:nvPr/>
            </p:nvGrpSpPr>
            <p:grpSpPr>
              <a:xfrm>
                <a:off x="2135645" y="4022371"/>
                <a:ext cx="4189178" cy="643509"/>
                <a:chOff x="2384233" y="4352998"/>
                <a:chExt cx="4291650" cy="643509"/>
              </a:xfrm>
            </p:grpSpPr>
            <p:sp>
              <p:nvSpPr>
                <p:cNvPr id="44" name="矩形 43"/>
                <p:cNvSpPr/>
                <p:nvPr/>
              </p:nvSpPr>
              <p:spPr>
                <a:xfrm>
                  <a:off x="2595242" y="4352998"/>
                  <a:ext cx="4080641" cy="64350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127000" lvl="0">
                    <a:lnSpc>
                      <a:spcPct val="115000"/>
                    </a:lnSpc>
                    <a:spcBef>
                      <a:spcPts val="200"/>
                    </a:spcBef>
                    <a:buClr>
                      <a:schemeClr val="dk1"/>
                    </a:buClr>
                    <a:buSzPct val="100000"/>
                  </a:pPr>
                  <a:r>
                    <a:rPr lang="en-US" altLang="zh-TW" sz="1600" b="1" dirty="0" smtClean="0">
                      <a:solidFill>
                        <a:srgbClr val="FFFFFF"/>
                      </a:solidFill>
                      <a:latin typeface="+mn-lt"/>
                      <a:ea typeface="Microsoft JhengHei"/>
                      <a:cs typeface="Microsoft JhengHei"/>
                      <a:sym typeface="Microsoft JhengHei"/>
                    </a:rPr>
                    <a:t>  </a:t>
                  </a:r>
                  <a:r>
                    <a:rPr lang="zh-TW" altLang="zh-TW" sz="1600" b="1" dirty="0" smtClean="0">
                      <a:solidFill>
                        <a:srgbClr val="FFFFFF"/>
                      </a:solidFill>
                      <a:latin typeface="+mn-lt"/>
                      <a:ea typeface="Microsoft JhengHei"/>
                      <a:cs typeface="Microsoft JhengHei"/>
                      <a:sym typeface="Microsoft JhengHei"/>
                    </a:rPr>
                    <a:t>VJBOD：</a:t>
                  </a:r>
                  <a:endParaRPr lang="en-US" altLang="zh-TW" sz="1600" b="1" dirty="0" smtClean="0">
                    <a:solidFill>
                      <a:srgbClr val="FFFFFF"/>
                    </a:solidFill>
                    <a:latin typeface="+mn-lt"/>
                    <a:ea typeface="Microsoft JhengHei"/>
                    <a:cs typeface="Microsoft JhengHei"/>
                    <a:sym typeface="Microsoft JhengHei"/>
                  </a:endParaRPr>
                </a:p>
                <a:p>
                  <a:pPr marL="127000" lvl="0">
                    <a:lnSpc>
                      <a:spcPct val="115000"/>
                    </a:lnSpc>
                    <a:spcBef>
                      <a:spcPts val="200"/>
                    </a:spcBef>
                    <a:buClr>
                      <a:schemeClr val="dk1"/>
                    </a:buClr>
                    <a:buSzPct val="100000"/>
                  </a:pPr>
                  <a:r>
                    <a:rPr lang="en-US" altLang="zh-TW" b="1" dirty="0" smtClean="0">
                      <a:solidFill>
                        <a:srgbClr val="FFFFFF"/>
                      </a:solidFill>
                      <a:latin typeface="+mn-lt"/>
                      <a:ea typeface="Microsoft JhengHei"/>
                      <a:cs typeface="Microsoft JhengHei"/>
                      <a:sym typeface="Microsoft JhengHei"/>
                    </a:rPr>
                    <a:t>  </a:t>
                  </a:r>
                  <a:r>
                    <a:rPr lang="en" altLang="zh-TW" dirty="0">
                      <a:solidFill>
                        <a:srgbClr val="FFFFFF"/>
                      </a:solidFill>
                      <a:latin typeface="+mn-lt"/>
                    </a:rPr>
                    <a:t>Run LUN backup from expansion unit directly</a:t>
                  </a:r>
                  <a:endParaRPr lang="zh-TW" altLang="zh-TW" b="1" dirty="0">
                    <a:solidFill>
                      <a:srgbClr val="FFFFFF"/>
                    </a:solidFill>
                    <a:latin typeface="+mn-lt"/>
                    <a:ea typeface="Microsoft JhengHei"/>
                    <a:cs typeface="Microsoft JhengHei"/>
                    <a:sym typeface="Microsoft JhengHei"/>
                  </a:endParaRPr>
                </a:p>
              </p:txBody>
            </p:sp>
            <p:sp>
              <p:nvSpPr>
                <p:cNvPr id="45" name="＞形箭號 44"/>
                <p:cNvSpPr/>
                <p:nvPr/>
              </p:nvSpPr>
              <p:spPr>
                <a:xfrm>
                  <a:off x="2384233" y="4521531"/>
                  <a:ext cx="575777" cy="354425"/>
                </a:xfrm>
                <a:prstGeom prst="chevron">
                  <a:avLst/>
                </a:prstGeom>
                <a:solidFill>
                  <a:srgbClr val="FFFFFF">
                    <a:alpha val="75000"/>
                  </a:srgb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zh-TW" altLang="en-US" dirty="0">
                    <a:solidFill>
                      <a:schemeClr val="tx1"/>
                    </a:solidFill>
                  </a:endParaRPr>
                </a:p>
              </p:txBody>
            </p:sp>
          </p:grpSp>
        </p:grpSp>
        <p:pic>
          <p:nvPicPr>
            <p:cNvPr id="46" name="Shape 469"/>
            <p:cNvPicPr preferRelativeResize="0"/>
            <p:nvPr/>
          </p:nvPicPr>
          <p:blipFill rotWithShape="1">
            <a:blip r:embed="rId3">
              <a:alphaModFix/>
            </a:blip>
            <a:srcRect l="3736" t="35283" b="32993"/>
            <a:stretch/>
          </p:blipFill>
          <p:spPr>
            <a:xfrm>
              <a:off x="-821041" y="2710589"/>
              <a:ext cx="2755295" cy="73513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7" name="Shape 470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-5824047" y="3470157"/>
              <a:ext cx="1570628" cy="10455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8" name="Shape 467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-2832436" y="2366444"/>
              <a:ext cx="1326046" cy="109897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9" name="Shape 468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-5893977" y="1760596"/>
              <a:ext cx="1548812" cy="99163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1" name="Shape 537"/>
          <p:cNvSpPr txBox="1"/>
          <p:nvPr/>
        </p:nvSpPr>
        <p:spPr>
          <a:xfrm>
            <a:off x="1075710" y="4458245"/>
            <a:ext cx="1416600" cy="44956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200" b="1" dirty="0">
                <a:solidFill>
                  <a:srgbClr val="262626"/>
                </a:solidFill>
                <a:latin typeface="+mn-lt"/>
                <a:ea typeface="Microsoft JhengHei"/>
                <a:cs typeface="Microsoft JhengHei"/>
                <a:sym typeface="Microsoft JhengHei"/>
              </a:rPr>
              <a:t>VJBOD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群組 9"/>
          <p:cNvGrpSpPr/>
          <p:nvPr/>
        </p:nvGrpSpPr>
        <p:grpSpPr>
          <a:xfrm>
            <a:off x="7541506" y="528628"/>
            <a:ext cx="1876011" cy="1164285"/>
            <a:chOff x="7608033" y="264431"/>
            <a:chExt cx="1937882" cy="1164285"/>
          </a:xfrm>
        </p:grpSpPr>
        <p:sp>
          <p:nvSpPr>
            <p:cNvPr id="11" name="橢圓 10"/>
            <p:cNvSpPr/>
            <p:nvPr/>
          </p:nvSpPr>
          <p:spPr>
            <a:xfrm>
              <a:off x="7608033" y="864943"/>
              <a:ext cx="579228" cy="56377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TW" dirty="0" smtClean="0"/>
                <a:t>Z</a:t>
              </a:r>
              <a:endParaRPr kumimoji="1" lang="zh-TW" altLang="en-US" dirty="0"/>
            </a:p>
          </p:txBody>
        </p:sp>
        <p:sp>
          <p:nvSpPr>
            <p:cNvPr id="12" name="橢圓 11"/>
            <p:cNvSpPr/>
            <p:nvPr/>
          </p:nvSpPr>
          <p:spPr>
            <a:xfrm>
              <a:off x="7827597" y="634797"/>
              <a:ext cx="477259" cy="38936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TW" dirty="0" smtClean="0"/>
                <a:t>Z</a:t>
              </a:r>
              <a:endParaRPr kumimoji="1" lang="zh-TW" altLang="en-US" dirty="0"/>
            </a:p>
          </p:txBody>
        </p:sp>
        <p:sp>
          <p:nvSpPr>
            <p:cNvPr id="13" name="橢圓 12"/>
            <p:cNvSpPr/>
            <p:nvPr/>
          </p:nvSpPr>
          <p:spPr>
            <a:xfrm>
              <a:off x="7938302" y="864943"/>
              <a:ext cx="810773" cy="56377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TW" dirty="0" smtClean="0"/>
                <a:t>Z</a:t>
              </a:r>
              <a:endParaRPr kumimoji="1" lang="zh-TW" altLang="en-US" dirty="0"/>
            </a:p>
          </p:txBody>
        </p:sp>
        <p:sp>
          <p:nvSpPr>
            <p:cNvPr id="14" name="橢圓 13"/>
            <p:cNvSpPr/>
            <p:nvPr/>
          </p:nvSpPr>
          <p:spPr>
            <a:xfrm>
              <a:off x="8304856" y="747355"/>
              <a:ext cx="579228" cy="56377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TW" dirty="0" smtClean="0"/>
                <a:t>Z</a:t>
              </a:r>
              <a:endParaRPr kumimoji="1" lang="zh-TW" altLang="en-US" dirty="0"/>
            </a:p>
          </p:txBody>
        </p:sp>
        <p:sp>
          <p:nvSpPr>
            <p:cNvPr id="15" name="橢圓 14"/>
            <p:cNvSpPr/>
            <p:nvPr/>
          </p:nvSpPr>
          <p:spPr>
            <a:xfrm>
              <a:off x="8187261" y="634797"/>
              <a:ext cx="359439" cy="27047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TW" dirty="0" smtClean="0"/>
                <a:t>Z</a:t>
              </a:r>
              <a:endParaRPr kumimoji="1" lang="zh-TW" altLang="en-US" dirty="0"/>
            </a:p>
          </p:txBody>
        </p:sp>
        <p:sp>
          <p:nvSpPr>
            <p:cNvPr id="16" name="橢圓 15"/>
            <p:cNvSpPr/>
            <p:nvPr/>
          </p:nvSpPr>
          <p:spPr>
            <a:xfrm>
              <a:off x="8742085" y="500218"/>
              <a:ext cx="803830" cy="72945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TW" dirty="0" smtClean="0"/>
                <a:t>Z</a:t>
              </a:r>
              <a:endParaRPr kumimoji="1" lang="zh-TW" altLang="en-US" dirty="0"/>
            </a:p>
          </p:txBody>
        </p:sp>
        <p:sp>
          <p:nvSpPr>
            <p:cNvPr id="17" name="橢圓 16"/>
            <p:cNvSpPr/>
            <p:nvPr/>
          </p:nvSpPr>
          <p:spPr>
            <a:xfrm>
              <a:off x="8493385" y="264431"/>
              <a:ext cx="956262" cy="80811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TW" dirty="0" smtClean="0"/>
                <a:t>Z</a:t>
              </a:r>
              <a:endParaRPr kumimoji="1" lang="zh-TW" altLang="en-US" dirty="0"/>
            </a:p>
          </p:txBody>
        </p:sp>
      </p:grpSp>
      <p:pic>
        <p:nvPicPr>
          <p:cNvPr id="29" name="圖片 2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0005" y="-10592"/>
            <a:ext cx="2226648" cy="4636904"/>
          </a:xfrm>
          <a:prstGeom prst="rect">
            <a:avLst/>
          </a:prstGeom>
        </p:spPr>
      </p:pic>
      <p:sp>
        <p:nvSpPr>
          <p:cNvPr id="578" name="Shape 578"/>
          <p:cNvSpPr/>
          <p:nvPr/>
        </p:nvSpPr>
        <p:spPr>
          <a:xfrm>
            <a:off x="1" y="0"/>
            <a:ext cx="9144000" cy="342900"/>
          </a:xfrm>
          <a:prstGeom prst="rect">
            <a:avLst/>
          </a:prstGeom>
          <a:noFill/>
          <a:ln>
            <a:noFill/>
          </a:ln>
        </p:spPr>
        <p:txBody>
          <a:bodyPr wrap="square" lIns="68550" tIns="34250" rIns="68550" bIns="342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n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lang="en"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0" name="Shape 580"/>
          <p:cNvSpPr txBox="1"/>
          <p:nvPr/>
        </p:nvSpPr>
        <p:spPr>
          <a:xfrm>
            <a:off x="72008" y="4917082"/>
            <a:ext cx="5076000" cy="246900"/>
          </a:xfrm>
          <a:prstGeom prst="rect">
            <a:avLst/>
          </a:prstGeom>
          <a:noFill/>
          <a:ln>
            <a:noFill/>
          </a:ln>
        </p:spPr>
        <p:txBody>
          <a:bodyPr wrap="square" lIns="68550" tIns="34275" rIns="68550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1" name="Shape 581"/>
          <p:cNvSpPr txBox="1">
            <a:spLocks noGrp="1"/>
          </p:cNvSpPr>
          <p:nvPr>
            <p:ph type="title"/>
          </p:nvPr>
        </p:nvSpPr>
        <p:spPr>
          <a:xfrm>
            <a:off x="0" y="342900"/>
            <a:ext cx="8426795" cy="72945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lvl="0">
              <a:lnSpc>
                <a:spcPct val="115000"/>
              </a:lnSpc>
              <a:buClr>
                <a:schemeClr val="dk1"/>
              </a:buClr>
              <a:buSzPct val="36666"/>
            </a:pPr>
            <a:r>
              <a:rPr lang="en" sz="3000" dirty="0">
                <a:solidFill>
                  <a:srgbClr val="FFFFFF"/>
                </a:solidFill>
              </a:rPr>
              <a:t>3 Leading Technologies for </a:t>
            </a:r>
            <a:r>
              <a:rPr lang="en-US" sz="3000" dirty="0" smtClean="0">
                <a:solidFill>
                  <a:srgbClr val="FFFFFF"/>
                </a:solidFill>
              </a:rPr>
              <a:t>Maximizing</a:t>
            </a:r>
            <a:r>
              <a:rPr lang="en" sz="3000" dirty="0" smtClean="0">
                <a:solidFill>
                  <a:srgbClr val="FFFFFF"/>
                </a:solidFill>
              </a:rPr>
              <a:t> </a:t>
            </a:r>
            <a:r>
              <a:rPr lang="en" sz="3000" dirty="0">
                <a:solidFill>
                  <a:srgbClr val="FFFFFF"/>
                </a:solidFill>
              </a:rPr>
              <a:t>ROI</a:t>
            </a:r>
          </a:p>
        </p:txBody>
      </p:sp>
      <p:sp>
        <p:nvSpPr>
          <p:cNvPr id="7" name="Shape 516"/>
          <p:cNvSpPr/>
          <p:nvPr/>
        </p:nvSpPr>
        <p:spPr>
          <a:xfrm>
            <a:off x="1" y="0"/>
            <a:ext cx="9144000" cy="342900"/>
          </a:xfrm>
          <a:prstGeom prst="rect">
            <a:avLst/>
          </a:prstGeom>
          <a:noFill/>
          <a:ln>
            <a:noFill/>
          </a:ln>
        </p:spPr>
        <p:txBody>
          <a:bodyPr wrap="square" lIns="68550" tIns="34250" rIns="68550" bIns="342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zh-TW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zh-TW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lang="zh-TW"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Shape 126"/>
          <p:cNvSpPr txBox="1"/>
          <p:nvPr/>
        </p:nvSpPr>
        <p:spPr>
          <a:xfrm>
            <a:off x="221935" y="1311128"/>
            <a:ext cx="3638896" cy="134330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63500" lvl="0" algn="ctr">
              <a:spcBef>
                <a:spcPts val="500"/>
              </a:spcBef>
              <a:buClr>
                <a:srgbClr val="000000"/>
              </a:buClr>
              <a:buSzPct val="100000"/>
            </a:pPr>
            <a:r>
              <a:rPr lang="en" altLang="zh-TW" sz="3200" b="1" dirty="0">
                <a:solidFill>
                  <a:srgbClr val="044981"/>
                </a:solidFill>
              </a:rPr>
              <a:t>Qtier 2.0 </a:t>
            </a:r>
            <a:endParaRPr lang="en-US" altLang="zh-TW" sz="3200" b="1" dirty="0" smtClean="0">
              <a:solidFill>
                <a:srgbClr val="044981"/>
              </a:solidFill>
            </a:endParaRPr>
          </a:p>
          <a:p>
            <a:pPr marL="63500" lvl="0" algn="ctr">
              <a:spcBef>
                <a:spcPts val="500"/>
              </a:spcBef>
              <a:buClr>
                <a:srgbClr val="000000"/>
              </a:buClr>
              <a:buSzPct val="100000"/>
            </a:pPr>
            <a:r>
              <a:rPr lang="en" altLang="zh-TW" sz="2400" dirty="0" smtClean="0">
                <a:solidFill>
                  <a:srgbClr val="044981"/>
                </a:solidFill>
              </a:rPr>
              <a:t>Hybrid </a:t>
            </a:r>
            <a:r>
              <a:rPr lang="en" altLang="zh-TW" sz="2400" dirty="0">
                <a:solidFill>
                  <a:srgbClr val="044981"/>
                </a:solidFill>
              </a:rPr>
              <a:t>Storage Pool </a:t>
            </a:r>
          </a:p>
        </p:txBody>
      </p:sp>
      <p:sp>
        <p:nvSpPr>
          <p:cNvPr id="18" name="Shape 128"/>
          <p:cNvSpPr txBox="1"/>
          <p:nvPr/>
        </p:nvSpPr>
        <p:spPr>
          <a:xfrm>
            <a:off x="4043681" y="1221773"/>
            <a:ext cx="4389880" cy="1432656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63500" lvl="0" algn="ctr">
              <a:spcBef>
                <a:spcPts val="500"/>
              </a:spcBef>
              <a:buClr>
                <a:srgbClr val="000000"/>
              </a:buClr>
              <a:buSzPct val="100000"/>
            </a:pPr>
            <a:r>
              <a:rPr lang="en" altLang="zh-TW" sz="3200" b="1" dirty="0">
                <a:solidFill>
                  <a:srgbClr val="044981"/>
                </a:solidFill>
              </a:rPr>
              <a:t>iSCSI VJBOD </a:t>
            </a:r>
            <a:endParaRPr lang="en-US" altLang="zh-TW" sz="3200" b="1" dirty="0" smtClean="0">
              <a:solidFill>
                <a:srgbClr val="044981"/>
              </a:solidFill>
            </a:endParaRPr>
          </a:p>
          <a:p>
            <a:pPr marL="63500" lvl="0" algn="ctr">
              <a:spcBef>
                <a:spcPts val="500"/>
              </a:spcBef>
              <a:buClr>
                <a:srgbClr val="000000"/>
              </a:buClr>
              <a:buSzPct val="100000"/>
            </a:pPr>
            <a:r>
              <a:rPr lang="en-US" altLang="zh-TW" sz="2400" dirty="0" smtClean="0">
                <a:solidFill>
                  <a:srgbClr val="044981"/>
                </a:solidFill>
              </a:rPr>
              <a:t>Storage Space Expansion</a:t>
            </a:r>
            <a:endParaRPr lang="en" altLang="zh-TW" sz="3200" dirty="0">
              <a:solidFill>
                <a:srgbClr val="044981"/>
              </a:solidFill>
            </a:endParaRPr>
          </a:p>
        </p:txBody>
      </p:sp>
      <p:sp>
        <p:nvSpPr>
          <p:cNvPr id="19" name="Shape 127"/>
          <p:cNvSpPr txBox="1"/>
          <p:nvPr/>
        </p:nvSpPr>
        <p:spPr>
          <a:xfrm>
            <a:off x="355897" y="2854960"/>
            <a:ext cx="4463345" cy="142384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63500" lvl="0" algn="ctr">
              <a:spcBef>
                <a:spcPts val="500"/>
              </a:spcBef>
              <a:buClr>
                <a:srgbClr val="000000"/>
              </a:buClr>
              <a:buSzPct val="100000"/>
            </a:pPr>
            <a:r>
              <a:rPr lang="en" altLang="zh-TW" sz="3200" b="1" dirty="0" smtClean="0">
                <a:solidFill>
                  <a:srgbClr val="044981"/>
                </a:solidFill>
              </a:rPr>
              <a:t>RAID </a:t>
            </a:r>
            <a:r>
              <a:rPr lang="en" altLang="zh-TW" sz="3200" b="1" dirty="0">
                <a:solidFill>
                  <a:srgbClr val="044981"/>
                </a:solidFill>
              </a:rPr>
              <a:t>50 &amp; 60 </a:t>
            </a:r>
            <a:endParaRPr lang="en-US" altLang="zh-TW" sz="3200" b="1" dirty="0" smtClean="0">
              <a:solidFill>
                <a:srgbClr val="044981"/>
              </a:solidFill>
            </a:endParaRPr>
          </a:p>
          <a:p>
            <a:pPr marL="63500" lvl="0" algn="ctr">
              <a:spcBef>
                <a:spcPts val="500"/>
              </a:spcBef>
              <a:buClr>
                <a:srgbClr val="000000"/>
              </a:buClr>
              <a:buSzPct val="100000"/>
            </a:pPr>
            <a:r>
              <a:rPr lang="en" altLang="zh-TW" sz="2400" dirty="0" smtClean="0">
                <a:solidFill>
                  <a:srgbClr val="044981"/>
                </a:solidFill>
              </a:rPr>
              <a:t>for </a:t>
            </a:r>
            <a:r>
              <a:rPr lang="en" altLang="zh-TW" sz="2400" dirty="0">
                <a:solidFill>
                  <a:srgbClr val="044981"/>
                </a:solidFill>
              </a:rPr>
              <a:t>Advanced Data Protection </a:t>
            </a:r>
          </a:p>
        </p:txBody>
      </p:sp>
      <p:sp>
        <p:nvSpPr>
          <p:cNvPr id="20" name="Shape 83"/>
          <p:cNvSpPr/>
          <p:nvPr/>
        </p:nvSpPr>
        <p:spPr>
          <a:xfrm>
            <a:off x="641055" y="1596691"/>
            <a:ext cx="324145" cy="384742"/>
          </a:xfrm>
          <a:prstGeom prst="halfFrame">
            <a:avLst>
              <a:gd name="adj1" fmla="val 23728"/>
              <a:gd name="adj2" fmla="val 24642"/>
            </a:avLst>
          </a:prstGeom>
          <a:solidFill>
            <a:srgbClr val="2DA0B5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Shape 83"/>
          <p:cNvSpPr/>
          <p:nvPr/>
        </p:nvSpPr>
        <p:spPr>
          <a:xfrm>
            <a:off x="4374763" y="1596691"/>
            <a:ext cx="324145" cy="384742"/>
          </a:xfrm>
          <a:prstGeom prst="halfFrame">
            <a:avLst>
              <a:gd name="adj1" fmla="val 23728"/>
              <a:gd name="adj2" fmla="val 24642"/>
            </a:avLst>
          </a:prstGeom>
          <a:solidFill>
            <a:srgbClr val="2DA0B5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" name="Shape 83"/>
          <p:cNvSpPr/>
          <p:nvPr/>
        </p:nvSpPr>
        <p:spPr>
          <a:xfrm>
            <a:off x="641055" y="3199304"/>
            <a:ext cx="324145" cy="384742"/>
          </a:xfrm>
          <a:prstGeom prst="halfFrame">
            <a:avLst>
              <a:gd name="adj1" fmla="val 23728"/>
              <a:gd name="adj2" fmla="val 24642"/>
            </a:avLst>
          </a:prstGeom>
          <a:solidFill>
            <a:srgbClr val="2DA0B5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文字方塊 22"/>
          <p:cNvSpPr txBox="1"/>
          <p:nvPr/>
        </p:nvSpPr>
        <p:spPr>
          <a:xfrm>
            <a:off x="641055" y="1580433"/>
            <a:ext cx="385105" cy="338554"/>
          </a:xfrm>
          <a:prstGeom prst="rect">
            <a:avLst/>
          </a:prstGeom>
          <a:solidFill>
            <a:srgbClr val="2DA0B5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zh-TW" altLang="en-US" sz="1600" b="1" dirty="0">
                <a:solidFill>
                  <a:schemeClr val="bg1"/>
                </a:solidFill>
              </a:rPr>
              <a:t>１</a:t>
            </a:r>
            <a:endParaRPr kumimoji="1" lang="zh-TW" altLang="en-US" sz="1600" dirty="0">
              <a:solidFill>
                <a:schemeClr val="bg1"/>
              </a:solidFill>
            </a:endParaRPr>
          </a:p>
        </p:txBody>
      </p:sp>
      <p:sp>
        <p:nvSpPr>
          <p:cNvPr id="24" name="文字方塊 23"/>
          <p:cNvSpPr txBox="1"/>
          <p:nvPr/>
        </p:nvSpPr>
        <p:spPr>
          <a:xfrm>
            <a:off x="4374763" y="1580433"/>
            <a:ext cx="385105" cy="338554"/>
          </a:xfrm>
          <a:prstGeom prst="rect">
            <a:avLst/>
          </a:prstGeom>
          <a:solidFill>
            <a:srgbClr val="2DA0B5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kumimoji="1" lang="en-US" altLang="zh-TW" sz="1600" dirty="0" smtClean="0">
                <a:solidFill>
                  <a:schemeClr val="bg1"/>
                </a:solidFill>
              </a:rPr>
              <a:t>3</a:t>
            </a:r>
            <a:endParaRPr kumimoji="1" lang="zh-TW" altLang="en-US" sz="1600" dirty="0">
              <a:solidFill>
                <a:schemeClr val="bg1"/>
              </a:solidFill>
            </a:endParaRPr>
          </a:p>
        </p:txBody>
      </p:sp>
      <p:sp>
        <p:nvSpPr>
          <p:cNvPr id="25" name="文字方塊 24"/>
          <p:cNvSpPr txBox="1"/>
          <p:nvPr/>
        </p:nvSpPr>
        <p:spPr>
          <a:xfrm>
            <a:off x="641055" y="3199304"/>
            <a:ext cx="385105" cy="338554"/>
          </a:xfrm>
          <a:prstGeom prst="rect">
            <a:avLst/>
          </a:prstGeom>
          <a:solidFill>
            <a:srgbClr val="2DA0B5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kumimoji="1" lang="en-US" altLang="zh-TW" sz="1600" dirty="0" smtClean="0">
                <a:solidFill>
                  <a:schemeClr val="bg1"/>
                </a:solidFill>
              </a:rPr>
              <a:t>2</a:t>
            </a:r>
            <a:endParaRPr kumimoji="1" lang="zh-TW" altLang="en-US" sz="1600" dirty="0">
              <a:solidFill>
                <a:schemeClr val="bg1"/>
              </a:solidFill>
            </a:endParaRPr>
          </a:p>
        </p:txBody>
      </p:sp>
      <p:cxnSp>
        <p:nvCxnSpPr>
          <p:cNvPr id="26" name="直線接點 25"/>
          <p:cNvCxnSpPr/>
          <p:nvPr/>
        </p:nvCxnSpPr>
        <p:spPr>
          <a:xfrm>
            <a:off x="641055" y="2854960"/>
            <a:ext cx="3219775" cy="0"/>
          </a:xfrm>
          <a:prstGeom prst="line">
            <a:avLst/>
          </a:prstGeom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27" name="直線接點 26"/>
          <p:cNvCxnSpPr/>
          <p:nvPr/>
        </p:nvCxnSpPr>
        <p:spPr>
          <a:xfrm>
            <a:off x="4043680" y="1535552"/>
            <a:ext cx="0" cy="1118877"/>
          </a:xfrm>
          <a:prstGeom prst="line">
            <a:avLst/>
          </a:prstGeom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pic>
        <p:nvPicPr>
          <p:cNvPr id="28" name="Shape 520"/>
          <p:cNvPicPr preferRelativeResize="0"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66513">
            <a:off x="4955611" y="2870320"/>
            <a:ext cx="2458251" cy="1335073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 cmpd="sng">
            <a:solidFill>
              <a:schemeClr val="bg1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8609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Shape 203"/>
          <p:cNvSpPr/>
          <p:nvPr/>
        </p:nvSpPr>
        <p:spPr>
          <a:xfrm>
            <a:off x="4483508" y="2456335"/>
            <a:ext cx="178200" cy="242400"/>
          </a:xfrm>
          <a:prstGeom prst="rect">
            <a:avLst/>
          </a:prstGeom>
          <a:noFill/>
          <a:ln>
            <a:noFill/>
          </a:ln>
        </p:spPr>
        <p:txBody>
          <a:bodyPr wrap="square" lIns="68550" tIns="34275" rIns="68550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</a:p>
        </p:txBody>
      </p:sp>
      <p:sp>
        <p:nvSpPr>
          <p:cNvPr id="204" name="Shape 20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rtl="0"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lang="en" dirty="0">
                <a:latin typeface="+mj-lt"/>
              </a:rPr>
              <a:t>Hybrid Storage System </a:t>
            </a:r>
          </a:p>
        </p:txBody>
      </p:sp>
      <p:grpSp>
        <p:nvGrpSpPr>
          <p:cNvPr id="205" name="Shape 205"/>
          <p:cNvGrpSpPr/>
          <p:nvPr/>
        </p:nvGrpSpPr>
        <p:grpSpPr>
          <a:xfrm>
            <a:off x="3417350" y="1131075"/>
            <a:ext cx="5910300" cy="3805800"/>
            <a:chOff x="1545025" y="2929875"/>
            <a:chExt cx="5910300" cy="3805800"/>
          </a:xfrm>
        </p:grpSpPr>
        <p:sp>
          <p:nvSpPr>
            <p:cNvPr id="206" name="Shape 206"/>
            <p:cNvSpPr/>
            <p:nvPr/>
          </p:nvSpPr>
          <p:spPr>
            <a:xfrm>
              <a:off x="4483508" y="3275113"/>
              <a:ext cx="1782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68550" tIns="34275" rIns="68550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SzPct val="25000"/>
                <a:buNone/>
              </a:pPr>
              <a:r>
                <a:rPr lang="en" sz="1100">
                  <a:solidFill>
                    <a:srgbClr val="000000"/>
                  </a:solidFill>
                  <a:latin typeface="+mj-lt"/>
                  <a:ea typeface="Arial"/>
                  <a:cs typeface="Arial"/>
                  <a:sym typeface="Arial"/>
                </a:rPr>
                <a:t> </a:t>
              </a:r>
            </a:p>
          </p:txBody>
        </p:sp>
        <p:pic>
          <p:nvPicPr>
            <p:cNvPr id="207" name="Shape 207" descr="1_Qtier-01-01.png"/>
            <p:cNvPicPr preferRelativeResize="0"/>
            <p:nvPr/>
          </p:nvPicPr>
          <p:blipFill rotWithShape="1">
            <a:blip r:embed="rId3">
              <a:alphaModFix/>
            </a:blip>
            <a:srcRect t="3513" b="3523"/>
            <a:stretch/>
          </p:blipFill>
          <p:spPr>
            <a:xfrm>
              <a:off x="1545025" y="2929875"/>
              <a:ext cx="5826300" cy="38058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8" name="Shape 208"/>
            <p:cNvSpPr txBox="1"/>
            <p:nvPr/>
          </p:nvSpPr>
          <p:spPr>
            <a:xfrm>
              <a:off x="1826450" y="3209400"/>
              <a:ext cx="1772400" cy="2034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rPr lang="en" sz="900">
                  <a:solidFill>
                    <a:srgbClr val="262626"/>
                  </a:solidFill>
                  <a:latin typeface="+mj-lt"/>
                </a:rPr>
                <a:t>Frequently-accessed data</a:t>
              </a:r>
            </a:p>
          </p:txBody>
        </p:sp>
        <p:sp>
          <p:nvSpPr>
            <p:cNvPr id="209" name="Shape 209"/>
            <p:cNvSpPr txBox="1"/>
            <p:nvPr/>
          </p:nvSpPr>
          <p:spPr>
            <a:xfrm>
              <a:off x="1826450" y="3403500"/>
              <a:ext cx="1772400" cy="2034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rPr lang="en" sz="900" dirty="0">
                  <a:solidFill>
                    <a:srgbClr val="262626"/>
                  </a:solidFill>
                  <a:latin typeface="+mj-lt"/>
                </a:rPr>
                <a:t>Infrequently-accessed data</a:t>
              </a:r>
            </a:p>
          </p:txBody>
        </p:sp>
        <p:sp>
          <p:nvSpPr>
            <p:cNvPr id="210" name="Shape 210"/>
            <p:cNvSpPr txBox="1"/>
            <p:nvPr/>
          </p:nvSpPr>
          <p:spPr>
            <a:xfrm>
              <a:off x="1826450" y="3605675"/>
              <a:ext cx="1772400" cy="2034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rPr lang="en" sz="900">
                  <a:solidFill>
                    <a:srgbClr val="262626"/>
                  </a:solidFill>
                  <a:latin typeface="+mj-lt"/>
                </a:rPr>
                <a:t>Rarely-accessed data</a:t>
              </a:r>
            </a:p>
          </p:txBody>
        </p:sp>
        <p:sp>
          <p:nvSpPr>
            <p:cNvPr id="211" name="Shape 211"/>
            <p:cNvSpPr txBox="1"/>
            <p:nvPr/>
          </p:nvSpPr>
          <p:spPr>
            <a:xfrm>
              <a:off x="2172950" y="4117325"/>
              <a:ext cx="1416600" cy="4392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rPr lang="en" sz="900" b="1" dirty="0">
                  <a:solidFill>
                    <a:srgbClr val="262626"/>
                  </a:solidFill>
                  <a:latin typeface="+mj-lt"/>
                </a:rPr>
                <a:t>Changes in data</a:t>
              </a:r>
              <a:br>
                <a:rPr lang="en" sz="900" b="1" dirty="0">
                  <a:solidFill>
                    <a:srgbClr val="262626"/>
                  </a:solidFill>
                  <a:latin typeface="+mj-lt"/>
                </a:rPr>
              </a:br>
              <a:r>
                <a:rPr lang="en" sz="900" b="1" dirty="0">
                  <a:solidFill>
                    <a:srgbClr val="262626"/>
                  </a:solidFill>
                  <a:latin typeface="+mj-lt"/>
                </a:rPr>
                <a:t>access patterns</a:t>
              </a:r>
            </a:p>
          </p:txBody>
        </p:sp>
        <p:sp>
          <p:nvSpPr>
            <p:cNvPr id="212" name="Shape 212"/>
            <p:cNvSpPr txBox="1"/>
            <p:nvPr/>
          </p:nvSpPr>
          <p:spPr>
            <a:xfrm>
              <a:off x="3914249" y="3091500"/>
              <a:ext cx="2627851" cy="4392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rPr lang="en" sz="900" b="1" dirty="0">
                  <a:solidFill>
                    <a:srgbClr val="262626"/>
                  </a:solidFill>
                  <a:latin typeface="+mj-lt"/>
                </a:rPr>
                <a:t>Before tiering:</a:t>
              </a:r>
              <a:br>
                <a:rPr lang="en" sz="900" b="1" dirty="0">
                  <a:solidFill>
                    <a:srgbClr val="262626"/>
                  </a:solidFill>
                  <a:latin typeface="+mj-lt"/>
                </a:rPr>
              </a:br>
              <a:r>
                <a:rPr lang="en" sz="800" b="1" dirty="0">
                  <a:solidFill>
                    <a:srgbClr val="262626"/>
                  </a:solidFill>
                  <a:latin typeface="+mj-lt"/>
                </a:rPr>
                <a:t>Frequently-accessed data </a:t>
              </a:r>
              <a:r>
                <a:rPr lang="en" sz="800" b="1" dirty="0" smtClean="0">
                  <a:solidFill>
                    <a:srgbClr val="262626"/>
                  </a:solidFill>
                  <a:latin typeface="+mj-lt"/>
                </a:rPr>
                <a:t/>
              </a:r>
              <a:br>
                <a:rPr lang="en" sz="800" b="1" dirty="0" smtClean="0">
                  <a:solidFill>
                    <a:srgbClr val="262626"/>
                  </a:solidFill>
                  <a:latin typeface="+mj-lt"/>
                </a:rPr>
              </a:br>
              <a:r>
                <a:rPr lang="en" sz="800" b="1" dirty="0" smtClean="0">
                  <a:solidFill>
                    <a:srgbClr val="262626"/>
                  </a:solidFill>
                  <a:latin typeface="+mj-lt"/>
                </a:rPr>
                <a:t>performance </a:t>
              </a:r>
              <a:r>
                <a:rPr lang="en" sz="800" b="1" dirty="0">
                  <a:solidFill>
                    <a:srgbClr val="262626"/>
                  </a:solidFill>
                  <a:latin typeface="+mj-lt"/>
                </a:rPr>
                <a:t>is not optimized</a:t>
              </a:r>
              <a:r>
                <a:rPr lang="en" sz="900" b="1" dirty="0">
                  <a:solidFill>
                    <a:srgbClr val="262626"/>
                  </a:solidFill>
                  <a:latin typeface="+mj-lt"/>
                </a:rPr>
                <a:t/>
              </a:r>
              <a:br>
                <a:rPr lang="en" sz="900" b="1" dirty="0">
                  <a:solidFill>
                    <a:srgbClr val="262626"/>
                  </a:solidFill>
                  <a:latin typeface="+mj-lt"/>
                </a:rPr>
              </a:br>
              <a:endParaRPr lang="en" sz="900" b="1" dirty="0">
                <a:solidFill>
                  <a:srgbClr val="262626"/>
                </a:solidFill>
                <a:latin typeface="+mj-lt"/>
              </a:endParaRPr>
            </a:p>
          </p:txBody>
        </p:sp>
        <p:sp>
          <p:nvSpPr>
            <p:cNvPr id="213" name="Shape 213"/>
            <p:cNvSpPr txBox="1"/>
            <p:nvPr/>
          </p:nvSpPr>
          <p:spPr>
            <a:xfrm>
              <a:off x="5853925" y="4202975"/>
              <a:ext cx="1601400" cy="2679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rPr lang="en" sz="900" b="1" dirty="0">
                  <a:solidFill>
                    <a:srgbClr val="262626"/>
                  </a:solidFill>
                  <a:latin typeface="+mj-lt"/>
                </a:rPr>
                <a:t>Start data tiering</a:t>
              </a:r>
            </a:p>
          </p:txBody>
        </p:sp>
        <p:sp>
          <p:nvSpPr>
            <p:cNvPr id="214" name="Shape 214"/>
            <p:cNvSpPr txBox="1"/>
            <p:nvPr/>
          </p:nvSpPr>
          <p:spPr>
            <a:xfrm>
              <a:off x="3968325" y="5726375"/>
              <a:ext cx="2039400" cy="2679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rPr lang="en" sz="900" b="1" dirty="0">
                  <a:solidFill>
                    <a:srgbClr val="262626"/>
                  </a:solidFill>
                  <a:latin typeface="+mj-lt"/>
                </a:rPr>
                <a:t>After tiering:</a:t>
              </a:r>
              <a:br>
                <a:rPr lang="en" sz="900" b="1" dirty="0">
                  <a:solidFill>
                    <a:srgbClr val="262626"/>
                  </a:solidFill>
                  <a:latin typeface="+mj-lt"/>
                </a:rPr>
              </a:br>
              <a:r>
                <a:rPr lang="en" sz="800" b="1" dirty="0">
                  <a:solidFill>
                    <a:srgbClr val="262626"/>
                  </a:solidFill>
                  <a:latin typeface="+mj-lt"/>
                </a:rPr>
                <a:t>Frequently-accessed data </a:t>
              </a:r>
              <a:br>
                <a:rPr lang="en" sz="800" b="1" dirty="0">
                  <a:solidFill>
                    <a:srgbClr val="262626"/>
                  </a:solidFill>
                  <a:latin typeface="+mj-lt"/>
                </a:rPr>
              </a:br>
              <a:r>
                <a:rPr lang="en" sz="800" b="1" dirty="0">
                  <a:solidFill>
                    <a:srgbClr val="262626"/>
                  </a:solidFill>
                  <a:latin typeface="+mj-lt"/>
                </a:rPr>
                <a:t>performance is optimized</a:t>
              </a:r>
              <a:r>
                <a:rPr lang="en" sz="900" b="1" dirty="0">
                  <a:solidFill>
                    <a:srgbClr val="262626"/>
                  </a:solidFill>
                  <a:latin typeface="+mj-lt"/>
                </a:rPr>
                <a:t/>
              </a:r>
              <a:br>
                <a:rPr lang="en" sz="900" b="1" dirty="0">
                  <a:solidFill>
                    <a:srgbClr val="262626"/>
                  </a:solidFill>
                  <a:latin typeface="+mj-lt"/>
                </a:rPr>
              </a:br>
              <a:endParaRPr lang="en" sz="900" b="1" dirty="0">
                <a:solidFill>
                  <a:srgbClr val="262626"/>
                </a:solidFill>
                <a:latin typeface="+mj-lt"/>
              </a:endParaRPr>
            </a:p>
          </p:txBody>
        </p:sp>
        <p:sp>
          <p:nvSpPr>
            <p:cNvPr id="215" name="Shape 215"/>
            <p:cNvSpPr txBox="1"/>
            <p:nvPr/>
          </p:nvSpPr>
          <p:spPr>
            <a:xfrm>
              <a:off x="3702700" y="4595100"/>
              <a:ext cx="1601400" cy="4392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 algn="ctr" rtl="0">
                <a:spcBef>
                  <a:spcPts val="0"/>
                </a:spcBef>
                <a:buNone/>
              </a:pPr>
              <a:r>
                <a:rPr lang="en" sz="1600" b="1" dirty="0">
                  <a:solidFill>
                    <a:srgbClr val="262626"/>
                  </a:solidFill>
                  <a:latin typeface="+mj-lt"/>
                </a:rPr>
                <a:t>How Qtier </a:t>
              </a:r>
              <a:r>
                <a:rPr lang="en" sz="1600" b="1" dirty="0" smtClean="0">
                  <a:solidFill>
                    <a:srgbClr val="262626"/>
                  </a:solidFill>
                  <a:latin typeface="+mj-lt"/>
                </a:rPr>
                <a:t>Works</a:t>
              </a:r>
              <a:endParaRPr lang="en" sz="1600" b="1" dirty="0">
                <a:solidFill>
                  <a:srgbClr val="262626"/>
                </a:solidFill>
                <a:latin typeface="+mj-lt"/>
              </a:endParaRPr>
            </a:p>
          </p:txBody>
        </p:sp>
        <p:sp>
          <p:nvSpPr>
            <p:cNvPr id="216" name="Shape 216"/>
            <p:cNvSpPr txBox="1"/>
            <p:nvPr/>
          </p:nvSpPr>
          <p:spPr>
            <a:xfrm>
              <a:off x="3589550" y="4750025"/>
              <a:ext cx="1772400" cy="2679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 algn="ctr" rtl="0">
                <a:spcBef>
                  <a:spcPts val="0"/>
                </a:spcBef>
                <a:buNone/>
              </a:pPr>
              <a:endParaRPr sz="1200" b="1">
                <a:solidFill>
                  <a:srgbClr val="262626"/>
                </a:solidFill>
                <a:latin typeface="+mj-lt"/>
              </a:endParaRPr>
            </a:p>
          </p:txBody>
        </p:sp>
      </p:grpSp>
      <p:sp>
        <p:nvSpPr>
          <p:cNvPr id="20" name="Shape 448"/>
          <p:cNvSpPr txBox="1"/>
          <p:nvPr/>
        </p:nvSpPr>
        <p:spPr>
          <a:xfrm>
            <a:off x="142926" y="1476313"/>
            <a:ext cx="2742602" cy="2719161"/>
          </a:xfrm>
          <a:prstGeom prst="rect">
            <a:avLst/>
          </a:prstGeom>
          <a:noFill/>
          <a:ln>
            <a:noFill/>
          </a:ln>
        </p:spPr>
        <p:txBody>
          <a:bodyPr wrap="square" lIns="68550" tIns="34250" rIns="68550" bIns="34250" anchor="t" anchorCtr="0">
            <a:noAutofit/>
          </a:bodyPr>
          <a:lstStyle/>
          <a:p>
            <a:pPr marL="444500" indent="-342900">
              <a:spcBef>
                <a:spcPts val="450"/>
              </a:spcBef>
              <a:buClr>
                <a:srgbClr val="044981"/>
              </a:buClr>
              <a:buSzPct val="100000"/>
              <a:buFont typeface="Wingdings" charset="2"/>
              <a:buChar char="l"/>
            </a:pPr>
            <a:r>
              <a:rPr lang="en-US" altLang="zh-TW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Calibri"/>
                <a:cs typeface="Calibri"/>
                <a:sym typeface="Calibri"/>
              </a:rPr>
              <a:t>Automatically </a:t>
            </a:r>
            <a:r>
              <a:rPr lang="en-US" altLang="zh-TW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Calibri"/>
                <a:cs typeface="Calibri"/>
                <a:sym typeface="Calibri"/>
              </a:rPr>
              <a:t>moves data between different </a:t>
            </a:r>
            <a:r>
              <a:rPr lang="en-US" altLang="zh-TW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Calibri"/>
                <a:cs typeface="Calibri"/>
                <a:sym typeface="Calibri"/>
              </a:rPr>
              <a:t>tiers</a:t>
            </a:r>
          </a:p>
          <a:p>
            <a:pPr marL="444500" indent="-342900">
              <a:spcBef>
                <a:spcPts val="450"/>
              </a:spcBef>
              <a:buClr>
                <a:srgbClr val="044981"/>
              </a:buClr>
              <a:buSzPct val="100000"/>
            </a:pPr>
            <a:r>
              <a:rPr lang="en-US" altLang="zh-TW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Calibri"/>
                <a:cs typeface="Calibri"/>
                <a:sym typeface="Calibri"/>
              </a:rPr>
              <a:t> </a:t>
            </a:r>
            <a:endParaRPr lang="en-US" altLang="zh-TW" sz="1800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444500" indent="-342900">
              <a:spcBef>
                <a:spcPts val="450"/>
              </a:spcBef>
              <a:buClr>
                <a:srgbClr val="044981"/>
              </a:buClr>
              <a:buSzPct val="100000"/>
              <a:buFont typeface="Wingdings" charset="2"/>
              <a:buChar char="l"/>
            </a:pPr>
            <a:r>
              <a:rPr lang="en-US" altLang="zh-TW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Calibri"/>
                <a:cs typeface="Calibri"/>
                <a:sym typeface="Calibri"/>
              </a:rPr>
              <a:t>SSD cache capacity will not be limited by RAM </a:t>
            </a:r>
            <a:r>
              <a:rPr lang="en-US" altLang="zh-TW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Calibri"/>
                <a:cs typeface="Calibri"/>
                <a:sym typeface="Calibri"/>
              </a:rPr>
              <a:t>size</a:t>
            </a:r>
            <a:endParaRPr lang="zh-TW" altLang="zh-TW" sz="1800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Shape 22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dirty="0"/>
              <a:t>Replace SSD Cache with </a:t>
            </a:r>
            <a:r>
              <a:rPr lang="en" dirty="0">
                <a:solidFill>
                  <a:schemeClr val="lt1"/>
                </a:solidFill>
              </a:rPr>
              <a:t>Qtier </a:t>
            </a:r>
            <a:r>
              <a:rPr lang="en" dirty="0" smtClean="0">
                <a:solidFill>
                  <a:schemeClr val="lt1"/>
                </a:solidFill>
              </a:rPr>
              <a:t>2.0</a:t>
            </a:r>
            <a:r>
              <a:rPr lang="en" baseline="30000" dirty="0" smtClean="0">
                <a:solidFill>
                  <a:schemeClr val="lt1"/>
                </a:solidFill>
              </a:rPr>
              <a:t>TM</a:t>
            </a:r>
            <a:endParaRPr lang="en" baseline="30000" dirty="0">
              <a:solidFill>
                <a:schemeClr val="lt1"/>
              </a:solidFill>
            </a:endParaRPr>
          </a:p>
        </p:txBody>
      </p:sp>
      <p:sp>
        <p:nvSpPr>
          <p:cNvPr id="43" name="圓角矩形 42"/>
          <p:cNvSpPr/>
          <p:nvPr/>
        </p:nvSpPr>
        <p:spPr>
          <a:xfrm>
            <a:off x="361734" y="1491044"/>
            <a:ext cx="3798976" cy="1216903"/>
          </a:xfrm>
          <a:prstGeom prst="roundRect">
            <a:avLst>
              <a:gd name="adj" fmla="val 14518"/>
            </a:avLst>
          </a:prstGeom>
          <a:solidFill>
            <a:schemeClr val="accent3">
              <a:lumMod val="20000"/>
              <a:lumOff val="80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44" name="圓角矩形 43"/>
          <p:cNvSpPr/>
          <p:nvPr/>
        </p:nvSpPr>
        <p:spPr>
          <a:xfrm>
            <a:off x="361734" y="3131120"/>
            <a:ext cx="3798975" cy="1525042"/>
          </a:xfrm>
          <a:prstGeom prst="roundRect">
            <a:avLst>
              <a:gd name="adj" fmla="val 7805"/>
            </a:avLst>
          </a:prstGeom>
          <a:solidFill>
            <a:schemeClr val="accent3">
              <a:lumMod val="20000"/>
              <a:lumOff val="80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45" name="矩形 44"/>
          <p:cNvSpPr/>
          <p:nvPr/>
        </p:nvSpPr>
        <p:spPr>
          <a:xfrm>
            <a:off x="361734" y="3450626"/>
            <a:ext cx="3860034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7350" indent="-285750">
              <a:buClr>
                <a:srgbClr val="044981"/>
              </a:buClr>
              <a:buSzPct val="100000"/>
              <a:buFont typeface="Wingdings" charset="2"/>
              <a:buChar char="l"/>
            </a:pPr>
            <a:r>
              <a:rPr lang="en" altLang="zh-TW" sz="1600" dirty="0" smtClean="0">
                <a:solidFill>
                  <a:srgbClr val="262626"/>
                </a:solidFill>
              </a:rPr>
              <a:t>Tier </a:t>
            </a:r>
            <a:r>
              <a:rPr lang="en" altLang="zh-TW" sz="1600" dirty="0">
                <a:solidFill>
                  <a:srgbClr val="262626"/>
                </a:solidFill>
              </a:rPr>
              <a:t>can store data</a:t>
            </a:r>
          </a:p>
          <a:p>
            <a:pPr marL="387350" indent="-285750">
              <a:buClr>
                <a:srgbClr val="044981"/>
              </a:buClr>
              <a:buSzPct val="100000"/>
              <a:buFont typeface="Wingdings" charset="2"/>
              <a:buChar char="l"/>
            </a:pPr>
            <a:r>
              <a:rPr lang="en" altLang="zh-TW" sz="1600" dirty="0" smtClean="0">
                <a:solidFill>
                  <a:srgbClr val="1155CC"/>
                </a:solidFill>
              </a:rPr>
              <a:t>IO </a:t>
            </a:r>
            <a:r>
              <a:rPr lang="en" altLang="zh-TW" sz="1600" dirty="0">
                <a:solidFill>
                  <a:srgbClr val="1155CC"/>
                </a:solidFill>
              </a:rPr>
              <a:t>Aware </a:t>
            </a:r>
            <a:r>
              <a:rPr lang="en" altLang="zh-TW" sz="1600" dirty="0">
                <a:solidFill>
                  <a:srgbClr val="262626"/>
                </a:solidFill>
              </a:rPr>
              <a:t>and </a:t>
            </a:r>
            <a:r>
              <a:rPr lang="en" altLang="zh-TW" sz="1600" dirty="0">
                <a:solidFill>
                  <a:srgbClr val="1155CC"/>
                </a:solidFill>
              </a:rPr>
              <a:t>Tiering On </a:t>
            </a:r>
            <a:r>
              <a:rPr lang="en" altLang="zh-TW" sz="1600" dirty="0" smtClean="0">
                <a:solidFill>
                  <a:srgbClr val="1155CC"/>
                </a:solidFill>
              </a:rPr>
              <a:t>Demand</a:t>
            </a:r>
            <a:endParaRPr lang="en-US" altLang="zh-TW" sz="1600" dirty="0" smtClean="0">
              <a:solidFill>
                <a:srgbClr val="1155CC"/>
              </a:solidFill>
            </a:endParaRPr>
          </a:p>
          <a:p>
            <a:pPr marL="101600" lvl="0">
              <a:buClr>
                <a:srgbClr val="044981"/>
              </a:buClr>
              <a:buSzPct val="100000"/>
            </a:pPr>
            <a:r>
              <a:rPr lang="en-US" altLang="zh-TW" sz="1600" b="1" dirty="0" smtClean="0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zh-TW" altLang="zh-TW" sz="1600" b="1" dirty="0" smtClean="0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&gt;</a:t>
            </a:r>
            <a:r>
              <a:rPr lang="en-US" altLang="zh-TW" sz="1600" b="1" dirty="0" smtClean="0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en" altLang="zh-TW" sz="1600" dirty="0" smtClean="0">
                <a:solidFill>
                  <a:srgbClr val="FF0000"/>
                </a:solidFill>
              </a:rPr>
              <a:t>For </a:t>
            </a:r>
            <a:r>
              <a:rPr lang="en" altLang="zh-TW" sz="1600" dirty="0">
                <a:solidFill>
                  <a:srgbClr val="FF0000"/>
                </a:solidFill>
              </a:rPr>
              <a:t>both short and long </a:t>
            </a:r>
            <a:r>
              <a:rPr lang="en" altLang="zh-TW" sz="1600" dirty="0" smtClean="0">
                <a:solidFill>
                  <a:srgbClr val="FF0000"/>
                </a:solidFill>
              </a:rPr>
              <a:t>term</a:t>
            </a:r>
            <a:r>
              <a:rPr lang="en" altLang="zh-TW" sz="1600" dirty="0">
                <a:solidFill>
                  <a:srgbClr val="FF0000"/>
                </a:solidFill>
              </a:rPr>
              <a:t/>
            </a:r>
            <a:br>
              <a:rPr lang="en" altLang="zh-TW" sz="1600" dirty="0">
                <a:solidFill>
                  <a:srgbClr val="FF0000"/>
                </a:solidFill>
              </a:rPr>
            </a:br>
            <a:r>
              <a:rPr lang="en" altLang="zh-TW" sz="1600" dirty="0" smtClean="0">
                <a:solidFill>
                  <a:srgbClr val="FF0000"/>
                </a:solidFill>
              </a:rPr>
              <a:t>     </a:t>
            </a:r>
            <a:r>
              <a:rPr lang="en-US" altLang="zh-TW" sz="1600" dirty="0" smtClean="0">
                <a:solidFill>
                  <a:srgbClr val="FF0000"/>
                </a:solidFill>
              </a:rPr>
              <a:t>performance improvements</a:t>
            </a:r>
            <a:endParaRPr lang="en" altLang="zh-TW" sz="1600" dirty="0">
              <a:solidFill>
                <a:srgbClr val="FF0000"/>
              </a:solidFill>
            </a:endParaRPr>
          </a:p>
          <a:p>
            <a:pPr marL="101600">
              <a:buClr>
                <a:srgbClr val="044981"/>
              </a:buClr>
              <a:buSzPct val="100000"/>
            </a:pPr>
            <a:endParaRPr lang="zh-TW" altLang="zh-TW" sz="1800" b="1" dirty="0">
              <a:solidFill>
                <a:srgbClr val="262626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46" name="圓角矩形 45"/>
          <p:cNvSpPr/>
          <p:nvPr/>
        </p:nvSpPr>
        <p:spPr>
          <a:xfrm>
            <a:off x="361733" y="2903919"/>
            <a:ext cx="3798976" cy="401582"/>
          </a:xfrm>
          <a:prstGeom prst="roundRect">
            <a:avLst>
              <a:gd name="adj" fmla="val 0"/>
            </a:avLst>
          </a:prstGeom>
          <a:solidFill>
            <a:srgbClr val="3C96B7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zh-TW" altLang="zh-TW" sz="2000" b="1" dirty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Qtier </a:t>
            </a:r>
            <a:r>
              <a:rPr lang="zh-TW" altLang="zh-TW" sz="2000" b="1" dirty="0" smtClean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2.0</a:t>
            </a:r>
            <a:endParaRPr lang="zh-TW" altLang="zh-TW" sz="2000" b="1" dirty="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47" name="＞形箭號 46"/>
          <p:cNvSpPr/>
          <p:nvPr/>
        </p:nvSpPr>
        <p:spPr>
          <a:xfrm rot="5400000">
            <a:off x="3466174" y="2328515"/>
            <a:ext cx="914063" cy="475005"/>
          </a:xfrm>
          <a:prstGeom prst="chevron">
            <a:avLst>
              <a:gd name="adj" fmla="val 47018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>
              <a:solidFill>
                <a:schemeClr val="tx1"/>
              </a:solidFill>
            </a:endParaRPr>
          </a:p>
        </p:txBody>
      </p:sp>
      <p:sp>
        <p:nvSpPr>
          <p:cNvPr id="49" name="圓角矩形 48"/>
          <p:cNvSpPr/>
          <p:nvPr/>
        </p:nvSpPr>
        <p:spPr>
          <a:xfrm>
            <a:off x="361734" y="1274929"/>
            <a:ext cx="3798976" cy="401582"/>
          </a:xfrm>
          <a:prstGeom prst="roundRect">
            <a:avLst>
              <a:gd name="adj" fmla="val 0"/>
            </a:avLst>
          </a:prstGeom>
          <a:solidFill>
            <a:srgbClr val="3C96B7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>
                <a:schemeClr val="dk1"/>
              </a:buClr>
              <a:buSzPct val="25000"/>
            </a:pPr>
            <a:r>
              <a:rPr lang="zh-TW" altLang="zh-TW" sz="2000" b="1" dirty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SSD </a:t>
            </a:r>
            <a:r>
              <a:rPr lang="en" altLang="zh-TW" sz="2000" dirty="0">
                <a:solidFill>
                  <a:schemeClr val="bg1"/>
                </a:solidFill>
              </a:rPr>
              <a:t>Cache</a:t>
            </a:r>
            <a:endParaRPr lang="zh-TW" altLang="zh-TW" sz="2000" b="1" dirty="0">
              <a:solidFill>
                <a:schemeClr val="bg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50" name="＞形箭號 49"/>
          <p:cNvSpPr/>
          <p:nvPr/>
        </p:nvSpPr>
        <p:spPr>
          <a:xfrm rot="5400000">
            <a:off x="3796121" y="2687526"/>
            <a:ext cx="254171" cy="475004"/>
          </a:xfrm>
          <a:prstGeom prst="chevron">
            <a:avLst>
              <a:gd name="adj" fmla="val 47018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>
              <a:solidFill>
                <a:schemeClr val="tx1"/>
              </a:solidFill>
            </a:endParaRPr>
          </a:p>
        </p:txBody>
      </p:sp>
      <p:sp>
        <p:nvSpPr>
          <p:cNvPr id="51" name="＞形箭號 50"/>
          <p:cNvSpPr/>
          <p:nvPr/>
        </p:nvSpPr>
        <p:spPr>
          <a:xfrm rot="5400000">
            <a:off x="3787442" y="2424673"/>
            <a:ext cx="271530" cy="475005"/>
          </a:xfrm>
          <a:prstGeom prst="chevron">
            <a:avLst>
              <a:gd name="adj" fmla="val 47018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>
              <a:solidFill>
                <a:schemeClr val="tx1"/>
              </a:solidFill>
            </a:endParaRPr>
          </a:p>
        </p:txBody>
      </p:sp>
      <p:sp>
        <p:nvSpPr>
          <p:cNvPr id="48" name="矩形 47"/>
          <p:cNvSpPr/>
          <p:nvPr/>
        </p:nvSpPr>
        <p:spPr>
          <a:xfrm>
            <a:off x="296137" y="1769331"/>
            <a:ext cx="392563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7350" lvl="0" indent="-285750">
              <a:buClr>
                <a:srgbClr val="044981"/>
              </a:buClr>
              <a:buSzPct val="100000"/>
              <a:buFont typeface="Wingdings" charset="2"/>
              <a:buChar char="l"/>
            </a:pPr>
            <a:r>
              <a:rPr lang="en" altLang="zh-TW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Verdana"/>
                <a:ea typeface="Verdana"/>
                <a:cs typeface="Verdana"/>
                <a:sym typeface="Verdana"/>
              </a:rPr>
              <a:t>Cannot be used to store data </a:t>
            </a:r>
          </a:p>
          <a:p>
            <a:pPr marL="387350" indent="-285750">
              <a:buClr>
                <a:srgbClr val="044981"/>
              </a:buClr>
              <a:buSzPct val="100000"/>
              <a:buFont typeface="Wingdings" charset="2"/>
              <a:buChar char="l"/>
            </a:pPr>
            <a:r>
              <a:rPr lang="en" altLang="zh-TW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/>
                <a:ea typeface="Verdana"/>
                <a:cs typeface="Verdana"/>
                <a:sym typeface="Verdana"/>
              </a:rPr>
              <a:t>Fixed bypass options </a:t>
            </a:r>
          </a:p>
          <a:p>
            <a:pPr lvl="7"/>
            <a:r>
              <a:rPr lang="en-US" altLang="zh-TW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   </a:t>
            </a:r>
            <a:r>
              <a:rPr lang="zh-TW" altLang="zh-TW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&gt;</a:t>
            </a:r>
            <a:r>
              <a:rPr lang="en-US" altLang="zh-TW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en-US" altLang="zh-TW" sz="1600" dirty="0" smtClean="0">
                <a:solidFill>
                  <a:srgbClr val="262626"/>
                </a:solidFill>
              </a:rPr>
              <a:t>For </a:t>
            </a:r>
            <a:r>
              <a:rPr lang="en-US" altLang="zh-TW" sz="1600" dirty="0">
                <a:solidFill>
                  <a:srgbClr val="262626"/>
                </a:solidFill>
              </a:rPr>
              <a:t>short term performance boost</a:t>
            </a:r>
          </a:p>
          <a:p>
            <a:pPr lvl="0"/>
            <a:endParaRPr lang="en-US" altLang="zh-TW" sz="1600" dirty="0">
              <a:solidFill>
                <a:srgbClr val="262626"/>
              </a:solidFill>
            </a:endParaRPr>
          </a:p>
        </p:txBody>
      </p:sp>
      <p:sp>
        <p:nvSpPr>
          <p:cNvPr id="53" name="Shape 164"/>
          <p:cNvSpPr/>
          <p:nvPr/>
        </p:nvSpPr>
        <p:spPr>
          <a:xfrm>
            <a:off x="4391540" y="2398442"/>
            <a:ext cx="485400" cy="323700"/>
          </a:xfrm>
          <a:prstGeom prst="rect">
            <a:avLst/>
          </a:prstGeom>
          <a:ln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" name="Shape 165"/>
          <p:cNvSpPr/>
          <p:nvPr/>
        </p:nvSpPr>
        <p:spPr>
          <a:xfrm>
            <a:off x="6889679" y="2135223"/>
            <a:ext cx="485400" cy="1718082"/>
          </a:xfrm>
          <a:prstGeom prst="rect">
            <a:avLst/>
          </a:prstGeom>
          <a:ln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" name="Shape 166"/>
          <p:cNvSpPr/>
          <p:nvPr/>
        </p:nvSpPr>
        <p:spPr>
          <a:xfrm>
            <a:off x="6889685" y="2135223"/>
            <a:ext cx="485400" cy="263219"/>
          </a:xfrm>
          <a:prstGeom prst="rect">
            <a:avLst/>
          </a:prstGeom>
          <a:ln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6" name="Shape 169"/>
          <p:cNvCxnSpPr/>
          <p:nvPr/>
        </p:nvCxnSpPr>
        <p:spPr>
          <a:xfrm flipV="1">
            <a:off x="7692436" y="2119025"/>
            <a:ext cx="1800" cy="1720623"/>
          </a:xfrm>
          <a:prstGeom prst="straightConnector1">
            <a:avLst/>
          </a:prstGeom>
          <a:noFill/>
          <a:ln w="19050" cap="flat" cmpd="sng">
            <a:solidFill>
              <a:srgbClr val="0C0C0C"/>
            </a:solidFill>
            <a:prstDash val="dash"/>
            <a:round/>
            <a:headEnd type="stealth" w="lg" len="lg"/>
            <a:tailEnd type="stealth" w="lg" len="lg"/>
          </a:ln>
        </p:spPr>
      </p:cxnSp>
      <p:cxnSp>
        <p:nvCxnSpPr>
          <p:cNvPr id="57" name="Shape 170"/>
          <p:cNvCxnSpPr/>
          <p:nvPr/>
        </p:nvCxnSpPr>
        <p:spPr>
          <a:xfrm>
            <a:off x="4350933" y="2398487"/>
            <a:ext cx="1516200" cy="180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58" name="Shape 171"/>
          <p:cNvSpPr/>
          <p:nvPr/>
        </p:nvSpPr>
        <p:spPr>
          <a:xfrm>
            <a:off x="4351002" y="1271950"/>
            <a:ext cx="3650488" cy="404561"/>
          </a:xfrm>
          <a:prstGeom prst="rect">
            <a:avLst/>
          </a:prstGeom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" name="Shape 172"/>
          <p:cNvSpPr/>
          <p:nvPr/>
        </p:nvSpPr>
        <p:spPr>
          <a:xfrm>
            <a:off x="5015707" y="2398448"/>
            <a:ext cx="485400" cy="1441200"/>
          </a:xfrm>
          <a:prstGeom prst="rect">
            <a:avLst/>
          </a:prstGeom>
          <a:ln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0" name="Shape 173"/>
          <p:cNvCxnSpPr/>
          <p:nvPr/>
        </p:nvCxnSpPr>
        <p:spPr>
          <a:xfrm rot="10800000">
            <a:off x="4614032" y="1795900"/>
            <a:ext cx="0" cy="5640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stealth" w="lg" len="lg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cxnSp>
      <p:cxnSp>
        <p:nvCxnSpPr>
          <p:cNvPr id="61" name="Shape 174"/>
          <p:cNvCxnSpPr/>
          <p:nvPr/>
        </p:nvCxnSpPr>
        <p:spPr>
          <a:xfrm>
            <a:off x="4783528" y="1797692"/>
            <a:ext cx="0" cy="5604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stealth" w="lg" len="lg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cxnSp>
      <p:cxnSp>
        <p:nvCxnSpPr>
          <p:cNvPr id="62" name="Shape 175"/>
          <p:cNvCxnSpPr/>
          <p:nvPr/>
        </p:nvCxnSpPr>
        <p:spPr>
          <a:xfrm flipH="1">
            <a:off x="4793165" y="2493139"/>
            <a:ext cx="323400" cy="48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stealth" w="lg" len="lg"/>
          </a:ln>
        </p:spPr>
      </p:cxnSp>
      <p:cxnSp>
        <p:nvCxnSpPr>
          <p:cNvPr id="63" name="Shape 176"/>
          <p:cNvCxnSpPr/>
          <p:nvPr/>
        </p:nvCxnSpPr>
        <p:spPr>
          <a:xfrm rot="10800000">
            <a:off x="5639888" y="2425005"/>
            <a:ext cx="0" cy="1428300"/>
          </a:xfrm>
          <a:prstGeom prst="straightConnector1">
            <a:avLst/>
          </a:prstGeom>
          <a:noFill/>
          <a:ln w="19050" cap="flat" cmpd="sng">
            <a:solidFill>
              <a:srgbClr val="0C0C0C"/>
            </a:solidFill>
            <a:prstDash val="dash"/>
            <a:round/>
            <a:headEnd type="stealth" w="lg" len="lg"/>
            <a:tailEnd type="stealth" w="lg" len="lg"/>
          </a:ln>
        </p:spPr>
      </p:cxnSp>
      <p:cxnSp>
        <p:nvCxnSpPr>
          <p:cNvPr id="64" name="Shape 177"/>
          <p:cNvCxnSpPr/>
          <p:nvPr/>
        </p:nvCxnSpPr>
        <p:spPr>
          <a:xfrm>
            <a:off x="4350933" y="3854242"/>
            <a:ext cx="1557300" cy="180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65" name="Shape 179"/>
          <p:cNvCxnSpPr/>
          <p:nvPr/>
        </p:nvCxnSpPr>
        <p:spPr>
          <a:xfrm rot="10800000">
            <a:off x="6485448" y="1757350"/>
            <a:ext cx="0" cy="1088400"/>
          </a:xfrm>
          <a:prstGeom prst="straightConnector1">
            <a:avLst/>
          </a:prstGeom>
          <a:noFill/>
          <a:ln w="38100" cap="flat" cmpd="sng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stealth" w="lg" len="lg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cxnSp>
      <p:sp>
        <p:nvSpPr>
          <p:cNvPr id="66" name="Shape 180"/>
          <p:cNvSpPr txBox="1"/>
          <p:nvPr/>
        </p:nvSpPr>
        <p:spPr>
          <a:xfrm>
            <a:off x="4350920" y="1352810"/>
            <a:ext cx="3650570" cy="23581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114300" lvl="0" algn="ctr">
              <a:lnSpc>
                <a:spcPct val="115000"/>
              </a:lnSpc>
              <a:buClr>
                <a:schemeClr val="dk2"/>
              </a:buClr>
              <a:buSzPct val="25000"/>
            </a:pPr>
            <a:r>
              <a:rPr lang="en-US" altLang="zh-TW" sz="1800" b="1" dirty="0" smtClean="0"/>
              <a:t>Application Layer</a:t>
            </a:r>
            <a:endParaRPr lang="zh-TW" sz="1800" b="1" dirty="0">
              <a:solidFill>
                <a:schemeClr val="tx1">
                  <a:lumMod val="85000"/>
                  <a:lumOff val="15000"/>
                </a:schemeClr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cxnSp>
        <p:nvCxnSpPr>
          <p:cNvPr id="67" name="Shape 182"/>
          <p:cNvCxnSpPr/>
          <p:nvPr/>
        </p:nvCxnSpPr>
        <p:spPr>
          <a:xfrm>
            <a:off x="6279360" y="2398487"/>
            <a:ext cx="1639500" cy="180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68" name="Shape 183"/>
          <p:cNvCxnSpPr/>
          <p:nvPr/>
        </p:nvCxnSpPr>
        <p:spPr>
          <a:xfrm>
            <a:off x="6279360" y="2121903"/>
            <a:ext cx="1639500" cy="180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69" name="Shape 184"/>
          <p:cNvCxnSpPr/>
          <p:nvPr/>
        </p:nvCxnSpPr>
        <p:spPr>
          <a:xfrm>
            <a:off x="6317590" y="3854242"/>
            <a:ext cx="1683900" cy="180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70" name="Shape 185"/>
          <p:cNvCxnSpPr/>
          <p:nvPr/>
        </p:nvCxnSpPr>
        <p:spPr>
          <a:xfrm>
            <a:off x="4836657" y="2662175"/>
            <a:ext cx="294900" cy="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stealth" w="lg" len="lg"/>
          </a:ln>
        </p:spPr>
      </p:cxnSp>
      <p:cxnSp>
        <p:nvCxnSpPr>
          <p:cNvPr id="71" name="Shape 186"/>
          <p:cNvCxnSpPr/>
          <p:nvPr/>
        </p:nvCxnSpPr>
        <p:spPr>
          <a:xfrm rot="10800000">
            <a:off x="7027648" y="1747676"/>
            <a:ext cx="0" cy="3102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stealth" w="lg" len="lg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cxnSp>
      <p:cxnSp>
        <p:nvCxnSpPr>
          <p:cNvPr id="72" name="Shape 187"/>
          <p:cNvCxnSpPr/>
          <p:nvPr/>
        </p:nvCxnSpPr>
        <p:spPr>
          <a:xfrm>
            <a:off x="7228198" y="1748470"/>
            <a:ext cx="0" cy="3084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stealth" w="lg" len="lg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cxnSp>
      <p:cxnSp>
        <p:nvCxnSpPr>
          <p:cNvPr id="73" name="Shape 188"/>
          <p:cNvCxnSpPr/>
          <p:nvPr/>
        </p:nvCxnSpPr>
        <p:spPr>
          <a:xfrm>
            <a:off x="6476648" y="2831575"/>
            <a:ext cx="385200" cy="0"/>
          </a:xfrm>
          <a:prstGeom prst="straightConnector1">
            <a:avLst/>
          </a:prstGeom>
          <a:noFill/>
          <a:ln w="38100" cap="flat" cmpd="sng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stealth" w="lg" len="lg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cxnSp>
      <p:grpSp>
        <p:nvGrpSpPr>
          <p:cNvPr id="74" name="Shape 189"/>
          <p:cNvGrpSpPr/>
          <p:nvPr/>
        </p:nvGrpSpPr>
        <p:grpSpPr>
          <a:xfrm>
            <a:off x="5223632" y="1795900"/>
            <a:ext cx="177593" cy="564000"/>
            <a:chOff x="5101975" y="1872100"/>
            <a:chExt cx="177593" cy="56400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cxnSp>
          <p:nvCxnSpPr>
            <p:cNvPr id="75" name="Shape 190"/>
            <p:cNvCxnSpPr/>
            <p:nvPr/>
          </p:nvCxnSpPr>
          <p:spPr>
            <a:xfrm rot="10800000">
              <a:off x="5101975" y="1872100"/>
              <a:ext cx="0" cy="564000"/>
            </a:xfrm>
            <a:prstGeom prst="straightConnector1">
              <a:avLst/>
            </a:prstGeom>
            <a:noFill/>
            <a:ln w="38100" cap="flat" cmpd="sng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stealth" w="lg" len="lg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cxnSp>
        <p:cxnSp>
          <p:nvCxnSpPr>
            <p:cNvPr id="76" name="Shape 191"/>
            <p:cNvCxnSpPr/>
            <p:nvPr/>
          </p:nvCxnSpPr>
          <p:spPr>
            <a:xfrm>
              <a:off x="5279568" y="1873892"/>
              <a:ext cx="0" cy="560400"/>
            </a:xfrm>
            <a:prstGeom prst="straightConnector1">
              <a:avLst/>
            </a:prstGeom>
            <a:noFill/>
            <a:ln w="38100" cap="flat" cmpd="sng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stealth" w="lg" len="lg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cxnSp>
      </p:grpSp>
      <p:sp>
        <p:nvSpPr>
          <p:cNvPr id="77" name="Shape 192"/>
          <p:cNvSpPr/>
          <p:nvPr/>
        </p:nvSpPr>
        <p:spPr>
          <a:xfrm>
            <a:off x="8044624" y="1931323"/>
            <a:ext cx="182700" cy="179700"/>
          </a:xfrm>
          <a:prstGeom prst="rect">
            <a:avLst/>
          </a:prstGeom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" name="Shape 193"/>
          <p:cNvSpPr/>
          <p:nvPr/>
        </p:nvSpPr>
        <p:spPr>
          <a:xfrm>
            <a:off x="8044624" y="2219723"/>
            <a:ext cx="182700" cy="179700"/>
          </a:xfrm>
          <a:prstGeom prst="rect">
            <a:avLst/>
          </a:prstGeom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9" name="Shape 194"/>
          <p:cNvCxnSpPr/>
          <p:nvPr/>
        </p:nvCxnSpPr>
        <p:spPr>
          <a:xfrm>
            <a:off x="8028554" y="2711906"/>
            <a:ext cx="198770" cy="0"/>
          </a:xfrm>
          <a:prstGeom prst="straightConnector1">
            <a:avLst/>
          </a:prstGeom>
          <a:noFill/>
          <a:ln w="38100" cap="flat" cmpd="sng">
            <a:solidFill>
              <a:schemeClr val="accent6">
                <a:lumMod val="75000"/>
              </a:schemeClr>
            </a:solidFill>
            <a:prstDash val="solid"/>
            <a:round/>
            <a:headEnd type="none" w="lg" len="lg"/>
            <a:tailEnd type="none" w="lg" len="lg"/>
          </a:ln>
          <a:effectLst>
            <a:outerShdw blurRad="50800" dist="38100" dir="5400000" algn="t" rotWithShape="0">
              <a:schemeClr val="bg1">
                <a:lumMod val="50000"/>
                <a:alpha val="79000"/>
              </a:schemeClr>
            </a:outerShdw>
          </a:effectLst>
        </p:spPr>
      </p:cxnSp>
      <p:cxnSp>
        <p:nvCxnSpPr>
          <p:cNvPr id="80" name="Shape 195"/>
          <p:cNvCxnSpPr/>
          <p:nvPr/>
        </p:nvCxnSpPr>
        <p:spPr>
          <a:xfrm>
            <a:off x="8028554" y="2991562"/>
            <a:ext cx="198770" cy="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lg" len="lg"/>
            <a:tailEnd type="none" w="lg" len="lg"/>
          </a:ln>
          <a:effectLst>
            <a:outerShdw blurRad="50800" dist="38100" dir="5400000" algn="t" rotWithShape="0">
              <a:schemeClr val="bg1">
                <a:lumMod val="50000"/>
                <a:alpha val="79000"/>
              </a:schemeClr>
            </a:outerShdw>
          </a:effectLst>
        </p:spPr>
      </p:cxnSp>
      <p:sp>
        <p:nvSpPr>
          <p:cNvPr id="81" name="Shape 196"/>
          <p:cNvSpPr txBox="1"/>
          <p:nvPr/>
        </p:nvSpPr>
        <p:spPr>
          <a:xfrm>
            <a:off x="8225760" y="1898649"/>
            <a:ext cx="642900" cy="190706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TW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SSD</a:t>
            </a:r>
          </a:p>
        </p:txBody>
      </p:sp>
      <p:sp>
        <p:nvSpPr>
          <p:cNvPr id="82" name="Shape 197"/>
          <p:cNvSpPr txBox="1"/>
          <p:nvPr/>
        </p:nvSpPr>
        <p:spPr>
          <a:xfrm>
            <a:off x="8225760" y="2219723"/>
            <a:ext cx="642900" cy="17871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zh-TW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HDD</a:t>
            </a:r>
          </a:p>
        </p:txBody>
      </p:sp>
      <p:sp>
        <p:nvSpPr>
          <p:cNvPr id="83" name="Shape 200"/>
          <p:cNvSpPr/>
          <p:nvPr/>
        </p:nvSpPr>
        <p:spPr>
          <a:xfrm>
            <a:off x="6776871" y="2172496"/>
            <a:ext cx="696793" cy="489679"/>
          </a:xfrm>
          <a:prstGeom prst="ellipse">
            <a:avLst/>
          </a:prstGeom>
          <a:solidFill>
            <a:schemeClr val="bg1">
              <a:alpha val="42000"/>
            </a:schemeClr>
          </a:solidFill>
          <a:ln w="28575" cap="flat" cmpd="sng">
            <a:solidFill>
              <a:srgbClr val="0000FF"/>
            </a:solidFill>
            <a:prstDash val="sysDash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cxnSp>
        <p:nvCxnSpPr>
          <p:cNvPr id="84" name="Shape 168"/>
          <p:cNvCxnSpPr/>
          <p:nvPr/>
        </p:nvCxnSpPr>
        <p:spPr>
          <a:xfrm rot="5400000">
            <a:off x="7060486" y="2418183"/>
            <a:ext cx="322800" cy="9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stealth" w="lg" len="lg"/>
          </a:ln>
        </p:spPr>
      </p:cxnSp>
      <p:cxnSp>
        <p:nvCxnSpPr>
          <p:cNvPr id="85" name="Shape 178"/>
          <p:cNvCxnSpPr/>
          <p:nvPr/>
        </p:nvCxnSpPr>
        <p:spPr>
          <a:xfrm rot="16200000">
            <a:off x="6880552" y="2424555"/>
            <a:ext cx="322800" cy="900"/>
          </a:xfrm>
          <a:prstGeom prst="straightConnector1">
            <a:avLst/>
          </a:prstGeom>
          <a:noFill/>
          <a:ln w="38100" cap="flat" cmpd="sng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stealth" w="lg" len="lg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cxnSp>
      <p:sp>
        <p:nvSpPr>
          <p:cNvPr id="86" name="Shape 226"/>
          <p:cNvSpPr txBox="1"/>
          <p:nvPr/>
        </p:nvSpPr>
        <p:spPr>
          <a:xfrm>
            <a:off x="4222450" y="3856042"/>
            <a:ext cx="1685783" cy="308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11430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</a:pPr>
            <a:r>
              <a:rPr lang="en" b="1" dirty="0">
                <a:solidFill>
                  <a:srgbClr val="0B5394"/>
                </a:solidFill>
              </a:rPr>
              <a:t>SSD Cache</a:t>
            </a:r>
          </a:p>
        </p:txBody>
      </p:sp>
      <p:sp>
        <p:nvSpPr>
          <p:cNvPr id="87" name="Shape 240"/>
          <p:cNvSpPr txBox="1"/>
          <p:nvPr/>
        </p:nvSpPr>
        <p:spPr>
          <a:xfrm>
            <a:off x="6279360" y="3901092"/>
            <a:ext cx="1722130" cy="278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11430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</a:pPr>
            <a:r>
              <a:rPr lang="en" b="1">
                <a:solidFill>
                  <a:srgbClr val="0B5394"/>
                </a:solidFill>
              </a:rPr>
              <a:t>Qtier 2.0</a:t>
            </a:r>
          </a:p>
        </p:txBody>
      </p:sp>
      <p:sp>
        <p:nvSpPr>
          <p:cNvPr id="88" name="Shape 258"/>
          <p:cNvSpPr txBox="1"/>
          <p:nvPr/>
        </p:nvSpPr>
        <p:spPr>
          <a:xfrm>
            <a:off x="8197677" y="2814301"/>
            <a:ext cx="992100" cy="376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200" b="1" dirty="0">
                <a:latin typeface="Microsoft JhengHei"/>
                <a:ea typeface="Microsoft JhengHei"/>
                <a:cs typeface="Microsoft JhengHei"/>
                <a:sym typeface="Microsoft JhengHei"/>
              </a:rPr>
              <a:t>Random</a:t>
            </a:r>
          </a:p>
        </p:txBody>
      </p:sp>
      <p:sp>
        <p:nvSpPr>
          <p:cNvPr id="90" name="Shape 257"/>
          <p:cNvSpPr txBox="1"/>
          <p:nvPr/>
        </p:nvSpPr>
        <p:spPr>
          <a:xfrm>
            <a:off x="8197677" y="2523506"/>
            <a:ext cx="1202400" cy="376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200" b="1" dirty="0">
                <a:latin typeface="Microsoft JhengHei"/>
                <a:ea typeface="Microsoft JhengHei"/>
                <a:cs typeface="Microsoft JhengHei"/>
                <a:sym typeface="Microsoft JhengHei"/>
              </a:rPr>
              <a:t>Sequential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Shape 265"/>
          <p:cNvSpPr txBox="1">
            <a:spLocks noGrp="1"/>
          </p:cNvSpPr>
          <p:nvPr>
            <p:ph type="title"/>
          </p:nvPr>
        </p:nvSpPr>
        <p:spPr>
          <a:xfrm>
            <a:off x="214282" y="378437"/>
            <a:ext cx="8787000" cy="652922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rtl="0">
              <a:spcBef>
                <a:spcPts val="0"/>
              </a:spcBef>
              <a:buClr>
                <a:srgbClr val="FFFF00"/>
              </a:buClr>
              <a:buSzPct val="25000"/>
              <a:buFont typeface="Arial"/>
              <a:buNone/>
            </a:pPr>
            <a:r>
              <a:rPr lang="en" dirty="0">
                <a:solidFill>
                  <a:srgbClr val="FFFFFF"/>
                </a:solidFill>
              </a:rPr>
              <a:t>Qtier 2.0 </a:t>
            </a:r>
            <a:r>
              <a:rPr lang="en" b="1" i="0" u="none" strike="noStrike" cap="none" dirty="0">
                <a:solidFill>
                  <a:srgbClr val="FFFFFF"/>
                </a:solidFill>
                <a:sym typeface="Arial"/>
              </a:rPr>
              <a:t>IO Aware Qtier </a:t>
            </a:r>
          </a:p>
        </p:txBody>
      </p:sp>
      <p:sp>
        <p:nvSpPr>
          <p:cNvPr id="266" name="Shape 266"/>
          <p:cNvSpPr txBox="1"/>
          <p:nvPr/>
        </p:nvSpPr>
        <p:spPr>
          <a:xfrm>
            <a:off x="-4600" y="1338650"/>
            <a:ext cx="3390362" cy="3804850"/>
          </a:xfrm>
          <a:prstGeom prst="rect">
            <a:avLst/>
          </a:prstGeom>
          <a:noFill/>
          <a:ln>
            <a:noFill/>
          </a:ln>
        </p:spPr>
        <p:txBody>
          <a:bodyPr wrap="square" lIns="68550" tIns="34250" rIns="68550" bIns="34250" anchor="t" anchorCtr="0">
            <a:noAutofit/>
          </a:bodyPr>
          <a:lstStyle/>
          <a:p>
            <a:pPr marL="457200" marR="0" lvl="0" indent="-355600" algn="l" rtl="0">
              <a:spcBef>
                <a:spcPts val="0"/>
              </a:spcBef>
              <a:spcAft>
                <a:spcPts val="0"/>
              </a:spcAft>
              <a:buClr>
                <a:srgbClr val="044981"/>
              </a:buClr>
              <a:buSzPct val="100000"/>
              <a:buFont typeface="Wingdings" charset="2"/>
              <a:buChar char="l"/>
            </a:pPr>
            <a:r>
              <a:rPr lang="en" sz="1800" dirty="0"/>
              <a:t>SSD tier has a cache-like reserved space to handle </a:t>
            </a:r>
            <a:br>
              <a:rPr lang="en" sz="1800" dirty="0"/>
            </a:br>
            <a:r>
              <a:rPr lang="en" sz="1800" dirty="0"/>
              <a:t>burst IO in real </a:t>
            </a:r>
            <a:r>
              <a:rPr lang="en" sz="1800" dirty="0" smtClean="0"/>
              <a:t>time</a:t>
            </a:r>
            <a:endParaRPr lang="en-US" sz="1800" dirty="0" smtClean="0"/>
          </a:p>
          <a:p>
            <a:pPr marL="457200" marR="0" lvl="0" indent="-355600" algn="l" rtl="0">
              <a:spcBef>
                <a:spcPts val="0"/>
              </a:spcBef>
              <a:spcAft>
                <a:spcPts val="0"/>
              </a:spcAft>
              <a:buClr>
                <a:srgbClr val="044981"/>
              </a:buClr>
              <a:buSzPct val="100000"/>
              <a:buFont typeface="Wingdings" charset="2"/>
              <a:buChar char="l"/>
            </a:pPr>
            <a:endParaRPr lang="en" sz="1800" dirty="0"/>
          </a:p>
          <a:p>
            <a:pPr marL="457200" lvl="0" indent="-355600">
              <a:buClr>
                <a:srgbClr val="044981"/>
              </a:buClr>
              <a:buSzPct val="100000"/>
              <a:buFont typeface="Wingdings" charset="2"/>
              <a:buChar char="l"/>
            </a:pPr>
            <a:r>
              <a:rPr lang="en-US" sz="1800" dirty="0" smtClean="0"/>
              <a:t>Increased performance </a:t>
            </a:r>
            <a:r>
              <a:rPr lang="en" sz="1800" dirty="0" smtClean="0"/>
              <a:t>is </a:t>
            </a:r>
            <a:r>
              <a:rPr lang="en" sz="1800" dirty="0"/>
              <a:t>more obvious </a:t>
            </a:r>
            <a:r>
              <a:rPr lang="en-US" sz="1800" dirty="0" smtClean="0"/>
              <a:t>compared</a:t>
            </a:r>
            <a:r>
              <a:rPr lang="en" sz="1800" dirty="0" smtClean="0"/>
              <a:t> </a:t>
            </a:r>
            <a:r>
              <a:rPr lang="en" sz="1800" dirty="0"/>
              <a:t>to SSD cache on </a:t>
            </a:r>
            <a:r>
              <a:rPr lang="en" sz="1800" dirty="0">
                <a:solidFill>
                  <a:srgbClr val="044981"/>
                </a:solidFill>
              </a:rPr>
              <a:t>applications with sequential pattern but still need to access </a:t>
            </a:r>
            <a:r>
              <a:rPr lang="en-US" sz="1800" dirty="0" smtClean="0">
                <a:solidFill>
                  <a:srgbClr val="044981"/>
                </a:solidFill>
              </a:rPr>
              <a:t>metadata</a:t>
            </a:r>
            <a:r>
              <a:rPr lang="en" sz="1800" dirty="0" smtClean="0">
                <a:solidFill>
                  <a:srgbClr val="044981"/>
                </a:solidFill>
              </a:rPr>
              <a:t> </a:t>
            </a:r>
            <a:r>
              <a:rPr lang="en-US" sz="1800" dirty="0" smtClean="0">
                <a:solidFill>
                  <a:srgbClr val="044981"/>
                </a:solidFill>
              </a:rPr>
              <a:t>(for example, backup)</a:t>
            </a:r>
            <a:endParaRPr lang="en" sz="1800" b="1" dirty="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289" name="Shape 289"/>
          <p:cNvGraphicFramePr/>
          <p:nvPr>
            <p:extLst>
              <p:ext uri="{D42A27DB-BD31-4B8C-83A1-F6EECF244321}">
                <p14:modId xmlns:p14="http://schemas.microsoft.com/office/powerpoint/2010/main" val="2657493538"/>
              </p:ext>
            </p:extLst>
          </p:nvPr>
        </p:nvGraphicFramePr>
        <p:xfrm>
          <a:off x="3404592" y="3231440"/>
          <a:ext cx="2337375" cy="649875"/>
        </p:xfrm>
        <a:graphic>
          <a:graphicData uri="http://schemas.openxmlformats.org/drawingml/2006/table">
            <a:tbl>
              <a:tblPr firstRow="1" bandRow="1">
                <a:noFill/>
                <a:tableStyleId>{F9967771-2D10-43A3-B6E6-9D0D347AB5AA}</a:tableStyleId>
              </a:tblPr>
              <a:tblGrid>
                <a:gridCol w="779125"/>
                <a:gridCol w="779125"/>
                <a:gridCol w="779125"/>
              </a:tblGrid>
              <a:tr h="2166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" sz="1000" b="1" u="none" strike="noStrike" cap="none" dirty="0"/>
                        <a:t>BLK</a:t>
                      </a:r>
                    </a:p>
                  </a:txBody>
                  <a:tcPr marL="43750" marR="43750" marT="21875" marB="21875" anchor="ctr"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" sz="1000" b="1" u="none" strike="noStrike" cap="none" dirty="0"/>
                        <a:t>Hit</a:t>
                      </a:r>
                    </a:p>
                  </a:txBody>
                  <a:tcPr marL="43750" marR="43750" marT="21875" marB="21875" anchor="ctr"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" sz="1000" b="1" u="none" strike="noStrike" cap="none" dirty="0"/>
                        <a:t>Timeout</a:t>
                      </a:r>
                    </a:p>
                  </a:txBody>
                  <a:tcPr marL="43750" marR="43750" marT="21875" marB="21875" anchor="ctr">
                    <a:solidFill>
                      <a:srgbClr val="FF6600"/>
                    </a:solidFill>
                  </a:tcPr>
                </a:tc>
              </a:tr>
              <a:tr h="2166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" sz="1000" b="1" u="none" strike="noStrike" cap="none" dirty="0"/>
                        <a:t>C</a:t>
                      </a:r>
                    </a:p>
                  </a:txBody>
                  <a:tcPr marL="43750" marR="43750" marT="21875" marB="21875" anchor="ctr">
                    <a:solidFill>
                      <a:srgbClr val="FFEE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" sz="1000" b="1" u="none" strike="noStrike" cap="none" dirty="0"/>
                        <a:t>50</a:t>
                      </a:r>
                    </a:p>
                  </a:txBody>
                  <a:tcPr marL="43750" marR="43750" marT="21875" marB="21875" anchor="ctr">
                    <a:solidFill>
                      <a:srgbClr val="FFEE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" sz="1000" b="1" u="none" strike="noStrike" cap="none"/>
                        <a:t>0</a:t>
                      </a:r>
                    </a:p>
                  </a:txBody>
                  <a:tcPr marL="43750" marR="43750" marT="21875" marB="21875" anchor="ctr">
                    <a:solidFill>
                      <a:srgbClr val="FFEED9"/>
                    </a:solidFill>
                  </a:tcPr>
                </a:tc>
              </a:tr>
              <a:tr h="2166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" sz="1000" b="1" u="none" strike="noStrike" cap="none"/>
                        <a:t>D</a:t>
                      </a:r>
                    </a:p>
                  </a:txBody>
                  <a:tcPr marL="43750" marR="43750" marT="21875" marB="21875" anchor="ctr">
                    <a:solidFill>
                      <a:srgbClr val="FFEE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" sz="1000" b="1" dirty="0"/>
                        <a:t>50</a:t>
                      </a:r>
                    </a:p>
                  </a:txBody>
                  <a:tcPr marL="43750" marR="43750" marT="21875" marB="21875" anchor="ctr">
                    <a:solidFill>
                      <a:srgbClr val="FFEE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" sz="1000" b="1" u="none" strike="noStrike" cap="none" dirty="0"/>
                        <a:t>0</a:t>
                      </a:r>
                    </a:p>
                  </a:txBody>
                  <a:tcPr marL="43750" marR="43750" marT="21875" marB="21875" anchor="ctr">
                    <a:solidFill>
                      <a:srgbClr val="FFEED9"/>
                    </a:solidFill>
                  </a:tcPr>
                </a:tc>
              </a:tr>
            </a:tbl>
          </a:graphicData>
        </a:graphic>
      </p:graphicFrame>
      <p:sp>
        <p:nvSpPr>
          <p:cNvPr id="290" name="Shape 290"/>
          <p:cNvSpPr/>
          <p:nvPr/>
        </p:nvSpPr>
        <p:spPr>
          <a:xfrm>
            <a:off x="4081856" y="6386732"/>
            <a:ext cx="786000" cy="176100"/>
          </a:xfrm>
          <a:prstGeom prst="rect">
            <a:avLst/>
          </a:prstGeom>
          <a:noFill/>
          <a:ln>
            <a:noFill/>
          </a:ln>
        </p:spPr>
        <p:txBody>
          <a:bodyPr wrap="square" lIns="19050" tIns="19050" rIns="19050" bIns="190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rgbClr val="0C0C0C"/>
              </a:buClr>
              <a:buSzPct val="25000"/>
              <a:buFont typeface="Arial"/>
              <a:buNone/>
            </a:pPr>
            <a:r>
              <a:rPr lang="en" sz="1000" b="1" i="0" u="none" strike="noStrike" cap="none" dirty="0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Pre-Cache</a:t>
            </a:r>
          </a:p>
        </p:txBody>
      </p:sp>
      <p:graphicFrame>
        <p:nvGraphicFramePr>
          <p:cNvPr id="304" name="Shape 304"/>
          <p:cNvGraphicFramePr/>
          <p:nvPr>
            <p:extLst>
              <p:ext uri="{D42A27DB-BD31-4B8C-83A1-F6EECF244321}">
                <p14:modId xmlns:p14="http://schemas.microsoft.com/office/powerpoint/2010/main" val="3002495096"/>
              </p:ext>
            </p:extLst>
          </p:nvPr>
        </p:nvGraphicFramePr>
        <p:xfrm>
          <a:off x="6656098" y="3236896"/>
          <a:ext cx="2277450" cy="642975"/>
        </p:xfrm>
        <a:graphic>
          <a:graphicData uri="http://schemas.openxmlformats.org/drawingml/2006/table">
            <a:tbl>
              <a:tblPr firstRow="1" bandRow="1">
                <a:noFill/>
                <a:tableStyleId>{F9967771-2D10-43A3-B6E6-9D0D347AB5AA}</a:tableStyleId>
              </a:tblPr>
              <a:tblGrid>
                <a:gridCol w="759150"/>
                <a:gridCol w="759150"/>
                <a:gridCol w="759150"/>
              </a:tblGrid>
              <a:tr h="2143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" sz="1000" b="1" u="none" strike="noStrike" cap="none" dirty="0"/>
                        <a:t>BLK</a:t>
                      </a:r>
                    </a:p>
                  </a:txBody>
                  <a:tcPr marL="43750" marR="43750" marT="21875" marB="21875" anchor="ctr"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" sz="1000" b="1" u="none" strike="noStrike" cap="none" dirty="0"/>
                        <a:t>Hit</a:t>
                      </a:r>
                    </a:p>
                  </a:txBody>
                  <a:tcPr marL="43750" marR="43750" marT="21875" marB="21875" anchor="ctr"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" sz="1000" b="1" u="none" strike="noStrike" cap="none" dirty="0"/>
                        <a:t>Timeout</a:t>
                      </a:r>
                    </a:p>
                  </a:txBody>
                  <a:tcPr marL="43750" marR="43750" marT="21875" marB="21875" anchor="ctr">
                    <a:solidFill>
                      <a:srgbClr val="FF6600"/>
                    </a:solidFill>
                  </a:tcPr>
                </a:tc>
              </a:tr>
              <a:tr h="2143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" sz="1000" b="1" u="none" strike="noStrike" cap="none"/>
                        <a:t>C</a:t>
                      </a:r>
                    </a:p>
                  </a:txBody>
                  <a:tcPr marL="43750" marR="43750" marT="21875" marB="21875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" sz="1000" b="1" u="none" strike="noStrike" cap="none"/>
                        <a:t>50</a:t>
                      </a:r>
                    </a:p>
                  </a:txBody>
                  <a:tcPr marL="43750" marR="43750" marT="21875" marB="21875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" sz="1000" b="1" u="none" strike="noStrike" cap="none"/>
                        <a:t>0</a:t>
                      </a:r>
                    </a:p>
                  </a:txBody>
                  <a:tcPr marL="43750" marR="43750" marT="21875" marB="21875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143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" sz="1000" b="1" dirty="0"/>
                        <a:t>D</a:t>
                      </a:r>
                    </a:p>
                  </a:txBody>
                  <a:tcPr marL="43750" marR="43750" marT="21875" marB="21875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" sz="1000" b="1"/>
                        <a:t>200</a:t>
                      </a:r>
                    </a:p>
                  </a:txBody>
                  <a:tcPr marL="43750" marR="43750" marT="21875" marB="21875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" sz="1000" b="1" dirty="0"/>
                        <a:t>0</a:t>
                      </a:r>
                    </a:p>
                  </a:txBody>
                  <a:tcPr marL="43750" marR="43750" marT="21875" marB="21875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305" name="Shape 305"/>
          <p:cNvSpPr/>
          <p:nvPr/>
        </p:nvSpPr>
        <p:spPr>
          <a:xfrm>
            <a:off x="7254659" y="6386732"/>
            <a:ext cx="1083900" cy="176100"/>
          </a:xfrm>
          <a:prstGeom prst="rect">
            <a:avLst/>
          </a:prstGeom>
          <a:noFill/>
          <a:ln>
            <a:noFill/>
          </a:ln>
        </p:spPr>
        <p:txBody>
          <a:bodyPr wrap="square" lIns="19050" tIns="19050" rIns="19050" bIns="190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rgbClr val="0C0C0C"/>
              </a:buClr>
              <a:buSzPct val="25000"/>
              <a:buFont typeface="Arial"/>
              <a:buNone/>
            </a:pPr>
            <a:r>
              <a:rPr lang="en" sz="1000" b="1" i="0" u="none" strike="noStrike" cap="none" dirty="0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Pre-Cache</a:t>
            </a:r>
          </a:p>
        </p:txBody>
      </p:sp>
      <p:grpSp>
        <p:nvGrpSpPr>
          <p:cNvPr id="5" name="群組 4"/>
          <p:cNvGrpSpPr/>
          <p:nvPr/>
        </p:nvGrpSpPr>
        <p:grpSpPr>
          <a:xfrm>
            <a:off x="3385762" y="1338650"/>
            <a:ext cx="5758238" cy="2215365"/>
            <a:chOff x="2072073" y="4788000"/>
            <a:chExt cx="5758238" cy="2215365"/>
          </a:xfrm>
        </p:grpSpPr>
        <p:sp>
          <p:nvSpPr>
            <p:cNvPr id="116" name="Shape 208"/>
            <p:cNvSpPr/>
            <p:nvPr/>
          </p:nvSpPr>
          <p:spPr>
            <a:xfrm>
              <a:off x="2423775" y="5372444"/>
              <a:ext cx="462900" cy="266640"/>
            </a:xfrm>
            <a:prstGeom prst="roundRect">
              <a:avLst>
                <a:gd name="adj" fmla="val 16667"/>
              </a:avLst>
            </a:prstGeom>
            <a:solidFill>
              <a:srgbClr val="FF7D11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0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" name="Shape 209"/>
            <p:cNvSpPr/>
            <p:nvPr/>
          </p:nvSpPr>
          <p:spPr>
            <a:xfrm>
              <a:off x="2914370" y="5372444"/>
              <a:ext cx="462900" cy="266640"/>
            </a:xfrm>
            <a:prstGeom prst="roundRect">
              <a:avLst>
                <a:gd name="adj" fmla="val 16667"/>
              </a:avLst>
            </a:prstGeom>
            <a:solidFill>
              <a:srgbClr val="FF7D11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0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" name="Shape 210"/>
            <p:cNvSpPr/>
            <p:nvPr/>
          </p:nvSpPr>
          <p:spPr>
            <a:xfrm>
              <a:off x="3415513" y="5372444"/>
              <a:ext cx="462900" cy="266640"/>
            </a:xfrm>
            <a:prstGeom prst="roundRect">
              <a:avLst>
                <a:gd name="adj" fmla="val 16667"/>
              </a:avLst>
            </a:prstGeom>
            <a:solidFill>
              <a:srgbClr val="4A86E8"/>
            </a:solidFill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0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" name="Shape 211"/>
            <p:cNvSpPr/>
            <p:nvPr/>
          </p:nvSpPr>
          <p:spPr>
            <a:xfrm>
              <a:off x="3917255" y="5372444"/>
              <a:ext cx="462900" cy="266640"/>
            </a:xfrm>
            <a:prstGeom prst="roundRect">
              <a:avLst>
                <a:gd name="adj" fmla="val 16667"/>
              </a:avLst>
            </a:prstGeom>
            <a:solidFill>
              <a:srgbClr val="4A86E8"/>
            </a:solidFill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0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20" name="Shape 212"/>
            <p:cNvCxnSpPr/>
            <p:nvPr/>
          </p:nvCxnSpPr>
          <p:spPr>
            <a:xfrm>
              <a:off x="2445813" y="5671036"/>
              <a:ext cx="1917300" cy="660"/>
            </a:xfrm>
            <a:prstGeom prst="straightConnector1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40000" dist="23000" dir="5400000" rotWithShape="0">
                <a:srgbClr val="000000">
                  <a:alpha val="34900"/>
                </a:srgbClr>
              </a:outerShdw>
            </a:effectLst>
          </p:spPr>
        </p:cxnSp>
        <p:sp>
          <p:nvSpPr>
            <p:cNvPr id="121" name="Shape 213"/>
            <p:cNvSpPr/>
            <p:nvPr/>
          </p:nvSpPr>
          <p:spPr>
            <a:xfrm>
              <a:off x="2423775" y="6145443"/>
              <a:ext cx="462900" cy="266640"/>
            </a:xfrm>
            <a:prstGeom prst="roundRect">
              <a:avLst>
                <a:gd name="adj" fmla="val 16667"/>
              </a:avLst>
            </a:prstGeom>
            <a:solidFill>
              <a:srgbClr val="FF7D11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0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" name="Shape 214"/>
            <p:cNvSpPr/>
            <p:nvPr/>
          </p:nvSpPr>
          <p:spPr>
            <a:xfrm>
              <a:off x="2914370" y="6145443"/>
              <a:ext cx="462900" cy="266640"/>
            </a:xfrm>
            <a:prstGeom prst="roundRect">
              <a:avLst>
                <a:gd name="adj" fmla="val 16667"/>
              </a:avLst>
            </a:prstGeom>
            <a:solidFill>
              <a:srgbClr val="FF7D11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0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" name="Shape 215"/>
            <p:cNvSpPr/>
            <p:nvPr/>
          </p:nvSpPr>
          <p:spPr>
            <a:xfrm>
              <a:off x="3415513" y="6145443"/>
              <a:ext cx="462900" cy="266640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19050" cap="flat" cmpd="sng">
              <a:solidFill>
                <a:srgbClr val="3F3F3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0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" name="Shape 216"/>
            <p:cNvSpPr/>
            <p:nvPr/>
          </p:nvSpPr>
          <p:spPr>
            <a:xfrm>
              <a:off x="3917255" y="6145443"/>
              <a:ext cx="462900" cy="266640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19050" cap="flat" cmpd="sng">
              <a:solidFill>
                <a:srgbClr val="3F3F3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0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25" name="Shape 217"/>
            <p:cNvCxnSpPr/>
            <p:nvPr/>
          </p:nvCxnSpPr>
          <p:spPr>
            <a:xfrm>
              <a:off x="2445813" y="6444035"/>
              <a:ext cx="1917300" cy="660"/>
            </a:xfrm>
            <a:prstGeom prst="straightConnector1">
              <a:avLst/>
            </a:prstGeom>
            <a:noFill/>
            <a:ln w="2540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40000" dist="20000" dir="5400000" rotWithShape="0">
                <a:srgbClr val="000000">
                  <a:alpha val="37650"/>
                </a:srgbClr>
              </a:outerShdw>
            </a:effectLst>
          </p:spPr>
        </p:cxnSp>
        <p:cxnSp>
          <p:nvCxnSpPr>
            <p:cNvPr id="126" name="Shape 218"/>
            <p:cNvCxnSpPr/>
            <p:nvPr/>
          </p:nvCxnSpPr>
          <p:spPr>
            <a:xfrm rot="16200000" flipH="1">
              <a:off x="2079307" y="5282648"/>
              <a:ext cx="873107" cy="876722"/>
            </a:xfrm>
            <a:prstGeom prst="bentConnector3">
              <a:avLst>
                <a:gd name="adj1" fmla="val 68413"/>
              </a:avLst>
            </a:prstGeom>
            <a:noFill/>
            <a:ln w="28575" cap="flat" cmpd="sng">
              <a:solidFill>
                <a:srgbClr val="4A7DBA"/>
              </a:solidFill>
              <a:prstDash val="solid"/>
              <a:round/>
              <a:headEnd type="none" w="med" len="med"/>
              <a:tailEnd type="stealth" w="lg" len="lg"/>
            </a:ln>
          </p:spPr>
        </p:cxnSp>
        <p:grpSp>
          <p:nvGrpSpPr>
            <p:cNvPr id="127" name="Shape 219"/>
            <p:cNvGrpSpPr/>
            <p:nvPr/>
          </p:nvGrpSpPr>
          <p:grpSpPr>
            <a:xfrm>
              <a:off x="2077542" y="5837525"/>
              <a:ext cx="362333" cy="516748"/>
              <a:chOff x="642204" y="3502820"/>
              <a:chExt cx="500806" cy="999300"/>
            </a:xfrm>
          </p:grpSpPr>
          <p:cxnSp>
            <p:nvCxnSpPr>
              <p:cNvPr id="128" name="Shape 220"/>
              <p:cNvCxnSpPr/>
              <p:nvPr/>
            </p:nvCxnSpPr>
            <p:spPr>
              <a:xfrm>
                <a:off x="642910" y="4500570"/>
                <a:ext cx="500100" cy="1500"/>
              </a:xfrm>
              <a:prstGeom prst="straightConnector1">
                <a:avLst/>
              </a:prstGeom>
              <a:noFill/>
              <a:ln w="28575" cap="flat" cmpd="sng">
                <a:solidFill>
                  <a:srgbClr val="4A7DBA"/>
                </a:solidFill>
                <a:prstDash val="solid"/>
                <a:round/>
                <a:headEnd type="none" w="med" len="med"/>
                <a:tailEnd type="stealth" w="lg" len="lg"/>
              </a:ln>
            </p:spPr>
          </p:cxnSp>
          <p:cxnSp>
            <p:nvCxnSpPr>
              <p:cNvPr id="129" name="Shape 221"/>
              <p:cNvCxnSpPr/>
              <p:nvPr/>
            </p:nvCxnSpPr>
            <p:spPr>
              <a:xfrm rot="5400000">
                <a:off x="143304" y="4001720"/>
                <a:ext cx="999300" cy="1500"/>
              </a:xfrm>
              <a:prstGeom prst="straightConnector1">
                <a:avLst/>
              </a:prstGeom>
              <a:noFill/>
              <a:ln w="28575" cap="flat" cmpd="sng">
                <a:solidFill>
                  <a:srgbClr val="4A7DBA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sp>
          <p:nvSpPr>
            <p:cNvPr id="130" name="Shape 222"/>
            <p:cNvSpPr/>
            <p:nvPr/>
          </p:nvSpPr>
          <p:spPr>
            <a:xfrm>
              <a:off x="2914371" y="5639084"/>
              <a:ext cx="1043839" cy="27064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19050" tIns="19050" rIns="19050" bIns="19050" anchor="ctr" anchorCtr="0">
              <a:noAutofit/>
            </a:bodyPr>
            <a:lstStyle/>
            <a:p>
              <a:pPr algn="ctr">
                <a:buClr>
                  <a:srgbClr val="0C0C0C"/>
                </a:buClr>
                <a:buSzPct val="25000"/>
              </a:pPr>
              <a:r>
                <a:rPr lang="zh-TW" sz="1000" b="1" i="0" u="none" strike="noStrike" cap="none" dirty="0">
                  <a:solidFill>
                    <a:srgbClr val="0C0C0C"/>
                  </a:solidFill>
                  <a:latin typeface="Arial"/>
                  <a:ea typeface="Arial"/>
                  <a:cs typeface="Arial"/>
                  <a:sym typeface="Arial"/>
                </a:rPr>
                <a:t>SSD </a:t>
              </a:r>
              <a:r>
                <a:rPr lang="en" altLang="zh-TW" sz="1000" b="1" dirty="0" smtClean="0">
                  <a:solidFill>
                    <a:srgbClr val="0C0C0C"/>
                  </a:solidFill>
                </a:rPr>
                <a:t>Tier</a:t>
              </a:r>
              <a:endParaRPr lang="en" altLang="zh-TW" sz="1000" b="1" dirty="0">
                <a:solidFill>
                  <a:srgbClr val="0C0C0C"/>
                </a:solidFill>
              </a:endParaRPr>
            </a:p>
          </p:txBody>
        </p:sp>
        <p:sp>
          <p:nvSpPr>
            <p:cNvPr id="131" name="Shape 223"/>
            <p:cNvSpPr/>
            <p:nvPr/>
          </p:nvSpPr>
          <p:spPr>
            <a:xfrm>
              <a:off x="2385006" y="5056778"/>
              <a:ext cx="2216100" cy="30096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19050" tIns="19050" rIns="19050" bIns="19050" anchor="ctr" anchorCtr="0">
              <a:noAutofit/>
            </a:bodyPr>
            <a:lstStyle/>
            <a:p>
              <a:pPr lvl="0">
                <a:buClr>
                  <a:srgbClr val="0070C0"/>
                </a:buClr>
                <a:buSzPct val="25000"/>
              </a:pPr>
              <a:r>
                <a:rPr lang="en" altLang="zh-TW" b="1" dirty="0">
                  <a:solidFill>
                    <a:srgbClr val="044981"/>
                  </a:solidFill>
                </a:rPr>
                <a:t>Burst I/O at C and D</a:t>
              </a:r>
            </a:p>
          </p:txBody>
        </p:sp>
        <p:sp>
          <p:nvSpPr>
            <p:cNvPr id="132" name="Shape 224"/>
            <p:cNvSpPr/>
            <p:nvPr/>
          </p:nvSpPr>
          <p:spPr>
            <a:xfrm>
              <a:off x="3129010" y="6451519"/>
              <a:ext cx="829200" cy="26466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19050" tIns="19050" rIns="19050" bIns="19050" anchor="ctr" anchorCtr="0">
              <a:noAutofit/>
            </a:bodyPr>
            <a:lstStyle/>
            <a:p>
              <a:pPr lvl="0" algn="ctr">
                <a:buClr>
                  <a:srgbClr val="0C0C0C"/>
                </a:buClr>
                <a:buSzPct val="25000"/>
              </a:pPr>
              <a:r>
                <a:rPr lang="zh-TW" sz="1000" b="1" i="0" u="none" strike="noStrike" cap="none" dirty="0">
                  <a:solidFill>
                    <a:srgbClr val="0C0C0C"/>
                  </a:solidFill>
                  <a:latin typeface="Arial"/>
                  <a:ea typeface="Arial"/>
                  <a:cs typeface="Arial"/>
                  <a:sym typeface="Arial"/>
                </a:rPr>
                <a:t>HDD </a:t>
              </a:r>
              <a:r>
                <a:rPr lang="en-US" altLang="zh-TW" sz="1000" b="1" dirty="0" smtClean="0"/>
                <a:t>Tier</a:t>
              </a:r>
              <a:endParaRPr lang="zh-TW" sz="1000" b="1" dirty="0">
                <a:solidFill>
                  <a:srgbClr val="0C0C0C"/>
                </a:solidFill>
              </a:endParaRPr>
            </a:p>
          </p:txBody>
        </p:sp>
        <p:sp>
          <p:nvSpPr>
            <p:cNvPr id="133" name="Shape 225"/>
            <p:cNvSpPr/>
            <p:nvPr/>
          </p:nvSpPr>
          <p:spPr>
            <a:xfrm>
              <a:off x="2600084" y="5444865"/>
              <a:ext cx="107400" cy="1386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19050" tIns="19050" rIns="19050" bIns="190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Clr>
                  <a:srgbClr val="FFFFFF"/>
                </a:buClr>
                <a:buSzPct val="25000"/>
                <a:buFont typeface="Arial"/>
                <a:buNone/>
              </a:pPr>
              <a:r>
                <a:rPr lang="zh-TW" sz="1000" b="1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A</a:t>
              </a:r>
            </a:p>
          </p:txBody>
        </p:sp>
        <p:sp>
          <p:nvSpPr>
            <p:cNvPr id="134" name="Shape 226"/>
            <p:cNvSpPr/>
            <p:nvPr/>
          </p:nvSpPr>
          <p:spPr>
            <a:xfrm>
              <a:off x="3098666" y="5444865"/>
              <a:ext cx="107400" cy="1386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19050" tIns="19050" rIns="19050" bIns="190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Clr>
                  <a:srgbClr val="FFFFFF"/>
                </a:buClr>
                <a:buSzPct val="25000"/>
                <a:buFont typeface="Arial"/>
                <a:buNone/>
              </a:pPr>
              <a:r>
                <a:rPr lang="zh-TW" sz="1000" b="1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B</a:t>
              </a:r>
            </a:p>
          </p:txBody>
        </p:sp>
        <p:sp>
          <p:nvSpPr>
            <p:cNvPr id="135" name="Shape 227"/>
            <p:cNvSpPr/>
            <p:nvPr/>
          </p:nvSpPr>
          <p:spPr>
            <a:xfrm>
              <a:off x="2600084" y="6214126"/>
              <a:ext cx="107400" cy="1386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19050" tIns="19050" rIns="19050" bIns="190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Clr>
                  <a:srgbClr val="FFFFFF"/>
                </a:buClr>
                <a:buSzPct val="25000"/>
                <a:buFont typeface="Arial"/>
                <a:buNone/>
              </a:pPr>
              <a:r>
                <a:rPr lang="zh-TW" sz="1000" b="1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C</a:t>
              </a:r>
            </a:p>
          </p:txBody>
        </p:sp>
        <p:sp>
          <p:nvSpPr>
            <p:cNvPr id="136" name="Shape 228"/>
            <p:cNvSpPr/>
            <p:nvPr/>
          </p:nvSpPr>
          <p:spPr>
            <a:xfrm>
              <a:off x="3098666" y="6214126"/>
              <a:ext cx="107400" cy="1386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19050" tIns="19050" rIns="19050" bIns="190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Clr>
                  <a:srgbClr val="FFFFFF"/>
                </a:buClr>
                <a:buSzPct val="25000"/>
                <a:buFont typeface="Arial"/>
                <a:buNone/>
              </a:pPr>
              <a:r>
                <a:rPr lang="zh-TW" sz="1000" b="1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D</a:t>
              </a:r>
            </a:p>
          </p:txBody>
        </p:sp>
        <p:cxnSp>
          <p:nvCxnSpPr>
            <p:cNvPr id="137" name="Shape 229"/>
            <p:cNvCxnSpPr/>
            <p:nvPr/>
          </p:nvCxnSpPr>
          <p:spPr>
            <a:xfrm rot="10800000">
              <a:off x="2072073" y="5291302"/>
              <a:ext cx="86700" cy="660"/>
            </a:xfrm>
            <a:prstGeom prst="straightConnector1">
              <a:avLst/>
            </a:prstGeom>
            <a:noFill/>
            <a:ln w="28575" cap="flat" cmpd="sng">
              <a:solidFill>
                <a:srgbClr val="4A7DB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39" name="Shape 231"/>
            <p:cNvSpPr/>
            <p:nvPr/>
          </p:nvSpPr>
          <p:spPr>
            <a:xfrm>
              <a:off x="5263390" y="5370190"/>
              <a:ext cx="462900" cy="266640"/>
            </a:xfrm>
            <a:prstGeom prst="roundRect">
              <a:avLst>
                <a:gd name="adj" fmla="val 16667"/>
              </a:avLst>
            </a:prstGeom>
            <a:solidFill>
              <a:srgbClr val="FF7D11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0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0" name="Shape 232"/>
            <p:cNvSpPr/>
            <p:nvPr/>
          </p:nvSpPr>
          <p:spPr>
            <a:xfrm>
              <a:off x="5785142" y="5370190"/>
              <a:ext cx="462900" cy="266640"/>
            </a:xfrm>
            <a:prstGeom prst="roundRect">
              <a:avLst>
                <a:gd name="adj" fmla="val 16667"/>
              </a:avLst>
            </a:prstGeom>
            <a:solidFill>
              <a:srgbClr val="FF7D11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0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1" name="Shape 233"/>
            <p:cNvSpPr/>
            <p:nvPr/>
          </p:nvSpPr>
          <p:spPr>
            <a:xfrm>
              <a:off x="6819440" y="5370189"/>
              <a:ext cx="462900" cy="266640"/>
            </a:xfrm>
            <a:prstGeom prst="roundRect">
              <a:avLst>
                <a:gd name="adj" fmla="val 16667"/>
              </a:avLst>
            </a:prstGeom>
            <a:solidFill>
              <a:srgbClr val="4A86E8"/>
            </a:solidFill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0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42" name="Shape 234"/>
            <p:cNvCxnSpPr/>
            <p:nvPr/>
          </p:nvCxnSpPr>
          <p:spPr>
            <a:xfrm rot="10800000" flipH="1">
              <a:off x="5253058" y="5671036"/>
              <a:ext cx="2066400" cy="660"/>
            </a:xfrm>
            <a:prstGeom prst="straightConnector1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40000" dist="23000" dir="5400000" rotWithShape="0">
                <a:srgbClr val="000000">
                  <a:alpha val="34900"/>
                </a:srgbClr>
              </a:outerShdw>
            </a:effectLst>
          </p:spPr>
        </p:cxnSp>
        <p:sp>
          <p:nvSpPr>
            <p:cNvPr id="143" name="Shape 235"/>
            <p:cNvSpPr/>
            <p:nvPr/>
          </p:nvSpPr>
          <p:spPr>
            <a:xfrm>
              <a:off x="5263390" y="6146022"/>
              <a:ext cx="462900" cy="266640"/>
            </a:xfrm>
            <a:prstGeom prst="roundRect">
              <a:avLst>
                <a:gd name="adj" fmla="val 16667"/>
              </a:avLst>
            </a:prstGeom>
            <a:solidFill>
              <a:srgbClr val="FF7D11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0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" name="Shape 236"/>
            <p:cNvSpPr/>
            <p:nvPr/>
          </p:nvSpPr>
          <p:spPr>
            <a:xfrm>
              <a:off x="6309504" y="6146022"/>
              <a:ext cx="462900" cy="266640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19050" cap="flat" cmpd="sng">
              <a:solidFill>
                <a:srgbClr val="3F3F3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0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" name="Shape 237"/>
            <p:cNvSpPr/>
            <p:nvPr/>
          </p:nvSpPr>
          <p:spPr>
            <a:xfrm>
              <a:off x="6819440" y="6146021"/>
              <a:ext cx="462900" cy="266640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19050" cap="flat" cmpd="sng">
              <a:solidFill>
                <a:srgbClr val="3F3F3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0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46" name="Shape 238"/>
            <p:cNvCxnSpPr/>
            <p:nvPr/>
          </p:nvCxnSpPr>
          <p:spPr>
            <a:xfrm>
              <a:off x="5253058" y="6451501"/>
              <a:ext cx="2066400" cy="2970"/>
            </a:xfrm>
            <a:prstGeom prst="straightConnector1">
              <a:avLst/>
            </a:prstGeom>
            <a:noFill/>
            <a:ln w="2540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40000" dist="20000" dir="5400000" rotWithShape="0">
                <a:srgbClr val="000000">
                  <a:alpha val="37650"/>
                </a:srgbClr>
              </a:outerShdw>
            </a:effectLst>
          </p:spPr>
        </p:cxnSp>
        <p:sp>
          <p:nvSpPr>
            <p:cNvPr id="147" name="Shape 239"/>
            <p:cNvSpPr/>
            <p:nvPr/>
          </p:nvSpPr>
          <p:spPr>
            <a:xfrm>
              <a:off x="4944127" y="5056778"/>
              <a:ext cx="2886184" cy="30096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19050" tIns="19050" rIns="19050" bIns="19050" anchor="ctr" anchorCtr="0">
              <a:noAutofit/>
            </a:bodyPr>
            <a:lstStyle/>
            <a:p>
              <a:pPr lvl="0" algn="ctr">
                <a:buClr>
                  <a:srgbClr val="0C0C0C"/>
                </a:buClr>
                <a:buSzPct val="25000"/>
              </a:pPr>
              <a:r>
                <a:rPr lang="en" altLang="zh-TW" sz="1200" b="1" dirty="0">
                  <a:solidFill>
                    <a:srgbClr val="044981"/>
                  </a:solidFill>
                </a:rPr>
                <a:t>Move D to </a:t>
              </a:r>
              <a:r>
                <a:rPr lang="en-US" altLang="zh-TW" sz="1200" b="1" dirty="0" smtClean="0">
                  <a:solidFill>
                    <a:srgbClr val="044981"/>
                  </a:solidFill>
                </a:rPr>
                <a:t>reserved space on SSD</a:t>
              </a:r>
              <a:endParaRPr lang="en" altLang="zh-TW" sz="1200" b="1" dirty="0">
                <a:solidFill>
                  <a:srgbClr val="044981"/>
                </a:solidFill>
              </a:endParaRPr>
            </a:p>
          </p:txBody>
        </p:sp>
        <p:sp>
          <p:nvSpPr>
            <p:cNvPr id="148" name="Shape 240"/>
            <p:cNvSpPr/>
            <p:nvPr/>
          </p:nvSpPr>
          <p:spPr>
            <a:xfrm>
              <a:off x="5918588" y="6453529"/>
              <a:ext cx="949200" cy="22044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19050" tIns="19050" rIns="19050" bIns="19050" anchor="ctr" anchorCtr="0">
              <a:noAutofit/>
            </a:bodyPr>
            <a:lstStyle/>
            <a:p>
              <a:pPr lvl="0" algn="ctr">
                <a:buClr>
                  <a:srgbClr val="0C0C0C"/>
                </a:buClr>
                <a:buSzPct val="25000"/>
              </a:pPr>
              <a:r>
                <a:rPr lang="zh-TW" sz="1000" b="1" i="0" u="none" strike="noStrike" cap="none" dirty="0">
                  <a:solidFill>
                    <a:srgbClr val="0C0C0C"/>
                  </a:solidFill>
                  <a:latin typeface="Arial"/>
                  <a:ea typeface="Arial"/>
                  <a:cs typeface="Arial"/>
                  <a:sym typeface="Arial"/>
                </a:rPr>
                <a:t>HDD </a:t>
              </a:r>
              <a:r>
                <a:rPr lang="en-US" altLang="zh-TW" sz="1000" b="1" dirty="0" smtClean="0"/>
                <a:t>Tier</a:t>
              </a:r>
              <a:endParaRPr lang="zh-TW" sz="1000" b="1" dirty="0">
                <a:solidFill>
                  <a:srgbClr val="0C0C0C"/>
                </a:solidFill>
              </a:endParaRPr>
            </a:p>
          </p:txBody>
        </p:sp>
        <p:sp>
          <p:nvSpPr>
            <p:cNvPr id="149" name="Shape 241"/>
            <p:cNvSpPr/>
            <p:nvPr/>
          </p:nvSpPr>
          <p:spPr>
            <a:xfrm>
              <a:off x="5439060" y="5446245"/>
              <a:ext cx="107400" cy="1386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19050" tIns="19050" rIns="19050" bIns="190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Clr>
                  <a:srgbClr val="FFFFFF"/>
                </a:buClr>
                <a:buSzPct val="25000"/>
                <a:buFont typeface="Arial"/>
                <a:buNone/>
              </a:pPr>
              <a:r>
                <a:rPr lang="zh-TW" sz="1000" b="1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A</a:t>
              </a:r>
            </a:p>
          </p:txBody>
        </p:sp>
        <p:sp>
          <p:nvSpPr>
            <p:cNvPr id="150" name="Shape 242"/>
            <p:cNvSpPr/>
            <p:nvPr/>
          </p:nvSpPr>
          <p:spPr>
            <a:xfrm>
              <a:off x="5972239" y="5446245"/>
              <a:ext cx="107400" cy="1386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19050" tIns="19050" rIns="19050" bIns="190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Clr>
                  <a:srgbClr val="FFFFFF"/>
                </a:buClr>
                <a:buSzPct val="25000"/>
                <a:buFont typeface="Arial"/>
                <a:buNone/>
              </a:pPr>
              <a:r>
                <a:rPr lang="zh-TW" sz="1000" b="1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B</a:t>
              </a:r>
            </a:p>
          </p:txBody>
        </p:sp>
        <p:sp>
          <p:nvSpPr>
            <p:cNvPr id="151" name="Shape 243"/>
            <p:cNvSpPr/>
            <p:nvPr/>
          </p:nvSpPr>
          <p:spPr>
            <a:xfrm>
              <a:off x="5439060" y="6216731"/>
              <a:ext cx="107400" cy="1386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19050" tIns="19050" rIns="19050" bIns="190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Clr>
                  <a:srgbClr val="FFFFFF"/>
                </a:buClr>
                <a:buSzPct val="25000"/>
                <a:buFont typeface="Arial"/>
                <a:buNone/>
              </a:pPr>
              <a:r>
                <a:rPr lang="zh-TW" sz="1000" b="1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C</a:t>
              </a:r>
            </a:p>
          </p:txBody>
        </p:sp>
        <p:grpSp>
          <p:nvGrpSpPr>
            <p:cNvPr id="153" name="Shape 246"/>
            <p:cNvGrpSpPr/>
            <p:nvPr/>
          </p:nvGrpSpPr>
          <p:grpSpPr>
            <a:xfrm>
              <a:off x="5719991" y="4788000"/>
              <a:ext cx="578853" cy="163866"/>
              <a:chOff x="712747" y="6215082"/>
              <a:chExt cx="1210231" cy="342600"/>
            </a:xfrm>
          </p:grpSpPr>
          <p:sp>
            <p:nvSpPr>
              <p:cNvPr id="154" name="Shape 247"/>
              <p:cNvSpPr/>
              <p:nvPr/>
            </p:nvSpPr>
            <p:spPr>
              <a:xfrm>
                <a:off x="712747" y="6286520"/>
                <a:ext cx="285900" cy="221100"/>
              </a:xfrm>
              <a:prstGeom prst="roundRect">
                <a:avLst>
                  <a:gd name="adj" fmla="val 16667"/>
                </a:avLst>
              </a:prstGeom>
              <a:solidFill>
                <a:srgbClr val="FF7D11"/>
              </a:solidFill>
              <a:ln>
                <a:noFill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None/>
                </a:pPr>
                <a:endParaRPr sz="11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5" name="Shape 248"/>
              <p:cNvSpPr/>
              <p:nvPr/>
            </p:nvSpPr>
            <p:spPr>
              <a:xfrm>
                <a:off x="852279" y="6215082"/>
                <a:ext cx="1070699" cy="342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19050" tIns="19050" rIns="19050" bIns="19050" anchor="ctr" anchorCtr="0">
                <a:noAutofit/>
              </a:bodyPr>
              <a:lstStyle/>
              <a:p>
                <a:pPr lvl="0" algn="ctr">
                  <a:buClr>
                    <a:srgbClr val="0C0C0C"/>
                  </a:buClr>
                  <a:buSzPct val="25000"/>
                </a:pPr>
                <a:r>
                  <a:rPr lang="en" altLang="zh-TW" sz="1100" b="1" dirty="0">
                    <a:solidFill>
                      <a:srgbClr val="0C0C0C"/>
                    </a:solidFill>
                  </a:rPr>
                  <a:t>Date</a:t>
                </a:r>
              </a:p>
            </p:txBody>
          </p:sp>
        </p:grpSp>
        <p:grpSp>
          <p:nvGrpSpPr>
            <p:cNvPr id="156" name="Shape 249"/>
            <p:cNvGrpSpPr/>
            <p:nvPr/>
          </p:nvGrpSpPr>
          <p:grpSpPr>
            <a:xfrm>
              <a:off x="6571653" y="4788000"/>
              <a:ext cx="498285" cy="163866"/>
              <a:chOff x="2000232" y="6215079"/>
              <a:chExt cx="1041783" cy="342600"/>
            </a:xfrm>
          </p:grpSpPr>
          <p:sp>
            <p:nvSpPr>
              <p:cNvPr id="157" name="Shape 250"/>
              <p:cNvSpPr/>
              <p:nvPr/>
            </p:nvSpPr>
            <p:spPr>
              <a:xfrm>
                <a:off x="2000232" y="6286520"/>
                <a:ext cx="285900" cy="221100"/>
              </a:xfrm>
              <a:prstGeom prst="roundRect">
                <a:avLst>
                  <a:gd name="adj" fmla="val 16667"/>
                </a:avLst>
              </a:prstGeom>
              <a:solidFill>
                <a:srgbClr val="FFFFFF"/>
              </a:solidFill>
              <a:ln w="25400" cap="flat" cmpd="sng">
                <a:solidFill>
                  <a:srgbClr val="3F3F3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None/>
                </a:pPr>
                <a:endParaRPr sz="11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8" name="Shape 251"/>
              <p:cNvSpPr/>
              <p:nvPr/>
            </p:nvSpPr>
            <p:spPr>
              <a:xfrm>
                <a:off x="2289927" y="6215079"/>
                <a:ext cx="752088" cy="342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19050" tIns="19050" rIns="19050" bIns="19050" anchor="ctr" anchorCtr="0">
                <a:noAutofit/>
              </a:bodyPr>
              <a:lstStyle/>
              <a:p>
                <a:pPr lvl="0" algn="ctr">
                  <a:buClr>
                    <a:srgbClr val="0C0C0C"/>
                  </a:buClr>
                  <a:buSzPct val="25000"/>
                </a:pPr>
                <a:r>
                  <a:rPr lang="en" altLang="zh-TW" sz="1100" b="1" dirty="0">
                    <a:solidFill>
                      <a:srgbClr val="0C0C0C"/>
                    </a:solidFill>
                  </a:rPr>
                  <a:t>free</a:t>
                </a:r>
              </a:p>
            </p:txBody>
          </p:sp>
        </p:grpSp>
        <p:sp>
          <p:nvSpPr>
            <p:cNvPr id="159" name="Shape 252"/>
            <p:cNvSpPr/>
            <p:nvPr/>
          </p:nvSpPr>
          <p:spPr>
            <a:xfrm>
              <a:off x="6300436" y="5370190"/>
              <a:ext cx="462900" cy="266640"/>
            </a:xfrm>
            <a:prstGeom prst="roundRect">
              <a:avLst>
                <a:gd name="adj" fmla="val 16667"/>
              </a:avLst>
            </a:prstGeom>
            <a:solidFill>
              <a:srgbClr val="4A86E8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0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0" name="Shape 253"/>
            <p:cNvSpPr/>
            <p:nvPr/>
          </p:nvSpPr>
          <p:spPr>
            <a:xfrm>
              <a:off x="6487533" y="5446245"/>
              <a:ext cx="107400" cy="138600"/>
            </a:xfrm>
            <a:prstGeom prst="rect">
              <a:avLst/>
            </a:prstGeom>
            <a:solidFill>
              <a:srgbClr val="4A86E8"/>
            </a:solidFill>
            <a:ln>
              <a:noFill/>
            </a:ln>
          </p:spPr>
          <p:txBody>
            <a:bodyPr wrap="square" lIns="19050" tIns="19050" rIns="19050" bIns="190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Clr>
                  <a:srgbClr val="FFFFFF"/>
                </a:buClr>
                <a:buSzPct val="25000"/>
                <a:buFont typeface="Arial"/>
                <a:buNone/>
              </a:pPr>
              <a:r>
                <a:rPr lang="zh-TW" sz="1000" b="1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D</a:t>
              </a:r>
            </a:p>
          </p:txBody>
        </p:sp>
        <p:sp>
          <p:nvSpPr>
            <p:cNvPr id="161" name="Shape 254"/>
            <p:cNvSpPr/>
            <p:nvPr/>
          </p:nvSpPr>
          <p:spPr>
            <a:xfrm>
              <a:off x="5784523" y="6146022"/>
              <a:ext cx="462900" cy="266640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19050" cap="flat" cmpd="sng">
              <a:solidFill>
                <a:srgbClr val="3F3F3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0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2" name="Shape 255"/>
            <p:cNvSpPr/>
            <p:nvPr/>
          </p:nvSpPr>
          <p:spPr>
            <a:xfrm>
              <a:off x="4551890" y="6392878"/>
              <a:ext cx="120000" cy="132000"/>
            </a:xfrm>
            <a:prstGeom prst="ellipse">
              <a:avLst/>
            </a:prstGeom>
            <a:solidFill>
              <a:srgbClr val="595959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3" name="Shape 256"/>
            <p:cNvSpPr/>
            <p:nvPr/>
          </p:nvSpPr>
          <p:spPr>
            <a:xfrm>
              <a:off x="4542366" y="6392878"/>
              <a:ext cx="120000" cy="132000"/>
            </a:xfrm>
            <a:prstGeom prst="ellipse">
              <a:avLst/>
            </a:prstGeom>
            <a:solidFill>
              <a:srgbClr val="595959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4" name="Shape 257"/>
            <p:cNvSpPr/>
            <p:nvPr/>
          </p:nvSpPr>
          <p:spPr>
            <a:xfrm>
              <a:off x="4685242" y="6392878"/>
              <a:ext cx="120000" cy="132000"/>
            </a:xfrm>
            <a:prstGeom prst="ellipse">
              <a:avLst/>
            </a:prstGeom>
            <a:solidFill>
              <a:srgbClr val="595959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5" name="Shape 258"/>
            <p:cNvSpPr/>
            <p:nvPr/>
          </p:nvSpPr>
          <p:spPr>
            <a:xfrm>
              <a:off x="4824127" y="6392878"/>
              <a:ext cx="120000" cy="132000"/>
            </a:xfrm>
            <a:prstGeom prst="ellipse">
              <a:avLst/>
            </a:prstGeom>
            <a:solidFill>
              <a:srgbClr val="595959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6" name="Shape 259"/>
            <p:cNvSpPr/>
            <p:nvPr/>
          </p:nvSpPr>
          <p:spPr>
            <a:xfrm>
              <a:off x="4963012" y="6392878"/>
              <a:ext cx="120000" cy="132000"/>
            </a:xfrm>
            <a:prstGeom prst="ellipse">
              <a:avLst/>
            </a:prstGeom>
            <a:solidFill>
              <a:srgbClr val="595959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68" name="Shape 261"/>
            <p:cNvCxnSpPr/>
            <p:nvPr/>
          </p:nvCxnSpPr>
          <p:spPr>
            <a:xfrm rot="16200000">
              <a:off x="6012973" y="5595539"/>
              <a:ext cx="531300" cy="577830"/>
            </a:xfrm>
            <a:prstGeom prst="bentConnector3">
              <a:avLst>
                <a:gd name="adj1" fmla="val 50006"/>
              </a:avLst>
            </a:prstGeom>
            <a:noFill/>
            <a:ln w="28575" cap="flat" cmpd="sng">
              <a:solidFill>
                <a:srgbClr val="4A7DBA"/>
              </a:solidFill>
              <a:prstDash val="solid"/>
              <a:round/>
              <a:headEnd type="none" w="med" len="med"/>
              <a:tailEnd type="stealth" w="lg" len="lg"/>
            </a:ln>
          </p:spPr>
        </p:cxnSp>
        <p:sp>
          <p:nvSpPr>
            <p:cNvPr id="169" name="Shape 262"/>
            <p:cNvSpPr/>
            <p:nvPr/>
          </p:nvSpPr>
          <p:spPr>
            <a:xfrm>
              <a:off x="6567537" y="5664865"/>
              <a:ext cx="691327" cy="24486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19050" tIns="19050" rIns="19050" bIns="19050" anchor="ctr" anchorCtr="0">
              <a:noAutofit/>
            </a:bodyPr>
            <a:lstStyle/>
            <a:p>
              <a:pPr algn="ctr">
                <a:buClr>
                  <a:srgbClr val="0C0C0C"/>
                </a:buClr>
                <a:buSzPct val="25000"/>
              </a:pPr>
              <a:r>
                <a:rPr lang="zh-TW" altLang="zh-TW" sz="1000" b="1" dirty="0">
                  <a:solidFill>
                    <a:srgbClr val="0C0C0C"/>
                  </a:solidFill>
                </a:rPr>
                <a:t>SSD </a:t>
              </a:r>
              <a:r>
                <a:rPr lang="en" altLang="zh-TW" sz="1000" b="1" dirty="0">
                  <a:solidFill>
                    <a:srgbClr val="0C0C0C"/>
                  </a:solidFill>
                </a:rPr>
                <a:t>Tier</a:t>
              </a:r>
            </a:p>
          </p:txBody>
        </p:sp>
        <p:cxnSp>
          <p:nvCxnSpPr>
            <p:cNvPr id="68" name="Shape 260"/>
            <p:cNvCxnSpPr/>
            <p:nvPr/>
          </p:nvCxnSpPr>
          <p:spPr>
            <a:xfrm>
              <a:off x="5342409" y="7001777"/>
              <a:ext cx="2277450" cy="1588"/>
            </a:xfrm>
            <a:prstGeom prst="straightConnector1">
              <a:avLst/>
            </a:prstGeom>
            <a:noFill/>
            <a:ln w="19050" cap="flat" cmpd="sng">
              <a:solidFill>
                <a:srgbClr val="BD4B48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 txBox="1"/>
          <p:nvPr/>
        </p:nvSpPr>
        <p:spPr>
          <a:xfrm>
            <a:off x="107504" y="1241655"/>
            <a:ext cx="8947200" cy="1258200"/>
          </a:xfrm>
          <a:prstGeom prst="rect">
            <a:avLst/>
          </a:prstGeom>
          <a:noFill/>
          <a:ln>
            <a:noFill/>
          </a:ln>
        </p:spPr>
        <p:txBody>
          <a:bodyPr wrap="square" lIns="68550" tIns="34250" rIns="68550" bIns="34250" anchor="t" anchorCtr="0">
            <a:noAutofit/>
          </a:bodyPr>
          <a:lstStyle/>
          <a:p>
            <a:pPr marL="257175" marR="0" lvl="0" indent="-155575" algn="l" rtl="0">
              <a:spcBef>
                <a:spcPts val="0"/>
              </a:spcBef>
              <a:spcAft>
                <a:spcPts val="0"/>
              </a:spcAft>
              <a:buNone/>
            </a:pPr>
            <a:endParaRPr sz="17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9" name="Shape 32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rtl="0">
              <a:spcBef>
                <a:spcPts val="0"/>
              </a:spcBef>
              <a:buClr>
                <a:srgbClr val="FFFF00"/>
              </a:buClr>
              <a:buSzPct val="25000"/>
              <a:buFont typeface="Arial"/>
              <a:buNone/>
            </a:pPr>
            <a:r>
              <a:rPr lang="en" dirty="0">
                <a:solidFill>
                  <a:srgbClr val="F3F3F3"/>
                </a:solidFill>
              </a:rPr>
              <a:t>Qtier 2.0 Tiering On Demand </a:t>
            </a:r>
          </a:p>
        </p:txBody>
      </p:sp>
      <p:sp>
        <p:nvSpPr>
          <p:cNvPr id="332" name="Shape 332"/>
          <p:cNvSpPr txBox="1"/>
          <p:nvPr/>
        </p:nvSpPr>
        <p:spPr>
          <a:xfrm>
            <a:off x="361507" y="1316200"/>
            <a:ext cx="7963786" cy="873755"/>
          </a:xfrm>
          <a:prstGeom prst="rect">
            <a:avLst/>
          </a:prstGeom>
          <a:noFill/>
          <a:ln>
            <a:noFill/>
          </a:ln>
        </p:spPr>
        <p:txBody>
          <a:bodyPr wrap="square" lIns="68550" tIns="34250" rIns="68550" bIns="34250" anchor="t" anchorCtr="0">
            <a:noAutofit/>
          </a:bodyPr>
          <a:lstStyle/>
          <a:p>
            <a:pPr marL="457200" lvl="0" indent="-355600" rtl="0">
              <a:spcBef>
                <a:spcPts val="0"/>
              </a:spcBef>
              <a:buClr>
                <a:srgbClr val="044981"/>
              </a:buClr>
              <a:buSzPct val="100000"/>
              <a:buFont typeface="Wingdings" charset="2"/>
              <a:buChar char="l"/>
            </a:pPr>
            <a:r>
              <a:rPr lang="en" sz="1800" dirty="0"/>
              <a:t>SSD only has limited capacity that can be used on key </a:t>
            </a:r>
            <a:r>
              <a:rPr lang="en" sz="1800" dirty="0" smtClean="0"/>
              <a:t>applications  </a:t>
            </a:r>
            <a:endParaRPr lang="en" sz="1800" dirty="0"/>
          </a:p>
          <a:p>
            <a:pPr marL="457200" lvl="0" indent="-355600">
              <a:buClr>
                <a:srgbClr val="044981"/>
              </a:buClr>
              <a:buSzPct val="100000"/>
              <a:buFont typeface="Wingdings" charset="2"/>
              <a:buChar char="l"/>
            </a:pPr>
            <a:r>
              <a:rPr lang="en" sz="1800" dirty="0"/>
              <a:t>Enable or disable auto-tiering for individual </a:t>
            </a:r>
            <a:r>
              <a:rPr lang="en-US" sz="1800" dirty="0" smtClean="0"/>
              <a:t>shared folder</a:t>
            </a:r>
            <a:r>
              <a:rPr lang="en" sz="1800" dirty="0" smtClean="0"/>
              <a:t> </a:t>
            </a:r>
            <a:r>
              <a:rPr lang="en" sz="1800" dirty="0"/>
              <a:t>or iSCSI LUN</a:t>
            </a:r>
          </a:p>
          <a:p>
            <a:pPr lvl="0" rtl="0">
              <a:spcBef>
                <a:spcPts val="0"/>
              </a:spcBef>
              <a:buNone/>
            </a:pPr>
            <a:endParaRPr sz="2000" dirty="0">
              <a:solidFill>
                <a:srgbClr val="262626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lvl="0" rtl="0">
              <a:spcBef>
                <a:spcPts val="0"/>
              </a:spcBef>
              <a:buNone/>
            </a:pPr>
            <a:endParaRPr sz="1800" b="1" dirty="0">
              <a:solidFill>
                <a:srgbClr val="0070C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sz="1800" dirty="0">
              <a:solidFill>
                <a:srgbClr val="0070C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333" name="Shape 333"/>
          <p:cNvPicPr preferRelativeResize="0"/>
          <p:nvPr/>
        </p:nvPicPr>
        <p:blipFill rotWithShape="1">
          <a:blip r:embed="rId3">
            <a:alphaModFix/>
          </a:blip>
          <a:srcRect l="19646" r="18609" b="2958"/>
          <a:stretch/>
        </p:blipFill>
        <p:spPr>
          <a:xfrm>
            <a:off x="214283" y="2283525"/>
            <a:ext cx="4353540" cy="2641697"/>
          </a:xfrm>
          <a:prstGeom prst="rect">
            <a:avLst/>
          </a:prstGeom>
          <a:noFill/>
          <a:ln w="9525" cap="flat" cmpd="sng">
            <a:solidFill>
              <a:schemeClr val="bg1">
                <a:lumMod val="8500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</p:pic>
      <p:sp>
        <p:nvSpPr>
          <p:cNvPr id="335" name="Shape 335"/>
          <p:cNvSpPr txBox="1"/>
          <p:nvPr/>
        </p:nvSpPr>
        <p:spPr>
          <a:xfrm>
            <a:off x="7531336" y="2500513"/>
            <a:ext cx="1698029" cy="309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b="1" dirty="0">
                <a:solidFill>
                  <a:srgbClr val="FF0000"/>
                </a:solidFill>
              </a:rPr>
              <a:t>Hot data and reserved block</a:t>
            </a:r>
          </a:p>
        </p:txBody>
      </p:sp>
      <p:pic>
        <p:nvPicPr>
          <p:cNvPr id="15" name="圖片 14" descr="分層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9171" y="1755746"/>
            <a:ext cx="3350556" cy="3042864"/>
          </a:xfrm>
          <a:prstGeom prst="rect">
            <a:avLst/>
          </a:prstGeom>
        </p:spPr>
      </p:pic>
      <p:sp>
        <p:nvSpPr>
          <p:cNvPr id="16" name="Shape 272"/>
          <p:cNvSpPr txBox="1"/>
          <p:nvPr/>
        </p:nvSpPr>
        <p:spPr>
          <a:xfrm>
            <a:off x="7531336" y="3509363"/>
            <a:ext cx="1449983" cy="50912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/>
            <a:r>
              <a:rPr lang="en-US" altLang="zh-TW" b="1" dirty="0" smtClean="0">
                <a:solidFill>
                  <a:srgbClr val="3366FF"/>
                </a:solidFill>
              </a:rPr>
              <a:t>Cold </a:t>
            </a:r>
            <a:r>
              <a:rPr lang="en" altLang="zh-TW" b="1" dirty="0" smtClean="0">
                <a:solidFill>
                  <a:srgbClr val="3366FF"/>
                </a:solidFill>
              </a:rPr>
              <a:t>and </a:t>
            </a:r>
            <a:r>
              <a:rPr lang="en" altLang="zh-TW" b="1" dirty="0">
                <a:solidFill>
                  <a:srgbClr val="3366FF"/>
                </a:solidFill>
              </a:rPr>
              <a:t>archived data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Shape 342"/>
          <p:cNvSpPr txBox="1"/>
          <p:nvPr/>
        </p:nvSpPr>
        <p:spPr>
          <a:xfrm>
            <a:off x="214282" y="993000"/>
            <a:ext cx="8929718" cy="1317300"/>
          </a:xfrm>
          <a:prstGeom prst="rect">
            <a:avLst/>
          </a:prstGeom>
          <a:noFill/>
          <a:ln>
            <a:noFill/>
          </a:ln>
        </p:spPr>
        <p:txBody>
          <a:bodyPr wrap="square" lIns="68550" tIns="34250" rIns="68550" bIns="34250" anchor="t" anchorCtr="0">
            <a:noAutofit/>
          </a:bodyPr>
          <a:lstStyle/>
          <a:p>
            <a:pPr marR="0" lvl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00206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558800" lvl="0" indent="-457200">
              <a:buClr>
                <a:srgbClr val="044981"/>
              </a:buClr>
              <a:buSzPct val="100000"/>
              <a:buFont typeface="Wingdings" charset="2"/>
              <a:buChar char="l"/>
            </a:pPr>
            <a:r>
              <a:rPr lang="en" sz="1800" dirty="0"/>
              <a:t>Storage pool </a:t>
            </a:r>
            <a:r>
              <a:rPr lang="en-US" sz="1800" dirty="0" smtClean="0"/>
              <a:t>created</a:t>
            </a:r>
            <a:r>
              <a:rPr lang="en" sz="1800" dirty="0" smtClean="0"/>
              <a:t> </a:t>
            </a:r>
            <a:r>
              <a:rPr lang="en" sz="1800" dirty="0"/>
              <a:t>after 4.2 can be upgraded</a:t>
            </a:r>
          </a:p>
          <a:p>
            <a:pPr marL="558800" lvl="0" indent="-457200" rtl="0">
              <a:spcBef>
                <a:spcPts val="360"/>
              </a:spcBef>
              <a:buClr>
                <a:srgbClr val="044981"/>
              </a:buClr>
              <a:buSzPct val="100000"/>
              <a:buFont typeface="Wingdings" charset="2"/>
              <a:buChar char="l"/>
            </a:pPr>
            <a:r>
              <a:rPr lang="en" sz="1800" dirty="0" smtClean="0"/>
              <a:t>Add </a:t>
            </a:r>
            <a:r>
              <a:rPr lang="en" sz="1800" dirty="0"/>
              <a:t>SSD/HDDs using free bays, an expansion unit, or the new </a:t>
            </a:r>
            <a:r>
              <a:rPr lang="en" sz="1800" dirty="0" smtClean="0"/>
              <a:t>QM2 SSD </a:t>
            </a:r>
            <a:r>
              <a:rPr lang="en" sz="1800" dirty="0"/>
              <a:t>expansion card</a:t>
            </a:r>
          </a:p>
          <a:p>
            <a:pPr marR="0" lvl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262626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343" name="Shape 343" descr="C:\Users\user\Desktop\PPT\QM2.png"/>
          <p:cNvPicPr preferRelativeResize="0"/>
          <p:nvPr/>
        </p:nvPicPr>
        <p:blipFill rotWithShape="1">
          <a:blip r:embed="rId3">
            <a:alphaModFix/>
          </a:blip>
          <a:srcRect l="7304" r="39248"/>
          <a:stretch/>
        </p:blipFill>
        <p:spPr>
          <a:xfrm>
            <a:off x="840159" y="1663285"/>
            <a:ext cx="3928789" cy="3668436"/>
          </a:xfrm>
          <a:prstGeom prst="rect">
            <a:avLst/>
          </a:prstGeom>
          <a:noFill/>
          <a:ln>
            <a:noFill/>
          </a:ln>
        </p:spPr>
      </p:pic>
      <p:sp>
        <p:nvSpPr>
          <p:cNvPr id="344" name="Shape 34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lvl="0">
              <a:buClr>
                <a:srgbClr val="FFFF00"/>
              </a:buClr>
              <a:buSzPct val="25000"/>
            </a:pPr>
            <a:r>
              <a:rPr lang="en-US" altLang="zh-TW" dirty="0" smtClean="0"/>
              <a:t>Uninterrupted Upgrade to </a:t>
            </a:r>
            <a:r>
              <a:rPr lang="en-US" altLang="zh-TW" dirty="0" err="1" smtClean="0"/>
              <a:t>Qtier</a:t>
            </a:r>
            <a:r>
              <a:rPr lang="en-US" altLang="zh-TW" dirty="0" smtClean="0"/>
              <a:t> Pool</a:t>
            </a:r>
            <a:endParaRPr lang="en" dirty="0">
              <a:solidFill>
                <a:srgbClr val="FFFFFF"/>
              </a:solidFill>
            </a:endParaRPr>
          </a:p>
        </p:txBody>
      </p:sp>
      <p:pic>
        <p:nvPicPr>
          <p:cNvPr id="5" name="Picture 2" descr="D:\工作進行中\20170911直播母版16比9\20171012直播ppt元素\QM2爆炸圖_coco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52513" y="2296248"/>
            <a:ext cx="2714748" cy="2481250"/>
          </a:xfrm>
          <a:prstGeom prst="rect">
            <a:avLst/>
          </a:prstGeom>
          <a:noFill/>
        </p:spPr>
      </p:pic>
      <p:sp>
        <p:nvSpPr>
          <p:cNvPr id="6" name="Shape 272"/>
          <p:cNvSpPr txBox="1"/>
          <p:nvPr/>
        </p:nvSpPr>
        <p:spPr>
          <a:xfrm>
            <a:off x="5574189" y="3139948"/>
            <a:ext cx="1521561" cy="53284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altLang="zh-TW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Microsoft JhengHei"/>
                <a:cs typeface="Microsoft JhengHei"/>
                <a:sym typeface="Microsoft JhengHei"/>
              </a:rPr>
              <a:t>QM2</a:t>
            </a:r>
            <a:r>
              <a:rPr lang="zh-TW" altLang="en-US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en-US" altLang="zh-TW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Microsoft JhengHei"/>
                <a:cs typeface="Microsoft JhengHei"/>
                <a:sym typeface="Microsoft JhengHei"/>
              </a:rPr>
              <a:t>SSD</a:t>
            </a:r>
            <a:r>
              <a:rPr lang="zh-TW" altLang="en-US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en-US" altLang="zh-TW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Microsoft JhengHei"/>
                <a:cs typeface="Microsoft JhengHei"/>
                <a:sym typeface="Microsoft JhengHei"/>
              </a:rPr>
              <a:t>RAID</a:t>
            </a:r>
            <a:endParaRPr lang="zh-TW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n-lt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Shape 35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lvl="0">
              <a:buClr>
                <a:srgbClr val="FFFF00"/>
              </a:buClr>
              <a:buSzPct val="25000"/>
            </a:pPr>
            <a:r>
              <a:rPr lang="en-US" dirty="0" smtClean="0">
                <a:solidFill>
                  <a:srgbClr val="FFFFFF"/>
                </a:solidFill>
              </a:rPr>
              <a:t>Switch from SSD Cache to </a:t>
            </a:r>
            <a:r>
              <a:rPr lang="en-US" dirty="0" err="1" smtClean="0">
                <a:solidFill>
                  <a:srgbClr val="FFFFFF"/>
                </a:solidFill>
              </a:rPr>
              <a:t>Qtier</a:t>
            </a:r>
            <a:endParaRPr lang="en" dirty="0">
              <a:solidFill>
                <a:srgbClr val="FFFFFF"/>
              </a:solidFill>
            </a:endParaRPr>
          </a:p>
        </p:txBody>
      </p:sp>
      <p:pic>
        <p:nvPicPr>
          <p:cNvPr id="352" name="Shape 352"/>
          <p:cNvPicPr preferRelativeResize="0"/>
          <p:nvPr/>
        </p:nvPicPr>
        <p:blipFill rotWithShape="1">
          <a:blip r:embed="rId3">
            <a:alphaModFix/>
          </a:blip>
          <a:srcRect b="-4373"/>
          <a:stretch/>
        </p:blipFill>
        <p:spPr>
          <a:xfrm>
            <a:off x="3988590" y="1533414"/>
            <a:ext cx="4589332" cy="2903255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</p:pic>
      <p:grpSp>
        <p:nvGrpSpPr>
          <p:cNvPr id="4" name="群組 3"/>
          <p:cNvGrpSpPr/>
          <p:nvPr/>
        </p:nvGrpSpPr>
        <p:grpSpPr>
          <a:xfrm>
            <a:off x="325692" y="1260115"/>
            <a:ext cx="3354953" cy="928180"/>
            <a:chOff x="214282" y="1260115"/>
            <a:chExt cx="3529104" cy="928180"/>
          </a:xfrm>
        </p:grpSpPr>
        <p:sp>
          <p:nvSpPr>
            <p:cNvPr id="6" name="圓角矩形 5"/>
            <p:cNvSpPr/>
            <p:nvPr/>
          </p:nvSpPr>
          <p:spPr>
            <a:xfrm>
              <a:off x="214283" y="1562682"/>
              <a:ext cx="3529103" cy="625613"/>
            </a:xfrm>
            <a:prstGeom prst="roundRect">
              <a:avLst>
                <a:gd name="adj" fmla="val 11233"/>
              </a:avLst>
            </a:prstGeom>
            <a:noFill/>
            <a:ln w="12700" cmpd="sng">
              <a:solidFill>
                <a:srgbClr val="FF66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214282" y="1731947"/>
              <a:ext cx="3529103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01600" lvl="0">
                <a:buSzPct val="100000"/>
              </a:pPr>
              <a:r>
                <a:rPr lang="en-US" altLang="zh-TW" sz="18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Disable</a:t>
              </a:r>
              <a:r>
                <a:rPr lang="en" altLang="zh-TW" sz="18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 </a:t>
              </a:r>
              <a:r>
                <a:rPr lang="en" altLang="zh-TW" sz="18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SSD Cache Online</a:t>
              </a:r>
            </a:p>
          </p:txBody>
        </p:sp>
        <p:sp>
          <p:nvSpPr>
            <p:cNvPr id="8" name="矩形 7"/>
            <p:cNvSpPr/>
            <p:nvPr/>
          </p:nvSpPr>
          <p:spPr>
            <a:xfrm>
              <a:off x="325670" y="1356968"/>
              <a:ext cx="1145312" cy="3708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325669" y="1364584"/>
              <a:ext cx="685631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TW" sz="1600" dirty="0" smtClean="0">
                  <a:solidFill>
                    <a:srgbClr val="FF6600"/>
                  </a:solidFill>
                </a:rPr>
                <a:t>Step</a:t>
              </a:r>
              <a:endParaRPr lang="en-US" altLang="zh-TW" sz="1600" dirty="0"/>
            </a:p>
          </p:txBody>
        </p:sp>
        <p:grpSp>
          <p:nvGrpSpPr>
            <p:cNvPr id="10" name="群組 9"/>
            <p:cNvGrpSpPr/>
            <p:nvPr/>
          </p:nvGrpSpPr>
          <p:grpSpPr>
            <a:xfrm>
              <a:off x="871176" y="1260115"/>
              <a:ext cx="552938" cy="461665"/>
              <a:chOff x="1546637" y="3304258"/>
              <a:chExt cx="473628" cy="395449"/>
            </a:xfrm>
          </p:grpSpPr>
          <p:sp>
            <p:nvSpPr>
              <p:cNvPr id="11" name="橢圓 10"/>
              <p:cNvSpPr/>
              <p:nvPr/>
            </p:nvSpPr>
            <p:spPr>
              <a:xfrm>
                <a:off x="1601781" y="3335219"/>
                <a:ext cx="349827" cy="349808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TW" altLang="en-US"/>
              </a:p>
            </p:txBody>
          </p:sp>
          <p:sp>
            <p:nvSpPr>
              <p:cNvPr id="12" name="文字方塊 11"/>
              <p:cNvSpPr txBox="1"/>
              <p:nvPr/>
            </p:nvSpPr>
            <p:spPr>
              <a:xfrm>
                <a:off x="1546637" y="3304258"/>
                <a:ext cx="473628" cy="395449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zh-TW" altLang="en-US" sz="2400" b="1" dirty="0">
                    <a:solidFill>
                      <a:schemeClr val="bg1"/>
                    </a:solidFill>
                    <a:latin typeface="微軟正黑體" pitchFamily="34" charset="-120"/>
                    <a:ea typeface="微軟正黑體" pitchFamily="34" charset="-120"/>
                  </a:rPr>
                  <a:t>１</a:t>
                </a:r>
                <a:endParaRPr kumimoji="1" lang="zh-TW" altLang="en-US" sz="2400" b="1" dirty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endParaRPr>
              </a:p>
            </p:txBody>
          </p:sp>
        </p:grpSp>
      </p:grpSp>
      <p:grpSp>
        <p:nvGrpSpPr>
          <p:cNvPr id="31" name="群組 30"/>
          <p:cNvGrpSpPr/>
          <p:nvPr/>
        </p:nvGrpSpPr>
        <p:grpSpPr>
          <a:xfrm>
            <a:off x="325692" y="2300119"/>
            <a:ext cx="3354953" cy="1225529"/>
            <a:chOff x="214282" y="1276807"/>
            <a:chExt cx="3529104" cy="1225529"/>
          </a:xfrm>
        </p:grpSpPr>
        <p:sp>
          <p:nvSpPr>
            <p:cNvPr id="32" name="圓角矩形 31"/>
            <p:cNvSpPr/>
            <p:nvPr/>
          </p:nvSpPr>
          <p:spPr>
            <a:xfrm>
              <a:off x="214282" y="1562682"/>
              <a:ext cx="3529104" cy="939654"/>
            </a:xfrm>
            <a:prstGeom prst="roundRect">
              <a:avLst>
                <a:gd name="adj" fmla="val 11233"/>
              </a:avLst>
            </a:prstGeom>
            <a:noFill/>
            <a:ln w="12700" cmpd="sng">
              <a:solidFill>
                <a:srgbClr val="FF66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33" name="矩形 32"/>
            <p:cNvSpPr/>
            <p:nvPr/>
          </p:nvSpPr>
          <p:spPr>
            <a:xfrm>
              <a:off x="214282" y="1731947"/>
              <a:ext cx="3529103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01600" lvl="0">
                <a:buClr>
                  <a:srgbClr val="262626"/>
                </a:buClr>
                <a:buSzPct val="100000"/>
              </a:pPr>
              <a:r>
                <a:rPr lang="en" altLang="zh-TW" sz="18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Confirm the SSD that will be added to the Storage Pool </a:t>
              </a:r>
              <a:endParaRPr lang="zh-TW" altLang="zh-TW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34" name="矩形 33"/>
            <p:cNvSpPr/>
            <p:nvPr/>
          </p:nvSpPr>
          <p:spPr>
            <a:xfrm>
              <a:off x="325670" y="1356968"/>
              <a:ext cx="1145312" cy="3708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35" name="矩形 34"/>
            <p:cNvSpPr/>
            <p:nvPr/>
          </p:nvSpPr>
          <p:spPr>
            <a:xfrm>
              <a:off x="325669" y="1364584"/>
              <a:ext cx="685631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TW" sz="1600" dirty="0" smtClean="0">
                  <a:solidFill>
                    <a:srgbClr val="FF6600"/>
                  </a:solidFill>
                </a:rPr>
                <a:t>Step</a:t>
              </a:r>
              <a:endParaRPr lang="en-US" altLang="zh-TW" sz="1600" dirty="0"/>
            </a:p>
          </p:txBody>
        </p:sp>
        <p:grpSp>
          <p:nvGrpSpPr>
            <p:cNvPr id="36" name="群組 35"/>
            <p:cNvGrpSpPr/>
            <p:nvPr/>
          </p:nvGrpSpPr>
          <p:grpSpPr>
            <a:xfrm>
              <a:off x="871176" y="1276807"/>
              <a:ext cx="552938" cy="461665"/>
              <a:chOff x="1546637" y="3318564"/>
              <a:chExt cx="473628" cy="395450"/>
            </a:xfrm>
          </p:grpSpPr>
          <p:sp>
            <p:nvSpPr>
              <p:cNvPr id="37" name="橢圓 36"/>
              <p:cNvSpPr/>
              <p:nvPr/>
            </p:nvSpPr>
            <p:spPr>
              <a:xfrm>
                <a:off x="1601781" y="3335219"/>
                <a:ext cx="349827" cy="349808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TW" altLang="en-US"/>
              </a:p>
            </p:txBody>
          </p:sp>
          <p:sp>
            <p:nvSpPr>
              <p:cNvPr id="38" name="文字方塊 37"/>
              <p:cNvSpPr txBox="1"/>
              <p:nvPr/>
            </p:nvSpPr>
            <p:spPr>
              <a:xfrm>
                <a:off x="1546637" y="3318564"/>
                <a:ext cx="473628" cy="39545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kumimoji="1" lang="en-US" altLang="zh-TW" sz="2400" b="1" dirty="0" smtClean="0">
                    <a:solidFill>
                      <a:schemeClr val="bg1"/>
                    </a:solidFill>
                    <a:latin typeface="微軟正黑體" pitchFamily="34" charset="-120"/>
                    <a:ea typeface="微軟正黑體" pitchFamily="34" charset="-120"/>
                  </a:rPr>
                  <a:t>2</a:t>
                </a:r>
                <a:endParaRPr kumimoji="1" lang="zh-TW" altLang="en-US" sz="2400" b="1" dirty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endParaRPr>
              </a:p>
            </p:txBody>
          </p:sp>
        </p:grpSp>
      </p:grpSp>
      <p:grpSp>
        <p:nvGrpSpPr>
          <p:cNvPr id="39" name="群組 38"/>
          <p:cNvGrpSpPr/>
          <p:nvPr/>
        </p:nvGrpSpPr>
        <p:grpSpPr>
          <a:xfrm>
            <a:off x="325692" y="3605673"/>
            <a:ext cx="3354953" cy="936402"/>
            <a:chOff x="214282" y="1270282"/>
            <a:chExt cx="3529104" cy="936402"/>
          </a:xfrm>
        </p:grpSpPr>
        <p:sp>
          <p:nvSpPr>
            <p:cNvPr id="40" name="圓角矩形 39"/>
            <p:cNvSpPr/>
            <p:nvPr/>
          </p:nvSpPr>
          <p:spPr>
            <a:xfrm>
              <a:off x="214283" y="1562682"/>
              <a:ext cx="3529103" cy="644002"/>
            </a:xfrm>
            <a:prstGeom prst="roundRect">
              <a:avLst>
                <a:gd name="adj" fmla="val 11233"/>
              </a:avLst>
            </a:prstGeom>
            <a:noFill/>
            <a:ln w="12700" cmpd="sng">
              <a:solidFill>
                <a:srgbClr val="FF66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41" name="矩形 40"/>
            <p:cNvSpPr/>
            <p:nvPr/>
          </p:nvSpPr>
          <p:spPr>
            <a:xfrm>
              <a:off x="214282" y="1731947"/>
              <a:ext cx="3529103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01600" lvl="0">
                <a:buClr>
                  <a:srgbClr val="262626"/>
                </a:buClr>
                <a:buSzPct val="100000"/>
              </a:pPr>
              <a:r>
                <a:rPr lang="en" altLang="zh-TW" sz="18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Upgrade to Qtier </a:t>
              </a:r>
              <a:r>
                <a:rPr lang="en" altLang="zh-TW" sz="18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Pool</a:t>
              </a:r>
              <a:r>
                <a:rPr lang="zh-TW" altLang="en-US" sz="18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 </a:t>
              </a:r>
              <a:r>
                <a:rPr lang="en" altLang="zh-TW" sz="18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! </a:t>
              </a:r>
              <a:endParaRPr lang="zh-TW" altLang="zh-TW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42" name="矩形 41"/>
            <p:cNvSpPr/>
            <p:nvPr/>
          </p:nvSpPr>
          <p:spPr>
            <a:xfrm>
              <a:off x="325670" y="1356968"/>
              <a:ext cx="1145312" cy="3708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43" name="矩形 42"/>
            <p:cNvSpPr/>
            <p:nvPr/>
          </p:nvSpPr>
          <p:spPr>
            <a:xfrm>
              <a:off x="325669" y="1364584"/>
              <a:ext cx="685631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TW" sz="1600" dirty="0" smtClean="0">
                  <a:solidFill>
                    <a:srgbClr val="FF6600"/>
                  </a:solidFill>
                </a:rPr>
                <a:t>Step</a:t>
              </a:r>
              <a:endParaRPr lang="en-US" altLang="zh-TW" sz="1600" dirty="0"/>
            </a:p>
          </p:txBody>
        </p:sp>
        <p:grpSp>
          <p:nvGrpSpPr>
            <p:cNvPr id="44" name="群組 43"/>
            <p:cNvGrpSpPr/>
            <p:nvPr/>
          </p:nvGrpSpPr>
          <p:grpSpPr>
            <a:xfrm>
              <a:off x="871176" y="1270282"/>
              <a:ext cx="552938" cy="461665"/>
              <a:chOff x="1546637" y="3312968"/>
              <a:chExt cx="473628" cy="395449"/>
            </a:xfrm>
          </p:grpSpPr>
          <p:sp>
            <p:nvSpPr>
              <p:cNvPr id="45" name="橢圓 44"/>
              <p:cNvSpPr/>
              <p:nvPr/>
            </p:nvSpPr>
            <p:spPr>
              <a:xfrm>
                <a:off x="1601781" y="3335219"/>
                <a:ext cx="349827" cy="349808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TW" altLang="en-US"/>
              </a:p>
            </p:txBody>
          </p:sp>
          <p:sp>
            <p:nvSpPr>
              <p:cNvPr id="46" name="文字方塊 45"/>
              <p:cNvSpPr txBox="1"/>
              <p:nvPr/>
            </p:nvSpPr>
            <p:spPr>
              <a:xfrm>
                <a:off x="1546637" y="3312968"/>
                <a:ext cx="473628" cy="395449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kumimoji="1" lang="en-US" altLang="zh-TW" sz="2400" b="1" dirty="0" smtClean="0">
                    <a:solidFill>
                      <a:schemeClr val="bg1"/>
                    </a:solidFill>
                    <a:latin typeface="微軟正黑體" pitchFamily="34" charset="-120"/>
                    <a:ea typeface="微軟正黑體" pitchFamily="34" charset="-120"/>
                  </a:rPr>
                  <a:t>3</a:t>
                </a:r>
                <a:endParaRPr kumimoji="1" lang="zh-TW" altLang="en-US" sz="2400" b="1" dirty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Shape 361"/>
          <p:cNvSpPr/>
          <p:nvPr/>
        </p:nvSpPr>
        <p:spPr>
          <a:xfrm>
            <a:off x="4483508" y="2456335"/>
            <a:ext cx="178200" cy="242400"/>
          </a:xfrm>
          <a:prstGeom prst="rect">
            <a:avLst/>
          </a:prstGeom>
          <a:noFill/>
          <a:ln>
            <a:noFill/>
          </a:ln>
        </p:spPr>
        <p:txBody>
          <a:bodyPr wrap="square" lIns="68550" tIns="34275" rIns="68550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</a:p>
        </p:txBody>
      </p:sp>
      <p:sp>
        <p:nvSpPr>
          <p:cNvPr id="362" name="Shape 362"/>
          <p:cNvSpPr txBox="1">
            <a:spLocks noGrp="1"/>
          </p:cNvSpPr>
          <p:nvPr>
            <p:ph type="title"/>
          </p:nvPr>
        </p:nvSpPr>
        <p:spPr>
          <a:xfrm>
            <a:off x="87275" y="341038"/>
            <a:ext cx="9056700" cy="694912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lvl="0">
              <a:buSzPct val="25000"/>
            </a:pPr>
            <a:r>
              <a:rPr lang="en-US" altLang="zh-TW" dirty="0" smtClean="0"/>
              <a:t>Utilizing</a:t>
            </a:r>
            <a:r>
              <a:rPr lang="en" dirty="0" smtClean="0"/>
              <a:t> </a:t>
            </a:r>
            <a:r>
              <a:rPr lang="en" dirty="0"/>
              <a:t>the Performance of SSD</a:t>
            </a:r>
            <a:r>
              <a:rPr lang="en" b="1" i="0" u="none" strike="noStrike" cap="none" dirty="0">
                <a:solidFill>
                  <a:schemeClr val="lt1"/>
                </a:solidFill>
                <a:sym typeface="Arial"/>
              </a:rPr>
              <a:t> </a:t>
            </a:r>
          </a:p>
        </p:txBody>
      </p:sp>
      <p:sp>
        <p:nvSpPr>
          <p:cNvPr id="368" name="Shape 368"/>
          <p:cNvSpPr txBox="1"/>
          <p:nvPr/>
        </p:nvSpPr>
        <p:spPr>
          <a:xfrm>
            <a:off x="184726" y="1258455"/>
            <a:ext cx="4768273" cy="1879512"/>
          </a:xfrm>
          <a:prstGeom prst="rect">
            <a:avLst/>
          </a:prstGeom>
          <a:noFill/>
          <a:ln>
            <a:noFill/>
          </a:ln>
        </p:spPr>
        <p:txBody>
          <a:bodyPr wrap="square" lIns="68550" tIns="34250" rIns="68550" bIns="34250" anchor="t" anchorCtr="0">
            <a:noAutofit/>
          </a:bodyPr>
          <a:lstStyle/>
          <a:p>
            <a:pPr marL="0" marR="0" lvl="0" indent="0" algn="l" rtl="0">
              <a:spcAft>
                <a:spcPts val="600"/>
              </a:spcAft>
              <a:buSzPct val="25000"/>
              <a:buNone/>
            </a:pPr>
            <a:r>
              <a:rPr lang="en-US" altLang="zh-TW" sz="1800" dirty="0" smtClean="0">
                <a:solidFill>
                  <a:srgbClr val="002060"/>
                </a:solidFill>
              </a:rPr>
              <a:t>&lt;</a:t>
            </a:r>
            <a:r>
              <a:rPr lang="en" sz="1800" dirty="0" smtClean="0">
                <a:solidFill>
                  <a:srgbClr val="002060"/>
                </a:solidFill>
              </a:rPr>
              <a:t>Test</a:t>
            </a:r>
            <a:r>
              <a:rPr lang="en-US" altLang="zh-TW" sz="1800" dirty="0" smtClean="0">
                <a:solidFill>
                  <a:srgbClr val="002060"/>
                </a:solidFill>
              </a:rPr>
              <a:t>&gt;</a:t>
            </a:r>
            <a:r>
              <a:rPr lang="en" sz="1800" dirty="0" smtClean="0">
                <a:solidFill>
                  <a:srgbClr val="002060"/>
                </a:solidFill>
              </a:rPr>
              <a:t> </a:t>
            </a:r>
            <a:r>
              <a:rPr lang="zh-TW" altLang="en-US" sz="1800" dirty="0" smtClean="0">
                <a:solidFill>
                  <a:srgbClr val="002060"/>
                </a:solidFill>
              </a:rPr>
              <a:t> </a:t>
            </a:r>
            <a:r>
              <a:rPr lang="en" sz="1800" b="1" dirty="0" smtClean="0">
                <a:solidFill>
                  <a:srgbClr val="002060"/>
                </a:solidFill>
              </a:rPr>
              <a:t>TVS-EC2480-SAS-RP </a:t>
            </a:r>
            <a:endParaRPr lang="en" sz="1800" b="1" dirty="0">
              <a:solidFill>
                <a:srgbClr val="002060"/>
              </a:solidFill>
            </a:endParaRPr>
          </a:p>
          <a:p>
            <a:pPr marL="457200" marR="0" lvl="0" indent="-355600" algn="l" rtl="0">
              <a:spcBef>
                <a:spcPts val="0"/>
              </a:spcBef>
              <a:spcAft>
                <a:spcPts val="0"/>
              </a:spcAft>
              <a:buClr>
                <a:srgbClr val="044981"/>
              </a:buClr>
              <a:buSzPct val="100000"/>
              <a:buFont typeface="Wingdings" charset="2"/>
              <a:buChar char="l"/>
            </a:pPr>
            <a:r>
              <a:rPr lang="en" sz="1800" dirty="0">
                <a:solidFill>
                  <a:srgbClr val="262626"/>
                </a:solidFill>
              </a:rPr>
              <a:t>12 SSDs in RAID 10, 12 HDDs in RAID 6 </a:t>
            </a:r>
          </a:p>
          <a:p>
            <a:pPr marL="457200" marR="0" lvl="0" indent="-355600" algn="l" rtl="0">
              <a:spcBef>
                <a:spcPts val="450"/>
              </a:spcBef>
              <a:spcAft>
                <a:spcPts val="0"/>
              </a:spcAft>
              <a:buClr>
                <a:srgbClr val="044981"/>
              </a:buClr>
              <a:buSzPct val="100000"/>
              <a:buFont typeface="Wingdings" charset="2"/>
              <a:buChar char="l"/>
            </a:pPr>
            <a:r>
              <a:rPr lang="en" sz="1800" dirty="0"/>
              <a:t>5 VMs IOmeter test with standard 4K random read-write</a:t>
            </a:r>
          </a:p>
          <a:p>
            <a:pPr marL="457200" marR="0" lvl="0" indent="-355600" algn="l" rtl="0">
              <a:spcBef>
                <a:spcPts val="450"/>
              </a:spcBef>
              <a:spcAft>
                <a:spcPts val="0"/>
              </a:spcAft>
              <a:buClr>
                <a:srgbClr val="044981"/>
              </a:buClr>
              <a:buSzPct val="100000"/>
              <a:buFont typeface="Wingdings" charset="2"/>
              <a:buChar char="l"/>
            </a:pPr>
            <a:r>
              <a:rPr lang="en" sz="1800" dirty="0"/>
              <a:t>Adopting Mellanox’s 40GbE iSER solution</a:t>
            </a:r>
          </a:p>
          <a:p>
            <a:pPr marL="0" marR="0" lvl="0" indent="0" algn="l" rtl="0">
              <a:spcBef>
                <a:spcPts val="450"/>
              </a:spcBef>
              <a:buNone/>
            </a:pPr>
            <a:endParaRPr sz="1800" dirty="0">
              <a:solidFill>
                <a:srgbClr val="0C0C0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Shape 302"/>
          <p:cNvSpPr/>
          <p:nvPr/>
        </p:nvSpPr>
        <p:spPr>
          <a:xfrm>
            <a:off x="1000379" y="3137967"/>
            <a:ext cx="1819919" cy="1763079"/>
          </a:xfrm>
          <a:prstGeom prst="ellipse">
            <a:avLst/>
          </a:prstGeom>
          <a:solidFill>
            <a:srgbClr val="044981">
              <a:alpha val="80000"/>
            </a:srgbClr>
          </a:solidFill>
          <a:ln w="76200" cap="flat" cmpd="sng">
            <a:noFill/>
            <a:prstDash val="solid"/>
            <a:round/>
            <a:headEnd type="none" w="med" len="med"/>
            <a:tailEnd type="none" w="med" len="med"/>
          </a:ln>
          <a:effectLst>
            <a:outerShdw blurRad="39999" dist="23000" dir="5400000" rotWithShape="0">
              <a:srgbClr val="000000">
                <a:alpha val="3451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lt1"/>
              </a:buClr>
              <a:buSzPct val="25000"/>
              <a:buFont typeface="Calibri"/>
              <a:buNone/>
            </a:pPr>
            <a:r>
              <a:rPr lang="zh-TW" sz="1800" b="1" dirty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180,000 IOPS </a:t>
            </a:r>
            <a:br>
              <a:rPr lang="zh-TW" sz="1800" b="1" dirty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r>
              <a:rPr lang="en-US" altLang="zh-TW" sz="1800" b="1" dirty="0" smtClean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with</a:t>
            </a:r>
            <a:r>
              <a:rPr lang="zh-TW" sz="1800" b="1" dirty="0" smtClean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zh-TW" sz="1800" b="1" dirty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40TB </a:t>
            </a:r>
            <a:endParaRPr lang="en-US" altLang="zh-TW" sz="1800" b="1" dirty="0" smtClean="0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4" name="Shape 303"/>
          <p:cNvSpPr/>
          <p:nvPr/>
        </p:nvSpPr>
        <p:spPr>
          <a:xfrm>
            <a:off x="2674196" y="3137967"/>
            <a:ext cx="1809312" cy="1763079"/>
          </a:xfrm>
          <a:prstGeom prst="ellipse">
            <a:avLst/>
          </a:prstGeom>
          <a:solidFill>
            <a:srgbClr val="044981">
              <a:alpha val="79000"/>
            </a:srgbClr>
          </a:solidFill>
          <a:ln w="76200" cap="flat" cmpd="sng">
            <a:noFill/>
            <a:prstDash val="solid"/>
            <a:round/>
            <a:headEnd type="none" w="med" len="med"/>
            <a:tailEnd type="none" w="med" len="med"/>
          </a:ln>
          <a:effectLst>
            <a:outerShdw blurRad="39999" dist="23000" dir="5400000" rotWithShape="0">
              <a:srgbClr val="000000">
                <a:alpha val="3451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Calibri"/>
              <a:buNone/>
            </a:pPr>
            <a:r>
              <a:rPr lang="zh-TW" sz="1800" b="1" dirty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&lt;1 </a:t>
            </a:r>
            <a:r>
              <a:rPr lang="zh-TW" sz="1800" b="1" dirty="0" smtClean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ms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Calibri"/>
              <a:buNone/>
            </a:pPr>
            <a:r>
              <a:rPr lang="en-US" altLang="zh-TW" sz="1800" b="1" dirty="0" smtClean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Response</a:t>
            </a:r>
            <a:r>
              <a:rPr lang="zh-TW" altLang="en-US" sz="1800" b="1" dirty="0" smtClean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en-US" altLang="zh-TW" sz="1800" b="1" dirty="0" smtClean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time</a:t>
            </a:r>
            <a:endParaRPr lang="zh-TW" sz="1800" b="1" dirty="0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grpSp>
        <p:nvGrpSpPr>
          <p:cNvPr id="15" name="群組 14"/>
          <p:cNvGrpSpPr/>
          <p:nvPr/>
        </p:nvGrpSpPr>
        <p:grpSpPr>
          <a:xfrm>
            <a:off x="4750603" y="1258455"/>
            <a:ext cx="4393372" cy="3174618"/>
            <a:chOff x="4522999" y="1975020"/>
            <a:chExt cx="4393372" cy="3174618"/>
          </a:xfrm>
        </p:grpSpPr>
        <p:pic>
          <p:nvPicPr>
            <p:cNvPr id="16" name="Shape 296" descr="「TVS-2480」的圖片搜尋結果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522999" y="2403646"/>
              <a:ext cx="4393372" cy="274599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" name="Shape 297"/>
            <p:cNvSpPr/>
            <p:nvPr/>
          </p:nvSpPr>
          <p:spPr>
            <a:xfrm>
              <a:off x="4878937" y="3207909"/>
              <a:ext cx="3697497" cy="715145"/>
            </a:xfrm>
            <a:prstGeom prst="roundRect">
              <a:avLst>
                <a:gd name="adj" fmla="val 6360"/>
              </a:avLst>
            </a:prstGeom>
            <a:solidFill>
              <a:srgbClr val="FF0000">
                <a:alpha val="64310"/>
              </a:srgbClr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lvl="0" algn="ctr">
                <a:buClr>
                  <a:schemeClr val="lt1"/>
                </a:buClr>
                <a:buSzPct val="25000"/>
              </a:pPr>
              <a:r>
                <a:rPr lang="en" altLang="zh-TW" sz="1600" dirty="0" smtClean="0">
                  <a:solidFill>
                    <a:schemeClr val="lt1"/>
                  </a:solidFill>
                  <a:latin typeface="+mn-lt"/>
                  <a:ea typeface="Calibri"/>
                  <a:cs typeface="Calibri"/>
                  <a:sym typeface="Calibri"/>
                </a:rPr>
                <a:t>HOT</a:t>
              </a:r>
              <a:r>
                <a:rPr lang="zh-TW" altLang="en-US" sz="1600" dirty="0" smtClean="0">
                  <a:solidFill>
                    <a:schemeClr val="lt1"/>
                  </a:solidFill>
                  <a:latin typeface="+mn-lt"/>
                  <a:ea typeface="Calibri"/>
                  <a:cs typeface="Calibri"/>
                  <a:sym typeface="Calibri"/>
                </a:rPr>
                <a:t> </a:t>
              </a:r>
              <a:r>
                <a:rPr lang="en" altLang="zh-TW" sz="1600" dirty="0" smtClean="0">
                  <a:solidFill>
                    <a:schemeClr val="lt1"/>
                  </a:solidFill>
                  <a:latin typeface="+mn-lt"/>
                  <a:ea typeface="Calibri"/>
                  <a:cs typeface="Calibri"/>
                  <a:sym typeface="Calibri"/>
                </a:rPr>
                <a:t>Ultra-high </a:t>
              </a:r>
              <a:endParaRPr lang="en" altLang="zh-TW" sz="1600" dirty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endParaRPr>
            </a:p>
            <a:p>
              <a:pPr lvl="0" algn="ctr">
                <a:buClr>
                  <a:schemeClr val="lt1"/>
                </a:buClr>
                <a:buSzPct val="25000"/>
              </a:pPr>
              <a:r>
                <a:rPr lang="en" altLang="zh-TW" sz="1600" dirty="0">
                  <a:solidFill>
                    <a:schemeClr val="lt1"/>
                  </a:solidFill>
                  <a:latin typeface="+mn-lt"/>
                  <a:ea typeface="Calibri"/>
                  <a:cs typeface="Calibri"/>
                  <a:sym typeface="Calibri"/>
                </a:rPr>
                <a:t>Performance</a:t>
              </a:r>
            </a:p>
          </p:txBody>
        </p:sp>
        <p:sp>
          <p:nvSpPr>
            <p:cNvPr id="18" name="Shape 298"/>
            <p:cNvSpPr/>
            <p:nvPr/>
          </p:nvSpPr>
          <p:spPr>
            <a:xfrm>
              <a:off x="4878962" y="3923054"/>
              <a:ext cx="3697497" cy="719331"/>
            </a:xfrm>
            <a:prstGeom prst="roundRect">
              <a:avLst>
                <a:gd name="adj" fmla="val 5919"/>
              </a:avLst>
            </a:prstGeom>
            <a:solidFill>
              <a:srgbClr val="0070C0">
                <a:alpha val="64310"/>
              </a:srgbClr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lvl="0" algn="ctr">
                <a:buClr>
                  <a:schemeClr val="lt1"/>
                </a:buClr>
                <a:buSzPct val="25000"/>
              </a:pPr>
              <a:r>
                <a:rPr lang="en" altLang="zh-TW" sz="1600" dirty="0">
                  <a:solidFill>
                    <a:schemeClr val="lt1"/>
                  </a:solidFill>
                  <a:latin typeface="+mn-lt"/>
                  <a:ea typeface="Calibri"/>
                  <a:cs typeface="Calibri"/>
                  <a:sym typeface="Calibri"/>
                </a:rPr>
                <a:t>SATA </a:t>
              </a:r>
              <a:r>
                <a:rPr lang="en" altLang="zh-TW" sz="1600" dirty="0" smtClean="0">
                  <a:solidFill>
                    <a:schemeClr val="lt1"/>
                  </a:solidFill>
                  <a:latin typeface="+mn-lt"/>
                  <a:ea typeface="Calibri"/>
                  <a:cs typeface="Calibri"/>
                  <a:sym typeface="Calibri"/>
                </a:rPr>
                <a:t>HDD</a:t>
              </a:r>
              <a:r>
                <a:rPr lang="zh-TW" altLang="en-US" sz="1600" dirty="0" smtClean="0">
                  <a:solidFill>
                    <a:schemeClr val="lt1"/>
                  </a:solidFill>
                  <a:latin typeface="+mn-lt"/>
                  <a:ea typeface="Calibri"/>
                  <a:cs typeface="Calibri"/>
                  <a:sym typeface="Calibri"/>
                </a:rPr>
                <a:t> </a:t>
              </a:r>
              <a:r>
                <a:rPr lang="en" altLang="zh-TW" sz="1600" dirty="0" smtClean="0">
                  <a:solidFill>
                    <a:schemeClr val="lt1"/>
                  </a:solidFill>
                  <a:latin typeface="+mn-lt"/>
                  <a:ea typeface="Calibri"/>
                  <a:cs typeface="Calibri"/>
                  <a:sym typeface="Calibri"/>
                </a:rPr>
                <a:t>Capacity</a:t>
              </a:r>
              <a:endParaRPr lang="en" altLang="zh-TW" sz="1600" dirty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" name="Shape 304"/>
            <p:cNvSpPr/>
            <p:nvPr/>
          </p:nvSpPr>
          <p:spPr>
            <a:xfrm>
              <a:off x="7056693" y="1975020"/>
              <a:ext cx="806100" cy="1160542"/>
            </a:xfrm>
            <a:prstGeom prst="can">
              <a:avLst>
                <a:gd name="adj" fmla="val 25000"/>
              </a:avLst>
            </a:prstGeom>
            <a:gradFill>
              <a:gsLst>
                <a:gs pos="0">
                  <a:srgbClr val="992D2B"/>
                </a:gs>
                <a:gs pos="80000">
                  <a:srgbClr val="C93D39"/>
                </a:gs>
                <a:gs pos="100000">
                  <a:srgbClr val="CD3A36"/>
                </a:gs>
              </a:gsLst>
              <a:lin ang="16200038" scaled="0"/>
            </a:gradFill>
            <a:ln w="9525" cap="flat" cmpd="sng">
              <a:solidFill>
                <a:srgbClr val="BD4B48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39999" dist="23000" dir="5400000" rotWithShape="0">
                <a:srgbClr val="000000">
                  <a:alpha val="34510"/>
                </a:srgbClr>
              </a:outerShdw>
            </a:effectLst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Clr>
                  <a:schemeClr val="dk1"/>
                </a:buClr>
                <a:buFont typeface="Calibri"/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" name="Shape 305"/>
            <p:cNvSpPr txBox="1"/>
            <p:nvPr/>
          </p:nvSpPr>
          <p:spPr>
            <a:xfrm>
              <a:off x="6891716" y="2164460"/>
              <a:ext cx="1136104" cy="8061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Clr>
                  <a:schemeClr val="lt1"/>
                </a:buClr>
                <a:buSzPct val="25000"/>
                <a:buFont typeface="Calibri"/>
                <a:buNone/>
              </a:pPr>
              <a:r>
                <a:rPr lang="zh-TW" sz="1600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40 GbE iSER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264</TotalTime>
  <Words>1281</Words>
  <Application>Microsoft Office PowerPoint</Application>
  <PresentationFormat>全屏显示(16:9)</PresentationFormat>
  <Paragraphs>396</Paragraphs>
  <Slides>29</Slides>
  <Notes>26</Notes>
  <HiddenSlides>0</HiddenSlides>
  <MMClips>0</MMClips>
  <ScaleCrop>false</ScaleCrop>
  <HeadingPairs>
    <vt:vector size="4" baseType="variant">
      <vt:variant>
        <vt:lpstr>主题</vt:lpstr>
      </vt:variant>
      <vt:variant>
        <vt:i4>2</vt:i4>
      </vt:variant>
      <vt:variant>
        <vt:lpstr>幻灯片标题</vt:lpstr>
      </vt:variant>
      <vt:variant>
        <vt:i4>29</vt:i4>
      </vt:variant>
    </vt:vector>
  </HeadingPairs>
  <TitlesOfParts>
    <vt:vector size="31" baseType="lpstr">
      <vt:lpstr>Simple Light</vt:lpstr>
      <vt:lpstr>Simple Light</vt:lpstr>
      <vt:lpstr>3 Leading Technologies to Maximize ROI</vt:lpstr>
      <vt:lpstr>PowerPoint 演示文稿</vt:lpstr>
      <vt:lpstr>Hybrid Storage System </vt:lpstr>
      <vt:lpstr>Replace SSD Cache with Qtier 2.0TM</vt:lpstr>
      <vt:lpstr>Qtier 2.0 IO Aware Qtier </vt:lpstr>
      <vt:lpstr>Qtier 2.0 Tiering On Demand </vt:lpstr>
      <vt:lpstr>Uninterrupted Upgrade to Qtier Pool</vt:lpstr>
      <vt:lpstr>Switch from SSD Cache to Qtier</vt:lpstr>
      <vt:lpstr>Utilizing the Performance of SSD </vt:lpstr>
      <vt:lpstr>The Leading Tiering Technology</vt:lpstr>
      <vt:lpstr>Storage &amp; Snapshot </vt:lpstr>
      <vt:lpstr>RAID Protection Decreases as Capacity Increases</vt:lpstr>
      <vt:lpstr>RAID 50 &amp; 60 Reduce the Risk of RAID Failure</vt:lpstr>
      <vt:lpstr>RAID 50 &amp; 60 Increase “Random Write” Performance </vt:lpstr>
      <vt:lpstr>Different Types of RAID Offered by QNAP</vt:lpstr>
      <vt:lpstr>Deploying RAID 50/60 With Qtier</vt:lpstr>
      <vt:lpstr>PowerPoint 演示文稿</vt:lpstr>
      <vt:lpstr>Dual Mode: iSCSI Initiator and Target </vt:lpstr>
      <vt:lpstr>Use iSCSI Initiator to Mount Other Storage </vt:lpstr>
      <vt:lpstr>Block-based vs File-based iSCSI LUN </vt:lpstr>
      <vt:lpstr>Block-based iSCSI LUN</vt:lpstr>
      <vt:lpstr>Use iSCSI / JBOD to Expand NAS</vt:lpstr>
      <vt:lpstr>Replacing JBOD with iSCSI VJBOD </vt:lpstr>
      <vt:lpstr>Backup Connection For Data Security </vt:lpstr>
      <vt:lpstr>Auto Recovering for Building a Safer Connection</vt:lpstr>
      <vt:lpstr>Combining JBOD and VJBOD for Max. Capacity</vt:lpstr>
      <vt:lpstr>Using VJBOD to Run Backup</vt:lpstr>
      <vt:lpstr>3 Leading Technologies for Maximizing ROI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3 Leading Technologies for Highest ROI</dc:title>
  <dc:creator>Coco Chiang</dc:creator>
  <cp:lastModifiedBy>Windows 使用者</cp:lastModifiedBy>
  <cp:revision>43</cp:revision>
  <dcterms:modified xsi:type="dcterms:W3CDTF">2017-10-25T02:15:41Z</dcterms:modified>
</cp:coreProperties>
</file>