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0" r:id="rId1"/>
    <p:sldMasterId id="2147483691" r:id="rId2"/>
  </p:sldMasterIdLst>
  <p:notesMasterIdLst>
    <p:notesMasterId r:id="rId32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84" r:id="rId20"/>
    <p:sldId id="285" r:id="rId21"/>
    <p:sldId id="286" r:id="rId22"/>
    <p:sldId id="287" r:id="rId23"/>
    <p:sldId id="274" r:id="rId24"/>
    <p:sldId id="276" r:id="rId25"/>
    <p:sldId id="278" r:id="rId26"/>
    <p:sldId id="280" r:id="rId27"/>
    <p:sldId id="281" r:id="rId28"/>
    <p:sldId id="279" r:id="rId29"/>
    <p:sldId id="282" r:id="rId30"/>
    <p:sldId id="288" r:id="rId3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4981"/>
    <a:srgbClr val="004B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967771-2D10-43A3-B6E6-9D0D347AB5AA}">
  <a:tblStyle styleId="{F9967771-2D10-43A3-B6E6-9D0D347AB5AA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DEEE8"/>
          </a:solidFill>
        </a:fill>
      </a:tcStyle>
    </a:wholeTbl>
    <a:band1H>
      <a:tcTxStyle/>
      <a:tcStyle>
        <a:tcBdr/>
        <a:fill>
          <a:solidFill>
            <a:srgbClr val="FCDCCE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CDCCE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79646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7964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79646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79646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0AB5B18-4F13-46E0-B0E5-5B82F8988663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9974024-AD9F-491E-95B4-DA08EB9712FF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39" autoAdjust="0"/>
    <p:restoredTop sz="94660"/>
  </p:normalViewPr>
  <p:slideViewPr>
    <p:cSldViewPr snapToGrid="0" snapToObjects="1">
      <p:cViewPr varScale="1">
        <p:scale>
          <a:sx n="99" d="100"/>
          <a:sy n="99" d="100"/>
        </p:scale>
        <p:origin x="404" y="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685886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1466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10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Shape 3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2" name="Shape 372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28690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3" name="Shape 3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Shape 39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11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39999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12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Shape 4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6" name="Shape 406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4~8~12</a:t>
            </a:r>
            <a:b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4TB 8TB</a:t>
            </a:r>
          </a:p>
        </p:txBody>
      </p:sp>
    </p:spTree>
    <p:extLst>
      <p:ext uri="{BB962C8B-B14F-4D97-AF65-F5344CB8AC3E}">
        <p14:creationId xmlns:p14="http://schemas.microsoft.com/office/powerpoint/2010/main" val="37452229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13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Shape 4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9" name="Shape 419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5716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14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Shape 4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2" name="Shape 432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09489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15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Shape 4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2" name="Shape 452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31537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 txBox="1"/>
          <p:nvPr/>
        </p:nvSpPr>
        <p:spPr>
          <a:xfrm>
            <a:off x="3887788" y="8689975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16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Shape 4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0" name="Shape 46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22400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9" name="Shape 4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Shape 47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17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68176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7091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74294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</a:t>
            </a:fld>
            <a:endParaRPr lang="en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42300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Shape 4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9018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 txBox="1"/>
          <p:nvPr/>
        </p:nvSpPr>
        <p:spPr>
          <a:xfrm>
            <a:off x="3887788" y="8689975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23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Shape 4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95" name="Shape 49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 &gt; eSATA &lt; JBOD &gt; LUN backup &gt; to other NAS</a:t>
            </a:r>
          </a:p>
        </p:txBody>
      </p:sp>
    </p:spTree>
    <p:extLst>
      <p:ext uri="{BB962C8B-B14F-4D97-AF65-F5344CB8AC3E}">
        <p14:creationId xmlns:p14="http://schemas.microsoft.com/office/powerpoint/2010/main" val="10525861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 txBox="1"/>
          <p:nvPr/>
        </p:nvSpPr>
        <p:spPr>
          <a:xfrm>
            <a:off x="3887788" y="8689975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24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Shape 5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37346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 txBox="1"/>
          <p:nvPr/>
        </p:nvSpPr>
        <p:spPr>
          <a:xfrm>
            <a:off x="3887788" y="8689975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25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Shape 5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4" name="Shape 55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02283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Shape 564"/>
          <p:cNvSpPr txBox="1"/>
          <p:nvPr/>
        </p:nvSpPr>
        <p:spPr>
          <a:xfrm>
            <a:off x="3887788" y="8689975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26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" name="Shape 5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6" name="Shape 56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27973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Shape 5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369147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Shape 574"/>
          <p:cNvSpPr txBox="1"/>
          <p:nvPr/>
        </p:nvSpPr>
        <p:spPr>
          <a:xfrm>
            <a:off x="3887788" y="8689975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28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" name="Shape 5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6" name="Shape 57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43711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8" name="Shape 5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0827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3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6449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101600" lvl="0" indent="0" rtl="0">
              <a:spcBef>
                <a:spcPts val="0"/>
              </a:spcBef>
              <a:buClr>
                <a:srgbClr val="262626"/>
              </a:buClr>
              <a:buSzPct val="100000"/>
              <a:buNone/>
            </a:pPr>
            <a:r>
              <a:rPr lang="en" altLang="zh-TW" sz="1200" dirty="0">
                <a:solidFill>
                  <a:srgbClr val="262626"/>
                </a:solidFill>
              </a:rPr>
              <a:t>SSD tier can store data</a:t>
            </a:r>
          </a:p>
          <a:p>
            <a:pPr marL="101600" lvl="0" indent="0" rtl="0">
              <a:spcBef>
                <a:spcPts val="0"/>
              </a:spcBef>
              <a:buClr>
                <a:srgbClr val="262626"/>
              </a:buClr>
              <a:buSzPct val="100000"/>
              <a:buNone/>
            </a:pPr>
            <a:r>
              <a:rPr lang="en" altLang="zh-TW" sz="1200" dirty="0">
                <a:solidFill>
                  <a:srgbClr val="1155CC"/>
                </a:solidFill>
              </a:rPr>
              <a:t>IO Aware and Tiering On Demand</a:t>
            </a:r>
          </a:p>
          <a:p>
            <a:pPr marL="171450" lvl="0" indent="-171450" rtl="0">
              <a:spcBef>
                <a:spcPts val="0"/>
              </a:spcBef>
              <a:buFont typeface="Wingdings" charset="0"/>
              <a:buChar char="Ø"/>
            </a:pPr>
            <a:endParaRPr lang="en" altLang="zh-TW" sz="1200" b="1" dirty="0">
              <a:solidFill>
                <a:srgbClr val="26262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2487839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5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Shape 2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5191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6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Shape 3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128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7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Shape 3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0" name="Shape 340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流程圖 &gt; 移除 Cache &gt; 升級Qtier Pool</a:t>
            </a:r>
          </a:p>
        </p:txBody>
      </p:sp>
    </p:spTree>
    <p:extLst>
      <p:ext uri="{BB962C8B-B14F-4D97-AF65-F5344CB8AC3E}">
        <p14:creationId xmlns:p14="http://schemas.microsoft.com/office/powerpoint/2010/main" val="832775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8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Shape 3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8" name="Shape 348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流程圖 &gt; 移除 Cache &gt; 升級Qtier Pool</a:t>
            </a:r>
          </a:p>
        </p:txBody>
      </p:sp>
    </p:spTree>
    <p:extLst>
      <p:ext uri="{BB962C8B-B14F-4D97-AF65-F5344CB8AC3E}">
        <p14:creationId xmlns:p14="http://schemas.microsoft.com/office/powerpoint/2010/main" val="4097678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9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Shape 3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480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Shape 56" descr="D:\工作進行中\20170911直播母版16比9\母片\2017_Think Big母版16比9_C內頁.jpg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4255" y="-18"/>
            <a:ext cx="9135541" cy="51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Shape 57"/>
          <p:cNvSpPr txBox="1">
            <a:spLocks noGrp="1"/>
          </p:cNvSpPr>
          <p:nvPr>
            <p:ph type="ctrTitle"/>
          </p:nvPr>
        </p:nvSpPr>
        <p:spPr>
          <a:xfrm>
            <a:off x="311688" y="1771450"/>
            <a:ext cx="8520600" cy="1348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ct val="100000"/>
              <a:buNone/>
              <a:defRPr sz="4800" i="0" u="none" strike="noStrike" cap="none">
                <a:solidFill>
                  <a:srgbClr val="073763"/>
                </a:solidFill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ubTitle" idx="1"/>
          </p:nvPr>
        </p:nvSpPr>
        <p:spPr>
          <a:xfrm>
            <a:off x="311688" y="31569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40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eer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dt" idx="10"/>
          </p:nvPr>
        </p:nvSpPr>
        <p:spPr>
          <a:xfrm>
            <a:off x="242917" y="4767263"/>
            <a:ext cx="1601400" cy="27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ftr" idx="11"/>
          </p:nvPr>
        </p:nvSpPr>
        <p:spPr>
          <a:xfrm>
            <a:off x="1844226" y="4767263"/>
            <a:ext cx="5455500" cy="27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8472457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sldNum" idx="12"/>
          </p:nvPr>
        </p:nvSpPr>
        <p:spPr>
          <a:xfrm>
            <a:off x="8472457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539552" y="411510"/>
            <a:ext cx="80010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None/>
              <a:defRPr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標題投影片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ctrTitle"/>
          </p:nvPr>
        </p:nvSpPr>
        <p:spPr>
          <a:xfrm>
            <a:off x="683575" y="1491625"/>
            <a:ext cx="8152800" cy="1296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262626"/>
              </a:buClr>
              <a:buFont typeface="Arial"/>
              <a:buNone/>
              <a:defRPr sz="40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subTitle" idx="1"/>
          </p:nvPr>
        </p:nvSpPr>
        <p:spPr>
          <a:xfrm>
            <a:off x="1331640" y="2787774"/>
            <a:ext cx="6400800" cy="57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520"/>
              </a:spcBef>
              <a:buClr>
                <a:srgbClr val="0C0C0C"/>
              </a:buClr>
              <a:buFont typeface="Arial"/>
              <a:buNone/>
              <a:defRPr sz="2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只有標題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539552" y="411510"/>
            <a:ext cx="80010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None/>
              <a:defRPr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1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sldNum" idx="12"/>
          </p:nvPr>
        </p:nvSpPr>
        <p:spPr>
          <a:xfrm>
            <a:off x="7086600" y="4942395"/>
            <a:ext cx="2057400" cy="2010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800">
                <a:solidFill>
                  <a:srgbClr val="FBFAF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r>
              <a:rPr lang="en" sz="800">
                <a:solidFill>
                  <a:srgbClr val="FBFAF8"/>
                </a:solidFill>
                <a:latin typeface="Calibri"/>
                <a:ea typeface="Calibri"/>
                <a:cs typeface="Calibri"/>
                <a:sym typeface="Calibri"/>
              </a:rPr>
              <a:t>-144</a:t>
            </a:r>
          </a:p>
        </p:txBody>
      </p:sp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539552" y="411510"/>
            <a:ext cx="80010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None/>
              <a:defRPr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1 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539552" y="411510"/>
            <a:ext cx="80010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None/>
              <a:defRPr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Shape 118" descr="D:\工作進行中\20170911直播母版16比9\母片\2017_Think Big母版16比9_C內頁.jpg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4229" y="-18"/>
            <a:ext cx="9135541" cy="51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Shape 119"/>
          <p:cNvSpPr txBox="1">
            <a:spLocks noGrp="1"/>
          </p:cNvSpPr>
          <p:nvPr>
            <p:ph type="ctrTitle"/>
          </p:nvPr>
        </p:nvSpPr>
        <p:spPr>
          <a:xfrm>
            <a:off x="311688" y="1771450"/>
            <a:ext cx="8520600" cy="1348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ct val="100000"/>
              <a:buNone/>
              <a:defRPr sz="4800" i="0" u="none" strike="noStrike" cap="none">
                <a:solidFill>
                  <a:srgbClr val="073763"/>
                </a:solidFill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subTitle" idx="1"/>
          </p:nvPr>
        </p:nvSpPr>
        <p:spPr>
          <a:xfrm>
            <a:off x="311688" y="31569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40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○"/>
              <a:defRPr sz="1400" i="0" u="none" strike="noStrike" cap="none">
                <a:solidFill>
                  <a:schemeClr val="dk2"/>
                </a:solidFill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■"/>
              <a:defRPr sz="1400" i="0" u="none" strike="noStrike" cap="none">
                <a:solidFill>
                  <a:schemeClr val="dk2"/>
                </a:solidFill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200" i="0" u="none" strike="noStrike" cap="none">
                <a:solidFill>
                  <a:schemeClr val="dk2"/>
                </a:solidFill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○"/>
              <a:defRPr sz="1000" i="0" u="none" strike="noStrike" cap="none">
                <a:solidFill>
                  <a:schemeClr val="dk2"/>
                </a:solidFill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■"/>
              <a:defRPr sz="800" i="0" u="none" strike="noStrike" cap="none">
                <a:solidFill>
                  <a:schemeClr val="dk2"/>
                </a:solidFill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000" i="0" u="none" strike="noStrike" cap="none">
                <a:solidFill>
                  <a:schemeClr val="dk2"/>
                </a:solidFill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○"/>
              <a:defRPr sz="1000" i="0" u="none" strike="noStrike" cap="none">
                <a:solidFill>
                  <a:schemeClr val="dk2"/>
                </a:solidFill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■"/>
              <a:defRPr sz="100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lt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Shape 128" descr="D:\工作進行中\20170911直播母版16比9\母片\2017_Think Big母版16比9_C內頁.jpg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4229" y="-18"/>
            <a:ext cx="9135541" cy="513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37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Verdana"/>
              <a:buNone/>
              <a:defRPr sz="24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2pPr>
            <a:lvl3pPr lvl="2" indent="0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3pPr>
            <a:lvl4pPr lvl="3" indent="0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4pPr>
            <a:lvl5pPr lvl="4" indent="0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5pPr>
            <a:lvl6pPr lvl="5" indent="0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6pPr>
            <a:lvl7pPr lvl="6" indent="0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7pPr>
            <a:lvl8pPr lvl="7" indent="0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8pPr>
            <a:lvl9pPr lvl="8" indent="0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311700" y="1214425"/>
            <a:ext cx="4706700" cy="335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76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6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762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62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62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762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76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62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762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○"/>
              <a:defRPr sz="1400" i="0" u="none" strike="noStrike" cap="none">
                <a:solidFill>
                  <a:schemeClr val="dk2"/>
                </a:solidFill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■"/>
              <a:defRPr sz="1400" i="0" u="none" strike="noStrike" cap="none">
                <a:solidFill>
                  <a:schemeClr val="dk2"/>
                </a:solidFill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200" i="0" u="none" strike="noStrike" cap="none">
                <a:solidFill>
                  <a:schemeClr val="dk2"/>
                </a:solidFill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○"/>
              <a:defRPr sz="1000" i="0" u="none" strike="noStrike" cap="none">
                <a:solidFill>
                  <a:schemeClr val="dk2"/>
                </a:solidFill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■"/>
              <a:defRPr sz="800" i="0" u="none" strike="noStrike" cap="none">
                <a:solidFill>
                  <a:schemeClr val="dk2"/>
                </a:solidFill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000" i="0" u="none" strike="noStrike" cap="none">
                <a:solidFill>
                  <a:schemeClr val="dk2"/>
                </a:solidFill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○"/>
              <a:defRPr sz="1000" i="0" u="none" strike="noStrike" cap="none">
                <a:solidFill>
                  <a:schemeClr val="dk2"/>
                </a:solidFill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■"/>
              <a:defRPr sz="100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Font typeface="Verdana"/>
              <a:buNone/>
              <a:defRPr b="1" i="0" u="none" strike="noStrike" cap="none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311700" y="1349125"/>
            <a:ext cx="5998800" cy="3486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標題及物件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142844" y="1000115"/>
            <a:ext cx="8858400" cy="414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rgbClr val="0E7988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0E79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title"/>
          </p:nvPr>
        </p:nvSpPr>
        <p:spPr>
          <a:xfrm>
            <a:off x="539552" y="411510"/>
            <a:ext cx="80010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None/>
              <a:defRPr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eer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dt" idx="10"/>
          </p:nvPr>
        </p:nvSpPr>
        <p:spPr>
          <a:xfrm>
            <a:off x="242917" y="4767263"/>
            <a:ext cx="1601400" cy="27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ftr" idx="11"/>
          </p:nvPr>
        </p:nvSpPr>
        <p:spPr>
          <a:xfrm>
            <a:off x="1844226" y="4767263"/>
            <a:ext cx="5455500" cy="27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sldNum" idx="12"/>
          </p:nvPr>
        </p:nvSpPr>
        <p:spPr>
          <a:xfrm>
            <a:off x="8472457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9" name="Shape 159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0" name="Shape 160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sldNum" idx="12"/>
          </p:nvPr>
        </p:nvSpPr>
        <p:spPr>
          <a:xfrm>
            <a:off x="8472457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539552" y="411510"/>
            <a:ext cx="80010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None/>
              <a:defRPr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標題投影片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ctrTitle"/>
          </p:nvPr>
        </p:nvSpPr>
        <p:spPr>
          <a:xfrm>
            <a:off x="683575" y="1491625"/>
            <a:ext cx="8152800" cy="1296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262626"/>
              </a:buClr>
              <a:buFont typeface="Arial"/>
              <a:buNone/>
              <a:defRPr sz="40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65" name="Shape 165"/>
          <p:cNvSpPr txBox="1">
            <a:spLocks noGrp="1"/>
          </p:cNvSpPr>
          <p:nvPr>
            <p:ph type="subTitle" idx="1"/>
          </p:nvPr>
        </p:nvSpPr>
        <p:spPr>
          <a:xfrm>
            <a:off x="1331640" y="2787774"/>
            <a:ext cx="6400800" cy="57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520"/>
              </a:spcBef>
              <a:buClr>
                <a:srgbClr val="0C0C0C"/>
              </a:buClr>
              <a:buFont typeface="Arial"/>
              <a:buNone/>
              <a:defRPr sz="2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只有標題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title"/>
          </p:nvPr>
        </p:nvSpPr>
        <p:spPr>
          <a:xfrm>
            <a:off x="539552" y="411510"/>
            <a:ext cx="80010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None/>
              <a:defRPr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1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sldNum" idx="12"/>
          </p:nvPr>
        </p:nvSpPr>
        <p:spPr>
          <a:xfrm>
            <a:off x="7086600" y="4942395"/>
            <a:ext cx="2057400" cy="2010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800">
                <a:solidFill>
                  <a:srgbClr val="FBFAF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r>
              <a:rPr lang="en" sz="800">
                <a:solidFill>
                  <a:srgbClr val="FBFAF8"/>
                </a:solidFill>
                <a:latin typeface="Calibri"/>
                <a:ea typeface="Calibri"/>
                <a:cs typeface="Calibri"/>
                <a:sym typeface="Calibri"/>
              </a:rPr>
              <a:t>-144</a:t>
            </a:r>
          </a:p>
        </p:txBody>
      </p:sp>
      <p:sp>
        <p:nvSpPr>
          <p:cNvPr id="170" name="Shape 170"/>
          <p:cNvSpPr txBox="1">
            <a:spLocks noGrp="1"/>
          </p:cNvSpPr>
          <p:nvPr>
            <p:ph type="title"/>
          </p:nvPr>
        </p:nvSpPr>
        <p:spPr>
          <a:xfrm>
            <a:off x="539552" y="411510"/>
            <a:ext cx="80010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None/>
              <a:defRPr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1 1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Shape 173"/>
          <p:cNvSpPr txBox="1">
            <a:spLocks noGrp="1"/>
          </p:cNvSpPr>
          <p:nvPr>
            <p:ph type="title"/>
          </p:nvPr>
        </p:nvSpPr>
        <p:spPr>
          <a:xfrm>
            <a:off x="539552" y="411510"/>
            <a:ext cx="80010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None/>
              <a:defRPr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Shape 66" descr="D:\工作進行中\20170911直播母版16比9\母片\2017_Think Big母版16比9_C內頁.jpg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4255" y="-18"/>
            <a:ext cx="9135541" cy="513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37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Verdana"/>
              <a:buNone/>
              <a:defRPr sz="24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2pPr>
            <a:lvl3pPr lvl="2" indent="0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3pPr>
            <a:lvl4pPr lvl="3" indent="0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4pPr>
            <a:lvl5pPr lvl="4" indent="0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5pPr>
            <a:lvl6pPr lvl="5" indent="0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6pPr>
            <a:lvl7pPr lvl="6" indent="0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7pPr>
            <a:lvl8pPr lvl="7" indent="0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8pPr>
            <a:lvl9pPr lvl="8" indent="0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311700" y="1214425"/>
            <a:ext cx="4706700" cy="335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76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6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762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62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62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762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76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62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762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Font typeface="Verdana"/>
              <a:buNone/>
              <a:defRPr b="1" i="0" u="none" strike="noStrike" cap="none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311700" y="1349125"/>
            <a:ext cx="5998800" cy="3486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311700" y="337775"/>
            <a:ext cx="8520600" cy="679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 rt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標題及物件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142844" y="1000115"/>
            <a:ext cx="8858400" cy="414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rgbClr val="0E7988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0E79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539552" y="411510"/>
            <a:ext cx="80010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None/>
              <a:defRPr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Shape 51" descr="D:\工作進行中\20170911直播母版16比9\母片\2017_Think Big母版16比9_C內頁.jpg"/>
          <p:cNvPicPr preferRelativeResize="0"/>
          <p:nvPr/>
        </p:nvPicPr>
        <p:blipFill>
          <a:blip r:embed="rId17"/>
          <a:stretch>
            <a:fillRect/>
          </a:stretch>
        </p:blipFill>
        <p:spPr>
          <a:xfrm>
            <a:off x="4197" y="-18"/>
            <a:ext cx="9135541" cy="5143518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2pPr>
            <a:lvl3pPr lvl="2" indent="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3pPr>
            <a:lvl4pPr lvl="3" indent="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4pPr>
            <a:lvl5pPr lvl="4" indent="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5pPr>
            <a:lvl6pPr lvl="5" indent="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6pPr>
            <a:lvl7pPr lvl="6" indent="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7pPr>
            <a:lvl8pPr lvl="7" indent="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8pPr>
            <a:lvl9pPr lvl="8" indent="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914800" y="4857775"/>
            <a:ext cx="229200" cy="28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" sz="800" b="0" i="0" u="none" strike="noStrike" cap="none">
                <a:solidFill>
                  <a:srgbClr val="6D9EEB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en" sz="800" b="0" i="0" u="none" strike="noStrike" cap="none">
              <a:solidFill>
                <a:srgbClr val="6D9EEB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Shape 113" descr="D:\工作進行中\20170911直播母版16比9\母片\2017_Think Big母版16比9_C內頁.jpg"/>
          <p:cNvPicPr preferRelativeResize="0"/>
          <p:nvPr/>
        </p:nvPicPr>
        <p:blipFill>
          <a:blip r:embed="rId16"/>
          <a:stretch>
            <a:fillRect/>
          </a:stretch>
        </p:blipFill>
        <p:spPr>
          <a:xfrm>
            <a:off x="-32" y="312"/>
            <a:ext cx="9144000" cy="5142857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2pPr>
            <a:lvl3pPr lvl="2" indent="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3pPr>
            <a:lvl4pPr lvl="3" indent="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4pPr>
            <a:lvl5pPr lvl="4" indent="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5pPr>
            <a:lvl6pPr lvl="5" indent="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6pPr>
            <a:lvl7pPr lvl="6" indent="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7pPr>
            <a:lvl8pPr lvl="7" indent="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8pPr>
            <a:lvl9pPr lvl="8" indent="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sldNum" idx="12"/>
          </p:nvPr>
        </p:nvSpPr>
        <p:spPr>
          <a:xfrm>
            <a:off x="8914800" y="4857775"/>
            <a:ext cx="229200" cy="28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" sz="800" b="0" i="0" u="none" strike="noStrike" cap="none">
                <a:solidFill>
                  <a:srgbClr val="6D9EEB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en" sz="800" b="0" i="0" u="none" strike="noStrike" cap="none">
              <a:solidFill>
                <a:srgbClr val="6D9EEB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rvethehome.com/raid-calculator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1.png"/><Relationship Id="rId5" Type="http://schemas.openxmlformats.org/officeDocument/2006/relationships/image" Target="../media/image32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ctrTitle"/>
          </p:nvPr>
        </p:nvSpPr>
        <p:spPr>
          <a:xfrm>
            <a:off x="40663" y="1841770"/>
            <a:ext cx="9103337" cy="92978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r>
              <a:rPr lang="en-US" altLang="ko-KR" sz="2800" dirty="0">
                <a:latin typeface="+mj-lt"/>
              </a:rPr>
              <a:t>ROI </a:t>
            </a:r>
            <a:r>
              <a:rPr lang="ko-KR" altLang="en-US" sz="2800" dirty="0">
                <a:latin typeface="+mj-lt"/>
              </a:rPr>
              <a:t>극대화를 위한 </a:t>
            </a:r>
            <a:r>
              <a:rPr lang="en-US" altLang="ko-KR" sz="2800" dirty="0">
                <a:latin typeface="+mj-lt"/>
              </a:rPr>
              <a:t>3</a:t>
            </a:r>
            <a:r>
              <a:rPr lang="ko-KR" altLang="en-US" sz="2800" dirty="0">
                <a:latin typeface="+mj-lt"/>
              </a:rPr>
              <a:t>가지 최신 기술</a:t>
            </a:r>
            <a:endParaRPr lang="en-US" altLang="zh-TW" dirty="0">
              <a:solidFill>
                <a:srgbClr val="C00000"/>
              </a:solidFill>
            </a:endParaRPr>
          </a:p>
        </p:txBody>
      </p:sp>
      <p:sp>
        <p:nvSpPr>
          <p:cNvPr id="184" name="Shape 184"/>
          <p:cNvSpPr txBox="1"/>
          <p:nvPr/>
        </p:nvSpPr>
        <p:spPr>
          <a:xfrm>
            <a:off x="273525" y="2771550"/>
            <a:ext cx="2726840" cy="85362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600" b="1" dirty="0">
                <a:solidFill>
                  <a:srgbClr val="073763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Qtier Pool </a:t>
            </a:r>
          </a:p>
        </p:txBody>
      </p:sp>
      <p:sp>
        <p:nvSpPr>
          <p:cNvPr id="185" name="Shape 185"/>
          <p:cNvSpPr txBox="1"/>
          <p:nvPr/>
        </p:nvSpPr>
        <p:spPr>
          <a:xfrm>
            <a:off x="2941998" y="2771550"/>
            <a:ext cx="2732472" cy="85362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600" b="1" dirty="0">
                <a:solidFill>
                  <a:srgbClr val="073763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RAID 50/60 </a:t>
            </a:r>
          </a:p>
        </p:txBody>
      </p:sp>
      <p:sp>
        <p:nvSpPr>
          <p:cNvPr id="186" name="Shape 186"/>
          <p:cNvSpPr txBox="1"/>
          <p:nvPr/>
        </p:nvSpPr>
        <p:spPr>
          <a:xfrm>
            <a:off x="5732834" y="2771550"/>
            <a:ext cx="3130359" cy="85362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600" b="1" dirty="0">
                <a:solidFill>
                  <a:srgbClr val="073763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iSCSI VJBOD </a:t>
            </a:r>
          </a:p>
        </p:txBody>
      </p:sp>
      <p:cxnSp>
        <p:nvCxnSpPr>
          <p:cNvPr id="188" name="Shape 188"/>
          <p:cNvCxnSpPr/>
          <p:nvPr/>
        </p:nvCxnSpPr>
        <p:spPr>
          <a:xfrm rot="5400000">
            <a:off x="5441007" y="3203646"/>
            <a:ext cx="453954" cy="1"/>
          </a:xfrm>
          <a:prstGeom prst="straightConnector1">
            <a:avLst/>
          </a:prstGeom>
          <a:noFill/>
          <a:ln w="9525" cap="flat" cmpd="sng">
            <a:solidFill>
              <a:srgbClr val="073763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" name="Shape 188"/>
          <p:cNvCxnSpPr/>
          <p:nvPr/>
        </p:nvCxnSpPr>
        <p:spPr>
          <a:xfrm rot="5400000">
            <a:off x="2715022" y="3203647"/>
            <a:ext cx="453954" cy="1"/>
          </a:xfrm>
          <a:prstGeom prst="straightConnector1">
            <a:avLst/>
          </a:prstGeom>
          <a:noFill/>
          <a:ln w="9525" cap="flat" cmpd="sng">
            <a:solidFill>
              <a:srgbClr val="073763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 txBox="1">
            <a:spLocks noGrp="1"/>
          </p:cNvSpPr>
          <p:nvPr>
            <p:ph type="title"/>
          </p:nvPr>
        </p:nvSpPr>
        <p:spPr>
          <a:xfrm>
            <a:off x="87275" y="329278"/>
            <a:ext cx="9056700" cy="70667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ko-KR" altLang="en-US" dirty="0"/>
              <a:t>최신 계층화 기술</a:t>
            </a:r>
            <a:endParaRPr lang="en" dirty="0"/>
          </a:p>
        </p:txBody>
      </p:sp>
      <p:grpSp>
        <p:nvGrpSpPr>
          <p:cNvPr id="376" name="Shape 376"/>
          <p:cNvGrpSpPr/>
          <p:nvPr/>
        </p:nvGrpSpPr>
        <p:grpSpPr>
          <a:xfrm>
            <a:off x="3627070" y="1119234"/>
            <a:ext cx="4696986" cy="3563852"/>
            <a:chOff x="3709700" y="1228800"/>
            <a:chExt cx="4722550" cy="3583250"/>
          </a:xfrm>
        </p:grpSpPr>
        <p:pic>
          <p:nvPicPr>
            <p:cNvPr id="377" name="Shape 377" descr="2_Qtier-01.png"/>
            <p:cNvPicPr preferRelativeResize="0"/>
            <p:nvPr/>
          </p:nvPicPr>
          <p:blipFill rotWithShape="1">
            <a:blip r:embed="rId3">
              <a:alphaModFix/>
            </a:blip>
            <a:srcRect l="1858" r="1848"/>
            <a:stretch/>
          </p:blipFill>
          <p:spPr>
            <a:xfrm>
              <a:off x="3709700" y="1299150"/>
              <a:ext cx="4692602" cy="3512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8" name="Shape 378"/>
            <p:cNvSpPr txBox="1"/>
            <p:nvPr/>
          </p:nvSpPr>
          <p:spPr>
            <a:xfrm>
              <a:off x="4063624" y="1650850"/>
              <a:ext cx="806599" cy="1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ko-KR" altLang="en-US" sz="900" b="1" dirty="0">
                  <a:solidFill>
                    <a:srgbClr val="262626"/>
                  </a:solidFill>
                </a:rPr>
                <a:t>파일 서버</a:t>
              </a:r>
              <a:endParaRPr lang="en" sz="900" b="1" dirty="0">
                <a:solidFill>
                  <a:srgbClr val="262626"/>
                </a:solidFill>
              </a:endParaRPr>
            </a:p>
          </p:txBody>
        </p:sp>
        <p:sp>
          <p:nvSpPr>
            <p:cNvPr id="379" name="Shape 379"/>
            <p:cNvSpPr txBox="1"/>
            <p:nvPr/>
          </p:nvSpPr>
          <p:spPr>
            <a:xfrm>
              <a:off x="5019725" y="1299150"/>
              <a:ext cx="845400" cy="1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ko-KR" altLang="en-US" sz="900" b="1" dirty="0">
                  <a:solidFill>
                    <a:srgbClr val="262626"/>
                  </a:solidFill>
                </a:rPr>
                <a:t>웹 서버</a:t>
              </a:r>
              <a:endParaRPr lang="en" sz="900" b="1" dirty="0">
                <a:solidFill>
                  <a:srgbClr val="262626"/>
                </a:solidFill>
              </a:endParaRPr>
            </a:p>
          </p:txBody>
        </p:sp>
        <p:sp>
          <p:nvSpPr>
            <p:cNvPr id="380" name="Shape 380"/>
            <p:cNvSpPr txBox="1"/>
            <p:nvPr/>
          </p:nvSpPr>
          <p:spPr>
            <a:xfrm>
              <a:off x="6058700" y="1228800"/>
              <a:ext cx="981548" cy="1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ko-KR" altLang="en-US" sz="900" b="1" dirty="0">
                  <a:solidFill>
                    <a:srgbClr val="262626"/>
                  </a:solidFill>
                </a:rPr>
                <a:t>이메일 서버</a:t>
              </a:r>
              <a:endParaRPr lang="en" sz="900" b="1" dirty="0">
                <a:solidFill>
                  <a:srgbClr val="262626"/>
                </a:solidFill>
              </a:endParaRPr>
            </a:p>
          </p:txBody>
        </p:sp>
        <p:sp>
          <p:nvSpPr>
            <p:cNvPr id="381" name="Shape 381"/>
            <p:cNvSpPr txBox="1"/>
            <p:nvPr/>
          </p:nvSpPr>
          <p:spPr>
            <a:xfrm>
              <a:off x="7305774" y="1650850"/>
              <a:ext cx="1096527" cy="225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ko-KR" altLang="en-US" sz="900" b="1" dirty="0">
                  <a:solidFill>
                    <a:srgbClr val="262626"/>
                  </a:solidFill>
                </a:rPr>
                <a:t>가상 데스크톱 애플리케이션</a:t>
              </a:r>
              <a:endParaRPr lang="en" sz="900" b="1" dirty="0">
                <a:solidFill>
                  <a:srgbClr val="262626"/>
                </a:solidFill>
              </a:endParaRPr>
            </a:p>
          </p:txBody>
        </p:sp>
        <p:sp>
          <p:nvSpPr>
            <p:cNvPr id="382" name="Shape 382"/>
            <p:cNvSpPr txBox="1"/>
            <p:nvPr/>
          </p:nvSpPr>
          <p:spPr>
            <a:xfrm>
              <a:off x="4767725" y="2163096"/>
              <a:ext cx="2790370" cy="4980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ko-KR" altLang="en-US" sz="1200" dirty="0"/>
                <a:t>이벤트</a:t>
              </a:r>
              <a:r>
                <a:rPr lang="en-US" altLang="ko-KR" sz="1200" dirty="0"/>
                <a:t>, </a:t>
              </a:r>
              <a:r>
                <a:rPr lang="ko-KR" altLang="en-US" sz="1200" dirty="0"/>
                <a:t>데이터 계층화의 의해 트리거</a:t>
              </a:r>
              <a:endParaRPr lang="en" sz="1200" dirty="0"/>
            </a:p>
          </p:txBody>
        </p:sp>
        <p:sp>
          <p:nvSpPr>
            <p:cNvPr id="383" name="Shape 383"/>
            <p:cNvSpPr txBox="1"/>
            <p:nvPr/>
          </p:nvSpPr>
          <p:spPr>
            <a:xfrm>
              <a:off x="4503850" y="2884700"/>
              <a:ext cx="1068300" cy="564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es-ES" sz="800" b="1" dirty="0">
                  <a:solidFill>
                    <a:srgbClr val="262626"/>
                  </a:solidFill>
                </a:rPr>
                <a:t>PCIE NVMe, M.2, </a:t>
              </a:r>
              <a:r>
                <a:rPr lang="ko-KR" altLang="en-US" sz="800" b="1" dirty="0">
                  <a:solidFill>
                    <a:srgbClr val="262626"/>
                  </a:solidFill>
                </a:rPr>
                <a:t>일반 </a:t>
              </a:r>
              <a:r>
                <a:rPr lang="es-ES" sz="800" b="1" dirty="0">
                  <a:solidFill>
                    <a:srgbClr val="262626"/>
                  </a:solidFill>
                </a:rPr>
                <a:t>SSD RAID NL, SAS, SATA HDD</a:t>
              </a:r>
              <a:endParaRPr lang="en" sz="800" b="1" dirty="0">
                <a:solidFill>
                  <a:srgbClr val="262626"/>
                </a:solidFill>
              </a:endParaRPr>
            </a:p>
          </p:txBody>
        </p:sp>
        <p:sp>
          <p:nvSpPr>
            <p:cNvPr id="384" name="Shape 384"/>
            <p:cNvSpPr txBox="1"/>
            <p:nvPr/>
          </p:nvSpPr>
          <p:spPr>
            <a:xfrm>
              <a:off x="6165675" y="2884700"/>
              <a:ext cx="770100" cy="564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800" b="1">
                  <a:solidFill>
                    <a:srgbClr val="262626"/>
                  </a:solidFill>
                </a:rPr>
                <a:t>SAS HDD </a:t>
              </a:r>
              <a:br>
                <a:rPr lang="en" sz="800" b="1">
                  <a:solidFill>
                    <a:srgbClr val="262626"/>
                  </a:solidFill>
                </a:rPr>
              </a:br>
              <a:r>
                <a:rPr lang="en" sz="800" b="1">
                  <a:solidFill>
                    <a:srgbClr val="262626"/>
                  </a:solidFill>
                </a:rPr>
                <a:t>RAID</a:t>
              </a:r>
            </a:p>
          </p:txBody>
        </p:sp>
        <p:sp>
          <p:nvSpPr>
            <p:cNvPr id="385" name="Shape 385"/>
            <p:cNvSpPr txBox="1"/>
            <p:nvPr/>
          </p:nvSpPr>
          <p:spPr>
            <a:xfrm>
              <a:off x="7662150" y="2884700"/>
              <a:ext cx="770100" cy="564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fi-FI" sz="800" b="1" dirty="0">
                  <a:solidFill>
                    <a:srgbClr val="262626"/>
                  </a:solidFill>
                </a:rPr>
                <a:t>NL, SAS, SATA HDD RAID</a:t>
              </a:r>
              <a:endParaRPr lang="en" sz="800" b="1" dirty="0">
                <a:solidFill>
                  <a:srgbClr val="262626"/>
                </a:solidFill>
              </a:endParaRPr>
            </a:p>
          </p:txBody>
        </p:sp>
        <p:sp>
          <p:nvSpPr>
            <p:cNvPr id="386" name="Shape 386"/>
            <p:cNvSpPr txBox="1"/>
            <p:nvPr/>
          </p:nvSpPr>
          <p:spPr>
            <a:xfrm>
              <a:off x="5046150" y="3897925"/>
              <a:ext cx="2259600" cy="282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ko-KR" altLang="en-US" dirty="0">
                  <a:solidFill>
                    <a:srgbClr val="FFFFFF"/>
                  </a:solidFill>
                </a:rPr>
                <a:t>로컬 </a:t>
              </a:r>
              <a:r>
                <a:rPr lang="es-ES" dirty="0">
                  <a:solidFill>
                    <a:srgbClr val="FFFFFF"/>
                  </a:solidFill>
                </a:rPr>
                <a:t>NAS</a:t>
              </a:r>
              <a:endParaRPr lang="en" dirty="0">
                <a:solidFill>
                  <a:srgbClr val="FFFFFF"/>
                </a:solidFill>
              </a:endParaRPr>
            </a:p>
          </p:txBody>
        </p:sp>
        <p:sp>
          <p:nvSpPr>
            <p:cNvPr id="387" name="Shape 387"/>
            <p:cNvSpPr txBox="1"/>
            <p:nvPr/>
          </p:nvSpPr>
          <p:spPr>
            <a:xfrm>
              <a:off x="3709700" y="4412275"/>
              <a:ext cx="1269000" cy="282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ko-KR" altLang="en-US" sz="1100" dirty="0">
                  <a:solidFill>
                    <a:srgbClr val="FFFFFF"/>
                  </a:solidFill>
                </a:rPr>
                <a:t>로컬 </a:t>
              </a:r>
              <a:r>
                <a:rPr lang="es-ES" sz="1100" dirty="0">
                  <a:solidFill>
                    <a:srgbClr val="FFFFFF"/>
                  </a:solidFill>
                </a:rPr>
                <a:t>NAS</a:t>
              </a:r>
              <a:endParaRPr lang="en" sz="1100" dirty="0">
                <a:solidFill>
                  <a:srgbClr val="FFFFFF"/>
                </a:solidFill>
              </a:endParaRPr>
            </a:p>
          </p:txBody>
        </p:sp>
        <p:sp>
          <p:nvSpPr>
            <p:cNvPr id="388" name="Shape 388"/>
            <p:cNvSpPr txBox="1"/>
            <p:nvPr/>
          </p:nvSpPr>
          <p:spPr>
            <a:xfrm>
              <a:off x="4622550" y="3571150"/>
              <a:ext cx="2743200" cy="309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s-ES" dirty="0"/>
                <a:t>Qtier </a:t>
              </a:r>
              <a:r>
                <a:rPr lang="ko-KR" altLang="en-US" dirty="0"/>
                <a:t>스토리지 풀</a:t>
              </a:r>
              <a:endParaRPr lang="en" dirty="0"/>
            </a:p>
          </p:txBody>
        </p:sp>
        <p:sp>
          <p:nvSpPr>
            <p:cNvPr id="389" name="Shape 389"/>
            <p:cNvSpPr txBox="1"/>
            <p:nvPr/>
          </p:nvSpPr>
          <p:spPr>
            <a:xfrm>
              <a:off x="5371450" y="4412275"/>
              <a:ext cx="1310100" cy="282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ko-KR" altLang="en-US" sz="1100" dirty="0">
                  <a:solidFill>
                    <a:srgbClr val="FFFFFF"/>
                  </a:solidFill>
                </a:rPr>
                <a:t>확장 유닛 </a:t>
              </a:r>
              <a:r>
                <a:rPr lang="en-US" altLang="ko-KR" sz="1100" dirty="0">
                  <a:solidFill>
                    <a:srgbClr val="FFFFFF"/>
                  </a:solidFill>
                </a:rPr>
                <a:t>1</a:t>
              </a:r>
              <a:endParaRPr lang="en" sz="1100" dirty="0">
                <a:solidFill>
                  <a:srgbClr val="FFFFFF"/>
                </a:solidFill>
              </a:endParaRPr>
            </a:p>
          </p:txBody>
        </p:sp>
        <p:sp>
          <p:nvSpPr>
            <p:cNvPr id="390" name="Shape 390"/>
            <p:cNvSpPr txBox="1"/>
            <p:nvPr/>
          </p:nvSpPr>
          <p:spPr>
            <a:xfrm>
              <a:off x="7141550" y="4412275"/>
              <a:ext cx="1241400" cy="282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ko-KR" altLang="en-US" sz="1100" dirty="0">
                  <a:solidFill>
                    <a:srgbClr val="FFFFFF"/>
                  </a:solidFill>
                </a:rPr>
                <a:t>확장 유닛 </a:t>
              </a:r>
              <a:r>
                <a:rPr lang="en-US" altLang="ko-KR" sz="1100" dirty="0">
                  <a:solidFill>
                    <a:srgbClr val="FFFFFF"/>
                  </a:solidFill>
                </a:rPr>
                <a:t>2</a:t>
              </a:r>
              <a:endParaRPr lang="en" sz="11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9" name="圓角矩形 18"/>
          <p:cNvSpPr/>
          <p:nvPr/>
        </p:nvSpPr>
        <p:spPr>
          <a:xfrm>
            <a:off x="344053" y="3438843"/>
            <a:ext cx="3154003" cy="1148338"/>
          </a:xfrm>
          <a:prstGeom prst="roundRect">
            <a:avLst>
              <a:gd name="adj" fmla="val 7805"/>
            </a:avLst>
          </a:prstGeom>
          <a:solidFill>
            <a:srgbClr val="660066">
              <a:alpha val="29000"/>
            </a:srgb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0" name="圓角矩形 19"/>
          <p:cNvSpPr/>
          <p:nvPr/>
        </p:nvSpPr>
        <p:spPr>
          <a:xfrm>
            <a:off x="2121648" y="4127369"/>
            <a:ext cx="1269014" cy="356574"/>
          </a:xfrm>
          <a:prstGeom prst="roundRect">
            <a:avLst>
              <a:gd name="adj" fmla="val 20433"/>
            </a:avLst>
          </a:prstGeom>
          <a:solidFill>
            <a:srgbClr val="FFFFFF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dirty="0"/>
              <a:t></a:t>
            </a:r>
          </a:p>
        </p:txBody>
      </p:sp>
      <p:sp>
        <p:nvSpPr>
          <p:cNvPr id="21" name="圓角矩形 20"/>
          <p:cNvSpPr/>
          <p:nvPr/>
        </p:nvSpPr>
        <p:spPr>
          <a:xfrm>
            <a:off x="359955" y="1711695"/>
            <a:ext cx="3154004" cy="1307601"/>
          </a:xfrm>
          <a:prstGeom prst="roundRect">
            <a:avLst>
              <a:gd name="adj" fmla="val 11233"/>
            </a:avLst>
          </a:prstGeom>
          <a:solidFill>
            <a:srgbClr val="2DA0B5">
              <a:alpha val="49000"/>
            </a:srgb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564804" y="2018885"/>
            <a:ext cx="2825858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600" lvl="0">
              <a:spcAft>
                <a:spcPts val="600"/>
              </a:spcAft>
              <a:buClr>
                <a:srgbClr val="262626"/>
              </a:buClr>
              <a:buSzPct val="100000"/>
            </a:pP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SSD</a:t>
            </a:r>
            <a:r>
              <a:rPr lang="ko-KR" alt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를 스토리지로 활용</a:t>
            </a:r>
            <a:endParaRPr lang="en" altLang="zh-TW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101600" lvl="0">
              <a:spcAft>
                <a:spcPts val="600"/>
              </a:spcAft>
              <a:buClr>
                <a:srgbClr val="262626"/>
              </a:buClr>
              <a:buSzPct val="100000"/>
            </a:pPr>
            <a:r>
              <a:rPr lang="ko-KR" alt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무작위 및 순차적 용도에 모두 적합</a:t>
            </a:r>
            <a:endParaRPr lang="en" altLang="zh-TW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1900257" y="3750198"/>
            <a:ext cx="205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zh-TW" altLang="en-US" dirty="0"/>
          </a:p>
        </p:txBody>
      </p:sp>
      <p:sp>
        <p:nvSpPr>
          <p:cNvPr id="24" name="矩形 23"/>
          <p:cNvSpPr/>
          <p:nvPr/>
        </p:nvSpPr>
        <p:spPr>
          <a:xfrm>
            <a:off x="548902" y="3852468"/>
            <a:ext cx="1887342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600" lvl="0">
              <a:spcAft>
                <a:spcPts val="600"/>
              </a:spcAft>
              <a:buClr>
                <a:srgbClr val="262626"/>
              </a:buClr>
              <a:buSzPct val="100000"/>
            </a:pPr>
            <a:r>
              <a:rPr lang="ko-KR" altLang="en-US" sz="1600" dirty="0">
                <a:solidFill>
                  <a:srgbClr val="262626"/>
                </a:solidFill>
              </a:rPr>
              <a:t>파일 서버</a:t>
            </a:r>
            <a:endParaRPr lang="en" altLang="zh-TW" sz="1600" dirty="0">
              <a:solidFill>
                <a:srgbClr val="262626"/>
              </a:solidFill>
            </a:endParaRPr>
          </a:p>
          <a:p>
            <a:pPr marL="101600" lvl="0">
              <a:spcAft>
                <a:spcPts val="600"/>
              </a:spcAft>
              <a:buClr>
                <a:srgbClr val="262626"/>
              </a:buClr>
              <a:buSzPct val="100000"/>
            </a:pPr>
            <a:r>
              <a:rPr lang="ko-KR" altLang="en-US" sz="1600" dirty="0">
                <a:solidFill>
                  <a:srgbClr val="262626"/>
                </a:solidFill>
              </a:rPr>
              <a:t>웹 서버</a:t>
            </a:r>
            <a:endParaRPr lang="en" altLang="zh-TW" sz="1600" dirty="0">
              <a:solidFill>
                <a:srgbClr val="262626"/>
              </a:solidFill>
            </a:endParaRPr>
          </a:p>
        </p:txBody>
      </p:sp>
      <p:sp>
        <p:nvSpPr>
          <p:cNvPr id="25" name="＞形箭號 24"/>
          <p:cNvSpPr/>
          <p:nvPr/>
        </p:nvSpPr>
        <p:spPr>
          <a:xfrm>
            <a:off x="475407" y="2126198"/>
            <a:ext cx="196078" cy="172065"/>
          </a:xfrm>
          <a:prstGeom prst="chevron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26" name="＞形箭號 25"/>
          <p:cNvSpPr/>
          <p:nvPr/>
        </p:nvSpPr>
        <p:spPr>
          <a:xfrm>
            <a:off x="475407" y="2463525"/>
            <a:ext cx="196078" cy="172065"/>
          </a:xfrm>
          <a:prstGeom prst="chevron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schemeClr val="tx1"/>
              </a:solidFill>
            </a:endParaRPr>
          </a:p>
        </p:txBody>
      </p:sp>
      <p:sp>
        <p:nvSpPr>
          <p:cNvPr id="27" name="＞形箭號 26"/>
          <p:cNvSpPr/>
          <p:nvPr/>
        </p:nvSpPr>
        <p:spPr>
          <a:xfrm>
            <a:off x="459505" y="3911618"/>
            <a:ext cx="196078" cy="172065"/>
          </a:xfrm>
          <a:prstGeom prst="chevron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28" name="圓角矩形 27"/>
          <p:cNvSpPr/>
          <p:nvPr/>
        </p:nvSpPr>
        <p:spPr>
          <a:xfrm>
            <a:off x="344053" y="3377796"/>
            <a:ext cx="3154004" cy="372402"/>
          </a:xfrm>
          <a:prstGeom prst="roundRect">
            <a:avLst>
              <a:gd name="adj" fmla="val 0"/>
            </a:avLst>
          </a:prstGeom>
          <a:solidFill>
            <a:srgbClr val="660066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ko-KR" altLang="en-US" sz="1800" dirty="0">
                <a:solidFill>
                  <a:schemeClr val="bg1"/>
                </a:solidFill>
              </a:rPr>
              <a:t>사용 사례</a:t>
            </a:r>
            <a:endParaRPr lang="zh-TW" altLang="zh-TW" sz="1800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9" name="圓角矩形 28"/>
          <p:cNvSpPr/>
          <p:nvPr/>
        </p:nvSpPr>
        <p:spPr>
          <a:xfrm>
            <a:off x="359955" y="1603740"/>
            <a:ext cx="3154004" cy="372402"/>
          </a:xfrm>
          <a:prstGeom prst="roundRect">
            <a:avLst>
              <a:gd name="adj" fmla="val 0"/>
            </a:avLst>
          </a:prstGeom>
          <a:solidFill>
            <a:srgbClr val="044981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chemeClr val="dk1"/>
              </a:buClr>
              <a:buSzPct val="25000"/>
            </a:pPr>
            <a:r>
              <a:rPr lang="ko-KR" altLang="en-US" sz="1800" dirty="0">
                <a:solidFill>
                  <a:srgbClr val="FFFFFF"/>
                </a:solidFill>
              </a:rPr>
              <a:t>장점</a:t>
            </a:r>
            <a:endParaRPr lang="zh-TW" altLang="zh-TW" sz="1800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0" name="＞形箭號 29"/>
          <p:cNvSpPr/>
          <p:nvPr/>
        </p:nvSpPr>
        <p:spPr>
          <a:xfrm>
            <a:off x="463194" y="4233187"/>
            <a:ext cx="196078" cy="172065"/>
          </a:xfrm>
          <a:prstGeom prst="chevron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schemeClr val="tx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2018494" y="3822223"/>
            <a:ext cx="1479562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600" lvl="0">
              <a:spcAft>
                <a:spcPts val="600"/>
              </a:spcAft>
              <a:buClr>
                <a:srgbClr val="262626"/>
              </a:buClr>
              <a:buSzPct val="100000"/>
            </a:pPr>
            <a:r>
              <a:rPr lang="ko-KR" altLang="en-US" sz="1600" dirty="0">
                <a:solidFill>
                  <a:srgbClr val="262626"/>
                </a:solidFill>
              </a:rPr>
              <a:t>메일 서버</a:t>
            </a:r>
            <a:endParaRPr lang="en" altLang="zh-TW" sz="1600" dirty="0">
              <a:solidFill>
                <a:srgbClr val="262626"/>
              </a:solidFill>
            </a:endParaRPr>
          </a:p>
          <a:p>
            <a:pPr marL="101600" lvl="0">
              <a:spcAft>
                <a:spcPts val="600"/>
              </a:spcAft>
              <a:buClr>
                <a:srgbClr val="0000FF"/>
              </a:buClr>
              <a:buSzPct val="100000"/>
            </a:pPr>
            <a:r>
              <a:rPr lang="es-ES" altLang="zh-TW" sz="1600" dirty="0">
                <a:solidFill>
                  <a:srgbClr val="660066"/>
                </a:solidFill>
              </a:rPr>
              <a:t>VDI </a:t>
            </a:r>
            <a:r>
              <a:rPr lang="ko-KR" altLang="en-US" sz="1600" dirty="0">
                <a:solidFill>
                  <a:srgbClr val="660066"/>
                </a:solidFill>
              </a:rPr>
              <a:t>호스팅</a:t>
            </a:r>
            <a:endParaRPr lang="en" altLang="zh-TW" sz="1600" dirty="0">
              <a:solidFill>
                <a:srgbClr val="660066"/>
              </a:solidFill>
            </a:endParaRPr>
          </a:p>
        </p:txBody>
      </p:sp>
      <p:sp>
        <p:nvSpPr>
          <p:cNvPr id="32" name="＞形箭號 31"/>
          <p:cNvSpPr/>
          <p:nvPr/>
        </p:nvSpPr>
        <p:spPr>
          <a:xfrm>
            <a:off x="1904132" y="3911618"/>
            <a:ext cx="196078" cy="172065"/>
          </a:xfrm>
          <a:prstGeom prst="chevron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33" name="＞形箭號 32"/>
          <p:cNvSpPr/>
          <p:nvPr/>
        </p:nvSpPr>
        <p:spPr>
          <a:xfrm>
            <a:off x="1907821" y="4233187"/>
            <a:ext cx="196078" cy="172065"/>
          </a:xfrm>
          <a:prstGeom prst="chevron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 txBox="1">
            <a:spLocks noGrp="1"/>
          </p:cNvSpPr>
          <p:nvPr>
            <p:ph type="ctrTitle"/>
          </p:nvPr>
        </p:nvSpPr>
        <p:spPr>
          <a:xfrm>
            <a:off x="5352" y="2067694"/>
            <a:ext cx="9144000" cy="100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17375E"/>
              </a:buClr>
              <a:buSzPct val="25000"/>
              <a:buFont typeface="Arial"/>
              <a:buNone/>
            </a:pPr>
            <a:r>
              <a:rPr lang="en" sz="5400" b="0" i="0" u="none" strike="noStrike" cap="none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Storage &amp; Snapshot</a:t>
            </a:r>
            <a:br>
              <a:rPr lang="en" sz="5400" b="0" i="0" u="none" strike="noStrike" cap="none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" sz="5400" b="0" i="0" u="none" strike="noStrike" cap="none">
              <a:solidFill>
                <a:srgbClr val="1737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Shape 397"/>
          <p:cNvSpPr txBox="1">
            <a:spLocks noGrp="1"/>
          </p:cNvSpPr>
          <p:nvPr>
            <p:ph type="subTitle" idx="1"/>
          </p:nvPr>
        </p:nvSpPr>
        <p:spPr>
          <a:xfrm>
            <a:off x="285712" y="2859782"/>
            <a:ext cx="8520600" cy="642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595959"/>
              </a:buClr>
              <a:buSzPct val="25000"/>
              <a:buFont typeface="Arial"/>
              <a:buNone/>
            </a:pPr>
            <a:r>
              <a:rPr lang="en"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QTS 4.3.4</a:t>
            </a:r>
          </a:p>
        </p:txBody>
      </p:sp>
      <p:sp>
        <p:nvSpPr>
          <p:cNvPr id="398" name="Shape 398"/>
          <p:cNvSpPr txBox="1"/>
          <p:nvPr/>
        </p:nvSpPr>
        <p:spPr>
          <a:xfrm>
            <a:off x="2771800" y="3714229"/>
            <a:ext cx="1500300" cy="21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"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PM</a:t>
            </a:r>
          </a:p>
        </p:txBody>
      </p:sp>
      <p:sp>
        <p:nvSpPr>
          <p:cNvPr id="399" name="Shape 399"/>
          <p:cNvSpPr txBox="1"/>
          <p:nvPr/>
        </p:nvSpPr>
        <p:spPr>
          <a:xfrm>
            <a:off x="4218013" y="3507854"/>
            <a:ext cx="1424100" cy="320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2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Ripple</a:t>
            </a:r>
          </a:p>
        </p:txBody>
      </p:sp>
      <p:pic>
        <p:nvPicPr>
          <p:cNvPr id="400" name="Shape 4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56134"/>
            <a:ext cx="9144000" cy="4687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Shape 401"/>
          <p:cNvSpPr/>
          <p:nvPr/>
        </p:nvSpPr>
        <p:spPr>
          <a:xfrm>
            <a:off x="-5285" y="1874287"/>
            <a:ext cx="6944091" cy="1633568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4200">
              <a:solidFill>
                <a:srgbClr val="161D9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02" name="Shape 402"/>
          <p:cNvSpPr/>
          <p:nvPr/>
        </p:nvSpPr>
        <p:spPr>
          <a:xfrm>
            <a:off x="218349" y="1644925"/>
            <a:ext cx="6956174" cy="215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ko-KR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ea typeface="Microsoft JhengHei"/>
                <a:cs typeface="Microsoft JhengHei"/>
                <a:sym typeface="Microsoft JhengHei"/>
              </a:rPr>
              <a:t>고객의 과제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ea typeface="Microsoft JhengHei"/>
                <a:cs typeface="Microsoft JhengHei"/>
                <a:sym typeface="Microsoft JhengHei"/>
              </a:rPr>
              <a:t>, QNAP</a:t>
            </a:r>
            <a:r>
              <a:rPr lang="ko-KR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ea typeface="Microsoft JhengHei"/>
                <a:cs typeface="Microsoft JhengHei"/>
                <a:sym typeface="Microsoft JhengHei"/>
              </a:rPr>
              <a:t>의 솔루션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ea typeface="Microsoft JhengHei"/>
                <a:cs typeface="Microsoft JhengHei"/>
                <a:sym typeface="Microsoft JhengHei"/>
              </a:rPr>
              <a:t>: </a:t>
            </a:r>
            <a:br>
              <a:rPr lang="en" sz="16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altLang="ko-KR" sz="3200" b="1" dirty="0">
                <a:solidFill>
                  <a:srgbClr val="044981"/>
                </a:solidFill>
              </a:rPr>
              <a:t>8</a:t>
            </a:r>
            <a:r>
              <a:rPr lang="ko-KR" altLang="en-US" sz="3200" b="1" dirty="0">
                <a:solidFill>
                  <a:srgbClr val="044981"/>
                </a:solidFill>
              </a:rPr>
              <a:t>개 이상의 디스크 사용시</a:t>
            </a:r>
            <a:r>
              <a:rPr lang="en-US" altLang="ko-KR" sz="3200" b="1" dirty="0">
                <a:solidFill>
                  <a:srgbClr val="044981"/>
                </a:solidFill>
              </a:rPr>
              <a:t>,</a:t>
            </a:r>
          </a:p>
          <a:p>
            <a:pPr lvl="0">
              <a:buSzPct val="25000"/>
            </a:pPr>
            <a:r>
              <a:rPr lang="en-US" altLang="ko-KR" sz="3200" b="1" dirty="0">
                <a:solidFill>
                  <a:srgbClr val="044981"/>
                </a:solidFill>
              </a:rPr>
              <a:t>RAID 5/6</a:t>
            </a:r>
            <a:r>
              <a:rPr lang="ko-KR" altLang="en-US" sz="3200" b="1" dirty="0">
                <a:solidFill>
                  <a:srgbClr val="044981"/>
                </a:solidFill>
              </a:rPr>
              <a:t>은 적합하지 않습니다</a:t>
            </a:r>
            <a:endParaRPr lang="en" sz="3200" b="1" dirty="0">
              <a:solidFill>
                <a:srgbClr val="04498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/>
          <p:nvPr/>
        </p:nvSpPr>
        <p:spPr>
          <a:xfrm>
            <a:off x="0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b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Shape 410"/>
          <p:cNvSpPr txBox="1"/>
          <p:nvPr/>
        </p:nvSpPr>
        <p:spPr>
          <a:xfrm>
            <a:off x="412997" y="5143501"/>
            <a:ext cx="1386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Shape 411"/>
          <p:cNvSpPr txBox="1"/>
          <p:nvPr/>
        </p:nvSpPr>
        <p:spPr>
          <a:xfrm>
            <a:off x="251525" y="4529400"/>
            <a:ext cx="5813100" cy="4617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lvl="0">
              <a:buSzPct val="25000"/>
            </a:pPr>
            <a:r>
              <a:rPr lang="en" sz="1000" i="0" u="sng" strike="noStrike" cap="none" dirty="0">
                <a:latin typeface="Microsoft JhengHei"/>
                <a:ea typeface="Microsoft JhengHei"/>
                <a:cs typeface="Microsoft JhengHei"/>
                <a:sym typeface="Microsoft JhengHei"/>
                <a:hlinkClick r:id="rId3"/>
              </a:rPr>
              <a:t>https://www.servethehome.com/raid-calculator/</a:t>
            </a:r>
            <a:r>
              <a:rPr lang="en" sz="1000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ko-KR" altLang="en-US" sz="1000" dirty="0">
                <a:latin typeface="Microsoft JhengHei"/>
                <a:ea typeface="Microsoft JhengHei"/>
                <a:cs typeface="Microsoft JhengHei"/>
                <a:sym typeface="Microsoft JhengHei"/>
              </a:rPr>
              <a:t>최소 추산 비트 에러 확률 </a:t>
            </a:r>
            <a:r>
              <a:rPr lang="en-US" altLang="ko-KR" sz="1000" dirty="0">
                <a:latin typeface="Microsoft JhengHei"/>
                <a:ea typeface="Microsoft JhengHei"/>
                <a:cs typeface="Microsoft JhengHei"/>
                <a:sym typeface="Microsoft JhengHei"/>
              </a:rPr>
              <a:t>10^(-15), </a:t>
            </a:r>
            <a:r>
              <a:rPr lang="ko-KR" altLang="en-US" sz="1000" dirty="0">
                <a:latin typeface="Microsoft JhengHei"/>
                <a:ea typeface="Microsoft JhengHei"/>
                <a:cs typeface="Microsoft JhengHei"/>
                <a:sym typeface="Microsoft JhengHei"/>
              </a:rPr>
              <a:t>리빌드 속도 </a:t>
            </a:r>
            <a:r>
              <a:rPr lang="en-US" altLang="ko-KR" sz="1000" dirty="0">
                <a:latin typeface="Microsoft JhengHei"/>
                <a:ea typeface="Microsoft JhengHei"/>
                <a:cs typeface="Microsoft JhengHei"/>
                <a:sym typeface="Microsoft JhengHei"/>
              </a:rPr>
              <a:t>150MB/</a:t>
            </a:r>
            <a:r>
              <a:rPr lang="ko-KR" altLang="en-US" sz="1000" dirty="0">
                <a:latin typeface="Microsoft JhengHei"/>
                <a:ea typeface="Microsoft JhengHei"/>
                <a:cs typeface="Microsoft JhengHei"/>
                <a:sym typeface="Microsoft JhengHei"/>
              </a:rPr>
              <a:t>초</a:t>
            </a:r>
            <a:endParaRPr lang="en" sz="1000" i="0" u="none" strike="noStrike" cap="none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12" name="Shape 412"/>
          <p:cNvSpPr txBox="1"/>
          <p:nvPr/>
        </p:nvSpPr>
        <p:spPr>
          <a:xfrm>
            <a:off x="47525" y="1319399"/>
            <a:ext cx="7953600" cy="493233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457200" lvl="0" indent="-355600"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s-E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ServeTheHome RAID Calculator</a:t>
            </a:r>
            <a:r>
              <a:rPr lang="ko-KR" alt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로 측정</a:t>
            </a:r>
          </a:p>
          <a:p>
            <a:pPr marL="457200" lvl="0" indent="-355600"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</a:t>
            </a:r>
            <a:r>
              <a:rPr lang="ko-KR" alt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년 동안의 </a:t>
            </a:r>
            <a:r>
              <a:rPr lang="es-E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RAID 5 </a:t>
            </a:r>
            <a:r>
              <a:rPr lang="ko-KR" alt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그룹 실패율</a:t>
            </a:r>
            <a:endParaRPr lang="en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13" name="Shape 413"/>
          <p:cNvSpPr txBox="1">
            <a:spLocks noGrp="1"/>
          </p:cNvSpPr>
          <p:nvPr>
            <p:ph type="title"/>
          </p:nvPr>
        </p:nvSpPr>
        <p:spPr>
          <a:xfrm>
            <a:off x="47525" y="411500"/>
            <a:ext cx="88545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ko-KR" altLang="en-US" sz="2800" dirty="0"/>
              <a:t>용량 증가에 따른 </a:t>
            </a:r>
            <a:r>
              <a:rPr lang="en-US" altLang="ko-KR" sz="2800" dirty="0"/>
              <a:t>RAID </a:t>
            </a:r>
            <a:r>
              <a:rPr lang="ko-KR" altLang="en-US" sz="2800" dirty="0"/>
              <a:t>보호 효과 저하</a:t>
            </a:r>
            <a:endParaRPr lang="en" sz="2800" dirty="0"/>
          </a:p>
        </p:txBody>
      </p:sp>
      <p:grpSp>
        <p:nvGrpSpPr>
          <p:cNvPr id="10" name="群組 9"/>
          <p:cNvGrpSpPr/>
          <p:nvPr/>
        </p:nvGrpSpPr>
        <p:grpSpPr>
          <a:xfrm>
            <a:off x="251520" y="2078772"/>
            <a:ext cx="5641843" cy="2389498"/>
            <a:chOff x="251520" y="2078772"/>
            <a:chExt cx="5641843" cy="2389498"/>
          </a:xfrm>
        </p:grpSpPr>
        <p:sp>
          <p:nvSpPr>
            <p:cNvPr id="11" name="Shape 366"/>
            <p:cNvSpPr/>
            <p:nvPr/>
          </p:nvSpPr>
          <p:spPr>
            <a:xfrm rot="10800000" flipH="1">
              <a:off x="251524" y="2370868"/>
              <a:ext cx="5641835" cy="91944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FFFFFF">
                    <a:alpha val="41000"/>
                  </a:srgbClr>
                </a:gs>
                <a:gs pos="100000">
                  <a:srgbClr val="B3B3B3">
                    <a:alpha val="41000"/>
                  </a:srgbClr>
                </a:gs>
              </a:gsLst>
              <a:lin ang="5400012" scaled="0"/>
              <a:tileRect/>
            </a:gra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dirty="0"/>
            </a:p>
          </p:txBody>
        </p:sp>
        <p:graphicFrame>
          <p:nvGraphicFramePr>
            <p:cNvPr id="12" name="Shape 347"/>
            <p:cNvGraphicFramePr/>
            <p:nvPr>
              <p:extLst>
                <p:ext uri="{D42A27DB-BD31-4B8C-83A1-F6EECF244321}">
                  <p14:modId xmlns:p14="http://schemas.microsoft.com/office/powerpoint/2010/main" val="3009000725"/>
                </p:ext>
              </p:extLst>
            </p:nvPr>
          </p:nvGraphicFramePr>
          <p:xfrm>
            <a:off x="251520" y="2078772"/>
            <a:ext cx="5641839" cy="2317499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2033486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2033486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1574867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</a:tblGrid>
                <a:tr h="31252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ko-KR" altLang="en-US" sz="1600" b="0" dirty="0"/>
                          <a:t>디스크</a:t>
                        </a:r>
                        <a:endParaRPr lang="en" sz="1600" b="0" dirty="0"/>
                      </a:p>
                    </a:txBody>
                    <a:tcPr marL="68600" marR="68600" marT="34300" marB="34300" anchor="ctr">
                      <a:lnL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gradFill>
                        <a:gsLst>
                          <a:gs pos="0">
                            <a:schemeClr val="bg2">
                              <a:lumMod val="20000"/>
                              <a:lumOff val="80000"/>
                            </a:schemeClr>
                          </a:gs>
                          <a:gs pos="100000">
                            <a:srgbClr val="A6A6A6"/>
                          </a:gs>
                        </a:gsLst>
                        <a:lin ang="5400012" scaled="0"/>
                      </a:gra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ko-KR" altLang="en-US" sz="1600" b="0" dirty="0"/>
                          <a:t>용량</a:t>
                        </a:r>
                        <a:endParaRPr lang="en" sz="1600" b="0" dirty="0"/>
                      </a:p>
                    </a:txBody>
                    <a:tcPr marL="68600" marR="68600" marT="34300" marB="34300" anchor="ctr">
                      <a:lnL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gradFill>
                        <a:gsLst>
                          <a:gs pos="0">
                            <a:schemeClr val="bg2">
                              <a:lumMod val="20000"/>
                              <a:lumOff val="80000"/>
                            </a:schemeClr>
                          </a:gs>
                          <a:gs pos="100000">
                            <a:srgbClr val="A6A6A6"/>
                          </a:gs>
                        </a:gsLst>
                        <a:lin ang="5400012" scaled="0"/>
                      </a:gra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ko-KR" altLang="en-US" sz="1600" b="0" dirty="0">
                            <a:solidFill>
                              <a:schemeClr val="dk1"/>
                            </a:solidFill>
                          </a:rPr>
                          <a:t>리스크</a:t>
                        </a:r>
                        <a:endParaRPr lang="en" sz="1600" b="0" u="none" strike="noStrike" cap="none" dirty="0"/>
                      </a:p>
                    </a:txBody>
                    <a:tcPr marL="68600" marR="68600" marT="34300" marB="34300" anchor="ctr">
                      <a:lnL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gradFill>
                        <a:gsLst>
                          <a:gs pos="0">
                            <a:schemeClr val="bg2">
                              <a:lumMod val="20000"/>
                              <a:lumOff val="80000"/>
                            </a:schemeClr>
                          </a:gs>
                          <a:gs pos="100000">
                            <a:srgbClr val="A6A6A6"/>
                          </a:gs>
                        </a:gsLst>
                        <a:lin ang="5400012" scaled="0"/>
                      </a:gra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3044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dirty="0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4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dirty="0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4</a:t>
                        </a:r>
                        <a:r>
                          <a:rPr lang="zh-TW" sz="1400" b="1" u="none" strike="noStrike" cap="none" dirty="0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TB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u="none" strike="noStrike" cap="none" dirty="0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0.</a:t>
                        </a:r>
                        <a:r>
                          <a:rPr lang="zh-TW" sz="1400" b="1" dirty="0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1</a:t>
                        </a:r>
                        <a:r>
                          <a:rPr lang="zh-TW" sz="1400" b="1" u="none" strike="noStrike" cap="none" dirty="0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%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277854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dirty="0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4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Arial"/>
                          <a:buNone/>
                        </a:pPr>
                        <a:r>
                          <a:rPr lang="zh-TW" sz="1400" b="1" dirty="0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8</a:t>
                        </a:r>
                        <a:r>
                          <a:rPr lang="zh-TW" sz="1400" b="1" u="none" strike="noStrike" cap="none" dirty="0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TB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u="none" strike="noStrike" cap="none" dirty="0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0.</a:t>
                        </a:r>
                        <a:r>
                          <a:rPr lang="zh-TW" sz="1400" b="1" dirty="0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2</a:t>
                        </a:r>
                        <a:r>
                          <a:rPr lang="zh-TW" sz="1400" b="1" u="none" strike="noStrike" cap="none" dirty="0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%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31272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None/>
                        </a:pPr>
                        <a:r>
                          <a:rPr lang="zh-TW" sz="1400" b="1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8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None/>
                        </a:pPr>
                        <a:r>
                          <a:rPr lang="zh-TW" sz="1400" b="1" dirty="0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4TB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None/>
                        </a:pPr>
                        <a:r>
                          <a:rPr lang="zh-TW" sz="1800" b="1" dirty="0">
                            <a:solidFill>
                              <a:srgbClr val="FF0000"/>
                            </a:solidFill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1%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  <a:tr h="282220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None/>
                        </a:pPr>
                        <a:r>
                          <a:rPr lang="zh-TW" sz="1400" b="1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8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None/>
                        </a:pPr>
                        <a:r>
                          <a:rPr lang="zh-TW" sz="1400" b="1" dirty="0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8TB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None/>
                        </a:pPr>
                        <a:r>
                          <a:rPr lang="zh-TW" sz="1800" b="1" dirty="0">
                            <a:solidFill>
                              <a:srgbClr val="FF0000"/>
                            </a:solidFill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2.2%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4"/>
                    </a:ext>
                  </a:extLst>
                </a:tr>
                <a:tr h="32288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12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dirty="0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4</a:t>
                        </a:r>
                        <a:r>
                          <a:rPr lang="zh-TW" sz="1400" b="1" u="none" strike="noStrike" cap="none" dirty="0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TB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rgbClr val="FF0000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800" b="1" dirty="0">
                            <a:solidFill>
                              <a:srgbClr val="FF0000"/>
                            </a:solidFill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4.1%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5"/>
                    </a:ext>
                  </a:extLst>
                </a:tr>
                <a:tr h="361212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u="none" strike="noStrike" cap="none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12 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dirty="0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8</a:t>
                        </a:r>
                        <a:r>
                          <a:rPr lang="zh-TW" sz="1400" b="1" u="none" strike="noStrike" cap="none" dirty="0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TB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rgbClr val="FF0000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800" b="1" u="none" strike="noStrike" cap="none" dirty="0">
                            <a:solidFill>
                              <a:srgbClr val="FF0000"/>
                            </a:solidFill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6.</a:t>
                        </a:r>
                        <a:r>
                          <a:rPr lang="zh-TW" sz="1800" b="1" dirty="0">
                            <a:solidFill>
                              <a:srgbClr val="FF0000"/>
                            </a:solidFill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5</a:t>
                        </a:r>
                        <a:r>
                          <a:rPr lang="zh-TW" sz="1800" b="1" u="none" strike="noStrike" cap="none" dirty="0">
                            <a:solidFill>
                              <a:srgbClr val="FF0000"/>
                            </a:solidFill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%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6"/>
                    </a:ext>
                  </a:extLst>
                </a:tr>
              </a:tbl>
            </a:graphicData>
          </a:graphic>
        </p:graphicFrame>
        <p:sp>
          <p:nvSpPr>
            <p:cNvPr id="13" name="Shape 366"/>
            <p:cNvSpPr/>
            <p:nvPr/>
          </p:nvSpPr>
          <p:spPr>
            <a:xfrm rot="10800000" flipH="1">
              <a:off x="251524" y="2716806"/>
              <a:ext cx="5641839" cy="72000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FFFFFF">
                    <a:alpha val="41000"/>
                  </a:srgbClr>
                </a:gs>
                <a:gs pos="100000">
                  <a:srgbClr val="B3B3B3">
                    <a:alpha val="41000"/>
                  </a:srgbClr>
                </a:gs>
              </a:gsLst>
              <a:lin ang="5400012" scaled="0"/>
              <a:tileRect/>
            </a:gra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4" name="Shape 366"/>
            <p:cNvSpPr/>
            <p:nvPr/>
          </p:nvSpPr>
          <p:spPr>
            <a:xfrm rot="10800000" flipH="1">
              <a:off x="251524" y="3008679"/>
              <a:ext cx="5641839" cy="72000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FFFFFF">
                    <a:alpha val="41000"/>
                  </a:srgbClr>
                </a:gs>
                <a:gs pos="100000">
                  <a:srgbClr val="B3B3B3">
                    <a:alpha val="41000"/>
                  </a:srgbClr>
                </a:gs>
              </a:gsLst>
              <a:lin ang="5400012" scaled="0"/>
              <a:tileRect/>
            </a:gra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" name="Shape 366"/>
            <p:cNvSpPr/>
            <p:nvPr/>
          </p:nvSpPr>
          <p:spPr>
            <a:xfrm rot="10800000" flipH="1">
              <a:off x="251524" y="3340931"/>
              <a:ext cx="5641839" cy="72000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FFFFFF">
                    <a:alpha val="41000"/>
                  </a:srgbClr>
                </a:gs>
                <a:gs pos="100000">
                  <a:srgbClr val="B3B3B3">
                    <a:alpha val="41000"/>
                  </a:srgbClr>
                </a:gs>
              </a:gsLst>
              <a:lin ang="5400012" scaled="0"/>
              <a:tileRect/>
            </a:gra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6" name="Shape 366"/>
            <p:cNvSpPr/>
            <p:nvPr/>
          </p:nvSpPr>
          <p:spPr>
            <a:xfrm rot="10800000" flipH="1">
              <a:off x="251524" y="3687871"/>
              <a:ext cx="5641839" cy="72000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FFFFFF">
                    <a:alpha val="41000"/>
                  </a:srgbClr>
                </a:gs>
                <a:gs pos="100000">
                  <a:srgbClr val="B3B3B3">
                    <a:alpha val="41000"/>
                  </a:srgbClr>
                </a:gs>
              </a:gsLst>
              <a:lin ang="5400012" scaled="0"/>
              <a:tileRect/>
            </a:gra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7" name="Shape 366"/>
            <p:cNvSpPr/>
            <p:nvPr/>
          </p:nvSpPr>
          <p:spPr>
            <a:xfrm rot="10800000" flipH="1">
              <a:off x="251524" y="4040848"/>
              <a:ext cx="5641839" cy="72000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FFFFFF">
                    <a:alpha val="41000"/>
                  </a:srgbClr>
                </a:gs>
                <a:gs pos="100000">
                  <a:srgbClr val="B3B3B3">
                    <a:alpha val="41000"/>
                  </a:srgbClr>
                </a:gs>
              </a:gsLst>
              <a:lin ang="5400012" scaled="0"/>
              <a:tileRect/>
            </a:gra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8" name="Shape 366"/>
            <p:cNvSpPr/>
            <p:nvPr/>
          </p:nvSpPr>
          <p:spPr>
            <a:xfrm rot="10800000" flipH="1">
              <a:off x="251524" y="4396270"/>
              <a:ext cx="5641839" cy="72000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FFFFFF">
                    <a:alpha val="41000"/>
                  </a:srgbClr>
                </a:gs>
                <a:gs pos="100000">
                  <a:srgbClr val="B3B3B3">
                    <a:alpha val="41000"/>
                  </a:srgbClr>
                </a:gs>
              </a:gsLst>
              <a:lin ang="5400012" scaled="0"/>
              <a:tileRect/>
            </a:gra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dirty="0"/>
            </a:p>
          </p:txBody>
        </p:sp>
      </p:grpSp>
      <p:pic>
        <p:nvPicPr>
          <p:cNvPr id="19" name="Shape 352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495" y="1767139"/>
            <a:ext cx="3711505" cy="2629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圖片 19" descr="話框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426" y="842969"/>
            <a:ext cx="1666737" cy="130422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7290426" y="1138392"/>
            <a:ext cx="16667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ko-KR" altLang="en-US" sz="1200" dirty="0">
                <a:solidFill>
                  <a:srgbClr val="660066"/>
                </a:solidFill>
                <a:latin typeface="+mn-lt"/>
                <a:ea typeface="Calibri"/>
                <a:cs typeface="Calibri"/>
                <a:sym typeface="Calibri"/>
              </a:rPr>
              <a:t>용량이 증가할수록 </a:t>
            </a:r>
            <a:r>
              <a:rPr lang="en-US" altLang="ko-KR" sz="1200" dirty="0">
                <a:solidFill>
                  <a:srgbClr val="660066"/>
                </a:solidFill>
                <a:latin typeface="+mn-lt"/>
                <a:ea typeface="Calibri"/>
                <a:cs typeface="Calibri"/>
                <a:sym typeface="Calibri"/>
              </a:rPr>
              <a:t>RAID5/6 </a:t>
            </a:r>
            <a:r>
              <a:rPr lang="ko-KR" altLang="en-US" sz="1200" dirty="0">
                <a:solidFill>
                  <a:srgbClr val="660066"/>
                </a:solidFill>
                <a:latin typeface="+mn-lt"/>
                <a:ea typeface="Calibri"/>
                <a:cs typeface="Calibri"/>
                <a:sym typeface="Calibri"/>
              </a:rPr>
              <a:t>사용에 따른 리스크도 증가합니다</a:t>
            </a:r>
            <a:r>
              <a:rPr lang="en-US" altLang="ko-KR" sz="1200" dirty="0">
                <a:solidFill>
                  <a:srgbClr val="660066"/>
                </a:solidFill>
                <a:latin typeface="+mn-lt"/>
                <a:ea typeface="Calibri"/>
                <a:cs typeface="Calibri"/>
                <a:sym typeface="Calibri"/>
              </a:rPr>
              <a:t>!</a:t>
            </a:r>
            <a:endParaRPr lang="en" altLang="zh-TW" sz="1200" dirty="0">
              <a:solidFill>
                <a:srgbClr val="660066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 txBox="1"/>
          <p:nvPr/>
        </p:nvSpPr>
        <p:spPr>
          <a:xfrm>
            <a:off x="104350" y="1221600"/>
            <a:ext cx="9164700" cy="7056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101600" lvl="0">
              <a:lnSpc>
                <a:spcPct val="120000"/>
              </a:lnSpc>
              <a:buSzPct val="100000"/>
            </a:pPr>
            <a:r>
              <a:rPr lang="ko-KR" alt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적은 중복 공간 사용 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+ </a:t>
            </a:r>
            <a:r>
              <a:rPr lang="ko-KR" alt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향상된 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RAID </a:t>
            </a:r>
            <a:r>
              <a:rPr lang="ko-KR" alt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보호</a:t>
            </a:r>
            <a:endParaRPr sz="1600" b="1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Shape 422"/>
          <p:cNvSpPr/>
          <p:nvPr/>
        </p:nvSpPr>
        <p:spPr>
          <a:xfrm>
            <a:off x="0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b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Shape 423"/>
          <p:cNvSpPr txBox="1"/>
          <p:nvPr/>
        </p:nvSpPr>
        <p:spPr>
          <a:xfrm>
            <a:off x="412997" y="5143501"/>
            <a:ext cx="1386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Shape 425"/>
          <p:cNvSpPr txBox="1"/>
          <p:nvPr/>
        </p:nvSpPr>
        <p:spPr>
          <a:xfrm>
            <a:off x="0" y="4935712"/>
            <a:ext cx="7593300" cy="4155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lvl="0">
              <a:buSzPct val="25000"/>
            </a:pPr>
            <a:r>
              <a:rPr lang="ko-KR" altLang="en-US" sz="1000" dirty="0">
                <a:solidFill>
                  <a:srgbClr val="F3F3F3"/>
                </a:solidFill>
              </a:rPr>
              <a:t>실제 디스크 허용 실패율은 </a:t>
            </a:r>
            <a:r>
              <a:rPr lang="en-US" altLang="ko-KR" sz="1000" dirty="0">
                <a:solidFill>
                  <a:srgbClr val="F3F3F3"/>
                </a:solidFill>
              </a:rPr>
              <a:t>RAID50/60 </a:t>
            </a:r>
            <a:r>
              <a:rPr lang="ko-KR" altLang="en-US" sz="1000" dirty="0">
                <a:solidFill>
                  <a:srgbClr val="F3F3F3"/>
                </a:solidFill>
              </a:rPr>
              <a:t>서브 어레이의 수에 따라 결정됩니다</a:t>
            </a:r>
            <a:r>
              <a:rPr lang="en-US" altLang="ko-KR" sz="1000" dirty="0">
                <a:solidFill>
                  <a:srgbClr val="F3F3F3"/>
                </a:solidFill>
              </a:rPr>
              <a:t>.</a:t>
            </a:r>
            <a:endParaRPr lang="en" sz="1000" b="0" i="0" u="none" strike="noStrike" cap="none" dirty="0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6" name="Shape 426" descr="C:\Users\user\Desktop\PPT\RAID50.60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36487" y="1734200"/>
            <a:ext cx="3556200" cy="247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Shape 427"/>
          <p:cNvSpPr txBox="1">
            <a:spLocks noGrp="1"/>
          </p:cNvSpPr>
          <p:nvPr>
            <p:ph type="title"/>
          </p:nvPr>
        </p:nvSpPr>
        <p:spPr>
          <a:xfrm>
            <a:off x="103300" y="330500"/>
            <a:ext cx="9040700" cy="76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rgbClr val="FFFF00"/>
              </a:buClr>
              <a:buSzPct val="25000"/>
            </a:pPr>
            <a:r>
              <a:rPr lang="en-US" altLang="ko-KR" dirty="0"/>
              <a:t>RAID </a:t>
            </a:r>
            <a:r>
              <a:rPr lang="ko-KR" altLang="en-US" dirty="0"/>
              <a:t>실패 위험을 감소시키는 </a:t>
            </a:r>
            <a:r>
              <a:rPr lang="en-US" altLang="ko-KR" dirty="0"/>
              <a:t>RAID 50 &amp; 60</a:t>
            </a:r>
            <a:endParaRPr lang="en" dirty="0"/>
          </a:p>
        </p:txBody>
      </p:sp>
      <p:sp>
        <p:nvSpPr>
          <p:cNvPr id="10" name="Shape 366"/>
          <p:cNvSpPr/>
          <p:nvPr/>
        </p:nvSpPr>
        <p:spPr>
          <a:xfrm rot="10800000" flipH="1">
            <a:off x="294921" y="3048008"/>
            <a:ext cx="5328550" cy="631580"/>
          </a:xfrm>
          <a:prstGeom prst="roundRect">
            <a:avLst>
              <a:gd name="adj" fmla="val 0"/>
            </a:avLst>
          </a:prstGeom>
          <a:solidFill>
            <a:srgbClr val="0857E7">
              <a:alpha val="8200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11" name="群組 10"/>
          <p:cNvGrpSpPr/>
          <p:nvPr/>
        </p:nvGrpSpPr>
        <p:grpSpPr>
          <a:xfrm>
            <a:off x="294921" y="1816068"/>
            <a:ext cx="5328550" cy="2646743"/>
            <a:chOff x="175625" y="1915874"/>
            <a:chExt cx="5328550" cy="2646743"/>
          </a:xfrm>
        </p:grpSpPr>
        <p:graphicFrame>
          <p:nvGraphicFramePr>
            <p:cNvPr id="12" name="Shape 362"/>
            <p:cNvGraphicFramePr/>
            <p:nvPr>
              <p:extLst>
                <p:ext uri="{D42A27DB-BD31-4B8C-83A1-F6EECF244321}">
                  <p14:modId xmlns:p14="http://schemas.microsoft.com/office/powerpoint/2010/main" val="660785929"/>
                </p:ext>
              </p:extLst>
            </p:nvPr>
          </p:nvGraphicFramePr>
          <p:xfrm>
            <a:off x="175625" y="1915874"/>
            <a:ext cx="5328550" cy="2554801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999100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912225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1260550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773600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  <a:gridCol w="1383075">
                    <a:extLst>
                      <a:ext uri="{9D8B030D-6E8A-4147-A177-3AD203B41FA5}">
                        <a16:colId xmlns:a16="http://schemas.microsoft.com/office/drawing/2014/main" val="20004"/>
                      </a:ext>
                    </a:extLst>
                  </a:gridCol>
                </a:tblGrid>
                <a:tr h="577576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es-ES" sz="1200" b="0" u="none" strike="noStrike" cap="none" dirty="0">
                            <a:latin typeface="+mn-lt"/>
                            <a:ea typeface="Adobe 明體 Std L"/>
                            <a:cs typeface="Adobe 明體 Std L"/>
                            <a:sym typeface="Calibri"/>
                          </a:rPr>
                          <a:t>RAID </a:t>
                        </a:r>
                        <a:r>
                          <a:rPr lang="ko-KR" altLang="en-US" sz="1200" b="0" u="none" strike="noStrike" cap="none" dirty="0">
                            <a:latin typeface="+mn-lt"/>
                            <a:ea typeface="Adobe 明體 Std L"/>
                            <a:cs typeface="Adobe 明體 Std L"/>
                            <a:sym typeface="Calibri"/>
                          </a:rPr>
                          <a:t>유형</a:t>
                        </a:r>
                        <a:endParaRPr lang="en" sz="1200" b="0" u="none" strike="noStrike" cap="none" dirty="0">
                          <a:latin typeface="+mn-lt"/>
                          <a:ea typeface="Adobe 明體 Std L"/>
                          <a:cs typeface="Adobe 明體 Std L"/>
                          <a:sym typeface="Calibri"/>
                        </a:endParaRPr>
                      </a:p>
                    </a:txBody>
                    <a:tcPr marL="68600" marR="68600" marT="34300" marB="34300" anchor="ctr">
                      <a:lnL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gradFill>
                        <a:gsLst>
                          <a:gs pos="0">
                            <a:srgbClr val="F2F2F2"/>
                          </a:gs>
                          <a:gs pos="100000">
                            <a:srgbClr val="A6A6A6"/>
                          </a:gs>
                        </a:gsLst>
                        <a:lin ang="5400012" scaled="0"/>
                      </a:gra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Arial"/>
                          <a:buNone/>
                        </a:pPr>
                        <a:r>
                          <a:rPr lang="ko-KR" altLang="en-US" sz="1200" b="0" u="none" strike="noStrike" cap="none" dirty="0">
                            <a:latin typeface="+mn-lt"/>
                            <a:ea typeface="Calibri"/>
                            <a:cs typeface="Calibri"/>
                            <a:sym typeface="Calibri"/>
                          </a:rPr>
                          <a:t>디스크</a:t>
                        </a:r>
                        <a:endParaRPr lang="en" sz="1200" b="0" dirty="0">
                          <a:latin typeface="+mn-lt"/>
                          <a:ea typeface="Calibri"/>
                          <a:cs typeface="Calibri"/>
                          <a:sym typeface="Calibri"/>
                        </a:endParaRPr>
                      </a:p>
                    </a:txBody>
                    <a:tcPr marL="68600" marR="68600" marT="34300" marB="34300" anchor="ctr">
                      <a:lnL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gradFill>
                        <a:gsLst>
                          <a:gs pos="0">
                            <a:srgbClr val="F2F2F2"/>
                          </a:gs>
                          <a:gs pos="100000">
                            <a:srgbClr val="A6A6A6"/>
                          </a:gs>
                        </a:gsLst>
                        <a:lin ang="5400012" scaled="0"/>
                      </a:gra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ko-KR" altLang="en-US" sz="1200" b="0" u="none" strike="noStrike" cap="none" dirty="0">
                            <a:latin typeface="+mn-lt"/>
                            <a:ea typeface="Calibri"/>
                            <a:cs typeface="Calibri"/>
                            <a:sym typeface="Calibri"/>
                          </a:rPr>
                          <a:t>허용 디스크</a:t>
                        </a:r>
                        <a:endParaRPr lang="en-US" altLang="ko-KR" sz="1200" b="0" u="none" strike="noStrike" cap="none" dirty="0">
                          <a:latin typeface="+mn-lt"/>
                          <a:ea typeface="Calibri"/>
                          <a:cs typeface="Calibri"/>
                          <a:sym typeface="Calibri"/>
                        </a:endParaRPr>
                      </a:p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ko-KR" altLang="en-US" sz="1200" b="0" u="none" strike="noStrike" cap="none" dirty="0">
                            <a:latin typeface="+mn-lt"/>
                            <a:ea typeface="Calibri"/>
                            <a:cs typeface="Calibri"/>
                            <a:sym typeface="Calibri"/>
                          </a:rPr>
                          <a:t>실패 수</a:t>
                        </a:r>
                        <a:endParaRPr lang="en" sz="1200" b="0" u="none" strike="noStrike" cap="none" dirty="0">
                          <a:latin typeface="+mn-lt"/>
                          <a:ea typeface="Calibri"/>
                          <a:cs typeface="Calibri"/>
                          <a:sym typeface="Calibri"/>
                        </a:endParaRPr>
                      </a:p>
                    </a:txBody>
                    <a:tcPr marL="68600" marR="68600" marT="34300" marB="34300" anchor="ctr">
                      <a:lnL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gradFill>
                        <a:gsLst>
                          <a:gs pos="0">
                            <a:srgbClr val="F2F2F2"/>
                          </a:gs>
                          <a:gs pos="100000">
                            <a:srgbClr val="A6A6A6"/>
                          </a:gs>
                        </a:gsLst>
                        <a:lin ang="5400012" scaled="0"/>
                      </a:gra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ko-KR" altLang="en-US" sz="1200" b="0" u="none" strike="noStrike" cap="none" dirty="0">
                            <a:latin typeface="+mn-lt"/>
                            <a:ea typeface="Calibri"/>
                            <a:cs typeface="Calibri"/>
                            <a:sym typeface="Calibri"/>
                          </a:rPr>
                          <a:t>용량</a:t>
                        </a:r>
                        <a:endParaRPr lang="en" sz="1200" b="0" u="none" strike="noStrike" cap="none" dirty="0">
                          <a:latin typeface="+mn-lt"/>
                          <a:ea typeface="Calibri"/>
                          <a:cs typeface="Calibri"/>
                          <a:sym typeface="Calibri"/>
                        </a:endParaRPr>
                      </a:p>
                    </a:txBody>
                    <a:tcPr marL="68600" marR="68600" marT="34300" marB="34300" anchor="ctr">
                      <a:lnL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gradFill>
                        <a:gsLst>
                          <a:gs pos="0">
                            <a:srgbClr val="F2F2F2"/>
                          </a:gs>
                          <a:gs pos="100000">
                            <a:srgbClr val="A6A6A6"/>
                          </a:gs>
                        </a:gsLst>
                        <a:lin ang="5400012" scaled="0"/>
                      </a:gra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ko-KR" altLang="en-US" sz="1200" b="0" u="none" strike="noStrike" cap="none" dirty="0">
                            <a:latin typeface="+mn-lt"/>
                            <a:ea typeface="Calibri"/>
                            <a:cs typeface="Calibri"/>
                            <a:sym typeface="Calibri"/>
                          </a:rPr>
                          <a:t>실패율</a:t>
                        </a:r>
                        <a:endParaRPr lang="en" sz="1200" b="0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endParaRPr>
                      </a:p>
                    </a:txBody>
                    <a:tcPr marL="68600" marR="68600" marT="34300" marB="34300" anchor="ctr">
                      <a:lnL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gradFill>
                        <a:gsLst>
                          <a:gs pos="0">
                            <a:srgbClr val="F2F2F2"/>
                          </a:gs>
                          <a:gs pos="100000">
                            <a:srgbClr val="A6A6A6"/>
                          </a:gs>
                        </a:gsLst>
                        <a:lin ang="5400012" scaled="0"/>
                      </a:gra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650375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altLang="zh-TW" sz="1200" b="1" u="none" strike="noStrike" cap="none" dirty="0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RAID </a:t>
                        </a:r>
                        <a:r>
                          <a:rPr lang="en-US" altLang="zh-TW" sz="1200" b="1" u="none" strike="noStrike" cap="none" dirty="0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5</a:t>
                        </a:r>
                        <a:endParaRPr lang="zh-TW" altLang="zh-TW" sz="1200" b="1" u="none" strike="noStrike" cap="none" dirty="0">
                          <a:latin typeface="+mn-lt"/>
                          <a:ea typeface="Microsoft JhengHei"/>
                          <a:cs typeface="Microsoft JhengHei"/>
                          <a:sym typeface="Microsoft JhengHei"/>
                        </a:endParaRPr>
                      </a:p>
                    </a:txBody>
                    <a:tcPr marL="68600" marR="68600" marT="34300" marB="34300" anchor="ctr">
                      <a:lnL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gradFill>
                        <a:gsLst>
                          <a:gs pos="0">
                            <a:srgbClr val="F2F2F2"/>
                          </a:gs>
                          <a:gs pos="100000">
                            <a:srgbClr val="A6A6A6"/>
                          </a:gs>
                        </a:gsLst>
                        <a:lin ang="5400012" scaled="0"/>
                      </a:gra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u="none" strike="noStrike" cap="none" dirty="0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12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u="none" strike="noStrike" cap="none" dirty="0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1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u="none" strike="noStrike" cap="none" dirty="0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66TB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rgbClr val="000000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b="1" u="none" strike="noStrike" cap="none" dirty="0">
                            <a:solidFill>
                              <a:srgbClr val="000000"/>
                            </a:solidFill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6.15%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D6D6D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638275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u="none" strike="noStrike" cap="none" dirty="0">
                            <a:solidFill>
                              <a:srgbClr val="FFFFFF"/>
                            </a:solidFill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QNAP </a:t>
                        </a:r>
                      </a:p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u="none" strike="noStrike" cap="none" dirty="0">
                            <a:solidFill>
                              <a:srgbClr val="FFFFFF"/>
                            </a:solidFill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RAID 50</a:t>
                        </a:r>
                      </a:p>
                    </a:txBody>
                    <a:tcPr marL="68600" marR="68600" marT="34300" marB="34300" anchor="ctr">
                      <a:lnL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u="none" strike="noStrike" cap="none" dirty="0">
                            <a:solidFill>
                              <a:srgbClr val="FFFFFF"/>
                            </a:solidFill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12 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en-US" altLang="ko-KR" b="0" dirty="0">
                            <a:solidFill>
                              <a:srgbClr val="FFFFFF"/>
                            </a:solidFill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2</a:t>
                        </a:r>
                        <a:r>
                          <a:rPr lang="ko-KR" altLang="en-US" b="0" dirty="0">
                            <a:solidFill>
                              <a:srgbClr val="FFFFFF"/>
                            </a:solidFill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개 이상</a:t>
                        </a:r>
                        <a:endParaRPr lang="zh-TW" b="0" dirty="0">
                          <a:solidFill>
                            <a:srgbClr val="FFFFFF"/>
                          </a:solidFill>
                          <a:latin typeface="+mn-lt"/>
                          <a:ea typeface="Microsoft JhengHei"/>
                          <a:cs typeface="Microsoft JhengHei"/>
                          <a:sym typeface="Microsoft JhengHei"/>
                        </a:endParaRP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u="none" strike="noStrike" cap="none" dirty="0">
                            <a:solidFill>
                              <a:srgbClr val="FFFFFF"/>
                            </a:solidFill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60TB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accent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3200" b="1" i="0" u="none" strike="noStrike" cap="none" dirty="0">
                            <a:solidFill>
                              <a:srgbClr val="FFFFFF"/>
                            </a:solidFill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0.6%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D6D6D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688575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200" b="1" u="none" strike="noStrike" cap="none" dirty="0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RAID 10</a:t>
                        </a:r>
                      </a:p>
                    </a:txBody>
                    <a:tcPr marL="68600" marR="68600" marT="34300" marB="34300" anchor="ctr">
                      <a:lnL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EEEEEE">
                            <a:lumMod val="9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gradFill>
                        <a:gsLst>
                          <a:gs pos="0">
                            <a:srgbClr val="F2F2F2"/>
                          </a:gs>
                          <a:gs pos="100000">
                            <a:srgbClr val="A6A6A6"/>
                          </a:gs>
                        </a:gsLst>
                        <a:lin ang="5400012" scaled="0"/>
                      </a:gra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u="none" strike="noStrike" cap="none" dirty="0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12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EEEEEE">
                            <a:lumMod val="9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EEEEEE">
                            <a:lumMod val="9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Arial"/>
                          <a:buNone/>
                        </a:pPr>
                        <a:r>
                          <a:rPr lang="zh-TW" b="1" dirty="0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6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EEEEEE">
                            <a:lumMod val="9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u="none" strike="noStrike" cap="none" dirty="0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36TB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EEEEEE">
                            <a:lumMod val="9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u="none" strike="noStrike" cap="none" dirty="0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rPr>
                          <a:t>0.2%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D6D6D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EEEEEE">
                            <a:lumMod val="9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</a:tbl>
            </a:graphicData>
          </a:graphic>
        </p:graphicFrame>
        <p:sp>
          <p:nvSpPr>
            <p:cNvPr id="13" name="Shape 366"/>
            <p:cNvSpPr/>
            <p:nvPr/>
          </p:nvSpPr>
          <p:spPr>
            <a:xfrm rot="10800000" flipH="1">
              <a:off x="1184475" y="2484070"/>
              <a:ext cx="4319700" cy="91942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FFFFFF">
                    <a:alpha val="41000"/>
                  </a:srgbClr>
                </a:gs>
                <a:gs pos="100000">
                  <a:srgbClr val="B3B3B3">
                    <a:alpha val="41000"/>
                  </a:srgbClr>
                </a:gs>
              </a:gsLst>
              <a:lin ang="5400012" scaled="0"/>
              <a:tileRect/>
            </a:gra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4" name="Shape 366"/>
            <p:cNvSpPr/>
            <p:nvPr/>
          </p:nvSpPr>
          <p:spPr>
            <a:xfrm rot="10800000" flipH="1">
              <a:off x="175625" y="4470674"/>
              <a:ext cx="5328550" cy="91943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FFFFFF">
                    <a:alpha val="41000"/>
                  </a:srgbClr>
                </a:gs>
                <a:gs pos="100000">
                  <a:srgbClr val="B3B3B3">
                    <a:alpha val="41000"/>
                  </a:srgbClr>
                </a:gs>
              </a:gsLst>
              <a:lin ang="5400012" scaled="0"/>
              <a:tileRect/>
            </a:gra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/>
          <p:nvPr/>
        </p:nvSpPr>
        <p:spPr>
          <a:xfrm>
            <a:off x="0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b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Shape 435"/>
          <p:cNvSpPr txBox="1"/>
          <p:nvPr/>
        </p:nvSpPr>
        <p:spPr>
          <a:xfrm>
            <a:off x="142932" y="1167596"/>
            <a:ext cx="9001200" cy="14943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101600" marR="0" lvl="0" algn="l" rtl="0">
              <a:spcBef>
                <a:spcPts val="360"/>
              </a:spcBef>
              <a:buSzPct val="100000"/>
            </a:pPr>
            <a:endParaRPr lang="en" sz="1600" i="0" u="none" strike="noStrike" cap="none" dirty="0">
              <a:solidFill>
                <a:srgbClr val="000090"/>
              </a:solidFill>
            </a:endParaRPr>
          </a:p>
        </p:txBody>
      </p:sp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356033" y="366750"/>
            <a:ext cx="8216454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ko-KR" altLang="en-US" sz="2800" dirty="0"/>
              <a:t>“무작위 쓰기” 성능을 향상시키는 </a:t>
            </a:r>
            <a:r>
              <a:rPr lang="en-US" altLang="ko-KR" sz="2800" dirty="0"/>
              <a:t>RAID 50 &amp; 60</a:t>
            </a:r>
            <a:endParaRPr lang="en" sz="2800" dirty="0"/>
          </a:p>
        </p:txBody>
      </p:sp>
      <p:sp>
        <p:nvSpPr>
          <p:cNvPr id="17" name="圓角化對角線角落矩形 16"/>
          <p:cNvSpPr/>
          <p:nvPr/>
        </p:nvSpPr>
        <p:spPr>
          <a:xfrm>
            <a:off x="179513" y="1285090"/>
            <a:ext cx="7801302" cy="3456020"/>
          </a:xfrm>
          <a:prstGeom prst="round2DiagRect">
            <a:avLst>
              <a:gd name="adj1" fmla="val 3545"/>
              <a:gd name="adj2" fmla="val 0"/>
            </a:avLst>
          </a:prstGeom>
          <a:solidFill>
            <a:schemeClr val="bg1"/>
          </a:solidFill>
          <a:ln w="12700" cmpd="sng">
            <a:solidFill>
              <a:srgbClr val="2DA0B5"/>
            </a:solidFill>
            <a:prstDash val="dash"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8" name="Shape 374" descr="iSER-01.png"/>
          <p:cNvPicPr preferRelativeResize="0"/>
          <p:nvPr/>
        </p:nvPicPr>
        <p:blipFill rotWithShape="1">
          <a:blip r:embed="rId3">
            <a:alphaModFix/>
          </a:blip>
          <a:srcRect t="228" b="228"/>
          <a:stretch/>
        </p:blipFill>
        <p:spPr>
          <a:xfrm>
            <a:off x="4712963" y="1935850"/>
            <a:ext cx="3153900" cy="27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Shape 375" descr="RAID-01.png"/>
          <p:cNvPicPr preferRelativeResize="0"/>
          <p:nvPr/>
        </p:nvPicPr>
        <p:blipFill rotWithShape="1">
          <a:blip r:embed="rId4">
            <a:alphaModFix/>
          </a:blip>
          <a:srcRect t="7826" b="7835"/>
          <a:stretch/>
        </p:blipFill>
        <p:spPr>
          <a:xfrm>
            <a:off x="179512" y="1819335"/>
            <a:ext cx="4341855" cy="27879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Shape 377"/>
          <p:cNvSpPr/>
          <p:nvPr/>
        </p:nvSpPr>
        <p:spPr>
          <a:xfrm>
            <a:off x="1872930" y="2007975"/>
            <a:ext cx="1071300" cy="2817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lvl="0" algn="ctr">
              <a:buClr>
                <a:srgbClr val="0C0C0C"/>
              </a:buClr>
              <a:buSzPct val="25000"/>
            </a:pPr>
            <a:r>
              <a:rPr lang="es-ES" altLang="zh-TW" sz="1200" b="1" dirty="0">
                <a:solidFill>
                  <a:srgbClr val="FFFFFF"/>
                </a:solidFill>
              </a:rPr>
              <a:t>RAID 5 </a:t>
            </a:r>
            <a:r>
              <a:rPr lang="ko-KR" altLang="en-US" sz="1200" b="1" dirty="0">
                <a:solidFill>
                  <a:srgbClr val="FFFFFF"/>
                </a:solidFill>
              </a:rPr>
              <a:t>풀</a:t>
            </a:r>
            <a:endParaRPr lang="zh-TW" sz="1200" b="1" dirty="0">
              <a:solidFill>
                <a:srgbClr val="FFFFFF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21" name="Shape 378"/>
          <p:cNvSpPr/>
          <p:nvPr/>
        </p:nvSpPr>
        <p:spPr>
          <a:xfrm>
            <a:off x="1760288" y="3383105"/>
            <a:ext cx="1287600" cy="367195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lvl="0" algn="ctr">
              <a:buClr>
                <a:srgbClr val="0C0C0C"/>
              </a:buClr>
              <a:buSzPct val="25000"/>
            </a:pPr>
            <a:r>
              <a:rPr lang="es-ES" altLang="zh-TW" sz="1200" b="1" dirty="0">
                <a:solidFill>
                  <a:srgbClr val="FFFFFF"/>
                </a:solidFill>
              </a:rPr>
              <a:t>RAID 50 </a:t>
            </a:r>
            <a:r>
              <a:rPr lang="ko-KR" altLang="en-US" sz="1200" b="1" dirty="0">
                <a:solidFill>
                  <a:srgbClr val="FFFFFF"/>
                </a:solidFill>
              </a:rPr>
              <a:t>풀</a:t>
            </a:r>
            <a:endParaRPr lang="zh-TW" altLang="zh-TW" sz="1200" b="1" dirty="0">
              <a:solidFill>
                <a:srgbClr val="FFFFFF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22" name="Shape 379"/>
          <p:cNvSpPr/>
          <p:nvPr/>
        </p:nvSpPr>
        <p:spPr>
          <a:xfrm>
            <a:off x="4712963" y="2007975"/>
            <a:ext cx="3267851" cy="222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lvl="0" algn="ctr">
              <a:buClr>
                <a:srgbClr val="0C0C0C"/>
              </a:buClr>
              <a:buSzPct val="25000"/>
            </a:pPr>
            <a:r>
              <a:rPr lang="ko-KR" altLang="en-US" sz="1200" b="1" dirty="0">
                <a:solidFill>
                  <a:srgbClr val="FFFFFF"/>
                </a:solidFill>
              </a:rPr>
              <a:t>무작위 쓰기 </a:t>
            </a:r>
            <a:r>
              <a:rPr lang="es-ES" altLang="zh-TW" sz="1200" b="1" dirty="0">
                <a:solidFill>
                  <a:srgbClr val="FFFFFF"/>
                </a:solidFill>
              </a:rPr>
              <a:t>IOPS</a:t>
            </a:r>
            <a:endParaRPr lang="en" altLang="zh-TW" sz="1200" b="1" dirty="0">
              <a:solidFill>
                <a:srgbClr val="FFFFFF"/>
              </a:solidFill>
            </a:endParaRPr>
          </a:p>
        </p:txBody>
      </p:sp>
      <p:sp>
        <p:nvSpPr>
          <p:cNvPr id="23" name="Shape 380"/>
          <p:cNvSpPr/>
          <p:nvPr/>
        </p:nvSpPr>
        <p:spPr>
          <a:xfrm>
            <a:off x="5406642" y="3750300"/>
            <a:ext cx="932400" cy="222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lvl="0" algn="ctr">
              <a:buClr>
                <a:srgbClr val="0C0C0C"/>
              </a:buClr>
              <a:buSzPct val="25000"/>
            </a:pPr>
            <a:r>
              <a:rPr lang="ko-KR" altLang="en-US" sz="1000" dirty="0">
                <a:solidFill>
                  <a:srgbClr val="FFFFFF"/>
                </a:solidFill>
              </a:rPr>
              <a:t>싱글 </a:t>
            </a:r>
            <a:r>
              <a:rPr lang="es-ES" altLang="zh-TW" sz="1000" dirty="0">
                <a:solidFill>
                  <a:srgbClr val="FFFFFF"/>
                </a:solidFill>
              </a:rPr>
              <a:t>RAID 5</a:t>
            </a:r>
            <a:endParaRPr lang="zh-TW" sz="1000" dirty="0">
              <a:solidFill>
                <a:srgbClr val="FFFFFF"/>
              </a:solidFill>
            </a:endParaRPr>
          </a:p>
        </p:txBody>
      </p:sp>
      <p:sp>
        <p:nvSpPr>
          <p:cNvPr id="24" name="Shape 381"/>
          <p:cNvSpPr/>
          <p:nvPr/>
        </p:nvSpPr>
        <p:spPr>
          <a:xfrm>
            <a:off x="6392050" y="2795863"/>
            <a:ext cx="952403" cy="841912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lvl="0" algn="ctr">
              <a:buClr>
                <a:srgbClr val="0C0C0C"/>
              </a:buClr>
              <a:buSzPct val="25000"/>
            </a:pPr>
            <a:r>
              <a:rPr lang="en-US" altLang="ko-KR" sz="1000" dirty="0">
                <a:solidFill>
                  <a:srgbClr val="FFFFFF"/>
                </a:solidFill>
              </a:rPr>
              <a:t>3</a:t>
            </a:r>
            <a:r>
              <a:rPr lang="ko-KR" altLang="en-US" sz="1000" dirty="0">
                <a:solidFill>
                  <a:srgbClr val="FFFFFF"/>
                </a:solidFill>
              </a:rPr>
              <a:t>개의 하위 그룹을 갖춘 </a:t>
            </a:r>
            <a:r>
              <a:rPr lang="en-US" altLang="ko-KR" sz="1000" dirty="0">
                <a:solidFill>
                  <a:srgbClr val="FFFFFF"/>
                </a:solidFill>
              </a:rPr>
              <a:t>RAID 50</a:t>
            </a:r>
            <a:endParaRPr lang="zh-TW" sz="1000" dirty="0">
              <a:solidFill>
                <a:srgbClr val="FFFFFF"/>
              </a:solidFill>
            </a:endParaRPr>
          </a:p>
        </p:txBody>
      </p:sp>
      <p:sp>
        <p:nvSpPr>
          <p:cNvPr id="25" name="Shape 382"/>
          <p:cNvSpPr/>
          <p:nvPr/>
        </p:nvSpPr>
        <p:spPr>
          <a:xfrm>
            <a:off x="5377053" y="4380215"/>
            <a:ext cx="1967400" cy="98106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lvl="0" algn="ctr">
              <a:buClr>
                <a:srgbClr val="0C0C0C"/>
              </a:buClr>
              <a:buSzPct val="25000"/>
            </a:pPr>
            <a:r>
              <a:rPr lang="en-US" altLang="ko-KR" sz="1000" b="1" dirty="0"/>
              <a:t>4K </a:t>
            </a:r>
            <a:r>
              <a:rPr lang="ko-KR" altLang="en-US" sz="1000" b="1" dirty="0"/>
              <a:t>무작위 쓰기 성능</a:t>
            </a:r>
            <a:endParaRPr lang="zh-TW" sz="1000" b="1" dirty="0"/>
          </a:p>
        </p:txBody>
      </p:sp>
      <p:sp>
        <p:nvSpPr>
          <p:cNvPr id="26" name="Shape 383"/>
          <p:cNvSpPr/>
          <p:nvPr/>
        </p:nvSpPr>
        <p:spPr>
          <a:xfrm>
            <a:off x="7576865" y="1733548"/>
            <a:ext cx="1334748" cy="1062315"/>
          </a:xfrm>
          <a:prstGeom prst="wedgeEllipseCallout">
            <a:avLst>
              <a:gd name="adj1" fmla="val -44061"/>
              <a:gd name="adj2" fmla="val 59115"/>
            </a:avLst>
          </a:prstGeom>
          <a:gradFill>
            <a:gsLst>
              <a:gs pos="0">
                <a:srgbClr val="660066"/>
              </a:gs>
              <a:gs pos="100000">
                <a:srgbClr val="965BDD"/>
              </a:gs>
            </a:gsLst>
          </a:gradFill>
          <a:ln>
            <a:solidFill>
              <a:srgbClr val="8C3AD1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" name="矩形 26"/>
          <p:cNvSpPr/>
          <p:nvPr/>
        </p:nvSpPr>
        <p:spPr>
          <a:xfrm>
            <a:off x="284638" y="1351074"/>
            <a:ext cx="4050620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600" lvl="0">
              <a:spcBef>
                <a:spcPts val="360"/>
              </a:spcBef>
              <a:buSzPct val="100000"/>
            </a:pPr>
            <a:r>
              <a:rPr lang="ko-KR" altLang="en-US" sz="1600" dirty="0">
                <a:solidFill>
                  <a:srgbClr val="000090"/>
                </a:solidFill>
              </a:rPr>
              <a:t>패리티를 동시에 계산하는 다수의 </a:t>
            </a:r>
            <a:r>
              <a:rPr lang="en-US" altLang="ko-KR" sz="1600" dirty="0">
                <a:solidFill>
                  <a:srgbClr val="000090"/>
                </a:solidFill>
              </a:rPr>
              <a:t>RAID </a:t>
            </a:r>
            <a:r>
              <a:rPr lang="ko-KR" altLang="en-US" sz="1600" dirty="0">
                <a:solidFill>
                  <a:srgbClr val="000090"/>
                </a:solidFill>
              </a:rPr>
              <a:t>그룹</a:t>
            </a:r>
            <a:endParaRPr lang="en" altLang="zh-TW" sz="1600" dirty="0">
              <a:solidFill>
                <a:srgbClr val="000090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455276" y="1339835"/>
            <a:ext cx="31215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600" lvl="0">
              <a:spcBef>
                <a:spcPts val="360"/>
              </a:spcBef>
              <a:buSzPct val="100000"/>
            </a:pPr>
            <a:r>
              <a:rPr lang="en-US" altLang="ko-KR" sz="1600" dirty="0">
                <a:solidFill>
                  <a:srgbClr val="000090"/>
                </a:solidFill>
              </a:rPr>
              <a:t>RAID 50(3</a:t>
            </a:r>
            <a:r>
              <a:rPr lang="ko-KR" altLang="en-US" sz="1600" dirty="0">
                <a:solidFill>
                  <a:srgbClr val="000090"/>
                </a:solidFill>
              </a:rPr>
              <a:t>개의 하위 그룹</a:t>
            </a:r>
            <a:r>
              <a:rPr lang="en-US" altLang="ko-KR" sz="1600" dirty="0">
                <a:solidFill>
                  <a:srgbClr val="000090"/>
                </a:solidFill>
              </a:rPr>
              <a:t>) </a:t>
            </a:r>
            <a:r>
              <a:rPr lang="ko-KR" altLang="en-US" sz="1600" dirty="0">
                <a:solidFill>
                  <a:srgbClr val="000090"/>
                </a:solidFill>
              </a:rPr>
              <a:t>및 </a:t>
            </a:r>
            <a:r>
              <a:rPr lang="en-US" altLang="ko-KR" sz="1600" dirty="0">
                <a:solidFill>
                  <a:srgbClr val="000090"/>
                </a:solidFill>
              </a:rPr>
              <a:t>RAID 5(SSD RAID) </a:t>
            </a:r>
            <a:r>
              <a:rPr lang="ko-KR" altLang="en-US" sz="1600" dirty="0">
                <a:solidFill>
                  <a:srgbClr val="000090"/>
                </a:solidFill>
              </a:rPr>
              <a:t>비교</a:t>
            </a:r>
            <a:endParaRPr lang="en" altLang="zh-TW" sz="1600" dirty="0">
              <a:solidFill>
                <a:srgbClr val="000090"/>
              </a:solidFill>
            </a:endParaRPr>
          </a:p>
        </p:txBody>
      </p:sp>
      <p:cxnSp>
        <p:nvCxnSpPr>
          <p:cNvPr id="29" name="直線接點 28"/>
          <p:cNvCxnSpPr/>
          <p:nvPr/>
        </p:nvCxnSpPr>
        <p:spPr>
          <a:xfrm>
            <a:off x="4601665" y="1285090"/>
            <a:ext cx="0" cy="3456020"/>
          </a:xfrm>
          <a:prstGeom prst="line">
            <a:avLst/>
          </a:prstGeom>
          <a:ln w="12700" cmpd="sng">
            <a:solidFill>
              <a:srgbClr val="2DA0B5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Shape 385"/>
          <p:cNvSpPr txBox="1"/>
          <p:nvPr/>
        </p:nvSpPr>
        <p:spPr>
          <a:xfrm>
            <a:off x="7672401" y="1886933"/>
            <a:ext cx="1567135" cy="61375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3000" b="1" dirty="0">
                <a:solidFill>
                  <a:srgbClr val="FFFFFF"/>
                </a:solidFill>
              </a:rPr>
              <a:t>300%</a:t>
            </a:r>
          </a:p>
        </p:txBody>
      </p:sp>
      <p:sp>
        <p:nvSpPr>
          <p:cNvPr id="31" name="Shape 386"/>
          <p:cNvSpPr txBox="1"/>
          <p:nvPr/>
        </p:nvSpPr>
        <p:spPr>
          <a:xfrm>
            <a:off x="7576865" y="2280761"/>
            <a:ext cx="1334748" cy="47738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ko-KR" altLang="en-US" dirty="0">
                <a:solidFill>
                  <a:srgbClr val="FFFFFF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향상</a:t>
            </a:r>
            <a:endParaRPr lang="en" altLang="zh-TW" dirty="0">
              <a:solidFill>
                <a:srgbClr val="FFFFFF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/>
          <p:nvPr/>
        </p:nvSpPr>
        <p:spPr>
          <a:xfrm>
            <a:off x="0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b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Shape 455"/>
          <p:cNvSpPr txBox="1">
            <a:spLocks noGrp="1"/>
          </p:cNvSpPr>
          <p:nvPr>
            <p:ph type="title"/>
          </p:nvPr>
        </p:nvSpPr>
        <p:spPr>
          <a:xfrm>
            <a:off x="0" y="342900"/>
            <a:ext cx="9144000" cy="7246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en-US" altLang="ko-KR" dirty="0"/>
              <a:t>QNAP</a:t>
            </a:r>
            <a:r>
              <a:rPr lang="ko-KR" altLang="en-US" dirty="0"/>
              <a:t>이 제공하는 다양한 유형의 </a:t>
            </a:r>
            <a:r>
              <a:rPr lang="en-US" altLang="ko-KR" dirty="0"/>
              <a:t>RAID</a:t>
            </a:r>
            <a:endParaRPr lang="en" dirty="0"/>
          </a:p>
        </p:txBody>
      </p:sp>
      <p:graphicFrame>
        <p:nvGraphicFramePr>
          <p:cNvPr id="456" name="Shape 456"/>
          <p:cNvGraphicFramePr/>
          <p:nvPr>
            <p:extLst>
              <p:ext uri="{D42A27DB-BD31-4B8C-83A1-F6EECF244321}">
                <p14:modId xmlns:p14="http://schemas.microsoft.com/office/powerpoint/2010/main" val="2765042278"/>
              </p:ext>
            </p:extLst>
          </p:nvPr>
        </p:nvGraphicFramePr>
        <p:xfrm>
          <a:off x="224575" y="1301975"/>
          <a:ext cx="8666400" cy="3006773"/>
        </p:xfrm>
        <a:graphic>
          <a:graphicData uri="http://schemas.openxmlformats.org/drawingml/2006/table">
            <a:tbl>
              <a:tblPr>
                <a:noFill/>
                <a:tableStyleId>{A9974024-AD9F-491E-95B4-DA08EB9712FF}</a:tableStyleId>
              </a:tblPr>
              <a:tblGrid>
                <a:gridCol w="144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1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6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4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52389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s-ES" sz="1200" b="1" dirty="0">
                          <a:solidFill>
                            <a:srgbClr val="FFFFFF"/>
                          </a:solidFill>
                        </a:rPr>
                        <a:t>RAID </a:t>
                      </a:r>
                      <a:r>
                        <a:rPr lang="ko-KR" altLang="en-US" sz="1200" b="1" dirty="0">
                          <a:solidFill>
                            <a:srgbClr val="FFFFFF"/>
                          </a:solidFill>
                        </a:rPr>
                        <a:t>유형</a:t>
                      </a:r>
                      <a:endParaRPr lang="en" sz="12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solidFill>
                            <a:srgbClr val="FFFFFF"/>
                          </a:solidFill>
                        </a:rPr>
                        <a:t>RAID 5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solidFill>
                            <a:srgbClr val="FFFFFF"/>
                          </a:solidFill>
                        </a:rPr>
                        <a:t>RAID 6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solidFill>
                            <a:srgbClr val="FFFFFF"/>
                          </a:solidFill>
                        </a:rPr>
                        <a:t>RAID 10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solidFill>
                            <a:srgbClr val="FFFFFF"/>
                          </a:solidFill>
                        </a:rPr>
                        <a:t>RAID 50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solidFill>
                            <a:srgbClr val="FFFFFF"/>
                          </a:solidFill>
                        </a:rPr>
                        <a:t>RAID 60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389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ko-KR" altLang="en-US" sz="1200" b="1" dirty="0">
                          <a:solidFill>
                            <a:srgbClr val="FFFFFF"/>
                          </a:solidFill>
                        </a:rPr>
                        <a:t>디스크 수</a:t>
                      </a:r>
                      <a:endParaRPr lang="en" sz="12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ko-KR" altLang="en-US" sz="1200" dirty="0"/>
                        <a:t>최소 </a:t>
                      </a:r>
                      <a:r>
                        <a:rPr lang="en-US" altLang="ko-KR" sz="1200" dirty="0"/>
                        <a:t>3</a:t>
                      </a:r>
                      <a:r>
                        <a:rPr lang="ko-KR" altLang="en-US" sz="1200" dirty="0"/>
                        <a:t>개</a:t>
                      </a:r>
                      <a:endParaRPr lang="en" sz="1200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ko-KR" altLang="en-US" sz="1200" dirty="0"/>
                        <a:t>최소 </a:t>
                      </a:r>
                      <a:r>
                        <a:rPr lang="en-US" altLang="ko-KR" sz="1200" dirty="0"/>
                        <a:t>4</a:t>
                      </a:r>
                      <a:r>
                        <a:rPr lang="ko-KR" altLang="en-US" sz="1200" dirty="0"/>
                        <a:t>개</a:t>
                      </a:r>
                      <a:endParaRPr lang="en" sz="1200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ko-KR" altLang="en-US" sz="1200" dirty="0"/>
                        <a:t>최소 </a:t>
                      </a:r>
                      <a:r>
                        <a:rPr lang="en-US" altLang="ko-KR" sz="1200" dirty="0"/>
                        <a:t>4</a:t>
                      </a:r>
                      <a:r>
                        <a:rPr lang="ko-KR" altLang="en-US" sz="1200" dirty="0"/>
                        <a:t>개</a:t>
                      </a:r>
                      <a:endParaRPr lang="en" sz="1200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ko-KR" altLang="en-US" sz="1200" dirty="0"/>
                        <a:t>최소 </a:t>
                      </a:r>
                      <a:r>
                        <a:rPr lang="en-US" altLang="ko-KR" sz="1200" dirty="0"/>
                        <a:t>6</a:t>
                      </a:r>
                      <a:r>
                        <a:rPr lang="ko-KR" altLang="en-US" sz="1200" dirty="0"/>
                        <a:t>개</a:t>
                      </a:r>
                      <a:endParaRPr lang="en" sz="1200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ko-KR" altLang="en-US" sz="1200" dirty="0"/>
                        <a:t>최소 </a:t>
                      </a:r>
                      <a:r>
                        <a:rPr lang="en-US" altLang="ko-KR" sz="1200" dirty="0"/>
                        <a:t>8</a:t>
                      </a:r>
                      <a:r>
                        <a:rPr lang="ko-KR" altLang="en-US" sz="1200" dirty="0"/>
                        <a:t>개</a:t>
                      </a:r>
                      <a:endParaRPr lang="en" sz="1200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757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ko-KR" altLang="en-US" sz="1200" b="1" dirty="0">
                          <a:solidFill>
                            <a:srgbClr val="FFFFFF"/>
                          </a:solidFill>
                        </a:rPr>
                        <a:t>디스크 고장 보호</a:t>
                      </a:r>
                      <a:endParaRPr lang="en" sz="12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" sz="1200" dirty="0">
                          <a:solidFill>
                            <a:schemeClr val="dk1"/>
                          </a:solidFill>
                        </a:rPr>
                        <a:t>2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ko-KR" altLang="en-US" sz="1200" dirty="0">
                          <a:solidFill>
                            <a:schemeClr val="dk1"/>
                          </a:solidFill>
                        </a:rPr>
                        <a:t>디스크 수의 절반</a:t>
                      </a:r>
                      <a:endParaRPr lang="en" sz="1200" dirty="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2~5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4~10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151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ko-KR" altLang="en-US" sz="1200" b="1" dirty="0">
                          <a:solidFill>
                            <a:srgbClr val="FFFFFF"/>
                          </a:solidFill>
                        </a:rPr>
                        <a:t>쓰기 성능</a:t>
                      </a:r>
                      <a:endParaRPr lang="en" sz="12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" sz="1200" dirty="0">
                          <a:solidFill>
                            <a:schemeClr val="dk1"/>
                          </a:solidFill>
                        </a:rPr>
                        <a:t>★★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★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" sz="1200" dirty="0">
                          <a:solidFill>
                            <a:schemeClr val="dk1"/>
                          </a:solidFill>
                        </a:rPr>
                        <a:t>★★★★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" sz="1200" dirty="0">
                          <a:solidFill>
                            <a:schemeClr val="dk1"/>
                          </a:solidFill>
                        </a:rPr>
                        <a:t>★★★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★★★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389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ko-KR" altLang="en-US" sz="1200" b="1" dirty="0">
                          <a:solidFill>
                            <a:srgbClr val="FFFFFF"/>
                          </a:solidFill>
                        </a:rPr>
                        <a:t>용량</a:t>
                      </a:r>
                      <a:endParaRPr lang="en" sz="12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★★★★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★★★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★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" sz="1200" dirty="0">
                          <a:solidFill>
                            <a:schemeClr val="dk1"/>
                          </a:solidFill>
                        </a:rPr>
                        <a:t>★★★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★★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216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rgbClr val="000000"/>
                        </a:buClr>
                        <a:buSzPct val="78571"/>
                        <a:buFont typeface="Arial"/>
                        <a:buNone/>
                      </a:pPr>
                      <a:r>
                        <a:rPr lang="ko-KR" altLang="en-US" sz="1200" b="1" dirty="0">
                          <a:solidFill>
                            <a:srgbClr val="FFFFFF"/>
                          </a:solidFill>
                        </a:rPr>
                        <a:t>사용 사례</a:t>
                      </a:r>
                      <a:endParaRPr lang="en" sz="12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ko-KR" altLang="en-US" sz="1200" dirty="0"/>
                        <a:t>백업만 가능</a:t>
                      </a:r>
                      <a:endParaRPr lang="en" sz="1200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ko-KR" altLang="en-US" sz="1200" dirty="0"/>
                        <a:t>일반 애플리케이션</a:t>
                      </a:r>
                      <a:endParaRPr lang="en" sz="1200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altLang="ko-KR" sz="1200" dirty="0"/>
                        <a:t>VDI </a:t>
                      </a:r>
                      <a:r>
                        <a:rPr lang="ko-KR" altLang="en-US" sz="1200" dirty="0"/>
                        <a:t>호스팅 및 데이터베이스</a:t>
                      </a:r>
                      <a:endParaRPr lang="en" sz="1200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ko-KR" altLang="en-US" sz="1200" dirty="0"/>
                        <a:t>빈번한 백업</a:t>
                      </a:r>
                      <a:endParaRPr lang="en" sz="1200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ko-KR" altLang="en-US" sz="1200" dirty="0"/>
                        <a:t>대용량이 필요한 </a:t>
                      </a:r>
                      <a:r>
                        <a:rPr lang="en-US" altLang="ko-KR" sz="1200" dirty="0"/>
                        <a:t>VDI </a:t>
                      </a:r>
                      <a:r>
                        <a:rPr lang="ko-KR" altLang="en-US" sz="1200" dirty="0"/>
                        <a:t>또는 미디어 편집</a:t>
                      </a:r>
                      <a:endParaRPr lang="en" sz="1200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hape 462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b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Shape 463"/>
          <p:cNvSpPr txBox="1"/>
          <p:nvPr/>
        </p:nvSpPr>
        <p:spPr>
          <a:xfrm>
            <a:off x="142925" y="1177200"/>
            <a:ext cx="8669400" cy="2130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457200" lvl="0" indent="-355600">
              <a:spcBef>
                <a:spcPts val="36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-US" altLang="ko-KR" sz="1800" dirty="0">
                <a:solidFill>
                  <a:srgbClr val="0C0C0C"/>
                </a:solidFill>
              </a:rPr>
              <a:t>HDD RAID 50 = </a:t>
            </a:r>
            <a:r>
              <a:rPr lang="ko-KR" altLang="en-US" sz="1800" dirty="0">
                <a:solidFill>
                  <a:srgbClr val="0C0C0C"/>
                </a:solidFill>
              </a:rPr>
              <a:t>대용량 백업 서버</a:t>
            </a:r>
          </a:p>
          <a:p>
            <a:pPr marL="457200" lvl="0" indent="-355600">
              <a:spcBef>
                <a:spcPts val="36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-US" altLang="ko-KR" sz="1800" dirty="0">
                <a:solidFill>
                  <a:srgbClr val="0C0C0C"/>
                </a:solidFill>
              </a:rPr>
              <a:t>HDD RAID 60 + </a:t>
            </a:r>
            <a:r>
              <a:rPr lang="ko-KR" altLang="en-US" sz="1800" dirty="0">
                <a:solidFill>
                  <a:srgbClr val="0C0C0C"/>
                </a:solidFill>
              </a:rPr>
              <a:t>읽기 전용 </a:t>
            </a:r>
            <a:r>
              <a:rPr lang="en-US" altLang="ko-KR" sz="1800" dirty="0">
                <a:solidFill>
                  <a:srgbClr val="0C0C0C"/>
                </a:solidFill>
              </a:rPr>
              <a:t>SSD </a:t>
            </a:r>
            <a:r>
              <a:rPr lang="ko-KR" altLang="en-US" sz="1800" dirty="0">
                <a:solidFill>
                  <a:srgbClr val="0C0C0C"/>
                </a:solidFill>
              </a:rPr>
              <a:t>캐시 </a:t>
            </a:r>
            <a:r>
              <a:rPr lang="en-US" altLang="ko-KR" sz="1800" dirty="0">
                <a:solidFill>
                  <a:srgbClr val="0C0C0C"/>
                </a:solidFill>
              </a:rPr>
              <a:t>= </a:t>
            </a:r>
            <a:r>
              <a:rPr lang="ko-KR" altLang="en-US" sz="1800" dirty="0">
                <a:solidFill>
                  <a:srgbClr val="0C0C0C"/>
                </a:solidFill>
              </a:rPr>
              <a:t>대용량 파일 서버</a:t>
            </a:r>
            <a:endParaRPr lang="en" sz="1800" i="0" u="none" strike="noStrike" cap="none" dirty="0">
              <a:solidFill>
                <a:srgbClr val="0C0C0C"/>
              </a:solidFill>
            </a:endParaRPr>
          </a:p>
          <a:p>
            <a:pPr marL="457200" lvl="0" indent="-355600">
              <a:spcBef>
                <a:spcPts val="36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-US" altLang="ko-KR" sz="1800" dirty="0">
                <a:solidFill>
                  <a:srgbClr val="044981"/>
                </a:solidFill>
              </a:rPr>
              <a:t>SSD RAID 50 + HDD RAID 60 = </a:t>
            </a:r>
            <a:r>
              <a:rPr lang="ko-KR" altLang="en-US" sz="1800" dirty="0">
                <a:solidFill>
                  <a:srgbClr val="044981"/>
                </a:solidFill>
              </a:rPr>
              <a:t>대용량</a:t>
            </a:r>
            <a:r>
              <a:rPr lang="en-US" altLang="ko-KR" sz="1800" dirty="0">
                <a:solidFill>
                  <a:srgbClr val="044981"/>
                </a:solidFill>
              </a:rPr>
              <a:t>, </a:t>
            </a:r>
            <a:r>
              <a:rPr lang="ko-KR" altLang="en-US" sz="1800" dirty="0">
                <a:solidFill>
                  <a:srgbClr val="044981"/>
                </a:solidFill>
              </a:rPr>
              <a:t>고성능 가상 스토리지 서버</a:t>
            </a:r>
            <a:endParaRPr lang="en" sz="1800" dirty="0">
              <a:solidFill>
                <a:srgbClr val="044981"/>
              </a:solidFill>
            </a:endParaRPr>
          </a:p>
        </p:txBody>
      </p:sp>
      <p:sp>
        <p:nvSpPr>
          <p:cNvPr id="464" name="Shape 464"/>
          <p:cNvSpPr txBox="1"/>
          <p:nvPr/>
        </p:nvSpPr>
        <p:spPr>
          <a:xfrm>
            <a:off x="72008" y="4942838"/>
            <a:ext cx="5076000" cy="246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lvl="0">
              <a:buSzPct val="25000"/>
            </a:pPr>
            <a:r>
              <a:rPr lang="en-US" altLang="ko-KR" sz="12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RAID 50/60 </a:t>
            </a:r>
            <a:r>
              <a:rPr lang="ko-KR" altLang="en-US" sz="12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풀은 일단 생성되면 스트리핑으로 확장할 수 없습니다</a:t>
            </a:r>
            <a:r>
              <a:rPr lang="en-US" altLang="ko-KR" sz="12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" sz="12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Shape 465"/>
          <p:cNvSpPr txBox="1">
            <a:spLocks noGrp="1"/>
          </p:cNvSpPr>
          <p:nvPr>
            <p:ph type="title"/>
          </p:nvPr>
        </p:nvSpPr>
        <p:spPr>
          <a:xfrm>
            <a:off x="1" y="342900"/>
            <a:ext cx="9143999" cy="69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en-US" altLang="ko-KR" dirty="0" err="1"/>
              <a:t>Qtier</a:t>
            </a:r>
            <a:r>
              <a:rPr lang="ko-KR" altLang="en-US" dirty="0"/>
              <a:t>를 통한 </a:t>
            </a:r>
            <a:r>
              <a:rPr lang="en-US" altLang="ko-KR" dirty="0"/>
              <a:t>RAID 50/60 </a:t>
            </a:r>
            <a:r>
              <a:rPr lang="ko-KR" altLang="en-US" dirty="0"/>
              <a:t>배치</a:t>
            </a:r>
            <a:endParaRPr lang="en" dirty="0"/>
          </a:p>
        </p:txBody>
      </p:sp>
      <p:pic>
        <p:nvPicPr>
          <p:cNvPr id="466" name="Shape 466" descr="給coco.png"/>
          <p:cNvPicPr preferRelativeResize="0"/>
          <p:nvPr/>
        </p:nvPicPr>
        <p:blipFill rotWithShape="1">
          <a:blip r:embed="rId3">
            <a:alphaModFix/>
          </a:blip>
          <a:srcRect t="3962" b="-2040"/>
          <a:stretch/>
        </p:blipFill>
        <p:spPr>
          <a:xfrm>
            <a:off x="1567733" y="2231881"/>
            <a:ext cx="5497174" cy="2685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Shape 472"/>
          <p:cNvPicPr preferRelativeResize="0"/>
          <p:nvPr/>
        </p:nvPicPr>
        <p:blipFill rotWithShape="1">
          <a:blip r:embed="rId3">
            <a:alphaModFix/>
          </a:blip>
          <a:srcRect l="1184" r="7724"/>
          <a:stretch/>
        </p:blipFill>
        <p:spPr>
          <a:xfrm>
            <a:off x="0" y="531628"/>
            <a:ext cx="9144000" cy="4611871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Shape 473"/>
          <p:cNvSpPr txBox="1"/>
          <p:nvPr/>
        </p:nvSpPr>
        <p:spPr>
          <a:xfrm>
            <a:off x="2771800" y="3714229"/>
            <a:ext cx="1500300" cy="21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"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PM</a:t>
            </a:r>
          </a:p>
        </p:txBody>
      </p:sp>
      <p:sp>
        <p:nvSpPr>
          <p:cNvPr id="474" name="Shape 474"/>
          <p:cNvSpPr/>
          <p:nvPr/>
        </p:nvSpPr>
        <p:spPr>
          <a:xfrm>
            <a:off x="0" y="2527841"/>
            <a:ext cx="6596380" cy="173435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4200">
              <a:solidFill>
                <a:srgbClr val="161D9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75" name="Shape 475"/>
          <p:cNvSpPr/>
          <p:nvPr/>
        </p:nvSpPr>
        <p:spPr>
          <a:xfrm>
            <a:off x="285700" y="2581006"/>
            <a:ext cx="6310680" cy="158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ko-KR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고객의 과제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, QNAP</a:t>
            </a:r>
            <a:r>
              <a:rPr lang="ko-KR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의 솔루션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: </a:t>
            </a:r>
            <a:br>
              <a:rPr lang="en" sz="18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ko-KR" altLang="en-US" sz="4000" b="1" dirty="0">
                <a:solidFill>
                  <a:srgbClr val="04498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극대화된 </a:t>
            </a:r>
            <a:r>
              <a:rPr lang="en-US" altLang="ko-KR" sz="4000" b="1" dirty="0">
                <a:solidFill>
                  <a:srgbClr val="04498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ROI</a:t>
            </a:r>
            <a:r>
              <a:rPr lang="ko-KR" altLang="en-US" sz="4000" b="1" dirty="0">
                <a:solidFill>
                  <a:srgbClr val="04498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로</a:t>
            </a:r>
            <a:endParaRPr lang="en-US" altLang="ko-KR" sz="4000" b="1" dirty="0">
              <a:solidFill>
                <a:srgbClr val="04498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  <a:p>
            <a:pPr lvl="0">
              <a:buSzPct val="25000"/>
            </a:pPr>
            <a:r>
              <a:rPr lang="en-US" altLang="ko-KR" sz="4000" b="1" dirty="0">
                <a:solidFill>
                  <a:srgbClr val="04498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iSCSI VJBOD </a:t>
            </a:r>
            <a:r>
              <a:rPr lang="ko-KR" altLang="en-US" sz="4000" b="1" dirty="0">
                <a:solidFill>
                  <a:srgbClr val="04498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확장</a:t>
            </a:r>
            <a:endParaRPr lang="en" sz="4000" b="1" dirty="0">
              <a:solidFill>
                <a:srgbClr val="04498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圓角矩形 13"/>
          <p:cNvSpPr/>
          <p:nvPr/>
        </p:nvSpPr>
        <p:spPr>
          <a:xfrm>
            <a:off x="5326470" y="1619234"/>
            <a:ext cx="3325403" cy="637618"/>
          </a:xfrm>
          <a:prstGeom prst="roundRect">
            <a:avLst>
              <a:gd name="adj" fmla="val 5839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圓角矩形 8"/>
          <p:cNvSpPr/>
          <p:nvPr/>
        </p:nvSpPr>
        <p:spPr>
          <a:xfrm>
            <a:off x="5165387" y="1466834"/>
            <a:ext cx="3628758" cy="2214620"/>
          </a:xfrm>
          <a:prstGeom prst="roundRect">
            <a:avLst>
              <a:gd name="adj" fmla="val 5839"/>
            </a:avLst>
          </a:pr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듀얼 모드</a:t>
            </a:r>
            <a:r>
              <a:rPr lang="en-US" altLang="ko-KR" dirty="0"/>
              <a:t>: </a:t>
            </a:r>
            <a:r>
              <a:rPr lang="en-US" altLang="ko-KR" dirty="0" err="1"/>
              <a:t>iSCSI</a:t>
            </a:r>
            <a:r>
              <a:rPr lang="en-US" altLang="ko-KR" dirty="0"/>
              <a:t> </a:t>
            </a:r>
            <a:r>
              <a:rPr lang="ko-KR" altLang="en-US" dirty="0"/>
              <a:t>초기자 및 대상</a:t>
            </a:r>
            <a:endParaRPr lang="zh-TW" altLang="en-US" dirty="0">
              <a:latin typeface="+mj-lt"/>
              <a:ea typeface="微軟正黑體" pitchFamily="34" charset="-120"/>
            </a:endParaRPr>
          </a:p>
        </p:txBody>
      </p:sp>
      <p:sp>
        <p:nvSpPr>
          <p:cNvPr id="4" name="Shape 420"/>
          <p:cNvSpPr txBox="1"/>
          <p:nvPr/>
        </p:nvSpPr>
        <p:spPr>
          <a:xfrm>
            <a:off x="300774" y="1258783"/>
            <a:ext cx="4864613" cy="231135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5560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</a:pPr>
            <a:endParaRPr lang="zh-TW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" name="Shape 4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5416" y="1762545"/>
            <a:ext cx="4754056" cy="252735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6" name="矩形 5"/>
          <p:cNvSpPr/>
          <p:nvPr/>
        </p:nvSpPr>
        <p:spPr>
          <a:xfrm>
            <a:off x="5707936" y="2409229"/>
            <a:ext cx="30862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dirty="0">
                <a:solidFill>
                  <a:srgbClr val="002060"/>
                </a:solidFill>
              </a:rPr>
              <a:t>다른 스토리지의 </a:t>
            </a:r>
            <a:r>
              <a:rPr lang="en-US" altLang="ko-KR" b="1" dirty="0" err="1">
                <a:solidFill>
                  <a:srgbClr val="002060"/>
                </a:solidFill>
              </a:rPr>
              <a:t>iSCSI</a:t>
            </a:r>
            <a:r>
              <a:rPr lang="en-US" altLang="ko-KR" b="1" dirty="0">
                <a:solidFill>
                  <a:srgbClr val="002060"/>
                </a:solidFill>
              </a:rPr>
              <a:t> </a:t>
            </a:r>
            <a:r>
              <a:rPr lang="ko-KR" altLang="en-US" b="1" dirty="0">
                <a:solidFill>
                  <a:srgbClr val="002060"/>
                </a:solidFill>
              </a:rPr>
              <a:t>대상 마운트</a:t>
            </a:r>
            <a:endParaRPr lang="en-US" altLang="ko-KR" b="1" dirty="0">
              <a:solidFill>
                <a:srgbClr val="002060"/>
              </a:solidFill>
            </a:endParaRPr>
          </a:p>
          <a:p>
            <a:endParaRPr lang="en-US" b="1" dirty="0">
              <a:solidFill>
                <a:srgbClr val="002060"/>
              </a:solidFill>
            </a:endParaRPr>
          </a:p>
          <a:p>
            <a:br>
              <a:rPr lang="en-US" b="1" dirty="0">
                <a:solidFill>
                  <a:srgbClr val="002060"/>
                </a:solidFill>
              </a:rPr>
            </a:br>
            <a:r>
              <a:rPr lang="ko-KR" altLang="en-US" b="1" dirty="0">
                <a:solidFill>
                  <a:srgbClr val="002060"/>
                </a:solidFill>
              </a:rPr>
              <a:t>특별한 </a:t>
            </a:r>
            <a:r>
              <a:rPr lang="en-US" altLang="ko-KR" b="1" dirty="0" err="1">
                <a:solidFill>
                  <a:srgbClr val="002060"/>
                </a:solidFill>
              </a:rPr>
              <a:t>iSCSI</a:t>
            </a:r>
            <a:r>
              <a:rPr lang="en-US" altLang="ko-KR" b="1" dirty="0">
                <a:solidFill>
                  <a:srgbClr val="002060"/>
                </a:solidFill>
              </a:rPr>
              <a:t> </a:t>
            </a:r>
            <a:r>
              <a:rPr lang="ko-KR" altLang="en-US" b="1" dirty="0">
                <a:solidFill>
                  <a:srgbClr val="002060"/>
                </a:solidFill>
              </a:rPr>
              <a:t>확장</a:t>
            </a:r>
            <a:r>
              <a:rPr lang="en-US" altLang="ko-KR" b="1" dirty="0">
                <a:solidFill>
                  <a:srgbClr val="002060"/>
                </a:solidFill>
              </a:rPr>
              <a:t>(VJBOD) </a:t>
            </a:r>
            <a:r>
              <a:rPr lang="ko-KR" altLang="en-US" b="1" dirty="0">
                <a:solidFill>
                  <a:srgbClr val="002060"/>
                </a:solidFill>
              </a:rPr>
              <a:t>사용</a:t>
            </a:r>
            <a:endParaRPr lang="en-US" dirty="0">
              <a:solidFill>
                <a:srgbClr val="002060"/>
              </a:solidFill>
            </a:endParaRPr>
          </a:p>
          <a:p>
            <a:br>
              <a:rPr lang="en-US" dirty="0"/>
            </a:br>
            <a:endParaRPr lang="zh-TW" altLang="en-US" b="1" dirty="0">
              <a:solidFill>
                <a:srgbClr val="002060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83894" y="1359879"/>
            <a:ext cx="4798108" cy="3349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35560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</a:pPr>
            <a:r>
              <a:rPr lang="ko-KR" altLang="en-US" sz="1500" b="1" dirty="0">
                <a:solidFill>
                  <a:srgbClr val="0070C0"/>
                </a:solidFill>
              </a:rPr>
              <a:t>주요 스토리지 제조업체들이 </a:t>
            </a:r>
            <a:r>
              <a:rPr lang="en-US" altLang="ko-KR" sz="1500" b="1" dirty="0" err="1">
                <a:solidFill>
                  <a:srgbClr val="0070C0"/>
                </a:solidFill>
              </a:rPr>
              <a:t>iSCSI</a:t>
            </a:r>
            <a:r>
              <a:rPr lang="en-US" altLang="ko-KR" sz="1500" b="1" dirty="0">
                <a:solidFill>
                  <a:srgbClr val="0070C0"/>
                </a:solidFill>
              </a:rPr>
              <a:t> </a:t>
            </a:r>
            <a:r>
              <a:rPr lang="ko-KR" altLang="en-US" sz="1500" b="1" dirty="0">
                <a:solidFill>
                  <a:srgbClr val="0070C0"/>
                </a:solidFill>
              </a:rPr>
              <a:t>대상을 지원합니다</a:t>
            </a:r>
            <a:endParaRPr lang="zh-TW" altLang="en-US" sz="1500" b="1" dirty="0">
              <a:solidFill>
                <a:srgbClr val="0070C0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365383" y="1652889"/>
            <a:ext cx="32140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altLang="ko-KR" sz="1600" b="1" dirty="0">
                <a:solidFill>
                  <a:schemeClr val="bg1"/>
                </a:solidFill>
              </a:rPr>
              <a:t>QNAP NAS</a:t>
            </a:r>
            <a:r>
              <a:rPr lang="ko-KR" altLang="en-US" sz="1600" b="1" dirty="0">
                <a:solidFill>
                  <a:schemeClr val="bg1"/>
                </a:solidFill>
              </a:rPr>
              <a:t>는 </a:t>
            </a:r>
            <a:r>
              <a:rPr lang="en-US" altLang="ko-KR" sz="1600" b="1" dirty="0" err="1">
                <a:solidFill>
                  <a:schemeClr val="bg1"/>
                </a:solidFill>
              </a:rPr>
              <a:t>iSCSI</a:t>
            </a:r>
            <a:r>
              <a:rPr lang="en-US" altLang="ko-KR" sz="1600" b="1" dirty="0">
                <a:solidFill>
                  <a:schemeClr val="bg1"/>
                </a:solidFill>
              </a:rPr>
              <a:t> </a:t>
            </a:r>
            <a:r>
              <a:rPr lang="ko-KR" altLang="en-US" sz="1600" b="1" dirty="0">
                <a:solidFill>
                  <a:schemeClr val="bg1"/>
                </a:solidFill>
              </a:rPr>
              <a:t>초기자 및 </a:t>
            </a:r>
            <a:r>
              <a:rPr lang="en-US" altLang="ko-KR" sz="1600" b="1" dirty="0" err="1">
                <a:solidFill>
                  <a:schemeClr val="bg1"/>
                </a:solidFill>
              </a:rPr>
              <a:t>iSCSI</a:t>
            </a:r>
            <a:r>
              <a:rPr lang="en-US" altLang="ko-KR" sz="1600" b="1" dirty="0">
                <a:solidFill>
                  <a:schemeClr val="bg1"/>
                </a:solidFill>
              </a:rPr>
              <a:t> </a:t>
            </a:r>
            <a:r>
              <a:rPr lang="ko-KR" altLang="en-US" sz="1600" b="1" dirty="0">
                <a:solidFill>
                  <a:schemeClr val="bg1"/>
                </a:solidFill>
              </a:rPr>
              <a:t>대상을 지원합니다</a:t>
            </a:r>
            <a:endParaRPr lang="en-US" sz="1600" b="1" dirty="0">
              <a:solidFill>
                <a:schemeClr val="bg1"/>
              </a:solidFill>
            </a:endParaRPr>
          </a:p>
        </p:txBody>
      </p:sp>
      <p:grpSp>
        <p:nvGrpSpPr>
          <p:cNvPr id="3" name="群組 10"/>
          <p:cNvGrpSpPr/>
          <p:nvPr/>
        </p:nvGrpSpPr>
        <p:grpSpPr>
          <a:xfrm>
            <a:off x="5326471" y="2432006"/>
            <a:ext cx="381464" cy="307777"/>
            <a:chOff x="1546636" y="3304266"/>
            <a:chExt cx="473628" cy="382141"/>
          </a:xfrm>
        </p:grpSpPr>
        <p:sp>
          <p:nvSpPr>
            <p:cNvPr id="12" name="橢圓 11"/>
            <p:cNvSpPr/>
            <p:nvPr/>
          </p:nvSpPr>
          <p:spPr>
            <a:xfrm>
              <a:off x="1601781" y="3335219"/>
              <a:ext cx="349827" cy="34980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1546636" y="3304266"/>
              <a:ext cx="473628" cy="3821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１</a:t>
              </a:r>
              <a:endParaRPr kumimoji="1"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10" name="群組 14"/>
          <p:cNvGrpSpPr/>
          <p:nvPr/>
        </p:nvGrpSpPr>
        <p:grpSpPr>
          <a:xfrm>
            <a:off x="5326471" y="3066026"/>
            <a:ext cx="381464" cy="307777"/>
            <a:chOff x="1546636" y="3304266"/>
            <a:chExt cx="473628" cy="382141"/>
          </a:xfrm>
        </p:grpSpPr>
        <p:sp>
          <p:nvSpPr>
            <p:cNvPr id="16" name="橢圓 15"/>
            <p:cNvSpPr/>
            <p:nvPr/>
          </p:nvSpPr>
          <p:spPr>
            <a:xfrm>
              <a:off x="1601781" y="3335219"/>
              <a:ext cx="349827" cy="34980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1546636" y="3304266"/>
              <a:ext cx="473628" cy="3821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2</a:t>
              </a:r>
              <a:endParaRPr kumimoji="1"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0775" y="411510"/>
            <a:ext cx="8653219" cy="624600"/>
          </a:xfrm>
        </p:spPr>
        <p:txBody>
          <a:bodyPr/>
          <a:lstStyle/>
          <a:p>
            <a:r>
              <a:rPr lang="en-US" altLang="ko-KR" dirty="0" err="1"/>
              <a:t>iSCSI</a:t>
            </a:r>
            <a:r>
              <a:rPr lang="en-US" altLang="ko-KR" dirty="0"/>
              <a:t> </a:t>
            </a:r>
            <a:r>
              <a:rPr lang="ko-KR" altLang="en-US" dirty="0"/>
              <a:t>초기자를 사용해 다른 스토리지 마운트</a:t>
            </a:r>
            <a:endParaRPr lang="zh-TW" altLang="en-US" dirty="0">
              <a:latin typeface="+mj-lt"/>
              <a:ea typeface="微軟正黑體" pitchFamily="34" charset="-120"/>
            </a:endParaRPr>
          </a:p>
        </p:txBody>
      </p:sp>
      <p:pic>
        <p:nvPicPr>
          <p:cNvPr id="4" name="Shape 427"/>
          <p:cNvPicPr preferRelativeResize="0"/>
          <p:nvPr/>
        </p:nvPicPr>
        <p:blipFill rotWithShape="1">
          <a:blip r:embed="rId2">
            <a:alphaModFix/>
          </a:blip>
          <a:srcRect t="22406" r="32441" b="59805"/>
          <a:stretch/>
        </p:blipFill>
        <p:spPr>
          <a:xfrm>
            <a:off x="429582" y="2710122"/>
            <a:ext cx="2351042" cy="563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428"/>
          <p:cNvPicPr preferRelativeResize="0"/>
          <p:nvPr/>
        </p:nvPicPr>
        <p:blipFill rotWithShape="1">
          <a:blip r:embed="rId3">
            <a:alphaModFix/>
          </a:blip>
          <a:srcRect t="16289"/>
          <a:stretch/>
        </p:blipFill>
        <p:spPr>
          <a:xfrm>
            <a:off x="2804374" y="2615553"/>
            <a:ext cx="2244520" cy="681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429"/>
          <p:cNvPicPr preferRelativeResize="0"/>
          <p:nvPr/>
        </p:nvPicPr>
        <p:blipFill rotWithShape="1">
          <a:blip r:embed="rId4">
            <a:alphaModFix/>
          </a:blip>
          <a:srcRect l="10038" t="10178" r="8415" b="10919"/>
          <a:stretch/>
        </p:blipFill>
        <p:spPr>
          <a:xfrm>
            <a:off x="2363316" y="3382258"/>
            <a:ext cx="1835838" cy="501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430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593884" y="3392985"/>
            <a:ext cx="1556864" cy="429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4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27573" y="2641986"/>
            <a:ext cx="761540" cy="76153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432"/>
          <p:cNvSpPr txBox="1"/>
          <p:nvPr/>
        </p:nvSpPr>
        <p:spPr>
          <a:xfrm>
            <a:off x="398250" y="4685250"/>
            <a:ext cx="6058500" cy="255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sz="1000" dirty="0">
                <a:latin typeface="+mn-lt"/>
                <a:ea typeface="Microsoft JhengHei"/>
                <a:cs typeface="Microsoft JhengHei"/>
                <a:sym typeface="Microsoft JhengHei"/>
              </a:rPr>
              <a:t>*</a:t>
            </a:r>
            <a:r>
              <a:rPr lang="zh-TW" altLang="en-US" sz="1000" dirty="0">
                <a:latin typeface="+mn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ko-KR" altLang="en-US" sz="1000" dirty="0">
                <a:latin typeface="+mn-lt"/>
                <a:ea typeface="Microsoft JhengHei"/>
                <a:cs typeface="Microsoft JhengHei"/>
                <a:sym typeface="Microsoft JhengHei"/>
              </a:rPr>
              <a:t>로고는 각 회사 고유의 자산입니다</a:t>
            </a:r>
            <a:r>
              <a:rPr lang="en-US" altLang="ko-KR" sz="1000" dirty="0">
                <a:latin typeface="+mn-lt"/>
                <a:ea typeface="Microsoft JhengHei"/>
                <a:cs typeface="Microsoft JhengHei"/>
                <a:sym typeface="Microsoft JhengHei"/>
              </a:rPr>
              <a:t>.</a:t>
            </a:r>
            <a:endParaRPr lang="zh-TW" sz="1000" dirty="0"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" name="Shape 463"/>
          <p:cNvSpPr txBox="1"/>
          <p:nvPr/>
        </p:nvSpPr>
        <p:spPr>
          <a:xfrm>
            <a:off x="142925" y="1240808"/>
            <a:ext cx="8669400" cy="2130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457200" lvl="0" indent="-355600">
              <a:spcBef>
                <a:spcPts val="36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-US" altLang="ko-KR" sz="1800" dirty="0" err="1">
                <a:solidFill>
                  <a:srgbClr val="0C0C0C"/>
                </a:solidFill>
              </a:rPr>
              <a:t>iSCSI</a:t>
            </a:r>
            <a:r>
              <a:rPr lang="en-US" altLang="ko-KR" sz="1800" dirty="0">
                <a:solidFill>
                  <a:srgbClr val="0C0C0C"/>
                </a:solidFill>
              </a:rPr>
              <a:t> </a:t>
            </a:r>
            <a:r>
              <a:rPr lang="ko-KR" altLang="en-US" sz="1800" dirty="0">
                <a:solidFill>
                  <a:srgbClr val="0C0C0C"/>
                </a:solidFill>
              </a:rPr>
              <a:t>초기자 및 대상은 산업 표준입니다</a:t>
            </a:r>
          </a:p>
          <a:p>
            <a:pPr marL="457200" lvl="0" indent="-355600">
              <a:spcBef>
                <a:spcPts val="36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-US" altLang="ko-KR" sz="1800" dirty="0">
                <a:solidFill>
                  <a:srgbClr val="0C0C0C"/>
                </a:solidFill>
              </a:rPr>
              <a:t>QNAP iSCSI </a:t>
            </a:r>
            <a:r>
              <a:rPr lang="ko-KR" altLang="en-US" sz="1800" dirty="0">
                <a:solidFill>
                  <a:srgbClr val="0C0C0C"/>
                </a:solidFill>
              </a:rPr>
              <a:t>초기자는 수정없이 </a:t>
            </a:r>
            <a:r>
              <a:rPr lang="en-US" altLang="ko-KR" sz="1800" dirty="0">
                <a:solidFill>
                  <a:srgbClr val="0C0C0C"/>
                </a:solidFill>
              </a:rPr>
              <a:t>EMC, NetApp, </a:t>
            </a:r>
            <a:r>
              <a:rPr lang="en-US" altLang="ko-KR" sz="1800" dirty="0" err="1">
                <a:solidFill>
                  <a:srgbClr val="0C0C0C"/>
                </a:solidFill>
              </a:rPr>
              <a:t>Synology</a:t>
            </a:r>
            <a:r>
              <a:rPr lang="en-US" altLang="ko-KR" sz="1800" dirty="0">
                <a:solidFill>
                  <a:srgbClr val="0C0C0C"/>
                </a:solidFill>
              </a:rPr>
              <a:t>, QSAN </a:t>
            </a:r>
            <a:r>
              <a:rPr lang="en-US" altLang="ko-KR" sz="1800" dirty="0" err="1">
                <a:solidFill>
                  <a:srgbClr val="0C0C0C"/>
                </a:solidFill>
              </a:rPr>
              <a:t>iSCSI</a:t>
            </a:r>
            <a:r>
              <a:rPr lang="en-US" altLang="ko-KR" sz="1800" dirty="0">
                <a:solidFill>
                  <a:srgbClr val="0C0C0C"/>
                </a:solidFill>
              </a:rPr>
              <a:t> </a:t>
            </a:r>
            <a:r>
              <a:rPr lang="ko-KR" altLang="en-US" sz="1800" dirty="0">
                <a:solidFill>
                  <a:srgbClr val="0C0C0C"/>
                </a:solidFill>
              </a:rPr>
              <a:t>대상과 사용할 수 있습니다</a:t>
            </a:r>
          </a:p>
          <a:p>
            <a:pPr marL="457200" lvl="0" indent="-355600">
              <a:spcBef>
                <a:spcPts val="36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ko-KR" altLang="en-US" sz="1800" dirty="0">
                <a:solidFill>
                  <a:srgbClr val="0C0C0C"/>
                </a:solidFill>
              </a:rPr>
              <a:t>다양한 기능을 위해 사용되지 않은 공간을 </a:t>
            </a:r>
            <a:r>
              <a:rPr lang="en-US" altLang="ko-KR" sz="1800" dirty="0">
                <a:solidFill>
                  <a:srgbClr val="0C0C0C"/>
                </a:solidFill>
              </a:rPr>
              <a:t>QNAP</a:t>
            </a:r>
            <a:r>
              <a:rPr lang="ko-KR" altLang="en-US" sz="1800" dirty="0">
                <a:solidFill>
                  <a:srgbClr val="0C0C0C"/>
                </a:solidFill>
              </a:rPr>
              <a:t>에 마운트 할 수 있습니다</a:t>
            </a:r>
            <a:endParaRPr lang="en-US" sz="1800" dirty="0">
              <a:solidFill>
                <a:srgbClr val="0C0C0C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142"/>
          <p:cNvPicPr preferRelativeResize="0"/>
          <p:nvPr/>
        </p:nvPicPr>
        <p:blipFill rotWithShape="1">
          <a:blip r:embed="rId3">
            <a:alphaModFix/>
          </a:blip>
          <a:srcRect l="12898" t="26183" r="14369" b="17728"/>
          <a:stretch/>
        </p:blipFill>
        <p:spPr>
          <a:xfrm>
            <a:off x="-1" y="411510"/>
            <a:ext cx="9144001" cy="5491289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Shape 195"/>
          <p:cNvSpPr/>
          <p:nvPr/>
        </p:nvSpPr>
        <p:spPr>
          <a:xfrm>
            <a:off x="0" y="2295728"/>
            <a:ext cx="7846978" cy="1344061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4200">
              <a:solidFill>
                <a:srgbClr val="161D9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96" name="Shape 196"/>
          <p:cNvSpPr txBox="1"/>
          <p:nvPr/>
        </p:nvSpPr>
        <p:spPr>
          <a:xfrm>
            <a:off x="294749" y="2493021"/>
            <a:ext cx="7552229" cy="150436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ko-KR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ea typeface="Microsoft JhengHei"/>
                <a:cs typeface="Microsoft JhengHei"/>
                <a:sym typeface="Microsoft JhengHei"/>
              </a:rPr>
              <a:t>고객의 과제와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ea typeface="Microsoft JhengHei"/>
                <a:cs typeface="Microsoft JhengHei"/>
                <a:sym typeface="Microsoft JhengHei"/>
              </a:rPr>
              <a:t> QNAP</a:t>
            </a:r>
            <a:r>
              <a:rPr lang="ko-KR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ea typeface="Microsoft JhengHei"/>
                <a:cs typeface="Microsoft JhengHei"/>
                <a:sym typeface="Microsoft JhengHei"/>
              </a:rPr>
              <a:t>의 솔루션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ea typeface="Microsoft JhengHei"/>
                <a:cs typeface="Microsoft JhengHei"/>
                <a:sym typeface="Microsoft JhengHei"/>
              </a:rPr>
              <a:t>:</a:t>
            </a:r>
            <a:endParaRPr lang="en-US" altLang="zh-TW" sz="2000" dirty="0">
              <a:solidFill>
                <a:schemeClr val="tx1">
                  <a:lumMod val="85000"/>
                  <a:lumOff val="15000"/>
                </a:schemeClr>
              </a:solidFill>
              <a:ea typeface="Microsoft JhengHei"/>
              <a:cs typeface="Microsoft JhengHei"/>
              <a:sym typeface="Microsoft JhengHei"/>
            </a:endParaRPr>
          </a:p>
          <a:p>
            <a:pPr lvl="0"/>
            <a:r>
              <a:rPr lang="ko-KR" altLang="en-US" sz="3200" b="1" dirty="0">
                <a:solidFill>
                  <a:srgbClr val="044981"/>
                </a:solidFill>
              </a:rPr>
              <a:t>값비싼 </a:t>
            </a:r>
            <a:r>
              <a:rPr lang="en-US" altLang="ko-KR" sz="3200" b="1" dirty="0">
                <a:solidFill>
                  <a:srgbClr val="044981"/>
                </a:solidFill>
              </a:rPr>
              <a:t>SSD</a:t>
            </a:r>
            <a:r>
              <a:rPr lang="ko-KR" altLang="en-US" sz="3200" b="1" dirty="0">
                <a:solidFill>
                  <a:srgbClr val="044981"/>
                </a:solidFill>
              </a:rPr>
              <a:t>의 가치를 극대화 하는 법</a:t>
            </a:r>
          </a:p>
          <a:p>
            <a:pPr lvl="0" rtl="0">
              <a:spcBef>
                <a:spcPts val="0"/>
              </a:spcBef>
              <a:buNone/>
            </a:pPr>
            <a:endParaRPr lang="ko-KR" altLang="en-US" sz="3200" b="1" dirty="0">
              <a:solidFill>
                <a:srgbClr val="161D9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圓角矩形 56"/>
          <p:cNvSpPr/>
          <p:nvPr/>
        </p:nvSpPr>
        <p:spPr>
          <a:xfrm>
            <a:off x="226157" y="1622405"/>
            <a:ext cx="4556501" cy="3260009"/>
          </a:xfrm>
          <a:prstGeom prst="roundRect">
            <a:avLst>
              <a:gd name="adj" fmla="val 1852"/>
            </a:avLst>
          </a:prstGeom>
          <a:solidFill>
            <a:schemeClr val="bg1"/>
          </a:solidFill>
          <a:ln>
            <a:solidFill>
              <a:srgbClr val="41BE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 35"/>
          <p:cNvSpPr/>
          <p:nvPr/>
        </p:nvSpPr>
        <p:spPr>
          <a:xfrm>
            <a:off x="348010" y="3643628"/>
            <a:ext cx="4307429" cy="1152000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latin typeface="+mj-lt"/>
                <a:ea typeface="微軟正黑體" pitchFamily="34" charset="-120"/>
              </a:rPr>
              <a:t>블록 기반 </a:t>
            </a:r>
            <a:r>
              <a:rPr lang="en-US" altLang="ko-KR" dirty="0" err="1">
                <a:latin typeface="+mj-lt"/>
                <a:ea typeface="微軟正黑體" pitchFamily="34" charset="-120"/>
              </a:rPr>
              <a:t>vs</a:t>
            </a:r>
            <a:r>
              <a:rPr lang="en-US" altLang="ko-KR" dirty="0">
                <a:latin typeface="+mj-lt"/>
                <a:ea typeface="微軟正黑體" pitchFamily="34" charset="-120"/>
              </a:rPr>
              <a:t> </a:t>
            </a:r>
            <a:r>
              <a:rPr lang="ko-KR" altLang="en-US" dirty="0">
                <a:latin typeface="+mj-lt"/>
                <a:ea typeface="微軟正黑體" pitchFamily="34" charset="-120"/>
              </a:rPr>
              <a:t>파일 기반 </a:t>
            </a:r>
            <a:r>
              <a:rPr lang="en-US" altLang="ko-KR" dirty="0" err="1">
                <a:latin typeface="+mj-lt"/>
                <a:ea typeface="微軟正黑體" pitchFamily="34" charset="-120"/>
              </a:rPr>
              <a:t>iSCSI</a:t>
            </a:r>
            <a:r>
              <a:rPr lang="en-US" altLang="ko-KR" dirty="0">
                <a:latin typeface="+mj-lt"/>
                <a:ea typeface="微軟正黑體" pitchFamily="34" charset="-120"/>
              </a:rPr>
              <a:t> LUN</a:t>
            </a:r>
            <a:endParaRPr lang="zh-TW" altLang="en-US" dirty="0">
              <a:latin typeface="+mj-lt"/>
              <a:ea typeface="微軟正黑體" pitchFamily="34" charset="-120"/>
            </a:endParaRPr>
          </a:p>
        </p:txBody>
      </p:sp>
      <p:sp>
        <p:nvSpPr>
          <p:cNvPr id="3" name="Shape 420"/>
          <p:cNvSpPr txBox="1"/>
          <p:nvPr/>
        </p:nvSpPr>
        <p:spPr>
          <a:xfrm>
            <a:off x="5041128" y="1264436"/>
            <a:ext cx="3474720" cy="22309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5560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</a:pPr>
            <a:endParaRPr lang="zh-TW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4" name="群組 16"/>
          <p:cNvGrpSpPr/>
          <p:nvPr/>
        </p:nvGrpSpPr>
        <p:grpSpPr>
          <a:xfrm>
            <a:off x="4949636" y="1337728"/>
            <a:ext cx="4166484" cy="1818013"/>
            <a:chOff x="4509243" y="2491596"/>
            <a:chExt cx="3927090" cy="1818013"/>
          </a:xfrm>
        </p:grpSpPr>
        <p:sp>
          <p:nvSpPr>
            <p:cNvPr id="10" name="圓角矩形 9"/>
            <p:cNvSpPr/>
            <p:nvPr/>
          </p:nvSpPr>
          <p:spPr>
            <a:xfrm>
              <a:off x="4509244" y="2776274"/>
              <a:ext cx="3687266" cy="1533335"/>
            </a:xfrm>
            <a:prstGeom prst="roundRect">
              <a:avLst>
                <a:gd name="adj" fmla="val 11233"/>
              </a:avLst>
            </a:prstGeom>
            <a:solidFill>
              <a:srgbClr val="41BEC8">
                <a:alpha val="49000"/>
              </a:srgbClr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4790798" y="3108409"/>
              <a:ext cx="3645535" cy="1182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indent="-355600">
                <a:lnSpc>
                  <a:spcPts val="2500"/>
                </a:lnSpc>
                <a:spcBef>
                  <a:spcPts val="500"/>
                </a:spcBef>
                <a:buClr>
                  <a:srgbClr val="044981"/>
                </a:buClr>
                <a:buSzPct val="100000"/>
              </a:pPr>
              <a:r>
                <a:rPr lang="ko-KR" altLang="en-US" sz="1600" b="1" dirty="0">
                  <a:solidFill>
                    <a:srgbClr val="002060"/>
                  </a:solidFill>
                </a:rPr>
                <a:t>쉬운 공간 할당 및 관리</a:t>
              </a:r>
            </a:p>
            <a:p>
              <a:pPr lvl="1" indent="-355600">
                <a:lnSpc>
                  <a:spcPts val="2500"/>
                </a:lnSpc>
                <a:spcBef>
                  <a:spcPts val="500"/>
                </a:spcBef>
                <a:buClr>
                  <a:srgbClr val="044981"/>
                </a:buClr>
                <a:buSzPct val="100000"/>
              </a:pPr>
              <a:r>
                <a:rPr lang="en-US" altLang="ko-KR" sz="1600" b="1" dirty="0">
                  <a:solidFill>
                    <a:srgbClr val="002060"/>
                  </a:solidFill>
                </a:rPr>
                <a:t>VAAI </a:t>
              </a:r>
              <a:r>
                <a:rPr lang="ko-KR" altLang="en-US" sz="1600" b="1" dirty="0">
                  <a:solidFill>
                    <a:srgbClr val="002060"/>
                  </a:solidFill>
                </a:rPr>
                <a:t>씬 프로비저닝 지원</a:t>
              </a:r>
            </a:p>
            <a:p>
              <a:pPr lvl="1" indent="-355600">
                <a:lnSpc>
                  <a:spcPts val="2500"/>
                </a:lnSpc>
                <a:spcBef>
                  <a:spcPts val="500"/>
                </a:spcBef>
                <a:buClr>
                  <a:srgbClr val="044981"/>
                </a:buClr>
                <a:buSzPct val="100000"/>
              </a:pPr>
              <a:r>
                <a:rPr lang="ko-KR" altLang="en-US" sz="1600" b="1" dirty="0">
                  <a:solidFill>
                    <a:srgbClr val="002060"/>
                  </a:solidFill>
                </a:rPr>
                <a:t>볼륨으로부터의 간섭 방지</a:t>
              </a:r>
              <a:endParaRPr lang="zh-TW" altLang="en-US" sz="1600" b="1" dirty="0">
                <a:solidFill>
                  <a:srgbClr val="002060"/>
                </a:solidFill>
                <a:sym typeface="Microsoft JhengHei"/>
              </a:endParaRPr>
            </a:p>
          </p:txBody>
        </p:sp>
        <p:sp>
          <p:nvSpPr>
            <p:cNvPr id="12" name="＞形箭號 11"/>
            <p:cNvSpPr/>
            <p:nvPr/>
          </p:nvSpPr>
          <p:spPr>
            <a:xfrm>
              <a:off x="4602214" y="3254385"/>
              <a:ext cx="196078" cy="172065"/>
            </a:xfrm>
            <a:prstGeom prst="chevron">
              <a:avLst/>
            </a:prstGeom>
            <a:solidFill>
              <a:srgbClr val="FFFFFF">
                <a:alpha val="7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3" name="＞形箭號 12"/>
            <p:cNvSpPr/>
            <p:nvPr/>
          </p:nvSpPr>
          <p:spPr>
            <a:xfrm>
              <a:off x="4602214" y="3623517"/>
              <a:ext cx="196078" cy="172065"/>
            </a:xfrm>
            <a:prstGeom prst="chevron">
              <a:avLst/>
            </a:prstGeom>
            <a:solidFill>
              <a:srgbClr val="FFFFFF">
                <a:alpha val="7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圓角矩形 13"/>
            <p:cNvSpPr/>
            <p:nvPr/>
          </p:nvSpPr>
          <p:spPr>
            <a:xfrm>
              <a:off x="4509243" y="2491596"/>
              <a:ext cx="3687266" cy="612733"/>
            </a:xfrm>
            <a:prstGeom prst="roundRect">
              <a:avLst>
                <a:gd name="adj" fmla="val 0"/>
              </a:avLst>
            </a:prstGeom>
            <a:solidFill>
              <a:srgbClr val="044981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800" b="1" dirty="0"/>
                <a:t>블록 기반 </a:t>
              </a:r>
              <a:r>
                <a:rPr lang="en-US" altLang="ko-KR" sz="1800" b="1" dirty="0"/>
                <a:t>iSCSI LUN</a:t>
              </a:r>
              <a:r>
                <a:rPr lang="ko-KR" altLang="en-US" sz="1800" b="1" dirty="0"/>
                <a:t>은</a:t>
              </a:r>
              <a:endParaRPr lang="en-US" altLang="ko-KR" sz="1800" b="1" dirty="0"/>
            </a:p>
            <a:p>
              <a:pPr algn="ctr"/>
              <a:r>
                <a:rPr lang="ko-KR" altLang="en-US" sz="1800" b="1" dirty="0"/>
                <a:t>공간을 풀 속에 할당</a:t>
              </a:r>
              <a:endParaRPr lang="zh-TW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＞形箭號 14"/>
            <p:cNvSpPr/>
            <p:nvPr/>
          </p:nvSpPr>
          <p:spPr>
            <a:xfrm>
              <a:off x="4594719" y="4000631"/>
              <a:ext cx="196078" cy="172065"/>
            </a:xfrm>
            <a:prstGeom prst="chevron">
              <a:avLst/>
            </a:prstGeom>
            <a:solidFill>
              <a:srgbClr val="FFFFFF">
                <a:alpha val="7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8" name="圓角矩形 17"/>
          <p:cNvSpPr/>
          <p:nvPr/>
        </p:nvSpPr>
        <p:spPr>
          <a:xfrm>
            <a:off x="226157" y="1334681"/>
            <a:ext cx="4572403" cy="599878"/>
          </a:xfrm>
          <a:prstGeom prst="roundRect">
            <a:avLst>
              <a:gd name="adj" fmla="val 0"/>
            </a:avLst>
          </a:prstGeom>
          <a:solidFill>
            <a:srgbClr val="044981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-355600" algn="ctr">
              <a:buClr>
                <a:srgbClr val="044981"/>
              </a:buClr>
              <a:buSzPct val="100000"/>
            </a:pPr>
            <a:r>
              <a:rPr lang="ko-KR" altLang="en-US" sz="1800" b="1" dirty="0"/>
              <a:t>파일 기반 </a:t>
            </a:r>
            <a:r>
              <a:rPr lang="en-US" altLang="ko-KR" sz="1800" b="1" dirty="0"/>
              <a:t>iSCSI LUN</a:t>
            </a:r>
            <a:r>
              <a:rPr lang="ko-KR" altLang="en-US" sz="1800" b="1" dirty="0"/>
              <a:t>은</a:t>
            </a:r>
            <a:endParaRPr lang="en-US" altLang="ko-KR" sz="1800" b="1" dirty="0"/>
          </a:p>
          <a:p>
            <a:pPr lvl="0" indent="-355600" algn="ctr">
              <a:buClr>
                <a:srgbClr val="044981"/>
              </a:buClr>
              <a:buSzPct val="100000"/>
            </a:pPr>
            <a:r>
              <a:rPr lang="ko-KR" altLang="en-US" sz="1800" b="1" dirty="0"/>
              <a:t>공간을 볼륨 속에 할당</a:t>
            </a:r>
            <a:endParaRPr lang="zh-TW" altLang="en-US" sz="1800" b="1" dirty="0">
              <a:solidFill>
                <a:schemeClr val="bg1"/>
              </a:solidFill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48010" y="2028504"/>
            <a:ext cx="4307429" cy="648000"/>
          </a:xfrm>
          <a:prstGeom prst="rect">
            <a:avLst/>
          </a:prstGeom>
          <a:solidFill>
            <a:srgbClr val="41BEC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2" name="圓角矩形 21"/>
          <p:cNvSpPr/>
          <p:nvPr/>
        </p:nvSpPr>
        <p:spPr>
          <a:xfrm>
            <a:off x="500411" y="2140738"/>
            <a:ext cx="3956248" cy="423532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  <a:alpha val="90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/>
              <a:t>애플리케이션</a:t>
            </a:r>
            <a:endParaRPr lang="zh-TW" altLang="en-US" sz="1600" b="1" dirty="0">
              <a:solidFill>
                <a:schemeClr val="bg1"/>
              </a:solidFill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48010" y="2761052"/>
            <a:ext cx="4307429" cy="72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圓角矩形 26"/>
          <p:cNvSpPr/>
          <p:nvPr/>
        </p:nvSpPr>
        <p:spPr>
          <a:xfrm>
            <a:off x="500411" y="2853629"/>
            <a:ext cx="831386" cy="540000"/>
          </a:xfrm>
          <a:prstGeom prst="roundRect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/>
              <a:t>공유 폴더</a:t>
            </a:r>
            <a:endParaRPr lang="en-US" dirty="0"/>
          </a:p>
        </p:txBody>
      </p:sp>
      <p:sp>
        <p:nvSpPr>
          <p:cNvPr id="28" name="圓角矩形 27"/>
          <p:cNvSpPr/>
          <p:nvPr/>
        </p:nvSpPr>
        <p:spPr>
          <a:xfrm>
            <a:off x="1443649" y="2853629"/>
            <a:ext cx="1080849" cy="540000"/>
          </a:xfrm>
          <a:prstGeom prst="roundRect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/>
              <a:t>파일 기반 </a:t>
            </a:r>
            <a:r>
              <a:rPr lang="en-US" b="1" dirty="0" err="1"/>
              <a:t>iSCSI</a:t>
            </a:r>
            <a:r>
              <a:rPr lang="en-US" b="1" dirty="0"/>
              <a:t> LUN</a:t>
            </a:r>
            <a:endParaRPr lang="en-US" dirty="0"/>
          </a:p>
        </p:txBody>
      </p:sp>
      <p:grpSp>
        <p:nvGrpSpPr>
          <p:cNvPr id="5" name="群組 49"/>
          <p:cNvGrpSpPr/>
          <p:nvPr/>
        </p:nvGrpSpPr>
        <p:grpSpPr>
          <a:xfrm>
            <a:off x="484506" y="3749741"/>
            <a:ext cx="4051666" cy="939775"/>
            <a:chOff x="583945" y="3786438"/>
            <a:chExt cx="4051666" cy="939775"/>
          </a:xfrm>
        </p:grpSpPr>
        <p:sp>
          <p:nvSpPr>
            <p:cNvPr id="32" name="圓角矩形 31"/>
            <p:cNvSpPr/>
            <p:nvPr/>
          </p:nvSpPr>
          <p:spPr>
            <a:xfrm>
              <a:off x="583945" y="3786438"/>
              <a:ext cx="2055887" cy="432000"/>
            </a:xfrm>
            <a:prstGeom prst="roundRect">
              <a:avLst>
                <a:gd name="adj" fmla="val 0"/>
              </a:avLst>
            </a:prstGeom>
            <a:solidFill>
              <a:srgbClr val="0070C0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dirty="0">
                  <a:latin typeface="微軟正黑體" pitchFamily="34" charset="-120"/>
                  <a:ea typeface="微軟正黑體" pitchFamily="34" charset="-120"/>
                </a:rPr>
                <a:t>볼륨</a:t>
              </a:r>
              <a:endPara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  <p:sp>
          <p:nvSpPr>
            <p:cNvPr id="33" name="圓角矩形 32"/>
            <p:cNvSpPr/>
            <p:nvPr/>
          </p:nvSpPr>
          <p:spPr>
            <a:xfrm>
              <a:off x="2743202" y="3786438"/>
              <a:ext cx="1880101" cy="432000"/>
            </a:xfrm>
            <a:prstGeom prst="roundRect">
              <a:avLst>
                <a:gd name="adj" fmla="val 0"/>
              </a:avLst>
            </a:prstGeom>
            <a:solidFill>
              <a:srgbClr val="0070C0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dirty="0"/>
                <a:t>블록 기반 </a:t>
              </a:r>
              <a:r>
                <a:rPr lang="en-US" b="1" dirty="0" err="1"/>
                <a:t>iSCSI</a:t>
              </a:r>
              <a:r>
                <a:rPr lang="en-US" b="1" dirty="0"/>
                <a:t> LUN</a:t>
              </a:r>
              <a:endParaRPr lang="en-US" dirty="0"/>
            </a:p>
          </p:txBody>
        </p:sp>
        <p:sp>
          <p:nvSpPr>
            <p:cNvPr id="37" name="圓角矩形 36"/>
            <p:cNvSpPr/>
            <p:nvPr/>
          </p:nvSpPr>
          <p:spPr>
            <a:xfrm>
              <a:off x="583947" y="4302681"/>
              <a:ext cx="4051664" cy="423532"/>
            </a:xfrm>
            <a:prstGeom prst="roundRect">
              <a:avLst>
                <a:gd name="adj" fmla="val 0"/>
              </a:avLst>
            </a:prstGeom>
            <a:solidFill>
              <a:srgbClr val="0070C0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dirty="0"/>
                <a:t>스토리지 풀</a:t>
              </a:r>
              <a:endParaRPr lang="en-US" dirty="0"/>
            </a:p>
          </p:txBody>
        </p:sp>
      </p:grpSp>
      <p:cxnSp>
        <p:nvCxnSpPr>
          <p:cNvPr id="41" name="直線單箭頭接點 40"/>
          <p:cNvCxnSpPr/>
          <p:nvPr/>
        </p:nvCxnSpPr>
        <p:spPr>
          <a:xfrm rot="5400000">
            <a:off x="2069047" y="3574286"/>
            <a:ext cx="445572" cy="1588"/>
          </a:xfrm>
          <a:prstGeom prst="straightConnector1">
            <a:avLst/>
          </a:prstGeom>
          <a:ln w="28575">
            <a:solidFill>
              <a:srgbClr val="5A27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單箭頭接點 44"/>
          <p:cNvCxnSpPr/>
          <p:nvPr/>
        </p:nvCxnSpPr>
        <p:spPr>
          <a:xfrm rot="5400000">
            <a:off x="418990" y="3618002"/>
            <a:ext cx="445572" cy="1588"/>
          </a:xfrm>
          <a:prstGeom prst="straightConnector1">
            <a:avLst/>
          </a:prstGeom>
          <a:ln w="28575">
            <a:solidFill>
              <a:srgbClr val="5A27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單箭頭接點 48"/>
          <p:cNvCxnSpPr/>
          <p:nvPr/>
        </p:nvCxnSpPr>
        <p:spPr>
          <a:xfrm rot="5400000">
            <a:off x="2779529" y="3160351"/>
            <a:ext cx="1177192" cy="1588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單箭頭接點 53"/>
          <p:cNvCxnSpPr/>
          <p:nvPr/>
        </p:nvCxnSpPr>
        <p:spPr>
          <a:xfrm rot="5400000">
            <a:off x="1874003" y="2724157"/>
            <a:ext cx="319774" cy="1588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單箭頭接點 55"/>
          <p:cNvCxnSpPr/>
          <p:nvPr/>
        </p:nvCxnSpPr>
        <p:spPr>
          <a:xfrm rot="5400000">
            <a:off x="717836" y="2724157"/>
            <a:ext cx="319774" cy="1588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圓角矩形 30"/>
          <p:cNvSpPr/>
          <p:nvPr/>
        </p:nvSpPr>
        <p:spPr>
          <a:xfrm>
            <a:off x="3035879" y="2986463"/>
            <a:ext cx="617017" cy="338555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 46"/>
          <p:cNvSpPr/>
          <p:nvPr/>
        </p:nvSpPr>
        <p:spPr>
          <a:xfrm>
            <a:off x="3014107" y="2986464"/>
            <a:ext cx="861603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300" dirty="0">
                <a:solidFill>
                  <a:srgbClr val="FF0000"/>
                </a:solidFill>
              </a:rPr>
              <a:t>지우기</a:t>
            </a:r>
            <a:endParaRPr lang="zh-TW" altLang="en-US" sz="1300" dirty="0">
              <a:solidFill>
                <a:srgbClr val="FF0000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34" name="圓角矩形 33"/>
          <p:cNvSpPr/>
          <p:nvPr/>
        </p:nvSpPr>
        <p:spPr>
          <a:xfrm>
            <a:off x="736081" y="3444834"/>
            <a:ext cx="1463038" cy="250000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矩形 45"/>
          <p:cNvSpPr/>
          <p:nvPr/>
        </p:nvSpPr>
        <p:spPr>
          <a:xfrm>
            <a:off x="743395" y="3403358"/>
            <a:ext cx="14630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600" dirty="0">
                <a:solidFill>
                  <a:srgbClr val="FF0000"/>
                </a:solidFill>
              </a:rPr>
              <a:t>간섭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線接點 31"/>
          <p:cNvCxnSpPr/>
          <p:nvPr/>
        </p:nvCxnSpPr>
        <p:spPr>
          <a:xfrm>
            <a:off x="2386035" y="2407652"/>
            <a:ext cx="2229898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D:\工作進行中\20170911直播母版16比9\20171012直播ppt元素\儀表板-02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32265" y="2617352"/>
            <a:ext cx="2480804" cy="2170704"/>
          </a:xfrm>
          <a:prstGeom prst="rect">
            <a:avLst/>
          </a:prstGeom>
          <a:noFill/>
        </p:spPr>
      </p:pic>
      <p:pic>
        <p:nvPicPr>
          <p:cNvPr id="1026" name="Picture 2" descr="D:\工作進行中\20170911直播母版16比9\20171012直播ppt元素\儀表板-02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358166" y="1474344"/>
            <a:ext cx="2958742" cy="3300134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351130"/>
            <a:ext cx="5554010" cy="684980"/>
          </a:xfrm>
        </p:spPr>
        <p:txBody>
          <a:bodyPr/>
          <a:lstStyle/>
          <a:p>
            <a:r>
              <a:rPr lang="ko-KR" altLang="en-US" dirty="0"/>
              <a:t>블록 기반 </a:t>
            </a:r>
            <a:r>
              <a:rPr lang="en-US" dirty="0" err="1"/>
              <a:t>iSCSI</a:t>
            </a:r>
            <a:r>
              <a:rPr lang="en-US" dirty="0"/>
              <a:t> LUN</a:t>
            </a:r>
            <a:endParaRPr lang="zh-TW" altLang="en-US" dirty="0">
              <a:latin typeface="+mn-lt"/>
              <a:ea typeface="微軟正黑體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076823" y="4594981"/>
            <a:ext cx="10567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블록 기반</a:t>
            </a:r>
            <a:endParaRPr lang="zh-TW" altLang="en-US" sz="1600" b="1" dirty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279836" y="4606282"/>
            <a:ext cx="10567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파일 기반</a:t>
            </a:r>
            <a:endParaRPr lang="zh-TW" altLang="en-US" sz="1600" b="1" dirty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995283" y="205113"/>
            <a:ext cx="31487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b="1" dirty="0">
                <a:solidFill>
                  <a:srgbClr val="FFFF00"/>
                </a:solidFill>
              </a:rPr>
              <a:t>안정적인 성능을 효율적으로 제공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89925" y="3867912"/>
            <a:ext cx="224939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sz="36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微軟正黑體" pitchFamily="34" charset="-120"/>
              </a:rPr>
              <a:t>333</a:t>
            </a:r>
            <a:endParaRPr lang="zh-TW" altLang="en-US" sz="3600" b="1" dirty="0">
              <a:solidFill>
                <a:schemeClr val="accent5">
                  <a:lumMod val="75000"/>
                </a:schemeClr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147261" y="3857268"/>
            <a:ext cx="296265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sz="36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微軟正黑體" pitchFamily="34" charset="-120"/>
              </a:rPr>
              <a:t>51</a:t>
            </a:r>
            <a:endParaRPr lang="zh-TW" altLang="en-US" sz="3600" b="1" dirty="0">
              <a:solidFill>
                <a:schemeClr val="accent5">
                  <a:lumMod val="75000"/>
                </a:schemeClr>
              </a:solidFill>
              <a:latin typeface="+mn-lt"/>
              <a:ea typeface="微軟正黑體" pitchFamily="34" charset="-120"/>
            </a:endParaRPr>
          </a:p>
        </p:txBody>
      </p:sp>
      <p:grpSp>
        <p:nvGrpSpPr>
          <p:cNvPr id="3" name="群組 20"/>
          <p:cNvGrpSpPr/>
          <p:nvPr/>
        </p:nvGrpSpPr>
        <p:grpSpPr>
          <a:xfrm>
            <a:off x="2981384" y="2641382"/>
            <a:ext cx="1351811" cy="1575665"/>
            <a:chOff x="7466534" y="2385884"/>
            <a:chExt cx="1351811" cy="1575665"/>
          </a:xfrm>
        </p:grpSpPr>
        <p:sp>
          <p:nvSpPr>
            <p:cNvPr id="18" name="矩形 17"/>
            <p:cNvSpPr/>
            <p:nvPr/>
          </p:nvSpPr>
          <p:spPr>
            <a:xfrm>
              <a:off x="7753481" y="2385884"/>
              <a:ext cx="775412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8800" b="1" dirty="0">
                  <a:solidFill>
                    <a:srgbClr val="FF0000"/>
                  </a:solidFill>
                  <a:latin typeface="+mn-lt"/>
                  <a:ea typeface="微軟正黑體" pitchFamily="34" charset="-120"/>
                </a:rPr>
                <a:t>6</a:t>
              </a:r>
              <a:endParaRPr lang="zh-TW" altLang="en-US" sz="4800" b="1" dirty="0">
                <a:solidFill>
                  <a:srgbClr val="FF0000"/>
                </a:solidFill>
                <a:latin typeface="+mn-lt"/>
                <a:ea typeface="微軟正黑體" pitchFamily="34" charset="-12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8314001" y="3283405"/>
              <a:ext cx="50434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b="1" dirty="0">
                  <a:solidFill>
                    <a:srgbClr val="FF0000"/>
                  </a:solidFill>
                  <a:latin typeface="+mn-lt"/>
                  <a:ea typeface="微軟正黑體" pitchFamily="34" charset="-120"/>
                </a:rPr>
                <a:t>배</a:t>
              </a:r>
              <a:endParaRPr lang="zh-TW" altLang="en-US" b="1" dirty="0">
                <a:solidFill>
                  <a:srgbClr val="FF0000"/>
                </a:solidFill>
                <a:latin typeface="+mn-lt"/>
                <a:ea typeface="微軟正黑體" pitchFamily="34" charset="-12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7466534" y="3376774"/>
              <a:ext cx="45878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TW" altLang="en-US" sz="3200" b="1" dirty="0"/>
            </a:p>
          </p:txBody>
        </p:sp>
      </p:grpSp>
      <p:sp>
        <p:nvSpPr>
          <p:cNvPr id="22" name="矩形 21"/>
          <p:cNvSpPr/>
          <p:nvPr/>
        </p:nvSpPr>
        <p:spPr>
          <a:xfrm>
            <a:off x="3127607" y="3884813"/>
            <a:ext cx="12944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600" b="1" dirty="0">
                <a:solidFill>
                  <a:srgbClr val="FF0000"/>
                </a:solidFill>
                <a:latin typeface="+mn-lt"/>
                <a:ea typeface="微軟正黑體" pitchFamily="34" charset="-120"/>
              </a:rPr>
              <a:t>차이</a:t>
            </a:r>
            <a:endParaRPr lang="zh-TW" altLang="en-US" sz="1600" b="1" dirty="0">
              <a:solidFill>
                <a:srgbClr val="FF0000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488821" y="4633453"/>
            <a:ext cx="2588002" cy="261610"/>
          </a:xfrm>
          <a:prstGeom prst="rect">
            <a:avLst/>
          </a:prstGeom>
          <a:ln>
            <a:solidFill>
              <a:srgbClr val="2DA0B5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sz="1100" b="1" dirty="0">
                <a:solidFill>
                  <a:schemeClr val="accent5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높은 수치는 긴 지연 시간을 의미함</a:t>
            </a:r>
            <a:endParaRPr lang="zh-TW" altLang="en-US" sz="1100" b="1" dirty="0">
              <a:solidFill>
                <a:schemeClr val="accent5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267495" y="4111708"/>
            <a:ext cx="5659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b="1" dirty="0">
                <a:solidFill>
                  <a:schemeClr val="accent5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ms</a:t>
            </a:r>
            <a:endParaRPr lang="zh-TW" altLang="en-US" sz="1600" b="1" dirty="0">
              <a:solidFill>
                <a:schemeClr val="accent5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8" name="圓角矩形 27"/>
          <p:cNvSpPr/>
          <p:nvPr/>
        </p:nvSpPr>
        <p:spPr>
          <a:xfrm>
            <a:off x="362424" y="2200281"/>
            <a:ext cx="3357337" cy="40011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/>
          <p:cNvSpPr/>
          <p:nvPr/>
        </p:nvSpPr>
        <p:spPr>
          <a:xfrm>
            <a:off x="1056067" y="2200281"/>
            <a:ext cx="2750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최대 응답 시간</a:t>
            </a:r>
            <a:endParaRPr lang="zh-TW" altLang="en-US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0" name="Shape 498"/>
          <p:cNvSpPr txBox="1"/>
          <p:nvPr/>
        </p:nvSpPr>
        <p:spPr>
          <a:xfrm>
            <a:off x="162100" y="1214760"/>
            <a:ext cx="8793641" cy="936773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444500" lvl="0" indent="-342900">
              <a:lnSpc>
                <a:spcPct val="115000"/>
              </a:lnSpc>
              <a:spcBef>
                <a:spcPts val="40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-US" altLang="ko-KR" sz="1800" dirty="0"/>
              <a:t>RAID 50, 12HDD, </a:t>
            </a:r>
            <a:r>
              <a:rPr lang="ko-KR" altLang="en-US" sz="1800" dirty="0"/>
              <a:t>캐시 </a:t>
            </a:r>
            <a:r>
              <a:rPr lang="ko-KR" altLang="en-US" sz="1800" dirty="0" err="1"/>
              <a:t>미지원</a:t>
            </a:r>
            <a:r>
              <a:rPr lang="ko-KR" altLang="en-US" sz="1800" dirty="0"/>
              <a:t> </a:t>
            </a:r>
            <a:r>
              <a:rPr lang="en-US" altLang="ko-KR" sz="1800" dirty="0"/>
              <a:t>TS-1635 </a:t>
            </a:r>
            <a:r>
              <a:rPr lang="ko-KR" altLang="en-US" sz="1800" dirty="0"/>
              <a:t>의 블록 기반 </a:t>
            </a:r>
            <a:r>
              <a:rPr lang="en-US" altLang="ko-KR" sz="1800" dirty="0"/>
              <a:t>/ </a:t>
            </a:r>
            <a:r>
              <a:rPr lang="ko-KR" altLang="en-US" sz="1800" dirty="0"/>
              <a:t>파일 기반 </a:t>
            </a:r>
            <a:r>
              <a:rPr lang="en-US" altLang="ko-KR" sz="1800" dirty="0"/>
              <a:t>LUN </a:t>
            </a:r>
          </a:p>
          <a:p>
            <a:pPr marL="444500" lvl="0" indent="-342900">
              <a:lnSpc>
                <a:spcPct val="115000"/>
              </a:lnSpc>
              <a:spcBef>
                <a:spcPts val="40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ko-KR" altLang="en-US" sz="1800" dirty="0"/>
              <a:t>공유된 폴더가 액세스된 경우</a:t>
            </a:r>
            <a:endParaRPr lang="en" sz="1800" dirty="0"/>
          </a:p>
        </p:txBody>
      </p:sp>
      <p:sp>
        <p:nvSpPr>
          <p:cNvPr id="29" name="矩形 28"/>
          <p:cNvSpPr/>
          <p:nvPr/>
        </p:nvSpPr>
        <p:spPr>
          <a:xfrm>
            <a:off x="5857884" y="4111708"/>
            <a:ext cx="5659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b="1" dirty="0">
                <a:solidFill>
                  <a:schemeClr val="accent5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ms</a:t>
            </a:r>
            <a:endParaRPr lang="zh-TW" altLang="en-US" sz="1600" b="1" dirty="0">
              <a:solidFill>
                <a:schemeClr val="accent5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 txBox="1">
            <a:spLocks noGrp="1"/>
          </p:cNvSpPr>
          <p:nvPr>
            <p:ph type="title"/>
          </p:nvPr>
        </p:nvSpPr>
        <p:spPr>
          <a:xfrm>
            <a:off x="0" y="364060"/>
            <a:ext cx="9144000" cy="729614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r>
              <a:rPr lang="en-US" altLang="ko-KR" dirty="0" err="1"/>
              <a:t>iSCSI</a:t>
            </a:r>
            <a:r>
              <a:rPr lang="en-US" altLang="ko-KR" dirty="0"/>
              <a:t> / JBOD</a:t>
            </a:r>
            <a:r>
              <a:rPr lang="ko-KR" altLang="en-US" dirty="0"/>
              <a:t>를 사용한 </a:t>
            </a:r>
            <a:r>
              <a:rPr lang="en-US" altLang="ko-KR" dirty="0"/>
              <a:t>NAS </a:t>
            </a:r>
            <a:r>
              <a:rPr lang="ko-KR" altLang="en-US" dirty="0"/>
              <a:t>확장</a:t>
            </a:r>
            <a:endParaRPr lang="en" dirty="0">
              <a:solidFill>
                <a:srgbClr val="FFFFFF"/>
              </a:solidFill>
            </a:endParaRPr>
          </a:p>
        </p:txBody>
      </p:sp>
      <p:sp>
        <p:nvSpPr>
          <p:cNvPr id="482" name="Shape 482"/>
          <p:cNvSpPr txBox="1"/>
          <p:nvPr/>
        </p:nvSpPr>
        <p:spPr>
          <a:xfrm>
            <a:off x="87406" y="1066778"/>
            <a:ext cx="9056593" cy="124918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lvl="0" indent="-35560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-US" sz="1800" b="1" dirty="0"/>
              <a:t>NAS + </a:t>
            </a:r>
            <a:r>
              <a:rPr lang="en-US" sz="1800" b="1" dirty="0" err="1"/>
              <a:t>iSCSI</a:t>
            </a:r>
            <a:r>
              <a:rPr lang="en-US" sz="1800" b="1" dirty="0"/>
              <a:t> </a:t>
            </a:r>
            <a:r>
              <a:rPr lang="ko-KR" altLang="en-US" sz="1800" b="1" dirty="0"/>
              <a:t>대상</a:t>
            </a:r>
            <a:r>
              <a:rPr lang="en-US" altLang="ko-KR" sz="1800" b="1" dirty="0"/>
              <a:t>: </a:t>
            </a:r>
            <a:r>
              <a:rPr lang="ko-KR" altLang="en-US" sz="1800" dirty="0"/>
              <a:t>대상 스토리지의 상태를 확인할 수 없는 제한된 기능</a:t>
            </a:r>
            <a:endParaRPr lang="en-US" sz="1800" dirty="0"/>
          </a:p>
          <a:p>
            <a:pPr marL="457200" lvl="0" indent="-35560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-US" sz="1800" b="1" dirty="0"/>
              <a:t>NAS</a:t>
            </a:r>
            <a:r>
              <a:rPr lang="zh-TW" altLang="en-US" sz="1800" b="1" dirty="0"/>
              <a:t> </a:t>
            </a:r>
            <a:r>
              <a:rPr lang="en-US" sz="1800" b="1" dirty="0"/>
              <a:t>+</a:t>
            </a:r>
            <a:r>
              <a:rPr lang="zh-TW" altLang="en-US" sz="1800" b="1" dirty="0"/>
              <a:t> </a:t>
            </a:r>
            <a:r>
              <a:rPr lang="en-US" sz="1800" b="1" dirty="0"/>
              <a:t>JBOD</a:t>
            </a:r>
            <a:r>
              <a:rPr lang="en-US" altLang="zh-TW" sz="1800" b="1" dirty="0"/>
              <a:t>:</a:t>
            </a:r>
            <a:r>
              <a:rPr lang="zh-TW" altLang="en-US" sz="1800" b="1" dirty="0"/>
              <a:t> </a:t>
            </a:r>
            <a:r>
              <a:rPr lang="ko-KR" altLang="en-US" sz="1800" dirty="0"/>
              <a:t>호스트에서 </a:t>
            </a:r>
            <a:r>
              <a:rPr lang="en-US" altLang="ko-KR" sz="1800" dirty="0"/>
              <a:t>RAID </a:t>
            </a:r>
            <a:r>
              <a:rPr lang="ko-KR" altLang="en-US" sz="1800" dirty="0"/>
              <a:t>보호를 지원하는 제한된 포트</a:t>
            </a:r>
            <a:endParaRPr lang="en-US" sz="1800" dirty="0"/>
          </a:p>
        </p:txBody>
      </p:sp>
      <p:cxnSp>
        <p:nvCxnSpPr>
          <p:cNvPr id="32" name="Shape 478"/>
          <p:cNvCxnSpPr/>
          <p:nvPr/>
        </p:nvCxnSpPr>
        <p:spPr>
          <a:xfrm>
            <a:off x="2500588" y="3887556"/>
            <a:ext cx="4025157" cy="0"/>
          </a:xfrm>
          <a:prstGeom prst="straightConnector1">
            <a:avLst/>
          </a:prstGeom>
          <a:noFill/>
          <a:ln w="76200" cap="flat" cmpd="sng">
            <a:solidFill>
              <a:srgbClr val="6600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3" name="Shape 478"/>
          <p:cNvCxnSpPr/>
          <p:nvPr/>
        </p:nvCxnSpPr>
        <p:spPr>
          <a:xfrm>
            <a:off x="2546795" y="3887556"/>
            <a:ext cx="4025157" cy="0"/>
          </a:xfrm>
          <a:prstGeom prst="straightConnector1">
            <a:avLst/>
          </a:prstGeom>
          <a:noFill/>
          <a:ln w="38100" cap="flat" cmpd="sng">
            <a:solidFill>
              <a:srgbClr val="D955D1"/>
            </a:solidFill>
            <a:prstDash val="sysDash"/>
            <a:round/>
            <a:headEnd type="none" w="lg" len="lg"/>
            <a:tailEnd type="none" w="lg" len="lg"/>
          </a:ln>
        </p:spPr>
      </p:cxnSp>
      <p:cxnSp>
        <p:nvCxnSpPr>
          <p:cNvPr id="34" name="Shape 478"/>
          <p:cNvCxnSpPr/>
          <p:nvPr/>
        </p:nvCxnSpPr>
        <p:spPr>
          <a:xfrm>
            <a:off x="2500588" y="2843464"/>
            <a:ext cx="4025157" cy="0"/>
          </a:xfrm>
          <a:prstGeom prst="straightConnector1">
            <a:avLst/>
          </a:prstGeom>
          <a:noFill/>
          <a:ln w="76200" cap="flat" cmpd="sng">
            <a:solidFill>
              <a:srgbClr val="3366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5" name="Shape 478"/>
          <p:cNvCxnSpPr/>
          <p:nvPr/>
        </p:nvCxnSpPr>
        <p:spPr>
          <a:xfrm>
            <a:off x="2546795" y="2843464"/>
            <a:ext cx="4025157" cy="0"/>
          </a:xfrm>
          <a:prstGeom prst="straightConnector1">
            <a:avLst/>
          </a:prstGeom>
          <a:noFill/>
          <a:ln w="38100" cap="flat" cmpd="sng">
            <a:solidFill>
              <a:schemeClr val="accent5">
                <a:lumMod val="40000"/>
                <a:lumOff val="60000"/>
              </a:schemeClr>
            </a:solidFill>
            <a:prstDash val="sysDash"/>
            <a:round/>
            <a:headEnd type="none" w="lg" len="lg"/>
            <a:tailEnd type="none" w="lg" len="lg"/>
          </a:ln>
        </p:spPr>
      </p:cxn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949" y="3426461"/>
            <a:ext cx="2235756" cy="722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Shape 4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9361" y="2272318"/>
            <a:ext cx="1287438" cy="934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229637" y="3242505"/>
            <a:ext cx="1901650" cy="1186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Shape 475"/>
          <p:cNvSpPr txBox="1"/>
          <p:nvPr/>
        </p:nvSpPr>
        <p:spPr>
          <a:xfrm>
            <a:off x="1586669" y="3207157"/>
            <a:ext cx="1010130" cy="204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TW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TVS-882</a:t>
            </a:r>
            <a:endParaRPr lang="zh-TW" sz="1000" b="1" dirty="0">
              <a:solidFill>
                <a:schemeClr val="tx1">
                  <a:lumMod val="75000"/>
                  <a:lumOff val="2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0" name="Shape 475"/>
          <p:cNvSpPr txBox="1"/>
          <p:nvPr/>
        </p:nvSpPr>
        <p:spPr>
          <a:xfrm>
            <a:off x="4435260" y="4051172"/>
            <a:ext cx="1735242" cy="23208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TW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REXP-1220U-RP#1</a:t>
            </a:r>
            <a:endParaRPr lang="zh-TW" sz="1000" b="1" dirty="0">
              <a:solidFill>
                <a:schemeClr val="tx1">
                  <a:lumMod val="75000"/>
                  <a:lumOff val="2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1" name="Shape 475"/>
          <p:cNvSpPr txBox="1"/>
          <p:nvPr/>
        </p:nvSpPr>
        <p:spPr>
          <a:xfrm>
            <a:off x="6438084" y="4051171"/>
            <a:ext cx="1610771" cy="23208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TW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REXP-1220U-RP#1</a:t>
            </a:r>
            <a:endParaRPr lang="zh-TW" sz="1000" b="1" dirty="0">
              <a:solidFill>
                <a:schemeClr val="tx1">
                  <a:lumMod val="75000"/>
                  <a:lumOff val="2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847836" y="2272318"/>
            <a:ext cx="1522016" cy="951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Shape 475"/>
          <p:cNvSpPr txBox="1"/>
          <p:nvPr/>
        </p:nvSpPr>
        <p:spPr>
          <a:xfrm>
            <a:off x="1309361" y="4076269"/>
            <a:ext cx="1527546" cy="144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TW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TS-1263U-RP</a:t>
            </a:r>
            <a:endParaRPr lang="zh-TW" sz="1000" b="1" dirty="0">
              <a:solidFill>
                <a:schemeClr val="tx1">
                  <a:lumMod val="75000"/>
                  <a:lumOff val="2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44" name="群組 43"/>
          <p:cNvGrpSpPr/>
          <p:nvPr/>
        </p:nvGrpSpPr>
        <p:grpSpPr>
          <a:xfrm>
            <a:off x="534222" y="3768494"/>
            <a:ext cx="561598" cy="380114"/>
            <a:chOff x="6501126" y="1235555"/>
            <a:chExt cx="644461" cy="436200"/>
          </a:xfrm>
        </p:grpSpPr>
        <p:pic>
          <p:nvPicPr>
            <p:cNvPr id="45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01126" y="1235555"/>
              <a:ext cx="349174" cy="417356"/>
            </a:xfrm>
            <a:prstGeom prst="rect">
              <a:avLst/>
            </a:prstGeom>
          </p:spPr>
        </p:pic>
        <p:sp>
          <p:nvSpPr>
            <p:cNvPr id="46" name="圓角矩形 45"/>
            <p:cNvSpPr/>
            <p:nvPr/>
          </p:nvSpPr>
          <p:spPr>
            <a:xfrm>
              <a:off x="6623349" y="1486443"/>
              <a:ext cx="522238" cy="185312"/>
            </a:xfrm>
            <a:prstGeom prst="roundRect">
              <a:avLst/>
            </a:prstGeom>
            <a:solidFill>
              <a:srgbClr val="41BEC8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800" dirty="0"/>
                <a:t>RAID</a:t>
              </a:r>
              <a:endParaRPr kumimoji="1" lang="zh-TW" altLang="en-US" sz="800" dirty="0"/>
            </a:p>
          </p:txBody>
        </p:sp>
      </p:grpSp>
      <p:sp>
        <p:nvSpPr>
          <p:cNvPr id="47" name="Shape 475"/>
          <p:cNvSpPr txBox="1"/>
          <p:nvPr/>
        </p:nvSpPr>
        <p:spPr>
          <a:xfrm>
            <a:off x="6360692" y="3194377"/>
            <a:ext cx="1040279" cy="232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TW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TX-831X</a:t>
            </a:r>
            <a:endParaRPr lang="zh-TW" sz="1000" b="1" dirty="0">
              <a:solidFill>
                <a:schemeClr val="tx1">
                  <a:lumMod val="75000"/>
                  <a:lumOff val="2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8" name="圖片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626" y="3633848"/>
            <a:ext cx="772141" cy="514760"/>
          </a:xfrm>
          <a:prstGeom prst="rect">
            <a:avLst/>
          </a:prstGeom>
        </p:spPr>
      </p:pic>
      <p:pic>
        <p:nvPicPr>
          <p:cNvPr id="49" name="Shape 471"/>
          <p:cNvPicPr preferRelativeResize="0"/>
          <p:nvPr/>
        </p:nvPicPr>
        <p:blipFill rotWithShape="1">
          <a:blip r:embed="rId9">
            <a:alphaModFix/>
          </a:blip>
          <a:srcRect l="14199" t="17401" r="15816" b="22553"/>
          <a:stretch/>
        </p:blipFill>
        <p:spPr>
          <a:xfrm>
            <a:off x="4090960" y="2428874"/>
            <a:ext cx="1012860" cy="770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圖片 49" descr="資料夾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20" y="2943025"/>
            <a:ext cx="403140" cy="299480"/>
          </a:xfrm>
          <a:prstGeom prst="rect">
            <a:avLst/>
          </a:prstGeom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6215074" y="3242505"/>
            <a:ext cx="1901650" cy="1186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Shape 497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b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Shape 498"/>
          <p:cNvSpPr txBox="1"/>
          <p:nvPr/>
        </p:nvSpPr>
        <p:spPr>
          <a:xfrm>
            <a:off x="142925" y="1381053"/>
            <a:ext cx="3297055" cy="2840254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444500" lvl="0" indent="-342900">
              <a:lnSpc>
                <a:spcPct val="115000"/>
              </a:lnSpc>
              <a:spcBef>
                <a:spcPts val="40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-US" altLang="ko-KR" sz="1800" dirty="0"/>
              <a:t>VJBOD</a:t>
            </a:r>
            <a:r>
              <a:rPr lang="ko-KR" altLang="en-US" sz="1800" dirty="0"/>
              <a:t>을 통해 </a:t>
            </a:r>
            <a:r>
              <a:rPr lang="en-US" altLang="ko-KR" sz="1800" dirty="0"/>
              <a:t>LUN</a:t>
            </a:r>
            <a:r>
              <a:rPr lang="ko-KR" altLang="en-US" sz="1800" dirty="0"/>
              <a:t>을 마운트해 로컬 디스크로 활용</a:t>
            </a:r>
          </a:p>
          <a:p>
            <a:pPr marL="444500" lvl="0" indent="-342900">
              <a:lnSpc>
                <a:spcPct val="115000"/>
              </a:lnSpc>
              <a:spcBef>
                <a:spcPts val="40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ko-KR" altLang="en-US" sz="1800" dirty="0"/>
              <a:t>스토리지 풀 생성</a:t>
            </a:r>
            <a:r>
              <a:rPr lang="en-US" altLang="ko-KR" sz="1800" dirty="0"/>
              <a:t>, </a:t>
            </a:r>
            <a:r>
              <a:rPr lang="ko-KR" altLang="en-US" sz="1800" dirty="0"/>
              <a:t>스냅샷 촬영</a:t>
            </a:r>
            <a:r>
              <a:rPr lang="en-US" altLang="ko-KR" sz="1800" dirty="0"/>
              <a:t>, </a:t>
            </a:r>
            <a:r>
              <a:rPr lang="ko-KR" altLang="en-US" sz="1800" dirty="0"/>
              <a:t>미디어 라이브러리 사용</a:t>
            </a:r>
            <a:r>
              <a:rPr lang="en-US" altLang="ko-KR" sz="1800" dirty="0"/>
              <a:t>, </a:t>
            </a:r>
            <a:r>
              <a:rPr lang="en-US" altLang="ko-KR" sz="1800" dirty="0" err="1"/>
              <a:t>Qsirch</a:t>
            </a:r>
            <a:r>
              <a:rPr lang="en-US" altLang="ko-KR" sz="1800" dirty="0"/>
              <a:t> </a:t>
            </a:r>
            <a:r>
              <a:rPr lang="ko-KR" altLang="en-US" sz="1800" dirty="0"/>
              <a:t>인덱싱</a:t>
            </a:r>
          </a:p>
          <a:p>
            <a:pPr marL="444500" lvl="0" indent="-342900">
              <a:lnSpc>
                <a:spcPct val="115000"/>
              </a:lnSpc>
              <a:spcBef>
                <a:spcPts val="40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-US" altLang="ko-KR" sz="1800" dirty="0"/>
              <a:t>NAS </a:t>
            </a:r>
            <a:r>
              <a:rPr lang="ko-KR" altLang="en-US" sz="1800" dirty="0"/>
              <a:t>스토리지 공간의 완벽한 활용</a:t>
            </a:r>
            <a:endParaRPr lang="en" sz="1800" dirty="0"/>
          </a:p>
        </p:txBody>
      </p:sp>
      <p:sp>
        <p:nvSpPr>
          <p:cNvPr id="499" name="Shape 499"/>
          <p:cNvSpPr txBox="1"/>
          <p:nvPr/>
        </p:nvSpPr>
        <p:spPr>
          <a:xfrm>
            <a:off x="72008" y="4917082"/>
            <a:ext cx="5076000" cy="246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Shape 500"/>
          <p:cNvSpPr txBox="1">
            <a:spLocks noGrp="1"/>
          </p:cNvSpPr>
          <p:nvPr>
            <p:ph type="title"/>
          </p:nvPr>
        </p:nvSpPr>
        <p:spPr>
          <a:xfrm>
            <a:off x="254450" y="315400"/>
            <a:ext cx="8669400" cy="733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en-US" altLang="ko-KR" dirty="0" err="1">
                <a:solidFill>
                  <a:srgbClr val="FFFFFF"/>
                </a:solidFill>
              </a:rPr>
              <a:t>iSCSI</a:t>
            </a:r>
            <a:r>
              <a:rPr lang="en-US" altLang="ko-KR" dirty="0">
                <a:solidFill>
                  <a:srgbClr val="FFFFFF"/>
                </a:solidFill>
              </a:rPr>
              <a:t> VJBOD</a:t>
            </a:r>
            <a:r>
              <a:rPr lang="ko-KR" altLang="en-US" dirty="0">
                <a:solidFill>
                  <a:srgbClr val="FFFFFF"/>
                </a:solidFill>
              </a:rPr>
              <a:t>로 </a:t>
            </a:r>
            <a:r>
              <a:rPr lang="en-US" altLang="ko-KR" dirty="0">
                <a:solidFill>
                  <a:srgbClr val="FFFFFF"/>
                </a:solidFill>
              </a:rPr>
              <a:t>JBOD </a:t>
            </a:r>
            <a:r>
              <a:rPr lang="ko-KR" altLang="en-US" dirty="0">
                <a:solidFill>
                  <a:srgbClr val="FFFFFF"/>
                </a:solidFill>
              </a:rPr>
              <a:t>대체</a:t>
            </a:r>
            <a:endParaRPr lang="en" dirty="0"/>
          </a:p>
        </p:txBody>
      </p:sp>
      <p:grpSp>
        <p:nvGrpSpPr>
          <p:cNvPr id="23" name="群組 22"/>
          <p:cNvGrpSpPr/>
          <p:nvPr/>
        </p:nvGrpSpPr>
        <p:grpSpPr>
          <a:xfrm>
            <a:off x="3810240" y="1302933"/>
            <a:ext cx="5042360" cy="2895824"/>
            <a:chOff x="3810240" y="1500438"/>
            <a:chExt cx="5042360" cy="2895824"/>
          </a:xfrm>
        </p:grpSpPr>
        <p:sp>
          <p:nvSpPr>
            <p:cNvPr id="24" name="Shape 475"/>
            <p:cNvSpPr txBox="1"/>
            <p:nvPr/>
          </p:nvSpPr>
          <p:spPr>
            <a:xfrm>
              <a:off x="4432730" y="1784058"/>
              <a:ext cx="982147" cy="3474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en-US" altLang="zh-TW" sz="1200" dirty="0"/>
                <a:t>Container Station</a:t>
              </a:r>
              <a:endParaRPr 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5" name="Shape 475"/>
            <p:cNvSpPr txBox="1"/>
            <p:nvPr/>
          </p:nvSpPr>
          <p:spPr>
            <a:xfrm>
              <a:off x="5332257" y="2274331"/>
              <a:ext cx="890988" cy="3474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en-US" altLang="ko-KR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2</a:t>
              </a:r>
              <a:r>
                <a:rPr lang="ko-KR" alt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개 </a:t>
              </a:r>
              <a:r>
                <a:rPr lang="en-US" altLang="zh-TW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x 10G SFP+</a:t>
              </a:r>
              <a:endParaRPr 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6" name="Shape 475"/>
            <p:cNvSpPr txBox="1"/>
            <p:nvPr/>
          </p:nvSpPr>
          <p:spPr>
            <a:xfrm>
              <a:off x="3810240" y="3125662"/>
              <a:ext cx="1377829" cy="3925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TS-831X</a:t>
              </a:r>
              <a:endParaRPr 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7" name="Shape 475"/>
            <p:cNvSpPr txBox="1"/>
            <p:nvPr/>
          </p:nvSpPr>
          <p:spPr>
            <a:xfrm>
              <a:off x="4806086" y="3755426"/>
              <a:ext cx="1682496" cy="5224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ko-KR" alt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이더넷</a:t>
              </a:r>
              <a:r>
                <a:rPr lang="en-US" altLang="ko-KR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, </a:t>
              </a:r>
              <a:r>
                <a:rPr lang="ko-KR" alt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유연한 연결</a:t>
              </a:r>
              <a:endParaRPr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8" name="Shape 475"/>
            <p:cNvSpPr txBox="1"/>
            <p:nvPr/>
          </p:nvSpPr>
          <p:spPr>
            <a:xfrm>
              <a:off x="7609710" y="4128418"/>
              <a:ext cx="1242889" cy="267844"/>
            </a:xfrm>
            <a:prstGeom prst="rect">
              <a:avLst/>
            </a:prstGeom>
            <a:solidFill>
              <a:srgbClr val="3B7AE7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ko-KR" altLang="en-US" sz="110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가상 풀 </a:t>
              </a:r>
              <a:r>
                <a:rPr lang="en-US" altLang="ko-KR" sz="110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2</a:t>
              </a:r>
              <a:endParaRPr lang="zh-TW" altLang="en-US" sz="11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9" name="Shape 475"/>
            <p:cNvSpPr txBox="1"/>
            <p:nvPr/>
          </p:nvSpPr>
          <p:spPr>
            <a:xfrm>
              <a:off x="7648098" y="2078672"/>
              <a:ext cx="1092563" cy="25773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zh-TW" altLang="zh-TW" sz="11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Microsoft JhengHei"/>
                  <a:sym typeface="Microsoft JhengHei"/>
                </a:rPr>
                <a:t>i</a:t>
              </a:r>
              <a:r>
                <a:rPr lang="en-US" altLang="zh-TW" sz="11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Microsoft JhengHei"/>
                  <a:sym typeface="Microsoft JhengHei"/>
                </a:rPr>
                <a:t>SCSI</a:t>
              </a:r>
              <a:r>
                <a:rPr lang="zh-TW" altLang="en-US" sz="11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Microsoft JhengHei"/>
                  <a:sym typeface="Microsoft JhengHei"/>
                </a:rPr>
                <a:t>  </a:t>
              </a:r>
              <a:r>
                <a:rPr lang="en-US" altLang="zh-TW" sz="11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Microsoft JhengHei"/>
                  <a:sym typeface="Microsoft JhengHei"/>
                </a:rPr>
                <a:t>LUN</a:t>
              </a:r>
              <a:endParaRPr lang="zh-TW" sz="11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  <p:pic>
          <p:nvPicPr>
            <p:cNvPr id="30" name="Shape 46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753765" y="2502255"/>
              <a:ext cx="955150" cy="6936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Shape 475"/>
            <p:cNvSpPr txBox="1"/>
            <p:nvPr/>
          </p:nvSpPr>
          <p:spPr>
            <a:xfrm>
              <a:off x="7609710" y="3203182"/>
              <a:ext cx="1242890" cy="257734"/>
            </a:xfrm>
            <a:prstGeom prst="rect">
              <a:avLst/>
            </a:prstGeom>
            <a:solidFill>
              <a:srgbClr val="8C55D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ko-KR" altLang="en-US" sz="110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가상 풀 </a:t>
              </a:r>
              <a:r>
                <a:rPr lang="en-US" altLang="ko-KR" sz="110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1</a:t>
              </a:r>
              <a:endParaRPr lang="zh-TW" altLang="en-US" sz="11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pic>
          <p:nvPicPr>
            <p:cNvPr id="32" name="Shape 467"/>
            <p:cNvPicPr preferRelativeResize="0"/>
            <p:nvPr/>
          </p:nvPicPr>
          <p:blipFill>
            <a:blip r:embed="rId4"/>
            <a:srcRect r="36396"/>
            <a:stretch>
              <a:fillRect/>
            </a:stretch>
          </p:blipFill>
          <p:spPr>
            <a:xfrm>
              <a:off x="7818480" y="3553395"/>
              <a:ext cx="607510" cy="5969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Picture 8"/>
            <p:cNvPicPr>
              <a:picLocks noChangeAspect="1"/>
            </p:cNvPicPr>
            <p:nvPr/>
          </p:nvPicPr>
          <p:blipFill rotWithShape="1">
            <a:blip r:embed="rId5">
              <a:extLst/>
            </a:blip>
            <a:srcRect l="9169" t="5367" r="9013" b="4819"/>
            <a:stretch/>
          </p:blipFill>
          <p:spPr>
            <a:xfrm>
              <a:off x="7702905" y="1500438"/>
              <a:ext cx="936104" cy="578234"/>
            </a:xfrm>
            <a:prstGeom prst="rect">
              <a:avLst/>
            </a:prstGeom>
          </p:spPr>
        </p:pic>
        <p:pic>
          <p:nvPicPr>
            <p:cNvPr id="34" name="Picture 2" descr="\\Marketing\Marketing\MarketingMaterials\DM\NAS\Software_Section_brochure\QNAP product icon_20170816-assets\Container_station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934976" y="1671530"/>
              <a:ext cx="494148" cy="494922"/>
            </a:xfrm>
            <a:prstGeom prst="rect">
              <a:avLst/>
            </a:prstGeom>
            <a:noFill/>
          </p:spPr>
        </p:pic>
        <p:cxnSp>
          <p:nvCxnSpPr>
            <p:cNvPr id="35" name="Shape 482"/>
            <p:cNvCxnSpPr/>
            <p:nvPr/>
          </p:nvCxnSpPr>
          <p:spPr>
            <a:xfrm>
              <a:off x="5216977" y="2984602"/>
              <a:ext cx="2322085" cy="1282596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rgbClr val="00B0F0"/>
              </a:solidFill>
              <a:prstDash val="sysDash"/>
              <a:round/>
              <a:headEnd type="none" w="lg" len="lg"/>
              <a:tailEnd type="none" w="lg" len="lg"/>
            </a:ln>
          </p:spPr>
        </p:cxnSp>
        <p:cxnSp>
          <p:nvCxnSpPr>
            <p:cNvPr id="36" name="Shape 482"/>
            <p:cNvCxnSpPr/>
            <p:nvPr/>
          </p:nvCxnSpPr>
          <p:spPr>
            <a:xfrm flipV="1">
              <a:off x="5216977" y="1870020"/>
              <a:ext cx="2471298" cy="853633"/>
            </a:xfrm>
            <a:prstGeom prst="bentConnector3">
              <a:avLst>
                <a:gd name="adj1" fmla="val 45560"/>
              </a:avLst>
            </a:prstGeom>
            <a:noFill/>
            <a:ln w="38100" cap="flat" cmpd="sng">
              <a:solidFill>
                <a:schemeClr val="accent5">
                  <a:lumMod val="75000"/>
                </a:schemeClr>
              </a:solidFill>
              <a:prstDash val="sysDash"/>
              <a:round/>
              <a:headEnd type="none" w="lg" len="lg"/>
              <a:tailEnd type="none" w="lg" len="lg"/>
            </a:ln>
          </p:spPr>
        </p:cxnSp>
        <p:cxnSp>
          <p:nvCxnSpPr>
            <p:cNvPr id="37" name="Shape 482"/>
            <p:cNvCxnSpPr/>
            <p:nvPr/>
          </p:nvCxnSpPr>
          <p:spPr>
            <a:xfrm flipV="1">
              <a:off x="5216977" y="2841746"/>
              <a:ext cx="2536788" cy="4820"/>
            </a:xfrm>
            <a:prstGeom prst="straightConnector1">
              <a:avLst/>
            </a:prstGeom>
            <a:noFill/>
            <a:ln w="38100" cap="flat" cmpd="sng">
              <a:solidFill>
                <a:srgbClr val="7030A0"/>
              </a:solidFill>
              <a:prstDash val="sysDash"/>
              <a:round/>
              <a:headEnd type="none" w="lg" len="lg"/>
              <a:tailEnd type="none" w="lg" len="lg"/>
            </a:ln>
          </p:spPr>
        </p:cxnSp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7"/>
            <a:stretch>
              <a:fillRect/>
            </a:stretch>
          </p:blipFill>
          <p:spPr bwMode="auto">
            <a:xfrm>
              <a:off x="3810240" y="2251922"/>
              <a:ext cx="1522016" cy="951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93285" y="3195867"/>
              <a:ext cx="526306" cy="535383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40" name="圓角矩形 39"/>
            <p:cNvSpPr/>
            <p:nvPr/>
          </p:nvSpPr>
          <p:spPr>
            <a:xfrm>
              <a:off x="4923804" y="3553394"/>
              <a:ext cx="593465" cy="177855"/>
            </a:xfrm>
            <a:prstGeom prst="roundRect">
              <a:avLst>
                <a:gd name="adj" fmla="val 50000"/>
              </a:avLst>
            </a:prstGeom>
            <a:solidFill>
              <a:srgbClr val="41BEC8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800" dirty="0"/>
                <a:t>RAID</a:t>
              </a:r>
              <a:endParaRPr kumimoji="1" lang="zh-TW" altLang="en-US" sz="800" dirty="0"/>
            </a:p>
          </p:txBody>
        </p:sp>
        <p:pic>
          <p:nvPicPr>
            <p:cNvPr id="41" name="圖片 40" descr="分享器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5806" y="2621815"/>
              <a:ext cx="1146008" cy="45222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b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Shape 521"/>
          <p:cNvSpPr txBox="1"/>
          <p:nvPr/>
        </p:nvSpPr>
        <p:spPr>
          <a:xfrm>
            <a:off x="72008" y="4917082"/>
            <a:ext cx="5076000" cy="246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Shape 5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ko-KR" altLang="en-US" dirty="0">
                <a:solidFill>
                  <a:srgbClr val="FFFFFF"/>
                </a:solidFill>
              </a:rPr>
              <a:t>데이터 보안을 위한 백업 연결</a:t>
            </a:r>
            <a:endParaRPr lang="en" dirty="0">
              <a:solidFill>
                <a:srgbClr val="FFFFFF"/>
              </a:solidFill>
            </a:endParaRPr>
          </a:p>
        </p:txBody>
      </p:sp>
      <p:sp>
        <p:nvSpPr>
          <p:cNvPr id="523" name="Shape 523"/>
          <p:cNvSpPr txBox="1"/>
          <p:nvPr/>
        </p:nvSpPr>
        <p:spPr>
          <a:xfrm>
            <a:off x="295911" y="1177195"/>
            <a:ext cx="3957829" cy="2854988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lvl="0" indent="-69850">
              <a:lnSpc>
                <a:spcPct val="115000"/>
              </a:lnSpc>
              <a:spcBef>
                <a:spcPts val="500"/>
              </a:spcBef>
              <a:buSzPct val="55000"/>
            </a:pPr>
            <a:r>
              <a:rPr lang="en-US" altLang="ko-KR" sz="2000" u="sng" dirty="0">
                <a:solidFill>
                  <a:srgbClr val="0B5394"/>
                </a:solidFill>
              </a:rPr>
              <a:t>QNAP NAS </a:t>
            </a:r>
            <a:r>
              <a:rPr lang="ko-KR" altLang="en-US" sz="2000" u="sng" dirty="0">
                <a:solidFill>
                  <a:srgbClr val="0B5394"/>
                </a:solidFill>
              </a:rPr>
              <a:t>포트 </a:t>
            </a:r>
            <a:r>
              <a:rPr lang="ko-KR" altLang="en-US" sz="2000" u="sng" dirty="0" err="1">
                <a:solidFill>
                  <a:srgbClr val="0B5394"/>
                </a:solidFill>
              </a:rPr>
              <a:t>트렁킹</a:t>
            </a:r>
            <a:r>
              <a:rPr lang="ko-KR" altLang="en-US" sz="2000" u="sng" dirty="0">
                <a:solidFill>
                  <a:srgbClr val="0B5394"/>
                </a:solidFill>
              </a:rPr>
              <a:t> 통합</a:t>
            </a:r>
            <a:endParaRPr lang="en-US" altLang="ko-KR" sz="2000" u="sng" dirty="0">
              <a:solidFill>
                <a:srgbClr val="0B5394"/>
              </a:solidFill>
            </a:endParaRPr>
          </a:p>
          <a:p>
            <a:pPr lvl="0" indent="-69850">
              <a:lnSpc>
                <a:spcPct val="115000"/>
              </a:lnSpc>
              <a:spcBef>
                <a:spcPts val="500"/>
              </a:spcBef>
              <a:buSzPct val="55000"/>
            </a:pPr>
            <a:r>
              <a:rPr lang="en-US" altLang="ko-KR" sz="2000" u="sng" dirty="0">
                <a:solidFill>
                  <a:srgbClr val="0B5394"/>
                </a:solidFill>
              </a:rPr>
              <a:t>(</a:t>
            </a:r>
            <a:r>
              <a:rPr lang="ko-KR" altLang="en-US" sz="2000" u="sng" dirty="0">
                <a:solidFill>
                  <a:srgbClr val="0B5394"/>
                </a:solidFill>
              </a:rPr>
              <a:t>여러 개의 연결</a:t>
            </a:r>
            <a:r>
              <a:rPr lang="en-US" altLang="ko-KR" sz="2000" u="sng" dirty="0">
                <a:solidFill>
                  <a:srgbClr val="0B5394"/>
                </a:solidFill>
              </a:rPr>
              <a:t>, </a:t>
            </a:r>
            <a:r>
              <a:rPr lang="ko-KR" altLang="en-US" sz="2000" u="sng" dirty="0">
                <a:solidFill>
                  <a:srgbClr val="0B5394"/>
                </a:solidFill>
              </a:rPr>
              <a:t>동일한 </a:t>
            </a:r>
            <a:r>
              <a:rPr lang="en-US" altLang="ko-KR" sz="2000" u="sng" dirty="0">
                <a:solidFill>
                  <a:srgbClr val="0B5394"/>
                </a:solidFill>
              </a:rPr>
              <a:t>IP):</a:t>
            </a:r>
            <a:endParaRPr lang="en" sz="2000" u="sng" dirty="0">
              <a:solidFill>
                <a:srgbClr val="0B5394"/>
              </a:solidFill>
            </a:endParaRPr>
          </a:p>
          <a:p>
            <a:pPr marL="412750" lvl="0" indent="-28575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ko-KR" altLang="en-US" sz="1800" dirty="0"/>
              <a:t>백업 연결 생성</a:t>
            </a:r>
          </a:p>
          <a:p>
            <a:pPr marL="412750" lvl="0" indent="-28575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ko-KR" altLang="en-US" sz="1800" dirty="0"/>
              <a:t>지원되는 스위치를 통한</a:t>
            </a:r>
            <a:endParaRPr lang="en-US" altLang="ko-KR" sz="1800" dirty="0"/>
          </a:p>
          <a:p>
            <a:pPr marL="127000" lvl="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</a:pPr>
            <a:r>
              <a:rPr lang="en-US" altLang="ko-KR" sz="1800" dirty="0"/>
              <a:t>    </a:t>
            </a:r>
            <a:r>
              <a:rPr lang="ko-KR" altLang="en-US" sz="1800" dirty="0"/>
              <a:t>로드 </a:t>
            </a:r>
            <a:r>
              <a:rPr lang="ko-KR" altLang="en-US" sz="1800" dirty="0" err="1"/>
              <a:t>밸런싱</a:t>
            </a:r>
            <a:r>
              <a:rPr lang="ko-KR" altLang="en-US" sz="1800" dirty="0"/>
              <a:t> 달성</a:t>
            </a:r>
          </a:p>
          <a:p>
            <a:pPr marL="412750" lvl="0" indent="-28575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-US" altLang="ko-KR" sz="1800" dirty="0"/>
              <a:t>1GbE, 10GbE </a:t>
            </a:r>
            <a:r>
              <a:rPr lang="ko-KR" altLang="en-US" sz="1800" dirty="0"/>
              <a:t>및 </a:t>
            </a:r>
            <a:r>
              <a:rPr lang="en-US" altLang="ko-KR" sz="1800" dirty="0"/>
              <a:t>40GbE</a:t>
            </a:r>
            <a:r>
              <a:rPr lang="ko-KR" altLang="en-US" sz="1800" dirty="0"/>
              <a:t>와 함께 사용</a:t>
            </a:r>
            <a:endParaRPr lang="en" sz="1800" dirty="0"/>
          </a:p>
          <a:p>
            <a:pPr marR="0" lvl="0" algn="l" rtl="0">
              <a:spcBef>
                <a:spcPts val="360"/>
              </a:spcBef>
              <a:buClr>
                <a:srgbClr val="044981"/>
              </a:buClr>
            </a:pPr>
            <a:endParaRPr sz="1600" b="1" i="0" u="none" strike="noStrike" cap="none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4111630" y="1036100"/>
            <a:ext cx="3818459" cy="3361779"/>
            <a:chOff x="4277008" y="1627205"/>
            <a:chExt cx="3818459" cy="3361779"/>
          </a:xfrm>
        </p:grpSpPr>
        <p:grpSp>
          <p:nvGrpSpPr>
            <p:cNvPr id="2" name="群組 1"/>
            <p:cNvGrpSpPr/>
            <p:nvPr/>
          </p:nvGrpSpPr>
          <p:grpSpPr>
            <a:xfrm>
              <a:off x="4277008" y="1627205"/>
              <a:ext cx="3818459" cy="3361779"/>
              <a:chOff x="935665" y="1412664"/>
              <a:chExt cx="3818459" cy="3361779"/>
            </a:xfrm>
          </p:grpSpPr>
          <p:pic>
            <p:nvPicPr>
              <p:cNvPr id="7" name="Shape 457"/>
              <p:cNvPicPr preferRelativeResize="0"/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665" y="1412664"/>
                <a:ext cx="3818459" cy="336177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" name="圖片 7" descr="綠_硬碟.png"/>
              <p:cNvPicPr>
                <a:picLocks noChangeAspect="1"/>
              </p:cNvPicPr>
              <p:nvPr/>
            </p:nvPicPr>
            <p:blipFill>
              <a:blip r:embed="rId4">
                <a:alphaModFix amt="93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4947" y="1994925"/>
                <a:ext cx="684890" cy="684890"/>
              </a:xfrm>
              <a:prstGeom prst="rect">
                <a:avLst/>
              </a:prstGeom>
            </p:spPr>
          </p:pic>
        </p:grpSp>
        <p:sp>
          <p:nvSpPr>
            <p:cNvPr id="10" name="Shape 475"/>
            <p:cNvSpPr txBox="1"/>
            <p:nvPr/>
          </p:nvSpPr>
          <p:spPr>
            <a:xfrm>
              <a:off x="5851429" y="3486257"/>
              <a:ext cx="916247" cy="3925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ko-KR" alt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이더넷</a:t>
              </a:r>
              <a:endParaRPr 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hape 498"/>
          <p:cNvPicPr preferRelativeResize="0"/>
          <p:nvPr/>
        </p:nvPicPr>
        <p:blipFill>
          <a:blip r:embed="rId3"/>
          <a:srcRect/>
          <a:stretch>
            <a:fillRect/>
          </a:stretch>
        </p:blipFill>
        <p:spPr>
          <a:xfrm>
            <a:off x="3366450" y="2440453"/>
            <a:ext cx="4581788" cy="2509434"/>
          </a:xfrm>
          <a:prstGeom prst="rect">
            <a:avLst/>
          </a:prstGeom>
          <a:noFill/>
          <a:ln w="3175" cmpd="sng">
            <a:solidFill>
              <a:schemeClr val="bg1">
                <a:lumMod val="85000"/>
              </a:schemeClr>
            </a:solidFill>
          </a:ln>
        </p:spPr>
      </p:pic>
      <p:sp>
        <p:nvSpPr>
          <p:cNvPr id="556" name="Shape 556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b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Shape 557"/>
          <p:cNvSpPr txBox="1"/>
          <p:nvPr/>
        </p:nvSpPr>
        <p:spPr>
          <a:xfrm>
            <a:off x="72008" y="4917082"/>
            <a:ext cx="5076000" cy="246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Shape 558"/>
          <p:cNvSpPr txBox="1">
            <a:spLocks noGrp="1"/>
          </p:cNvSpPr>
          <p:nvPr>
            <p:ph type="title"/>
          </p:nvPr>
        </p:nvSpPr>
        <p:spPr>
          <a:xfrm>
            <a:off x="-182880" y="371550"/>
            <a:ext cx="9622302" cy="72212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ko-KR" altLang="en-US" sz="2800" dirty="0">
                <a:solidFill>
                  <a:srgbClr val="FFFFFF"/>
                </a:solidFill>
              </a:rPr>
              <a:t>더욱 안전한 연결 구축을 위한 자동 복원</a:t>
            </a:r>
            <a:endParaRPr lang="en" sz="2800" dirty="0">
              <a:solidFill>
                <a:srgbClr val="FFFFFF"/>
              </a:solidFill>
            </a:endParaRPr>
          </a:p>
        </p:txBody>
      </p:sp>
      <p:sp>
        <p:nvSpPr>
          <p:cNvPr id="559" name="Shape 559"/>
          <p:cNvSpPr txBox="1"/>
          <p:nvPr/>
        </p:nvSpPr>
        <p:spPr>
          <a:xfrm>
            <a:off x="142925" y="1177200"/>
            <a:ext cx="9001200" cy="2130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457200" lvl="0" indent="-35560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ko-KR" altLang="en-US" sz="1800" dirty="0"/>
              <a:t>향상된 </a:t>
            </a:r>
            <a:r>
              <a:rPr lang="en-US" altLang="ko-KR" sz="1800" dirty="0" err="1"/>
              <a:t>iSCSI</a:t>
            </a:r>
            <a:r>
              <a:rPr lang="en-US" altLang="ko-KR" sz="1800" dirty="0"/>
              <a:t> </a:t>
            </a:r>
            <a:r>
              <a:rPr lang="ko-KR" altLang="en-US" sz="1800" dirty="0"/>
              <a:t>안정성과 보안성을 바탕으로 비정상적인 연결을 신속하게 차단함으로써 애플리케이션의 판단 오류를 방지합니다</a:t>
            </a:r>
          </a:p>
          <a:p>
            <a:pPr marL="457200" lvl="0" indent="-35560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ko-KR" altLang="en-US" sz="1800" dirty="0"/>
              <a:t>네트워크가 일시적으로 차단된 경우 수동으로 복원할 필요가 없습니다</a:t>
            </a:r>
            <a:endParaRPr sz="1800" b="1" dirty="0">
              <a:solidFill>
                <a:schemeClr val="dk1"/>
              </a:solidFill>
            </a:endParaRPr>
          </a:p>
        </p:txBody>
      </p:sp>
      <p:sp>
        <p:nvSpPr>
          <p:cNvPr id="9" name="Shape 495"/>
          <p:cNvSpPr txBox="1"/>
          <p:nvPr/>
        </p:nvSpPr>
        <p:spPr>
          <a:xfrm>
            <a:off x="72008" y="4917082"/>
            <a:ext cx="5076000" cy="246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hape 499"/>
          <p:cNvSpPr/>
          <p:nvPr/>
        </p:nvSpPr>
        <p:spPr>
          <a:xfrm>
            <a:off x="2182353" y="3137575"/>
            <a:ext cx="2504139" cy="1685700"/>
          </a:xfrm>
          <a:prstGeom prst="rightArrow">
            <a:avLst>
              <a:gd name="adj1" fmla="val 46366"/>
              <a:gd name="adj2" fmla="val 44550"/>
            </a:avLst>
          </a:prstGeom>
          <a:solidFill>
            <a:srgbClr val="3C96B7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18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</a:t>
            </a:r>
            <a:r>
              <a:rPr lang="ko-KR" altLang="en-US" sz="18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재연결된 </a:t>
            </a:r>
            <a:br>
              <a:rPr lang="en-US" altLang="ko-KR" sz="18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altLang="en-US" sz="18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</a:t>
            </a:r>
            <a:r>
              <a:rPr lang="ko-KR" altLang="en-US" sz="18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후 복원</a:t>
            </a:r>
            <a:r>
              <a:rPr lang="zh-TW" altLang="en-US" sz="18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lang="en" altLang="zh-TW" sz="18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" name="Shape 500"/>
          <p:cNvSpPr/>
          <p:nvPr/>
        </p:nvSpPr>
        <p:spPr>
          <a:xfrm>
            <a:off x="254453" y="3137575"/>
            <a:ext cx="2305800" cy="1685700"/>
          </a:xfrm>
          <a:prstGeom prst="rightArrow">
            <a:avLst>
              <a:gd name="adj1" fmla="val 48667"/>
              <a:gd name="adj2" fmla="val 50000"/>
            </a:avLst>
          </a:prstGeom>
          <a:solidFill>
            <a:srgbClr val="044981"/>
          </a:solidFill>
          <a:ln w="57150" cmpd="sng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-US" altLang="ko-KR" sz="16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Mac </a:t>
            </a:r>
            <a:r>
              <a:rPr lang="ko-KR" altLang="en-US" sz="16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주소를 사용한 </a:t>
            </a:r>
            <a:r>
              <a:rPr lang="en-US" altLang="ko-KR" sz="16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 </a:t>
            </a:r>
            <a:r>
              <a:rPr lang="ko-KR" altLang="en-US" sz="16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검색</a:t>
            </a:r>
            <a:endParaRPr lang="en" altLang="zh-TW" sz="16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2001" y="3602425"/>
            <a:ext cx="146441" cy="756000"/>
          </a:xfrm>
          <a:prstGeom prst="rect">
            <a:avLst/>
          </a:prstGeom>
          <a:solidFill>
            <a:srgbClr val="04498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Shape 569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b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Shape 570"/>
          <p:cNvSpPr txBox="1"/>
          <p:nvPr/>
        </p:nvSpPr>
        <p:spPr>
          <a:xfrm>
            <a:off x="196090" y="1369548"/>
            <a:ext cx="3383364" cy="2130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457200" lvl="0" indent="-35560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-US" altLang="ko-KR" sz="1800" dirty="0"/>
              <a:t>8</a:t>
            </a:r>
            <a:r>
              <a:rPr lang="ko-KR" altLang="en-US" sz="1800" dirty="0"/>
              <a:t>베이 </a:t>
            </a:r>
            <a:r>
              <a:rPr lang="en-US" altLang="ko-KR" sz="1800" dirty="0"/>
              <a:t>NAS </a:t>
            </a:r>
            <a:r>
              <a:rPr lang="ko-KR" altLang="en-US" sz="1800" dirty="0"/>
              <a:t>및 </a:t>
            </a:r>
            <a:r>
              <a:rPr lang="en-US" altLang="ko-KR" sz="1800" dirty="0"/>
              <a:t>4</a:t>
            </a:r>
            <a:r>
              <a:rPr lang="ko-KR" altLang="en-US" sz="1800" dirty="0"/>
              <a:t>대의 </a:t>
            </a:r>
            <a:r>
              <a:rPr lang="en-US" altLang="ko-KR" sz="1800" dirty="0"/>
              <a:t>UX-800P</a:t>
            </a:r>
            <a:r>
              <a:rPr lang="ko-KR" altLang="en-US" sz="1800" dirty="0"/>
              <a:t>를 활용해 최대 </a:t>
            </a:r>
            <a:r>
              <a:rPr lang="en-US" altLang="ko-KR" sz="1800" dirty="0">
                <a:solidFill>
                  <a:srgbClr val="FF6600"/>
                </a:solidFill>
              </a:rPr>
              <a:t>300TB*</a:t>
            </a:r>
            <a:r>
              <a:rPr lang="en-US" altLang="ko-KR" sz="1800" dirty="0"/>
              <a:t>(</a:t>
            </a:r>
            <a:r>
              <a:rPr lang="ko-KR" altLang="en-US" sz="1800" dirty="0"/>
              <a:t>디스크당 </a:t>
            </a:r>
            <a:r>
              <a:rPr lang="en-US" altLang="ko-KR" sz="1800" dirty="0"/>
              <a:t>8TB) </a:t>
            </a:r>
            <a:r>
              <a:rPr lang="ko-KR" altLang="en-US" sz="1800" dirty="0"/>
              <a:t>확보 가능</a:t>
            </a:r>
            <a:endParaRPr lang="en" sz="1800" dirty="0"/>
          </a:p>
          <a:p>
            <a:pPr marL="457200" lvl="0" indent="-355600" rtl="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endParaRPr lang="en" sz="1800" dirty="0"/>
          </a:p>
          <a:p>
            <a:pPr marL="457200" lvl="0" indent="-35560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ko-KR" altLang="en-US" sz="1800" dirty="0"/>
              <a:t>가상 </a:t>
            </a:r>
            <a:r>
              <a:rPr lang="en-US" altLang="ko-KR" sz="1800" dirty="0"/>
              <a:t>JBOD </a:t>
            </a:r>
            <a:r>
              <a:rPr lang="ko-KR" altLang="en-US" sz="1800" dirty="0"/>
              <a:t>추가</a:t>
            </a:r>
            <a:r>
              <a:rPr lang="en-US" altLang="ko-KR" sz="1800" dirty="0"/>
              <a:t>: </a:t>
            </a:r>
            <a:r>
              <a:rPr lang="en-US" altLang="ko-KR" sz="1800" dirty="0">
                <a:solidFill>
                  <a:srgbClr val="FF6600"/>
                </a:solidFill>
              </a:rPr>
              <a:t>1PB </a:t>
            </a:r>
            <a:r>
              <a:rPr lang="ko-KR" altLang="en-US" sz="1800" dirty="0"/>
              <a:t>이상의 총 </a:t>
            </a:r>
            <a:r>
              <a:rPr lang="en-US" altLang="ko-KR" sz="1800" dirty="0"/>
              <a:t>RAW </a:t>
            </a:r>
            <a:r>
              <a:rPr lang="ko-KR" altLang="en-US" sz="1800" dirty="0"/>
              <a:t>스토리지 공간</a:t>
            </a:r>
            <a:endParaRPr sz="1800" dirty="0">
              <a:solidFill>
                <a:srgbClr val="244061"/>
              </a:solidFill>
            </a:endParaRPr>
          </a:p>
          <a:p>
            <a:pPr marL="285750" marR="0" lvl="0" indent="-285750" algn="l" rtl="0">
              <a:spcBef>
                <a:spcPts val="360"/>
              </a:spcBef>
              <a:buClr>
                <a:srgbClr val="044981"/>
              </a:buClr>
              <a:buFont typeface="Wingdings" charset="2"/>
              <a:buChar char="l"/>
            </a:pPr>
            <a:endParaRPr sz="1800" b="1" i="0" u="none" strike="noStrike" cap="none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Shape 571"/>
          <p:cNvSpPr txBox="1"/>
          <p:nvPr/>
        </p:nvSpPr>
        <p:spPr>
          <a:xfrm>
            <a:off x="72008" y="4917082"/>
            <a:ext cx="5076000" cy="246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Shape 572"/>
          <p:cNvSpPr txBox="1">
            <a:spLocks noGrp="1"/>
          </p:cNvSpPr>
          <p:nvPr>
            <p:ph type="title"/>
          </p:nvPr>
        </p:nvSpPr>
        <p:spPr>
          <a:xfrm>
            <a:off x="-278950" y="411500"/>
            <a:ext cx="97176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ko-KR" altLang="en-US" sz="3000" dirty="0">
                <a:solidFill>
                  <a:srgbClr val="FFFFFF"/>
                </a:solidFill>
              </a:rPr>
              <a:t>최대 용량 확보를 위한 </a:t>
            </a:r>
            <a:r>
              <a:rPr lang="en-US" altLang="ko-KR" sz="3000" dirty="0">
                <a:solidFill>
                  <a:srgbClr val="FFFFFF"/>
                </a:solidFill>
              </a:rPr>
              <a:t>JBOD </a:t>
            </a:r>
            <a:r>
              <a:rPr lang="ko-KR" altLang="en-US" sz="3000" dirty="0">
                <a:solidFill>
                  <a:srgbClr val="FFFFFF"/>
                </a:solidFill>
              </a:rPr>
              <a:t>및 </a:t>
            </a:r>
            <a:r>
              <a:rPr lang="en-US" altLang="ko-KR" sz="3000" dirty="0">
                <a:solidFill>
                  <a:srgbClr val="FFFFFF"/>
                </a:solidFill>
              </a:rPr>
              <a:t>VJBOD </a:t>
            </a:r>
            <a:r>
              <a:rPr lang="ko-KR" altLang="en-US" sz="3000" dirty="0">
                <a:solidFill>
                  <a:srgbClr val="FFFFFF"/>
                </a:solidFill>
              </a:rPr>
              <a:t>통합</a:t>
            </a:r>
            <a:endParaRPr lang="en" sz="3000" dirty="0">
              <a:solidFill>
                <a:srgbClr val="FFFFFF"/>
              </a:solidFill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3784414" y="1822677"/>
            <a:ext cx="1852458" cy="461665"/>
          </a:xfrm>
          <a:prstGeom prst="roundRect">
            <a:avLst/>
          </a:prstGeom>
          <a:solidFill>
            <a:srgbClr val="FF66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3849730" y="1877107"/>
            <a:ext cx="1712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8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총 용량 </a:t>
            </a:r>
            <a:r>
              <a:rPr lang="en-US" altLang="ko-KR" sz="18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&gt; 1 </a:t>
            </a:r>
            <a:r>
              <a:rPr lang="en-US" altLang="zh-TW" sz="18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PB</a:t>
            </a:r>
            <a:endParaRPr lang="zh-TW" altLang="en-US" sz="2400" dirty="0">
              <a:solidFill>
                <a:srgbClr val="FFFFFF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134136" y="3474165"/>
            <a:ext cx="131113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8T</a:t>
            </a:r>
            <a:r>
              <a:rPr lang="zh-TW" altLang="zh-TW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B</a:t>
            </a:r>
            <a:r>
              <a:rPr lang="zh-TW" alt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x</a:t>
            </a:r>
            <a:r>
              <a:rPr lang="zh-TW" alt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8=64TB</a:t>
            </a:r>
            <a:r>
              <a:rPr lang="zh-TW" altLang="zh-TW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  <a:endParaRPr lang="zh-TW" altLang="en-US" sz="10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445270" y="2445955"/>
            <a:ext cx="80001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50" dirty="0">
                <a:solidFill>
                  <a:srgbClr val="660066"/>
                </a:solidFill>
              </a:rPr>
              <a:t>USB</a:t>
            </a:r>
            <a:r>
              <a:rPr lang="zh-TW" altLang="en-US" sz="1050" dirty="0">
                <a:solidFill>
                  <a:srgbClr val="660066"/>
                </a:solidFill>
              </a:rPr>
              <a:t> </a:t>
            </a:r>
            <a:r>
              <a:rPr lang="en-US" altLang="zh-TW" sz="1050" dirty="0">
                <a:solidFill>
                  <a:srgbClr val="660066"/>
                </a:solidFill>
              </a:rPr>
              <a:t>3.0</a:t>
            </a:r>
            <a:endParaRPr lang="zh-TW" altLang="en-US" sz="1050" dirty="0">
              <a:solidFill>
                <a:srgbClr val="660066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859481" y="2625300"/>
            <a:ext cx="193165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5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JBOD</a:t>
            </a:r>
            <a:r>
              <a:rPr lang="zh-TW" altLang="en-US" sz="105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8TB</a:t>
            </a:r>
            <a:r>
              <a:rPr lang="zh-TW" alt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x</a:t>
            </a:r>
            <a:r>
              <a:rPr lang="zh-TW" alt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8</a:t>
            </a:r>
            <a:r>
              <a:rPr lang="zh-TW" alt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x</a:t>
            </a:r>
            <a:r>
              <a:rPr lang="zh-TW" alt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</a:t>
            </a:r>
            <a:r>
              <a:rPr lang="zh-TW" alt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=</a:t>
            </a:r>
            <a:r>
              <a:rPr lang="zh-TW" alt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384TB</a:t>
            </a:r>
            <a:endParaRPr lang="zh-TW" altLang="en-US" sz="10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987855" y="3632657"/>
            <a:ext cx="180327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8TB</a:t>
            </a:r>
            <a:r>
              <a:rPr lang="zh-TW" alt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x</a:t>
            </a:r>
            <a:r>
              <a:rPr lang="zh-TW" alt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12</a:t>
            </a:r>
            <a:r>
              <a:rPr lang="zh-TW" alt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x</a:t>
            </a:r>
            <a:r>
              <a:rPr lang="zh-TW" alt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8</a:t>
            </a:r>
            <a:r>
              <a:rPr lang="zh-TW" alt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=</a:t>
            </a:r>
            <a:r>
              <a:rPr lang="zh-TW" alt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768TB</a:t>
            </a:r>
            <a:endParaRPr lang="zh-TW" altLang="en-US" sz="10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562928" y="3045595"/>
            <a:ext cx="80001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50" dirty="0" err="1">
                <a:solidFill>
                  <a:schemeClr val="accent1">
                    <a:lumMod val="50000"/>
                  </a:schemeClr>
                </a:solidFill>
              </a:rPr>
              <a:t>iSCSI</a:t>
            </a:r>
            <a:endParaRPr lang="zh-TW" altLang="en-US" sz="105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5" name="Shape 482"/>
          <p:cNvCxnSpPr/>
          <p:nvPr/>
        </p:nvCxnSpPr>
        <p:spPr>
          <a:xfrm>
            <a:off x="5445270" y="2873695"/>
            <a:ext cx="1542585" cy="657273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accent1">
                <a:lumMod val="50000"/>
              </a:schemeClr>
            </a:solidFill>
            <a:prstDash val="sysDash"/>
            <a:round/>
            <a:headEnd type="none" w="lg" len="lg"/>
            <a:tailEnd type="none" w="lg" len="lg"/>
          </a:ln>
        </p:spPr>
      </p:cxnSp>
      <p:cxnSp>
        <p:nvCxnSpPr>
          <p:cNvPr id="16" name="Shape 482"/>
          <p:cNvCxnSpPr/>
          <p:nvPr/>
        </p:nvCxnSpPr>
        <p:spPr>
          <a:xfrm flipV="1">
            <a:off x="5411015" y="2284342"/>
            <a:ext cx="1576840" cy="5075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rgbClr val="8C55D1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7" name="Shape 5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636872" y="2639770"/>
            <a:ext cx="1026812" cy="46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4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7638" y="2371200"/>
            <a:ext cx="1477397" cy="1072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Shape 377" descr="QJBOD Express_2.png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6859481" y="1626481"/>
            <a:ext cx="1714512" cy="1047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hape 377" descr="QJBOD Express_2.png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712978" y="3080071"/>
            <a:ext cx="2042712" cy="62257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字方塊 2"/>
          <p:cNvSpPr txBox="1"/>
          <p:nvPr/>
        </p:nvSpPr>
        <p:spPr>
          <a:xfrm>
            <a:off x="9691130" y="1837295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Shape 528"/>
          <p:cNvSpPr txBox="1">
            <a:spLocks noGrp="1"/>
          </p:cNvSpPr>
          <p:nvPr>
            <p:ph type="title"/>
          </p:nvPr>
        </p:nvSpPr>
        <p:spPr>
          <a:xfrm>
            <a:off x="223419" y="411510"/>
            <a:ext cx="8637031" cy="624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-US" altLang="ko-KR" dirty="0">
                <a:latin typeface="+mj-lt"/>
                <a:ea typeface="Microsoft JhengHei"/>
                <a:cs typeface="Microsoft JhengHei"/>
                <a:sym typeface="Microsoft JhengHei"/>
              </a:rPr>
              <a:t>VJBOD</a:t>
            </a:r>
            <a:r>
              <a:rPr lang="ko-KR" altLang="en-US" dirty="0">
                <a:latin typeface="+mj-lt"/>
                <a:ea typeface="Microsoft JhengHei"/>
                <a:cs typeface="Microsoft JhengHei"/>
                <a:sym typeface="Microsoft JhengHei"/>
              </a:rPr>
              <a:t>를 사용한 백업 작업</a:t>
            </a:r>
            <a:endParaRPr lang="en" dirty="0"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36" name="Shape 536"/>
          <p:cNvSpPr txBox="1"/>
          <p:nvPr/>
        </p:nvSpPr>
        <p:spPr>
          <a:xfrm>
            <a:off x="1075711" y="2763675"/>
            <a:ext cx="625786" cy="3066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 b="1" dirty="0">
                <a:solidFill>
                  <a:srgbClr val="262626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JBOD</a:t>
            </a:r>
          </a:p>
        </p:txBody>
      </p:sp>
      <p:grpSp>
        <p:nvGrpSpPr>
          <p:cNvPr id="3" name="群組 2"/>
          <p:cNvGrpSpPr/>
          <p:nvPr/>
        </p:nvGrpSpPr>
        <p:grpSpPr>
          <a:xfrm>
            <a:off x="591435" y="1482693"/>
            <a:ext cx="8150177" cy="3274199"/>
            <a:chOff x="-5893977" y="1482693"/>
            <a:chExt cx="8150177" cy="3274199"/>
          </a:xfrm>
        </p:grpSpPr>
        <p:cxnSp>
          <p:nvCxnSpPr>
            <p:cNvPr id="26" name="Shape 476"/>
            <p:cNvCxnSpPr/>
            <p:nvPr/>
          </p:nvCxnSpPr>
          <p:spPr>
            <a:xfrm>
              <a:off x="-4320242" y="2291231"/>
              <a:ext cx="358500" cy="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dash"/>
              <a:round/>
              <a:headEnd type="none" w="lg" len="lg"/>
              <a:tailEnd type="none" w="lg" len="lg"/>
            </a:ln>
          </p:spPr>
        </p:cxnSp>
        <p:cxnSp>
          <p:nvCxnSpPr>
            <p:cNvPr id="27" name="Shape 477"/>
            <p:cNvCxnSpPr/>
            <p:nvPr/>
          </p:nvCxnSpPr>
          <p:spPr>
            <a:xfrm>
              <a:off x="-4318758" y="3666314"/>
              <a:ext cx="358500" cy="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dash"/>
              <a:round/>
              <a:headEnd type="none" w="lg" len="lg"/>
              <a:tailEnd type="none" w="lg" len="lg"/>
            </a:ln>
          </p:spPr>
        </p:cxnSp>
        <p:cxnSp>
          <p:nvCxnSpPr>
            <p:cNvPr id="28" name="Shape 478"/>
            <p:cNvCxnSpPr/>
            <p:nvPr/>
          </p:nvCxnSpPr>
          <p:spPr>
            <a:xfrm flipH="1">
              <a:off x="-3993102" y="2309923"/>
              <a:ext cx="384" cy="1371459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dash"/>
              <a:round/>
              <a:headEnd type="none" w="lg" len="lg"/>
              <a:tailEnd type="none" w="lg" len="lg"/>
            </a:ln>
          </p:spPr>
        </p:cxnSp>
        <p:sp>
          <p:nvSpPr>
            <p:cNvPr id="29" name="Shape 472"/>
            <p:cNvSpPr txBox="1"/>
            <p:nvPr/>
          </p:nvSpPr>
          <p:spPr>
            <a:xfrm>
              <a:off x="844853" y="3431515"/>
              <a:ext cx="1411347" cy="2386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ko-KR" altLang="en-US" sz="1200" b="1" dirty="0">
                  <a:solidFill>
                    <a:srgbClr val="262626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원격 측면</a:t>
              </a:r>
              <a:endParaRPr lang="en" altLang="zh-TW" sz="1200" b="1" dirty="0">
                <a:solidFill>
                  <a:srgbClr val="262626"/>
                </a:solidFill>
                <a:latin typeface="+mn-lt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0" name="Shape 473"/>
            <p:cNvSpPr txBox="1"/>
            <p:nvPr/>
          </p:nvSpPr>
          <p:spPr>
            <a:xfrm>
              <a:off x="-2675541" y="3431515"/>
              <a:ext cx="1169150" cy="24986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ko-KR" altLang="en-US" sz="1200" b="1" dirty="0">
                  <a:solidFill>
                    <a:srgbClr val="262626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애플리케이션</a:t>
              </a:r>
              <a:endParaRPr lang="en" altLang="zh-TW" sz="1200" b="1" dirty="0">
                <a:solidFill>
                  <a:srgbClr val="262626"/>
                </a:solidFill>
                <a:latin typeface="+mn-lt"/>
                <a:ea typeface="Microsoft JhengHei"/>
                <a:cs typeface="Microsoft JhengHei"/>
                <a:sym typeface="Microsoft JhengHei"/>
              </a:endParaRPr>
            </a:p>
          </p:txBody>
        </p:sp>
        <p:cxnSp>
          <p:nvCxnSpPr>
            <p:cNvPr id="32" name="Shape 479"/>
            <p:cNvCxnSpPr>
              <a:endCxn id="46" idx="1"/>
            </p:cNvCxnSpPr>
            <p:nvPr/>
          </p:nvCxnSpPr>
          <p:spPr>
            <a:xfrm>
              <a:off x="-3761682" y="3070315"/>
              <a:ext cx="2940641" cy="7839"/>
            </a:xfrm>
            <a:prstGeom prst="straightConnector1">
              <a:avLst/>
            </a:prstGeom>
            <a:noFill/>
            <a:ln w="28575" cap="flat" cmpd="sng">
              <a:solidFill>
                <a:schemeClr val="accent1">
                  <a:lumMod val="50000"/>
                </a:schemeClr>
              </a:solidFill>
              <a:prstDash val="dash"/>
              <a:round/>
              <a:headEnd type="none" w="lg" len="lg"/>
              <a:tailEnd type="none" w="lg" len="lg"/>
            </a:ln>
          </p:spPr>
        </p:cxnSp>
        <p:cxnSp>
          <p:nvCxnSpPr>
            <p:cNvPr id="33" name="Shape 481"/>
            <p:cNvCxnSpPr/>
            <p:nvPr/>
          </p:nvCxnSpPr>
          <p:spPr>
            <a:xfrm>
              <a:off x="-4311494" y="2111207"/>
              <a:ext cx="5193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1">
                  <a:lumMod val="50000"/>
                </a:schemeClr>
              </a:solidFill>
              <a:prstDash val="dash"/>
              <a:round/>
              <a:headEnd type="none" w="lg" len="lg"/>
              <a:tailEnd type="none" w="lg" len="lg"/>
            </a:ln>
          </p:spPr>
        </p:cxnSp>
        <p:cxnSp>
          <p:nvCxnSpPr>
            <p:cNvPr id="34" name="Shape 482"/>
            <p:cNvCxnSpPr/>
            <p:nvPr/>
          </p:nvCxnSpPr>
          <p:spPr>
            <a:xfrm>
              <a:off x="-3792194" y="2123384"/>
              <a:ext cx="15392" cy="870288"/>
            </a:xfrm>
            <a:prstGeom prst="straightConnector1">
              <a:avLst/>
            </a:prstGeom>
            <a:noFill/>
            <a:ln w="28575" cap="flat" cmpd="sng">
              <a:solidFill>
                <a:schemeClr val="accent1">
                  <a:lumMod val="50000"/>
                </a:schemeClr>
              </a:solidFill>
              <a:prstDash val="dash"/>
              <a:round/>
              <a:headEnd type="none" w="lg" len="lg"/>
              <a:tailEnd type="none" w="lg" len="lg"/>
            </a:ln>
          </p:spPr>
        </p:cxnSp>
        <p:cxnSp>
          <p:nvCxnSpPr>
            <p:cNvPr id="35" name="Shape 483"/>
            <p:cNvCxnSpPr/>
            <p:nvPr/>
          </p:nvCxnSpPr>
          <p:spPr>
            <a:xfrm flipV="1">
              <a:off x="-4316119" y="3116071"/>
              <a:ext cx="3575880" cy="729029"/>
            </a:xfrm>
            <a:prstGeom prst="bentConnector3">
              <a:avLst>
                <a:gd name="adj1" fmla="val 105225"/>
              </a:avLst>
            </a:prstGeom>
            <a:noFill/>
            <a:ln w="28575" cap="flat" cmpd="sng">
              <a:solidFill>
                <a:srgbClr val="044981"/>
              </a:solidFill>
              <a:prstDash val="dash"/>
              <a:round/>
              <a:headEnd type="none" w="lg" len="lg"/>
              <a:tailEnd type="none" w="lg" len="lg"/>
            </a:ln>
          </p:spPr>
        </p:cxnSp>
        <p:sp>
          <p:nvSpPr>
            <p:cNvPr id="36" name="Shape 484"/>
            <p:cNvSpPr txBox="1"/>
            <p:nvPr/>
          </p:nvSpPr>
          <p:spPr>
            <a:xfrm>
              <a:off x="-446952" y="3442713"/>
              <a:ext cx="1291805" cy="380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ko-KR" altLang="en-US" b="1" dirty="0">
                  <a:solidFill>
                    <a:srgbClr val="044981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원격으로 </a:t>
              </a:r>
              <a:r>
                <a:rPr lang="en-US" altLang="ko-KR" b="1" dirty="0">
                  <a:solidFill>
                    <a:srgbClr val="044981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LUN </a:t>
              </a:r>
              <a:r>
                <a:rPr lang="ko-KR" altLang="en-US" b="1" dirty="0">
                  <a:solidFill>
                    <a:srgbClr val="044981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백업</a:t>
              </a:r>
              <a:endParaRPr lang="en" altLang="zh-TW" b="1" dirty="0">
                <a:solidFill>
                  <a:srgbClr val="044981"/>
                </a:solidFill>
                <a:latin typeface="+mn-lt"/>
                <a:ea typeface="Microsoft JhengHei"/>
                <a:cs typeface="Microsoft JhengHei"/>
                <a:sym typeface="Microsoft JhengHei"/>
              </a:endParaRPr>
            </a:p>
          </p:txBody>
        </p:sp>
        <p:grpSp>
          <p:nvGrpSpPr>
            <p:cNvPr id="37" name="群組 36"/>
            <p:cNvGrpSpPr/>
            <p:nvPr/>
          </p:nvGrpSpPr>
          <p:grpSpPr>
            <a:xfrm>
              <a:off x="-3816562" y="1482693"/>
              <a:ext cx="3816562" cy="681657"/>
              <a:chOff x="2456177" y="1399967"/>
              <a:chExt cx="3816562" cy="681657"/>
            </a:xfrm>
          </p:grpSpPr>
          <p:sp>
            <p:nvSpPr>
              <p:cNvPr id="38" name="圓角矩形 37"/>
              <p:cNvSpPr/>
              <p:nvPr/>
            </p:nvSpPr>
            <p:spPr>
              <a:xfrm>
                <a:off x="2644592" y="1399967"/>
                <a:ext cx="3628147" cy="679163"/>
              </a:xfrm>
              <a:prstGeom prst="roundRect">
                <a:avLst>
                  <a:gd name="adj" fmla="val 7805"/>
                </a:avLst>
              </a:prstGeom>
              <a:solidFill>
                <a:schemeClr val="accent1">
                  <a:lumMod val="50000"/>
                </a:schemeClr>
              </a:solidFill>
              <a:ln w="1270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39" name="＞形箭號 38"/>
              <p:cNvSpPr/>
              <p:nvPr/>
            </p:nvSpPr>
            <p:spPr>
              <a:xfrm>
                <a:off x="2456177" y="1624136"/>
                <a:ext cx="506906" cy="297787"/>
              </a:xfrm>
              <a:prstGeom prst="chevron">
                <a:avLst/>
              </a:prstGeom>
              <a:solidFill>
                <a:srgbClr val="FFFFFF">
                  <a:alpha val="75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2783439" y="1438115"/>
                <a:ext cx="3489300" cy="6435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7000" lvl="0">
                  <a:lnSpc>
                    <a:spcPct val="115000"/>
                  </a:lnSpc>
                  <a:spcBef>
                    <a:spcPts val="200"/>
                  </a:spcBef>
                  <a:buClr>
                    <a:schemeClr val="dk1"/>
                  </a:buClr>
                  <a:buSzPct val="100000"/>
                </a:pPr>
                <a:r>
                  <a:rPr lang="ko-KR" altLang="en-US" sz="1600" b="1" dirty="0">
                    <a:solidFill>
                      <a:schemeClr val="bg1"/>
                    </a:solidFill>
                    <a:latin typeface="+mn-lt"/>
                  </a:rPr>
                  <a:t>기존의 </a:t>
                </a:r>
                <a:r>
                  <a:rPr lang="en-US" altLang="ko-KR" sz="1600" b="1" dirty="0">
                    <a:solidFill>
                      <a:schemeClr val="bg1"/>
                    </a:solidFill>
                    <a:latin typeface="+mn-lt"/>
                  </a:rPr>
                  <a:t>JBOD: </a:t>
                </a:r>
                <a:r>
                  <a:rPr lang="ko-KR" altLang="en-US" sz="1600" dirty="0">
                    <a:solidFill>
                      <a:schemeClr val="bg1"/>
                    </a:solidFill>
                    <a:latin typeface="+mn-lt"/>
                  </a:rPr>
                  <a:t>호스트 기기의 리소스를 사용해 백업</a:t>
                </a:r>
                <a:endParaRPr lang="zh-TW" altLang="zh-TW" dirty="0">
                  <a:solidFill>
                    <a:schemeClr val="bg1"/>
                  </a:solidFill>
                  <a:latin typeface="+mn-lt"/>
                  <a:ea typeface="Microsoft JhengHei"/>
                  <a:cs typeface="Microsoft JhengHei"/>
                  <a:sym typeface="Microsoft JhengHei"/>
                </a:endParaRPr>
              </a:p>
            </p:txBody>
          </p:sp>
        </p:grpSp>
        <p:grpSp>
          <p:nvGrpSpPr>
            <p:cNvPr id="41" name="群組 40"/>
            <p:cNvGrpSpPr/>
            <p:nvPr/>
          </p:nvGrpSpPr>
          <p:grpSpPr>
            <a:xfrm>
              <a:off x="-4189178" y="4060186"/>
              <a:ext cx="4189178" cy="696706"/>
              <a:chOff x="2135645" y="3991071"/>
              <a:chExt cx="4189178" cy="696706"/>
            </a:xfrm>
          </p:grpSpPr>
          <p:sp>
            <p:nvSpPr>
              <p:cNvPr id="42" name="圓角矩形 41"/>
              <p:cNvSpPr/>
              <p:nvPr/>
            </p:nvSpPr>
            <p:spPr>
              <a:xfrm>
                <a:off x="2348417" y="3991071"/>
                <a:ext cx="3976406" cy="696706"/>
              </a:xfrm>
              <a:prstGeom prst="roundRect">
                <a:avLst>
                  <a:gd name="adj" fmla="val 7805"/>
                </a:avLst>
              </a:prstGeom>
              <a:solidFill>
                <a:srgbClr val="044981"/>
              </a:solidFill>
              <a:ln w="1270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grpSp>
            <p:nvGrpSpPr>
              <p:cNvPr id="43" name="群組 42"/>
              <p:cNvGrpSpPr/>
              <p:nvPr/>
            </p:nvGrpSpPr>
            <p:grpSpPr>
              <a:xfrm>
                <a:off x="2135645" y="4022371"/>
                <a:ext cx="4189178" cy="643509"/>
                <a:chOff x="2384233" y="4352998"/>
                <a:chExt cx="4291650" cy="643509"/>
              </a:xfrm>
            </p:grpSpPr>
            <p:sp>
              <p:nvSpPr>
                <p:cNvPr id="44" name="矩形 43"/>
                <p:cNvSpPr/>
                <p:nvPr/>
              </p:nvSpPr>
              <p:spPr>
                <a:xfrm>
                  <a:off x="2595242" y="4352998"/>
                  <a:ext cx="4080641" cy="64350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127000" lvl="0">
                    <a:lnSpc>
                      <a:spcPct val="115000"/>
                    </a:lnSpc>
                    <a:spcBef>
                      <a:spcPts val="200"/>
                    </a:spcBef>
                    <a:buClr>
                      <a:schemeClr val="dk1"/>
                    </a:buClr>
                    <a:buSzPct val="100000"/>
                  </a:pPr>
                  <a:r>
                    <a:rPr lang="en-US" altLang="zh-TW" sz="1600" b="1" dirty="0">
                      <a:solidFill>
                        <a:srgbClr val="FFFFFF"/>
                      </a:solidFill>
                      <a:latin typeface="+mn-lt"/>
                      <a:ea typeface="Microsoft JhengHei"/>
                      <a:cs typeface="Microsoft JhengHei"/>
                      <a:sym typeface="Microsoft JhengHei"/>
                    </a:rPr>
                    <a:t>  </a:t>
                  </a:r>
                  <a:r>
                    <a:rPr lang="zh-TW" altLang="zh-TW" sz="1600" b="1" dirty="0">
                      <a:solidFill>
                        <a:srgbClr val="FFFFFF"/>
                      </a:solidFill>
                      <a:latin typeface="+mn-lt"/>
                      <a:ea typeface="Microsoft JhengHei"/>
                      <a:cs typeface="Microsoft JhengHei"/>
                      <a:sym typeface="Microsoft JhengHei"/>
                    </a:rPr>
                    <a:t>VJBOD：</a:t>
                  </a:r>
                  <a:endParaRPr lang="en-US" altLang="zh-TW" sz="1600" b="1" dirty="0">
                    <a:solidFill>
                      <a:srgbClr val="FFFFFF"/>
                    </a:solidFill>
                    <a:latin typeface="+mn-lt"/>
                    <a:ea typeface="Microsoft JhengHei"/>
                    <a:cs typeface="Microsoft JhengHei"/>
                    <a:sym typeface="Microsoft JhengHei"/>
                  </a:endParaRPr>
                </a:p>
                <a:p>
                  <a:pPr marL="127000" lvl="0">
                    <a:lnSpc>
                      <a:spcPct val="115000"/>
                    </a:lnSpc>
                    <a:spcBef>
                      <a:spcPts val="200"/>
                    </a:spcBef>
                    <a:buClr>
                      <a:schemeClr val="dk1"/>
                    </a:buClr>
                    <a:buSzPct val="100000"/>
                  </a:pPr>
                  <a:r>
                    <a:rPr lang="zh-TW" altLang="en-US" b="1" dirty="0">
                      <a:solidFill>
                        <a:srgbClr val="FFFFFF"/>
                      </a:solidFill>
                      <a:latin typeface="+mn-lt"/>
                      <a:ea typeface="Microsoft JhengHei"/>
                      <a:cs typeface="Microsoft JhengHei"/>
                      <a:sym typeface="Microsoft JhengHei"/>
                    </a:rPr>
                    <a:t>  </a:t>
                  </a:r>
                  <a:r>
                    <a:rPr lang="ko-KR" altLang="en-US" dirty="0">
                      <a:solidFill>
                        <a:srgbClr val="FFFFFF"/>
                      </a:solidFill>
                      <a:latin typeface="+mn-lt"/>
                      <a:ea typeface="Microsoft JhengHei"/>
                      <a:cs typeface="Microsoft JhengHei"/>
                      <a:sym typeface="Microsoft JhengHei"/>
                    </a:rPr>
                    <a:t>확장 유닛에서 바로 </a:t>
                  </a:r>
                  <a:r>
                    <a:rPr lang="en-US" altLang="ko-KR" dirty="0">
                      <a:solidFill>
                        <a:srgbClr val="FFFFFF"/>
                      </a:solidFill>
                      <a:latin typeface="+mn-lt"/>
                      <a:ea typeface="Microsoft JhengHei"/>
                      <a:cs typeface="Microsoft JhengHei"/>
                      <a:sym typeface="Microsoft JhengHei"/>
                    </a:rPr>
                    <a:t>LUN </a:t>
                  </a:r>
                  <a:r>
                    <a:rPr lang="ko-KR" altLang="en-US" dirty="0">
                      <a:solidFill>
                        <a:srgbClr val="FFFFFF"/>
                      </a:solidFill>
                      <a:latin typeface="+mn-lt"/>
                      <a:ea typeface="Microsoft JhengHei"/>
                      <a:cs typeface="Microsoft JhengHei"/>
                      <a:sym typeface="Microsoft JhengHei"/>
                    </a:rPr>
                    <a:t>백업 실행</a:t>
                  </a:r>
                  <a:endParaRPr lang="zh-TW" altLang="zh-TW" dirty="0">
                    <a:solidFill>
                      <a:srgbClr val="FFFFFF"/>
                    </a:solidFill>
                    <a:latin typeface="+mn-lt"/>
                    <a:ea typeface="Microsoft JhengHei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45" name="＞形箭號 44"/>
                <p:cNvSpPr/>
                <p:nvPr/>
              </p:nvSpPr>
              <p:spPr>
                <a:xfrm>
                  <a:off x="2384233" y="4521531"/>
                  <a:ext cx="575777" cy="354425"/>
                </a:xfrm>
                <a:prstGeom prst="chevron">
                  <a:avLst/>
                </a:prstGeom>
                <a:solidFill>
                  <a:srgbClr val="FFFFFF">
                    <a:alpha val="75000"/>
                  </a:srgb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TW" alt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pic>
          <p:nvPicPr>
            <p:cNvPr id="46" name="Shape 469"/>
            <p:cNvPicPr preferRelativeResize="0"/>
            <p:nvPr/>
          </p:nvPicPr>
          <p:blipFill rotWithShape="1">
            <a:blip r:embed="rId3">
              <a:alphaModFix/>
            </a:blip>
            <a:srcRect l="3736" t="35283" b="32993"/>
            <a:stretch/>
          </p:blipFill>
          <p:spPr>
            <a:xfrm>
              <a:off x="-821041" y="2710589"/>
              <a:ext cx="2755295" cy="7351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Shape 47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5824047" y="3470157"/>
              <a:ext cx="1570628" cy="104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Shape 46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-2832436" y="2366444"/>
              <a:ext cx="1326046" cy="10989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Shape 46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-5893977" y="1760596"/>
              <a:ext cx="1548812" cy="99163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1" name="Shape 537"/>
          <p:cNvSpPr txBox="1"/>
          <p:nvPr/>
        </p:nvSpPr>
        <p:spPr>
          <a:xfrm>
            <a:off x="1075710" y="4458245"/>
            <a:ext cx="1416600" cy="4495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 b="1" dirty="0">
                <a:solidFill>
                  <a:srgbClr val="262626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VJBOD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/>
          <p:cNvGrpSpPr/>
          <p:nvPr/>
        </p:nvGrpSpPr>
        <p:grpSpPr>
          <a:xfrm>
            <a:off x="7541506" y="528628"/>
            <a:ext cx="1876011" cy="1164285"/>
            <a:chOff x="7608033" y="264431"/>
            <a:chExt cx="1937882" cy="1164285"/>
          </a:xfrm>
        </p:grpSpPr>
        <p:sp>
          <p:nvSpPr>
            <p:cNvPr id="11" name="橢圓 10"/>
            <p:cNvSpPr/>
            <p:nvPr/>
          </p:nvSpPr>
          <p:spPr>
            <a:xfrm>
              <a:off x="7608033" y="864943"/>
              <a:ext cx="579228" cy="563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/>
                <a:t>Z</a:t>
              </a:r>
              <a:endParaRPr kumimoji="1" lang="zh-TW" altLang="en-US" dirty="0"/>
            </a:p>
          </p:txBody>
        </p:sp>
        <p:sp>
          <p:nvSpPr>
            <p:cNvPr id="12" name="橢圓 11"/>
            <p:cNvSpPr/>
            <p:nvPr/>
          </p:nvSpPr>
          <p:spPr>
            <a:xfrm>
              <a:off x="7827597" y="634797"/>
              <a:ext cx="477259" cy="3893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/>
                <a:t>Z</a:t>
              </a:r>
              <a:endParaRPr kumimoji="1" lang="zh-TW" altLang="en-US" dirty="0"/>
            </a:p>
          </p:txBody>
        </p:sp>
        <p:sp>
          <p:nvSpPr>
            <p:cNvPr id="13" name="橢圓 12"/>
            <p:cNvSpPr/>
            <p:nvPr/>
          </p:nvSpPr>
          <p:spPr>
            <a:xfrm>
              <a:off x="7938302" y="864943"/>
              <a:ext cx="810773" cy="563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/>
                <a:t>Z</a:t>
              </a:r>
              <a:endParaRPr kumimoji="1" lang="zh-TW" altLang="en-US" dirty="0"/>
            </a:p>
          </p:txBody>
        </p:sp>
        <p:sp>
          <p:nvSpPr>
            <p:cNvPr id="14" name="橢圓 13"/>
            <p:cNvSpPr/>
            <p:nvPr/>
          </p:nvSpPr>
          <p:spPr>
            <a:xfrm>
              <a:off x="8304856" y="747355"/>
              <a:ext cx="579228" cy="563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/>
                <a:t>Z</a:t>
              </a:r>
              <a:endParaRPr kumimoji="1" lang="zh-TW" altLang="en-US" dirty="0"/>
            </a:p>
          </p:txBody>
        </p:sp>
        <p:sp>
          <p:nvSpPr>
            <p:cNvPr id="15" name="橢圓 14"/>
            <p:cNvSpPr/>
            <p:nvPr/>
          </p:nvSpPr>
          <p:spPr>
            <a:xfrm>
              <a:off x="8187261" y="634797"/>
              <a:ext cx="359439" cy="2704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/>
                <a:t>Z</a:t>
              </a:r>
              <a:endParaRPr kumimoji="1" lang="zh-TW" altLang="en-US" dirty="0"/>
            </a:p>
          </p:txBody>
        </p:sp>
        <p:sp>
          <p:nvSpPr>
            <p:cNvPr id="16" name="橢圓 15"/>
            <p:cNvSpPr/>
            <p:nvPr/>
          </p:nvSpPr>
          <p:spPr>
            <a:xfrm>
              <a:off x="8742085" y="500218"/>
              <a:ext cx="803830" cy="7294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/>
                <a:t>Z</a:t>
              </a:r>
              <a:endParaRPr kumimoji="1" lang="zh-TW" altLang="en-US" dirty="0"/>
            </a:p>
          </p:txBody>
        </p:sp>
        <p:sp>
          <p:nvSpPr>
            <p:cNvPr id="17" name="橢圓 16"/>
            <p:cNvSpPr/>
            <p:nvPr/>
          </p:nvSpPr>
          <p:spPr>
            <a:xfrm>
              <a:off x="8493385" y="264431"/>
              <a:ext cx="956262" cy="8081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/>
                <a:t>Z</a:t>
              </a:r>
              <a:endParaRPr kumimoji="1" lang="zh-TW" altLang="en-US" dirty="0"/>
            </a:p>
          </p:txBody>
        </p:sp>
      </p:grpSp>
      <p:pic>
        <p:nvPicPr>
          <p:cNvPr id="29" name="圖片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005" y="-10592"/>
            <a:ext cx="2226648" cy="4636904"/>
          </a:xfrm>
          <a:prstGeom prst="rect">
            <a:avLst/>
          </a:prstGeom>
        </p:spPr>
      </p:pic>
      <p:sp>
        <p:nvSpPr>
          <p:cNvPr id="578" name="Shape 578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b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Shape 580"/>
          <p:cNvSpPr txBox="1"/>
          <p:nvPr/>
        </p:nvSpPr>
        <p:spPr>
          <a:xfrm>
            <a:off x="72008" y="4917082"/>
            <a:ext cx="5076000" cy="246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" name="Shape 581"/>
          <p:cNvSpPr txBox="1">
            <a:spLocks noGrp="1"/>
          </p:cNvSpPr>
          <p:nvPr>
            <p:ph type="title"/>
          </p:nvPr>
        </p:nvSpPr>
        <p:spPr>
          <a:xfrm>
            <a:off x="0" y="342900"/>
            <a:ext cx="8426795" cy="729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lnSpc>
                <a:spcPct val="115000"/>
              </a:lnSpc>
              <a:buClr>
                <a:schemeClr val="dk1"/>
              </a:buClr>
              <a:buSzPct val="36666"/>
            </a:pPr>
            <a:r>
              <a:rPr lang="en-US" altLang="ko-KR" sz="3000" dirty="0">
                <a:solidFill>
                  <a:srgbClr val="FFFFFF"/>
                </a:solidFill>
              </a:rPr>
              <a:t>ROI </a:t>
            </a:r>
            <a:r>
              <a:rPr lang="ko-KR" altLang="en-US" sz="3000" dirty="0">
                <a:solidFill>
                  <a:srgbClr val="FFFFFF"/>
                </a:solidFill>
              </a:rPr>
              <a:t>극대화를 위한 </a:t>
            </a:r>
            <a:r>
              <a:rPr lang="en-US" altLang="ko-KR" sz="3000" dirty="0">
                <a:solidFill>
                  <a:srgbClr val="FFFFFF"/>
                </a:solidFill>
              </a:rPr>
              <a:t>3</a:t>
            </a:r>
            <a:r>
              <a:rPr lang="ko-KR" altLang="en-US" sz="3000" dirty="0">
                <a:solidFill>
                  <a:srgbClr val="FFFFFF"/>
                </a:solidFill>
              </a:rPr>
              <a:t>가지 최신 기술</a:t>
            </a:r>
            <a:endParaRPr lang="en" sz="3000" dirty="0">
              <a:solidFill>
                <a:srgbClr val="FFFFFF"/>
              </a:solidFill>
            </a:endParaRPr>
          </a:p>
        </p:txBody>
      </p:sp>
      <p:sp>
        <p:nvSpPr>
          <p:cNvPr id="7" name="Shape 516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br>
              <a:rPr lang="zh-TW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zh-TW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Shape 126"/>
          <p:cNvSpPr txBox="1"/>
          <p:nvPr/>
        </p:nvSpPr>
        <p:spPr>
          <a:xfrm>
            <a:off x="221935" y="1311128"/>
            <a:ext cx="3638896" cy="134330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63500" lvl="0" algn="ctr">
              <a:spcBef>
                <a:spcPts val="500"/>
              </a:spcBef>
              <a:buClr>
                <a:srgbClr val="000000"/>
              </a:buClr>
              <a:buSzPct val="100000"/>
            </a:pPr>
            <a:r>
              <a:rPr lang="en" altLang="zh-TW" sz="3200" b="1" dirty="0">
                <a:solidFill>
                  <a:srgbClr val="044981"/>
                </a:solidFill>
              </a:rPr>
              <a:t>Qtier 2.0 </a:t>
            </a:r>
            <a:endParaRPr lang="en-US" altLang="zh-TW" sz="3200" b="1" dirty="0">
              <a:solidFill>
                <a:srgbClr val="044981"/>
              </a:solidFill>
            </a:endParaRPr>
          </a:p>
          <a:p>
            <a:pPr marL="63500" lvl="0" algn="ctr">
              <a:spcBef>
                <a:spcPts val="500"/>
              </a:spcBef>
              <a:buClr>
                <a:srgbClr val="000000"/>
              </a:buClr>
              <a:buSzPct val="100000"/>
            </a:pPr>
            <a:r>
              <a:rPr lang="ko-KR" altLang="en-US" sz="2400" dirty="0">
                <a:solidFill>
                  <a:srgbClr val="044981"/>
                </a:solidFill>
              </a:rPr>
              <a:t>하이브리드 스토리지 풀</a:t>
            </a:r>
            <a:endParaRPr lang="en" altLang="zh-TW" sz="2400" dirty="0">
              <a:solidFill>
                <a:srgbClr val="044981"/>
              </a:solidFill>
            </a:endParaRPr>
          </a:p>
        </p:txBody>
      </p:sp>
      <p:sp>
        <p:nvSpPr>
          <p:cNvPr id="18" name="Shape 128"/>
          <p:cNvSpPr txBox="1"/>
          <p:nvPr/>
        </p:nvSpPr>
        <p:spPr>
          <a:xfrm>
            <a:off x="4043681" y="1221773"/>
            <a:ext cx="4389880" cy="143265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63500" lvl="0" algn="ctr">
              <a:spcBef>
                <a:spcPts val="500"/>
              </a:spcBef>
              <a:buClr>
                <a:srgbClr val="000000"/>
              </a:buClr>
              <a:buSzPct val="100000"/>
            </a:pPr>
            <a:r>
              <a:rPr lang="en" altLang="zh-TW" sz="3200" b="1" dirty="0">
                <a:solidFill>
                  <a:srgbClr val="044981"/>
                </a:solidFill>
              </a:rPr>
              <a:t>iSCSI VJBOD </a:t>
            </a:r>
            <a:endParaRPr lang="en-US" altLang="zh-TW" sz="3200" b="1" dirty="0">
              <a:solidFill>
                <a:srgbClr val="044981"/>
              </a:solidFill>
            </a:endParaRPr>
          </a:p>
          <a:p>
            <a:pPr marL="63500" lvl="0" algn="ctr">
              <a:spcBef>
                <a:spcPts val="500"/>
              </a:spcBef>
              <a:buClr>
                <a:srgbClr val="000000"/>
              </a:buClr>
              <a:buSzPct val="100000"/>
            </a:pPr>
            <a:r>
              <a:rPr lang="ko-KR" altLang="en-US" sz="2400" dirty="0">
                <a:solidFill>
                  <a:srgbClr val="044981"/>
                </a:solidFill>
              </a:rPr>
              <a:t>스토리지 공간 확장</a:t>
            </a:r>
            <a:endParaRPr lang="en" altLang="zh-TW" sz="3200" dirty="0">
              <a:solidFill>
                <a:srgbClr val="044981"/>
              </a:solidFill>
            </a:endParaRPr>
          </a:p>
        </p:txBody>
      </p:sp>
      <p:sp>
        <p:nvSpPr>
          <p:cNvPr id="19" name="Shape 127"/>
          <p:cNvSpPr txBox="1"/>
          <p:nvPr/>
        </p:nvSpPr>
        <p:spPr>
          <a:xfrm>
            <a:off x="355897" y="2854960"/>
            <a:ext cx="4463345" cy="14238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63500" lvl="0" algn="ctr">
              <a:spcBef>
                <a:spcPts val="500"/>
              </a:spcBef>
              <a:buClr>
                <a:srgbClr val="000000"/>
              </a:buClr>
              <a:buSzPct val="100000"/>
            </a:pPr>
            <a:r>
              <a:rPr lang="en" altLang="zh-TW" sz="3200" b="1" dirty="0">
                <a:solidFill>
                  <a:srgbClr val="044981"/>
                </a:solidFill>
              </a:rPr>
              <a:t>RAID 50 &amp; 60 </a:t>
            </a:r>
            <a:endParaRPr lang="en-US" altLang="zh-TW" sz="3200" b="1" dirty="0">
              <a:solidFill>
                <a:srgbClr val="044981"/>
              </a:solidFill>
            </a:endParaRPr>
          </a:p>
          <a:p>
            <a:pPr marL="63500" lvl="0" algn="ctr">
              <a:spcBef>
                <a:spcPts val="500"/>
              </a:spcBef>
              <a:buClr>
                <a:srgbClr val="000000"/>
              </a:buClr>
              <a:buSzPct val="100000"/>
            </a:pPr>
            <a:r>
              <a:rPr lang="en-US" altLang="ko-KR" sz="2400" dirty="0">
                <a:solidFill>
                  <a:srgbClr val="044981"/>
                </a:solidFill>
              </a:rPr>
              <a:t>- </a:t>
            </a:r>
            <a:r>
              <a:rPr lang="ko-KR" altLang="en-US" sz="2400" dirty="0">
                <a:solidFill>
                  <a:srgbClr val="044981"/>
                </a:solidFill>
              </a:rPr>
              <a:t>향상된 데이터 보호</a:t>
            </a:r>
            <a:endParaRPr lang="en" altLang="zh-TW" sz="2400" dirty="0">
              <a:solidFill>
                <a:srgbClr val="044981"/>
              </a:solidFill>
            </a:endParaRPr>
          </a:p>
        </p:txBody>
      </p:sp>
      <p:sp>
        <p:nvSpPr>
          <p:cNvPr id="20" name="Shape 83"/>
          <p:cNvSpPr/>
          <p:nvPr/>
        </p:nvSpPr>
        <p:spPr>
          <a:xfrm>
            <a:off x="641055" y="1596691"/>
            <a:ext cx="324145" cy="384742"/>
          </a:xfrm>
          <a:prstGeom prst="halfFrame">
            <a:avLst>
              <a:gd name="adj1" fmla="val 23728"/>
              <a:gd name="adj2" fmla="val 24642"/>
            </a:avLst>
          </a:prstGeom>
          <a:solidFill>
            <a:srgbClr val="2DA0B5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Shape 83"/>
          <p:cNvSpPr/>
          <p:nvPr/>
        </p:nvSpPr>
        <p:spPr>
          <a:xfrm>
            <a:off x="4374763" y="1596691"/>
            <a:ext cx="324145" cy="384742"/>
          </a:xfrm>
          <a:prstGeom prst="halfFrame">
            <a:avLst>
              <a:gd name="adj1" fmla="val 23728"/>
              <a:gd name="adj2" fmla="val 24642"/>
            </a:avLst>
          </a:prstGeom>
          <a:solidFill>
            <a:srgbClr val="2DA0B5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Shape 83"/>
          <p:cNvSpPr/>
          <p:nvPr/>
        </p:nvSpPr>
        <p:spPr>
          <a:xfrm>
            <a:off x="641055" y="3199304"/>
            <a:ext cx="324145" cy="384742"/>
          </a:xfrm>
          <a:prstGeom prst="halfFrame">
            <a:avLst>
              <a:gd name="adj1" fmla="val 23728"/>
              <a:gd name="adj2" fmla="val 24642"/>
            </a:avLst>
          </a:prstGeom>
          <a:solidFill>
            <a:srgbClr val="2DA0B5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641055" y="1580433"/>
            <a:ext cx="385105" cy="338554"/>
          </a:xfrm>
          <a:prstGeom prst="rect">
            <a:avLst/>
          </a:prstGeom>
          <a:solidFill>
            <a:srgbClr val="2DA0B5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1600" b="1" dirty="0">
                <a:solidFill>
                  <a:schemeClr val="bg1"/>
                </a:solidFill>
              </a:rPr>
              <a:t>１</a:t>
            </a:r>
            <a:endParaRPr kumimoji="1" lang="zh-TW" altLang="en-US" sz="1600" dirty="0">
              <a:solidFill>
                <a:schemeClr val="bg1"/>
              </a:solidFill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4374763" y="1580433"/>
            <a:ext cx="385105" cy="338554"/>
          </a:xfrm>
          <a:prstGeom prst="rect">
            <a:avLst/>
          </a:prstGeom>
          <a:solidFill>
            <a:srgbClr val="2DA0B5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zh-TW" sz="1600" dirty="0">
                <a:solidFill>
                  <a:schemeClr val="bg1"/>
                </a:solidFill>
              </a:rPr>
              <a:t>3</a:t>
            </a:r>
            <a:endParaRPr kumimoji="1" lang="zh-TW" altLang="en-US" sz="1600" dirty="0">
              <a:solidFill>
                <a:schemeClr val="bg1"/>
              </a:solidFill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641055" y="3199304"/>
            <a:ext cx="385105" cy="338554"/>
          </a:xfrm>
          <a:prstGeom prst="rect">
            <a:avLst/>
          </a:prstGeom>
          <a:solidFill>
            <a:srgbClr val="2DA0B5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zh-TW" sz="1600" dirty="0">
                <a:solidFill>
                  <a:schemeClr val="bg1"/>
                </a:solidFill>
              </a:rPr>
              <a:t>2</a:t>
            </a:r>
            <a:endParaRPr kumimoji="1" lang="zh-TW" altLang="en-US" sz="1600" dirty="0">
              <a:solidFill>
                <a:schemeClr val="bg1"/>
              </a:solidFill>
            </a:endParaRPr>
          </a:p>
        </p:txBody>
      </p:sp>
      <p:cxnSp>
        <p:nvCxnSpPr>
          <p:cNvPr id="26" name="直線接點 25"/>
          <p:cNvCxnSpPr/>
          <p:nvPr/>
        </p:nvCxnSpPr>
        <p:spPr>
          <a:xfrm>
            <a:off x="641055" y="2854960"/>
            <a:ext cx="3219775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7" name="直線接點 26"/>
          <p:cNvCxnSpPr/>
          <p:nvPr/>
        </p:nvCxnSpPr>
        <p:spPr>
          <a:xfrm>
            <a:off x="4043680" y="1535552"/>
            <a:ext cx="0" cy="1118877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8" name="Shape 520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6513">
            <a:off x="4955611" y="2870320"/>
            <a:ext cx="2458251" cy="1335073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 cmpd="sng">
            <a:solidFill>
              <a:schemeClr val="bg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60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/>
        </p:nvSpPr>
        <p:spPr>
          <a:xfrm>
            <a:off x="4483508" y="2456335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ko-KR" altLang="en-US" dirty="0">
                <a:latin typeface="+mj-lt"/>
              </a:rPr>
              <a:t>하이브리드 스토리지 시스템</a:t>
            </a:r>
            <a:endParaRPr lang="en" dirty="0">
              <a:latin typeface="+mj-lt"/>
            </a:endParaRPr>
          </a:p>
        </p:txBody>
      </p:sp>
      <p:grpSp>
        <p:nvGrpSpPr>
          <p:cNvPr id="205" name="Shape 205"/>
          <p:cNvGrpSpPr/>
          <p:nvPr/>
        </p:nvGrpSpPr>
        <p:grpSpPr>
          <a:xfrm>
            <a:off x="3417350" y="1131075"/>
            <a:ext cx="5910300" cy="3805800"/>
            <a:chOff x="1545025" y="2929875"/>
            <a:chExt cx="5910300" cy="3805800"/>
          </a:xfrm>
        </p:grpSpPr>
        <p:sp>
          <p:nvSpPr>
            <p:cNvPr id="206" name="Shape 206"/>
            <p:cNvSpPr/>
            <p:nvPr/>
          </p:nvSpPr>
          <p:spPr>
            <a:xfrm>
              <a:off x="4483508" y="3275113"/>
              <a:ext cx="1782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50" tIns="34275" rIns="68550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" sz="1100">
                  <a:solidFill>
                    <a:srgbClr val="000000"/>
                  </a:solidFill>
                  <a:latin typeface="+mj-lt"/>
                  <a:ea typeface="Arial"/>
                  <a:cs typeface="Arial"/>
                  <a:sym typeface="Arial"/>
                </a:rPr>
                <a:t> </a:t>
              </a:r>
            </a:p>
          </p:txBody>
        </p:sp>
        <p:pic>
          <p:nvPicPr>
            <p:cNvPr id="207" name="Shape 207" descr="1_Qtier-01-01.png"/>
            <p:cNvPicPr preferRelativeResize="0"/>
            <p:nvPr/>
          </p:nvPicPr>
          <p:blipFill rotWithShape="1">
            <a:blip r:embed="rId3">
              <a:alphaModFix/>
            </a:blip>
            <a:srcRect t="3513" b="3523"/>
            <a:stretch/>
          </p:blipFill>
          <p:spPr>
            <a:xfrm>
              <a:off x="1545025" y="2929875"/>
              <a:ext cx="5826300" cy="3805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8" name="Shape 208"/>
            <p:cNvSpPr txBox="1"/>
            <p:nvPr/>
          </p:nvSpPr>
          <p:spPr>
            <a:xfrm>
              <a:off x="1826450" y="3209400"/>
              <a:ext cx="1772400" cy="20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ko-KR" altLang="en-US" sz="900" dirty="0">
                  <a:solidFill>
                    <a:srgbClr val="262626"/>
                  </a:solidFill>
                  <a:latin typeface="+mj-lt"/>
                </a:rPr>
                <a:t>자주 액세스하는 데이터</a:t>
              </a:r>
              <a:endParaRPr lang="en" sz="900" dirty="0">
                <a:solidFill>
                  <a:srgbClr val="262626"/>
                </a:solidFill>
                <a:latin typeface="+mj-lt"/>
              </a:endParaRPr>
            </a:p>
          </p:txBody>
        </p:sp>
        <p:sp>
          <p:nvSpPr>
            <p:cNvPr id="209" name="Shape 209"/>
            <p:cNvSpPr txBox="1"/>
            <p:nvPr/>
          </p:nvSpPr>
          <p:spPr>
            <a:xfrm>
              <a:off x="1826450" y="3403500"/>
              <a:ext cx="1772400" cy="20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ko-KR" altLang="en-US" sz="900" dirty="0">
                  <a:solidFill>
                    <a:srgbClr val="262626"/>
                  </a:solidFill>
                  <a:latin typeface="+mj-lt"/>
                </a:rPr>
                <a:t>자주 액세스하지 않는 데이터</a:t>
              </a:r>
              <a:endParaRPr lang="en" sz="900" dirty="0">
                <a:solidFill>
                  <a:srgbClr val="262626"/>
                </a:solidFill>
                <a:latin typeface="+mj-lt"/>
              </a:endParaRPr>
            </a:p>
          </p:txBody>
        </p:sp>
        <p:sp>
          <p:nvSpPr>
            <p:cNvPr id="210" name="Shape 210"/>
            <p:cNvSpPr txBox="1"/>
            <p:nvPr/>
          </p:nvSpPr>
          <p:spPr>
            <a:xfrm>
              <a:off x="1826450" y="3605675"/>
              <a:ext cx="1772400" cy="20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ko-KR" altLang="en-US" sz="900" dirty="0">
                  <a:solidFill>
                    <a:srgbClr val="262626"/>
                  </a:solidFill>
                  <a:latin typeface="+mj-lt"/>
                </a:rPr>
                <a:t>거의 액세스하지 않는 데이터</a:t>
              </a:r>
              <a:endParaRPr lang="en" sz="900" dirty="0">
                <a:solidFill>
                  <a:srgbClr val="262626"/>
                </a:solidFill>
                <a:latin typeface="+mj-lt"/>
              </a:endParaRPr>
            </a:p>
          </p:txBody>
        </p:sp>
        <p:sp>
          <p:nvSpPr>
            <p:cNvPr id="211" name="Shape 211"/>
            <p:cNvSpPr txBox="1"/>
            <p:nvPr/>
          </p:nvSpPr>
          <p:spPr>
            <a:xfrm>
              <a:off x="2172950" y="4117325"/>
              <a:ext cx="1416600" cy="439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ko-KR" altLang="en-US" sz="900" b="1" dirty="0">
                  <a:solidFill>
                    <a:srgbClr val="262626"/>
                  </a:solidFill>
                  <a:latin typeface="+mj-lt"/>
                </a:rPr>
                <a:t>데이터 액세스 패턴 변경</a:t>
              </a:r>
              <a:endParaRPr lang="en" sz="900" b="1" dirty="0">
                <a:solidFill>
                  <a:srgbClr val="262626"/>
                </a:solidFill>
                <a:latin typeface="+mj-lt"/>
              </a:endParaRPr>
            </a:p>
          </p:txBody>
        </p:sp>
        <p:sp>
          <p:nvSpPr>
            <p:cNvPr id="212" name="Shape 212"/>
            <p:cNvSpPr txBox="1"/>
            <p:nvPr/>
          </p:nvSpPr>
          <p:spPr>
            <a:xfrm>
              <a:off x="3914249" y="3091500"/>
              <a:ext cx="2627851" cy="439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ko-KR" altLang="en-US" sz="900" b="1" dirty="0">
                  <a:solidFill>
                    <a:srgbClr val="262626"/>
                  </a:solidFill>
                  <a:latin typeface="+mj-lt"/>
                </a:rPr>
                <a:t>계층화 전</a:t>
              </a:r>
              <a:r>
                <a:rPr lang="en-US" altLang="ko-KR" sz="900" b="1" dirty="0">
                  <a:solidFill>
                    <a:srgbClr val="262626"/>
                  </a:solidFill>
                  <a:latin typeface="+mj-lt"/>
                </a:rPr>
                <a:t>:</a:t>
              </a:r>
              <a:br>
                <a:rPr lang="en" sz="900" b="1" dirty="0">
                  <a:solidFill>
                    <a:srgbClr val="262626"/>
                  </a:solidFill>
                  <a:latin typeface="+mj-lt"/>
                </a:rPr>
              </a:br>
              <a:r>
                <a:rPr lang="ko-KR" altLang="en-US" sz="800" b="1" dirty="0">
                  <a:solidFill>
                    <a:srgbClr val="262626"/>
                  </a:solidFill>
                  <a:latin typeface="+mj-lt"/>
                </a:rPr>
                <a:t>자주 액세스하는 데이터의 성능이 최적화되지 않음</a:t>
              </a:r>
              <a:endParaRPr lang="en" sz="900" b="1" dirty="0">
                <a:solidFill>
                  <a:srgbClr val="262626"/>
                </a:solidFill>
                <a:latin typeface="+mj-lt"/>
              </a:endParaRPr>
            </a:p>
          </p:txBody>
        </p:sp>
        <p:sp>
          <p:nvSpPr>
            <p:cNvPr id="213" name="Shape 213"/>
            <p:cNvSpPr txBox="1"/>
            <p:nvPr/>
          </p:nvSpPr>
          <p:spPr>
            <a:xfrm>
              <a:off x="5853925" y="4202975"/>
              <a:ext cx="1601400" cy="267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ko-KR" altLang="en-US" sz="900" b="1" dirty="0">
                  <a:solidFill>
                    <a:srgbClr val="262626"/>
                  </a:solidFill>
                  <a:latin typeface="+mj-lt"/>
                </a:rPr>
                <a:t>데이터 계층화 시작</a:t>
              </a:r>
              <a:endParaRPr lang="en" sz="900" b="1" dirty="0">
                <a:solidFill>
                  <a:srgbClr val="262626"/>
                </a:solidFill>
                <a:latin typeface="+mj-lt"/>
              </a:endParaRPr>
            </a:p>
          </p:txBody>
        </p:sp>
        <p:sp>
          <p:nvSpPr>
            <p:cNvPr id="214" name="Shape 214"/>
            <p:cNvSpPr txBox="1"/>
            <p:nvPr/>
          </p:nvSpPr>
          <p:spPr>
            <a:xfrm>
              <a:off x="3968325" y="5726375"/>
              <a:ext cx="2039400" cy="267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ko-KR" altLang="en-US" sz="900" b="1" dirty="0">
                  <a:solidFill>
                    <a:srgbClr val="262626"/>
                  </a:solidFill>
                  <a:latin typeface="+mj-lt"/>
                </a:rPr>
                <a:t>계층화 후</a:t>
              </a:r>
              <a:r>
                <a:rPr lang="en-US" altLang="ko-KR" sz="900" b="1" dirty="0">
                  <a:solidFill>
                    <a:srgbClr val="262626"/>
                  </a:solidFill>
                  <a:latin typeface="+mj-lt"/>
                </a:rPr>
                <a:t>:</a:t>
              </a:r>
              <a:br>
                <a:rPr lang="en" sz="900" b="1" dirty="0">
                  <a:solidFill>
                    <a:srgbClr val="262626"/>
                  </a:solidFill>
                  <a:latin typeface="+mj-lt"/>
                </a:rPr>
              </a:br>
              <a:r>
                <a:rPr lang="ko-KR" altLang="en-US" sz="800" b="1" dirty="0">
                  <a:solidFill>
                    <a:srgbClr val="262626"/>
                  </a:solidFill>
                  <a:latin typeface="+mj-lt"/>
                </a:rPr>
                <a:t>자주 액세스하는 데이터의 성능 최적화 완료</a:t>
              </a:r>
              <a:br>
                <a:rPr lang="en" sz="900" b="1" dirty="0">
                  <a:solidFill>
                    <a:srgbClr val="262626"/>
                  </a:solidFill>
                  <a:latin typeface="+mj-lt"/>
                </a:rPr>
              </a:br>
              <a:endParaRPr lang="en" sz="900" b="1" dirty="0">
                <a:solidFill>
                  <a:srgbClr val="262626"/>
                </a:solidFill>
                <a:latin typeface="+mj-lt"/>
              </a:endParaRPr>
            </a:p>
          </p:txBody>
        </p:sp>
        <p:sp>
          <p:nvSpPr>
            <p:cNvPr id="215" name="Shape 215"/>
            <p:cNvSpPr txBox="1"/>
            <p:nvPr/>
          </p:nvSpPr>
          <p:spPr>
            <a:xfrm>
              <a:off x="3702700" y="4595100"/>
              <a:ext cx="1601400" cy="439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s-ES" sz="1600" b="1" dirty="0">
                  <a:solidFill>
                    <a:srgbClr val="262626"/>
                  </a:solidFill>
                  <a:latin typeface="+mj-lt"/>
                </a:rPr>
                <a:t>Qtier</a:t>
              </a:r>
              <a:r>
                <a:rPr lang="ko-KR" altLang="en-US" sz="1600" b="1" dirty="0">
                  <a:solidFill>
                    <a:srgbClr val="262626"/>
                  </a:solidFill>
                  <a:latin typeface="+mj-lt"/>
                </a:rPr>
                <a:t>의 작업 방식</a:t>
              </a:r>
              <a:endParaRPr lang="en" sz="1600" b="1" dirty="0">
                <a:solidFill>
                  <a:srgbClr val="262626"/>
                </a:solidFill>
                <a:latin typeface="+mj-lt"/>
              </a:endParaRPr>
            </a:p>
          </p:txBody>
        </p:sp>
        <p:sp>
          <p:nvSpPr>
            <p:cNvPr id="216" name="Shape 216"/>
            <p:cNvSpPr txBox="1"/>
            <p:nvPr/>
          </p:nvSpPr>
          <p:spPr>
            <a:xfrm>
              <a:off x="3589550" y="4750025"/>
              <a:ext cx="1772400" cy="267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endParaRPr sz="1200" b="1">
                <a:solidFill>
                  <a:srgbClr val="262626"/>
                </a:solidFill>
                <a:latin typeface="+mj-lt"/>
              </a:endParaRPr>
            </a:p>
          </p:txBody>
        </p:sp>
      </p:grpSp>
      <p:sp>
        <p:nvSpPr>
          <p:cNvPr id="20" name="Shape 448"/>
          <p:cNvSpPr txBox="1"/>
          <p:nvPr/>
        </p:nvSpPr>
        <p:spPr>
          <a:xfrm>
            <a:off x="142926" y="1476313"/>
            <a:ext cx="2742602" cy="2719161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444500" indent="-342900">
              <a:spcBef>
                <a:spcPts val="45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ko-KR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자동으로 서로 다른 계층 간의 데이터 이동</a:t>
            </a:r>
            <a:endParaRPr lang="en-US" altLang="zh-TW" sz="18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444500" indent="-34290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en-US" altLang="zh-TW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</a:p>
          <a:p>
            <a:pPr marL="444500" indent="-342900">
              <a:spcBef>
                <a:spcPts val="45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RAM </a:t>
            </a:r>
            <a:r>
              <a:rPr lang="ko-KR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크기의 제한을 받지 않는 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SSD </a:t>
            </a:r>
            <a:r>
              <a:rPr lang="ko-KR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캐시 용량</a:t>
            </a:r>
            <a:endParaRPr lang="zh-TW" altLang="zh-TW" sz="18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s-ES" dirty="0"/>
              <a:t>SSD </a:t>
            </a:r>
            <a:r>
              <a:rPr lang="ko-KR" altLang="en-US" dirty="0"/>
              <a:t>캐시를</a:t>
            </a:r>
            <a:r>
              <a:rPr lang="en" altLang="zh-TW" dirty="0"/>
              <a:t> Qtier 2.0</a:t>
            </a:r>
            <a:r>
              <a:rPr lang="en" altLang="zh-TW" baseline="30000" dirty="0"/>
              <a:t>TM </a:t>
            </a:r>
            <a:r>
              <a:rPr lang="ko-KR" altLang="en-US" dirty="0"/>
              <a:t>으로 대체</a:t>
            </a:r>
            <a:endParaRPr lang="en" baseline="30000" dirty="0">
              <a:solidFill>
                <a:schemeClr val="lt1"/>
              </a:solidFill>
            </a:endParaRPr>
          </a:p>
        </p:txBody>
      </p:sp>
      <p:sp>
        <p:nvSpPr>
          <p:cNvPr id="43" name="圓角矩形 42"/>
          <p:cNvSpPr/>
          <p:nvPr/>
        </p:nvSpPr>
        <p:spPr>
          <a:xfrm>
            <a:off x="361734" y="1491044"/>
            <a:ext cx="3798976" cy="1216903"/>
          </a:xfrm>
          <a:prstGeom prst="roundRect">
            <a:avLst>
              <a:gd name="adj" fmla="val 14518"/>
            </a:avLst>
          </a:prstGeom>
          <a:solidFill>
            <a:schemeClr val="accent3">
              <a:lumMod val="20000"/>
              <a:lumOff val="80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4" name="圓角矩形 43"/>
          <p:cNvSpPr/>
          <p:nvPr/>
        </p:nvSpPr>
        <p:spPr>
          <a:xfrm>
            <a:off x="361734" y="3131120"/>
            <a:ext cx="3798975" cy="1525042"/>
          </a:xfrm>
          <a:prstGeom prst="roundRect">
            <a:avLst>
              <a:gd name="adj" fmla="val 7805"/>
            </a:avLst>
          </a:prstGeom>
          <a:solidFill>
            <a:schemeClr val="accent3">
              <a:lumMod val="20000"/>
              <a:lumOff val="80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5" name="矩形 44"/>
          <p:cNvSpPr/>
          <p:nvPr/>
        </p:nvSpPr>
        <p:spPr>
          <a:xfrm>
            <a:off x="361734" y="3450626"/>
            <a:ext cx="386003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7350" indent="-285750"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ko-KR" altLang="en-US" sz="1600" dirty="0">
                <a:solidFill>
                  <a:srgbClr val="262626"/>
                </a:solidFill>
              </a:rPr>
              <a:t>계층은 데이터를 저장할 수 있음</a:t>
            </a:r>
            <a:endParaRPr lang="en" altLang="zh-TW" sz="1600" dirty="0">
              <a:solidFill>
                <a:srgbClr val="262626"/>
              </a:solidFill>
            </a:endParaRPr>
          </a:p>
          <a:p>
            <a:pPr marL="387350" indent="-285750"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ko-KR" altLang="en-US" sz="1600" dirty="0" err="1">
                <a:solidFill>
                  <a:srgbClr val="1155CC"/>
                </a:solidFill>
              </a:rPr>
              <a:t>온디맨드</a:t>
            </a:r>
            <a:r>
              <a:rPr lang="ko-KR" altLang="en-US" sz="1600" dirty="0">
                <a:solidFill>
                  <a:srgbClr val="1155CC"/>
                </a:solidFill>
              </a:rPr>
              <a:t> </a:t>
            </a:r>
            <a:r>
              <a:rPr lang="en-US" altLang="ko-KR" sz="1600" dirty="0">
                <a:solidFill>
                  <a:srgbClr val="1155CC"/>
                </a:solidFill>
              </a:rPr>
              <a:t>IO </a:t>
            </a:r>
            <a:r>
              <a:rPr lang="ko-KR" altLang="en-US" sz="1600" dirty="0">
                <a:solidFill>
                  <a:srgbClr val="1155CC"/>
                </a:solidFill>
              </a:rPr>
              <a:t>인식</a:t>
            </a:r>
            <a:r>
              <a:rPr lang="en-US" altLang="ko-KR" sz="1600" dirty="0">
                <a:solidFill>
                  <a:srgbClr val="1155CC"/>
                </a:solidFill>
              </a:rPr>
              <a:t> </a:t>
            </a:r>
            <a:r>
              <a:rPr lang="ko-KR" altLang="en-US" sz="1600" dirty="0">
                <a:solidFill>
                  <a:schemeClr val="tx1"/>
                </a:solidFill>
              </a:rPr>
              <a:t>및</a:t>
            </a:r>
            <a:r>
              <a:rPr lang="ko-KR" altLang="en-US" sz="1600" dirty="0">
                <a:solidFill>
                  <a:srgbClr val="1155CC"/>
                </a:solidFill>
              </a:rPr>
              <a:t> 계층화</a:t>
            </a:r>
            <a:endParaRPr lang="en-US" altLang="zh-TW" sz="1600" dirty="0">
              <a:solidFill>
                <a:srgbClr val="1155CC"/>
              </a:solidFill>
            </a:endParaRPr>
          </a:p>
          <a:p>
            <a:pPr marL="101600" lvl="0">
              <a:buClr>
                <a:srgbClr val="044981"/>
              </a:buClr>
              <a:buSzPct val="100000"/>
            </a:pPr>
            <a:r>
              <a:rPr lang="en-US" altLang="zh-TW" sz="1600" b="1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zh-TW" sz="1600" b="1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&gt;</a:t>
            </a:r>
            <a:r>
              <a:rPr lang="en-US" altLang="zh-TW" sz="1600" b="1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ko-KR" altLang="en-US" sz="1600" dirty="0">
                <a:solidFill>
                  <a:srgbClr val="FF0000"/>
                </a:solidFill>
              </a:rPr>
              <a:t>단기적</a:t>
            </a:r>
            <a:r>
              <a:rPr lang="en-US" altLang="ko-KR" sz="1600" dirty="0">
                <a:solidFill>
                  <a:srgbClr val="FF0000"/>
                </a:solidFill>
              </a:rPr>
              <a:t>, </a:t>
            </a:r>
            <a:r>
              <a:rPr lang="ko-KR" altLang="en-US" sz="1600" dirty="0">
                <a:solidFill>
                  <a:srgbClr val="FF0000"/>
                </a:solidFill>
              </a:rPr>
              <a:t>장기적 성능 향상에 </a:t>
            </a:r>
            <a:br>
              <a:rPr lang="en-US" altLang="ko-KR" sz="1600" dirty="0">
                <a:solidFill>
                  <a:srgbClr val="FF0000"/>
                </a:solidFill>
              </a:rPr>
            </a:br>
            <a:r>
              <a:rPr lang="en-US" altLang="ko-KR" sz="1600" dirty="0">
                <a:solidFill>
                  <a:srgbClr val="FF0000"/>
                </a:solidFill>
              </a:rPr>
              <a:t>    </a:t>
            </a:r>
            <a:r>
              <a:rPr lang="ko-KR" altLang="en-US" sz="1600" dirty="0">
                <a:solidFill>
                  <a:srgbClr val="FF0000"/>
                </a:solidFill>
              </a:rPr>
              <a:t>모두 적합</a:t>
            </a:r>
            <a:endParaRPr lang="en" altLang="zh-TW" sz="1600" dirty="0">
              <a:solidFill>
                <a:srgbClr val="FF0000"/>
              </a:solidFill>
            </a:endParaRPr>
          </a:p>
          <a:p>
            <a:pPr marL="101600">
              <a:buClr>
                <a:srgbClr val="044981"/>
              </a:buClr>
              <a:buSzPct val="100000"/>
            </a:pPr>
            <a:endParaRPr lang="zh-TW" altLang="zh-TW" sz="1800" b="1" dirty="0">
              <a:solidFill>
                <a:srgbClr val="26262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6" name="圓角矩形 45"/>
          <p:cNvSpPr/>
          <p:nvPr/>
        </p:nvSpPr>
        <p:spPr>
          <a:xfrm>
            <a:off x="361733" y="2903919"/>
            <a:ext cx="3798976" cy="401582"/>
          </a:xfrm>
          <a:prstGeom prst="roundRect">
            <a:avLst>
              <a:gd name="adj" fmla="val 0"/>
            </a:avLst>
          </a:prstGeom>
          <a:solidFill>
            <a:srgbClr val="3C96B7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zh-TW" sz="20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Qtier 2.0</a:t>
            </a:r>
          </a:p>
        </p:txBody>
      </p:sp>
      <p:sp>
        <p:nvSpPr>
          <p:cNvPr id="47" name="＞形箭號 46"/>
          <p:cNvSpPr/>
          <p:nvPr/>
        </p:nvSpPr>
        <p:spPr>
          <a:xfrm rot="5400000">
            <a:off x="3466174" y="2328515"/>
            <a:ext cx="914063" cy="475005"/>
          </a:xfrm>
          <a:prstGeom prst="chevron">
            <a:avLst>
              <a:gd name="adj" fmla="val 47018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schemeClr val="tx1"/>
              </a:solidFill>
            </a:endParaRPr>
          </a:p>
        </p:txBody>
      </p:sp>
      <p:sp>
        <p:nvSpPr>
          <p:cNvPr id="49" name="圓角矩形 48"/>
          <p:cNvSpPr/>
          <p:nvPr/>
        </p:nvSpPr>
        <p:spPr>
          <a:xfrm>
            <a:off x="361734" y="1274929"/>
            <a:ext cx="3798976" cy="401582"/>
          </a:xfrm>
          <a:prstGeom prst="roundRect">
            <a:avLst>
              <a:gd name="adj" fmla="val 0"/>
            </a:avLst>
          </a:prstGeom>
          <a:solidFill>
            <a:srgbClr val="3C96B7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chemeClr val="dk1"/>
              </a:buClr>
              <a:buSzPct val="25000"/>
            </a:pPr>
            <a:r>
              <a:rPr lang="es-ES" altLang="zh-TW" sz="20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SSD </a:t>
            </a:r>
            <a:r>
              <a:rPr lang="ko-KR" altLang="en-US" sz="20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캐시</a:t>
            </a:r>
            <a:endParaRPr lang="zh-TW" altLang="zh-TW" sz="20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0" name="＞形箭號 49"/>
          <p:cNvSpPr/>
          <p:nvPr/>
        </p:nvSpPr>
        <p:spPr>
          <a:xfrm rot="5400000">
            <a:off x="3796121" y="2687526"/>
            <a:ext cx="254171" cy="475004"/>
          </a:xfrm>
          <a:prstGeom prst="chevron">
            <a:avLst>
              <a:gd name="adj" fmla="val 4701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schemeClr val="tx1"/>
              </a:solidFill>
            </a:endParaRPr>
          </a:p>
        </p:txBody>
      </p:sp>
      <p:sp>
        <p:nvSpPr>
          <p:cNvPr id="51" name="＞形箭號 50"/>
          <p:cNvSpPr/>
          <p:nvPr/>
        </p:nvSpPr>
        <p:spPr>
          <a:xfrm rot="5400000">
            <a:off x="3787442" y="2424673"/>
            <a:ext cx="271530" cy="475005"/>
          </a:xfrm>
          <a:prstGeom prst="chevron">
            <a:avLst>
              <a:gd name="adj" fmla="val 4701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schemeClr val="tx1"/>
              </a:solidFill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296137" y="1769331"/>
            <a:ext cx="39256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7350" lvl="0" indent="-285750"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ko-KR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데이터 저장에 사용할 수 없음</a:t>
            </a:r>
          </a:p>
          <a:p>
            <a:pPr marL="387350" lvl="0" indent="-285750"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ko-KR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고정된 우회 옵션</a:t>
            </a:r>
            <a:endParaRPr lang="en" altLang="zh-TW" sz="1600" dirty="0">
              <a:solidFill>
                <a:schemeClr val="tx1">
                  <a:lumMod val="85000"/>
                  <a:lumOff val="15000"/>
                </a:schemeClr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7"/>
            <a:r>
              <a:rPr lang="en-US" altLang="zh-TW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</a:t>
            </a:r>
            <a:r>
              <a:rPr lang="zh-TW" altLang="zh-TW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&gt;</a:t>
            </a:r>
            <a:r>
              <a:rPr lang="en-US" altLang="zh-TW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ko-KR" altLang="en-US" sz="1600" dirty="0">
                <a:solidFill>
                  <a:srgbClr val="262626"/>
                </a:solidFill>
              </a:rPr>
              <a:t>단기적 성능 부스트에 적합</a:t>
            </a:r>
            <a:endParaRPr lang="en-US" altLang="zh-TW" sz="1600" dirty="0">
              <a:solidFill>
                <a:srgbClr val="262626"/>
              </a:solidFill>
            </a:endParaRPr>
          </a:p>
          <a:p>
            <a:pPr lvl="0"/>
            <a:endParaRPr lang="en-US" altLang="zh-TW" sz="1600" dirty="0">
              <a:solidFill>
                <a:srgbClr val="262626"/>
              </a:solidFill>
            </a:endParaRPr>
          </a:p>
        </p:txBody>
      </p:sp>
      <p:sp>
        <p:nvSpPr>
          <p:cNvPr id="53" name="Shape 164"/>
          <p:cNvSpPr/>
          <p:nvPr/>
        </p:nvSpPr>
        <p:spPr>
          <a:xfrm>
            <a:off x="4391540" y="2398442"/>
            <a:ext cx="485400" cy="323700"/>
          </a:xfrm>
          <a:prstGeom prst="rect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Shape 165"/>
          <p:cNvSpPr/>
          <p:nvPr/>
        </p:nvSpPr>
        <p:spPr>
          <a:xfrm>
            <a:off x="6889679" y="2135223"/>
            <a:ext cx="485400" cy="1718082"/>
          </a:xfrm>
          <a:prstGeom prst="rect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Shape 166"/>
          <p:cNvSpPr/>
          <p:nvPr/>
        </p:nvSpPr>
        <p:spPr>
          <a:xfrm>
            <a:off x="6889685" y="2135223"/>
            <a:ext cx="485400" cy="263219"/>
          </a:xfrm>
          <a:prstGeom prst="rect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" name="Shape 169"/>
          <p:cNvCxnSpPr/>
          <p:nvPr/>
        </p:nvCxnSpPr>
        <p:spPr>
          <a:xfrm flipV="1">
            <a:off x="7692436" y="2119025"/>
            <a:ext cx="1800" cy="1720623"/>
          </a:xfrm>
          <a:prstGeom prst="straightConnector1">
            <a:avLst/>
          </a:prstGeom>
          <a:noFill/>
          <a:ln w="19050" cap="flat" cmpd="sng">
            <a:solidFill>
              <a:srgbClr val="0C0C0C"/>
            </a:solidFill>
            <a:prstDash val="dash"/>
            <a:round/>
            <a:headEnd type="stealth" w="lg" len="lg"/>
            <a:tailEnd type="stealth" w="lg" len="lg"/>
          </a:ln>
        </p:spPr>
      </p:cxnSp>
      <p:cxnSp>
        <p:nvCxnSpPr>
          <p:cNvPr id="57" name="Shape 170"/>
          <p:cNvCxnSpPr/>
          <p:nvPr/>
        </p:nvCxnSpPr>
        <p:spPr>
          <a:xfrm>
            <a:off x="4350933" y="2398487"/>
            <a:ext cx="1516200" cy="18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58" name="Shape 171"/>
          <p:cNvSpPr/>
          <p:nvPr/>
        </p:nvSpPr>
        <p:spPr>
          <a:xfrm>
            <a:off x="4351002" y="1271950"/>
            <a:ext cx="3650488" cy="404561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Shape 172"/>
          <p:cNvSpPr/>
          <p:nvPr/>
        </p:nvSpPr>
        <p:spPr>
          <a:xfrm>
            <a:off x="5015707" y="2398448"/>
            <a:ext cx="485400" cy="1441200"/>
          </a:xfrm>
          <a:prstGeom prst="rect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0" name="Shape 173"/>
          <p:cNvCxnSpPr/>
          <p:nvPr/>
        </p:nvCxnSpPr>
        <p:spPr>
          <a:xfrm rot="10800000">
            <a:off x="4614032" y="1795900"/>
            <a:ext cx="0" cy="5640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cxnSp>
        <p:nvCxnSpPr>
          <p:cNvPr id="61" name="Shape 174"/>
          <p:cNvCxnSpPr/>
          <p:nvPr/>
        </p:nvCxnSpPr>
        <p:spPr>
          <a:xfrm>
            <a:off x="4783528" y="1797692"/>
            <a:ext cx="0" cy="560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cxnSp>
        <p:nvCxnSpPr>
          <p:cNvPr id="62" name="Shape 175"/>
          <p:cNvCxnSpPr/>
          <p:nvPr/>
        </p:nvCxnSpPr>
        <p:spPr>
          <a:xfrm flipH="1">
            <a:off x="4793165" y="2493139"/>
            <a:ext cx="323400" cy="48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63" name="Shape 176"/>
          <p:cNvCxnSpPr/>
          <p:nvPr/>
        </p:nvCxnSpPr>
        <p:spPr>
          <a:xfrm rot="10800000">
            <a:off x="5639888" y="2425005"/>
            <a:ext cx="0" cy="1428300"/>
          </a:xfrm>
          <a:prstGeom prst="straightConnector1">
            <a:avLst/>
          </a:prstGeom>
          <a:noFill/>
          <a:ln w="19050" cap="flat" cmpd="sng">
            <a:solidFill>
              <a:srgbClr val="0C0C0C"/>
            </a:solidFill>
            <a:prstDash val="dash"/>
            <a:round/>
            <a:headEnd type="stealth" w="lg" len="lg"/>
            <a:tailEnd type="stealth" w="lg" len="lg"/>
          </a:ln>
        </p:spPr>
      </p:cxnSp>
      <p:cxnSp>
        <p:nvCxnSpPr>
          <p:cNvPr id="64" name="Shape 177"/>
          <p:cNvCxnSpPr/>
          <p:nvPr/>
        </p:nvCxnSpPr>
        <p:spPr>
          <a:xfrm>
            <a:off x="4350933" y="3854242"/>
            <a:ext cx="1557300" cy="18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65" name="Shape 179"/>
          <p:cNvCxnSpPr/>
          <p:nvPr/>
        </p:nvCxnSpPr>
        <p:spPr>
          <a:xfrm rot="10800000">
            <a:off x="6485448" y="1757350"/>
            <a:ext cx="0" cy="1088400"/>
          </a:xfrm>
          <a:prstGeom prst="straightConnector1">
            <a:avLst/>
          </a:prstGeom>
          <a:noFill/>
          <a:ln w="381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66" name="Shape 180"/>
          <p:cNvSpPr txBox="1"/>
          <p:nvPr/>
        </p:nvSpPr>
        <p:spPr>
          <a:xfrm>
            <a:off x="4350920" y="1352810"/>
            <a:ext cx="3650570" cy="23581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114300" lvl="0" algn="ctr">
              <a:lnSpc>
                <a:spcPct val="115000"/>
              </a:lnSpc>
              <a:buClr>
                <a:schemeClr val="dk2"/>
              </a:buClr>
              <a:buSzPct val="25000"/>
            </a:pPr>
            <a:r>
              <a:rPr lang="ko-KR" altLang="en-US" sz="1800" b="1" dirty="0"/>
              <a:t>응용 계층</a:t>
            </a:r>
            <a:endParaRPr lang="zh-TW" sz="1800" b="1" dirty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67" name="Shape 182"/>
          <p:cNvCxnSpPr/>
          <p:nvPr/>
        </p:nvCxnSpPr>
        <p:spPr>
          <a:xfrm>
            <a:off x="6279360" y="2398487"/>
            <a:ext cx="1639500" cy="18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68" name="Shape 183"/>
          <p:cNvCxnSpPr/>
          <p:nvPr/>
        </p:nvCxnSpPr>
        <p:spPr>
          <a:xfrm>
            <a:off x="6279360" y="2121903"/>
            <a:ext cx="1639500" cy="18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69" name="Shape 184"/>
          <p:cNvCxnSpPr/>
          <p:nvPr/>
        </p:nvCxnSpPr>
        <p:spPr>
          <a:xfrm>
            <a:off x="6317590" y="3854242"/>
            <a:ext cx="1683900" cy="18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70" name="Shape 185"/>
          <p:cNvCxnSpPr/>
          <p:nvPr/>
        </p:nvCxnSpPr>
        <p:spPr>
          <a:xfrm>
            <a:off x="4836657" y="2662175"/>
            <a:ext cx="2949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71" name="Shape 186"/>
          <p:cNvCxnSpPr/>
          <p:nvPr/>
        </p:nvCxnSpPr>
        <p:spPr>
          <a:xfrm rot="10800000">
            <a:off x="7027648" y="1747676"/>
            <a:ext cx="0" cy="310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cxnSp>
        <p:nvCxnSpPr>
          <p:cNvPr id="72" name="Shape 187"/>
          <p:cNvCxnSpPr/>
          <p:nvPr/>
        </p:nvCxnSpPr>
        <p:spPr>
          <a:xfrm>
            <a:off x="7228198" y="1748470"/>
            <a:ext cx="0" cy="308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cxnSp>
        <p:nvCxnSpPr>
          <p:cNvPr id="73" name="Shape 188"/>
          <p:cNvCxnSpPr/>
          <p:nvPr/>
        </p:nvCxnSpPr>
        <p:spPr>
          <a:xfrm>
            <a:off x="6476648" y="2831575"/>
            <a:ext cx="385200" cy="0"/>
          </a:xfrm>
          <a:prstGeom prst="straightConnector1">
            <a:avLst/>
          </a:prstGeom>
          <a:noFill/>
          <a:ln w="381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grpSp>
        <p:nvGrpSpPr>
          <p:cNvPr id="74" name="Shape 189"/>
          <p:cNvGrpSpPr/>
          <p:nvPr/>
        </p:nvGrpSpPr>
        <p:grpSpPr>
          <a:xfrm>
            <a:off x="5223632" y="1795900"/>
            <a:ext cx="177593" cy="564000"/>
            <a:chOff x="5101975" y="1872100"/>
            <a:chExt cx="177593" cy="5640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75" name="Shape 190"/>
            <p:cNvCxnSpPr/>
            <p:nvPr/>
          </p:nvCxnSpPr>
          <p:spPr>
            <a:xfrm rot="10800000">
              <a:off x="5101975" y="1872100"/>
              <a:ext cx="0" cy="564000"/>
            </a:xfrm>
            <a:prstGeom prst="straightConnector1">
              <a:avLst/>
            </a:prstGeom>
            <a:noFill/>
            <a:ln w="38100" cap="flat" cmpd="sng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stealth" w="lg" len="lg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76" name="Shape 191"/>
            <p:cNvCxnSpPr/>
            <p:nvPr/>
          </p:nvCxnSpPr>
          <p:spPr>
            <a:xfrm>
              <a:off x="5279568" y="1873892"/>
              <a:ext cx="0" cy="560400"/>
            </a:xfrm>
            <a:prstGeom prst="straightConnector1">
              <a:avLst/>
            </a:prstGeom>
            <a:noFill/>
            <a:ln w="38100" cap="flat" cmpd="sng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stealth" w="lg" len="lg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</p:grpSp>
      <p:sp>
        <p:nvSpPr>
          <p:cNvPr id="77" name="Shape 192"/>
          <p:cNvSpPr/>
          <p:nvPr/>
        </p:nvSpPr>
        <p:spPr>
          <a:xfrm>
            <a:off x="8044624" y="1931323"/>
            <a:ext cx="182700" cy="17970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Shape 193"/>
          <p:cNvSpPr/>
          <p:nvPr/>
        </p:nvSpPr>
        <p:spPr>
          <a:xfrm>
            <a:off x="8044624" y="2219723"/>
            <a:ext cx="182700" cy="179700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9" name="Shape 194"/>
          <p:cNvCxnSpPr/>
          <p:nvPr/>
        </p:nvCxnSpPr>
        <p:spPr>
          <a:xfrm>
            <a:off x="8028554" y="2711906"/>
            <a:ext cx="198770" cy="0"/>
          </a:xfrm>
          <a:prstGeom prst="straightConnector1">
            <a:avLst/>
          </a:prstGeom>
          <a:noFill/>
          <a:ln w="381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lg" len="lg"/>
            <a:tailEnd type="none" w="lg" len="lg"/>
          </a:ln>
          <a:effectLst>
            <a:outerShdw blurRad="50800" dist="38100" dir="5400000" algn="t" rotWithShape="0">
              <a:schemeClr val="bg1">
                <a:lumMod val="50000"/>
                <a:alpha val="79000"/>
              </a:schemeClr>
            </a:outerShdw>
          </a:effectLst>
        </p:spPr>
      </p:cxnSp>
      <p:cxnSp>
        <p:nvCxnSpPr>
          <p:cNvPr id="80" name="Shape 195"/>
          <p:cNvCxnSpPr/>
          <p:nvPr/>
        </p:nvCxnSpPr>
        <p:spPr>
          <a:xfrm>
            <a:off x="8028554" y="2991562"/>
            <a:ext cx="19877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  <a:effectLst>
            <a:outerShdw blurRad="50800" dist="38100" dir="5400000" algn="t" rotWithShape="0">
              <a:schemeClr val="bg1">
                <a:lumMod val="50000"/>
                <a:alpha val="79000"/>
              </a:schemeClr>
            </a:outerShdw>
          </a:effectLst>
        </p:spPr>
      </p:cxnSp>
      <p:sp>
        <p:nvSpPr>
          <p:cNvPr id="81" name="Shape 196"/>
          <p:cNvSpPr txBox="1"/>
          <p:nvPr/>
        </p:nvSpPr>
        <p:spPr>
          <a:xfrm>
            <a:off x="8225760" y="1898649"/>
            <a:ext cx="642900" cy="19070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SSD</a:t>
            </a:r>
          </a:p>
        </p:txBody>
      </p:sp>
      <p:sp>
        <p:nvSpPr>
          <p:cNvPr id="82" name="Shape 197"/>
          <p:cNvSpPr txBox="1"/>
          <p:nvPr/>
        </p:nvSpPr>
        <p:spPr>
          <a:xfrm>
            <a:off x="8225760" y="2219723"/>
            <a:ext cx="642900" cy="17871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HDD</a:t>
            </a:r>
          </a:p>
        </p:txBody>
      </p:sp>
      <p:sp>
        <p:nvSpPr>
          <p:cNvPr id="83" name="Shape 200"/>
          <p:cNvSpPr/>
          <p:nvPr/>
        </p:nvSpPr>
        <p:spPr>
          <a:xfrm>
            <a:off x="6776871" y="2172496"/>
            <a:ext cx="696793" cy="489679"/>
          </a:xfrm>
          <a:prstGeom prst="ellipse">
            <a:avLst/>
          </a:prstGeom>
          <a:solidFill>
            <a:schemeClr val="bg1">
              <a:alpha val="42000"/>
            </a:schemeClr>
          </a:solidFill>
          <a:ln w="28575" cap="flat" cmpd="sng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84" name="Shape 168"/>
          <p:cNvCxnSpPr/>
          <p:nvPr/>
        </p:nvCxnSpPr>
        <p:spPr>
          <a:xfrm rot="5400000">
            <a:off x="7060486" y="2418183"/>
            <a:ext cx="322800" cy="9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85" name="Shape 178"/>
          <p:cNvCxnSpPr/>
          <p:nvPr/>
        </p:nvCxnSpPr>
        <p:spPr>
          <a:xfrm rot="16200000">
            <a:off x="6880552" y="2424555"/>
            <a:ext cx="322800" cy="900"/>
          </a:xfrm>
          <a:prstGeom prst="straightConnector1">
            <a:avLst/>
          </a:prstGeom>
          <a:noFill/>
          <a:ln w="381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86" name="Shape 226"/>
          <p:cNvSpPr txBox="1"/>
          <p:nvPr/>
        </p:nvSpPr>
        <p:spPr>
          <a:xfrm>
            <a:off x="4222450" y="3856042"/>
            <a:ext cx="1685783" cy="308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114300" lvl="0" algn="ctr">
              <a:lnSpc>
                <a:spcPct val="115000"/>
              </a:lnSpc>
              <a:buClr>
                <a:schemeClr val="dk2"/>
              </a:buClr>
            </a:pPr>
            <a:r>
              <a:rPr lang="es-ES" b="1" dirty="0">
                <a:solidFill>
                  <a:srgbClr val="0B5394"/>
                </a:solidFill>
              </a:rPr>
              <a:t>SSD </a:t>
            </a:r>
            <a:r>
              <a:rPr lang="ko-KR" altLang="en-US" b="1" dirty="0">
                <a:solidFill>
                  <a:srgbClr val="0B5394"/>
                </a:solidFill>
              </a:rPr>
              <a:t>캐시</a:t>
            </a:r>
            <a:endParaRPr lang="en" b="1" dirty="0">
              <a:solidFill>
                <a:srgbClr val="0B5394"/>
              </a:solidFill>
            </a:endParaRPr>
          </a:p>
        </p:txBody>
      </p:sp>
      <p:sp>
        <p:nvSpPr>
          <p:cNvPr id="87" name="Shape 240"/>
          <p:cNvSpPr txBox="1"/>
          <p:nvPr/>
        </p:nvSpPr>
        <p:spPr>
          <a:xfrm>
            <a:off x="6279360" y="3901092"/>
            <a:ext cx="1722130" cy="27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1143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lang="en" b="1">
                <a:solidFill>
                  <a:srgbClr val="0B5394"/>
                </a:solidFill>
              </a:rPr>
              <a:t>Qtier 2.0</a:t>
            </a:r>
          </a:p>
        </p:txBody>
      </p:sp>
      <p:sp>
        <p:nvSpPr>
          <p:cNvPr id="88" name="Shape 258"/>
          <p:cNvSpPr txBox="1"/>
          <p:nvPr/>
        </p:nvSpPr>
        <p:spPr>
          <a:xfrm>
            <a:off x="8197677" y="2814301"/>
            <a:ext cx="992100" cy="376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ko-KR" altLang="en-US" sz="12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무작위</a:t>
            </a:r>
            <a:endParaRPr lang="en" sz="12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0" name="Shape 257"/>
          <p:cNvSpPr txBox="1"/>
          <p:nvPr/>
        </p:nvSpPr>
        <p:spPr>
          <a:xfrm>
            <a:off x="8197677" y="2523506"/>
            <a:ext cx="1202400" cy="376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ko-KR" altLang="en-US" sz="12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순차적</a:t>
            </a:r>
            <a:endParaRPr lang="en" sz="12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>
            <a:spLocks noGrp="1"/>
          </p:cNvSpPr>
          <p:nvPr>
            <p:ph type="title"/>
          </p:nvPr>
        </p:nvSpPr>
        <p:spPr>
          <a:xfrm>
            <a:off x="214282" y="378437"/>
            <a:ext cx="8787000" cy="65292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FFFF00"/>
              </a:buClr>
              <a:buSzPct val="25000"/>
              <a:buFont typeface="Arial"/>
              <a:buNone/>
            </a:pPr>
            <a:r>
              <a:rPr lang="en" dirty="0">
                <a:solidFill>
                  <a:srgbClr val="FFFFFF"/>
                </a:solidFill>
              </a:rPr>
              <a:t>Qtier 2.0 </a:t>
            </a:r>
            <a:r>
              <a:rPr lang="en" b="1" i="0" u="none" strike="noStrike" cap="none" dirty="0">
                <a:solidFill>
                  <a:srgbClr val="FFFFFF"/>
                </a:solidFill>
                <a:sym typeface="Arial"/>
              </a:rPr>
              <a:t>IO Aware Qtier </a:t>
            </a:r>
          </a:p>
        </p:txBody>
      </p:sp>
      <p:sp>
        <p:nvSpPr>
          <p:cNvPr id="266" name="Shape 266"/>
          <p:cNvSpPr txBox="1"/>
          <p:nvPr/>
        </p:nvSpPr>
        <p:spPr>
          <a:xfrm>
            <a:off x="-4600" y="1338650"/>
            <a:ext cx="3390362" cy="380485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457200" lvl="0" indent="-355600"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-US" altLang="ko-KR" sz="1800" dirty="0"/>
              <a:t>SSD </a:t>
            </a:r>
            <a:r>
              <a:rPr lang="ko-KR" altLang="en-US" sz="1800" dirty="0"/>
              <a:t>계층은 버스트 </a:t>
            </a:r>
            <a:r>
              <a:rPr lang="en-US" altLang="ko-KR" sz="1800" dirty="0"/>
              <a:t>IO</a:t>
            </a:r>
            <a:r>
              <a:rPr lang="ko-KR" altLang="en-US" sz="1800" dirty="0"/>
              <a:t>를 실시간으로 처리하기 위해 캐시와 유사한 공간을 확보하고 있습니다</a:t>
            </a:r>
            <a:endParaRPr lang="en-US" sz="1800" dirty="0"/>
          </a:p>
          <a:p>
            <a:pPr marL="457200" marR="0" lvl="0" indent="-355600" algn="l" rtl="0">
              <a:spcBef>
                <a:spcPts val="0"/>
              </a:spcBef>
              <a:spcAft>
                <a:spcPts val="0"/>
              </a:spcAft>
              <a:buClr>
                <a:srgbClr val="044981"/>
              </a:buClr>
              <a:buSzPct val="100000"/>
              <a:buFont typeface="Wingdings" charset="2"/>
              <a:buChar char="l"/>
            </a:pPr>
            <a:endParaRPr lang="en" sz="1800" dirty="0"/>
          </a:p>
          <a:p>
            <a:pPr marL="457200" lvl="0" indent="-355600"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ko-KR" altLang="en-US" sz="1800" dirty="0"/>
              <a:t>순차적 패턴을 보이는 애플리케이션에 있어 </a:t>
            </a:r>
            <a:r>
              <a:rPr lang="en-US" altLang="ko-KR" sz="1800" dirty="0"/>
              <a:t>SSD </a:t>
            </a:r>
            <a:r>
              <a:rPr lang="ko-KR" altLang="en-US" sz="1800" dirty="0"/>
              <a:t>캐시보다 성능이 훨씬 뛰어나지만</a:t>
            </a:r>
            <a:r>
              <a:rPr lang="en-US" altLang="ko-KR" sz="1800" dirty="0"/>
              <a:t>, </a:t>
            </a:r>
            <a:r>
              <a:rPr lang="ko-KR" altLang="en-US" sz="1800" dirty="0"/>
              <a:t>여전히 메타데이터에 액세스해야 합니다</a:t>
            </a:r>
            <a:r>
              <a:rPr lang="en-US" altLang="ko-KR" sz="1800" dirty="0"/>
              <a:t>(</a:t>
            </a:r>
            <a:r>
              <a:rPr lang="ko-KR" altLang="en-US" sz="1800" dirty="0"/>
              <a:t>예</a:t>
            </a:r>
            <a:r>
              <a:rPr lang="en-US" altLang="ko-KR" sz="1800" dirty="0"/>
              <a:t>: </a:t>
            </a:r>
            <a:r>
              <a:rPr lang="ko-KR" altLang="en-US" sz="1800" dirty="0"/>
              <a:t>백업</a:t>
            </a:r>
            <a:r>
              <a:rPr lang="en-US" altLang="ko-KR" sz="1800" dirty="0"/>
              <a:t>)</a:t>
            </a:r>
            <a:endParaRPr lang="en" sz="18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89" name="Shape 289"/>
          <p:cNvGraphicFramePr/>
          <p:nvPr>
            <p:extLst>
              <p:ext uri="{D42A27DB-BD31-4B8C-83A1-F6EECF244321}">
                <p14:modId xmlns:p14="http://schemas.microsoft.com/office/powerpoint/2010/main" val="1474401839"/>
              </p:ext>
            </p:extLst>
          </p:nvPr>
        </p:nvGraphicFramePr>
        <p:xfrm>
          <a:off x="3404592" y="3231440"/>
          <a:ext cx="2337375" cy="649875"/>
        </p:xfrm>
        <a:graphic>
          <a:graphicData uri="http://schemas.openxmlformats.org/drawingml/2006/table">
            <a:tbl>
              <a:tblPr firstRow="1" bandRow="1">
                <a:noFill/>
                <a:tableStyleId>{F9967771-2D10-43A3-B6E6-9D0D347AB5AA}</a:tableStyleId>
              </a:tblPr>
              <a:tblGrid>
                <a:gridCol w="779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9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9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66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000" b="1" u="none" strike="noStrike" cap="none" dirty="0"/>
                        <a:t>BLK</a:t>
                      </a:r>
                    </a:p>
                  </a:txBody>
                  <a:tcPr marL="43750" marR="43750" marT="21875" marB="21875" anchor="ctr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ko-KR" altLang="en-US" sz="1000" b="1" u="none" strike="noStrike" cap="none" dirty="0"/>
                        <a:t>히트</a:t>
                      </a:r>
                      <a:endParaRPr lang="en" sz="1000" b="1" u="none" strike="noStrike" cap="none" dirty="0"/>
                    </a:p>
                  </a:txBody>
                  <a:tcPr marL="43750" marR="43750" marT="21875" marB="21875" anchor="ctr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ko-KR" altLang="en-US" sz="1000" b="1" u="none" strike="noStrike" cap="none" dirty="0"/>
                        <a:t>시간 초과</a:t>
                      </a:r>
                      <a:endParaRPr lang="en" sz="1000" b="1" u="none" strike="noStrike" cap="none" dirty="0"/>
                    </a:p>
                  </a:txBody>
                  <a:tcPr marL="43750" marR="43750" marT="21875" marB="21875" anchor="ctr"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6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000" b="1" u="none" strike="noStrike" cap="none" dirty="0"/>
                        <a:t>C</a:t>
                      </a:r>
                    </a:p>
                  </a:txBody>
                  <a:tcPr marL="43750" marR="43750" marT="21875" marB="21875" anchor="ctr">
                    <a:solidFill>
                      <a:srgbClr val="FFEE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000" b="1" u="none" strike="noStrike" cap="none" dirty="0"/>
                        <a:t>50</a:t>
                      </a:r>
                    </a:p>
                  </a:txBody>
                  <a:tcPr marL="43750" marR="43750" marT="21875" marB="21875" anchor="ctr">
                    <a:solidFill>
                      <a:srgbClr val="FFEE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000" b="1" u="none" strike="noStrike" cap="none"/>
                        <a:t>0</a:t>
                      </a:r>
                    </a:p>
                  </a:txBody>
                  <a:tcPr marL="43750" marR="43750" marT="21875" marB="21875" anchor="ctr">
                    <a:solidFill>
                      <a:srgbClr val="FFEE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6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000" b="1" u="none" strike="noStrike" cap="none"/>
                        <a:t>D</a:t>
                      </a:r>
                    </a:p>
                  </a:txBody>
                  <a:tcPr marL="43750" marR="43750" marT="21875" marB="21875" anchor="ctr">
                    <a:solidFill>
                      <a:srgbClr val="FFEE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000" b="1" dirty="0"/>
                        <a:t>50</a:t>
                      </a:r>
                    </a:p>
                  </a:txBody>
                  <a:tcPr marL="43750" marR="43750" marT="21875" marB="21875" anchor="ctr">
                    <a:solidFill>
                      <a:srgbClr val="FFEE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000" b="1" u="none" strike="noStrike" cap="none" dirty="0"/>
                        <a:t>0</a:t>
                      </a:r>
                    </a:p>
                  </a:txBody>
                  <a:tcPr marL="43750" marR="43750" marT="21875" marB="21875" anchor="ctr">
                    <a:solidFill>
                      <a:srgbClr val="FFEE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90" name="Shape 290"/>
          <p:cNvSpPr/>
          <p:nvPr/>
        </p:nvSpPr>
        <p:spPr>
          <a:xfrm>
            <a:off x="4081856" y="6386732"/>
            <a:ext cx="786000" cy="1761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SzPct val="25000"/>
              <a:buFont typeface="Arial"/>
              <a:buNone/>
            </a:pPr>
            <a:r>
              <a:rPr lang="en" sz="1000" b="1" i="0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Pre-Cache</a:t>
            </a:r>
          </a:p>
        </p:txBody>
      </p:sp>
      <p:graphicFrame>
        <p:nvGraphicFramePr>
          <p:cNvPr id="304" name="Shape 304"/>
          <p:cNvGraphicFramePr/>
          <p:nvPr>
            <p:extLst>
              <p:ext uri="{D42A27DB-BD31-4B8C-83A1-F6EECF244321}">
                <p14:modId xmlns:p14="http://schemas.microsoft.com/office/powerpoint/2010/main" val="2285178613"/>
              </p:ext>
            </p:extLst>
          </p:nvPr>
        </p:nvGraphicFramePr>
        <p:xfrm>
          <a:off x="6656098" y="3236896"/>
          <a:ext cx="2277450" cy="642975"/>
        </p:xfrm>
        <a:graphic>
          <a:graphicData uri="http://schemas.openxmlformats.org/drawingml/2006/table">
            <a:tbl>
              <a:tblPr firstRow="1" bandRow="1">
                <a:noFill/>
                <a:tableStyleId>{F9967771-2D10-43A3-B6E6-9D0D347AB5AA}</a:tableStyleId>
              </a:tblPr>
              <a:tblGrid>
                <a:gridCol w="759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9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4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000" b="1" u="none" strike="noStrike" cap="none" dirty="0"/>
                        <a:t>BLK</a:t>
                      </a:r>
                    </a:p>
                  </a:txBody>
                  <a:tcPr marL="43750" marR="43750" marT="21875" marB="21875" anchor="ctr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ko-KR" altLang="en-US" sz="1000" b="1" u="none" strike="noStrike" cap="none" dirty="0"/>
                        <a:t>히트</a:t>
                      </a:r>
                      <a:endParaRPr lang="en" sz="1000" b="1" u="none" strike="noStrike" cap="none" dirty="0"/>
                    </a:p>
                  </a:txBody>
                  <a:tcPr marL="43750" marR="43750" marT="21875" marB="21875" anchor="ctr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ko-KR" altLang="en-US" sz="1000" b="1" u="none" strike="noStrike" cap="none" dirty="0"/>
                        <a:t>시간 초과</a:t>
                      </a:r>
                      <a:endParaRPr lang="en" sz="1000" b="1" u="none" strike="noStrike" cap="none" dirty="0"/>
                    </a:p>
                  </a:txBody>
                  <a:tcPr marL="43750" marR="43750" marT="21875" marB="21875" anchor="ctr"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4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000" b="1" u="none" strike="noStrike" cap="none"/>
                        <a:t>C</a:t>
                      </a:r>
                    </a:p>
                  </a:txBody>
                  <a:tcPr marL="43750" marR="43750" marT="21875" marB="2187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000" b="1" u="none" strike="noStrike" cap="none"/>
                        <a:t>50</a:t>
                      </a:r>
                    </a:p>
                  </a:txBody>
                  <a:tcPr marL="43750" marR="43750" marT="21875" marB="2187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000" b="1" u="none" strike="noStrike" cap="none"/>
                        <a:t>0</a:t>
                      </a:r>
                    </a:p>
                  </a:txBody>
                  <a:tcPr marL="43750" marR="43750" marT="21875" marB="2187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4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000" b="1" dirty="0"/>
                        <a:t>D</a:t>
                      </a:r>
                    </a:p>
                  </a:txBody>
                  <a:tcPr marL="43750" marR="43750" marT="21875" marB="2187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000" b="1" dirty="0"/>
                        <a:t>200</a:t>
                      </a:r>
                    </a:p>
                  </a:txBody>
                  <a:tcPr marL="43750" marR="43750" marT="21875" marB="2187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000" b="1" dirty="0"/>
                        <a:t>0</a:t>
                      </a:r>
                    </a:p>
                  </a:txBody>
                  <a:tcPr marL="43750" marR="43750" marT="21875" marB="2187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05" name="Shape 305"/>
          <p:cNvSpPr/>
          <p:nvPr/>
        </p:nvSpPr>
        <p:spPr>
          <a:xfrm>
            <a:off x="7254659" y="6386732"/>
            <a:ext cx="1083900" cy="1761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SzPct val="25000"/>
              <a:buFont typeface="Arial"/>
              <a:buNone/>
            </a:pPr>
            <a:r>
              <a:rPr lang="en" sz="1000" b="1" i="0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Pre-Cache</a:t>
            </a:r>
          </a:p>
        </p:txBody>
      </p:sp>
      <p:grpSp>
        <p:nvGrpSpPr>
          <p:cNvPr id="5" name="群組 4"/>
          <p:cNvGrpSpPr/>
          <p:nvPr/>
        </p:nvGrpSpPr>
        <p:grpSpPr>
          <a:xfrm>
            <a:off x="3385762" y="1338650"/>
            <a:ext cx="5758238" cy="2215365"/>
            <a:chOff x="2072073" y="4788000"/>
            <a:chExt cx="5758238" cy="2215365"/>
          </a:xfrm>
        </p:grpSpPr>
        <p:sp>
          <p:nvSpPr>
            <p:cNvPr id="116" name="Shape 208"/>
            <p:cNvSpPr/>
            <p:nvPr/>
          </p:nvSpPr>
          <p:spPr>
            <a:xfrm>
              <a:off x="2423775" y="5372444"/>
              <a:ext cx="462900" cy="266640"/>
            </a:xfrm>
            <a:prstGeom prst="roundRect">
              <a:avLst>
                <a:gd name="adj" fmla="val 16667"/>
              </a:avLst>
            </a:prstGeom>
            <a:solidFill>
              <a:srgbClr val="FF7D1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Shape 209"/>
            <p:cNvSpPr/>
            <p:nvPr/>
          </p:nvSpPr>
          <p:spPr>
            <a:xfrm>
              <a:off x="2914370" y="5372444"/>
              <a:ext cx="462900" cy="266640"/>
            </a:xfrm>
            <a:prstGeom prst="roundRect">
              <a:avLst>
                <a:gd name="adj" fmla="val 16667"/>
              </a:avLst>
            </a:prstGeom>
            <a:solidFill>
              <a:srgbClr val="FF7D1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Shape 210"/>
            <p:cNvSpPr/>
            <p:nvPr/>
          </p:nvSpPr>
          <p:spPr>
            <a:xfrm>
              <a:off x="3415513" y="5372444"/>
              <a:ext cx="462900" cy="266640"/>
            </a:xfrm>
            <a:prstGeom prst="roundRect">
              <a:avLst>
                <a:gd name="adj" fmla="val 16667"/>
              </a:avLst>
            </a:prstGeom>
            <a:solidFill>
              <a:srgbClr val="4A86E8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Shape 211"/>
            <p:cNvSpPr/>
            <p:nvPr/>
          </p:nvSpPr>
          <p:spPr>
            <a:xfrm>
              <a:off x="3917255" y="5372444"/>
              <a:ext cx="462900" cy="266640"/>
            </a:xfrm>
            <a:prstGeom prst="roundRect">
              <a:avLst>
                <a:gd name="adj" fmla="val 16667"/>
              </a:avLst>
            </a:prstGeom>
            <a:solidFill>
              <a:srgbClr val="4A86E8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0" name="Shape 212"/>
            <p:cNvCxnSpPr/>
            <p:nvPr/>
          </p:nvCxnSpPr>
          <p:spPr>
            <a:xfrm>
              <a:off x="2445813" y="5671036"/>
              <a:ext cx="1917300" cy="66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</p:cxnSp>
        <p:sp>
          <p:nvSpPr>
            <p:cNvPr id="121" name="Shape 213"/>
            <p:cNvSpPr/>
            <p:nvPr/>
          </p:nvSpPr>
          <p:spPr>
            <a:xfrm>
              <a:off x="2423775" y="6145443"/>
              <a:ext cx="462900" cy="266640"/>
            </a:xfrm>
            <a:prstGeom prst="roundRect">
              <a:avLst>
                <a:gd name="adj" fmla="val 16667"/>
              </a:avLst>
            </a:prstGeom>
            <a:solidFill>
              <a:srgbClr val="FF7D1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Shape 214"/>
            <p:cNvSpPr/>
            <p:nvPr/>
          </p:nvSpPr>
          <p:spPr>
            <a:xfrm>
              <a:off x="2914370" y="6145443"/>
              <a:ext cx="462900" cy="266640"/>
            </a:xfrm>
            <a:prstGeom prst="roundRect">
              <a:avLst>
                <a:gd name="adj" fmla="val 16667"/>
              </a:avLst>
            </a:prstGeom>
            <a:solidFill>
              <a:srgbClr val="FF7D1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Shape 215"/>
            <p:cNvSpPr/>
            <p:nvPr/>
          </p:nvSpPr>
          <p:spPr>
            <a:xfrm>
              <a:off x="3415513" y="6145443"/>
              <a:ext cx="462900" cy="26664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 cap="flat" cmpd="sng">
              <a:solidFill>
                <a:srgbClr val="3F3F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Shape 216"/>
            <p:cNvSpPr/>
            <p:nvPr/>
          </p:nvSpPr>
          <p:spPr>
            <a:xfrm>
              <a:off x="3917255" y="6145443"/>
              <a:ext cx="462900" cy="26664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 cap="flat" cmpd="sng">
              <a:solidFill>
                <a:srgbClr val="3F3F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5" name="Shape 217"/>
            <p:cNvCxnSpPr/>
            <p:nvPr/>
          </p:nvCxnSpPr>
          <p:spPr>
            <a:xfrm>
              <a:off x="2445813" y="6444035"/>
              <a:ext cx="1917300" cy="66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126" name="Shape 218"/>
            <p:cNvCxnSpPr/>
            <p:nvPr/>
          </p:nvCxnSpPr>
          <p:spPr>
            <a:xfrm rot="16200000" flipH="1">
              <a:off x="2079307" y="5282648"/>
              <a:ext cx="873107" cy="876722"/>
            </a:xfrm>
            <a:prstGeom prst="bentConnector3">
              <a:avLst>
                <a:gd name="adj1" fmla="val 68413"/>
              </a:avLst>
            </a:prstGeom>
            <a:noFill/>
            <a:ln w="28575" cap="flat" cmpd="sng">
              <a:solidFill>
                <a:srgbClr val="4A7DBA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grpSp>
          <p:nvGrpSpPr>
            <p:cNvPr id="127" name="Shape 219"/>
            <p:cNvGrpSpPr/>
            <p:nvPr/>
          </p:nvGrpSpPr>
          <p:grpSpPr>
            <a:xfrm>
              <a:off x="2077542" y="5837525"/>
              <a:ext cx="362333" cy="516748"/>
              <a:chOff x="642204" y="3502820"/>
              <a:chExt cx="500806" cy="999300"/>
            </a:xfrm>
          </p:grpSpPr>
          <p:cxnSp>
            <p:nvCxnSpPr>
              <p:cNvPr id="128" name="Shape 220"/>
              <p:cNvCxnSpPr/>
              <p:nvPr/>
            </p:nvCxnSpPr>
            <p:spPr>
              <a:xfrm>
                <a:off x="642910" y="4500570"/>
                <a:ext cx="500100" cy="15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4A7DBA"/>
                </a:solidFill>
                <a:prstDash val="solid"/>
                <a:round/>
                <a:headEnd type="none" w="med" len="med"/>
                <a:tailEnd type="stealth" w="lg" len="lg"/>
              </a:ln>
            </p:spPr>
          </p:cxnSp>
          <p:cxnSp>
            <p:nvCxnSpPr>
              <p:cNvPr id="129" name="Shape 221"/>
              <p:cNvCxnSpPr/>
              <p:nvPr/>
            </p:nvCxnSpPr>
            <p:spPr>
              <a:xfrm rot="5400000">
                <a:off x="143304" y="4001720"/>
                <a:ext cx="999300" cy="15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4A7DB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130" name="Shape 222"/>
            <p:cNvSpPr/>
            <p:nvPr/>
          </p:nvSpPr>
          <p:spPr>
            <a:xfrm>
              <a:off x="2914371" y="5639084"/>
              <a:ext cx="1043839" cy="2706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9050" tIns="19050" rIns="19050" bIns="19050" anchor="ctr" anchorCtr="0">
              <a:noAutofit/>
            </a:bodyPr>
            <a:lstStyle/>
            <a:p>
              <a:pPr algn="ctr">
                <a:buClr>
                  <a:srgbClr val="0C0C0C"/>
                </a:buClr>
                <a:buSzPct val="25000"/>
              </a:pPr>
              <a:r>
                <a:rPr lang="es-ES" altLang="zh-TW" sz="1000" b="1" dirty="0">
                  <a:solidFill>
                    <a:srgbClr val="0C0C0C"/>
                  </a:solidFill>
                </a:rPr>
                <a:t>SSD </a:t>
              </a:r>
              <a:r>
                <a:rPr lang="ko-KR" altLang="en-US" sz="1000" b="1" dirty="0">
                  <a:solidFill>
                    <a:srgbClr val="0C0C0C"/>
                  </a:solidFill>
                </a:rPr>
                <a:t>계층</a:t>
              </a:r>
              <a:endParaRPr lang="en" altLang="zh-TW" sz="1000" b="1" dirty="0">
                <a:solidFill>
                  <a:srgbClr val="0C0C0C"/>
                </a:solidFill>
              </a:endParaRPr>
            </a:p>
          </p:txBody>
        </p:sp>
        <p:sp>
          <p:nvSpPr>
            <p:cNvPr id="131" name="Shape 223"/>
            <p:cNvSpPr/>
            <p:nvPr/>
          </p:nvSpPr>
          <p:spPr>
            <a:xfrm>
              <a:off x="2385006" y="5056778"/>
              <a:ext cx="2216100" cy="3009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9050" tIns="19050" rIns="19050" bIns="19050" anchor="ctr" anchorCtr="0">
              <a:noAutofit/>
            </a:bodyPr>
            <a:lstStyle/>
            <a:p>
              <a:pPr lvl="0">
                <a:buClr>
                  <a:srgbClr val="0070C0"/>
                </a:buClr>
                <a:buSzPct val="25000"/>
              </a:pPr>
              <a:r>
                <a:rPr lang="es-ES" altLang="zh-TW" b="1" dirty="0">
                  <a:solidFill>
                    <a:srgbClr val="044981"/>
                  </a:solidFill>
                </a:rPr>
                <a:t>C</a:t>
              </a:r>
              <a:r>
                <a:rPr lang="ko-KR" altLang="en-US" b="1" dirty="0">
                  <a:solidFill>
                    <a:srgbClr val="044981"/>
                  </a:solidFill>
                </a:rPr>
                <a:t>와 </a:t>
              </a:r>
              <a:r>
                <a:rPr lang="es-ES" altLang="zh-TW" b="1" dirty="0">
                  <a:solidFill>
                    <a:srgbClr val="044981"/>
                  </a:solidFill>
                </a:rPr>
                <a:t>D</a:t>
              </a:r>
              <a:r>
                <a:rPr lang="ko-KR" altLang="en-US" b="1" dirty="0">
                  <a:solidFill>
                    <a:srgbClr val="044981"/>
                  </a:solidFill>
                </a:rPr>
                <a:t>의 버스트 </a:t>
              </a:r>
              <a:r>
                <a:rPr lang="es-ES" altLang="zh-TW" b="1" dirty="0">
                  <a:solidFill>
                    <a:srgbClr val="044981"/>
                  </a:solidFill>
                </a:rPr>
                <a:t>I/O</a:t>
              </a:r>
              <a:endParaRPr lang="en" altLang="zh-TW" b="1" dirty="0">
                <a:solidFill>
                  <a:srgbClr val="044981"/>
                </a:solidFill>
              </a:endParaRPr>
            </a:p>
          </p:txBody>
        </p:sp>
        <p:sp>
          <p:nvSpPr>
            <p:cNvPr id="132" name="Shape 224"/>
            <p:cNvSpPr/>
            <p:nvPr/>
          </p:nvSpPr>
          <p:spPr>
            <a:xfrm>
              <a:off x="3129010" y="6451519"/>
              <a:ext cx="829200" cy="264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9050" tIns="19050" rIns="19050" bIns="19050" anchor="ctr" anchorCtr="0">
              <a:noAutofit/>
            </a:bodyPr>
            <a:lstStyle/>
            <a:p>
              <a:pPr lvl="0" algn="ctr">
                <a:buClr>
                  <a:srgbClr val="0C0C0C"/>
                </a:buClr>
                <a:buSzPct val="25000"/>
              </a:pPr>
              <a:r>
                <a:rPr lang="es-ES" altLang="zh-TW" sz="1000" b="1" dirty="0">
                  <a:solidFill>
                    <a:srgbClr val="0C0C0C"/>
                  </a:solidFill>
                </a:rPr>
                <a:t>HDD </a:t>
              </a:r>
              <a:r>
                <a:rPr lang="ko-KR" altLang="en-US" sz="1000" b="1" dirty="0">
                  <a:solidFill>
                    <a:srgbClr val="0C0C0C"/>
                  </a:solidFill>
                </a:rPr>
                <a:t>계층</a:t>
              </a:r>
              <a:endParaRPr lang="zh-TW" sz="1000" b="1" dirty="0">
                <a:solidFill>
                  <a:srgbClr val="0C0C0C"/>
                </a:solidFill>
              </a:endParaRPr>
            </a:p>
          </p:txBody>
        </p:sp>
        <p:sp>
          <p:nvSpPr>
            <p:cNvPr id="133" name="Shape 225"/>
            <p:cNvSpPr/>
            <p:nvPr/>
          </p:nvSpPr>
          <p:spPr>
            <a:xfrm>
              <a:off x="2600084" y="5444865"/>
              <a:ext cx="1074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9050" tIns="19050" rIns="19050" bIns="190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rgbClr val="FFFFFF"/>
                </a:buClr>
                <a:buSzPct val="25000"/>
                <a:buFont typeface="Arial"/>
                <a:buNone/>
              </a:pPr>
              <a:r>
                <a:rPr lang="zh-TW" sz="10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</a:p>
          </p:txBody>
        </p:sp>
        <p:sp>
          <p:nvSpPr>
            <p:cNvPr id="134" name="Shape 226"/>
            <p:cNvSpPr/>
            <p:nvPr/>
          </p:nvSpPr>
          <p:spPr>
            <a:xfrm>
              <a:off x="3098666" y="5444865"/>
              <a:ext cx="1074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9050" tIns="19050" rIns="19050" bIns="190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rgbClr val="FFFFFF"/>
                </a:buClr>
                <a:buSzPct val="25000"/>
                <a:buFont typeface="Arial"/>
                <a:buNone/>
              </a:pPr>
              <a:r>
                <a:rPr lang="zh-TW" sz="10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</a:p>
          </p:txBody>
        </p:sp>
        <p:sp>
          <p:nvSpPr>
            <p:cNvPr id="135" name="Shape 227"/>
            <p:cNvSpPr/>
            <p:nvPr/>
          </p:nvSpPr>
          <p:spPr>
            <a:xfrm>
              <a:off x="2600084" y="6214126"/>
              <a:ext cx="1074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9050" tIns="19050" rIns="19050" bIns="190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rgbClr val="FFFFFF"/>
                </a:buClr>
                <a:buSzPct val="25000"/>
                <a:buFont typeface="Arial"/>
                <a:buNone/>
              </a:pPr>
              <a:r>
                <a:rPr lang="zh-TW" sz="10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</a:p>
          </p:txBody>
        </p:sp>
        <p:sp>
          <p:nvSpPr>
            <p:cNvPr id="136" name="Shape 228"/>
            <p:cNvSpPr/>
            <p:nvPr/>
          </p:nvSpPr>
          <p:spPr>
            <a:xfrm>
              <a:off x="3098666" y="6214126"/>
              <a:ext cx="1074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9050" tIns="19050" rIns="19050" bIns="190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rgbClr val="FFFFFF"/>
                </a:buClr>
                <a:buSzPct val="25000"/>
                <a:buFont typeface="Arial"/>
                <a:buNone/>
              </a:pPr>
              <a:r>
                <a:rPr lang="zh-TW" sz="10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D</a:t>
              </a:r>
            </a:p>
          </p:txBody>
        </p:sp>
        <p:cxnSp>
          <p:nvCxnSpPr>
            <p:cNvPr id="137" name="Shape 229"/>
            <p:cNvCxnSpPr/>
            <p:nvPr/>
          </p:nvCxnSpPr>
          <p:spPr>
            <a:xfrm rot="10800000">
              <a:off x="2072073" y="5291302"/>
              <a:ext cx="86700" cy="660"/>
            </a:xfrm>
            <a:prstGeom prst="straightConnector1">
              <a:avLst/>
            </a:prstGeom>
            <a:noFill/>
            <a:ln w="28575" cap="flat" cmpd="sng">
              <a:solidFill>
                <a:srgbClr val="4A7DB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39" name="Shape 231"/>
            <p:cNvSpPr/>
            <p:nvPr/>
          </p:nvSpPr>
          <p:spPr>
            <a:xfrm>
              <a:off x="5263390" y="5370190"/>
              <a:ext cx="462900" cy="266640"/>
            </a:xfrm>
            <a:prstGeom prst="roundRect">
              <a:avLst>
                <a:gd name="adj" fmla="val 16667"/>
              </a:avLst>
            </a:prstGeom>
            <a:solidFill>
              <a:srgbClr val="FF7D1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Shape 232"/>
            <p:cNvSpPr/>
            <p:nvPr/>
          </p:nvSpPr>
          <p:spPr>
            <a:xfrm>
              <a:off x="5785142" y="5370190"/>
              <a:ext cx="462900" cy="266640"/>
            </a:xfrm>
            <a:prstGeom prst="roundRect">
              <a:avLst>
                <a:gd name="adj" fmla="val 16667"/>
              </a:avLst>
            </a:prstGeom>
            <a:solidFill>
              <a:srgbClr val="FF7D1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Shape 233"/>
            <p:cNvSpPr/>
            <p:nvPr/>
          </p:nvSpPr>
          <p:spPr>
            <a:xfrm>
              <a:off x="6819440" y="5370189"/>
              <a:ext cx="462900" cy="266640"/>
            </a:xfrm>
            <a:prstGeom prst="roundRect">
              <a:avLst>
                <a:gd name="adj" fmla="val 16667"/>
              </a:avLst>
            </a:prstGeom>
            <a:solidFill>
              <a:srgbClr val="4A86E8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2" name="Shape 234"/>
            <p:cNvCxnSpPr/>
            <p:nvPr/>
          </p:nvCxnSpPr>
          <p:spPr>
            <a:xfrm rot="10800000" flipH="1">
              <a:off x="5253058" y="5671036"/>
              <a:ext cx="2066400" cy="66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</p:cxnSp>
        <p:sp>
          <p:nvSpPr>
            <p:cNvPr id="143" name="Shape 235"/>
            <p:cNvSpPr/>
            <p:nvPr/>
          </p:nvSpPr>
          <p:spPr>
            <a:xfrm>
              <a:off x="5263390" y="6146022"/>
              <a:ext cx="462900" cy="266640"/>
            </a:xfrm>
            <a:prstGeom prst="roundRect">
              <a:avLst>
                <a:gd name="adj" fmla="val 16667"/>
              </a:avLst>
            </a:prstGeom>
            <a:solidFill>
              <a:srgbClr val="FF7D1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Shape 236"/>
            <p:cNvSpPr/>
            <p:nvPr/>
          </p:nvSpPr>
          <p:spPr>
            <a:xfrm>
              <a:off x="6309504" y="6146022"/>
              <a:ext cx="462900" cy="26664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 cap="flat" cmpd="sng">
              <a:solidFill>
                <a:srgbClr val="3F3F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Shape 237"/>
            <p:cNvSpPr/>
            <p:nvPr/>
          </p:nvSpPr>
          <p:spPr>
            <a:xfrm>
              <a:off x="6819440" y="6146021"/>
              <a:ext cx="462900" cy="26664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 cap="flat" cmpd="sng">
              <a:solidFill>
                <a:srgbClr val="3F3F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6" name="Shape 238"/>
            <p:cNvCxnSpPr/>
            <p:nvPr/>
          </p:nvCxnSpPr>
          <p:spPr>
            <a:xfrm>
              <a:off x="5253058" y="6451501"/>
              <a:ext cx="2066400" cy="297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sp>
          <p:nvSpPr>
            <p:cNvPr id="147" name="Shape 239"/>
            <p:cNvSpPr/>
            <p:nvPr/>
          </p:nvSpPr>
          <p:spPr>
            <a:xfrm>
              <a:off x="4944127" y="5056778"/>
              <a:ext cx="2886184" cy="3009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9050" tIns="19050" rIns="19050" bIns="19050" anchor="ctr" anchorCtr="0">
              <a:noAutofit/>
            </a:bodyPr>
            <a:lstStyle/>
            <a:p>
              <a:pPr lvl="0" algn="ctr">
                <a:buClr>
                  <a:srgbClr val="0C0C0C"/>
                </a:buClr>
                <a:buSzPct val="25000"/>
              </a:pPr>
              <a:r>
                <a:rPr lang="en-US" altLang="ko-KR" sz="1200" b="1" dirty="0">
                  <a:solidFill>
                    <a:srgbClr val="044981"/>
                  </a:solidFill>
                </a:rPr>
                <a:t>D</a:t>
              </a:r>
              <a:r>
                <a:rPr lang="ko-KR" altLang="en-US" sz="1200" b="1" dirty="0">
                  <a:solidFill>
                    <a:srgbClr val="044981"/>
                  </a:solidFill>
                </a:rPr>
                <a:t>를 </a:t>
              </a:r>
              <a:r>
                <a:rPr lang="en-US" altLang="ko-KR" sz="1200" b="1" dirty="0">
                  <a:solidFill>
                    <a:srgbClr val="044981"/>
                  </a:solidFill>
                </a:rPr>
                <a:t>SSD </a:t>
              </a:r>
              <a:r>
                <a:rPr lang="ko-KR" altLang="en-US" sz="1200" b="1" dirty="0">
                  <a:solidFill>
                    <a:srgbClr val="044981"/>
                  </a:solidFill>
                </a:rPr>
                <a:t>내 확보된 공간으로 이동</a:t>
              </a:r>
              <a:endParaRPr lang="en" altLang="zh-TW" sz="1200" b="1" dirty="0">
                <a:solidFill>
                  <a:srgbClr val="044981"/>
                </a:solidFill>
              </a:endParaRPr>
            </a:p>
          </p:txBody>
        </p:sp>
        <p:sp>
          <p:nvSpPr>
            <p:cNvPr id="148" name="Shape 240"/>
            <p:cNvSpPr/>
            <p:nvPr/>
          </p:nvSpPr>
          <p:spPr>
            <a:xfrm>
              <a:off x="5918588" y="6453529"/>
              <a:ext cx="949200" cy="2204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9050" tIns="19050" rIns="19050" bIns="19050" anchor="ctr" anchorCtr="0">
              <a:noAutofit/>
            </a:bodyPr>
            <a:lstStyle/>
            <a:p>
              <a:pPr lvl="0" algn="ctr">
                <a:buClr>
                  <a:srgbClr val="0C0C0C"/>
                </a:buClr>
                <a:buSzPct val="25000"/>
              </a:pPr>
              <a:r>
                <a:rPr lang="es-ES" altLang="zh-TW" sz="1000" b="1" dirty="0">
                  <a:solidFill>
                    <a:srgbClr val="0C0C0C"/>
                  </a:solidFill>
                </a:rPr>
                <a:t>HDD </a:t>
              </a:r>
              <a:r>
                <a:rPr lang="ko-KR" altLang="en-US" sz="1000" b="1" dirty="0">
                  <a:solidFill>
                    <a:srgbClr val="0C0C0C"/>
                  </a:solidFill>
                </a:rPr>
                <a:t>계층</a:t>
              </a:r>
              <a:endParaRPr lang="zh-TW" sz="1000" b="1" dirty="0">
                <a:solidFill>
                  <a:srgbClr val="0C0C0C"/>
                </a:solidFill>
              </a:endParaRPr>
            </a:p>
          </p:txBody>
        </p:sp>
        <p:sp>
          <p:nvSpPr>
            <p:cNvPr id="149" name="Shape 241"/>
            <p:cNvSpPr/>
            <p:nvPr/>
          </p:nvSpPr>
          <p:spPr>
            <a:xfrm>
              <a:off x="5439060" y="5446245"/>
              <a:ext cx="1074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9050" tIns="19050" rIns="19050" bIns="190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rgbClr val="FFFFFF"/>
                </a:buClr>
                <a:buSzPct val="25000"/>
                <a:buFont typeface="Arial"/>
                <a:buNone/>
              </a:pPr>
              <a:r>
                <a:rPr lang="zh-TW" sz="10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</a:p>
          </p:txBody>
        </p:sp>
        <p:sp>
          <p:nvSpPr>
            <p:cNvPr id="150" name="Shape 242"/>
            <p:cNvSpPr/>
            <p:nvPr/>
          </p:nvSpPr>
          <p:spPr>
            <a:xfrm>
              <a:off x="5972239" y="5446245"/>
              <a:ext cx="1074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9050" tIns="19050" rIns="19050" bIns="190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rgbClr val="FFFFFF"/>
                </a:buClr>
                <a:buSzPct val="25000"/>
                <a:buFont typeface="Arial"/>
                <a:buNone/>
              </a:pPr>
              <a:r>
                <a:rPr lang="zh-TW" sz="10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</a:p>
          </p:txBody>
        </p:sp>
        <p:sp>
          <p:nvSpPr>
            <p:cNvPr id="151" name="Shape 243"/>
            <p:cNvSpPr/>
            <p:nvPr/>
          </p:nvSpPr>
          <p:spPr>
            <a:xfrm>
              <a:off x="5439060" y="6216731"/>
              <a:ext cx="1074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9050" tIns="19050" rIns="19050" bIns="190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rgbClr val="FFFFFF"/>
                </a:buClr>
                <a:buSzPct val="25000"/>
                <a:buFont typeface="Arial"/>
                <a:buNone/>
              </a:pPr>
              <a:r>
                <a:rPr lang="zh-TW" sz="10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</a:p>
          </p:txBody>
        </p:sp>
        <p:grpSp>
          <p:nvGrpSpPr>
            <p:cNvPr id="153" name="Shape 246"/>
            <p:cNvGrpSpPr/>
            <p:nvPr/>
          </p:nvGrpSpPr>
          <p:grpSpPr>
            <a:xfrm>
              <a:off x="5719991" y="4788000"/>
              <a:ext cx="578853" cy="163866"/>
              <a:chOff x="712747" y="6215082"/>
              <a:chExt cx="1210231" cy="342600"/>
            </a:xfrm>
          </p:grpSpPr>
          <p:sp>
            <p:nvSpPr>
              <p:cNvPr id="154" name="Shape 247"/>
              <p:cNvSpPr/>
              <p:nvPr/>
            </p:nvSpPr>
            <p:spPr>
              <a:xfrm>
                <a:off x="712747" y="6286520"/>
                <a:ext cx="285900" cy="221100"/>
              </a:xfrm>
              <a:prstGeom prst="roundRect">
                <a:avLst>
                  <a:gd name="adj" fmla="val 16667"/>
                </a:avLst>
              </a:prstGeom>
              <a:solidFill>
                <a:srgbClr val="FF7D11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Shape 248"/>
              <p:cNvSpPr/>
              <p:nvPr/>
            </p:nvSpPr>
            <p:spPr>
              <a:xfrm>
                <a:off x="852279" y="6215082"/>
                <a:ext cx="1070699" cy="34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19050" tIns="19050" rIns="19050" bIns="19050" anchor="ctr" anchorCtr="0">
                <a:noAutofit/>
              </a:bodyPr>
              <a:lstStyle/>
              <a:p>
                <a:pPr lvl="0" algn="ctr">
                  <a:buClr>
                    <a:srgbClr val="0C0C0C"/>
                  </a:buClr>
                  <a:buSzPct val="25000"/>
                </a:pPr>
                <a:r>
                  <a:rPr lang="ko-KR" altLang="en-US" sz="1100" b="1" dirty="0">
                    <a:solidFill>
                      <a:srgbClr val="0C0C0C"/>
                    </a:solidFill>
                  </a:rPr>
                  <a:t>날짜</a:t>
                </a:r>
                <a:endParaRPr lang="en" altLang="zh-TW" sz="1100" b="1" dirty="0">
                  <a:solidFill>
                    <a:srgbClr val="0C0C0C"/>
                  </a:solidFill>
                </a:endParaRPr>
              </a:p>
            </p:txBody>
          </p:sp>
        </p:grpSp>
        <p:grpSp>
          <p:nvGrpSpPr>
            <p:cNvPr id="156" name="Shape 249"/>
            <p:cNvGrpSpPr/>
            <p:nvPr/>
          </p:nvGrpSpPr>
          <p:grpSpPr>
            <a:xfrm>
              <a:off x="6571653" y="4788000"/>
              <a:ext cx="710687" cy="163866"/>
              <a:chOff x="2000232" y="6215079"/>
              <a:chExt cx="1485860" cy="342600"/>
            </a:xfrm>
          </p:grpSpPr>
          <p:sp>
            <p:nvSpPr>
              <p:cNvPr id="157" name="Shape 250"/>
              <p:cNvSpPr/>
              <p:nvPr/>
            </p:nvSpPr>
            <p:spPr>
              <a:xfrm>
                <a:off x="2000232" y="6286520"/>
                <a:ext cx="285900" cy="22110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25400" cap="flat" cmpd="sng">
                <a:solidFill>
                  <a:srgbClr val="3F3F3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" name="Shape 251"/>
              <p:cNvSpPr/>
              <p:nvPr/>
            </p:nvSpPr>
            <p:spPr>
              <a:xfrm>
                <a:off x="2289927" y="6215079"/>
                <a:ext cx="1196165" cy="34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19050" tIns="19050" rIns="19050" bIns="19050" anchor="ctr" anchorCtr="0">
                <a:noAutofit/>
              </a:bodyPr>
              <a:lstStyle/>
              <a:p>
                <a:pPr lvl="0" algn="ctr">
                  <a:buClr>
                    <a:srgbClr val="0C0C0C"/>
                  </a:buClr>
                  <a:buSzPct val="25000"/>
                </a:pPr>
                <a:r>
                  <a:rPr lang="ko-KR" altLang="en-US" sz="1100" b="1" dirty="0">
                    <a:solidFill>
                      <a:srgbClr val="0C0C0C"/>
                    </a:solidFill>
                  </a:rPr>
                  <a:t>빈 공간</a:t>
                </a:r>
                <a:endParaRPr lang="en" altLang="zh-TW" sz="1100" b="1" dirty="0">
                  <a:solidFill>
                    <a:srgbClr val="0C0C0C"/>
                  </a:solidFill>
                </a:endParaRPr>
              </a:p>
            </p:txBody>
          </p:sp>
        </p:grpSp>
        <p:sp>
          <p:nvSpPr>
            <p:cNvPr id="159" name="Shape 252"/>
            <p:cNvSpPr/>
            <p:nvPr/>
          </p:nvSpPr>
          <p:spPr>
            <a:xfrm>
              <a:off x="6300436" y="5370190"/>
              <a:ext cx="462900" cy="266640"/>
            </a:xfrm>
            <a:prstGeom prst="roundRect">
              <a:avLst>
                <a:gd name="adj" fmla="val 16667"/>
              </a:avLst>
            </a:prstGeom>
            <a:solidFill>
              <a:srgbClr val="4A86E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Shape 253"/>
            <p:cNvSpPr/>
            <p:nvPr/>
          </p:nvSpPr>
          <p:spPr>
            <a:xfrm>
              <a:off x="6487533" y="5446245"/>
              <a:ext cx="107400" cy="138600"/>
            </a:xfrm>
            <a:prstGeom prst="rect">
              <a:avLst/>
            </a:prstGeom>
            <a:solidFill>
              <a:srgbClr val="4A86E8"/>
            </a:solidFill>
            <a:ln>
              <a:noFill/>
            </a:ln>
          </p:spPr>
          <p:txBody>
            <a:bodyPr wrap="square" lIns="19050" tIns="19050" rIns="19050" bIns="190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rgbClr val="FFFFFF"/>
                </a:buClr>
                <a:buSzPct val="25000"/>
                <a:buFont typeface="Arial"/>
                <a:buNone/>
              </a:pPr>
              <a:r>
                <a:rPr lang="zh-TW" sz="10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D</a:t>
              </a:r>
            </a:p>
          </p:txBody>
        </p:sp>
        <p:sp>
          <p:nvSpPr>
            <p:cNvPr id="161" name="Shape 254"/>
            <p:cNvSpPr/>
            <p:nvPr/>
          </p:nvSpPr>
          <p:spPr>
            <a:xfrm>
              <a:off x="5784523" y="6146022"/>
              <a:ext cx="462900" cy="26664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 cap="flat" cmpd="sng">
              <a:solidFill>
                <a:srgbClr val="3F3F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Shape 255"/>
            <p:cNvSpPr/>
            <p:nvPr/>
          </p:nvSpPr>
          <p:spPr>
            <a:xfrm>
              <a:off x="4551890" y="6392878"/>
              <a:ext cx="120000" cy="132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Shape 256"/>
            <p:cNvSpPr/>
            <p:nvPr/>
          </p:nvSpPr>
          <p:spPr>
            <a:xfrm>
              <a:off x="4542366" y="6392878"/>
              <a:ext cx="120000" cy="132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Shape 257"/>
            <p:cNvSpPr/>
            <p:nvPr/>
          </p:nvSpPr>
          <p:spPr>
            <a:xfrm>
              <a:off x="4685242" y="6392878"/>
              <a:ext cx="120000" cy="132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Shape 258"/>
            <p:cNvSpPr/>
            <p:nvPr/>
          </p:nvSpPr>
          <p:spPr>
            <a:xfrm>
              <a:off x="4824127" y="6392878"/>
              <a:ext cx="120000" cy="132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Shape 259"/>
            <p:cNvSpPr/>
            <p:nvPr/>
          </p:nvSpPr>
          <p:spPr>
            <a:xfrm>
              <a:off x="4963012" y="6392878"/>
              <a:ext cx="120000" cy="132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8" name="Shape 261"/>
            <p:cNvCxnSpPr/>
            <p:nvPr/>
          </p:nvCxnSpPr>
          <p:spPr>
            <a:xfrm rot="16200000">
              <a:off x="6012973" y="5595539"/>
              <a:ext cx="531300" cy="577830"/>
            </a:xfrm>
            <a:prstGeom prst="bentConnector3">
              <a:avLst>
                <a:gd name="adj1" fmla="val 50006"/>
              </a:avLst>
            </a:prstGeom>
            <a:noFill/>
            <a:ln w="28575" cap="flat" cmpd="sng">
              <a:solidFill>
                <a:srgbClr val="4A7DBA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sp>
          <p:nvSpPr>
            <p:cNvPr id="169" name="Shape 262"/>
            <p:cNvSpPr/>
            <p:nvPr/>
          </p:nvSpPr>
          <p:spPr>
            <a:xfrm>
              <a:off x="6567537" y="5664865"/>
              <a:ext cx="691327" cy="2448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9050" tIns="19050" rIns="19050" bIns="19050" anchor="ctr" anchorCtr="0">
              <a:noAutofit/>
            </a:bodyPr>
            <a:lstStyle/>
            <a:p>
              <a:pPr algn="ctr">
                <a:buClr>
                  <a:srgbClr val="0C0C0C"/>
                </a:buClr>
                <a:buSzPct val="25000"/>
              </a:pPr>
              <a:r>
                <a:rPr lang="es-ES" altLang="zh-TW" sz="1000" b="1" dirty="0">
                  <a:solidFill>
                    <a:srgbClr val="0C0C0C"/>
                  </a:solidFill>
                </a:rPr>
                <a:t>SSD </a:t>
              </a:r>
              <a:r>
                <a:rPr lang="ko-KR" altLang="en-US" sz="1000" b="1" dirty="0">
                  <a:solidFill>
                    <a:srgbClr val="0C0C0C"/>
                  </a:solidFill>
                </a:rPr>
                <a:t>계층</a:t>
              </a:r>
              <a:endParaRPr lang="en" altLang="zh-TW" sz="1000" b="1" dirty="0">
                <a:solidFill>
                  <a:srgbClr val="0C0C0C"/>
                </a:solidFill>
              </a:endParaRPr>
            </a:p>
          </p:txBody>
        </p:sp>
        <p:cxnSp>
          <p:nvCxnSpPr>
            <p:cNvPr id="68" name="Shape 260"/>
            <p:cNvCxnSpPr/>
            <p:nvPr/>
          </p:nvCxnSpPr>
          <p:spPr>
            <a:xfrm>
              <a:off x="5342409" y="7001777"/>
              <a:ext cx="2277450" cy="1588"/>
            </a:xfrm>
            <a:prstGeom prst="straightConnector1">
              <a:avLst/>
            </a:prstGeom>
            <a:noFill/>
            <a:ln w="19050" cap="flat" cmpd="sng">
              <a:solidFill>
                <a:srgbClr val="BD4B48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/>
          <p:nvPr/>
        </p:nvSpPr>
        <p:spPr>
          <a:xfrm>
            <a:off x="107504" y="1241655"/>
            <a:ext cx="8947200" cy="12582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257175" marR="0" lvl="0" indent="-155575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Shape 3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rgbClr val="FFFF00"/>
              </a:buClr>
              <a:buSzPct val="25000"/>
            </a:pPr>
            <a:r>
              <a:rPr lang="en-US" altLang="ko-KR" dirty="0" err="1">
                <a:solidFill>
                  <a:srgbClr val="F3F3F3"/>
                </a:solidFill>
              </a:rPr>
              <a:t>Qtier</a:t>
            </a:r>
            <a:r>
              <a:rPr lang="en-US" altLang="ko-KR" dirty="0">
                <a:solidFill>
                  <a:srgbClr val="F3F3F3"/>
                </a:solidFill>
              </a:rPr>
              <a:t> 2.0 </a:t>
            </a:r>
            <a:r>
              <a:rPr lang="ko-KR" altLang="en-US" dirty="0" err="1">
                <a:solidFill>
                  <a:srgbClr val="F3F3F3"/>
                </a:solidFill>
              </a:rPr>
              <a:t>온디맨드</a:t>
            </a:r>
            <a:r>
              <a:rPr lang="ko-KR" altLang="en-US" dirty="0">
                <a:solidFill>
                  <a:srgbClr val="F3F3F3"/>
                </a:solidFill>
              </a:rPr>
              <a:t> 계층화</a:t>
            </a:r>
            <a:endParaRPr lang="en" dirty="0">
              <a:solidFill>
                <a:srgbClr val="F3F3F3"/>
              </a:solidFill>
            </a:endParaRPr>
          </a:p>
        </p:txBody>
      </p:sp>
      <p:sp>
        <p:nvSpPr>
          <p:cNvPr id="332" name="Shape 332"/>
          <p:cNvSpPr txBox="1"/>
          <p:nvPr/>
        </p:nvSpPr>
        <p:spPr>
          <a:xfrm>
            <a:off x="361507" y="1316200"/>
            <a:ext cx="7963786" cy="873755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457200" lvl="0" indent="-355600"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-US" altLang="ko-KR" sz="1800" dirty="0"/>
              <a:t>SSD</a:t>
            </a:r>
            <a:r>
              <a:rPr lang="ko-KR" altLang="en-US" sz="1800" dirty="0"/>
              <a:t>는 주요 애플리케이션을 위한 제한된 용량만을 가지고 있습니다</a:t>
            </a:r>
          </a:p>
          <a:p>
            <a:pPr marL="457200" lvl="0" indent="-355600"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ko-KR" altLang="en-US" sz="1800" dirty="0"/>
              <a:t>개별 공유 폴더 또는 </a:t>
            </a:r>
            <a:r>
              <a:rPr lang="en-US" altLang="ko-KR" sz="1800" dirty="0" err="1"/>
              <a:t>iSCSI</a:t>
            </a:r>
            <a:r>
              <a:rPr lang="en-US" altLang="ko-KR" sz="1800" dirty="0"/>
              <a:t> LUN</a:t>
            </a:r>
            <a:r>
              <a:rPr lang="ko-KR" altLang="en-US" sz="1800" dirty="0"/>
              <a:t>의 자동 계층화 활성 또는 비활성</a:t>
            </a:r>
            <a:endParaRPr sz="1800" dirty="0">
              <a:solidFill>
                <a:srgbClr val="0070C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33" name="Shape 333"/>
          <p:cNvPicPr preferRelativeResize="0"/>
          <p:nvPr/>
        </p:nvPicPr>
        <p:blipFill rotWithShape="1">
          <a:blip r:embed="rId3">
            <a:alphaModFix/>
          </a:blip>
          <a:srcRect l="19646" r="18609" b="2958"/>
          <a:stretch/>
        </p:blipFill>
        <p:spPr>
          <a:xfrm>
            <a:off x="214283" y="2283525"/>
            <a:ext cx="4353540" cy="2641697"/>
          </a:xfrm>
          <a:prstGeom prst="rect">
            <a:avLst/>
          </a:prstGeom>
          <a:noFill/>
          <a:ln w="9525" cap="flat" cmpd="sng">
            <a:solidFill>
              <a:schemeClr val="bg1">
                <a:lumMod val="8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335" name="Shape 335"/>
          <p:cNvSpPr txBox="1"/>
          <p:nvPr/>
        </p:nvSpPr>
        <p:spPr>
          <a:xfrm>
            <a:off x="7531336" y="2500513"/>
            <a:ext cx="1698029" cy="309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ko-KR" altLang="en-US" b="1" dirty="0">
                <a:solidFill>
                  <a:srgbClr val="FF0000"/>
                </a:solidFill>
              </a:rPr>
              <a:t>핫 데이터 및 확보된 블록</a:t>
            </a:r>
            <a:endParaRPr lang="en" b="1" dirty="0">
              <a:solidFill>
                <a:srgbClr val="FF0000"/>
              </a:solidFill>
            </a:endParaRPr>
          </a:p>
        </p:txBody>
      </p:sp>
      <p:pic>
        <p:nvPicPr>
          <p:cNvPr id="15" name="圖片 14" descr="分層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171" y="1755746"/>
            <a:ext cx="3350556" cy="3042864"/>
          </a:xfrm>
          <a:prstGeom prst="rect">
            <a:avLst/>
          </a:prstGeom>
        </p:spPr>
      </p:pic>
      <p:sp>
        <p:nvSpPr>
          <p:cNvPr id="16" name="Shape 272"/>
          <p:cNvSpPr txBox="1"/>
          <p:nvPr/>
        </p:nvSpPr>
        <p:spPr>
          <a:xfrm>
            <a:off x="7531336" y="3509363"/>
            <a:ext cx="1449983" cy="5091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ko-KR" altLang="en-US" b="1" dirty="0">
                <a:solidFill>
                  <a:srgbClr val="3366FF"/>
                </a:solidFill>
              </a:rPr>
              <a:t>콜드 및 보관된 데이터</a:t>
            </a:r>
            <a:endParaRPr lang="en" altLang="zh-TW" b="1" dirty="0">
              <a:solidFill>
                <a:srgbClr val="3366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/>
          <p:nvPr/>
        </p:nvSpPr>
        <p:spPr>
          <a:xfrm>
            <a:off x="214282" y="993000"/>
            <a:ext cx="8929718" cy="13173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558800" lvl="0" indent="-457200">
              <a:spcBef>
                <a:spcPts val="60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-US" altLang="ko-KR" sz="1800" dirty="0"/>
              <a:t>4.2 </a:t>
            </a:r>
            <a:r>
              <a:rPr lang="ko-KR" altLang="en-US" sz="1800" dirty="0"/>
              <a:t>이후에 생성된 스토리지 풀은 업그레이드 가능</a:t>
            </a:r>
          </a:p>
          <a:p>
            <a:pPr marL="558800" lvl="0" indent="-457200">
              <a:spcBef>
                <a:spcPts val="60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ko-KR" altLang="en-US" sz="1800" dirty="0"/>
              <a:t>빈 </a:t>
            </a:r>
            <a:r>
              <a:rPr lang="ko-KR" altLang="en-US" sz="1800" dirty="0" err="1"/>
              <a:t>베이에</a:t>
            </a:r>
            <a:r>
              <a:rPr lang="ko-KR" altLang="en-US" sz="1800" dirty="0"/>
              <a:t> </a:t>
            </a:r>
            <a:r>
              <a:rPr lang="en-US" altLang="ko-KR" sz="1800" dirty="0"/>
              <a:t>SSD/HDD </a:t>
            </a:r>
            <a:r>
              <a:rPr lang="ko-KR" altLang="en-US" sz="1800" dirty="0"/>
              <a:t>추가</a:t>
            </a:r>
            <a:r>
              <a:rPr lang="en-US" altLang="ko-KR" sz="1800" dirty="0"/>
              <a:t>, </a:t>
            </a:r>
            <a:r>
              <a:rPr lang="ko-KR" altLang="en-US" sz="1800" dirty="0"/>
              <a:t>확장 유닛 또는 새로운 </a:t>
            </a:r>
            <a:r>
              <a:rPr lang="en-US" altLang="ko-KR" sz="1800" dirty="0"/>
              <a:t>QM2 SSD </a:t>
            </a:r>
            <a:r>
              <a:rPr lang="ko-KR" altLang="en-US" sz="1800" dirty="0"/>
              <a:t>확장 카드 추가</a:t>
            </a:r>
            <a:endParaRPr lang="en-US" altLang="ko-KR" sz="1800" dirty="0"/>
          </a:p>
        </p:txBody>
      </p:sp>
      <p:sp>
        <p:nvSpPr>
          <p:cNvPr id="344" name="Shape 34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rgbClr val="FFFF00"/>
              </a:buClr>
              <a:buSzPct val="25000"/>
            </a:pPr>
            <a:r>
              <a:rPr lang="en-US" altLang="ko-KR" dirty="0" err="1"/>
              <a:t>Qtier</a:t>
            </a:r>
            <a:r>
              <a:rPr lang="en-US" altLang="ko-KR" dirty="0"/>
              <a:t> Pool</a:t>
            </a:r>
            <a:r>
              <a:rPr lang="ko-KR" altLang="en-US" dirty="0"/>
              <a:t>로의 연속적인 업그레이드</a:t>
            </a:r>
            <a:endParaRPr lang="en" dirty="0">
              <a:solidFill>
                <a:srgbClr val="FFFFFF"/>
              </a:solidFill>
            </a:endParaRPr>
          </a:p>
        </p:txBody>
      </p:sp>
      <p:pic>
        <p:nvPicPr>
          <p:cNvPr id="5" name="Picture 2" descr="D:\工作進行中\20170911直播母版16比9\20171012直播ppt元素\QM2爆炸圖_coc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2513" y="2296248"/>
            <a:ext cx="2714748" cy="2481250"/>
          </a:xfrm>
          <a:prstGeom prst="rect">
            <a:avLst/>
          </a:prstGeom>
          <a:noFill/>
        </p:spPr>
      </p:pic>
      <p:sp>
        <p:nvSpPr>
          <p:cNvPr id="6" name="Shape 272"/>
          <p:cNvSpPr txBox="1"/>
          <p:nvPr/>
        </p:nvSpPr>
        <p:spPr>
          <a:xfrm>
            <a:off x="5574189" y="3139948"/>
            <a:ext cx="1521561" cy="5328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TW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Microsoft JhengHei"/>
                <a:cs typeface="Microsoft JhengHei"/>
                <a:sym typeface="Microsoft JhengHei"/>
              </a:rPr>
              <a:t>QM2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Microsoft JhengHei"/>
                <a:cs typeface="Microsoft JhengHei"/>
                <a:sym typeface="Microsoft JhengHei"/>
              </a:rPr>
              <a:t>SSD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Microsoft JhengHei"/>
                <a:cs typeface="Microsoft JhengHei"/>
                <a:sym typeface="Microsoft JhengHei"/>
              </a:rPr>
              <a:t>RAID</a:t>
            </a:r>
            <a:endParaRPr lang="zh-TW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27ABF4C6-F005-4EA1-B53F-5AD356E56D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175" y="2473435"/>
            <a:ext cx="3357744" cy="2156753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E0AA1378-5BD5-47DD-9B31-3BD9B524E8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3898" y="3389523"/>
            <a:ext cx="288615" cy="30875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rgbClr val="FFFF00"/>
              </a:buClr>
              <a:buSzPct val="25000"/>
            </a:pPr>
            <a:r>
              <a:rPr lang="en-US" altLang="ko-KR" dirty="0">
                <a:solidFill>
                  <a:srgbClr val="FFFFFF"/>
                </a:solidFill>
              </a:rPr>
              <a:t>SSD </a:t>
            </a:r>
            <a:r>
              <a:rPr lang="ko-KR" altLang="en-US" dirty="0">
                <a:solidFill>
                  <a:srgbClr val="FFFFFF"/>
                </a:solidFill>
              </a:rPr>
              <a:t>캐시에서 </a:t>
            </a:r>
            <a:r>
              <a:rPr lang="en-US" altLang="ko-KR" dirty="0" err="1">
                <a:solidFill>
                  <a:srgbClr val="FFFFFF"/>
                </a:solidFill>
              </a:rPr>
              <a:t>Qtier</a:t>
            </a:r>
            <a:r>
              <a:rPr lang="ko-KR" altLang="en-US" dirty="0">
                <a:solidFill>
                  <a:srgbClr val="FFFFFF"/>
                </a:solidFill>
              </a:rPr>
              <a:t>로 전환</a:t>
            </a:r>
            <a:endParaRPr lang="en" dirty="0">
              <a:solidFill>
                <a:srgbClr val="FFFFFF"/>
              </a:solidFill>
            </a:endParaRPr>
          </a:p>
        </p:txBody>
      </p:sp>
      <p:pic>
        <p:nvPicPr>
          <p:cNvPr id="352" name="Shape 352"/>
          <p:cNvPicPr preferRelativeResize="0"/>
          <p:nvPr/>
        </p:nvPicPr>
        <p:blipFill rotWithShape="1">
          <a:blip r:embed="rId3">
            <a:alphaModFix/>
          </a:blip>
          <a:srcRect b="-4373"/>
          <a:stretch/>
        </p:blipFill>
        <p:spPr>
          <a:xfrm>
            <a:off x="3988590" y="1533414"/>
            <a:ext cx="4589332" cy="290325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grpSp>
        <p:nvGrpSpPr>
          <p:cNvPr id="4" name="群組 3"/>
          <p:cNvGrpSpPr/>
          <p:nvPr/>
        </p:nvGrpSpPr>
        <p:grpSpPr>
          <a:xfrm>
            <a:off x="325692" y="1260115"/>
            <a:ext cx="3354953" cy="928180"/>
            <a:chOff x="214282" y="1260115"/>
            <a:chExt cx="3529104" cy="928180"/>
          </a:xfrm>
        </p:grpSpPr>
        <p:sp>
          <p:nvSpPr>
            <p:cNvPr id="6" name="圓角矩形 5"/>
            <p:cNvSpPr/>
            <p:nvPr/>
          </p:nvSpPr>
          <p:spPr>
            <a:xfrm>
              <a:off x="214283" y="1562682"/>
              <a:ext cx="3529103" cy="625613"/>
            </a:xfrm>
            <a:prstGeom prst="roundRect">
              <a:avLst>
                <a:gd name="adj" fmla="val 11233"/>
              </a:avLst>
            </a:prstGeom>
            <a:noFill/>
            <a:ln w="12700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214282" y="1731947"/>
              <a:ext cx="352910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1600" lvl="0">
                <a:buSzPct val="100000"/>
              </a:pP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온라인으로 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SSD 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캐시 비활성화</a:t>
              </a:r>
              <a:endParaRPr lang="en" altLang="zh-TW" sz="1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325670" y="1356968"/>
              <a:ext cx="1145312" cy="3708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325669" y="1364584"/>
              <a:ext cx="68563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600" dirty="0">
                  <a:solidFill>
                    <a:srgbClr val="FF6600"/>
                  </a:solidFill>
                </a:rPr>
                <a:t>단계</a:t>
              </a:r>
              <a:endParaRPr lang="en-US" altLang="zh-TW" sz="1600" dirty="0"/>
            </a:p>
          </p:txBody>
        </p:sp>
        <p:grpSp>
          <p:nvGrpSpPr>
            <p:cNvPr id="10" name="群組 9"/>
            <p:cNvGrpSpPr/>
            <p:nvPr/>
          </p:nvGrpSpPr>
          <p:grpSpPr>
            <a:xfrm>
              <a:off x="871176" y="1260115"/>
              <a:ext cx="552938" cy="461665"/>
              <a:chOff x="1546637" y="3304258"/>
              <a:chExt cx="473628" cy="395449"/>
            </a:xfrm>
          </p:grpSpPr>
          <p:sp>
            <p:nvSpPr>
              <p:cNvPr id="11" name="橢圓 10"/>
              <p:cNvSpPr/>
              <p:nvPr/>
            </p:nvSpPr>
            <p:spPr>
              <a:xfrm>
                <a:off x="1601781" y="3335219"/>
                <a:ext cx="349827" cy="349808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12" name="文字方塊 11"/>
              <p:cNvSpPr txBox="1"/>
              <p:nvPr/>
            </p:nvSpPr>
            <p:spPr>
              <a:xfrm>
                <a:off x="1546637" y="3304258"/>
                <a:ext cx="473628" cy="39544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zh-TW" altLang="en-US" sz="2400" b="1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１</a:t>
                </a:r>
                <a:endParaRPr kumimoji="1" lang="zh-TW" altLang="en-US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</p:grpSp>
      <p:grpSp>
        <p:nvGrpSpPr>
          <p:cNvPr id="31" name="群組 30"/>
          <p:cNvGrpSpPr/>
          <p:nvPr/>
        </p:nvGrpSpPr>
        <p:grpSpPr>
          <a:xfrm>
            <a:off x="325692" y="2300119"/>
            <a:ext cx="3354953" cy="1225529"/>
            <a:chOff x="214282" y="1276807"/>
            <a:chExt cx="3529104" cy="1225529"/>
          </a:xfrm>
        </p:grpSpPr>
        <p:sp>
          <p:nvSpPr>
            <p:cNvPr id="32" name="圓角矩形 31"/>
            <p:cNvSpPr/>
            <p:nvPr/>
          </p:nvSpPr>
          <p:spPr>
            <a:xfrm>
              <a:off x="214282" y="1562682"/>
              <a:ext cx="3529104" cy="939654"/>
            </a:xfrm>
            <a:prstGeom prst="roundRect">
              <a:avLst>
                <a:gd name="adj" fmla="val 11233"/>
              </a:avLst>
            </a:prstGeom>
            <a:noFill/>
            <a:ln w="12700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214282" y="1731947"/>
              <a:ext cx="352910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1600" lvl="0">
                <a:buClr>
                  <a:srgbClr val="262626"/>
                </a:buClr>
                <a:buSzPct val="100000"/>
              </a:pPr>
              <a:r>
                <a:rPr lang="ko-KR" altLang="en-US" sz="18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스토리지 풀에 추가될 </a:t>
              </a:r>
              <a:r>
                <a:rPr lang="en-US" altLang="ko-KR" sz="18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SSD </a:t>
              </a:r>
              <a:r>
                <a:rPr lang="ko-KR" altLang="en-US" sz="18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결정</a:t>
              </a:r>
              <a:endParaRPr lang="zh-TW" altLang="zh-TW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325670" y="1356968"/>
              <a:ext cx="1145312" cy="3708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35" name="矩形 34"/>
            <p:cNvSpPr/>
            <p:nvPr/>
          </p:nvSpPr>
          <p:spPr>
            <a:xfrm>
              <a:off x="325669" y="1364584"/>
              <a:ext cx="68563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600" dirty="0">
                  <a:solidFill>
                    <a:srgbClr val="FF6600"/>
                  </a:solidFill>
                </a:rPr>
                <a:t>단계</a:t>
              </a:r>
              <a:endParaRPr lang="en-US" altLang="zh-TW" sz="1600" dirty="0"/>
            </a:p>
          </p:txBody>
        </p:sp>
        <p:grpSp>
          <p:nvGrpSpPr>
            <p:cNvPr id="36" name="群組 35"/>
            <p:cNvGrpSpPr/>
            <p:nvPr/>
          </p:nvGrpSpPr>
          <p:grpSpPr>
            <a:xfrm>
              <a:off x="871176" y="1276807"/>
              <a:ext cx="552938" cy="461665"/>
              <a:chOff x="1546637" y="3318564"/>
              <a:chExt cx="473628" cy="395450"/>
            </a:xfrm>
          </p:grpSpPr>
          <p:sp>
            <p:nvSpPr>
              <p:cNvPr id="37" name="橢圓 36"/>
              <p:cNvSpPr/>
              <p:nvPr/>
            </p:nvSpPr>
            <p:spPr>
              <a:xfrm>
                <a:off x="1601781" y="3335219"/>
                <a:ext cx="349827" cy="349808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38" name="文字方塊 37"/>
              <p:cNvSpPr txBox="1"/>
              <p:nvPr/>
            </p:nvSpPr>
            <p:spPr>
              <a:xfrm>
                <a:off x="1546637" y="3318564"/>
                <a:ext cx="473628" cy="39545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kumimoji="1" lang="en-US" altLang="zh-TW" sz="2400" b="1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2</a:t>
                </a:r>
                <a:endParaRPr kumimoji="1" lang="zh-TW" altLang="en-US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</p:grpSp>
      <p:grpSp>
        <p:nvGrpSpPr>
          <p:cNvPr id="39" name="群組 38"/>
          <p:cNvGrpSpPr/>
          <p:nvPr/>
        </p:nvGrpSpPr>
        <p:grpSpPr>
          <a:xfrm>
            <a:off x="325692" y="3605673"/>
            <a:ext cx="3354953" cy="936402"/>
            <a:chOff x="214282" y="1270282"/>
            <a:chExt cx="3529104" cy="936402"/>
          </a:xfrm>
        </p:grpSpPr>
        <p:sp>
          <p:nvSpPr>
            <p:cNvPr id="40" name="圓角矩形 39"/>
            <p:cNvSpPr/>
            <p:nvPr/>
          </p:nvSpPr>
          <p:spPr>
            <a:xfrm>
              <a:off x="214283" y="1562682"/>
              <a:ext cx="3529103" cy="644002"/>
            </a:xfrm>
            <a:prstGeom prst="roundRect">
              <a:avLst>
                <a:gd name="adj" fmla="val 11233"/>
              </a:avLst>
            </a:prstGeom>
            <a:noFill/>
            <a:ln w="12700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41" name="矩形 40"/>
            <p:cNvSpPr/>
            <p:nvPr/>
          </p:nvSpPr>
          <p:spPr>
            <a:xfrm>
              <a:off x="214282" y="1731947"/>
              <a:ext cx="352910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1600" lvl="0">
                <a:buClr>
                  <a:srgbClr val="262626"/>
                </a:buClr>
                <a:buSzPct val="100000"/>
              </a:pPr>
              <a:r>
                <a:rPr lang="en-US" altLang="ko-KR" sz="18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Qtier</a:t>
              </a:r>
              <a:r>
                <a:rPr lang="en-US" altLang="ko-KR" sz="18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Pool</a:t>
              </a:r>
              <a:r>
                <a:rPr lang="ko-KR" altLang="en-US" sz="18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로 업그레이드</a:t>
              </a:r>
              <a:r>
                <a:rPr lang="en-US" altLang="ko-KR" sz="18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!</a:t>
              </a:r>
              <a:endParaRPr lang="zh-TW" altLang="zh-TW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325670" y="1356968"/>
              <a:ext cx="1145312" cy="3708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325669" y="1364584"/>
              <a:ext cx="68563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600" dirty="0">
                  <a:solidFill>
                    <a:srgbClr val="FF6600"/>
                  </a:solidFill>
                </a:rPr>
                <a:t>단계</a:t>
              </a:r>
              <a:endParaRPr lang="en-US" altLang="zh-TW" sz="1600" dirty="0"/>
            </a:p>
          </p:txBody>
        </p:sp>
        <p:grpSp>
          <p:nvGrpSpPr>
            <p:cNvPr id="44" name="群組 43"/>
            <p:cNvGrpSpPr/>
            <p:nvPr/>
          </p:nvGrpSpPr>
          <p:grpSpPr>
            <a:xfrm>
              <a:off x="871176" y="1270282"/>
              <a:ext cx="552938" cy="461665"/>
              <a:chOff x="1546637" y="3312968"/>
              <a:chExt cx="473628" cy="395449"/>
            </a:xfrm>
          </p:grpSpPr>
          <p:sp>
            <p:nvSpPr>
              <p:cNvPr id="45" name="橢圓 44"/>
              <p:cNvSpPr/>
              <p:nvPr/>
            </p:nvSpPr>
            <p:spPr>
              <a:xfrm>
                <a:off x="1601781" y="3335219"/>
                <a:ext cx="349827" cy="349808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46" name="文字方塊 45"/>
              <p:cNvSpPr txBox="1"/>
              <p:nvPr/>
            </p:nvSpPr>
            <p:spPr>
              <a:xfrm>
                <a:off x="1546637" y="3312968"/>
                <a:ext cx="473628" cy="39544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kumimoji="1" lang="en-US" altLang="zh-TW" sz="2400" b="1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3</a:t>
                </a:r>
                <a:endParaRPr kumimoji="1" lang="zh-TW" altLang="en-US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/>
          <p:nvPr/>
        </p:nvSpPr>
        <p:spPr>
          <a:xfrm>
            <a:off x="4483508" y="2456335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362" name="Shape 362"/>
          <p:cNvSpPr txBox="1">
            <a:spLocks noGrp="1"/>
          </p:cNvSpPr>
          <p:nvPr>
            <p:ph type="title"/>
          </p:nvPr>
        </p:nvSpPr>
        <p:spPr>
          <a:xfrm>
            <a:off x="87275" y="341038"/>
            <a:ext cx="9056700" cy="6949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en-US" altLang="zh-TW" dirty="0"/>
              <a:t>SSD </a:t>
            </a:r>
            <a:r>
              <a:rPr lang="ko-KR" altLang="en-US" dirty="0"/>
              <a:t>성능 활용</a:t>
            </a:r>
            <a:endParaRPr lang="en" b="1" i="0" u="none" strike="noStrike" cap="none" dirty="0">
              <a:solidFill>
                <a:schemeClr val="lt1"/>
              </a:solidFill>
              <a:sym typeface="Arial"/>
            </a:endParaRPr>
          </a:p>
        </p:txBody>
      </p:sp>
      <p:sp>
        <p:nvSpPr>
          <p:cNvPr id="368" name="Shape 368"/>
          <p:cNvSpPr txBox="1"/>
          <p:nvPr/>
        </p:nvSpPr>
        <p:spPr>
          <a:xfrm>
            <a:off x="184726" y="1258455"/>
            <a:ext cx="4768273" cy="1879512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lvl="0">
              <a:spcAft>
                <a:spcPts val="600"/>
              </a:spcAft>
              <a:buSzPct val="25000"/>
            </a:pPr>
            <a:r>
              <a:rPr lang="en-US" altLang="ko-KR" sz="1800" dirty="0">
                <a:solidFill>
                  <a:srgbClr val="002060"/>
                </a:solidFill>
              </a:rPr>
              <a:t>&lt;</a:t>
            </a:r>
            <a:r>
              <a:rPr lang="ko-KR" altLang="en-US" sz="1800" dirty="0">
                <a:solidFill>
                  <a:srgbClr val="002060"/>
                </a:solidFill>
              </a:rPr>
              <a:t>테스트</a:t>
            </a:r>
            <a:r>
              <a:rPr lang="en-US" altLang="ko-KR" sz="1800" dirty="0">
                <a:solidFill>
                  <a:srgbClr val="002060"/>
                </a:solidFill>
              </a:rPr>
              <a:t>&gt;</a:t>
            </a:r>
            <a:r>
              <a:rPr lang="en" sz="1800" dirty="0">
                <a:solidFill>
                  <a:srgbClr val="002060"/>
                </a:solidFill>
              </a:rPr>
              <a:t> </a:t>
            </a:r>
            <a:r>
              <a:rPr lang="zh-TW" altLang="en-US" sz="1800" dirty="0">
                <a:solidFill>
                  <a:srgbClr val="002060"/>
                </a:solidFill>
              </a:rPr>
              <a:t> </a:t>
            </a:r>
            <a:r>
              <a:rPr lang="en" sz="1800" b="1" dirty="0">
                <a:solidFill>
                  <a:srgbClr val="002060"/>
                </a:solidFill>
              </a:rPr>
              <a:t>TVS-EC2480-SAS-RP </a:t>
            </a:r>
          </a:p>
          <a:p>
            <a:pPr marL="457200" lvl="0" indent="-355600">
              <a:spcBef>
                <a:spcPts val="30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-US" altLang="ko-KR" sz="1800" dirty="0">
                <a:solidFill>
                  <a:srgbClr val="262626"/>
                </a:solidFill>
              </a:rPr>
              <a:t>RAID 10</a:t>
            </a:r>
            <a:r>
              <a:rPr lang="ko-KR" altLang="en-US" sz="1800" dirty="0">
                <a:solidFill>
                  <a:srgbClr val="262626"/>
                </a:solidFill>
              </a:rPr>
              <a:t>을 사용하는 </a:t>
            </a:r>
            <a:r>
              <a:rPr lang="en-US" altLang="ko-KR" sz="1800" dirty="0">
                <a:solidFill>
                  <a:srgbClr val="262626"/>
                </a:solidFill>
              </a:rPr>
              <a:t>12</a:t>
            </a:r>
            <a:r>
              <a:rPr lang="ko-KR" altLang="en-US" sz="1800" dirty="0">
                <a:solidFill>
                  <a:srgbClr val="262626"/>
                </a:solidFill>
              </a:rPr>
              <a:t>개의 </a:t>
            </a:r>
            <a:r>
              <a:rPr lang="en-US" altLang="ko-KR" sz="1800" dirty="0">
                <a:solidFill>
                  <a:srgbClr val="262626"/>
                </a:solidFill>
              </a:rPr>
              <a:t>SSD, RAID 6</a:t>
            </a:r>
            <a:r>
              <a:rPr lang="ko-KR" altLang="en-US" sz="1800" dirty="0">
                <a:solidFill>
                  <a:srgbClr val="262626"/>
                </a:solidFill>
              </a:rPr>
              <a:t>을 사용하는 </a:t>
            </a:r>
            <a:r>
              <a:rPr lang="en-US" altLang="ko-KR" sz="1800" dirty="0">
                <a:solidFill>
                  <a:srgbClr val="262626"/>
                </a:solidFill>
              </a:rPr>
              <a:t>12</a:t>
            </a:r>
            <a:r>
              <a:rPr lang="ko-KR" altLang="en-US" sz="1800" dirty="0">
                <a:solidFill>
                  <a:srgbClr val="262626"/>
                </a:solidFill>
              </a:rPr>
              <a:t>개의 </a:t>
            </a:r>
            <a:r>
              <a:rPr lang="en-US" altLang="ko-KR" sz="1800" dirty="0">
                <a:solidFill>
                  <a:srgbClr val="262626"/>
                </a:solidFill>
              </a:rPr>
              <a:t>HDD</a:t>
            </a:r>
          </a:p>
          <a:p>
            <a:pPr marL="457200" lvl="0" indent="-355600">
              <a:spcBef>
                <a:spcPts val="30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-US" altLang="ko-KR" sz="1800" dirty="0">
                <a:solidFill>
                  <a:srgbClr val="262626"/>
                </a:solidFill>
              </a:rPr>
              <a:t>5</a:t>
            </a:r>
            <a:r>
              <a:rPr lang="ko-KR" altLang="en-US" sz="1800" dirty="0">
                <a:solidFill>
                  <a:srgbClr val="262626"/>
                </a:solidFill>
              </a:rPr>
              <a:t>개 </a:t>
            </a:r>
            <a:r>
              <a:rPr lang="en-US" altLang="ko-KR" sz="1800" dirty="0">
                <a:solidFill>
                  <a:srgbClr val="262626"/>
                </a:solidFill>
              </a:rPr>
              <a:t>VM</a:t>
            </a:r>
            <a:r>
              <a:rPr lang="ko-KR" altLang="en-US" sz="1800" dirty="0">
                <a:solidFill>
                  <a:srgbClr val="262626"/>
                </a:solidFill>
              </a:rPr>
              <a:t>의 표준 </a:t>
            </a:r>
            <a:r>
              <a:rPr lang="en-US" altLang="ko-KR" sz="1800" dirty="0">
                <a:solidFill>
                  <a:srgbClr val="262626"/>
                </a:solidFill>
              </a:rPr>
              <a:t>4K </a:t>
            </a:r>
            <a:r>
              <a:rPr lang="ko-KR" altLang="en-US" sz="1800" dirty="0">
                <a:solidFill>
                  <a:srgbClr val="262626"/>
                </a:solidFill>
              </a:rPr>
              <a:t>무작위 읽기</a:t>
            </a:r>
            <a:r>
              <a:rPr lang="en-US" altLang="ko-KR" sz="1800" dirty="0">
                <a:solidFill>
                  <a:srgbClr val="262626"/>
                </a:solidFill>
              </a:rPr>
              <a:t>-</a:t>
            </a:r>
            <a:r>
              <a:rPr lang="ko-KR" altLang="en-US" sz="1800" dirty="0">
                <a:solidFill>
                  <a:srgbClr val="262626"/>
                </a:solidFill>
              </a:rPr>
              <a:t>쓰기 </a:t>
            </a:r>
            <a:r>
              <a:rPr lang="en-US" altLang="ko-KR" sz="1800" dirty="0" err="1">
                <a:solidFill>
                  <a:srgbClr val="262626"/>
                </a:solidFill>
              </a:rPr>
              <a:t>IOmeter</a:t>
            </a:r>
            <a:r>
              <a:rPr lang="en-US" altLang="ko-KR" sz="1800" dirty="0">
                <a:solidFill>
                  <a:srgbClr val="262626"/>
                </a:solidFill>
              </a:rPr>
              <a:t> </a:t>
            </a:r>
            <a:r>
              <a:rPr lang="ko-KR" altLang="en-US" sz="1800" dirty="0">
                <a:solidFill>
                  <a:srgbClr val="262626"/>
                </a:solidFill>
              </a:rPr>
              <a:t>테스트</a:t>
            </a:r>
          </a:p>
          <a:p>
            <a:pPr marL="457200" lvl="0" indent="-355600">
              <a:spcBef>
                <a:spcPts val="30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-US" altLang="ko-KR" sz="1800" dirty="0" err="1">
                <a:solidFill>
                  <a:srgbClr val="262626"/>
                </a:solidFill>
              </a:rPr>
              <a:t>Mellanox</a:t>
            </a:r>
            <a:r>
              <a:rPr lang="ko-KR" altLang="en-US" sz="1800" dirty="0">
                <a:solidFill>
                  <a:srgbClr val="262626"/>
                </a:solidFill>
              </a:rPr>
              <a:t>의 </a:t>
            </a:r>
            <a:r>
              <a:rPr lang="en-US" altLang="ko-KR" sz="1800" dirty="0">
                <a:solidFill>
                  <a:srgbClr val="262626"/>
                </a:solidFill>
              </a:rPr>
              <a:t>40GbE </a:t>
            </a:r>
            <a:r>
              <a:rPr lang="en-US" altLang="ko-KR" sz="1800" dirty="0" err="1">
                <a:solidFill>
                  <a:srgbClr val="262626"/>
                </a:solidFill>
              </a:rPr>
              <a:t>iSER</a:t>
            </a:r>
            <a:r>
              <a:rPr lang="en-US" altLang="ko-KR" sz="1800" dirty="0">
                <a:solidFill>
                  <a:srgbClr val="262626"/>
                </a:solidFill>
              </a:rPr>
              <a:t> </a:t>
            </a:r>
            <a:r>
              <a:rPr lang="ko-KR" altLang="en-US" sz="1800" dirty="0">
                <a:solidFill>
                  <a:srgbClr val="262626"/>
                </a:solidFill>
              </a:rPr>
              <a:t>솔루션 채택</a:t>
            </a:r>
            <a:endParaRPr lang="en" sz="1800" dirty="0"/>
          </a:p>
          <a:p>
            <a:pPr marL="0" marR="0" lvl="0" indent="0" algn="l" rtl="0">
              <a:spcBef>
                <a:spcPts val="450"/>
              </a:spcBef>
              <a:buNone/>
            </a:pPr>
            <a:endParaRPr sz="1800" dirty="0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302"/>
          <p:cNvSpPr/>
          <p:nvPr/>
        </p:nvSpPr>
        <p:spPr>
          <a:xfrm>
            <a:off x="1000379" y="3137967"/>
            <a:ext cx="1819919" cy="1763079"/>
          </a:xfrm>
          <a:prstGeom prst="ellipse">
            <a:avLst/>
          </a:prstGeom>
          <a:solidFill>
            <a:srgbClr val="044981">
              <a:alpha val="80000"/>
            </a:srgbClr>
          </a:solidFill>
          <a:ln w="76200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51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ct val="25000"/>
            </a:pPr>
            <a:r>
              <a:rPr lang="es-ES" altLang="zh-TW" sz="18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40TB 180,000 IOPS</a:t>
            </a:r>
            <a:endParaRPr lang="en-US" altLang="zh-TW" sz="18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" name="Shape 303"/>
          <p:cNvSpPr/>
          <p:nvPr/>
        </p:nvSpPr>
        <p:spPr>
          <a:xfrm>
            <a:off x="2674196" y="3137967"/>
            <a:ext cx="1809312" cy="1763079"/>
          </a:xfrm>
          <a:prstGeom prst="ellipse">
            <a:avLst/>
          </a:prstGeom>
          <a:solidFill>
            <a:srgbClr val="044981">
              <a:alpha val="79000"/>
            </a:srgbClr>
          </a:solidFill>
          <a:ln w="76200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51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ct val="25000"/>
            </a:pPr>
            <a:r>
              <a:rPr lang="es-ES" altLang="zh-TW" sz="18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&lt;1 ms </a:t>
            </a:r>
            <a:r>
              <a:rPr lang="ko-KR" altLang="en-US" sz="18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응답 시간</a:t>
            </a:r>
            <a:endParaRPr lang="zh-TW" sz="18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5" name="群組 14"/>
          <p:cNvGrpSpPr/>
          <p:nvPr/>
        </p:nvGrpSpPr>
        <p:grpSpPr>
          <a:xfrm>
            <a:off x="4750603" y="1258455"/>
            <a:ext cx="4393372" cy="3174618"/>
            <a:chOff x="4522999" y="1975020"/>
            <a:chExt cx="4393372" cy="3174618"/>
          </a:xfrm>
        </p:grpSpPr>
        <p:pic>
          <p:nvPicPr>
            <p:cNvPr id="16" name="Shape 296" descr="「TVS-2480」的圖片搜尋結果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522999" y="2403646"/>
              <a:ext cx="4393372" cy="27459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Shape 297"/>
            <p:cNvSpPr/>
            <p:nvPr/>
          </p:nvSpPr>
          <p:spPr>
            <a:xfrm>
              <a:off x="4878937" y="3207909"/>
              <a:ext cx="3697497" cy="715145"/>
            </a:xfrm>
            <a:prstGeom prst="roundRect">
              <a:avLst>
                <a:gd name="adj" fmla="val 6360"/>
              </a:avLst>
            </a:prstGeom>
            <a:solidFill>
              <a:srgbClr val="FF0000">
                <a:alpha val="64310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algn="ctr">
                <a:buClr>
                  <a:schemeClr val="lt1"/>
                </a:buClr>
                <a:buSzPct val="25000"/>
              </a:pPr>
              <a:r>
                <a:rPr lang="en-US" altLang="ko-KR" sz="1600" dirty="0">
                  <a:solidFill>
                    <a:schemeClr val="lt1"/>
                  </a:solidFill>
                  <a:latin typeface="+mn-lt"/>
                  <a:ea typeface="Calibri"/>
                  <a:cs typeface="Calibri"/>
                  <a:sym typeface="Calibri"/>
                </a:rPr>
                <a:t>HOT </a:t>
              </a:r>
              <a:r>
                <a:rPr lang="ko-KR" altLang="en-US" sz="1600" dirty="0">
                  <a:solidFill>
                    <a:schemeClr val="lt1"/>
                  </a:solidFill>
                  <a:latin typeface="+mn-lt"/>
                  <a:ea typeface="Calibri"/>
                  <a:cs typeface="Calibri"/>
                  <a:sym typeface="Calibri"/>
                </a:rPr>
                <a:t>울트라 고성능</a:t>
              </a:r>
              <a:endParaRPr lang="en" altLang="zh-TW" sz="16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Shape 298"/>
            <p:cNvSpPr/>
            <p:nvPr/>
          </p:nvSpPr>
          <p:spPr>
            <a:xfrm>
              <a:off x="4878962" y="3923054"/>
              <a:ext cx="3697497" cy="719331"/>
            </a:xfrm>
            <a:prstGeom prst="roundRect">
              <a:avLst>
                <a:gd name="adj" fmla="val 5919"/>
              </a:avLst>
            </a:prstGeom>
            <a:solidFill>
              <a:srgbClr val="0070C0">
                <a:alpha val="64310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algn="ctr">
                <a:buClr>
                  <a:schemeClr val="lt1"/>
                </a:buClr>
                <a:buSzPct val="25000"/>
              </a:pPr>
              <a:r>
                <a:rPr lang="es-ES" altLang="zh-TW" sz="1600" dirty="0">
                  <a:solidFill>
                    <a:schemeClr val="lt1"/>
                  </a:solidFill>
                  <a:latin typeface="+mn-lt"/>
                  <a:ea typeface="Calibri"/>
                  <a:cs typeface="Calibri"/>
                  <a:sym typeface="Calibri"/>
                </a:rPr>
                <a:t>SATA HDD </a:t>
              </a:r>
              <a:r>
                <a:rPr lang="ko-KR" altLang="en-US" sz="1600" dirty="0">
                  <a:solidFill>
                    <a:schemeClr val="lt1"/>
                  </a:solidFill>
                  <a:latin typeface="+mn-lt"/>
                  <a:ea typeface="Calibri"/>
                  <a:cs typeface="Calibri"/>
                  <a:sym typeface="Calibri"/>
                </a:rPr>
                <a:t>용량</a:t>
              </a:r>
              <a:endParaRPr lang="en" altLang="zh-TW" sz="16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Shape 304"/>
            <p:cNvSpPr/>
            <p:nvPr/>
          </p:nvSpPr>
          <p:spPr>
            <a:xfrm>
              <a:off x="7056693" y="1975020"/>
              <a:ext cx="806100" cy="1160542"/>
            </a:xfrm>
            <a:prstGeom prst="can">
              <a:avLst>
                <a:gd name="adj" fmla="val 25000"/>
              </a:avLst>
            </a:prstGeom>
            <a:gradFill>
              <a:gsLst>
                <a:gs pos="0">
                  <a:srgbClr val="992D2B"/>
                </a:gs>
                <a:gs pos="80000">
                  <a:srgbClr val="C93D39"/>
                </a:gs>
                <a:gs pos="100000">
                  <a:srgbClr val="CD3A36"/>
                </a:gs>
              </a:gsLst>
              <a:lin ang="16200038" scaled="0"/>
            </a:gradFill>
            <a:ln w="9525" cap="flat" cmpd="sng">
              <a:solidFill>
                <a:srgbClr val="BD4B4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9999" dist="23000" dir="5400000" rotWithShape="0">
                <a:srgbClr val="000000">
                  <a:alpha val="34510"/>
                </a:srgbClr>
              </a:outerShdw>
            </a:effectLst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Shape 305"/>
            <p:cNvSpPr txBox="1"/>
            <p:nvPr/>
          </p:nvSpPr>
          <p:spPr>
            <a:xfrm>
              <a:off x="6891716" y="2164460"/>
              <a:ext cx="1136104" cy="806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Clr>
                  <a:schemeClr val="lt1"/>
                </a:buClr>
                <a:buSzPct val="25000"/>
                <a:buFont typeface="Calibri"/>
                <a:buNone/>
              </a:pPr>
              <a:r>
                <a:rPr lang="zh-TW" sz="16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40 GbE iSER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2146</TotalTime>
  <Words>1395</Words>
  <Application>Microsoft Office PowerPoint</Application>
  <PresentationFormat>화면 슬라이드 쇼(16:9)</PresentationFormat>
  <Paragraphs>395</Paragraphs>
  <Slides>29</Slides>
  <Notes>27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29</vt:i4>
      </vt:variant>
    </vt:vector>
  </HeadingPairs>
  <TitlesOfParts>
    <vt:vector size="40" baseType="lpstr">
      <vt:lpstr>Adobe 明體 Std L</vt:lpstr>
      <vt:lpstr>微軟正黑體</vt:lpstr>
      <vt:lpstr>微軟正黑體</vt:lpstr>
      <vt:lpstr>新細明體</vt:lpstr>
      <vt:lpstr>맑은 고딕</vt:lpstr>
      <vt:lpstr>Arial</vt:lpstr>
      <vt:lpstr>Calibri</vt:lpstr>
      <vt:lpstr>Verdana</vt:lpstr>
      <vt:lpstr>Wingdings</vt:lpstr>
      <vt:lpstr>Simple Light</vt:lpstr>
      <vt:lpstr>Simple Light</vt:lpstr>
      <vt:lpstr>ROI 극대화를 위한 3가지 최신 기술</vt:lpstr>
      <vt:lpstr>PowerPoint 프레젠테이션</vt:lpstr>
      <vt:lpstr>하이브리드 스토리지 시스템</vt:lpstr>
      <vt:lpstr>SSD 캐시를 Qtier 2.0TM 으로 대체</vt:lpstr>
      <vt:lpstr>Qtier 2.0 IO Aware Qtier </vt:lpstr>
      <vt:lpstr>Qtier 2.0 온디맨드 계층화</vt:lpstr>
      <vt:lpstr>Qtier Pool로의 연속적인 업그레이드</vt:lpstr>
      <vt:lpstr>SSD 캐시에서 Qtier로 전환</vt:lpstr>
      <vt:lpstr>SSD 성능 활용</vt:lpstr>
      <vt:lpstr>최신 계층화 기술</vt:lpstr>
      <vt:lpstr>Storage &amp; Snapshot </vt:lpstr>
      <vt:lpstr>용량 증가에 따른 RAID 보호 효과 저하</vt:lpstr>
      <vt:lpstr>RAID 실패 위험을 감소시키는 RAID 50 &amp; 60</vt:lpstr>
      <vt:lpstr>“무작위 쓰기” 성능을 향상시키는 RAID 50 &amp; 60</vt:lpstr>
      <vt:lpstr>QNAP이 제공하는 다양한 유형의 RAID</vt:lpstr>
      <vt:lpstr>Qtier를 통한 RAID 50/60 배치</vt:lpstr>
      <vt:lpstr>PowerPoint 프레젠테이션</vt:lpstr>
      <vt:lpstr>듀얼 모드: iSCSI 초기자 및 대상</vt:lpstr>
      <vt:lpstr>iSCSI 초기자를 사용해 다른 스토리지 마운트</vt:lpstr>
      <vt:lpstr>블록 기반 vs 파일 기반 iSCSI LUN</vt:lpstr>
      <vt:lpstr>블록 기반 iSCSI LUN</vt:lpstr>
      <vt:lpstr>iSCSI / JBOD를 사용한 NAS 확장</vt:lpstr>
      <vt:lpstr>iSCSI VJBOD로 JBOD 대체</vt:lpstr>
      <vt:lpstr>데이터 보안을 위한 백업 연결</vt:lpstr>
      <vt:lpstr>더욱 안전한 연결 구축을 위한 자동 복원</vt:lpstr>
      <vt:lpstr>최대 용량 확보를 위한 JBOD 및 VJBOD 통합</vt:lpstr>
      <vt:lpstr>VJBOD를 사용한 백업 작업</vt:lpstr>
      <vt:lpstr>ROI 극대화를 위한 3가지 최신 기술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 Leading Technologies for Highest ROI</dc:title>
  <dc:creator>Coco Chiang</dc:creator>
  <cp:lastModifiedBy>Jay Cho</cp:lastModifiedBy>
  <cp:revision>76</cp:revision>
  <dcterms:modified xsi:type="dcterms:W3CDTF">2018-03-23T09:10:17Z</dcterms:modified>
</cp:coreProperties>
</file>