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6" r:id="rId1"/>
  </p:sldMasterIdLst>
  <p:notesMasterIdLst>
    <p:notesMasterId r:id="rId31"/>
  </p:notesMasterIdLst>
  <p:handoutMasterIdLst>
    <p:handoutMasterId r:id="rId32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84" r:id="rId19"/>
    <p:sldId id="288" r:id="rId20"/>
    <p:sldId id="287" r:id="rId21"/>
    <p:sldId id="286" r:id="rId22"/>
    <p:sldId id="274" r:id="rId23"/>
    <p:sldId id="276" r:id="rId24"/>
    <p:sldId id="278" r:id="rId25"/>
    <p:sldId id="280" r:id="rId26"/>
    <p:sldId id="281" r:id="rId27"/>
    <p:sldId id="279" r:id="rId28"/>
    <p:sldId id="282" r:id="rId29"/>
    <p:sldId id="289" r:id="rId3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pple Wu" initials="" lastIdx="3" clrIdx="0"/>
  <p:cmAuthor id="1" name="mac mac" initials="mm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A0B5"/>
    <a:srgbClr val="353535"/>
    <a:srgbClr val="FF6600"/>
    <a:srgbClr val="41BEC8"/>
    <a:srgbClr val="FF3300"/>
    <a:srgbClr val="0857E7"/>
    <a:srgbClr val="5A2700"/>
    <a:srgbClr val="D955D1"/>
    <a:srgbClr val="8C3AD1"/>
    <a:srgbClr val="3B7A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6268B875-DBFB-4251-A719-BBD92E4CE71A}">
  <a:tblStyle styleId="{6268B875-DBFB-4251-A719-BBD92E4CE71A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DEEE8"/>
          </a:solidFill>
        </a:fill>
      </a:tcStyle>
    </a:wholeTbl>
    <a:band1H>
      <a:tcTxStyle/>
      <a:tcStyle>
        <a:tcBdr/>
        <a:fill>
          <a:solidFill>
            <a:srgbClr val="FCDCCE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CDCCE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79646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7964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79646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79646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810C0E9-80C5-4F4A-A9DD-AE7752CC130D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FE018C1-FCB4-4DCA-8CA4-E89F6936EE5F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10" autoAdjust="0"/>
    <p:restoredTop sz="91155" autoAdjust="0"/>
  </p:normalViewPr>
  <p:slideViewPr>
    <p:cSldViewPr snapToGrid="0" snapToObjects="1">
      <p:cViewPr>
        <p:scale>
          <a:sx n="90" d="100"/>
          <a:sy n="90" d="100"/>
        </p:scale>
        <p:origin x="-666" y="-13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-1344" y="-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C003D3-C175-462F-B327-0912ADB338AE}" type="datetimeFigureOut">
              <a:rPr lang="zh-TW" altLang="en-US" smtClean="0"/>
              <a:pPr/>
              <a:t>2017/10/25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C2D9A8-0B47-406C-B718-EC047F6E062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55488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247436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10</a:t>
            </a:fld>
            <a:endParaRPr lang="zh-TW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Shape 3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0" name="Shape 310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1" name="Shape 3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Shape 33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11</a:t>
            </a:fld>
            <a:endParaRPr lang="zh-TW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12</a:t>
            </a:fld>
            <a:endParaRPr lang="zh-TW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4" name="Shape 344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4~8~12</a:t>
            </a:r>
            <a:br>
              <a:rPr 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4TB 8TB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13</a:t>
            </a:fld>
            <a:endParaRPr lang="zh-TW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Shape 3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7" name="Shape 357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14</a:t>
            </a:fld>
            <a:endParaRPr lang="zh-TW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Shape 3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0" name="Shape 370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15</a:t>
            </a:fld>
            <a:endParaRPr lang="zh-TW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Shape 3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0" name="Shape 390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 txBox="1"/>
          <p:nvPr/>
        </p:nvSpPr>
        <p:spPr>
          <a:xfrm>
            <a:off x="3887788" y="8689975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16</a:t>
            </a:fld>
            <a:endParaRPr lang="zh-TW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Shape 3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8" name="Shape 39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7" name="Shape 4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Shape 40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17</a:t>
            </a:fld>
            <a:endParaRPr lang="zh-TW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Shape 4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</a:t>
            </a:fld>
            <a:endParaRPr lang="zh-TW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 txBox="1"/>
          <p:nvPr/>
        </p:nvSpPr>
        <p:spPr>
          <a:xfrm>
            <a:off x="3887788" y="8689975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23</a:t>
            </a:fld>
            <a:endParaRPr lang="zh-TW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Shape 4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3" name="Shape 43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 &gt; eSATA &lt; JBOD &gt; LUN backup &gt; to other NAS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 txBox="1"/>
          <p:nvPr/>
        </p:nvSpPr>
        <p:spPr>
          <a:xfrm>
            <a:off x="3887788" y="8689975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24</a:t>
            </a:fld>
            <a:endParaRPr lang="zh-TW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Shape 4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5" name="Shape 45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hape 490"/>
          <p:cNvSpPr txBox="1"/>
          <p:nvPr/>
        </p:nvSpPr>
        <p:spPr>
          <a:xfrm>
            <a:off x="3887788" y="8689975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25</a:t>
            </a:fld>
            <a:endParaRPr lang="zh-TW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Shape 4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92" name="Shape 49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 txBox="1"/>
          <p:nvPr/>
        </p:nvSpPr>
        <p:spPr>
          <a:xfrm>
            <a:off x="3887788" y="8689975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26</a:t>
            </a:fld>
            <a:endParaRPr lang="zh-TW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Shape 5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4" name="Shape 50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hape 4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Shape 4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/>
              <a:t>看時間增加演示一個虛擬擴充櫃直接自己備份LUN到遠端的設置。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Shape 512"/>
          <p:cNvSpPr txBox="1"/>
          <p:nvPr/>
        </p:nvSpPr>
        <p:spPr>
          <a:xfrm>
            <a:off x="3887788" y="8689975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28</a:t>
            </a:fld>
            <a:endParaRPr lang="zh-TW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Shape 5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4" name="Shape 51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6" name="Shape 4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3</a:t>
            </a:fld>
            <a:endParaRPr lang="zh-TW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6985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91666"/>
              <a:buFont typeface="Arial"/>
              <a:buNone/>
            </a:pPr>
            <a:endParaRPr sz="12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5</a:t>
            </a:fld>
            <a:endParaRPr lang="zh-TW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6</a:t>
            </a:fld>
            <a:endParaRPr lang="zh-TW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Shape 2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6" name="Shape 266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演示SSD快取、關閉Qtier和開啟Qtier間針對連續檔案傳檔的效能差異。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7</a:t>
            </a:fld>
            <a:endParaRPr lang="zh-TW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流程圖 &gt; 移除 Cache &gt; 升級Qtier Pool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8</a:t>
            </a:fld>
            <a:endParaRPr lang="zh-TW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演示如何移除快取後直接升級至Qtier儲存池。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9</a:t>
            </a:fld>
            <a:endParaRPr lang="zh-TW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Shape 2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CPU: i7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RAM: 32G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 descr="D:\工作進行中\20170911直播母版16比9\母片\2017_Think Big母版16比9_C內頁.jpg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-18"/>
            <a:ext cx="9143999" cy="51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Shape 61"/>
          <p:cNvSpPr txBox="1">
            <a:spLocks noGrp="1"/>
          </p:cNvSpPr>
          <p:nvPr>
            <p:ph type="ctrTitle"/>
          </p:nvPr>
        </p:nvSpPr>
        <p:spPr>
          <a:xfrm>
            <a:off x="311688" y="1771450"/>
            <a:ext cx="8520600" cy="1348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ct val="100000"/>
              <a:buNone/>
              <a:defRPr sz="4800" i="0" u="none" strike="noStrike" cap="none">
                <a:solidFill>
                  <a:srgbClr val="073763"/>
                </a:solidFill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62" name="Shape 62"/>
          <p:cNvSpPr txBox="1">
            <a:spLocks noGrp="1"/>
          </p:cNvSpPr>
          <p:nvPr>
            <p:ph type="subTitle" idx="1"/>
          </p:nvPr>
        </p:nvSpPr>
        <p:spPr>
          <a:xfrm>
            <a:off x="311688" y="31569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240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e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dt" idx="10"/>
          </p:nvPr>
        </p:nvSpPr>
        <p:spPr>
          <a:xfrm>
            <a:off x="242917" y="4767263"/>
            <a:ext cx="1601400" cy="27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ftr" idx="11"/>
          </p:nvPr>
        </p:nvSpPr>
        <p:spPr>
          <a:xfrm>
            <a:off x="1844226" y="4767263"/>
            <a:ext cx="5455500" cy="27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8472457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sldNum" idx="12"/>
          </p:nvPr>
        </p:nvSpPr>
        <p:spPr>
          <a:xfrm>
            <a:off x="8472457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539552" y="411510"/>
            <a:ext cx="80010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None/>
              <a:defRPr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標題投影片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ctrTitle"/>
          </p:nvPr>
        </p:nvSpPr>
        <p:spPr>
          <a:xfrm>
            <a:off x="683575" y="1491625"/>
            <a:ext cx="8152800" cy="1296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262626"/>
              </a:buClr>
              <a:buFont typeface="Arial"/>
              <a:buNone/>
              <a:defRPr sz="40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subTitle" idx="1"/>
          </p:nvPr>
        </p:nvSpPr>
        <p:spPr>
          <a:xfrm>
            <a:off x="1331640" y="2787774"/>
            <a:ext cx="6400800" cy="57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520"/>
              </a:spcBef>
              <a:buClr>
                <a:srgbClr val="0C0C0C"/>
              </a:buClr>
              <a:buFont typeface="Arial"/>
              <a:buNone/>
              <a:defRPr sz="2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只有標題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539552" y="411510"/>
            <a:ext cx="80010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None/>
              <a:defRPr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7086600" y="4942395"/>
            <a:ext cx="2057400" cy="2010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zh-TW" sz="800">
                <a:solidFill>
                  <a:srgbClr val="FBFAF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r>
              <a:rPr lang="zh-TW" sz="800">
                <a:solidFill>
                  <a:srgbClr val="FBFAF8"/>
                </a:solidFill>
                <a:latin typeface="Calibri"/>
                <a:ea typeface="Calibri"/>
                <a:cs typeface="Calibri"/>
                <a:sym typeface="Calibri"/>
              </a:rPr>
              <a:t>-144</a:t>
            </a:r>
          </a:p>
        </p:txBody>
      </p:sp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539552" y="411510"/>
            <a:ext cx="80010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None/>
              <a:defRPr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1 1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539552" y="411510"/>
            <a:ext cx="80010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None/>
              <a:defRPr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○"/>
              <a:defRPr sz="1400" i="0" u="none" strike="noStrike" cap="none">
                <a:solidFill>
                  <a:schemeClr val="dk2"/>
                </a:solidFill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■"/>
              <a:defRPr sz="1400" i="0" u="none" strike="noStrike" cap="none">
                <a:solidFill>
                  <a:schemeClr val="dk2"/>
                </a:solidFill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200" i="0" u="none" strike="noStrike" cap="none">
                <a:solidFill>
                  <a:schemeClr val="dk2"/>
                </a:solidFill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○"/>
              <a:defRPr sz="1000" i="0" u="none" strike="noStrike" cap="none">
                <a:solidFill>
                  <a:schemeClr val="dk2"/>
                </a:solidFill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■"/>
              <a:defRPr sz="800" i="0" u="none" strike="noStrike" cap="none">
                <a:solidFill>
                  <a:schemeClr val="dk2"/>
                </a:solidFill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000" i="0" u="none" strike="noStrike" cap="none">
                <a:solidFill>
                  <a:schemeClr val="dk2"/>
                </a:solidFill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○"/>
              <a:defRPr sz="1000" i="0" u="none" strike="noStrike" cap="none">
                <a:solidFill>
                  <a:schemeClr val="dk2"/>
                </a:solidFill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■"/>
              <a:defRPr sz="100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lt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" name="Shape 70" descr="D:\工作進行中\20170911直播母版16比9\母片\2017_Think Big母版16比9_C內頁.jpg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-18"/>
            <a:ext cx="9143999" cy="513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37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Verdana"/>
              <a:buNone/>
              <a:defRPr sz="24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2pPr>
            <a:lvl3pPr lvl="2" indent="0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3pPr>
            <a:lvl4pPr lvl="3" indent="0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4pPr>
            <a:lvl5pPr lvl="4" indent="0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5pPr>
            <a:lvl6pPr lvl="5" indent="0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6pPr>
            <a:lvl7pPr lvl="6" indent="0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7pPr>
            <a:lvl8pPr lvl="7" indent="0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8pPr>
            <a:lvl9pPr lvl="8" indent="0" rtl="0">
              <a:spcBef>
                <a:spcPts val="0"/>
              </a:spcBef>
              <a:buClr>
                <a:srgbClr val="FFFFFF"/>
              </a:buClr>
              <a:buFont typeface="Arial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311700" y="1214425"/>
            <a:ext cx="4706700" cy="335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76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6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762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62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62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762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76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62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762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Font typeface="Verdana"/>
              <a:buNone/>
              <a:defRPr b="1" i="0" u="none" strike="noStrike" cap="none">
                <a:solidFill>
                  <a:srgbClr val="07376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311700" y="1349125"/>
            <a:ext cx="5998800" cy="3486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311700" y="337775"/>
            <a:ext cx="8520600" cy="7419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rtl="0">
              <a:spcBef>
                <a:spcPts val="0"/>
              </a:spcBef>
              <a:buSzPct val="100000"/>
              <a:buFont typeface="Microsoft JhengHei"/>
              <a:defRPr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zh-TW"/>
              <a:pPr lvl="0" rtl="0">
                <a:spcBef>
                  <a:spcPts val="0"/>
                </a:spcBef>
                <a:buNone/>
              </a:pPr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標題及物件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142844" y="1000115"/>
            <a:ext cx="8858400" cy="414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rgbClr val="0E7988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0E79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539552" y="411510"/>
            <a:ext cx="80010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None/>
              <a:defRPr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Shape 55" descr="D:\工作進行中\20170911直播母版16比9\母片\2017_Think Big母版16比9_C內頁.jpg"/>
          <p:cNvPicPr preferRelativeResize="0"/>
          <p:nvPr/>
        </p:nvPicPr>
        <p:blipFill>
          <a:blip r:embed="rId17"/>
          <a:stretch>
            <a:fillRect/>
          </a:stretch>
        </p:blipFill>
        <p:spPr>
          <a:xfrm>
            <a:off x="0" y="-18"/>
            <a:ext cx="9143999" cy="5143518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2pPr>
            <a:lvl3pPr lvl="2" indent="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3pPr>
            <a:lvl4pPr lvl="3" indent="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4pPr>
            <a:lvl5pPr lvl="4" indent="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5pPr>
            <a:lvl6pPr lvl="5" indent="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6pPr>
            <a:lvl7pPr lvl="6" indent="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7pPr>
            <a:lvl8pPr lvl="7" indent="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8pPr>
            <a:lvl9pPr lvl="8" indent="0" rtl="0"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3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8914800" y="4857775"/>
            <a:ext cx="229200" cy="28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zh-TW" sz="800" b="0" i="0" u="none" strike="noStrike" cap="none">
                <a:solidFill>
                  <a:srgbClr val="6D9EEB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zh-TW" sz="800" b="0" i="0" u="none" strike="noStrike" cap="none">
              <a:solidFill>
                <a:srgbClr val="6D9EEB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rvethehome.com/raid-calculator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31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ctrTitle"/>
          </p:nvPr>
        </p:nvSpPr>
        <p:spPr>
          <a:xfrm>
            <a:off x="191673" y="1731236"/>
            <a:ext cx="8841969" cy="10611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zh-TW" sz="4400" dirty="0">
                <a:latin typeface="Microsoft JhengHei"/>
                <a:ea typeface="Microsoft JhengHei"/>
                <a:cs typeface="Microsoft JhengHei"/>
                <a:sym typeface="Microsoft JhengHei"/>
              </a:rPr>
              <a:t>三大領先技術，</a:t>
            </a:r>
            <a:r>
              <a:rPr lang="zh-TW" sz="4600" dirty="0">
                <a:latin typeface="Microsoft JhengHei"/>
                <a:ea typeface="Microsoft JhengHei"/>
                <a:cs typeface="Microsoft JhengHei"/>
                <a:sym typeface="Microsoft JhengHei"/>
              </a:rPr>
              <a:t>性價比一飛沖天</a:t>
            </a:r>
          </a:p>
        </p:txBody>
      </p:sp>
      <p:sp>
        <p:nvSpPr>
          <p:cNvPr id="126" name="Shape 126"/>
          <p:cNvSpPr txBox="1"/>
          <p:nvPr/>
        </p:nvSpPr>
        <p:spPr>
          <a:xfrm>
            <a:off x="451998" y="2428288"/>
            <a:ext cx="2884098" cy="1500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zh-TW" sz="3000" b="1" dirty="0" smtClean="0">
                <a:solidFill>
                  <a:srgbClr val="073763"/>
                </a:solidFill>
                <a:latin typeface="+mn-lt"/>
                <a:ea typeface="微軟正黑體" pitchFamily="34" charset="-120"/>
                <a:cs typeface="Microsoft JhengHei"/>
                <a:sym typeface="Microsoft JhengHei"/>
              </a:rPr>
              <a:t>Qtier </a:t>
            </a:r>
            <a:r>
              <a:rPr lang="zh-TW" sz="3000" b="1" dirty="0">
                <a:solidFill>
                  <a:srgbClr val="073763"/>
                </a:solidFill>
                <a:latin typeface="+mn-lt"/>
                <a:ea typeface="微軟正黑體" pitchFamily="34" charset="-120"/>
                <a:cs typeface="Microsoft JhengHei"/>
                <a:sym typeface="Microsoft JhengHei"/>
              </a:rPr>
              <a:t>Pool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zh-TW" sz="2800" b="1" dirty="0">
                <a:solidFill>
                  <a:srgbClr val="07376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自動分層儲存池</a:t>
            </a:r>
          </a:p>
        </p:txBody>
      </p:sp>
      <p:sp>
        <p:nvSpPr>
          <p:cNvPr id="127" name="Shape 127"/>
          <p:cNvSpPr txBox="1"/>
          <p:nvPr/>
        </p:nvSpPr>
        <p:spPr>
          <a:xfrm>
            <a:off x="3122671" y="2462337"/>
            <a:ext cx="2984691" cy="137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zh-TW" sz="3000" b="1" dirty="0">
                <a:solidFill>
                  <a:srgbClr val="073763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RAID 50/60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zh-TW" sz="2800" b="1" dirty="0">
                <a:solidFill>
                  <a:srgbClr val="07376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強化資料保護</a:t>
            </a:r>
          </a:p>
        </p:txBody>
      </p:sp>
      <p:sp>
        <p:nvSpPr>
          <p:cNvPr id="128" name="Shape 128"/>
          <p:cNvSpPr txBox="1"/>
          <p:nvPr/>
        </p:nvSpPr>
        <p:spPr>
          <a:xfrm>
            <a:off x="5988612" y="2533087"/>
            <a:ext cx="2644419" cy="1306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zh-TW" sz="3000" b="1" dirty="0">
                <a:solidFill>
                  <a:srgbClr val="073763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iSCSI VJBOD </a:t>
            </a:r>
            <a:r>
              <a:rPr lang="zh-TW" sz="3000" b="1" dirty="0">
                <a:solidFill>
                  <a:srgbClr val="07376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虛擬擴充櫃</a:t>
            </a:r>
          </a:p>
        </p:txBody>
      </p:sp>
      <p:cxnSp>
        <p:nvCxnSpPr>
          <p:cNvPr id="20" name="Shape 129"/>
          <p:cNvCxnSpPr/>
          <p:nvPr/>
        </p:nvCxnSpPr>
        <p:spPr>
          <a:xfrm>
            <a:off x="3343866" y="2801059"/>
            <a:ext cx="0" cy="801307"/>
          </a:xfrm>
          <a:prstGeom prst="straightConnector1">
            <a:avLst/>
          </a:prstGeom>
          <a:noFill/>
          <a:ln w="9525" cap="flat" cmpd="sng">
            <a:noFill/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1" name="Shape 129"/>
          <p:cNvCxnSpPr/>
          <p:nvPr/>
        </p:nvCxnSpPr>
        <p:spPr>
          <a:xfrm>
            <a:off x="5993058" y="2801059"/>
            <a:ext cx="0" cy="801307"/>
          </a:xfrm>
          <a:prstGeom prst="straightConnector1">
            <a:avLst/>
          </a:prstGeom>
          <a:noFill/>
          <a:ln w="9525" cap="flat" cmpd="sng">
            <a:noFill/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5" name="Shape 129"/>
          <p:cNvCxnSpPr/>
          <p:nvPr/>
        </p:nvCxnSpPr>
        <p:spPr>
          <a:xfrm rot="5400000">
            <a:off x="2967456" y="3205382"/>
            <a:ext cx="766714" cy="1589"/>
          </a:xfrm>
          <a:prstGeom prst="straightConnector1">
            <a:avLst/>
          </a:prstGeom>
          <a:noFill/>
          <a:ln w="9525" cap="flat" cmpd="sng">
            <a:solidFill>
              <a:srgbClr val="073763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6" name="Shape 130"/>
          <p:cNvCxnSpPr/>
          <p:nvPr/>
        </p:nvCxnSpPr>
        <p:spPr>
          <a:xfrm rot="5400000">
            <a:off x="5534409" y="3205382"/>
            <a:ext cx="766714" cy="1588"/>
          </a:xfrm>
          <a:prstGeom prst="straightConnector1">
            <a:avLst/>
          </a:prstGeom>
          <a:noFill/>
          <a:ln w="9525" cap="flat" cmpd="sng">
            <a:solidFill>
              <a:srgbClr val="073763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圓角矩形 24"/>
          <p:cNvSpPr/>
          <p:nvPr/>
        </p:nvSpPr>
        <p:spPr>
          <a:xfrm>
            <a:off x="279150" y="3303676"/>
            <a:ext cx="2834399" cy="1148338"/>
          </a:xfrm>
          <a:prstGeom prst="roundRect">
            <a:avLst>
              <a:gd name="adj" fmla="val 7805"/>
            </a:avLst>
          </a:prstGeom>
          <a:solidFill>
            <a:srgbClr val="660066">
              <a:alpha val="29000"/>
            </a:srgb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7" name="圓角矩形 36"/>
          <p:cNvSpPr/>
          <p:nvPr/>
        </p:nvSpPr>
        <p:spPr>
          <a:xfrm>
            <a:off x="590681" y="4056289"/>
            <a:ext cx="2448000" cy="324000"/>
          </a:xfrm>
          <a:prstGeom prst="roundRect">
            <a:avLst>
              <a:gd name="adj" fmla="val 20433"/>
            </a:avLst>
          </a:prstGeom>
          <a:solidFill>
            <a:srgbClr val="FFFFFF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dirty="0" smtClean="0"/>
              <a:t></a:t>
            </a:r>
            <a:endParaRPr kumimoji="1" lang="zh-TW" altLang="en-US" dirty="0"/>
          </a:p>
        </p:txBody>
      </p:sp>
      <p:sp>
        <p:nvSpPr>
          <p:cNvPr id="312" name="Shape 312"/>
          <p:cNvSpPr txBox="1">
            <a:spLocks noGrp="1"/>
          </p:cNvSpPr>
          <p:nvPr>
            <p:ph type="title"/>
          </p:nvPr>
        </p:nvSpPr>
        <p:spPr>
          <a:xfrm>
            <a:off x="87300" y="359925"/>
            <a:ext cx="9056700" cy="68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zh-TW" sz="4000" dirty="0">
                <a:latin typeface="+mj-lt"/>
                <a:ea typeface="Microsoft JhengHei"/>
                <a:cs typeface="Microsoft JhengHei"/>
                <a:sym typeface="Microsoft JhengHei"/>
              </a:rPr>
              <a:t> QNAP</a:t>
            </a:r>
            <a:r>
              <a:rPr lang="zh-TW" sz="4000" dirty="0">
                <a:latin typeface="Microsoft JhengHei"/>
                <a:ea typeface="Microsoft JhengHei"/>
                <a:cs typeface="Microsoft JhengHei"/>
                <a:sym typeface="Microsoft JhengHei"/>
              </a:rPr>
              <a:t>領先的混合儲存技術</a:t>
            </a:r>
          </a:p>
        </p:txBody>
      </p:sp>
      <p:grpSp>
        <p:nvGrpSpPr>
          <p:cNvPr id="314" name="Shape 314"/>
          <p:cNvGrpSpPr/>
          <p:nvPr/>
        </p:nvGrpSpPr>
        <p:grpSpPr>
          <a:xfrm>
            <a:off x="3290651" y="1179016"/>
            <a:ext cx="4447982" cy="3374922"/>
            <a:chOff x="3709700" y="1228800"/>
            <a:chExt cx="4722550" cy="3583250"/>
          </a:xfrm>
        </p:grpSpPr>
        <p:pic>
          <p:nvPicPr>
            <p:cNvPr id="315" name="Shape 315" descr="2_Qtier-01.png"/>
            <p:cNvPicPr preferRelativeResize="0"/>
            <p:nvPr/>
          </p:nvPicPr>
          <p:blipFill rotWithShape="1">
            <a:blip r:embed="rId3">
              <a:alphaModFix/>
            </a:blip>
            <a:srcRect l="1858" r="1848"/>
            <a:stretch/>
          </p:blipFill>
          <p:spPr>
            <a:xfrm>
              <a:off x="3709700" y="1299150"/>
              <a:ext cx="4692602" cy="3512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6" name="Shape 316"/>
            <p:cNvSpPr txBox="1"/>
            <p:nvPr/>
          </p:nvSpPr>
          <p:spPr>
            <a:xfrm>
              <a:off x="3918450" y="1650850"/>
              <a:ext cx="1068300" cy="1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100" b="1" dirty="0">
                  <a:solidFill>
                    <a:srgbClr val="262626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檔案伺服器</a:t>
              </a:r>
            </a:p>
          </p:txBody>
        </p:sp>
        <p:sp>
          <p:nvSpPr>
            <p:cNvPr id="317" name="Shape 317"/>
            <p:cNvSpPr txBox="1"/>
            <p:nvPr/>
          </p:nvSpPr>
          <p:spPr>
            <a:xfrm>
              <a:off x="4867325" y="1299150"/>
              <a:ext cx="1068300" cy="1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100" b="1" dirty="0">
                  <a:solidFill>
                    <a:srgbClr val="262626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網站伺服器</a:t>
              </a:r>
            </a:p>
          </p:txBody>
        </p:sp>
        <p:sp>
          <p:nvSpPr>
            <p:cNvPr id="318" name="Shape 318"/>
            <p:cNvSpPr txBox="1"/>
            <p:nvPr/>
          </p:nvSpPr>
          <p:spPr>
            <a:xfrm>
              <a:off x="5982500" y="1228800"/>
              <a:ext cx="1068300" cy="1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100" b="1" dirty="0">
                  <a:solidFill>
                    <a:srgbClr val="262626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電郵伺服器</a:t>
              </a:r>
            </a:p>
          </p:txBody>
        </p:sp>
        <p:sp>
          <p:nvSpPr>
            <p:cNvPr id="319" name="Shape 319"/>
            <p:cNvSpPr txBox="1"/>
            <p:nvPr/>
          </p:nvSpPr>
          <p:spPr>
            <a:xfrm>
              <a:off x="7305775" y="1650850"/>
              <a:ext cx="934200" cy="225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100" b="1" dirty="0">
                  <a:solidFill>
                    <a:srgbClr val="262626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VDI 建立</a:t>
              </a:r>
            </a:p>
          </p:txBody>
        </p:sp>
        <p:sp>
          <p:nvSpPr>
            <p:cNvPr id="320" name="Shape 320"/>
            <p:cNvSpPr txBox="1"/>
            <p:nvPr/>
          </p:nvSpPr>
          <p:spPr>
            <a:xfrm>
              <a:off x="4851151" y="2264926"/>
              <a:ext cx="2290400" cy="396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200" b="1" dirty="0">
                  <a:solidFill>
                    <a:srgbClr val="262626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         資料分層、應用分層</a:t>
              </a:r>
            </a:p>
          </p:txBody>
        </p:sp>
        <p:sp>
          <p:nvSpPr>
            <p:cNvPr id="321" name="Shape 321"/>
            <p:cNvSpPr txBox="1"/>
            <p:nvPr/>
          </p:nvSpPr>
          <p:spPr>
            <a:xfrm>
              <a:off x="4503850" y="2884700"/>
              <a:ext cx="1068300" cy="564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800" b="1" dirty="0">
                  <a:solidFill>
                    <a:srgbClr val="262626"/>
                  </a:solidFill>
                </a:rPr>
                <a:t>PCIE NVMe, </a:t>
              </a:r>
            </a:p>
            <a:p>
              <a:pPr lvl="0" rtl="0">
                <a:spcBef>
                  <a:spcPts val="0"/>
                </a:spcBef>
                <a:buNone/>
              </a:pPr>
              <a:r>
                <a:rPr lang="zh-TW" sz="800" b="1" dirty="0">
                  <a:solidFill>
                    <a:srgbClr val="262626"/>
                  </a:solidFill>
                </a:rPr>
                <a:t>M.2, SSD RAID </a:t>
              </a:r>
            </a:p>
          </p:txBody>
        </p:sp>
        <p:sp>
          <p:nvSpPr>
            <p:cNvPr id="322" name="Shape 322"/>
            <p:cNvSpPr txBox="1"/>
            <p:nvPr/>
          </p:nvSpPr>
          <p:spPr>
            <a:xfrm>
              <a:off x="6165675" y="2884700"/>
              <a:ext cx="770100" cy="564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800" b="1">
                  <a:solidFill>
                    <a:srgbClr val="262626"/>
                  </a:solidFill>
                </a:rPr>
                <a:t>SAS HDD </a:t>
              </a:r>
              <a:br>
                <a:rPr lang="zh-TW" sz="800" b="1">
                  <a:solidFill>
                    <a:srgbClr val="262626"/>
                  </a:solidFill>
                </a:rPr>
              </a:br>
              <a:r>
                <a:rPr lang="zh-TW" sz="800" b="1">
                  <a:solidFill>
                    <a:srgbClr val="262626"/>
                  </a:solidFill>
                </a:rPr>
                <a:t>RAID</a:t>
              </a:r>
            </a:p>
          </p:txBody>
        </p:sp>
        <p:sp>
          <p:nvSpPr>
            <p:cNvPr id="323" name="Shape 323"/>
            <p:cNvSpPr txBox="1"/>
            <p:nvPr/>
          </p:nvSpPr>
          <p:spPr>
            <a:xfrm>
              <a:off x="7662150" y="2884700"/>
              <a:ext cx="770100" cy="564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800" b="1" dirty="0">
                  <a:solidFill>
                    <a:srgbClr val="262626"/>
                  </a:solidFill>
                </a:rPr>
                <a:t>NL、SATA HDD RAID</a:t>
              </a:r>
            </a:p>
          </p:txBody>
        </p:sp>
        <p:sp>
          <p:nvSpPr>
            <p:cNvPr id="324" name="Shape 324"/>
            <p:cNvSpPr txBox="1"/>
            <p:nvPr/>
          </p:nvSpPr>
          <p:spPr>
            <a:xfrm>
              <a:off x="4893750" y="3897925"/>
              <a:ext cx="2259600" cy="282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zh-TW" sz="1200" b="1" dirty="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儲存池</a:t>
              </a:r>
            </a:p>
          </p:txBody>
        </p:sp>
        <p:sp>
          <p:nvSpPr>
            <p:cNvPr id="325" name="Shape 325"/>
            <p:cNvSpPr txBox="1"/>
            <p:nvPr/>
          </p:nvSpPr>
          <p:spPr>
            <a:xfrm>
              <a:off x="3709700" y="4412275"/>
              <a:ext cx="1269000" cy="282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zh-TW" sz="1100" b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本機</a:t>
              </a:r>
            </a:p>
          </p:txBody>
        </p:sp>
        <p:sp>
          <p:nvSpPr>
            <p:cNvPr id="326" name="Shape 326"/>
            <p:cNvSpPr txBox="1"/>
            <p:nvPr/>
          </p:nvSpPr>
          <p:spPr>
            <a:xfrm>
              <a:off x="4622550" y="3571150"/>
              <a:ext cx="2743200" cy="309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zh-TW" sz="1200" b="1" dirty="0">
                  <a:solidFill>
                    <a:srgbClr val="262626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自動分層</a:t>
              </a:r>
            </a:p>
          </p:txBody>
        </p:sp>
        <p:sp>
          <p:nvSpPr>
            <p:cNvPr id="327" name="Shape 327"/>
            <p:cNvSpPr txBox="1"/>
            <p:nvPr/>
          </p:nvSpPr>
          <p:spPr>
            <a:xfrm>
              <a:off x="5371450" y="4412275"/>
              <a:ext cx="1310100" cy="282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zh-TW" sz="1100" b="1" dirty="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擴充裝置1</a:t>
              </a:r>
            </a:p>
          </p:txBody>
        </p:sp>
        <p:sp>
          <p:nvSpPr>
            <p:cNvPr id="328" name="Shape 328"/>
            <p:cNvSpPr txBox="1"/>
            <p:nvPr/>
          </p:nvSpPr>
          <p:spPr>
            <a:xfrm>
              <a:off x="7141551" y="4412275"/>
              <a:ext cx="995608" cy="282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zh-TW" sz="1100" b="1" dirty="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擴充裝置2</a:t>
              </a:r>
            </a:p>
          </p:txBody>
        </p:sp>
      </p:grpSp>
      <p:sp>
        <p:nvSpPr>
          <p:cNvPr id="19" name="圓角矩形 18"/>
          <p:cNvSpPr/>
          <p:nvPr/>
        </p:nvSpPr>
        <p:spPr>
          <a:xfrm>
            <a:off x="279150" y="1576528"/>
            <a:ext cx="2834400" cy="1307601"/>
          </a:xfrm>
          <a:prstGeom prst="roundRect">
            <a:avLst>
              <a:gd name="adj" fmla="val 11233"/>
            </a:avLst>
          </a:prstGeom>
          <a:solidFill>
            <a:srgbClr val="41BEC8">
              <a:alpha val="49000"/>
            </a:srgb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606323" y="1883718"/>
            <a:ext cx="2432358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00" lvl="0">
              <a:spcBef>
                <a:spcPts val="600"/>
              </a:spcBef>
              <a:buClr>
                <a:srgbClr val="262626"/>
              </a:buClr>
              <a:buSzPct val="100000"/>
            </a:pPr>
            <a:r>
              <a:rPr lang="zh-TW" altLang="zh-TW" sz="1800" b="1" dirty="0" smtClean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可使用</a:t>
            </a:r>
            <a:r>
              <a:rPr lang="zh-TW" altLang="zh-TW" sz="1800" b="1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SSD空間 </a:t>
            </a:r>
          </a:p>
          <a:p>
            <a:pPr marL="4400" lvl="0">
              <a:spcBef>
                <a:spcPts val="600"/>
              </a:spcBef>
              <a:buClr>
                <a:srgbClr val="262626"/>
              </a:buClr>
              <a:buSzPct val="100000"/>
            </a:pPr>
            <a:r>
              <a:rPr lang="zh-TW" altLang="zh-TW" sz="1800" b="1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支援高速連續</a:t>
            </a:r>
            <a:r>
              <a:rPr lang="zh-TW" altLang="zh-TW" sz="1800" b="1" dirty="0" smtClean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和隨機</a:t>
            </a:r>
            <a:r>
              <a:rPr lang="zh-TW" altLang="zh-TW" sz="1800" b="1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讀寫需求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1835355" y="3615031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sp>
        <p:nvSpPr>
          <p:cNvPr id="24" name="矩形 23"/>
          <p:cNvSpPr/>
          <p:nvPr/>
        </p:nvSpPr>
        <p:spPr>
          <a:xfrm>
            <a:off x="484000" y="3686236"/>
            <a:ext cx="2629549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600" lvl="0">
              <a:spcBef>
                <a:spcPts val="600"/>
              </a:spcBef>
              <a:buClr>
                <a:srgbClr val="262626"/>
              </a:buClr>
              <a:buSzPct val="100000"/>
            </a:pPr>
            <a:r>
              <a:rPr lang="zh-TW" alt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檔案、網站、郵件服務</a:t>
            </a:r>
          </a:p>
          <a:p>
            <a:pPr marL="101600" lvl="0">
              <a:spcBef>
                <a:spcPts val="600"/>
              </a:spcBef>
              <a:buClr>
                <a:srgbClr val="073763"/>
              </a:buClr>
              <a:buSzPct val="100000"/>
            </a:pPr>
            <a:r>
              <a:rPr lang="zh-TW" altLang="en-US" sz="1800" b="1" dirty="0" smtClean="0">
                <a:solidFill>
                  <a:srgbClr val="6600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虛擬桌面與資料庫應用</a:t>
            </a:r>
            <a:r>
              <a:rPr lang="zh-TW" altLang="en-US" sz="1800" b="1" dirty="0" smtClean="0">
                <a:solidFill>
                  <a:srgbClr val="4A86E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  <a:endParaRPr lang="zh-TW" altLang="en-US" sz="1800" b="1" dirty="0">
              <a:solidFill>
                <a:srgbClr val="4A86E8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" name="＞形箭號 6"/>
          <p:cNvSpPr/>
          <p:nvPr/>
        </p:nvSpPr>
        <p:spPr>
          <a:xfrm>
            <a:off x="394602" y="1991031"/>
            <a:ext cx="196078" cy="172065"/>
          </a:xfrm>
          <a:prstGeom prst="chevron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29" name="＞形箭號 28"/>
          <p:cNvSpPr/>
          <p:nvPr/>
        </p:nvSpPr>
        <p:spPr>
          <a:xfrm>
            <a:off x="394602" y="2328359"/>
            <a:ext cx="196078" cy="172065"/>
          </a:xfrm>
          <a:prstGeom prst="chevron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30" name="＞形箭號 29"/>
          <p:cNvSpPr/>
          <p:nvPr/>
        </p:nvSpPr>
        <p:spPr>
          <a:xfrm>
            <a:off x="394602" y="3776451"/>
            <a:ext cx="196078" cy="172065"/>
          </a:xfrm>
          <a:prstGeom prst="chevron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33" name="圓角矩形 32"/>
          <p:cNvSpPr/>
          <p:nvPr/>
        </p:nvSpPr>
        <p:spPr>
          <a:xfrm>
            <a:off x="279150" y="3242629"/>
            <a:ext cx="2834400" cy="372402"/>
          </a:xfrm>
          <a:prstGeom prst="roundRect">
            <a:avLst>
              <a:gd name="adj" fmla="val 0"/>
            </a:avLst>
          </a:prstGeom>
          <a:solidFill>
            <a:srgbClr val="660066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zh-TW" sz="16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適用</a:t>
            </a:r>
            <a:r>
              <a:rPr lang="zh-TW" altLang="zh-TW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情境</a:t>
            </a:r>
            <a:endParaRPr lang="zh-TW" altLang="zh-TW" sz="16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4" name="圓角矩形 33"/>
          <p:cNvSpPr/>
          <p:nvPr/>
        </p:nvSpPr>
        <p:spPr>
          <a:xfrm>
            <a:off x="279150" y="1468573"/>
            <a:ext cx="2834400" cy="372402"/>
          </a:xfrm>
          <a:prstGeom prst="roundRect">
            <a:avLst>
              <a:gd name="adj" fmla="val 0"/>
            </a:avLst>
          </a:prstGeom>
          <a:solidFill>
            <a:srgbClr val="044981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chemeClr val="dk1"/>
              </a:buClr>
              <a:buSzPct val="25000"/>
            </a:pPr>
            <a:r>
              <a:rPr lang="zh-TW" altLang="zh-TW" sz="16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技術優勢</a:t>
            </a:r>
          </a:p>
        </p:txBody>
      </p:sp>
      <p:sp>
        <p:nvSpPr>
          <p:cNvPr id="39" name="＞形箭號 38"/>
          <p:cNvSpPr/>
          <p:nvPr/>
        </p:nvSpPr>
        <p:spPr>
          <a:xfrm>
            <a:off x="366031" y="4121728"/>
            <a:ext cx="196078" cy="172065"/>
          </a:xfrm>
          <a:prstGeom prst="chevron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 txBox="1">
            <a:spLocks noGrp="1"/>
          </p:cNvSpPr>
          <p:nvPr>
            <p:ph type="ctrTitle"/>
          </p:nvPr>
        </p:nvSpPr>
        <p:spPr>
          <a:xfrm>
            <a:off x="5352" y="2067694"/>
            <a:ext cx="9144000" cy="100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17375E"/>
              </a:buClr>
              <a:buSzPct val="25000"/>
              <a:buFont typeface="Arial"/>
              <a:buNone/>
            </a:pPr>
            <a:r>
              <a:rPr lang="zh-TW" sz="5400" b="0" i="0" u="none" strike="noStrike" cap="none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Storage &amp; Snapshot</a:t>
            </a:r>
            <a:br>
              <a:rPr lang="zh-TW" sz="5400" b="0" i="0" u="none" strike="noStrike" cap="none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</a:br>
            <a:endParaRPr lang="zh-TW" sz="5400" b="0" i="0" u="none" strike="noStrike" cap="none">
              <a:solidFill>
                <a:srgbClr val="1737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Shape 335"/>
          <p:cNvSpPr txBox="1">
            <a:spLocks noGrp="1"/>
          </p:cNvSpPr>
          <p:nvPr>
            <p:ph type="subTitle" idx="1"/>
          </p:nvPr>
        </p:nvSpPr>
        <p:spPr>
          <a:xfrm>
            <a:off x="285712" y="2859782"/>
            <a:ext cx="8520600" cy="642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595959"/>
              </a:buClr>
              <a:buSzPct val="25000"/>
              <a:buFont typeface="Arial"/>
              <a:buNone/>
            </a:pPr>
            <a:r>
              <a:rPr lang="zh-TW"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QTS 4.3.4</a:t>
            </a:r>
          </a:p>
        </p:txBody>
      </p:sp>
      <p:pic>
        <p:nvPicPr>
          <p:cNvPr id="338" name="Shape 3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56134"/>
            <a:ext cx="9144000" cy="4687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Shape 339"/>
          <p:cNvSpPr/>
          <p:nvPr/>
        </p:nvSpPr>
        <p:spPr>
          <a:xfrm>
            <a:off x="5350" y="2569792"/>
            <a:ext cx="7476105" cy="1334922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4200">
              <a:solidFill>
                <a:srgbClr val="161D9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40" name="Shape 340"/>
          <p:cNvSpPr/>
          <p:nvPr/>
        </p:nvSpPr>
        <p:spPr>
          <a:xfrm>
            <a:off x="218350" y="2493376"/>
            <a:ext cx="8587962" cy="15174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您的挑戰，我們解決</a:t>
            </a:r>
            <a:r>
              <a:rPr lang="en-US" altLang="zh-TW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:</a:t>
            </a:r>
            <a:r>
              <a:rPr lang="zh-TW" sz="1600" b="1" i="0" u="none" strike="noStrike" cap="none" dirty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zh-TW" sz="1600" b="1" i="0" u="none" strike="noStrike" cap="none" dirty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4000" b="1" dirty="0" smtClean="0">
                <a:solidFill>
                  <a:srgbClr val="04498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超過</a:t>
            </a:r>
            <a:r>
              <a:rPr lang="en-US" altLang="zh-TW" sz="4000" b="1" dirty="0" smtClean="0">
                <a:solidFill>
                  <a:srgbClr val="04498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4000" b="1" dirty="0" smtClean="0">
                <a:solidFill>
                  <a:srgbClr val="044981"/>
                </a:solidFill>
                <a:latin typeface="+mn-lt"/>
                <a:ea typeface="微軟正黑體" pitchFamily="34" charset="-120"/>
                <a:cs typeface="Microsoft JhengHei"/>
                <a:sym typeface="Microsoft JhengHei"/>
              </a:rPr>
              <a:t>8</a:t>
            </a:r>
            <a:r>
              <a:rPr lang="en-US" altLang="zh-TW" sz="4000" b="1" dirty="0" smtClean="0">
                <a:solidFill>
                  <a:srgbClr val="04498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4000" b="1" dirty="0" smtClean="0">
                <a:solidFill>
                  <a:srgbClr val="04498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顆</a:t>
            </a:r>
            <a:r>
              <a:rPr lang="zh-TW" sz="4000" b="1" dirty="0">
                <a:solidFill>
                  <a:srgbClr val="04498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磁碟 </a:t>
            </a:r>
            <a:r>
              <a:rPr lang="zh-TW" sz="4000" b="1" dirty="0" smtClean="0">
                <a:solidFill>
                  <a:srgbClr val="04498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RAID </a:t>
            </a:r>
            <a:r>
              <a:rPr lang="zh-TW" sz="4000" b="1" dirty="0">
                <a:solidFill>
                  <a:srgbClr val="04498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5/6 </a:t>
            </a:r>
            <a:r>
              <a:rPr lang="zh-TW" sz="4000" b="1" dirty="0">
                <a:solidFill>
                  <a:srgbClr val="04498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不適用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/>
          <p:nvPr/>
        </p:nvSpPr>
        <p:spPr>
          <a:xfrm>
            <a:off x="0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zh-TW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zh-TW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zh-TW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Shape 348"/>
          <p:cNvSpPr txBox="1"/>
          <p:nvPr/>
        </p:nvSpPr>
        <p:spPr>
          <a:xfrm>
            <a:off x="412997" y="5143501"/>
            <a:ext cx="1386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Shape 349"/>
          <p:cNvSpPr txBox="1"/>
          <p:nvPr/>
        </p:nvSpPr>
        <p:spPr>
          <a:xfrm>
            <a:off x="251520" y="4396270"/>
            <a:ext cx="6757008" cy="59483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zh-TW" sz="1000" i="0" u="sng" strike="noStrike" cap="none" dirty="0">
                <a:latin typeface="Microsoft JhengHei"/>
                <a:ea typeface="Microsoft JhengHei"/>
                <a:cs typeface="Microsoft JhengHei"/>
                <a:sym typeface="Microsoft JhengHei"/>
                <a:hlinkClick r:id="rId3"/>
              </a:rPr>
              <a:t>https://www.servethehome.com/raid-calculator/</a:t>
            </a:r>
            <a:r>
              <a:rPr lang="zh-TW" sz="1000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， </a:t>
            </a:r>
            <a:r>
              <a:rPr lang="zh-TW" sz="1000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conservative estimate </a:t>
            </a:r>
            <a:r>
              <a:rPr lang="zh-TW" sz="1000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assuming bit error chance is 10^(-15), 150MB/sec rebuild speed </a:t>
            </a:r>
          </a:p>
        </p:txBody>
      </p:sp>
      <p:sp>
        <p:nvSpPr>
          <p:cNvPr id="350" name="Shape 350"/>
          <p:cNvSpPr txBox="1"/>
          <p:nvPr/>
        </p:nvSpPr>
        <p:spPr>
          <a:xfrm>
            <a:off x="47525" y="1330338"/>
            <a:ext cx="7953600" cy="4368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457200" marR="0" lvl="0" indent="-355600" algn="l" rtl="0">
              <a:spcBef>
                <a:spcPts val="0"/>
              </a:spcBef>
              <a:spcAft>
                <a:spcPts val="0"/>
              </a:spcAft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zh-TW" sz="20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依照網站ServeTheHome RAID計算器計算</a:t>
            </a:r>
          </a:p>
          <a:p>
            <a:pPr marL="457200" marR="0" lvl="0" indent="-355600" algn="l" rtl="0">
              <a:spcBef>
                <a:spcPts val="0"/>
              </a:spcBef>
              <a:spcAft>
                <a:spcPts val="0"/>
              </a:spcAft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zh-TW" sz="20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一個 </a:t>
            </a:r>
            <a:r>
              <a:rPr lang="zh-TW" sz="20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RA</a:t>
            </a:r>
            <a:r>
              <a:rPr lang="en-US" altLang="zh-TW" sz="20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I</a:t>
            </a:r>
            <a:r>
              <a:rPr lang="zh-TW" sz="20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D </a:t>
            </a:r>
            <a:r>
              <a:rPr lang="zh-TW" sz="20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5 群組在5年內損壞的機會</a:t>
            </a:r>
          </a:p>
        </p:txBody>
      </p:sp>
      <p:sp>
        <p:nvSpPr>
          <p:cNvPr id="351" name="Shape 351"/>
          <p:cNvSpPr txBox="1">
            <a:spLocks noGrp="1"/>
          </p:cNvSpPr>
          <p:nvPr>
            <p:ph type="title"/>
          </p:nvPr>
        </p:nvSpPr>
        <p:spPr>
          <a:xfrm>
            <a:off x="251523" y="411500"/>
            <a:ext cx="8608698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zh-TW" sz="4000" i="0" u="none" strike="noStrike" cap="none" dirty="0">
                <a:solidFill>
                  <a:schemeClr val="lt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RAID</a:t>
            </a:r>
            <a:r>
              <a:rPr lang="zh-TW" sz="4000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40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保護</a:t>
            </a:r>
            <a:r>
              <a:rPr lang="zh-TW" altLang="en-US" sz="40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40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隨儲存</a:t>
            </a:r>
            <a:r>
              <a:rPr lang="zh-TW" sz="4000" dirty="0">
                <a:latin typeface="Microsoft JhengHei"/>
                <a:ea typeface="Microsoft JhengHei"/>
                <a:cs typeface="Microsoft JhengHei"/>
                <a:sym typeface="Microsoft JhengHei"/>
              </a:rPr>
              <a:t>容量上升而減少</a:t>
            </a:r>
          </a:p>
        </p:txBody>
      </p:sp>
      <p:grpSp>
        <p:nvGrpSpPr>
          <p:cNvPr id="3" name="群組 2"/>
          <p:cNvGrpSpPr/>
          <p:nvPr/>
        </p:nvGrpSpPr>
        <p:grpSpPr>
          <a:xfrm>
            <a:off x="251520" y="2078772"/>
            <a:ext cx="5641843" cy="2389498"/>
            <a:chOff x="251520" y="2078772"/>
            <a:chExt cx="5641843" cy="2389498"/>
          </a:xfrm>
        </p:grpSpPr>
        <p:sp>
          <p:nvSpPr>
            <p:cNvPr id="12" name="Shape 366"/>
            <p:cNvSpPr/>
            <p:nvPr/>
          </p:nvSpPr>
          <p:spPr>
            <a:xfrm rot="10800000" flipH="1">
              <a:off x="251524" y="2370868"/>
              <a:ext cx="5641835" cy="91944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FFFFFF">
                    <a:alpha val="41000"/>
                  </a:srgbClr>
                </a:gs>
                <a:gs pos="100000">
                  <a:srgbClr val="B3B3B3">
                    <a:alpha val="41000"/>
                  </a:srgbClr>
                </a:gs>
              </a:gsLst>
              <a:lin ang="5400012" scaled="0"/>
              <a:tileRect/>
            </a:gra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dirty="0"/>
            </a:p>
          </p:txBody>
        </p:sp>
        <p:graphicFrame>
          <p:nvGraphicFramePr>
            <p:cNvPr id="347" name="Shape 347"/>
            <p:cNvGraphicFramePr/>
            <p:nvPr>
              <p:extLst>
                <p:ext uri="{D42A27DB-BD31-4B8C-83A1-F6EECF244321}">
                  <p14:modId xmlns:p14="http://schemas.microsoft.com/office/powerpoint/2010/main" val="3259678664"/>
                </p:ext>
              </p:extLst>
            </p:nvPr>
          </p:nvGraphicFramePr>
          <p:xfrm>
            <a:off x="251520" y="2078772"/>
            <a:ext cx="5641839" cy="2317499"/>
          </p:xfrm>
          <a:graphic>
            <a:graphicData uri="http://schemas.openxmlformats.org/drawingml/2006/table">
              <a:tbl>
                <a:tblPr>
                  <a:noFill/>
                  <a:tableStyleId>{9810C0E9-80C5-4F4A-A9DD-AE7752CC130D}</a:tableStyleId>
                </a:tblPr>
                <a:tblGrid>
                  <a:gridCol w="2033486"/>
                  <a:gridCol w="2033486"/>
                  <a:gridCol w="1574867"/>
                </a:tblGrid>
                <a:tr h="31252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600" b="1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磁碟數目</a:t>
                        </a:r>
                      </a:p>
                    </a:txBody>
                    <a:tcPr marL="68600" marR="68600" marT="34300" marB="34300" anchor="ctr">
                      <a:lnL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gradFill>
                        <a:gsLst>
                          <a:gs pos="0">
                            <a:schemeClr val="bg2">
                              <a:lumMod val="20000"/>
                              <a:lumOff val="80000"/>
                            </a:schemeClr>
                          </a:gs>
                          <a:gs pos="100000">
                            <a:srgbClr val="A6A6A6"/>
                          </a:gs>
                        </a:gsLst>
                        <a:lin ang="5400012" scaled="0"/>
                      </a:gra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600" b="1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磁碟容量</a:t>
                        </a:r>
                      </a:p>
                    </a:txBody>
                    <a:tcPr marL="68600" marR="68600" marT="34300" marB="34300" anchor="ctr">
                      <a:lnL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gradFill>
                        <a:gsLst>
                          <a:gs pos="0">
                            <a:schemeClr val="bg2">
                              <a:lumMod val="20000"/>
                              <a:lumOff val="80000"/>
                            </a:schemeClr>
                          </a:gs>
                          <a:gs pos="100000">
                            <a:srgbClr val="A6A6A6"/>
                          </a:gs>
                        </a:gsLst>
                        <a:lin ang="5400012" scaled="0"/>
                      </a:gra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600" b="1" dirty="0">
                            <a:solidFill>
                              <a:schemeClr val="dk1"/>
                            </a:solidFill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資料遺失風險</a:t>
                        </a:r>
                        <a:r>
                          <a:rPr lang="zh-TW" sz="1600" b="1" u="none" strike="noStrike" cap="none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 </a:t>
                        </a:r>
                      </a:p>
                    </a:txBody>
                    <a:tcPr marL="68600" marR="68600" marT="34300" marB="34300" anchor="ctr">
                      <a:lnL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gradFill>
                        <a:gsLst>
                          <a:gs pos="0">
                            <a:schemeClr val="bg2">
                              <a:lumMod val="20000"/>
                              <a:lumOff val="80000"/>
                            </a:schemeClr>
                          </a:gs>
                          <a:gs pos="100000">
                            <a:srgbClr val="A6A6A6"/>
                          </a:gs>
                        </a:gsLst>
                        <a:lin ang="5400012" scaled="0"/>
                      </a:gradFill>
                    </a:tcPr>
                  </a:tc>
                </a:tr>
                <a:tr h="333044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4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4</a:t>
                        </a:r>
                        <a:r>
                          <a:rPr lang="zh-TW" sz="1400" b="1" u="none" strike="noStrike" cap="none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TB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u="none" strike="noStrike" cap="none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0.</a:t>
                        </a:r>
                        <a:r>
                          <a:rPr lang="zh-TW" sz="1400" b="1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1</a:t>
                        </a:r>
                        <a:r>
                          <a:rPr lang="zh-TW" sz="1400" b="1" u="none" strike="noStrike" cap="none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%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</a:tr>
                <a:tr h="277854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4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Arial"/>
                          <a:buNone/>
                        </a:pPr>
                        <a:r>
                          <a:rPr lang="zh-TW" sz="1400" b="1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8</a:t>
                        </a:r>
                        <a:r>
                          <a:rPr lang="zh-TW" sz="1400" b="1" u="none" strike="noStrike" cap="none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TB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u="none" strike="noStrike" cap="none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0.</a:t>
                        </a:r>
                        <a:r>
                          <a:rPr lang="zh-TW" sz="1400" b="1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2</a:t>
                        </a:r>
                        <a:r>
                          <a:rPr lang="zh-TW" sz="1400" b="1" u="none" strike="noStrike" cap="none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%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</a:tr>
                <a:tr h="31272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None/>
                        </a:pPr>
                        <a:r>
                          <a:rPr lang="zh-TW" sz="1400" b="1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8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None/>
                        </a:pPr>
                        <a:r>
                          <a:rPr lang="zh-TW" sz="1400" b="1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4TB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None/>
                        </a:pPr>
                        <a:r>
                          <a:rPr lang="zh-TW" sz="1800" b="1" dirty="0">
                            <a:solidFill>
                              <a:srgbClr val="FF0000"/>
                            </a:solidFill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1%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</a:tr>
                <a:tr h="282220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None/>
                        </a:pPr>
                        <a:r>
                          <a:rPr lang="zh-TW" sz="1400" b="1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8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None/>
                        </a:pPr>
                        <a:r>
                          <a:rPr lang="zh-TW" sz="1400" b="1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8TB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None/>
                        </a:pPr>
                        <a:r>
                          <a:rPr lang="zh-TW" sz="1800" b="1" dirty="0">
                            <a:solidFill>
                              <a:srgbClr val="FF0000"/>
                            </a:solidFill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2.2%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</a:tr>
                <a:tr h="32288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12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4</a:t>
                        </a:r>
                        <a:r>
                          <a:rPr lang="zh-TW" sz="1400" b="1" u="none" strike="noStrike" cap="none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TB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rgbClr val="FF0000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800" b="1" dirty="0">
                            <a:solidFill>
                              <a:srgbClr val="FF0000"/>
                            </a:solidFill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4.1%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</a:tr>
                <a:tr h="361212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u="none" strike="noStrike" cap="none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12 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8</a:t>
                        </a:r>
                        <a:r>
                          <a:rPr lang="zh-TW" sz="1400" b="1" u="none" strike="noStrike" cap="none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TB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rgbClr val="FF0000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800" b="1" u="none" strike="noStrike" cap="none" dirty="0">
                            <a:solidFill>
                              <a:srgbClr val="FF0000"/>
                            </a:solidFill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6.</a:t>
                        </a:r>
                        <a:r>
                          <a:rPr lang="zh-TW" sz="1800" b="1" dirty="0">
                            <a:solidFill>
                              <a:srgbClr val="FF0000"/>
                            </a:solidFill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5</a:t>
                        </a:r>
                        <a:r>
                          <a:rPr lang="zh-TW" sz="1800" b="1" u="none" strike="noStrike" cap="none" dirty="0">
                            <a:solidFill>
                              <a:srgbClr val="FF0000"/>
                            </a:solidFill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%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40000"/>
                            <a:lumOff val="6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</a:tr>
              </a:tbl>
            </a:graphicData>
          </a:graphic>
        </p:graphicFrame>
        <p:sp>
          <p:nvSpPr>
            <p:cNvPr id="13" name="Shape 366"/>
            <p:cNvSpPr/>
            <p:nvPr/>
          </p:nvSpPr>
          <p:spPr>
            <a:xfrm rot="10800000" flipH="1">
              <a:off x="251524" y="2716806"/>
              <a:ext cx="5641839" cy="72000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FFFFFF">
                    <a:alpha val="41000"/>
                  </a:srgbClr>
                </a:gs>
                <a:gs pos="100000">
                  <a:srgbClr val="B3B3B3">
                    <a:alpha val="41000"/>
                  </a:srgbClr>
                </a:gs>
              </a:gsLst>
              <a:lin ang="5400012" scaled="0"/>
              <a:tileRect/>
            </a:gra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4" name="Shape 366"/>
            <p:cNvSpPr/>
            <p:nvPr/>
          </p:nvSpPr>
          <p:spPr>
            <a:xfrm rot="10800000" flipH="1">
              <a:off x="251524" y="3008679"/>
              <a:ext cx="5641839" cy="72000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FFFFFF">
                    <a:alpha val="41000"/>
                  </a:srgbClr>
                </a:gs>
                <a:gs pos="100000">
                  <a:srgbClr val="B3B3B3">
                    <a:alpha val="41000"/>
                  </a:srgbClr>
                </a:gs>
              </a:gsLst>
              <a:lin ang="5400012" scaled="0"/>
              <a:tileRect/>
            </a:gra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" name="Shape 366"/>
            <p:cNvSpPr/>
            <p:nvPr/>
          </p:nvSpPr>
          <p:spPr>
            <a:xfrm rot="10800000" flipH="1">
              <a:off x="251524" y="3340931"/>
              <a:ext cx="5641839" cy="72000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FFFFFF">
                    <a:alpha val="41000"/>
                  </a:srgbClr>
                </a:gs>
                <a:gs pos="100000">
                  <a:srgbClr val="B3B3B3">
                    <a:alpha val="41000"/>
                  </a:srgbClr>
                </a:gs>
              </a:gsLst>
              <a:lin ang="5400012" scaled="0"/>
              <a:tileRect/>
            </a:gra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6" name="Shape 366"/>
            <p:cNvSpPr/>
            <p:nvPr/>
          </p:nvSpPr>
          <p:spPr>
            <a:xfrm rot="10800000" flipH="1">
              <a:off x="251524" y="3687871"/>
              <a:ext cx="5641839" cy="72000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FFFFFF">
                    <a:alpha val="41000"/>
                  </a:srgbClr>
                </a:gs>
                <a:gs pos="100000">
                  <a:srgbClr val="B3B3B3">
                    <a:alpha val="41000"/>
                  </a:srgbClr>
                </a:gs>
              </a:gsLst>
              <a:lin ang="5400012" scaled="0"/>
              <a:tileRect/>
            </a:gra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7" name="Shape 366"/>
            <p:cNvSpPr/>
            <p:nvPr/>
          </p:nvSpPr>
          <p:spPr>
            <a:xfrm rot="10800000" flipH="1">
              <a:off x="251524" y="4040848"/>
              <a:ext cx="5641839" cy="72000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FFFFFF">
                    <a:alpha val="41000"/>
                  </a:srgbClr>
                </a:gs>
                <a:gs pos="100000">
                  <a:srgbClr val="B3B3B3">
                    <a:alpha val="41000"/>
                  </a:srgbClr>
                </a:gs>
              </a:gsLst>
              <a:lin ang="5400012" scaled="0"/>
              <a:tileRect/>
            </a:gra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8" name="Shape 366"/>
            <p:cNvSpPr/>
            <p:nvPr/>
          </p:nvSpPr>
          <p:spPr>
            <a:xfrm rot="10800000" flipH="1">
              <a:off x="251524" y="4396270"/>
              <a:ext cx="5641839" cy="72000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FFFFFF">
                    <a:alpha val="41000"/>
                  </a:srgbClr>
                </a:gs>
                <a:gs pos="100000">
                  <a:srgbClr val="B3B3B3">
                    <a:alpha val="41000"/>
                  </a:srgbClr>
                </a:gs>
              </a:gsLst>
              <a:lin ang="5400012" scaled="0"/>
              <a:tileRect/>
            </a:gra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dirty="0"/>
            </a:p>
          </p:txBody>
        </p:sp>
      </p:grpSp>
      <p:pic>
        <p:nvPicPr>
          <p:cNvPr id="352" name="Shape 352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495" y="1767139"/>
            <a:ext cx="3711505" cy="2629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圖片 9" descr="話框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426" y="959969"/>
            <a:ext cx="1666737" cy="130422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290426" y="1131793"/>
            <a:ext cx="16667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zh-TW" altLang="en-US" sz="1800" b="1" dirty="0" smtClean="0">
                <a:solidFill>
                  <a:srgbClr val="6600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要</a:t>
            </a:r>
            <a:r>
              <a:rPr lang="zh-TW" altLang="zh-TW" sz="1800" b="1" dirty="0" smtClean="0">
                <a:solidFill>
                  <a:srgbClr val="6600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如何</a:t>
            </a:r>
            <a:r>
              <a:rPr lang="zh-TW" altLang="zh-TW" sz="1800" b="1" dirty="0">
                <a:solidFill>
                  <a:srgbClr val="6600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zh-TW" altLang="zh-TW" sz="1800" b="1" dirty="0">
                <a:solidFill>
                  <a:srgbClr val="6600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altLang="zh-TW" sz="1800" b="1" dirty="0">
                <a:solidFill>
                  <a:srgbClr val="6600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兼顧容量</a:t>
            </a:r>
            <a:br>
              <a:rPr lang="zh-TW" altLang="zh-TW" sz="1800" b="1" dirty="0">
                <a:solidFill>
                  <a:srgbClr val="6600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altLang="zh-TW" sz="1800" b="1" dirty="0">
                <a:solidFill>
                  <a:srgbClr val="6600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和保護？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366"/>
          <p:cNvSpPr/>
          <p:nvPr/>
        </p:nvSpPr>
        <p:spPr>
          <a:xfrm rot="10800000" flipH="1">
            <a:off x="208613" y="3147814"/>
            <a:ext cx="5328550" cy="631580"/>
          </a:xfrm>
          <a:prstGeom prst="roundRect">
            <a:avLst>
              <a:gd name="adj" fmla="val 0"/>
            </a:avLst>
          </a:prstGeom>
          <a:solidFill>
            <a:srgbClr val="0857E7">
              <a:alpha val="8200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59" name="Shape 359"/>
          <p:cNvSpPr txBox="1"/>
          <p:nvPr/>
        </p:nvSpPr>
        <p:spPr>
          <a:xfrm>
            <a:off x="103300" y="1297800"/>
            <a:ext cx="9165750" cy="7056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101600" marR="0" lvl="0" algn="l" rtl="0">
              <a:lnSpc>
                <a:spcPct val="120000"/>
              </a:lnSpc>
              <a:spcBef>
                <a:spcPts val="0"/>
              </a:spcBef>
              <a:buClr>
                <a:srgbClr val="044981"/>
              </a:buClr>
              <a:buSzPct val="100000"/>
            </a:pPr>
            <a:r>
              <a:rPr lang="zh-TW" sz="20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以較</a:t>
            </a:r>
            <a:r>
              <a:rPr lang="zh-TW" sz="2800" b="1" dirty="0">
                <a:solidFill>
                  <a:srgbClr val="0857E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低</a:t>
            </a:r>
            <a:r>
              <a:rPr lang="zh-TW" sz="20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的空間損失換取絕佳 RAID 保護</a:t>
            </a:r>
          </a:p>
        </p:txBody>
      </p:sp>
      <p:sp>
        <p:nvSpPr>
          <p:cNvPr id="360" name="Shape 360"/>
          <p:cNvSpPr/>
          <p:nvPr/>
        </p:nvSpPr>
        <p:spPr>
          <a:xfrm>
            <a:off x="0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zh-TW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zh-TW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zh-TW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Shape 361"/>
          <p:cNvSpPr txBox="1"/>
          <p:nvPr/>
        </p:nvSpPr>
        <p:spPr>
          <a:xfrm>
            <a:off x="412997" y="5143501"/>
            <a:ext cx="1386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Shape 363"/>
          <p:cNvSpPr txBox="1"/>
          <p:nvPr/>
        </p:nvSpPr>
        <p:spPr>
          <a:xfrm>
            <a:off x="0" y="4935712"/>
            <a:ext cx="7593300" cy="4155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zh-TW" sz="1000" b="0" i="0" u="none" strike="noStrike" cap="none" dirty="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1000" b="0" i="0" u="none" strike="noStrike" cap="none" dirty="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Actual </a:t>
            </a:r>
            <a:r>
              <a:rPr lang="zh-TW" sz="1000" dirty="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zh-TW" sz="1000" b="0" i="0" u="none" strike="noStrike" cap="none" dirty="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isk </a:t>
            </a:r>
            <a:r>
              <a:rPr lang="zh-TW" sz="1000" dirty="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zh-TW" sz="1000" b="0" i="0" u="none" strike="noStrike" cap="none" dirty="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ailure </a:t>
            </a:r>
            <a:r>
              <a:rPr lang="zh-TW" sz="1000" dirty="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zh-TW" sz="1000" b="0" i="0" u="none" strike="noStrike" cap="none" dirty="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olerance depend</a:t>
            </a:r>
            <a:r>
              <a:rPr lang="zh-TW" sz="1000" dirty="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zh-TW" sz="1000" b="0" i="0" u="none" strike="noStrike" cap="none" dirty="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 on the number of RAID50/60 sub-arrays.</a:t>
            </a:r>
          </a:p>
        </p:txBody>
      </p:sp>
      <p:pic>
        <p:nvPicPr>
          <p:cNvPr id="364" name="Shape 364" descr="C:\Users\user\Desktop\PPT\RAID50.60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87800" y="1750975"/>
            <a:ext cx="3556200" cy="247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Shape 365"/>
          <p:cNvSpPr txBox="1">
            <a:spLocks noGrp="1"/>
          </p:cNvSpPr>
          <p:nvPr>
            <p:ph type="title"/>
          </p:nvPr>
        </p:nvSpPr>
        <p:spPr>
          <a:xfrm>
            <a:off x="103300" y="330500"/>
            <a:ext cx="8665500" cy="76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FFFF00"/>
              </a:buClr>
              <a:buSzPct val="25000"/>
              <a:buFont typeface="Arial"/>
              <a:buNone/>
            </a:pPr>
            <a:r>
              <a:rPr lang="zh-TW" sz="4000" i="0" u="none" strike="noStrike" cap="none" dirty="0">
                <a:solidFill>
                  <a:srgbClr val="FFFFFF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RAID 50</a:t>
            </a:r>
            <a:r>
              <a:rPr lang="zh-TW" sz="4000" dirty="0">
                <a:solidFill>
                  <a:srgbClr val="FFFFFF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&amp; </a:t>
            </a:r>
            <a:r>
              <a:rPr lang="zh-TW" sz="4000" i="0" u="none" strike="noStrike" cap="none" dirty="0">
                <a:solidFill>
                  <a:srgbClr val="FFFFFF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60 </a:t>
            </a:r>
            <a:r>
              <a:rPr lang="zh-TW" sz="4000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強化資料保護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208613" y="1915874"/>
            <a:ext cx="5328550" cy="2646743"/>
            <a:chOff x="175625" y="1915874"/>
            <a:chExt cx="5328550" cy="2646743"/>
          </a:xfrm>
        </p:grpSpPr>
        <p:graphicFrame>
          <p:nvGraphicFramePr>
            <p:cNvPr id="362" name="Shape 362"/>
            <p:cNvGraphicFramePr/>
            <p:nvPr>
              <p:extLst>
                <p:ext uri="{D42A27DB-BD31-4B8C-83A1-F6EECF244321}">
                  <p14:modId xmlns:p14="http://schemas.microsoft.com/office/powerpoint/2010/main" val="4255148727"/>
                </p:ext>
              </p:extLst>
            </p:nvPr>
          </p:nvGraphicFramePr>
          <p:xfrm>
            <a:off x="175625" y="1915874"/>
            <a:ext cx="5328550" cy="2554801"/>
          </p:xfrm>
          <a:graphic>
            <a:graphicData uri="http://schemas.openxmlformats.org/drawingml/2006/table">
              <a:tbl>
                <a:tblPr>
                  <a:noFill/>
                  <a:tableStyleId>{9810C0E9-80C5-4F4A-A9DD-AE7752CC130D}</a:tableStyleId>
                </a:tblPr>
                <a:tblGrid>
                  <a:gridCol w="999100"/>
                  <a:gridCol w="912225"/>
                  <a:gridCol w="1260550"/>
                  <a:gridCol w="773600"/>
                  <a:gridCol w="1383075"/>
                </a:tblGrid>
                <a:tr h="577576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b="1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RAID 類型</a:t>
                        </a:r>
                      </a:p>
                    </a:txBody>
                    <a:tcPr marL="68600" marR="68600" marT="34300" marB="34300" anchor="ctr">
                      <a:lnL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gradFill>
                        <a:gsLst>
                          <a:gs pos="0">
                            <a:srgbClr val="F2F2F2"/>
                          </a:gs>
                          <a:gs pos="100000">
                            <a:srgbClr val="A6A6A6"/>
                          </a:gs>
                        </a:gsLst>
                        <a:lin ang="5400012" scaled="0"/>
                      </a:gra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Arial"/>
                          <a:buNone/>
                        </a:pPr>
                        <a:r>
                          <a:rPr lang="zh-TW" b="1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磁碟數目</a:t>
                        </a:r>
                      </a:p>
                    </a:txBody>
                    <a:tcPr marL="68600" marR="68600" marT="34300" marB="34300" anchor="ctr">
                      <a:lnL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gradFill>
                        <a:gsLst>
                          <a:gs pos="0">
                            <a:srgbClr val="F2F2F2"/>
                          </a:gs>
                          <a:gs pos="100000">
                            <a:srgbClr val="A6A6A6"/>
                          </a:gs>
                        </a:gsLst>
                        <a:lin ang="5400012" scaled="0"/>
                      </a:gra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b="1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磁碟損壞保護</a:t>
                        </a:r>
                      </a:p>
                    </a:txBody>
                    <a:tcPr marL="68600" marR="68600" marT="34300" marB="34300" anchor="ctr">
                      <a:lnL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gradFill>
                        <a:gsLst>
                          <a:gs pos="0">
                            <a:srgbClr val="F2F2F2"/>
                          </a:gs>
                          <a:gs pos="100000">
                            <a:srgbClr val="A6A6A6"/>
                          </a:gs>
                        </a:gsLst>
                        <a:lin ang="5400012" scaled="0"/>
                      </a:gra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b="1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容量</a:t>
                        </a:r>
                      </a:p>
                    </a:txBody>
                    <a:tcPr marL="68600" marR="68600" marT="34300" marB="34300" anchor="ctr">
                      <a:lnL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gradFill>
                        <a:gsLst>
                          <a:gs pos="0">
                            <a:srgbClr val="F2F2F2"/>
                          </a:gs>
                          <a:gs pos="100000">
                            <a:srgbClr val="A6A6A6"/>
                          </a:gs>
                        </a:gsLst>
                        <a:lin ang="5400012" scaled="0"/>
                      </a:gradFill>
                    </a:tcPr>
                  </a:tc>
                  <a:tc>
                    <a:txBody>
                      <a:bodyPr/>
                      <a:lstStyle/>
                      <a:p>
                        <a:pPr lvl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600" b="1" dirty="0">
                            <a:solidFill>
                              <a:schemeClr val="dk1"/>
                            </a:solidFill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資料遺失風險 </a:t>
                        </a:r>
                      </a:p>
                    </a:txBody>
                    <a:tcPr marL="68600" marR="68600" marT="34300" marB="34300" anchor="ctr">
                      <a:lnL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gradFill>
                        <a:gsLst>
                          <a:gs pos="0">
                            <a:srgbClr val="F2F2F2"/>
                          </a:gs>
                          <a:gs pos="100000">
                            <a:srgbClr val="A6A6A6"/>
                          </a:gs>
                        </a:gsLst>
                        <a:lin ang="5400012" scaled="0"/>
                      </a:gradFill>
                    </a:tcPr>
                  </a:tc>
                </a:tr>
                <a:tr h="650375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u="none" strike="noStrike" cap="none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RAID 5</a:t>
                        </a:r>
                      </a:p>
                    </a:txBody>
                    <a:tcPr marL="68600" marR="68600" marT="34300" marB="34300" anchor="ctr">
                      <a:lnL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gradFill>
                        <a:gsLst>
                          <a:gs pos="0">
                            <a:srgbClr val="F2F2F2"/>
                          </a:gs>
                          <a:gs pos="100000">
                            <a:srgbClr val="A6A6A6"/>
                          </a:gs>
                        </a:gsLst>
                        <a:lin ang="5400012" scaled="0"/>
                      </a:gra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u="none" strike="noStrike" cap="none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12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u="none" strike="noStrike" cap="none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1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u="none" strike="noStrike" cap="none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66TB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rgbClr val="000000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b="1" u="none" strike="noStrike" cap="none" dirty="0">
                            <a:solidFill>
                              <a:srgbClr val="000000"/>
                            </a:solidFill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6.15%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D6D6D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</a:tr>
                <a:tr h="638275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u="none" strike="noStrike" cap="none" dirty="0">
                            <a:solidFill>
                              <a:srgbClr val="FFFFFF"/>
                            </a:solidFill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QNAP </a:t>
                        </a:r>
                      </a:p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u="none" strike="noStrike" cap="none" dirty="0">
                            <a:solidFill>
                              <a:srgbClr val="FFFFFF"/>
                            </a:solidFill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RAID 50</a:t>
                        </a:r>
                      </a:p>
                    </a:txBody>
                    <a:tcPr marL="68600" marR="68600" marT="34300" marB="34300" anchor="ctr">
                      <a:lnL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u="none" strike="noStrike" cap="none" dirty="0">
                            <a:solidFill>
                              <a:srgbClr val="FFFFFF"/>
                            </a:solidFill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12 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b="1" dirty="0">
                            <a:solidFill>
                              <a:srgbClr val="FFFFFF"/>
                            </a:solidFill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2 或更多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u="none" strike="noStrike" cap="none" dirty="0">
                            <a:solidFill>
                              <a:srgbClr val="FFFFFF"/>
                            </a:solidFill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60TB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accent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3200" b="1" u="none" strike="noStrike" cap="none" dirty="0">
                            <a:solidFill>
                              <a:srgbClr val="FFFFFF"/>
                            </a:solidFill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0.6%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D6D6D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</a:tr>
                <a:tr h="688575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u="none" strike="noStrike" cap="none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RAID 10</a:t>
                        </a:r>
                      </a:p>
                    </a:txBody>
                    <a:tcPr marL="68600" marR="68600" marT="34300" marB="34300" anchor="ctr">
                      <a:lnL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EEEEEE">
                            <a:lumMod val="9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gradFill>
                        <a:gsLst>
                          <a:gs pos="0">
                            <a:srgbClr val="F2F2F2"/>
                          </a:gs>
                          <a:gs pos="100000">
                            <a:srgbClr val="A6A6A6"/>
                          </a:gs>
                        </a:gsLst>
                        <a:lin ang="5400012" scaled="0"/>
                      </a:gra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u="none" strike="noStrike" cap="none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12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EEEEEE">
                            <a:lumMod val="9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EEEEEE">
                            <a:lumMod val="9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Arial"/>
                          <a:buNone/>
                        </a:pPr>
                        <a:r>
                          <a:rPr lang="zh-TW" b="1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6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EEEEEE">
                            <a:lumMod val="9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u="none" strike="noStrike" cap="none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36TB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EEEEEE">
                            <a:lumMod val="9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u="none" strike="noStrike" cap="none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0.2%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D6D6D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EEEEEE">
                            <a:lumMod val="9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</a:tr>
              </a:tbl>
            </a:graphicData>
          </a:graphic>
        </p:graphicFrame>
        <p:sp>
          <p:nvSpPr>
            <p:cNvPr id="366" name="Shape 366"/>
            <p:cNvSpPr/>
            <p:nvPr/>
          </p:nvSpPr>
          <p:spPr>
            <a:xfrm rot="10800000" flipH="1">
              <a:off x="1184475" y="2484070"/>
              <a:ext cx="4319700" cy="91942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FFFFFF">
                    <a:alpha val="41000"/>
                  </a:srgbClr>
                </a:gs>
                <a:gs pos="100000">
                  <a:srgbClr val="B3B3B3">
                    <a:alpha val="41000"/>
                  </a:srgbClr>
                </a:gs>
              </a:gsLst>
              <a:lin ang="5400012" scaled="0"/>
              <a:tileRect/>
            </a:gra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4" name="Shape 366"/>
            <p:cNvSpPr/>
            <p:nvPr/>
          </p:nvSpPr>
          <p:spPr>
            <a:xfrm rot="10800000" flipH="1">
              <a:off x="175625" y="4470674"/>
              <a:ext cx="5328550" cy="91943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FFFFFF">
                    <a:alpha val="41000"/>
                  </a:srgbClr>
                </a:gs>
                <a:gs pos="100000">
                  <a:srgbClr val="B3B3B3">
                    <a:alpha val="41000"/>
                  </a:srgbClr>
                </a:gs>
              </a:gsLst>
              <a:lin ang="5400012" scaled="0"/>
              <a:tileRect/>
            </a:gra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圓角化對角線角落矩形 25"/>
          <p:cNvSpPr/>
          <p:nvPr/>
        </p:nvSpPr>
        <p:spPr>
          <a:xfrm>
            <a:off x="179513" y="1285090"/>
            <a:ext cx="7801302" cy="3456020"/>
          </a:xfrm>
          <a:prstGeom prst="round2DiagRect">
            <a:avLst>
              <a:gd name="adj1" fmla="val 3545"/>
              <a:gd name="adj2" fmla="val 0"/>
            </a:avLst>
          </a:prstGeom>
          <a:solidFill>
            <a:schemeClr val="bg1"/>
          </a:solidFill>
          <a:ln w="12700" cmpd="sng">
            <a:solidFill>
              <a:srgbClr val="2DA0B5"/>
            </a:solidFill>
            <a:prstDash val="dash"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72" name="Shape 372"/>
          <p:cNvSpPr/>
          <p:nvPr/>
        </p:nvSpPr>
        <p:spPr>
          <a:xfrm>
            <a:off x="0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zh-TW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zh-TW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zh-TW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4" name="Shape 374" descr="iSER-01.png"/>
          <p:cNvPicPr preferRelativeResize="0"/>
          <p:nvPr/>
        </p:nvPicPr>
        <p:blipFill rotWithShape="1">
          <a:blip r:embed="rId3">
            <a:alphaModFix/>
          </a:blip>
          <a:srcRect t="228" b="228"/>
          <a:stretch/>
        </p:blipFill>
        <p:spPr>
          <a:xfrm>
            <a:off x="4712963" y="1935850"/>
            <a:ext cx="3153900" cy="27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Shape 375" descr="RAID-01.png"/>
          <p:cNvPicPr preferRelativeResize="0"/>
          <p:nvPr/>
        </p:nvPicPr>
        <p:blipFill rotWithShape="1">
          <a:blip r:embed="rId4">
            <a:alphaModFix/>
          </a:blip>
          <a:srcRect t="7826" b="7835"/>
          <a:stretch/>
        </p:blipFill>
        <p:spPr>
          <a:xfrm>
            <a:off x="179512" y="1819335"/>
            <a:ext cx="4341855" cy="278790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Shape 376"/>
          <p:cNvSpPr txBox="1">
            <a:spLocks noGrp="1"/>
          </p:cNvSpPr>
          <p:nvPr>
            <p:ph type="title"/>
          </p:nvPr>
        </p:nvSpPr>
        <p:spPr>
          <a:xfrm>
            <a:off x="179500" y="442950"/>
            <a:ext cx="89645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zh-TW" dirty="0">
                <a:latin typeface="+mn-lt"/>
                <a:ea typeface="Microsoft JhengHei"/>
                <a:cs typeface="Microsoft JhengHei"/>
                <a:sym typeface="Microsoft JhengHei"/>
              </a:rPr>
              <a:t>RAID 50 &amp; 60 </a:t>
            </a:r>
            <a:r>
              <a:rPr lang="zh-TW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讓</a:t>
            </a:r>
            <a:r>
              <a:rPr lang="en-US" altLang="zh-TW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"</a:t>
            </a: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隨機</a:t>
            </a:r>
            <a:r>
              <a:rPr lang="zh-TW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寫入"</a:t>
            </a:r>
            <a:r>
              <a:rPr lang="en-US" altLang="zh-TW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效能</a:t>
            </a: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立即倍數提升</a:t>
            </a:r>
          </a:p>
        </p:txBody>
      </p:sp>
      <p:sp>
        <p:nvSpPr>
          <p:cNvPr id="377" name="Shape 377"/>
          <p:cNvSpPr/>
          <p:nvPr/>
        </p:nvSpPr>
        <p:spPr>
          <a:xfrm>
            <a:off x="2005450" y="2007975"/>
            <a:ext cx="1071300" cy="2817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SzPct val="25000"/>
              <a:buFont typeface="Arial"/>
              <a:buNone/>
            </a:pPr>
            <a:r>
              <a:rPr lang="zh-TW" sz="1200" b="1" dirty="0">
                <a:solidFill>
                  <a:srgbClr val="FFFFFF"/>
                </a:solidFill>
              </a:rPr>
              <a:t>RAID 5 </a:t>
            </a:r>
            <a:r>
              <a:rPr lang="zh-TW" sz="12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儲存池</a:t>
            </a:r>
          </a:p>
        </p:txBody>
      </p:sp>
      <p:sp>
        <p:nvSpPr>
          <p:cNvPr id="378" name="Shape 378"/>
          <p:cNvSpPr/>
          <p:nvPr/>
        </p:nvSpPr>
        <p:spPr>
          <a:xfrm>
            <a:off x="2005450" y="3383105"/>
            <a:ext cx="1287600" cy="367195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SzPct val="25000"/>
              <a:buFont typeface="Arial"/>
              <a:buNone/>
            </a:pPr>
            <a:r>
              <a:rPr lang="zh-TW" sz="1200" b="1" dirty="0">
                <a:solidFill>
                  <a:srgbClr val="FFFFFF"/>
                </a:solidFill>
              </a:rPr>
              <a:t>RAID 50 </a:t>
            </a:r>
            <a:r>
              <a:rPr lang="zh-TW" sz="12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儲存池</a:t>
            </a:r>
          </a:p>
        </p:txBody>
      </p:sp>
      <p:sp>
        <p:nvSpPr>
          <p:cNvPr id="379" name="Shape 379"/>
          <p:cNvSpPr/>
          <p:nvPr/>
        </p:nvSpPr>
        <p:spPr>
          <a:xfrm>
            <a:off x="5187849" y="2007975"/>
            <a:ext cx="2792965" cy="222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SzPct val="25000"/>
              <a:buFont typeface="Arial"/>
              <a:buNone/>
            </a:pPr>
            <a:r>
              <a:rPr lang="zh-TW" sz="12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隨機寫入效能</a:t>
            </a:r>
          </a:p>
        </p:txBody>
      </p:sp>
      <p:sp>
        <p:nvSpPr>
          <p:cNvPr id="380" name="Shape 380"/>
          <p:cNvSpPr/>
          <p:nvPr/>
        </p:nvSpPr>
        <p:spPr>
          <a:xfrm>
            <a:off x="5459650" y="3750300"/>
            <a:ext cx="932400" cy="222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lvl="0" algn="ctr">
              <a:buClr>
                <a:srgbClr val="0C0C0C"/>
              </a:buClr>
              <a:buSzPct val="25000"/>
            </a:pPr>
            <a:r>
              <a:rPr lang="zh-TW" altLang="en-US" sz="1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單一 </a:t>
            </a:r>
            <a:r>
              <a:rPr lang="zh-TW" sz="1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RAID </a:t>
            </a:r>
            <a:r>
              <a:rPr lang="zh-TW" sz="1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5</a:t>
            </a:r>
          </a:p>
        </p:txBody>
      </p:sp>
      <p:sp>
        <p:nvSpPr>
          <p:cNvPr id="381" name="Shape 381"/>
          <p:cNvSpPr/>
          <p:nvPr/>
        </p:nvSpPr>
        <p:spPr>
          <a:xfrm>
            <a:off x="6392050" y="2633375"/>
            <a:ext cx="1071300" cy="10044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SzPct val="25000"/>
              <a:buFont typeface="Arial"/>
              <a:buNone/>
            </a:pPr>
            <a:r>
              <a:rPr lang="zh-TW" sz="1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RAID 50</a:t>
            </a:r>
          </a:p>
          <a:p>
            <a:pPr lvl="0" algn="ctr">
              <a:buClr>
                <a:srgbClr val="0C0C0C"/>
              </a:buClr>
              <a:buSzPct val="25000"/>
            </a:pPr>
            <a:r>
              <a:rPr lang="en-US" altLang="zh-TW" sz="1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(3 </a:t>
            </a:r>
            <a:r>
              <a:rPr lang="zh-TW" altLang="en-US" sz="1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個子群組</a:t>
            </a:r>
            <a:r>
              <a:rPr lang="en-US" altLang="zh-TW" sz="1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sz="1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82" name="Shape 382"/>
          <p:cNvSpPr/>
          <p:nvPr/>
        </p:nvSpPr>
        <p:spPr>
          <a:xfrm>
            <a:off x="5377053" y="4380215"/>
            <a:ext cx="1967400" cy="98106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lvl="0" algn="ctr">
              <a:buClr>
                <a:srgbClr val="0C0C0C"/>
              </a:buClr>
              <a:buSzPct val="25000"/>
            </a:pPr>
            <a:r>
              <a:rPr lang="en-US" altLang="zh-TW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4K </a:t>
            </a: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隨機寫入效能</a:t>
            </a:r>
            <a:endParaRPr lang="zh-TW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83" name="Shape 383"/>
          <p:cNvSpPr/>
          <p:nvPr/>
        </p:nvSpPr>
        <p:spPr>
          <a:xfrm>
            <a:off x="7576865" y="1733548"/>
            <a:ext cx="1334748" cy="1062315"/>
          </a:xfrm>
          <a:prstGeom prst="wedgeEllipseCallout">
            <a:avLst>
              <a:gd name="adj1" fmla="val -44061"/>
              <a:gd name="adj2" fmla="val 59115"/>
            </a:avLst>
          </a:prstGeom>
          <a:gradFill>
            <a:gsLst>
              <a:gs pos="0">
                <a:srgbClr val="660066"/>
              </a:gs>
              <a:gs pos="100000">
                <a:srgbClr val="965BDD"/>
              </a:gs>
            </a:gsLst>
          </a:gradFill>
          <a:ln>
            <a:solidFill>
              <a:srgbClr val="8C3AD1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384" name="Shape 384"/>
          <p:cNvGrpSpPr/>
          <p:nvPr/>
        </p:nvGrpSpPr>
        <p:grpSpPr>
          <a:xfrm>
            <a:off x="7672401" y="1823562"/>
            <a:ext cx="1567135" cy="840412"/>
            <a:chOff x="7853480" y="1304497"/>
            <a:chExt cx="1374300" cy="780049"/>
          </a:xfrm>
        </p:grpSpPr>
        <p:sp>
          <p:nvSpPr>
            <p:cNvPr id="385" name="Shape 385"/>
            <p:cNvSpPr txBox="1"/>
            <p:nvPr/>
          </p:nvSpPr>
          <p:spPr>
            <a:xfrm>
              <a:off x="7853480" y="1514876"/>
              <a:ext cx="1374300" cy="5696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zh-TW" sz="3000" b="1" dirty="0">
                  <a:solidFill>
                    <a:srgbClr val="FFFFFF"/>
                  </a:solidFill>
                </a:rPr>
                <a:t>300%</a:t>
              </a:r>
            </a:p>
          </p:txBody>
        </p:sp>
        <p:sp>
          <p:nvSpPr>
            <p:cNvPr id="386" name="Shape 386"/>
            <p:cNvSpPr txBox="1"/>
            <p:nvPr/>
          </p:nvSpPr>
          <p:spPr>
            <a:xfrm>
              <a:off x="8123943" y="1304497"/>
              <a:ext cx="601197" cy="443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600" b="1" dirty="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提升</a:t>
              </a:r>
            </a:p>
          </p:txBody>
        </p:sp>
      </p:grpSp>
      <p:sp>
        <p:nvSpPr>
          <p:cNvPr id="2" name="矩形 1"/>
          <p:cNvSpPr/>
          <p:nvPr/>
        </p:nvSpPr>
        <p:spPr>
          <a:xfrm>
            <a:off x="284638" y="1351074"/>
            <a:ext cx="4050620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600" lvl="0" algn="just">
              <a:spcBef>
                <a:spcPts val="360"/>
              </a:spcBef>
              <a:buClr>
                <a:srgbClr val="044981"/>
              </a:buClr>
              <a:buSzPct val="100000"/>
            </a:pPr>
            <a:r>
              <a:rPr lang="zh-TW" altLang="zh-TW" sz="1600" b="1" dirty="0">
                <a:solidFill>
                  <a:srgbClr val="00009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多</a:t>
            </a:r>
            <a:r>
              <a:rPr lang="zh-TW" altLang="zh-TW" sz="1600" b="1" dirty="0" smtClean="0">
                <a:solidFill>
                  <a:srgbClr val="00009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組R</a:t>
            </a:r>
            <a:r>
              <a:rPr lang="zh-TW" altLang="zh-TW" sz="1600" b="1" dirty="0">
                <a:solidFill>
                  <a:srgbClr val="00009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AI</a:t>
            </a:r>
            <a:r>
              <a:rPr lang="zh-TW" altLang="zh-TW" sz="1600" b="1" dirty="0" smtClean="0">
                <a:solidFill>
                  <a:srgbClr val="00009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D</a:t>
            </a:r>
            <a:r>
              <a:rPr lang="zh-TW" altLang="en-US" sz="1600" b="1" dirty="0" smtClean="0">
                <a:solidFill>
                  <a:srgbClr val="00009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同位檢查資料</a:t>
            </a:r>
            <a:r>
              <a:rPr lang="zh-TW" altLang="zh-TW" sz="1600" b="1" dirty="0" smtClean="0">
                <a:solidFill>
                  <a:srgbClr val="00009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同時</a:t>
            </a:r>
            <a:r>
              <a:rPr lang="zh-TW" altLang="zh-TW" sz="1600" b="1" dirty="0">
                <a:solidFill>
                  <a:srgbClr val="00009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計算</a:t>
            </a:r>
            <a:r>
              <a:rPr lang="zh-TW" altLang="zh-TW" sz="1600" b="1" dirty="0" smtClean="0">
                <a:solidFill>
                  <a:srgbClr val="00009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，讓隨機寫入效能快速提升</a:t>
            </a:r>
            <a:endParaRPr lang="zh-TW" altLang="zh-TW" sz="1600" b="1" dirty="0">
              <a:solidFill>
                <a:srgbClr val="00009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638149" y="1339835"/>
            <a:ext cx="3342665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600" lvl="0">
              <a:spcBef>
                <a:spcPts val="360"/>
              </a:spcBef>
              <a:buClr>
                <a:srgbClr val="044981"/>
              </a:buClr>
              <a:buSzPct val="100000"/>
            </a:pPr>
            <a:r>
              <a:rPr lang="zh-TW" altLang="zh-TW" sz="1600" b="1" dirty="0">
                <a:solidFill>
                  <a:srgbClr val="00009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RAID 50 </a:t>
            </a:r>
            <a:r>
              <a:rPr lang="en-US" altLang="zh-TW" sz="1600" b="1" dirty="0" smtClean="0">
                <a:solidFill>
                  <a:srgbClr val="00009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zh-TW" altLang="en-US" sz="1600" b="1" dirty="0" smtClean="0">
                <a:solidFill>
                  <a:srgbClr val="00009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zh-TW" sz="1600" b="1" dirty="0" smtClean="0">
                <a:solidFill>
                  <a:srgbClr val="00009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</a:t>
            </a:r>
            <a:r>
              <a:rPr lang="zh-TW" altLang="zh-TW" sz="1600" b="1" dirty="0">
                <a:solidFill>
                  <a:srgbClr val="00009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組子群組的 SSD </a:t>
            </a:r>
            <a:r>
              <a:rPr lang="zh-TW" altLang="zh-TW" sz="1600" b="1" dirty="0" smtClean="0">
                <a:solidFill>
                  <a:srgbClr val="00009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磁碟</a:t>
            </a:r>
            <a:r>
              <a:rPr lang="en-US" altLang="zh-TW" sz="1600" b="1" dirty="0" smtClean="0">
                <a:solidFill>
                  <a:srgbClr val="00009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r>
              <a:rPr lang="zh-TW" altLang="en-US" sz="1600" b="1" dirty="0" smtClean="0">
                <a:solidFill>
                  <a:srgbClr val="00009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與</a:t>
            </a:r>
            <a:r>
              <a:rPr lang="zh-TW" altLang="zh-TW" sz="1600" b="1" dirty="0" smtClean="0">
                <a:solidFill>
                  <a:srgbClr val="00009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單一 </a:t>
            </a:r>
            <a:r>
              <a:rPr lang="zh-TW" altLang="zh-TW" sz="1600" b="1" dirty="0">
                <a:solidFill>
                  <a:srgbClr val="00009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SSD RAID </a:t>
            </a:r>
            <a:r>
              <a:rPr lang="zh-TW" altLang="zh-TW" sz="1600" b="1" dirty="0" smtClean="0">
                <a:solidFill>
                  <a:srgbClr val="00009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5</a:t>
            </a:r>
            <a:r>
              <a:rPr lang="zh-TW" altLang="en-US" sz="1600" b="1" dirty="0" smtClean="0">
                <a:solidFill>
                  <a:srgbClr val="00009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zh-TW" sz="1600" b="1" dirty="0" smtClean="0">
                <a:solidFill>
                  <a:srgbClr val="00009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比較</a:t>
            </a:r>
            <a:endParaRPr lang="zh-TW" altLang="zh-TW" sz="1600" b="1" dirty="0">
              <a:solidFill>
                <a:srgbClr val="00009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14" name="直線接點 13"/>
          <p:cNvCxnSpPr/>
          <p:nvPr/>
        </p:nvCxnSpPr>
        <p:spPr>
          <a:xfrm>
            <a:off x="4601665" y="1285090"/>
            <a:ext cx="0" cy="3456020"/>
          </a:xfrm>
          <a:prstGeom prst="line">
            <a:avLst/>
          </a:prstGeom>
          <a:ln w="12700" cmpd="sng">
            <a:solidFill>
              <a:srgbClr val="2DA0B5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/>
          <p:nvPr/>
        </p:nvSpPr>
        <p:spPr>
          <a:xfrm>
            <a:off x="0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zh-TW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zh-TW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zh-TW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Shape 393"/>
          <p:cNvSpPr txBox="1">
            <a:spLocks noGrp="1"/>
          </p:cNvSpPr>
          <p:nvPr>
            <p:ph type="title"/>
          </p:nvPr>
        </p:nvSpPr>
        <p:spPr>
          <a:xfrm>
            <a:off x="103300" y="342900"/>
            <a:ext cx="8770500" cy="72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zh-TW" sz="4000" dirty="0">
                <a:latin typeface="+mn-lt"/>
                <a:ea typeface="Microsoft JhengHei"/>
                <a:cs typeface="Microsoft JhengHei"/>
                <a:sym typeface="Microsoft JhengHei"/>
              </a:rPr>
              <a:t>QNAP RAID </a:t>
            </a:r>
            <a:r>
              <a:rPr lang="zh-TW" sz="4000" dirty="0">
                <a:latin typeface="Microsoft JhengHei"/>
                <a:ea typeface="Microsoft JhengHei"/>
                <a:cs typeface="Microsoft JhengHei"/>
                <a:sym typeface="Microsoft JhengHei"/>
              </a:rPr>
              <a:t>組態間的選擇</a:t>
            </a:r>
          </a:p>
        </p:txBody>
      </p:sp>
      <p:graphicFrame>
        <p:nvGraphicFramePr>
          <p:cNvPr id="394" name="Shape 394"/>
          <p:cNvGraphicFramePr/>
          <p:nvPr>
            <p:extLst>
              <p:ext uri="{D42A27DB-BD31-4B8C-83A1-F6EECF244321}">
                <p14:modId xmlns:p14="http://schemas.microsoft.com/office/powerpoint/2010/main" val="93522362"/>
              </p:ext>
            </p:extLst>
          </p:nvPr>
        </p:nvGraphicFramePr>
        <p:xfrm>
          <a:off x="224575" y="1361814"/>
          <a:ext cx="8666400" cy="2850446"/>
        </p:xfrm>
        <a:graphic>
          <a:graphicData uri="http://schemas.openxmlformats.org/drawingml/2006/table">
            <a:tbl>
              <a:tblPr>
                <a:noFill/>
                <a:tableStyleId>{6FE018C1-FCB4-4DCA-8CA4-E89F6936EE5F}</a:tableStyleId>
              </a:tblPr>
              <a:tblGrid>
                <a:gridCol w="1444400"/>
                <a:gridCol w="1381725"/>
                <a:gridCol w="1306525"/>
                <a:gridCol w="1644950"/>
                <a:gridCol w="1444400"/>
                <a:gridCol w="1444400"/>
              </a:tblGrid>
              <a:tr h="367481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b="1" dirty="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RAID 組態</a:t>
                      </a:r>
                    </a:p>
                  </a:txBody>
                  <a:tcPr marL="91425" marR="91425" marT="91425" marB="91425" anchor="ctr">
                    <a:lnL w="3175" cap="flat" cmpd="sng" algn="ctr">
                      <a:solidFill>
                        <a:srgbClr val="0097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b="1" dirty="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RAID 5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b="1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RAID 6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b="1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RAID 10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b="1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RAID 50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b="1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RAID 60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367481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b="1" dirty="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磁碟數量要求</a:t>
                      </a:r>
                    </a:p>
                  </a:txBody>
                  <a:tcPr marL="91425" marR="91425" marT="91425" marB="91425" anchor="ctr">
                    <a:lnL w="3175" cap="flat" cmpd="sng" algn="ctr">
                      <a:solidFill>
                        <a:srgbClr val="0097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至少 3 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至少 4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至少 4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至少 6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至少 8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49596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zh-TW" b="1" dirty="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磁碟損壞保護</a:t>
                      </a:r>
                    </a:p>
                  </a:txBody>
                  <a:tcPr marL="91425" marR="91425" marT="91425" marB="91425" anchor="ctr">
                    <a:lnL w="3175" cap="flat" cmpd="sng" algn="ctr">
                      <a:solidFill>
                        <a:srgbClr val="0097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zh-TW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2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zh-TW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一半的磁碟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zh-TW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2~5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zh-TW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4~10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49596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b="1" dirty="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寫入效能 </a:t>
                      </a:r>
                    </a:p>
                  </a:txBody>
                  <a:tcPr marL="91425" marR="91425" marT="91425" marB="91425" anchor="ctr">
                    <a:lnL w="3175" cap="flat" cmpd="sng" algn="ctr">
                      <a:solidFill>
                        <a:srgbClr val="0097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zh-TW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★★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zh-TW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★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zh-TW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★★★★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zh-TW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★★★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zh-TW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★★★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7481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b="1" dirty="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容量</a:t>
                      </a:r>
                    </a:p>
                  </a:txBody>
                  <a:tcPr marL="91425" marR="91425" marT="91425" marB="91425" anchor="ctr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zh-TW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★★★★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zh-TW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★★★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zh-TW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★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zh-TW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★★★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zh-TW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★★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62624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rgbClr val="000000"/>
                        </a:buClr>
                        <a:buSzPct val="78571"/>
                        <a:buFont typeface="Arial"/>
                        <a:buNone/>
                      </a:pPr>
                      <a:r>
                        <a:rPr lang="zh-TW" b="1" dirty="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應用情境</a:t>
                      </a:r>
                    </a:p>
                  </a:txBody>
                  <a:tcPr marL="91425" marR="91425" marT="91425" marB="91425" anchor="ctr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備份儲存 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通用檔</a:t>
                      </a:r>
                      <a:r>
                        <a:rPr lang="zh-TW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案</a:t>
                      </a:r>
                      <a:endParaRPr lang="en-US" altLang="zh-TW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儲存伺服器 </a:t>
                      </a:r>
                      <a:endParaRPr lang="zh-TW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虛擬應用佈建</a:t>
                      </a:r>
                      <a:r>
                        <a:rPr lang="zh-TW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或</a:t>
                      </a:r>
                      <a:endParaRPr lang="en-US" altLang="zh-TW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資料庫應</a:t>
                      </a:r>
                      <a:r>
                        <a:rPr lang="zh-TW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用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高頻率備份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虛擬應用與</a:t>
                      </a:r>
                      <a:endParaRPr lang="en-US" altLang="zh-TW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線上</a:t>
                      </a:r>
                      <a:r>
                        <a:rPr lang="zh-TW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編輯作業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zh-TW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zh-TW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zh-TW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Shape 401"/>
          <p:cNvSpPr txBox="1"/>
          <p:nvPr/>
        </p:nvSpPr>
        <p:spPr>
          <a:xfrm>
            <a:off x="162629" y="1253400"/>
            <a:ext cx="8649696" cy="2130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4699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zh-TW" sz="2000" b="1" i="0" u="none" strike="noStrike" cap="none" dirty="0">
                <a:solidFill>
                  <a:srgbClr val="0C0C0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HDD RAID 50 = </a:t>
            </a:r>
            <a:r>
              <a:rPr lang="zh-TW" sz="2000" b="1" dirty="0">
                <a:solidFill>
                  <a:srgbClr val="0C0C0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高保護的備份伺服器</a:t>
            </a:r>
          </a:p>
          <a:p>
            <a:pPr marL="469900" lvl="0" indent="-342900">
              <a:spcBef>
                <a:spcPts val="36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zh-TW" sz="2000" b="1" i="0" u="none" strike="noStrike" cap="none" dirty="0">
                <a:solidFill>
                  <a:srgbClr val="0C0C0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HDD RAID 60 </a:t>
            </a:r>
            <a:r>
              <a:rPr lang="zh-TW" sz="2000" b="1" i="0" u="none" strike="noStrike" cap="none" dirty="0" smtClean="0">
                <a:solidFill>
                  <a:srgbClr val="0C0C0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+</a:t>
            </a:r>
            <a:r>
              <a:rPr lang="zh-TW" altLang="en-US" sz="2000" b="1" i="0" u="none" strike="noStrike" cap="none" dirty="0" smtClean="0">
                <a:solidFill>
                  <a:srgbClr val="0C0C0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唯讀 </a:t>
            </a:r>
            <a:r>
              <a:rPr lang="en-US" altLang="zh-TW" sz="2000" b="1" dirty="0" smtClean="0">
                <a:latin typeface="微軟正黑體" pitchFamily="34" charset="-120"/>
                <a:ea typeface="微軟正黑體" pitchFamily="34" charset="-120"/>
              </a:rPr>
              <a:t>SSD </a:t>
            </a: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快取 </a:t>
            </a:r>
            <a:r>
              <a:rPr lang="zh-TW" sz="2000" b="1" i="0" u="none" strike="noStrike" cap="none" dirty="0" smtClean="0">
                <a:solidFill>
                  <a:srgbClr val="0C0C0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=  </a:t>
            </a:r>
            <a:r>
              <a:rPr lang="zh-TW" sz="2000" b="1" dirty="0">
                <a:solidFill>
                  <a:srgbClr val="0C0C0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高保護的檔案伺服器</a:t>
            </a:r>
          </a:p>
          <a:p>
            <a:pPr marL="469900" marR="0" lvl="0" indent="-342900" algn="l" rtl="0">
              <a:spcBef>
                <a:spcPts val="36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zh-TW" sz="2000" b="1" i="0" u="none" strike="noStrike" cap="none" dirty="0">
                <a:solidFill>
                  <a:srgbClr val="04498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SSD RAID </a:t>
            </a:r>
            <a:r>
              <a:rPr lang="zh-TW" sz="2000" b="1" dirty="0">
                <a:solidFill>
                  <a:srgbClr val="04498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50</a:t>
            </a:r>
            <a:r>
              <a:rPr lang="zh-TW" sz="2000" b="1" i="0" u="none" strike="noStrike" cap="none" dirty="0">
                <a:solidFill>
                  <a:srgbClr val="04498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+ HDD RAID 60 =</a:t>
            </a:r>
            <a:r>
              <a:rPr lang="zh-TW" sz="2000" b="1" dirty="0">
                <a:solidFill>
                  <a:srgbClr val="04498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兼具高效能與保護的虛擬儲存伺服器</a:t>
            </a:r>
          </a:p>
        </p:txBody>
      </p:sp>
      <p:sp>
        <p:nvSpPr>
          <p:cNvPr id="402" name="Shape 402"/>
          <p:cNvSpPr txBox="1"/>
          <p:nvPr/>
        </p:nvSpPr>
        <p:spPr>
          <a:xfrm>
            <a:off x="72008" y="4917082"/>
            <a:ext cx="5076000" cy="246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Shape 403"/>
          <p:cNvSpPr txBox="1">
            <a:spLocks noGrp="1"/>
          </p:cNvSpPr>
          <p:nvPr>
            <p:ph type="title"/>
          </p:nvPr>
        </p:nvSpPr>
        <p:spPr>
          <a:xfrm>
            <a:off x="72000" y="342904"/>
            <a:ext cx="9072000" cy="69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zh-TW" sz="4000" dirty="0">
                <a:latin typeface="+mn-lt"/>
                <a:ea typeface="微軟正黑體" pitchFamily="34" charset="-120"/>
                <a:cs typeface="Microsoft JhengHei"/>
                <a:sym typeface="Microsoft JhengHei"/>
              </a:rPr>
              <a:t>Qtier</a:t>
            </a:r>
            <a:r>
              <a:rPr lang="zh-TW" sz="4000" dirty="0"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 也可以搭配 </a:t>
            </a:r>
            <a:r>
              <a:rPr lang="zh-TW" sz="4000" dirty="0">
                <a:latin typeface="+mn-lt"/>
                <a:ea typeface="微軟正黑體" pitchFamily="34" charset="-120"/>
                <a:cs typeface="Microsoft JhengHei"/>
                <a:sym typeface="Microsoft JhengHei"/>
              </a:rPr>
              <a:t>RAID 50/60</a:t>
            </a:r>
          </a:p>
        </p:txBody>
      </p:sp>
      <p:pic>
        <p:nvPicPr>
          <p:cNvPr id="404" name="Shape 404" descr="給coco.png"/>
          <p:cNvPicPr preferRelativeResize="0"/>
          <p:nvPr/>
        </p:nvPicPr>
        <p:blipFill rotWithShape="1">
          <a:blip r:embed="rId3">
            <a:alphaModFix/>
          </a:blip>
          <a:srcRect t="3962" b="-2040"/>
          <a:stretch/>
        </p:blipFill>
        <p:spPr>
          <a:xfrm>
            <a:off x="777281" y="2430776"/>
            <a:ext cx="5875964" cy="2733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Shape 410"/>
          <p:cNvPicPr preferRelativeResize="0"/>
          <p:nvPr/>
        </p:nvPicPr>
        <p:blipFill rotWithShape="1">
          <a:blip r:embed="rId3">
            <a:alphaModFix/>
          </a:blip>
          <a:srcRect l="1184" r="7724"/>
          <a:stretch/>
        </p:blipFill>
        <p:spPr>
          <a:xfrm>
            <a:off x="0" y="573828"/>
            <a:ext cx="9144000" cy="4569672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Shape 411"/>
          <p:cNvSpPr txBox="1"/>
          <p:nvPr/>
        </p:nvSpPr>
        <p:spPr>
          <a:xfrm>
            <a:off x="2771800" y="4021124"/>
            <a:ext cx="1500300" cy="21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zh-TW"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PM</a:t>
            </a:r>
          </a:p>
        </p:txBody>
      </p:sp>
      <p:sp>
        <p:nvSpPr>
          <p:cNvPr id="412" name="Shape 412"/>
          <p:cNvSpPr/>
          <p:nvPr/>
        </p:nvSpPr>
        <p:spPr>
          <a:xfrm>
            <a:off x="-1" y="2184369"/>
            <a:ext cx="7398327" cy="19443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4200">
              <a:solidFill>
                <a:srgbClr val="161D9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13" name="Shape 413"/>
          <p:cNvSpPr/>
          <p:nvPr/>
        </p:nvSpPr>
        <p:spPr>
          <a:xfrm>
            <a:off x="292203" y="2394319"/>
            <a:ext cx="8684197" cy="158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您的挑戰，我們解決</a:t>
            </a:r>
            <a:r>
              <a:rPr lang="en-US" altLang="zh-TW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:</a:t>
            </a:r>
            <a:r>
              <a:rPr lang="zh-TW" sz="40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/>
            </a:r>
            <a:br>
              <a:rPr lang="zh-TW" sz="40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</a:br>
            <a:r>
              <a:rPr lang="zh-TW" sz="4000" b="1" dirty="0" smtClean="0">
                <a:solidFill>
                  <a:srgbClr val="04498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iSCSI</a:t>
            </a:r>
            <a:r>
              <a:rPr lang="en-US" altLang="zh-TW" sz="4000" b="1" dirty="0" smtClean="0">
                <a:solidFill>
                  <a:srgbClr val="04498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4000" b="1" dirty="0" smtClean="0">
                <a:solidFill>
                  <a:srgbClr val="04498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VJBOD </a:t>
            </a:r>
            <a:r>
              <a:rPr lang="zh-TW" sz="4000" b="1" dirty="0">
                <a:solidFill>
                  <a:srgbClr val="04498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虛擬擴充櫃 </a:t>
            </a:r>
            <a:br>
              <a:rPr lang="zh-TW" sz="4000" b="1" dirty="0">
                <a:solidFill>
                  <a:srgbClr val="04498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4000" b="1" dirty="0">
                <a:solidFill>
                  <a:srgbClr val="04498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性價比最高的儲存空間擴充術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圓角矩形 13"/>
          <p:cNvSpPr/>
          <p:nvPr/>
        </p:nvSpPr>
        <p:spPr>
          <a:xfrm>
            <a:off x="5646573" y="1619234"/>
            <a:ext cx="3005300" cy="637618"/>
          </a:xfrm>
          <a:prstGeom prst="roundRect">
            <a:avLst>
              <a:gd name="adj" fmla="val 5839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圓角矩形 8"/>
          <p:cNvSpPr/>
          <p:nvPr/>
        </p:nvSpPr>
        <p:spPr>
          <a:xfrm>
            <a:off x="5514691" y="1466834"/>
            <a:ext cx="3279454" cy="2103302"/>
          </a:xfrm>
          <a:prstGeom prst="roundRect">
            <a:avLst>
              <a:gd name="adj" fmla="val 5839"/>
            </a:avLst>
          </a:pr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支援 </a:t>
            </a:r>
            <a:r>
              <a:rPr lang="en-US" altLang="zh-TW" sz="4000" dirty="0" err="1" smtClean="0">
                <a:latin typeface="微軟正黑體" pitchFamily="34" charset="-120"/>
                <a:ea typeface="微軟正黑體" pitchFamily="34" charset="-120"/>
              </a:rPr>
              <a:t>iSCSI</a:t>
            </a:r>
            <a:r>
              <a:rPr lang="en-US" altLang="zh-TW" sz="40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目標端 </a:t>
            </a:r>
            <a:r>
              <a:rPr lang="en-US" altLang="zh-TW" sz="4000" dirty="0" smtClean="0">
                <a:latin typeface="微軟正黑體" pitchFamily="34" charset="-120"/>
                <a:ea typeface="微軟正黑體" pitchFamily="34" charset="-120"/>
              </a:rPr>
              <a:t>&amp;</a:t>
            </a:r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啟動器 雙模式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Shape 420"/>
          <p:cNvSpPr txBox="1"/>
          <p:nvPr/>
        </p:nvSpPr>
        <p:spPr>
          <a:xfrm>
            <a:off x="300774" y="1258783"/>
            <a:ext cx="5213917" cy="231135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5560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</a:pPr>
            <a:endParaRPr lang="zh-TW" alt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" name="Shape 4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4872" y="1807695"/>
            <a:ext cx="4931184" cy="254166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6" name="矩形 5"/>
          <p:cNvSpPr/>
          <p:nvPr/>
        </p:nvSpPr>
        <p:spPr>
          <a:xfrm>
            <a:off x="5928327" y="2376349"/>
            <a:ext cx="2723546" cy="1126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indent="-45720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</a:pPr>
            <a:r>
              <a:rPr lang="zh-TW" altLang="en-US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掛載儲存空間遠端</a:t>
            </a:r>
            <a:r>
              <a:rPr lang="en-US" altLang="zh-TW" b="1" dirty="0" err="1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iSCSI</a:t>
            </a:r>
            <a:r>
              <a:rPr lang="en-US" altLang="zh-TW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target </a:t>
            </a:r>
            <a:r>
              <a:rPr lang="zh-TW" altLang="en-US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磁碟 </a:t>
            </a:r>
            <a:endParaRPr lang="en-US" altLang="zh-TW" b="1" dirty="0" smtClean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2" indent="-45720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</a:pPr>
            <a:r>
              <a:rPr lang="zh-TW" altLang="en-US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掛載</a:t>
            </a:r>
            <a:r>
              <a:rPr lang="en-US" altLang="zh-TW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QNAP </a:t>
            </a:r>
            <a:r>
              <a:rPr lang="en-US" altLang="zh-TW" b="1" dirty="0" err="1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iSCSI</a:t>
            </a:r>
            <a:r>
              <a:rPr lang="en-US" altLang="zh-TW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NAS</a:t>
            </a:r>
            <a:r>
              <a:rPr lang="zh-TW" altLang="en-US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專屬虛擬擴充櫃 </a:t>
            </a:r>
            <a:r>
              <a:rPr lang="en-US" altLang="zh-TW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(VJBOD)</a:t>
            </a:r>
            <a:endParaRPr lang="zh-TW" altLang="en-US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83894" y="1359879"/>
            <a:ext cx="5187639" cy="384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35560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</a:pPr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一般儲存設備廠商均支援</a:t>
            </a:r>
            <a:r>
              <a:rPr lang="en-US" altLang="zh-TW" sz="1800" b="1" dirty="0" err="1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iSCSI</a:t>
            </a:r>
            <a:r>
              <a:rPr lang="en-US" altLang="zh-TW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目標端的功能設計</a:t>
            </a:r>
          </a:p>
        </p:txBody>
      </p:sp>
      <p:sp>
        <p:nvSpPr>
          <p:cNvPr id="8" name="矩形 7"/>
          <p:cNvSpPr/>
          <p:nvPr/>
        </p:nvSpPr>
        <p:spPr>
          <a:xfrm>
            <a:off x="5602159" y="1598210"/>
            <a:ext cx="3191986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55600">
              <a:lnSpc>
                <a:spcPct val="115000"/>
              </a:lnSpc>
              <a:buClr>
                <a:srgbClr val="044981"/>
              </a:buClr>
              <a:buSzPct val="100000"/>
            </a:pPr>
            <a:r>
              <a:rPr lang="en-US" altLang="zh-TW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QNAP NAS</a:t>
            </a:r>
            <a:r>
              <a:rPr lang="zh-TW" altLang="en-US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還特別設計支持</a:t>
            </a:r>
            <a:endParaRPr lang="en-US" altLang="zh-TW" sz="1600" b="1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355600">
              <a:lnSpc>
                <a:spcPct val="115000"/>
              </a:lnSpc>
              <a:buClr>
                <a:srgbClr val="044981"/>
              </a:buClr>
              <a:buSzPct val="100000"/>
            </a:pPr>
            <a:r>
              <a:rPr lang="en-US" altLang="zh-TW" sz="1600" b="1" dirty="0" err="1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iSCSI</a:t>
            </a:r>
            <a:r>
              <a:rPr lang="en-US" altLang="zh-TW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啟動器並有下列兩種模式</a:t>
            </a:r>
            <a:endParaRPr lang="en-US" altLang="zh-TW" sz="1600" b="1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5602159" y="2384300"/>
            <a:ext cx="381464" cy="307777"/>
            <a:chOff x="1546636" y="3304266"/>
            <a:chExt cx="473628" cy="382141"/>
          </a:xfrm>
        </p:grpSpPr>
        <p:sp>
          <p:nvSpPr>
            <p:cNvPr id="12" name="橢圓 11"/>
            <p:cNvSpPr/>
            <p:nvPr/>
          </p:nvSpPr>
          <p:spPr>
            <a:xfrm>
              <a:off x="1601781" y="3335219"/>
              <a:ext cx="349827" cy="34980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1546636" y="3304266"/>
              <a:ext cx="473628" cy="3821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１</a:t>
              </a:r>
              <a:endParaRPr kumimoji="1"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5602159" y="3008450"/>
            <a:ext cx="381464" cy="307777"/>
            <a:chOff x="1546636" y="3304266"/>
            <a:chExt cx="473628" cy="382141"/>
          </a:xfrm>
        </p:grpSpPr>
        <p:sp>
          <p:nvSpPr>
            <p:cNvPr id="16" name="橢圓 15"/>
            <p:cNvSpPr/>
            <p:nvPr/>
          </p:nvSpPr>
          <p:spPr>
            <a:xfrm>
              <a:off x="1601781" y="3335219"/>
              <a:ext cx="349827" cy="34980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1546636" y="3304266"/>
              <a:ext cx="473628" cy="3821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2</a:t>
              </a:r>
              <a:endParaRPr kumimoji="1"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0775" y="411510"/>
            <a:ext cx="8653219" cy="624600"/>
          </a:xfrm>
        </p:spPr>
        <p:txBody>
          <a:bodyPr/>
          <a:lstStyle/>
          <a:p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使用 </a:t>
            </a:r>
            <a:r>
              <a:rPr lang="en-US" altLang="zh-TW" sz="4000" dirty="0" err="1" smtClean="0">
                <a:latin typeface="微軟正黑體" pitchFamily="34" charset="-120"/>
                <a:ea typeface="微軟正黑體" pitchFamily="34" charset="-120"/>
              </a:rPr>
              <a:t>iSCSI</a:t>
            </a:r>
            <a:r>
              <a:rPr lang="en-US" altLang="zh-TW" sz="40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啟動器掛載各家儲存設備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Shape 420"/>
          <p:cNvSpPr txBox="1"/>
          <p:nvPr/>
        </p:nvSpPr>
        <p:spPr>
          <a:xfrm>
            <a:off x="300774" y="1248535"/>
            <a:ext cx="8653219" cy="19340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5560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-US" altLang="zh-TW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iSCSI</a:t>
            </a:r>
            <a:r>
              <a:rPr lang="en-US" altLang="zh-TW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啟動器與目標端為產業標準協定：</a:t>
            </a:r>
          </a:p>
          <a:p>
            <a:pPr marL="457200" lvl="0" indent="-35560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-US" altLang="zh-TW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QNAP </a:t>
            </a:r>
            <a:r>
              <a:rPr lang="en-US" altLang="zh-TW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iSCSI</a:t>
            </a:r>
            <a:r>
              <a:rPr lang="en-US" altLang="zh-TW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啟動器相容 </a:t>
            </a:r>
            <a:r>
              <a:rPr lang="en-US" altLang="zh-TW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EMC</a:t>
            </a:r>
            <a: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、</a:t>
            </a:r>
            <a:r>
              <a:rPr lang="en-US" altLang="zh-TW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NetApp</a:t>
            </a:r>
            <a: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、</a:t>
            </a:r>
            <a:r>
              <a:rPr lang="en-US" altLang="zh-TW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Synology</a:t>
            </a:r>
            <a: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、</a:t>
            </a:r>
            <a:r>
              <a:rPr lang="en-US" altLang="zh-TW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QSAN </a:t>
            </a:r>
            <a:br>
              <a:rPr lang="en-US" altLang="zh-TW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等廠商 </a:t>
            </a:r>
            <a:r>
              <a:rPr lang="en-US" altLang="zh-TW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iSCSI</a:t>
            </a:r>
            <a:r>
              <a:rPr lang="en-US" altLang="zh-TW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目標端 可以直接掛載不需特殊修改軟體</a:t>
            </a:r>
          </a:p>
          <a:p>
            <a:pPr marL="457200" lvl="0" indent="-35560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活用閒置的儲存設備空間、同時享受</a:t>
            </a:r>
            <a:r>
              <a:rPr lang="en-US" altLang="zh-TW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QNAP NAS</a:t>
            </a:r>
            <a: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智慧化功能</a:t>
            </a:r>
            <a:endParaRPr lang="zh-TW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" name="Shape 427"/>
          <p:cNvPicPr preferRelativeResize="0"/>
          <p:nvPr/>
        </p:nvPicPr>
        <p:blipFill rotWithShape="1">
          <a:blip r:embed="rId2">
            <a:alphaModFix/>
          </a:blip>
          <a:srcRect t="22406" r="32441" b="59805"/>
          <a:stretch/>
        </p:blipFill>
        <p:spPr>
          <a:xfrm>
            <a:off x="429582" y="3178072"/>
            <a:ext cx="2351042" cy="563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428"/>
          <p:cNvPicPr preferRelativeResize="0"/>
          <p:nvPr/>
        </p:nvPicPr>
        <p:blipFill rotWithShape="1">
          <a:blip r:embed="rId3">
            <a:alphaModFix/>
          </a:blip>
          <a:srcRect t="16289"/>
          <a:stretch/>
        </p:blipFill>
        <p:spPr>
          <a:xfrm>
            <a:off x="2804374" y="3083503"/>
            <a:ext cx="2244520" cy="681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429"/>
          <p:cNvPicPr preferRelativeResize="0"/>
          <p:nvPr/>
        </p:nvPicPr>
        <p:blipFill rotWithShape="1">
          <a:blip r:embed="rId4">
            <a:alphaModFix/>
          </a:blip>
          <a:srcRect l="10038" t="10178" r="8415" b="10919"/>
          <a:stretch/>
        </p:blipFill>
        <p:spPr>
          <a:xfrm>
            <a:off x="429582" y="3902624"/>
            <a:ext cx="1835838" cy="501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4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27573" y="3109936"/>
            <a:ext cx="761540" cy="76153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432"/>
          <p:cNvSpPr txBox="1"/>
          <p:nvPr/>
        </p:nvSpPr>
        <p:spPr>
          <a:xfrm>
            <a:off x="398250" y="4685250"/>
            <a:ext cx="6058500" cy="255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1000" dirty="0" smtClean="0">
                <a:latin typeface="+mn-lt"/>
                <a:ea typeface="Microsoft JhengHei"/>
                <a:cs typeface="Microsoft JhengHei"/>
                <a:sym typeface="Microsoft JhengHei"/>
              </a:rPr>
              <a:t>*</a:t>
            </a:r>
            <a:r>
              <a:rPr lang="en-US" altLang="zh-TW" sz="1000" dirty="0" smtClean="0">
                <a:latin typeface="+mn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1000" dirty="0" smtClean="0">
                <a:latin typeface="+mn-lt"/>
                <a:ea typeface="Microsoft JhengHei"/>
                <a:cs typeface="Microsoft JhengHei"/>
                <a:sym typeface="Microsoft JhengHei"/>
              </a:rPr>
              <a:t>商標</a:t>
            </a:r>
            <a:r>
              <a:rPr lang="zh-TW" sz="1000" dirty="0">
                <a:latin typeface="+mn-lt"/>
                <a:ea typeface="Microsoft JhengHei"/>
                <a:cs typeface="Microsoft JhengHei"/>
                <a:sym typeface="Microsoft JhengHei"/>
              </a:rPr>
              <a:t>為各公司所有。</a:t>
            </a:r>
          </a:p>
        </p:txBody>
      </p:sp>
      <p:pic>
        <p:nvPicPr>
          <p:cNvPr id="10" name="Shape 430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2964008" y="3902624"/>
            <a:ext cx="1556864" cy="429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142"/>
          <p:cNvPicPr preferRelativeResize="0"/>
          <p:nvPr/>
        </p:nvPicPr>
        <p:blipFill rotWithShape="1">
          <a:blip r:embed="rId3">
            <a:alphaModFix/>
          </a:blip>
          <a:srcRect l="12898" t="26183" r="14369" b="17728"/>
          <a:stretch/>
        </p:blipFill>
        <p:spPr>
          <a:xfrm>
            <a:off x="-1" y="411510"/>
            <a:ext cx="9144001" cy="5491289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Shape 137"/>
          <p:cNvSpPr/>
          <p:nvPr/>
        </p:nvSpPr>
        <p:spPr>
          <a:xfrm>
            <a:off x="-1" y="2810213"/>
            <a:ext cx="7267700" cy="13656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4200">
              <a:solidFill>
                <a:srgbClr val="161D9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8" name="Shape 138"/>
          <p:cNvSpPr txBox="1"/>
          <p:nvPr/>
        </p:nvSpPr>
        <p:spPr>
          <a:xfrm>
            <a:off x="294749" y="2810213"/>
            <a:ext cx="7269833" cy="136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您的挑戰，我們解決: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 sz="4000" b="1" dirty="0">
                <a:solidFill>
                  <a:srgbClr val="04498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昂貴的SSD，發揮效益最重要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圓角矩形 56"/>
          <p:cNvSpPr/>
          <p:nvPr/>
        </p:nvSpPr>
        <p:spPr>
          <a:xfrm>
            <a:off x="214282" y="1693655"/>
            <a:ext cx="4556501" cy="3260009"/>
          </a:xfrm>
          <a:prstGeom prst="roundRect">
            <a:avLst>
              <a:gd name="adj" fmla="val 1852"/>
            </a:avLst>
          </a:prstGeom>
          <a:solidFill>
            <a:schemeClr val="bg1"/>
          </a:solidFill>
          <a:ln>
            <a:solidFill>
              <a:srgbClr val="41BE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 35"/>
          <p:cNvSpPr/>
          <p:nvPr/>
        </p:nvSpPr>
        <p:spPr>
          <a:xfrm>
            <a:off x="336135" y="3714878"/>
            <a:ext cx="4307429" cy="1152000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區塊層級 </a:t>
            </a:r>
            <a:r>
              <a:rPr lang="en-US" altLang="zh-TW" sz="4000" dirty="0" err="1" smtClean="0">
                <a:latin typeface="微軟正黑體" pitchFamily="34" charset="-120"/>
                <a:ea typeface="微軟正黑體" pitchFamily="34" charset="-120"/>
              </a:rPr>
              <a:t>vs</a:t>
            </a:r>
            <a:r>
              <a:rPr lang="en-US" altLang="zh-TW" sz="40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檔案層級 </a:t>
            </a:r>
            <a:r>
              <a:rPr lang="en-US" altLang="zh-TW" sz="4000" dirty="0" err="1" smtClean="0">
                <a:latin typeface="微軟正黑體" pitchFamily="34" charset="-120"/>
                <a:ea typeface="微軟正黑體" pitchFamily="34" charset="-120"/>
              </a:rPr>
              <a:t>iSCSI</a:t>
            </a:r>
            <a:r>
              <a:rPr lang="en-US" altLang="zh-TW" sz="4000" dirty="0" smtClean="0">
                <a:latin typeface="微軟正黑體" pitchFamily="34" charset="-120"/>
                <a:ea typeface="微軟正黑體" pitchFamily="34" charset="-120"/>
              </a:rPr>
              <a:t> LUN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Shape 420"/>
          <p:cNvSpPr txBox="1"/>
          <p:nvPr/>
        </p:nvSpPr>
        <p:spPr>
          <a:xfrm>
            <a:off x="5041128" y="1264436"/>
            <a:ext cx="3474720" cy="22309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5560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</a:pPr>
            <a:endParaRPr lang="zh-TW" alt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7" name="群組 16"/>
          <p:cNvGrpSpPr/>
          <p:nvPr/>
        </p:nvGrpSpPr>
        <p:grpSpPr>
          <a:xfrm>
            <a:off x="4937761" y="1408978"/>
            <a:ext cx="4166484" cy="1839646"/>
            <a:chOff x="4509243" y="2491596"/>
            <a:chExt cx="3927090" cy="1839646"/>
          </a:xfrm>
        </p:grpSpPr>
        <p:sp>
          <p:nvSpPr>
            <p:cNvPr id="10" name="圓角矩形 9"/>
            <p:cNvSpPr/>
            <p:nvPr/>
          </p:nvSpPr>
          <p:spPr>
            <a:xfrm>
              <a:off x="4509244" y="2776274"/>
              <a:ext cx="3687266" cy="1533335"/>
            </a:xfrm>
            <a:prstGeom prst="roundRect">
              <a:avLst>
                <a:gd name="adj" fmla="val 11233"/>
              </a:avLst>
            </a:prstGeom>
            <a:solidFill>
              <a:srgbClr val="41BEC8">
                <a:alpha val="49000"/>
              </a:srgbClr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4606671" y="3155023"/>
              <a:ext cx="3829662" cy="1176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lvl="1" indent="-355600">
                <a:lnSpc>
                  <a:spcPct val="115000"/>
                </a:lnSpc>
                <a:spcBef>
                  <a:spcPts val="500"/>
                </a:spcBef>
                <a:buClr>
                  <a:srgbClr val="044981"/>
                </a:buClr>
                <a:buSzPct val="100000"/>
              </a:pPr>
              <a:r>
                <a:rPr lang="zh-TW" altLang="en-US" sz="1800" b="1" dirty="0" smtClean="0">
                  <a:solidFill>
                    <a:srgbClr val="00206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支援</a:t>
              </a:r>
              <a:r>
                <a:rPr lang="en-US" altLang="zh-TW" sz="1800" b="1" dirty="0" smtClean="0">
                  <a:solidFill>
                    <a:srgbClr val="00206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VAAI</a:t>
              </a:r>
              <a:r>
                <a:rPr lang="zh-TW" altLang="en-US" sz="1800" b="1" dirty="0" smtClean="0">
                  <a:solidFill>
                    <a:srgbClr val="00206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精簡配置、微軟</a:t>
              </a:r>
              <a:r>
                <a:rPr lang="en-US" altLang="zh-TW" sz="1800" b="1" dirty="0" smtClean="0">
                  <a:solidFill>
                    <a:srgbClr val="00206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ODX</a:t>
              </a:r>
              <a:r>
                <a:rPr lang="zh-TW" altLang="en-US" sz="1800" b="1" dirty="0" smtClean="0">
                  <a:solidFill>
                    <a:srgbClr val="00206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等</a:t>
              </a:r>
            </a:p>
            <a:p>
              <a:pPr marL="457200" lvl="1" indent="-355600">
                <a:lnSpc>
                  <a:spcPct val="115000"/>
                </a:lnSpc>
                <a:spcBef>
                  <a:spcPts val="500"/>
                </a:spcBef>
                <a:buClr>
                  <a:srgbClr val="044981"/>
                </a:buClr>
                <a:buSzPct val="100000"/>
              </a:pPr>
              <a:r>
                <a:rPr lang="zh-TW" altLang="en-US" sz="1800" b="1" dirty="0" smtClean="0">
                  <a:solidFill>
                    <a:srgbClr val="00206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可以直覺的操作並且分配空間</a:t>
              </a:r>
            </a:p>
            <a:p>
              <a:pPr marL="457200" lvl="1" indent="-355600">
                <a:lnSpc>
                  <a:spcPct val="115000"/>
                </a:lnSpc>
                <a:spcBef>
                  <a:spcPts val="500"/>
                </a:spcBef>
                <a:buClr>
                  <a:srgbClr val="044981"/>
                </a:buClr>
                <a:buSzPct val="100000"/>
              </a:pPr>
              <a:r>
                <a:rPr lang="zh-TW" altLang="en-US" sz="1800" b="1" dirty="0" smtClean="0">
                  <a:solidFill>
                    <a:srgbClr val="00206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避免額外的處理及檔案系統干擾</a:t>
              </a:r>
            </a:p>
          </p:txBody>
        </p:sp>
        <p:sp>
          <p:nvSpPr>
            <p:cNvPr id="12" name="＞形箭號 11"/>
            <p:cNvSpPr/>
            <p:nvPr/>
          </p:nvSpPr>
          <p:spPr>
            <a:xfrm>
              <a:off x="4602214" y="3254385"/>
              <a:ext cx="196078" cy="172065"/>
            </a:xfrm>
            <a:prstGeom prst="chevron">
              <a:avLst/>
            </a:prstGeom>
            <a:solidFill>
              <a:srgbClr val="FFFFFF">
                <a:alpha val="7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3" name="＞形箭號 12"/>
            <p:cNvSpPr/>
            <p:nvPr/>
          </p:nvSpPr>
          <p:spPr>
            <a:xfrm>
              <a:off x="4602214" y="3623517"/>
              <a:ext cx="196078" cy="172065"/>
            </a:xfrm>
            <a:prstGeom prst="chevron">
              <a:avLst/>
            </a:prstGeom>
            <a:solidFill>
              <a:srgbClr val="FFFFFF">
                <a:alpha val="7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圓角矩形 13"/>
            <p:cNvSpPr/>
            <p:nvPr/>
          </p:nvSpPr>
          <p:spPr>
            <a:xfrm>
              <a:off x="4509243" y="2491596"/>
              <a:ext cx="3687266" cy="612733"/>
            </a:xfrm>
            <a:prstGeom prst="roundRect">
              <a:avLst>
                <a:gd name="adj" fmla="val 0"/>
              </a:avLst>
            </a:prstGeom>
            <a:solidFill>
              <a:srgbClr val="044981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800" b="1" dirty="0" err="1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iSCSI</a:t>
              </a:r>
              <a:r>
                <a:rPr lang="en-US" altLang="zh-TW" sz="18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zh-TW" altLang="en-US" sz="18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區塊層級 </a:t>
              </a:r>
              <a:endParaRPr lang="en-US" altLang="zh-TW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algn="ctr"/>
              <a:r>
                <a:rPr lang="en-US" altLang="zh-TW" sz="18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LUN</a:t>
              </a:r>
              <a:r>
                <a:rPr lang="zh-TW" altLang="en-US" sz="18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在儲存池中配置空間</a:t>
              </a:r>
              <a:endParaRPr lang="zh-TW" altLang="en-US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＞形箭號 14"/>
            <p:cNvSpPr/>
            <p:nvPr/>
          </p:nvSpPr>
          <p:spPr>
            <a:xfrm>
              <a:off x="4594719" y="4000631"/>
              <a:ext cx="196078" cy="172065"/>
            </a:xfrm>
            <a:prstGeom prst="chevron">
              <a:avLst/>
            </a:prstGeom>
            <a:solidFill>
              <a:srgbClr val="FFFFFF">
                <a:alpha val="7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8" name="圓角矩形 17"/>
          <p:cNvSpPr/>
          <p:nvPr/>
        </p:nvSpPr>
        <p:spPr>
          <a:xfrm>
            <a:off x="214282" y="1405931"/>
            <a:ext cx="4572403" cy="599878"/>
          </a:xfrm>
          <a:prstGeom prst="roundRect">
            <a:avLst>
              <a:gd name="adj" fmla="val 0"/>
            </a:avLst>
          </a:prstGeom>
          <a:solidFill>
            <a:srgbClr val="044981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355600" algn="ctr">
              <a:buClr>
                <a:srgbClr val="044981"/>
              </a:buClr>
              <a:buSzPct val="100000"/>
            </a:pPr>
            <a:r>
              <a:rPr lang="en-US" altLang="zh-TW" sz="1800" b="1" dirty="0" err="1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iSCSI</a:t>
            </a:r>
            <a:r>
              <a:rPr lang="en-US" altLang="zh-TW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檔案層級 </a:t>
            </a:r>
            <a:r>
              <a:rPr lang="en-US" altLang="zh-TW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LUN</a:t>
            </a:r>
          </a:p>
          <a:p>
            <a:pPr marL="457200" lvl="0" indent="-355600" algn="ctr">
              <a:buClr>
                <a:srgbClr val="044981"/>
              </a:buClr>
              <a:buSzPct val="100000"/>
            </a:pPr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在檔案系統中配置空間</a:t>
            </a:r>
          </a:p>
        </p:txBody>
      </p:sp>
      <p:sp>
        <p:nvSpPr>
          <p:cNvPr id="19" name="矩形 18"/>
          <p:cNvSpPr/>
          <p:nvPr/>
        </p:nvSpPr>
        <p:spPr>
          <a:xfrm>
            <a:off x="336135" y="2099754"/>
            <a:ext cx="4307429" cy="648000"/>
          </a:xfrm>
          <a:prstGeom prst="rect">
            <a:avLst/>
          </a:prstGeom>
          <a:solidFill>
            <a:srgbClr val="41BEC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2" name="圓角矩形 21"/>
          <p:cNvSpPr/>
          <p:nvPr/>
        </p:nvSpPr>
        <p:spPr>
          <a:xfrm>
            <a:off x="488536" y="2211988"/>
            <a:ext cx="3956248" cy="423532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  <a:alpha val="90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355600" algn="ctr">
              <a:buClr>
                <a:srgbClr val="044981"/>
              </a:buClr>
              <a:buSzPct val="100000"/>
            </a:pPr>
            <a:r>
              <a:rPr lang="zh-TW" altLang="en-US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多種應用程式</a:t>
            </a:r>
          </a:p>
        </p:txBody>
      </p:sp>
      <p:sp>
        <p:nvSpPr>
          <p:cNvPr id="25" name="矩形 24"/>
          <p:cNvSpPr/>
          <p:nvPr/>
        </p:nvSpPr>
        <p:spPr>
          <a:xfrm>
            <a:off x="336135" y="2832302"/>
            <a:ext cx="4307429" cy="72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圓角矩形 26"/>
          <p:cNvSpPr/>
          <p:nvPr/>
        </p:nvSpPr>
        <p:spPr>
          <a:xfrm>
            <a:off x="488536" y="2924879"/>
            <a:ext cx="831386" cy="540000"/>
          </a:xfrm>
          <a:prstGeom prst="roundRect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共用</a:t>
            </a:r>
            <a:endParaRPr lang="en-US" altLang="zh-TW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資料夾</a:t>
            </a:r>
            <a:endParaRPr lang="zh-TW" altLang="en-US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  <p:sp>
        <p:nvSpPr>
          <p:cNvPr id="28" name="圓角矩形 27"/>
          <p:cNvSpPr/>
          <p:nvPr/>
        </p:nvSpPr>
        <p:spPr>
          <a:xfrm>
            <a:off x="1431774" y="2924879"/>
            <a:ext cx="1080849" cy="540000"/>
          </a:xfrm>
          <a:prstGeom prst="roundRect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檔案層級</a:t>
            </a:r>
            <a:r>
              <a:rPr lang="en-US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iSCSI</a:t>
            </a:r>
            <a:r>
              <a:rPr 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LUN</a:t>
            </a:r>
            <a:endParaRPr lang="en-US" sz="1200" dirty="0" smtClean="0">
              <a:solidFill>
                <a:schemeClr val="bg1"/>
              </a:solidFill>
            </a:endParaRPr>
          </a:p>
        </p:txBody>
      </p:sp>
      <p:grpSp>
        <p:nvGrpSpPr>
          <p:cNvPr id="50" name="群組 49"/>
          <p:cNvGrpSpPr/>
          <p:nvPr/>
        </p:nvGrpSpPr>
        <p:grpSpPr>
          <a:xfrm>
            <a:off x="472631" y="3820991"/>
            <a:ext cx="4051666" cy="939775"/>
            <a:chOff x="583945" y="3786438"/>
            <a:chExt cx="4051666" cy="939775"/>
          </a:xfrm>
        </p:grpSpPr>
        <p:sp>
          <p:nvSpPr>
            <p:cNvPr id="32" name="圓角矩形 31"/>
            <p:cNvSpPr/>
            <p:nvPr/>
          </p:nvSpPr>
          <p:spPr>
            <a:xfrm>
              <a:off x="583945" y="3786438"/>
              <a:ext cx="2055887" cy="432000"/>
            </a:xfrm>
            <a:prstGeom prst="roundRect">
              <a:avLst>
                <a:gd name="adj" fmla="val 0"/>
              </a:avLst>
            </a:prstGeom>
            <a:solidFill>
              <a:srgbClr val="0070C0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 smtClean="0">
                  <a:latin typeface="微軟正黑體" pitchFamily="34" charset="-120"/>
                  <a:ea typeface="微軟正黑體" pitchFamily="34" charset="-120"/>
                </a:rPr>
                <a:t>磁碟區 </a:t>
              </a:r>
              <a:r>
                <a:rPr lang="en-US" b="1" dirty="0" smtClean="0">
                  <a:latin typeface="微軟正黑體" pitchFamily="34" charset="-120"/>
                  <a:ea typeface="微軟正黑體" pitchFamily="34" charset="-120"/>
                </a:rPr>
                <a:t>Volume</a:t>
              </a:r>
              <a:endPara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  <p:sp>
          <p:nvSpPr>
            <p:cNvPr id="33" name="圓角矩形 32"/>
            <p:cNvSpPr/>
            <p:nvPr/>
          </p:nvSpPr>
          <p:spPr>
            <a:xfrm>
              <a:off x="2743202" y="3786438"/>
              <a:ext cx="1880101" cy="432000"/>
            </a:xfrm>
            <a:prstGeom prst="roundRect">
              <a:avLst>
                <a:gd name="adj" fmla="val 0"/>
              </a:avLst>
            </a:prstGeom>
            <a:solidFill>
              <a:srgbClr val="0070C0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 smtClean="0">
                  <a:latin typeface="微軟正黑體" pitchFamily="34" charset="-120"/>
                  <a:ea typeface="微軟正黑體" pitchFamily="34" charset="-120"/>
                </a:rPr>
                <a:t>區塊層級 </a:t>
              </a:r>
              <a:r>
                <a:rPr lang="en-US" b="1" dirty="0" err="1" smtClean="0">
                  <a:latin typeface="微軟正黑體" pitchFamily="34" charset="-120"/>
                  <a:ea typeface="微軟正黑體" pitchFamily="34" charset="-120"/>
                </a:rPr>
                <a:t>iSCSI</a:t>
              </a:r>
              <a:r>
                <a:rPr lang="en-US" b="1" dirty="0" smtClean="0">
                  <a:latin typeface="微軟正黑體" pitchFamily="34" charset="-120"/>
                  <a:ea typeface="微軟正黑體" pitchFamily="34" charset="-120"/>
                </a:rPr>
                <a:t> LUN</a:t>
              </a:r>
              <a:endPara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  <p:sp>
          <p:nvSpPr>
            <p:cNvPr id="37" name="圓角矩形 36"/>
            <p:cNvSpPr/>
            <p:nvPr/>
          </p:nvSpPr>
          <p:spPr>
            <a:xfrm>
              <a:off x="583947" y="4302681"/>
              <a:ext cx="4051664" cy="423532"/>
            </a:xfrm>
            <a:prstGeom prst="roundRect">
              <a:avLst>
                <a:gd name="adj" fmla="val 0"/>
              </a:avLst>
            </a:prstGeom>
            <a:solidFill>
              <a:srgbClr val="0070C0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儲存池</a:t>
              </a:r>
            </a:p>
          </p:txBody>
        </p:sp>
      </p:grpSp>
      <p:cxnSp>
        <p:nvCxnSpPr>
          <p:cNvPr id="41" name="直線單箭頭接點 40"/>
          <p:cNvCxnSpPr/>
          <p:nvPr/>
        </p:nvCxnSpPr>
        <p:spPr>
          <a:xfrm rot="5400000">
            <a:off x="2057172" y="3645536"/>
            <a:ext cx="445572" cy="1588"/>
          </a:xfrm>
          <a:prstGeom prst="straightConnector1">
            <a:avLst/>
          </a:prstGeom>
          <a:ln w="28575">
            <a:solidFill>
              <a:srgbClr val="5A27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單箭頭接點 44"/>
          <p:cNvCxnSpPr/>
          <p:nvPr/>
        </p:nvCxnSpPr>
        <p:spPr>
          <a:xfrm rot="5400000">
            <a:off x="407115" y="3689252"/>
            <a:ext cx="445572" cy="1588"/>
          </a:xfrm>
          <a:prstGeom prst="straightConnector1">
            <a:avLst/>
          </a:prstGeom>
          <a:ln w="28575">
            <a:solidFill>
              <a:srgbClr val="5A27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單箭頭接點 48"/>
          <p:cNvCxnSpPr/>
          <p:nvPr/>
        </p:nvCxnSpPr>
        <p:spPr>
          <a:xfrm rot="5400000">
            <a:off x="2767654" y="3231601"/>
            <a:ext cx="1177192" cy="1588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單箭頭接點 53"/>
          <p:cNvCxnSpPr/>
          <p:nvPr/>
        </p:nvCxnSpPr>
        <p:spPr>
          <a:xfrm rot="5400000">
            <a:off x="1862128" y="2795407"/>
            <a:ext cx="319774" cy="1588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單箭頭接點 55"/>
          <p:cNvCxnSpPr/>
          <p:nvPr/>
        </p:nvCxnSpPr>
        <p:spPr>
          <a:xfrm rot="5400000">
            <a:off x="705961" y="2795407"/>
            <a:ext cx="319774" cy="1588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圓角矩形 30"/>
          <p:cNvSpPr/>
          <p:nvPr/>
        </p:nvSpPr>
        <p:spPr>
          <a:xfrm>
            <a:off x="3077796" y="2938277"/>
            <a:ext cx="617017" cy="527844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 46"/>
          <p:cNvSpPr/>
          <p:nvPr/>
        </p:nvSpPr>
        <p:spPr>
          <a:xfrm>
            <a:off x="3085111" y="2913142"/>
            <a:ext cx="6785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6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乾淨</a:t>
            </a:r>
            <a:endParaRPr lang="en-US" altLang="zh-TW" sz="16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6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環境</a:t>
            </a:r>
            <a:endParaRPr lang="zh-TW" altLang="en-US" sz="16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4" name="圓角矩形 33"/>
          <p:cNvSpPr/>
          <p:nvPr/>
        </p:nvSpPr>
        <p:spPr>
          <a:xfrm>
            <a:off x="724206" y="3516084"/>
            <a:ext cx="1463038" cy="250000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矩形 45"/>
          <p:cNvSpPr/>
          <p:nvPr/>
        </p:nvSpPr>
        <p:spPr>
          <a:xfrm>
            <a:off x="731520" y="3488056"/>
            <a:ext cx="14630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彼此干擾嚴重</a:t>
            </a:r>
            <a:endParaRPr lang="zh-TW" altLang="en-US" sz="16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線接點 31"/>
          <p:cNvCxnSpPr/>
          <p:nvPr/>
        </p:nvCxnSpPr>
        <p:spPr>
          <a:xfrm>
            <a:off x="2338535" y="2443277"/>
            <a:ext cx="2229898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D:\工作進行中\20170911直播母版16比9\20171012直播ppt元素\儀表板-02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32265" y="2617352"/>
            <a:ext cx="2480804" cy="2170704"/>
          </a:xfrm>
          <a:prstGeom prst="rect">
            <a:avLst/>
          </a:prstGeom>
          <a:noFill/>
        </p:spPr>
      </p:pic>
      <p:pic>
        <p:nvPicPr>
          <p:cNvPr id="1026" name="Picture 2" descr="D:\工作進行中\20170911直播母版16比9\20171012直播ppt元素\儀表板-02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358166" y="1474344"/>
            <a:ext cx="2958742" cy="3300134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351130"/>
            <a:ext cx="5554010" cy="684980"/>
          </a:xfrm>
        </p:spPr>
        <p:txBody>
          <a:bodyPr/>
          <a:lstStyle/>
          <a:p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區塊層級 </a:t>
            </a:r>
            <a:r>
              <a:rPr lang="en-US" altLang="zh-TW" sz="4000" dirty="0" err="1" smtClean="0">
                <a:latin typeface="微軟正黑體" pitchFamily="34" charset="-120"/>
                <a:ea typeface="微軟正黑體" pitchFamily="34" charset="-120"/>
              </a:rPr>
              <a:t>iSCSI</a:t>
            </a:r>
            <a:r>
              <a:rPr lang="en-US" altLang="zh-TW" sz="4000" dirty="0" smtClean="0">
                <a:latin typeface="微軟正黑體" pitchFamily="34" charset="-120"/>
                <a:ea typeface="微軟正黑體" pitchFamily="34" charset="-120"/>
              </a:rPr>
              <a:t> LUN </a:t>
            </a: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Shape 420"/>
          <p:cNvSpPr txBox="1"/>
          <p:nvPr/>
        </p:nvSpPr>
        <p:spPr>
          <a:xfrm>
            <a:off x="0" y="1192379"/>
            <a:ext cx="9123721" cy="999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5560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-US" altLang="zh-TW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TS-1635 </a:t>
            </a:r>
            <a: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區塊層級</a:t>
            </a:r>
            <a:r>
              <a:rPr lang="en-US" altLang="zh-TW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檔案層級 </a:t>
            </a:r>
            <a:r>
              <a:rPr lang="en-US" altLang="zh-TW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LUN </a:t>
            </a:r>
            <a: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採用 </a:t>
            </a:r>
            <a:r>
              <a:rPr lang="en-US" altLang="zh-TW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RAID 50, 12HDD </a:t>
            </a:r>
            <a: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不使用任何快取</a:t>
            </a:r>
            <a:endParaRPr lang="en-US" altLang="zh-TW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indent="-35560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共用資料夾持續有資料寫入的情況</a:t>
            </a:r>
          </a:p>
          <a:p>
            <a:pPr marL="457200" lvl="0" indent="-35560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endParaRPr lang="en-US" altLang="zh-TW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076823" y="4594981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區塊層級</a:t>
            </a:r>
            <a:endParaRPr lang="zh-TW" altLang="en-US" sz="1600" b="1" dirty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486562" y="4606282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檔案層級</a:t>
            </a:r>
            <a:endParaRPr lang="zh-TW" altLang="en-US" sz="1600" b="1" dirty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784345" y="212428"/>
            <a:ext cx="33393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抗多檔讀寫干擾能力強 </a:t>
            </a:r>
            <a:endParaRPr lang="zh-TW" altLang="en-US" sz="2400" b="1" dirty="0">
              <a:solidFill>
                <a:srgbClr val="FFFF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5784345" y="574445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效能表現穩定優異</a:t>
            </a:r>
            <a:endParaRPr lang="zh-TW" altLang="en-US" sz="2400" b="1" dirty="0">
              <a:solidFill>
                <a:srgbClr val="FFFF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89926" y="3867912"/>
            <a:ext cx="216436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sz="36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微軟正黑體" pitchFamily="34" charset="-120"/>
              </a:rPr>
              <a:t>333</a:t>
            </a:r>
            <a:endParaRPr lang="zh-TW" altLang="en-US" sz="3600" b="1" dirty="0">
              <a:solidFill>
                <a:schemeClr val="accent5">
                  <a:lumMod val="75000"/>
                </a:schemeClr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147261" y="3857268"/>
            <a:ext cx="296265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sz="36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微軟正黑體" pitchFamily="34" charset="-120"/>
              </a:rPr>
              <a:t>51</a:t>
            </a:r>
            <a:endParaRPr lang="zh-TW" altLang="en-US" sz="3600" b="1" dirty="0">
              <a:solidFill>
                <a:schemeClr val="accent5">
                  <a:lumMod val="75000"/>
                </a:schemeClr>
              </a:solidFill>
              <a:latin typeface="+mn-lt"/>
              <a:ea typeface="微軟正黑體" pitchFamily="34" charset="-120"/>
            </a:endParaRPr>
          </a:p>
        </p:txBody>
      </p:sp>
      <p:grpSp>
        <p:nvGrpSpPr>
          <p:cNvPr id="21" name="群組 20"/>
          <p:cNvGrpSpPr/>
          <p:nvPr/>
        </p:nvGrpSpPr>
        <p:grpSpPr>
          <a:xfrm>
            <a:off x="3127682" y="2978839"/>
            <a:ext cx="1500435" cy="1446550"/>
            <a:chOff x="7429959" y="2723341"/>
            <a:chExt cx="1500435" cy="1446550"/>
          </a:xfrm>
        </p:grpSpPr>
        <p:sp>
          <p:nvSpPr>
            <p:cNvPr id="18" name="矩形 17"/>
            <p:cNvSpPr/>
            <p:nvPr/>
          </p:nvSpPr>
          <p:spPr>
            <a:xfrm>
              <a:off x="7761432" y="2723341"/>
              <a:ext cx="775412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8800" b="1" dirty="0" smtClean="0">
                  <a:solidFill>
                    <a:srgbClr val="FF0000"/>
                  </a:solidFill>
                  <a:latin typeface="+mn-lt"/>
                  <a:ea typeface="微軟正黑體" pitchFamily="34" charset="-120"/>
                </a:rPr>
                <a:t>6</a:t>
              </a:r>
              <a:endParaRPr lang="zh-TW" altLang="en-US" sz="4800" b="1" dirty="0">
                <a:solidFill>
                  <a:srgbClr val="FF0000"/>
                </a:solidFill>
                <a:latin typeface="+mn-lt"/>
                <a:ea typeface="微軟正黑體" pitchFamily="34" charset="-12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8396383" y="3461519"/>
              <a:ext cx="53401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400" b="1" dirty="0" smtClean="0">
                  <a:solidFill>
                    <a:srgbClr val="FF0000"/>
                  </a:solidFill>
                  <a:latin typeface="+mn-lt"/>
                  <a:ea typeface="微軟正黑體" pitchFamily="34" charset="-120"/>
                </a:rPr>
                <a:t>倍</a:t>
              </a:r>
              <a:endParaRPr lang="zh-TW" altLang="en-US" sz="2400" b="1" dirty="0">
                <a:solidFill>
                  <a:srgbClr val="FF0000"/>
                </a:solidFill>
                <a:latin typeface="+mn-lt"/>
                <a:ea typeface="微軟正黑體" pitchFamily="34" charset="-12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7429959" y="3376774"/>
              <a:ext cx="45878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3200" b="1" dirty="0" smtClean="0">
                  <a:solidFill>
                    <a:srgbClr val="FF0000"/>
                  </a:solidFill>
                  <a:ea typeface="微軟正黑體" pitchFamily="34" charset="-120"/>
                </a:rPr>
                <a:t>X</a:t>
              </a:r>
              <a:endParaRPr lang="zh-TW" altLang="en-US" sz="3200" b="1" dirty="0"/>
            </a:p>
          </p:txBody>
        </p:sp>
      </p:grpSp>
      <p:sp>
        <p:nvSpPr>
          <p:cNvPr id="22" name="矩形 21"/>
          <p:cNvSpPr/>
          <p:nvPr/>
        </p:nvSpPr>
        <p:spPr>
          <a:xfrm>
            <a:off x="3193517" y="2937754"/>
            <a:ext cx="12944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600" b="1" dirty="0" smtClean="0">
                <a:solidFill>
                  <a:srgbClr val="FF0000"/>
                </a:solidFill>
                <a:latin typeface="+mn-lt"/>
                <a:ea typeface="微軟正黑體" pitchFamily="34" charset="-120"/>
              </a:rPr>
              <a:t>差異可達</a:t>
            </a:r>
            <a:endParaRPr lang="zh-TW" altLang="en-US" sz="1600" b="1" dirty="0">
              <a:solidFill>
                <a:srgbClr val="FF0000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041240" y="4139387"/>
            <a:ext cx="15271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1600" b="1" dirty="0" smtClean="0">
                <a:solidFill>
                  <a:srgbClr val="FF0000"/>
                </a:solidFill>
                <a:latin typeface="+mn-lt"/>
                <a:ea typeface="微軟正黑體" pitchFamily="34" charset="-120"/>
              </a:rPr>
              <a:t>以上</a:t>
            </a:r>
            <a:endParaRPr lang="zh-TW" altLang="en-US" sz="1600" b="1" dirty="0">
              <a:solidFill>
                <a:srgbClr val="FF0000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550486" y="4633453"/>
            <a:ext cx="2489691" cy="261610"/>
          </a:xfrm>
          <a:prstGeom prst="rect">
            <a:avLst/>
          </a:prstGeom>
          <a:ln>
            <a:solidFill>
              <a:srgbClr val="2DA0B5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1100" b="1" dirty="0" smtClean="0">
                <a:solidFill>
                  <a:schemeClr val="accent5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數據愈高表示反應時間愈長效能愈差</a:t>
            </a:r>
            <a:endParaRPr lang="zh-TW" altLang="en-US" sz="1100" b="1" dirty="0">
              <a:solidFill>
                <a:schemeClr val="accent5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199550" y="4119130"/>
            <a:ext cx="5659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 smtClean="0">
                <a:solidFill>
                  <a:schemeClr val="accent5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毫秒</a:t>
            </a:r>
            <a:endParaRPr lang="zh-TW" altLang="en-US" b="1" dirty="0">
              <a:solidFill>
                <a:schemeClr val="accent5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29" name="群組 28"/>
          <p:cNvGrpSpPr/>
          <p:nvPr/>
        </p:nvGrpSpPr>
        <p:grpSpPr>
          <a:xfrm>
            <a:off x="789925" y="2235906"/>
            <a:ext cx="2164364" cy="400110"/>
            <a:chOff x="539552" y="2192016"/>
            <a:chExt cx="2164364" cy="400110"/>
          </a:xfrm>
        </p:grpSpPr>
        <p:sp>
          <p:nvSpPr>
            <p:cNvPr id="28" name="圓角矩形 27"/>
            <p:cNvSpPr/>
            <p:nvPr/>
          </p:nvSpPr>
          <p:spPr>
            <a:xfrm>
              <a:off x="539552" y="2192016"/>
              <a:ext cx="2010934" cy="400110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539552" y="2192016"/>
              <a:ext cx="216436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抗干擾能力測試</a:t>
              </a:r>
              <a:endParaRPr lang="zh-TW" alt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5792049" y="4119130"/>
            <a:ext cx="5659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 smtClean="0">
                <a:solidFill>
                  <a:schemeClr val="accent5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毫秒</a:t>
            </a:r>
            <a:endParaRPr lang="zh-TW" altLang="en-US" b="1" dirty="0">
              <a:solidFill>
                <a:schemeClr val="accent5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 txBox="1">
            <a:spLocks noGrp="1"/>
          </p:cNvSpPr>
          <p:nvPr>
            <p:ph type="title"/>
          </p:nvPr>
        </p:nvSpPr>
        <p:spPr>
          <a:xfrm>
            <a:off x="571500" y="344775"/>
            <a:ext cx="8001000" cy="716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傳統</a:t>
            </a:r>
            <a:r>
              <a:rPr lang="en-US" altLang="zh-TW" sz="4000" dirty="0" err="1" smtClean="0"/>
              <a:t>iSCSI</a:t>
            </a:r>
            <a:r>
              <a:rPr lang="en-US" altLang="zh-TW" sz="4000" dirty="0" smtClean="0"/>
              <a:t> / JBOD</a:t>
            </a:r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擴充儲存空間</a:t>
            </a:r>
            <a:endParaRPr lang="zh-TW" sz="4000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  <p:sp>
        <p:nvSpPr>
          <p:cNvPr id="420" name="Shape 420"/>
          <p:cNvSpPr txBox="1"/>
          <p:nvPr/>
        </p:nvSpPr>
        <p:spPr>
          <a:xfrm>
            <a:off x="300774" y="1248535"/>
            <a:ext cx="8638399" cy="849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lvl="0" indent="-35560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-US" altLang="zh-TW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NAS+iSCSI</a:t>
            </a:r>
            <a:r>
              <a:rPr lang="en-US" altLang="zh-TW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Target </a:t>
            </a:r>
            <a: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：使用端無法得知儲存狀態，且功能限於資料存取</a:t>
            </a:r>
          </a:p>
          <a:p>
            <a:pPr marL="457200" lvl="0" indent="-35560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-US" altLang="zh-TW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NAS+JBOD</a:t>
            </a:r>
            <a: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：使用實體連線端口有限，並需以本機做</a:t>
            </a:r>
            <a:r>
              <a:rPr lang="en-US" altLang="zh-TW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RAID</a:t>
            </a:r>
            <a: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保護</a:t>
            </a:r>
            <a:endParaRPr lang="zh-TW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38" name="Shape 478"/>
          <p:cNvCxnSpPr/>
          <p:nvPr/>
        </p:nvCxnSpPr>
        <p:spPr>
          <a:xfrm>
            <a:off x="2500588" y="3887556"/>
            <a:ext cx="4025157" cy="0"/>
          </a:xfrm>
          <a:prstGeom prst="straightConnector1">
            <a:avLst/>
          </a:prstGeom>
          <a:noFill/>
          <a:ln w="76200" cap="flat" cmpd="sng">
            <a:solidFill>
              <a:srgbClr val="6600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9" name="Shape 478"/>
          <p:cNvCxnSpPr/>
          <p:nvPr/>
        </p:nvCxnSpPr>
        <p:spPr>
          <a:xfrm>
            <a:off x="2546795" y="3887556"/>
            <a:ext cx="4025157" cy="0"/>
          </a:xfrm>
          <a:prstGeom prst="straightConnector1">
            <a:avLst/>
          </a:prstGeom>
          <a:noFill/>
          <a:ln w="38100" cap="flat" cmpd="sng">
            <a:solidFill>
              <a:srgbClr val="D955D1"/>
            </a:solidFill>
            <a:prstDash val="sysDash"/>
            <a:round/>
            <a:headEnd type="none" w="lg" len="lg"/>
            <a:tailEnd type="none" w="lg" len="lg"/>
          </a:ln>
        </p:spPr>
      </p:cxnSp>
      <p:cxnSp>
        <p:nvCxnSpPr>
          <p:cNvPr id="32" name="Shape 478"/>
          <p:cNvCxnSpPr/>
          <p:nvPr/>
        </p:nvCxnSpPr>
        <p:spPr>
          <a:xfrm>
            <a:off x="2500588" y="2843464"/>
            <a:ext cx="4025157" cy="0"/>
          </a:xfrm>
          <a:prstGeom prst="straightConnector1">
            <a:avLst/>
          </a:prstGeom>
          <a:noFill/>
          <a:ln w="76200" cap="flat" cmpd="sng">
            <a:solidFill>
              <a:srgbClr val="3366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5" name="Shape 478"/>
          <p:cNvCxnSpPr/>
          <p:nvPr/>
        </p:nvCxnSpPr>
        <p:spPr>
          <a:xfrm>
            <a:off x="2546795" y="2843464"/>
            <a:ext cx="4025157" cy="0"/>
          </a:xfrm>
          <a:prstGeom prst="straightConnector1">
            <a:avLst/>
          </a:prstGeom>
          <a:noFill/>
          <a:ln w="38100" cap="flat" cmpd="sng">
            <a:solidFill>
              <a:schemeClr val="accent5">
                <a:lumMod val="40000"/>
                <a:lumOff val="60000"/>
              </a:schemeClr>
            </a:solidFill>
            <a:prstDash val="sysDash"/>
            <a:round/>
            <a:headEnd type="none" w="lg" len="lg"/>
            <a:tailEnd type="none" w="lg" len="lg"/>
          </a:ln>
        </p:spPr>
      </p:cxn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949" y="3426461"/>
            <a:ext cx="2235756" cy="722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hape 4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9361" y="2272318"/>
            <a:ext cx="1287438" cy="934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229637" y="3242505"/>
            <a:ext cx="1901650" cy="1186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Shape 475"/>
          <p:cNvSpPr txBox="1"/>
          <p:nvPr/>
        </p:nvSpPr>
        <p:spPr>
          <a:xfrm>
            <a:off x="1586669" y="3207157"/>
            <a:ext cx="1010130" cy="204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TW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TVS-882</a:t>
            </a:r>
            <a:endParaRPr lang="zh-TW" sz="1000" b="1" dirty="0">
              <a:solidFill>
                <a:schemeClr val="tx1">
                  <a:lumMod val="75000"/>
                  <a:lumOff val="2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3" name="Shape 475"/>
          <p:cNvSpPr txBox="1"/>
          <p:nvPr/>
        </p:nvSpPr>
        <p:spPr>
          <a:xfrm>
            <a:off x="4435260" y="4051172"/>
            <a:ext cx="1735242" cy="23208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TW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REXP-1220U-RP#1</a:t>
            </a:r>
            <a:endParaRPr lang="zh-TW" sz="1000" b="1" dirty="0">
              <a:solidFill>
                <a:schemeClr val="tx1">
                  <a:lumMod val="75000"/>
                  <a:lumOff val="2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5" name="Shape 475"/>
          <p:cNvSpPr txBox="1"/>
          <p:nvPr/>
        </p:nvSpPr>
        <p:spPr>
          <a:xfrm>
            <a:off x="6438084" y="4051171"/>
            <a:ext cx="1610771" cy="23208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TW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REXP-1220U-RP#1</a:t>
            </a:r>
            <a:endParaRPr lang="zh-TW" sz="1000" b="1" dirty="0">
              <a:solidFill>
                <a:schemeClr val="tx1">
                  <a:lumMod val="75000"/>
                  <a:lumOff val="2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847836" y="2272318"/>
            <a:ext cx="1522016" cy="951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Shape 475"/>
          <p:cNvSpPr txBox="1"/>
          <p:nvPr/>
        </p:nvSpPr>
        <p:spPr>
          <a:xfrm>
            <a:off x="1309361" y="4076269"/>
            <a:ext cx="1527546" cy="144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TW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TS-1263U-RP</a:t>
            </a:r>
            <a:endParaRPr lang="zh-TW" sz="1000" b="1" dirty="0">
              <a:solidFill>
                <a:schemeClr val="tx1">
                  <a:lumMod val="75000"/>
                  <a:lumOff val="2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28" name="群組 27"/>
          <p:cNvGrpSpPr/>
          <p:nvPr/>
        </p:nvGrpSpPr>
        <p:grpSpPr>
          <a:xfrm>
            <a:off x="534222" y="3768494"/>
            <a:ext cx="561598" cy="380114"/>
            <a:chOff x="6501126" y="1235555"/>
            <a:chExt cx="644461" cy="436200"/>
          </a:xfrm>
        </p:grpSpPr>
        <p:pic>
          <p:nvPicPr>
            <p:cNvPr id="29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01126" y="1235555"/>
              <a:ext cx="349174" cy="417356"/>
            </a:xfrm>
            <a:prstGeom prst="rect">
              <a:avLst/>
            </a:prstGeom>
          </p:spPr>
        </p:pic>
        <p:sp>
          <p:nvSpPr>
            <p:cNvPr id="30" name="圓角矩形 29"/>
            <p:cNvSpPr/>
            <p:nvPr/>
          </p:nvSpPr>
          <p:spPr>
            <a:xfrm>
              <a:off x="6623349" y="1486443"/>
              <a:ext cx="522238" cy="185312"/>
            </a:xfrm>
            <a:prstGeom prst="roundRect">
              <a:avLst/>
            </a:prstGeom>
            <a:solidFill>
              <a:srgbClr val="41BEC8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800" dirty="0" smtClean="0"/>
                <a:t>RAID</a:t>
              </a:r>
              <a:endParaRPr kumimoji="1" lang="zh-TW" altLang="en-US" sz="800" dirty="0"/>
            </a:p>
          </p:txBody>
        </p:sp>
      </p:grpSp>
      <p:sp>
        <p:nvSpPr>
          <p:cNvPr id="37" name="Shape 475"/>
          <p:cNvSpPr txBox="1"/>
          <p:nvPr/>
        </p:nvSpPr>
        <p:spPr>
          <a:xfrm>
            <a:off x="6360692" y="3194377"/>
            <a:ext cx="1040279" cy="232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TW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TX-831X</a:t>
            </a:r>
            <a:endParaRPr lang="zh-TW" sz="1000" b="1" dirty="0">
              <a:solidFill>
                <a:schemeClr val="tx1">
                  <a:lumMod val="75000"/>
                  <a:lumOff val="2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3" name="圖片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626" y="3633848"/>
            <a:ext cx="772141" cy="514760"/>
          </a:xfrm>
          <a:prstGeom prst="rect">
            <a:avLst/>
          </a:prstGeom>
        </p:spPr>
      </p:pic>
      <p:pic>
        <p:nvPicPr>
          <p:cNvPr id="34" name="Shape 471"/>
          <p:cNvPicPr preferRelativeResize="0"/>
          <p:nvPr/>
        </p:nvPicPr>
        <p:blipFill rotWithShape="1">
          <a:blip r:embed="rId9">
            <a:alphaModFix/>
          </a:blip>
          <a:srcRect l="14199" t="17401" r="15816" b="22553"/>
          <a:stretch/>
        </p:blipFill>
        <p:spPr>
          <a:xfrm>
            <a:off x="4090960" y="2428874"/>
            <a:ext cx="1012860" cy="770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圖片 35" descr="資料夾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20" y="2943025"/>
            <a:ext cx="403140" cy="299480"/>
          </a:xfrm>
          <a:prstGeom prst="rect">
            <a:avLst/>
          </a:prstGeom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6215074" y="3242505"/>
            <a:ext cx="1901650" cy="1186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zh-TW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zh-TW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zh-TW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Shape 436"/>
          <p:cNvSpPr txBox="1"/>
          <p:nvPr/>
        </p:nvSpPr>
        <p:spPr>
          <a:xfrm>
            <a:off x="142925" y="1049200"/>
            <a:ext cx="3475902" cy="3029412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400"/>
              </a:spcBef>
              <a:buNone/>
            </a:pPr>
            <a:endParaRPr sz="2000" b="1" dirty="0">
              <a:solidFill>
                <a:srgbClr val="43434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69900" lvl="0" indent="-342900">
              <a:lnSpc>
                <a:spcPct val="115000"/>
              </a:lnSpc>
              <a:spcBef>
                <a:spcPts val="40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使用 </a:t>
            </a:r>
            <a:r>
              <a:rPr lang="en-US" altLang="zh-TW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VJBOD </a:t>
            </a:r>
            <a: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功能直接建立遠端</a:t>
            </a:r>
            <a:r>
              <a:rPr lang="en-US" altLang="zh-TW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LUN</a:t>
            </a:r>
            <a: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並掛載成為本機磁碟</a:t>
            </a:r>
            <a:r>
              <a:rPr 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endParaRPr lang="zh-TW" sz="2000" b="1" dirty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69900" lvl="0" indent="-342900" rtl="0">
              <a:lnSpc>
                <a:spcPct val="115000"/>
              </a:lnSpc>
              <a:spcBef>
                <a:spcPts val="40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建立儲存池、擷取快照、</a:t>
            </a:r>
            <a:br>
              <a:rPr 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使用媒體櫃、用</a:t>
            </a:r>
            <a:r>
              <a:rPr lang="zh-TW" sz="2000" b="1" dirty="0">
                <a:solidFill>
                  <a:srgbClr val="35353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Qsirch</a:t>
            </a:r>
            <a:r>
              <a:rPr lang="zh-TW" sz="2000" b="1" dirty="0">
                <a:solidFill>
                  <a:schemeClr val="accent5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zh-TW" sz="2000" b="1" dirty="0">
                <a:solidFill>
                  <a:schemeClr val="accent5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智慧搜尋等發揮</a:t>
            </a:r>
            <a:r>
              <a:rPr 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NAS儲存空間</a:t>
            </a:r>
          </a:p>
          <a:p>
            <a:pPr marR="0" lvl="0" algn="l" rtl="0">
              <a:spcBef>
                <a:spcPts val="360"/>
              </a:spcBef>
              <a:buClr>
                <a:srgbClr val="044981"/>
              </a:buClr>
            </a:pPr>
            <a:endParaRPr sz="1800" b="1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Shape 437"/>
          <p:cNvSpPr txBox="1"/>
          <p:nvPr/>
        </p:nvSpPr>
        <p:spPr>
          <a:xfrm>
            <a:off x="72008" y="4896600"/>
            <a:ext cx="5076000" cy="246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Shape 438"/>
          <p:cNvSpPr txBox="1">
            <a:spLocks noGrp="1"/>
          </p:cNvSpPr>
          <p:nvPr>
            <p:ph type="title"/>
          </p:nvPr>
        </p:nvSpPr>
        <p:spPr>
          <a:xfrm>
            <a:off x="254450" y="315400"/>
            <a:ext cx="8669400" cy="733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zh-TW" sz="4000" dirty="0">
                <a:solidFill>
                  <a:srgbClr val="FFFFFF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iSCSI VJBOD </a:t>
            </a:r>
            <a:r>
              <a:rPr lang="zh-TW" sz="4000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取代</a:t>
            </a:r>
            <a:r>
              <a:rPr lang="zh-TW" altLang="en-US" sz="4000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4000" dirty="0" smtClean="0">
                <a:solidFill>
                  <a:srgbClr val="FFFFFF"/>
                </a:solidFill>
                <a:ea typeface="Microsoft JhengHei"/>
                <a:cs typeface="Microsoft JhengHei"/>
                <a:sym typeface="Microsoft JhengHei"/>
              </a:rPr>
              <a:t>JBOD</a:t>
            </a:r>
            <a:endParaRPr lang="zh-TW" sz="4000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40" name="群組 39"/>
          <p:cNvGrpSpPr/>
          <p:nvPr/>
        </p:nvGrpSpPr>
        <p:grpSpPr>
          <a:xfrm>
            <a:off x="3810240" y="1302933"/>
            <a:ext cx="4945652" cy="2895824"/>
            <a:chOff x="3810240" y="1500438"/>
            <a:chExt cx="4945652" cy="2895824"/>
          </a:xfrm>
        </p:grpSpPr>
        <p:sp>
          <p:nvSpPr>
            <p:cNvPr id="9" name="Shape 475"/>
            <p:cNvSpPr txBox="1"/>
            <p:nvPr/>
          </p:nvSpPr>
          <p:spPr>
            <a:xfrm>
              <a:off x="4432730" y="1784058"/>
              <a:ext cx="982147" cy="3474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en-US" altLang="zh-TW" sz="1200" dirty="0" smtClean="0"/>
                <a:t>Container Station</a:t>
              </a:r>
              <a:endParaRPr 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0" name="Shape 475"/>
            <p:cNvSpPr txBox="1"/>
            <p:nvPr/>
          </p:nvSpPr>
          <p:spPr>
            <a:xfrm>
              <a:off x="5332257" y="2274331"/>
              <a:ext cx="890988" cy="3474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2</a:t>
              </a:r>
              <a:r>
                <a:rPr lang="zh-TW" altLang="en-US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zh-TW" altLang="zh-TW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x</a:t>
              </a:r>
              <a:r>
                <a:rPr lang="zh-TW" altLang="en-US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en-US" altLang="zh-TW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10G</a:t>
              </a:r>
              <a:r>
                <a:rPr lang="zh-TW" altLang="en-US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en-US" altLang="zh-TW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SFP+</a:t>
              </a:r>
              <a:endParaRPr 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1" name="Shape 475"/>
            <p:cNvSpPr txBox="1"/>
            <p:nvPr/>
          </p:nvSpPr>
          <p:spPr>
            <a:xfrm>
              <a:off x="3810240" y="3125662"/>
              <a:ext cx="1377829" cy="3925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TS-831X</a:t>
              </a:r>
              <a:endParaRPr 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2" name="Shape 475"/>
            <p:cNvSpPr txBox="1"/>
            <p:nvPr/>
          </p:nvSpPr>
          <p:spPr>
            <a:xfrm>
              <a:off x="4806086" y="3755426"/>
              <a:ext cx="1682496" cy="5224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zh-TW" altLang="en-US" sz="1200" b="1" dirty="0" smtClean="0">
                  <a:latin typeface="微軟正黑體" pitchFamily="34" charset="-120"/>
                  <a:ea typeface="微軟正黑體" pitchFamily="34" charset="-120"/>
                </a:rPr>
                <a:t>乙太網路，彈性連線</a:t>
              </a:r>
              <a:endParaRPr 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  <p:sp>
          <p:nvSpPr>
            <p:cNvPr id="13" name="Shape 475"/>
            <p:cNvSpPr txBox="1"/>
            <p:nvPr/>
          </p:nvSpPr>
          <p:spPr>
            <a:xfrm>
              <a:off x="7688275" y="4128418"/>
              <a:ext cx="1067617" cy="267844"/>
            </a:xfrm>
            <a:prstGeom prst="rect">
              <a:avLst/>
            </a:prstGeom>
            <a:solidFill>
              <a:srgbClr val="3B7AE7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zh-TW" altLang="en-US" sz="11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虛擬儲存池 </a:t>
              </a:r>
              <a:r>
                <a:rPr lang="en-US" altLang="zh-TW" sz="11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Microsoft JhengHei"/>
                  <a:sym typeface="Microsoft JhengHei"/>
                </a:rPr>
                <a:t>2</a:t>
              </a:r>
              <a:endParaRPr lang="zh-TW" sz="11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  <p:sp>
          <p:nvSpPr>
            <p:cNvPr id="15" name="Shape 475"/>
            <p:cNvSpPr txBox="1"/>
            <p:nvPr/>
          </p:nvSpPr>
          <p:spPr>
            <a:xfrm>
              <a:off x="7648098" y="2078672"/>
              <a:ext cx="1092563" cy="25773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zh-TW" altLang="zh-TW" sz="11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Microsoft JhengHei"/>
                  <a:sym typeface="Microsoft JhengHei"/>
                </a:rPr>
                <a:t>i</a:t>
              </a:r>
              <a:r>
                <a:rPr lang="en-US" altLang="zh-TW" sz="11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Microsoft JhengHei"/>
                  <a:sym typeface="Microsoft JhengHei"/>
                </a:rPr>
                <a:t>SCSI</a:t>
              </a:r>
              <a:r>
                <a:rPr lang="zh-TW" altLang="en-US" sz="11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Microsoft JhengHei"/>
                  <a:sym typeface="Microsoft JhengHei"/>
                </a:rPr>
                <a:t>  </a:t>
              </a:r>
              <a:r>
                <a:rPr lang="en-US" altLang="zh-TW" sz="11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Microsoft JhengHei"/>
                  <a:sym typeface="Microsoft JhengHei"/>
                </a:rPr>
                <a:t>LUN</a:t>
              </a:r>
              <a:endParaRPr lang="zh-TW" sz="11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  <p:pic>
          <p:nvPicPr>
            <p:cNvPr id="22" name="Shape 46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753765" y="2502255"/>
              <a:ext cx="955150" cy="6936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Shape 475"/>
            <p:cNvSpPr txBox="1"/>
            <p:nvPr/>
          </p:nvSpPr>
          <p:spPr>
            <a:xfrm>
              <a:off x="7680960" y="3203182"/>
              <a:ext cx="1064530" cy="257734"/>
            </a:xfrm>
            <a:prstGeom prst="rect">
              <a:avLst/>
            </a:prstGeom>
            <a:solidFill>
              <a:srgbClr val="8C55D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zh-TW" altLang="en-US" sz="11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虛擬儲存池 </a:t>
              </a:r>
              <a:r>
                <a:rPr lang="en-US" altLang="zh-TW" sz="11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Microsoft JhengHei"/>
                  <a:sym typeface="Microsoft JhengHei"/>
                </a:rPr>
                <a:t>1</a:t>
              </a:r>
              <a:endParaRPr lang="zh-TW" sz="11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  <p:pic>
          <p:nvPicPr>
            <p:cNvPr id="23" name="Shape 467"/>
            <p:cNvPicPr preferRelativeResize="0"/>
            <p:nvPr/>
          </p:nvPicPr>
          <p:blipFill>
            <a:blip r:embed="rId4"/>
            <a:srcRect r="36396"/>
            <a:stretch>
              <a:fillRect/>
            </a:stretch>
          </p:blipFill>
          <p:spPr>
            <a:xfrm>
              <a:off x="7818480" y="3553395"/>
              <a:ext cx="607510" cy="5969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Picture 8"/>
            <p:cNvPicPr>
              <a:picLocks noChangeAspect="1"/>
            </p:cNvPicPr>
            <p:nvPr/>
          </p:nvPicPr>
          <p:blipFill rotWithShape="1">
            <a:blip r:embed="rId5">
              <a:extLst/>
            </a:blip>
            <a:srcRect l="9169" t="5367" r="9013" b="4819"/>
            <a:stretch/>
          </p:blipFill>
          <p:spPr>
            <a:xfrm>
              <a:off x="7702905" y="1500438"/>
              <a:ext cx="936104" cy="578234"/>
            </a:xfrm>
            <a:prstGeom prst="rect">
              <a:avLst/>
            </a:prstGeom>
          </p:spPr>
        </p:pic>
        <p:pic>
          <p:nvPicPr>
            <p:cNvPr id="2050" name="Picture 2" descr="\\Marketing\Marketing\MarketingMaterials\DM\NAS\Software_Section_brochure\QNAP product icon_20170816-assets\Container_station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934976" y="1671530"/>
              <a:ext cx="494148" cy="494922"/>
            </a:xfrm>
            <a:prstGeom prst="rect">
              <a:avLst/>
            </a:prstGeom>
            <a:noFill/>
          </p:spPr>
        </p:pic>
        <p:cxnSp>
          <p:nvCxnSpPr>
            <p:cNvPr id="25" name="Shape 482"/>
            <p:cNvCxnSpPr/>
            <p:nvPr/>
          </p:nvCxnSpPr>
          <p:spPr>
            <a:xfrm>
              <a:off x="5216977" y="2984602"/>
              <a:ext cx="2322085" cy="1282596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rgbClr val="00B0F0"/>
              </a:solidFill>
              <a:prstDash val="sysDash"/>
              <a:round/>
              <a:headEnd type="none" w="lg" len="lg"/>
              <a:tailEnd type="none" w="lg" len="lg"/>
            </a:ln>
          </p:spPr>
        </p:cxnSp>
        <p:cxnSp>
          <p:nvCxnSpPr>
            <p:cNvPr id="28" name="Shape 482"/>
            <p:cNvCxnSpPr/>
            <p:nvPr/>
          </p:nvCxnSpPr>
          <p:spPr>
            <a:xfrm flipV="1">
              <a:off x="5216977" y="1870020"/>
              <a:ext cx="2471298" cy="853633"/>
            </a:xfrm>
            <a:prstGeom prst="bentConnector3">
              <a:avLst>
                <a:gd name="adj1" fmla="val 45560"/>
              </a:avLst>
            </a:prstGeom>
            <a:noFill/>
            <a:ln w="38100" cap="flat" cmpd="sng">
              <a:solidFill>
                <a:schemeClr val="accent5">
                  <a:lumMod val="75000"/>
                </a:schemeClr>
              </a:solidFill>
              <a:prstDash val="sysDash"/>
              <a:round/>
              <a:headEnd type="none" w="lg" len="lg"/>
              <a:tailEnd type="none" w="lg" len="lg"/>
            </a:ln>
          </p:spPr>
        </p:cxnSp>
        <p:cxnSp>
          <p:nvCxnSpPr>
            <p:cNvPr id="33" name="Shape 482"/>
            <p:cNvCxnSpPr/>
            <p:nvPr/>
          </p:nvCxnSpPr>
          <p:spPr>
            <a:xfrm flipV="1">
              <a:off x="5216977" y="2841746"/>
              <a:ext cx="2536788" cy="4820"/>
            </a:xfrm>
            <a:prstGeom prst="straightConnector1">
              <a:avLst/>
            </a:prstGeom>
            <a:noFill/>
            <a:ln w="38100" cap="flat" cmpd="sng">
              <a:solidFill>
                <a:srgbClr val="7030A0"/>
              </a:solidFill>
              <a:prstDash val="sysDash"/>
              <a:round/>
              <a:headEnd type="none" w="lg" len="lg"/>
              <a:tailEnd type="none" w="lg" len="lg"/>
            </a:ln>
          </p:spPr>
        </p:cxnSp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7"/>
            <a:stretch>
              <a:fillRect/>
            </a:stretch>
          </p:blipFill>
          <p:spPr bwMode="auto">
            <a:xfrm>
              <a:off x="3810240" y="2251922"/>
              <a:ext cx="1522016" cy="951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93285" y="3195867"/>
              <a:ext cx="526306" cy="535383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36" name="圓角矩形 35"/>
            <p:cNvSpPr/>
            <p:nvPr/>
          </p:nvSpPr>
          <p:spPr>
            <a:xfrm>
              <a:off x="4923804" y="3517708"/>
              <a:ext cx="593465" cy="237718"/>
            </a:xfrm>
            <a:prstGeom prst="roundRect">
              <a:avLst>
                <a:gd name="adj" fmla="val 50000"/>
              </a:avLst>
            </a:prstGeom>
            <a:solidFill>
              <a:srgbClr val="41BEC8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800" dirty="0" smtClean="0"/>
                <a:t>RAID</a:t>
              </a:r>
              <a:endParaRPr kumimoji="1" lang="zh-TW" altLang="en-US" sz="800" dirty="0"/>
            </a:p>
          </p:txBody>
        </p:sp>
        <p:pic>
          <p:nvPicPr>
            <p:cNvPr id="37" name="圖片 36" descr="分享器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5806" y="2621815"/>
              <a:ext cx="1146008" cy="45222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Shape 457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44" y="1067400"/>
            <a:ext cx="3818459" cy="3361779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Shape 458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zh-TW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zh-TW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zh-TW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Shape 459"/>
          <p:cNvSpPr txBox="1"/>
          <p:nvPr/>
        </p:nvSpPr>
        <p:spPr>
          <a:xfrm>
            <a:off x="72008" y="4917082"/>
            <a:ext cx="5076000" cy="246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Shape 460"/>
          <p:cNvSpPr txBox="1">
            <a:spLocks noGrp="1"/>
          </p:cNvSpPr>
          <p:nvPr>
            <p:ph type="title"/>
          </p:nvPr>
        </p:nvSpPr>
        <p:spPr>
          <a:xfrm>
            <a:off x="254450" y="342900"/>
            <a:ext cx="8669400" cy="72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zh-TW" sz="4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啟用備用連線提升儲存安全</a:t>
            </a:r>
          </a:p>
        </p:txBody>
      </p:sp>
      <p:sp>
        <p:nvSpPr>
          <p:cNvPr id="461" name="Shape 461"/>
          <p:cNvSpPr txBox="1"/>
          <p:nvPr/>
        </p:nvSpPr>
        <p:spPr>
          <a:xfrm>
            <a:off x="254450" y="1339594"/>
            <a:ext cx="4743219" cy="2832278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0" lvl="0" indent="-69850" rtl="0">
              <a:lnSpc>
                <a:spcPct val="115000"/>
              </a:lnSpc>
              <a:spcBef>
                <a:spcPts val="500"/>
              </a:spcBef>
              <a:buSzPct val="55000"/>
              <a:buNone/>
            </a:pPr>
            <a:r>
              <a:rPr lang="zh-TW" sz="2000" b="1" u="sng" dirty="0" smtClean="0">
                <a:solidFill>
                  <a:srgbClr val="0B539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搭配</a:t>
            </a:r>
            <a:r>
              <a:rPr lang="en-US" altLang="zh-TW" sz="2000" b="1" u="sng" dirty="0" smtClean="0">
                <a:solidFill>
                  <a:srgbClr val="0B539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2000" b="1" u="sng" dirty="0" smtClean="0">
                <a:solidFill>
                  <a:srgbClr val="0B539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Port Trunking</a:t>
            </a:r>
            <a:r>
              <a:rPr lang="en-US" altLang="zh-TW" sz="2000" b="1" u="sng" dirty="0" smtClean="0">
                <a:solidFill>
                  <a:srgbClr val="0B539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2000" b="1" u="sng" dirty="0" smtClean="0">
                <a:solidFill>
                  <a:srgbClr val="0B539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功能</a:t>
            </a:r>
            <a:endParaRPr lang="zh-TW" sz="2000" b="1" u="sng" dirty="0">
              <a:solidFill>
                <a:srgbClr val="0B5394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69900" lvl="0" indent="-342900" rtl="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建立備份連線</a:t>
            </a:r>
          </a:p>
          <a:p>
            <a:pPr marL="469900" lvl="0" indent="-342900" rtl="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透過支援的分享器</a:t>
            </a:r>
            <a:br>
              <a:rPr 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用多線路提升效能</a:t>
            </a:r>
          </a:p>
          <a:p>
            <a:pPr marL="469900" lvl="0" indent="-342900" rtl="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可應用</a:t>
            </a:r>
            <a:r>
              <a:rPr lang="zh-TW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於</a:t>
            </a:r>
            <a:r>
              <a:rPr lang="en-US" altLang="zh-TW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</a:t>
            </a:r>
            <a:r>
              <a:rPr 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GbE、10GbE、40GbE</a:t>
            </a:r>
          </a:p>
        </p:txBody>
      </p:sp>
      <p:pic>
        <p:nvPicPr>
          <p:cNvPr id="2" name="圖片 1" descr="綠_硬碟.png"/>
          <p:cNvPicPr>
            <a:picLocks noChangeAspect="1"/>
          </p:cNvPicPr>
          <p:nvPr/>
        </p:nvPicPr>
        <p:blipFill>
          <a:blip r:embed="rId4">
            <a:alphaModFix amt="9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424" y="1652480"/>
            <a:ext cx="684890" cy="6848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zh-TW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zh-TW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zh-TW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Shape 495"/>
          <p:cNvSpPr txBox="1"/>
          <p:nvPr/>
        </p:nvSpPr>
        <p:spPr>
          <a:xfrm>
            <a:off x="72008" y="4917082"/>
            <a:ext cx="5076000" cy="246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Shape 496"/>
          <p:cNvSpPr txBox="1">
            <a:spLocks noGrp="1"/>
          </p:cNvSpPr>
          <p:nvPr>
            <p:ph type="title"/>
          </p:nvPr>
        </p:nvSpPr>
        <p:spPr>
          <a:xfrm>
            <a:off x="254450" y="411500"/>
            <a:ext cx="86694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zh-TW" sz="4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連線故障自動回復，安全有保障</a:t>
            </a:r>
          </a:p>
        </p:txBody>
      </p:sp>
      <p:sp>
        <p:nvSpPr>
          <p:cNvPr id="497" name="Shape 497"/>
          <p:cNvSpPr txBox="1"/>
          <p:nvPr/>
        </p:nvSpPr>
        <p:spPr>
          <a:xfrm>
            <a:off x="72000" y="1205743"/>
            <a:ext cx="8297700" cy="2029852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457200" lvl="0" indent="-355600" rtl="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zh-TW" sz="2000" b="1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反應速度極快的連線機制</a:t>
            </a:r>
          </a:p>
          <a:p>
            <a:pPr marL="457200" lvl="0" indent="-355600" rtl="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zh-TW" sz="2000" b="1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當遠端NAS連線出現問題時快速進入斷線狀態，確保主機不誤判</a:t>
            </a:r>
          </a:p>
          <a:p>
            <a:pPr marL="457200" lvl="0" indent="-35560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zh-TW" sz="2000" b="1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當連線回復正常時自動恢復虛擬磁碟與儲存</a:t>
            </a:r>
            <a:r>
              <a:rPr lang="zh-TW" sz="2000" b="1" dirty="0" smtClean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空間</a:t>
            </a: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連線</a:t>
            </a:r>
            <a:r>
              <a:rPr lang="zh-TW" sz="2000" b="1" dirty="0" smtClean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狀態</a:t>
            </a:r>
            <a:endParaRPr lang="zh-TW" sz="2000" b="1" dirty="0">
              <a:solidFill>
                <a:srgbClr val="26262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R="0" lvl="0" algn="l" rtl="0">
              <a:spcBef>
                <a:spcPts val="360"/>
              </a:spcBef>
              <a:buClr>
                <a:srgbClr val="044981"/>
              </a:buClr>
            </a:pPr>
            <a:endParaRPr sz="1800" b="1" i="0" u="none" strike="noStrike" cap="none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8" name="Shape 498"/>
          <p:cNvPicPr preferRelativeResize="0"/>
          <p:nvPr/>
        </p:nvPicPr>
        <p:blipFill>
          <a:blip r:embed="rId3"/>
          <a:srcRect/>
          <a:stretch>
            <a:fillRect/>
          </a:stretch>
        </p:blipFill>
        <p:spPr>
          <a:xfrm>
            <a:off x="3277811" y="2451538"/>
            <a:ext cx="4581788" cy="2509434"/>
          </a:xfrm>
          <a:prstGeom prst="rect">
            <a:avLst/>
          </a:prstGeom>
          <a:noFill/>
          <a:ln w="3175" cmpd="sng">
            <a:solidFill>
              <a:schemeClr val="bg1">
                <a:lumMod val="85000"/>
              </a:schemeClr>
            </a:solidFill>
          </a:ln>
        </p:spPr>
      </p:pic>
      <p:sp>
        <p:nvSpPr>
          <p:cNvPr id="499" name="Shape 499"/>
          <p:cNvSpPr/>
          <p:nvPr/>
        </p:nvSpPr>
        <p:spPr>
          <a:xfrm>
            <a:off x="2050289" y="3137575"/>
            <a:ext cx="2721268" cy="1685700"/>
          </a:xfrm>
          <a:prstGeom prst="rightArrow">
            <a:avLst>
              <a:gd name="adj1" fmla="val 46366"/>
              <a:gd name="adj2" fmla="val 44550"/>
            </a:avLst>
          </a:prstGeom>
          <a:solidFill>
            <a:srgbClr val="3C96B7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18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  </a:t>
            </a:r>
            <a:r>
              <a:rPr lang="en-US" altLang="zh-TW" sz="18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  <a:r>
              <a:rPr lang="zh-TW" sz="18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連</a:t>
            </a:r>
            <a:r>
              <a:rPr lang="zh-TW" sz="18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線後自動</a:t>
            </a:r>
            <a:br>
              <a:rPr lang="zh-TW" sz="18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18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  </a:t>
            </a:r>
            <a:r>
              <a:rPr lang="en-US" altLang="zh-TW" sz="18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8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18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回復儲存</a:t>
            </a:r>
            <a:r>
              <a:rPr lang="zh-TW" sz="18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空間</a:t>
            </a:r>
          </a:p>
        </p:txBody>
      </p:sp>
      <p:sp>
        <p:nvSpPr>
          <p:cNvPr id="500" name="Shape 500"/>
          <p:cNvSpPr/>
          <p:nvPr/>
        </p:nvSpPr>
        <p:spPr>
          <a:xfrm>
            <a:off x="254452" y="3137575"/>
            <a:ext cx="2456849" cy="1685700"/>
          </a:xfrm>
          <a:prstGeom prst="rightArrow">
            <a:avLst>
              <a:gd name="adj1" fmla="val 48667"/>
              <a:gd name="adj2" fmla="val 50000"/>
            </a:avLst>
          </a:prstGeom>
          <a:solidFill>
            <a:srgbClr val="044981"/>
          </a:solidFill>
          <a:ln w="57150" cmpd="sng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altLang="zh-TW" sz="18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  <a:r>
              <a:rPr lang="zh-TW" sz="18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以</a:t>
            </a:r>
            <a:r>
              <a:rPr lang="zh-TW" sz="18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Mac</a:t>
            </a:r>
            <a:r>
              <a:rPr lang="zh-TW" sz="18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位置主動</a:t>
            </a:r>
            <a:r>
              <a:rPr lang="en-US" altLang="zh-TW" sz="18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</a:t>
            </a:r>
          </a:p>
          <a:p>
            <a:pPr lvl="0">
              <a:spcBef>
                <a:spcPts val="0"/>
              </a:spcBef>
              <a:buNone/>
            </a:pPr>
            <a:r>
              <a:rPr lang="en-US" altLang="zh-TW" sz="18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8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18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搜</a:t>
            </a:r>
            <a:r>
              <a:rPr lang="zh-TW" sz="18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尋遠端NAS</a:t>
            </a:r>
          </a:p>
        </p:txBody>
      </p:sp>
      <p:sp>
        <p:nvSpPr>
          <p:cNvPr id="2" name="矩形 1"/>
          <p:cNvSpPr/>
          <p:nvPr/>
        </p:nvSpPr>
        <p:spPr>
          <a:xfrm>
            <a:off x="72001" y="3602425"/>
            <a:ext cx="146441" cy="756000"/>
          </a:xfrm>
          <a:prstGeom prst="rect">
            <a:avLst/>
          </a:prstGeom>
          <a:solidFill>
            <a:srgbClr val="04498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圓角矩形 20"/>
          <p:cNvSpPr/>
          <p:nvPr/>
        </p:nvSpPr>
        <p:spPr>
          <a:xfrm>
            <a:off x="3954482" y="2025329"/>
            <a:ext cx="1864336" cy="461665"/>
          </a:xfrm>
          <a:prstGeom prst="roundRect">
            <a:avLst/>
          </a:prstGeom>
          <a:solidFill>
            <a:srgbClr val="FF66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07" name="Shape 507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zh-TW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zh-TW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zh-TW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Shape 508"/>
          <p:cNvSpPr txBox="1"/>
          <p:nvPr/>
        </p:nvSpPr>
        <p:spPr>
          <a:xfrm>
            <a:off x="142925" y="1370486"/>
            <a:ext cx="4670635" cy="1937614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zh-TW" sz="2000" b="1" u="sng" dirty="0">
                <a:solidFill>
                  <a:srgbClr val="07376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同時使用8台NAS作為VJBOD</a:t>
            </a:r>
            <a:r>
              <a:rPr lang="zh-TW" sz="2000" b="1" u="sng" dirty="0" smtClean="0">
                <a:solidFill>
                  <a:srgbClr val="07376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虛擬磁碟</a:t>
            </a:r>
            <a:endParaRPr lang="en-US" altLang="zh-TW" sz="2000" b="1" u="sng" dirty="0" smtClean="0">
              <a:solidFill>
                <a:srgbClr val="07376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rtl="0">
              <a:lnSpc>
                <a:spcPct val="50000"/>
              </a:lnSpc>
              <a:spcBef>
                <a:spcPts val="500"/>
              </a:spcBef>
              <a:buNone/>
            </a:pPr>
            <a:r>
              <a:rPr lang="en-US" altLang="zh-TW" sz="2000" b="1" dirty="0" smtClean="0">
                <a:solidFill>
                  <a:srgbClr val="07376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  <a:endParaRPr lang="zh-TW" sz="2000" b="1" dirty="0">
              <a:solidFill>
                <a:srgbClr val="07376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69900" lvl="0" indent="-342900" rtl="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一台8槽位NAS</a:t>
            </a:r>
            <a:r>
              <a:rPr lang="zh-TW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搭配</a:t>
            </a:r>
            <a:endParaRPr lang="en-US" altLang="zh-TW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12700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</a:pPr>
            <a:r>
              <a:rPr lang="en-US" altLang="zh-TW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</a:t>
            </a:r>
            <a:r>
              <a:rPr lang="zh-TW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4個</a:t>
            </a:r>
            <a:r>
              <a:rPr 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UX-</a:t>
            </a:r>
            <a:r>
              <a:rPr lang="zh-TW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800P</a:t>
            </a:r>
            <a: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2000" b="1" dirty="0" smtClean="0">
                <a:solidFill>
                  <a:srgbClr val="FF66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最高</a:t>
            </a:r>
            <a:r>
              <a:rPr lang="zh-TW" sz="2400" b="1" dirty="0" smtClean="0">
                <a:solidFill>
                  <a:srgbClr val="FF66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300TB</a:t>
            </a:r>
            <a:endParaRPr lang="en-US" altLang="zh-TW" sz="2000" b="1" dirty="0" smtClean="0">
              <a:solidFill>
                <a:srgbClr val="FF66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>
              <a:lnSpc>
                <a:spcPct val="50000"/>
              </a:lnSpc>
              <a:spcBef>
                <a:spcPts val="500"/>
              </a:spcBef>
            </a:pPr>
            <a:r>
              <a:rPr lang="en-US" altLang="zh-TW" sz="2000" b="1" dirty="0">
                <a:solidFill>
                  <a:srgbClr val="07376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lang="zh-TW" altLang="zh-TW" sz="2000" b="1" dirty="0">
              <a:solidFill>
                <a:srgbClr val="07376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69900" indent="-34290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zh-TW" sz="2000" b="1" dirty="0" smtClean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再增</a:t>
            </a:r>
            <a:r>
              <a:rPr lang="zh-TW" sz="2000" b="1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加 VJBOD: </a:t>
            </a:r>
          </a:p>
          <a:p>
            <a:pPr marL="127000" lvl="1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</a:pPr>
            <a:r>
              <a:rPr lang="en-US" altLang="zh-TW" sz="2000" b="1" dirty="0" smtClean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</a:t>
            </a:r>
            <a:r>
              <a:rPr lang="zh-TW" sz="2000" b="1" dirty="0" smtClean="0">
                <a:solidFill>
                  <a:srgbClr val="FF66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突破 1 </a:t>
            </a:r>
            <a:r>
              <a:rPr lang="zh-TW" sz="2000" b="1" dirty="0">
                <a:solidFill>
                  <a:srgbClr val="FF66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PB </a:t>
            </a: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總原始可用空間</a:t>
            </a:r>
            <a:endParaRPr sz="2000" b="1" dirty="0">
              <a:solidFill>
                <a:srgbClr val="24406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R="0" lvl="0" algn="l" rtl="0">
              <a:spcBef>
                <a:spcPts val="360"/>
              </a:spcBef>
              <a:buNone/>
            </a:pPr>
            <a:endParaRPr sz="1800" b="1" i="0" u="none" strike="noStrike" cap="none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Shape 510"/>
          <p:cNvSpPr txBox="1">
            <a:spLocks noGrp="1"/>
          </p:cNvSpPr>
          <p:nvPr>
            <p:ph type="title"/>
          </p:nvPr>
        </p:nvSpPr>
        <p:spPr>
          <a:xfrm>
            <a:off x="0" y="447750"/>
            <a:ext cx="91440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zh-TW" sz="4000">
                <a:latin typeface="Microsoft JhengHei"/>
                <a:ea typeface="Microsoft JhengHei"/>
                <a:cs typeface="Microsoft JhengHei"/>
                <a:sym typeface="Microsoft JhengHei"/>
              </a:rPr>
              <a:t>輕鬆建構超大容量儲存空間</a:t>
            </a:r>
          </a:p>
        </p:txBody>
      </p:sp>
      <p:sp>
        <p:nvSpPr>
          <p:cNvPr id="2" name="矩形 1"/>
          <p:cNvSpPr/>
          <p:nvPr/>
        </p:nvSpPr>
        <p:spPr>
          <a:xfrm>
            <a:off x="3954482" y="2025329"/>
            <a:ext cx="18643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總共超過 </a:t>
            </a:r>
            <a:r>
              <a:rPr lang="zh-TW" altLang="zh-TW" sz="24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 </a:t>
            </a:r>
            <a:r>
              <a:rPr lang="zh-TW" altLang="zh-TW" sz="24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PB </a:t>
            </a:r>
            <a:r>
              <a:rPr lang="zh-TW" altLang="zh-TW" sz="24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lang="zh-TW" altLang="en-US" sz="2400" dirty="0">
              <a:solidFill>
                <a:srgbClr val="FFFFFF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129907" y="3634964"/>
            <a:ext cx="149730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8T</a:t>
            </a:r>
            <a:r>
              <a:rPr lang="zh-TW" altLang="zh-TW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B</a:t>
            </a:r>
            <a:r>
              <a:rPr lang="zh-TW" altLang="en-US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x</a:t>
            </a:r>
            <a:r>
              <a:rPr lang="zh-TW" altLang="en-US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8=64TB</a:t>
            </a:r>
            <a:r>
              <a:rPr lang="zh-TW" altLang="zh-TW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  <a:endParaRPr lang="zh-TW" altLang="en-US" sz="10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27216" y="2648607"/>
            <a:ext cx="80001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50" dirty="0" smtClean="0">
                <a:solidFill>
                  <a:srgbClr val="660066"/>
                </a:solidFill>
              </a:rPr>
              <a:t>USB</a:t>
            </a:r>
            <a:r>
              <a:rPr lang="zh-TW" altLang="en-US" sz="1050" dirty="0" smtClean="0">
                <a:solidFill>
                  <a:srgbClr val="660066"/>
                </a:solidFill>
              </a:rPr>
              <a:t> </a:t>
            </a:r>
            <a:r>
              <a:rPr lang="en-US" altLang="zh-TW" sz="1050" dirty="0" smtClean="0">
                <a:solidFill>
                  <a:srgbClr val="660066"/>
                </a:solidFill>
              </a:rPr>
              <a:t>3.0</a:t>
            </a:r>
            <a:endParaRPr lang="zh-TW" altLang="en-US" sz="1050" dirty="0">
              <a:solidFill>
                <a:srgbClr val="660066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041427" y="2827952"/>
            <a:ext cx="193165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JBOD</a:t>
            </a:r>
            <a:r>
              <a:rPr lang="zh-TW" altLang="en-US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8TB</a:t>
            </a:r>
            <a:r>
              <a:rPr lang="zh-TW" alt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x</a:t>
            </a:r>
            <a:r>
              <a:rPr lang="zh-TW" alt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8</a:t>
            </a:r>
            <a:r>
              <a:rPr lang="zh-TW" alt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x</a:t>
            </a:r>
            <a:r>
              <a:rPr lang="zh-TW" alt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6</a:t>
            </a:r>
            <a:r>
              <a:rPr lang="zh-TW" alt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=</a:t>
            </a:r>
            <a:r>
              <a:rPr lang="zh-TW" alt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384TB</a:t>
            </a:r>
            <a:endParaRPr lang="zh-TW" altLang="en-US" sz="10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169801" y="3835309"/>
            <a:ext cx="180327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8TB</a:t>
            </a:r>
            <a:r>
              <a:rPr lang="zh-TW" alt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x</a:t>
            </a:r>
            <a:r>
              <a:rPr lang="zh-TW" alt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12</a:t>
            </a:r>
            <a:r>
              <a:rPr lang="zh-TW" alt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x</a:t>
            </a:r>
            <a:r>
              <a:rPr lang="zh-TW" alt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8</a:t>
            </a:r>
            <a:r>
              <a:rPr lang="zh-TW" alt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=</a:t>
            </a:r>
            <a:r>
              <a:rPr lang="zh-TW" alt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768TB</a:t>
            </a:r>
            <a:endParaRPr lang="zh-TW" altLang="en-US" sz="10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788764" y="3248247"/>
            <a:ext cx="80001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50" dirty="0" err="1" smtClean="0">
                <a:solidFill>
                  <a:schemeClr val="accent1">
                    <a:lumMod val="50000"/>
                  </a:schemeClr>
                </a:solidFill>
              </a:rPr>
              <a:t>iSCSI</a:t>
            </a:r>
            <a:endParaRPr lang="zh-TW" altLang="en-US" sz="105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7" name="Shape 482"/>
          <p:cNvCxnSpPr/>
          <p:nvPr/>
        </p:nvCxnSpPr>
        <p:spPr>
          <a:xfrm>
            <a:off x="5627216" y="3076347"/>
            <a:ext cx="1542585" cy="657273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accent1">
                <a:lumMod val="50000"/>
              </a:schemeClr>
            </a:solidFill>
            <a:prstDash val="sysDash"/>
            <a:round/>
            <a:headEnd type="none" w="lg" len="lg"/>
            <a:tailEnd type="none" w="lg" len="lg"/>
          </a:ln>
        </p:spPr>
      </p:cxnSp>
      <p:cxnSp>
        <p:nvCxnSpPr>
          <p:cNvPr id="22" name="Shape 482"/>
          <p:cNvCxnSpPr/>
          <p:nvPr/>
        </p:nvCxnSpPr>
        <p:spPr>
          <a:xfrm flipV="1">
            <a:off x="5592961" y="2486994"/>
            <a:ext cx="1576840" cy="5075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rgbClr val="8C55D1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6" name="Shape 5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818818" y="2842422"/>
            <a:ext cx="1026812" cy="46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4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9584" y="2546629"/>
            <a:ext cx="1477397" cy="1072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377" descr="QJBOD Express_2.png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7041427" y="1829133"/>
            <a:ext cx="1714512" cy="1047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Shape 377" descr="QJBOD Express_2.png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894924" y="3282723"/>
            <a:ext cx="2042712" cy="62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6" name="Shape 476"/>
          <p:cNvCxnSpPr/>
          <p:nvPr/>
        </p:nvCxnSpPr>
        <p:spPr>
          <a:xfrm>
            <a:off x="2076643" y="2208505"/>
            <a:ext cx="3585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477" name="Shape 477"/>
          <p:cNvCxnSpPr/>
          <p:nvPr/>
        </p:nvCxnSpPr>
        <p:spPr>
          <a:xfrm>
            <a:off x="2078127" y="3583588"/>
            <a:ext cx="3585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478" name="Shape 478"/>
          <p:cNvCxnSpPr/>
          <p:nvPr/>
        </p:nvCxnSpPr>
        <p:spPr>
          <a:xfrm flipH="1">
            <a:off x="2403783" y="2227197"/>
            <a:ext cx="384" cy="1371459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ash"/>
            <a:round/>
            <a:headEnd type="none" w="lg" len="lg"/>
            <a:tailEnd type="none" w="lg" len="lg"/>
          </a:ln>
        </p:spPr>
      </p:cxnSp>
      <p:sp>
        <p:nvSpPr>
          <p:cNvPr id="466" name="Shape 466"/>
          <p:cNvSpPr txBox="1">
            <a:spLocks noGrp="1"/>
          </p:cNvSpPr>
          <p:nvPr>
            <p:ph type="title"/>
          </p:nvPr>
        </p:nvSpPr>
        <p:spPr>
          <a:xfrm>
            <a:off x="539552" y="411510"/>
            <a:ext cx="8001000" cy="624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40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使用</a:t>
            </a:r>
            <a:r>
              <a:rPr lang="en-US" altLang="zh-TW" sz="4000" dirty="0" smtClean="0">
                <a:latin typeface="+mn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4000" dirty="0" smtClean="0">
                <a:latin typeface="+mn-lt"/>
                <a:ea typeface="Microsoft JhengHei"/>
                <a:cs typeface="Microsoft JhengHei"/>
                <a:sym typeface="Microsoft JhengHei"/>
              </a:rPr>
              <a:t>VJBOD</a:t>
            </a:r>
            <a:r>
              <a:rPr lang="en-US" altLang="zh-TW" sz="4000" dirty="0" smtClean="0">
                <a:latin typeface="+mn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40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分擔備份</a:t>
            </a:r>
            <a:r>
              <a:rPr lang="zh-TW" sz="4000" dirty="0">
                <a:latin typeface="Microsoft JhengHei"/>
                <a:ea typeface="Microsoft JhengHei"/>
                <a:cs typeface="Microsoft JhengHei"/>
                <a:sym typeface="Microsoft JhengHei"/>
              </a:rPr>
              <a:t>工作</a:t>
            </a:r>
          </a:p>
        </p:txBody>
      </p:sp>
      <p:sp>
        <p:nvSpPr>
          <p:cNvPr id="472" name="Shape 472"/>
          <p:cNvSpPr txBox="1"/>
          <p:nvPr/>
        </p:nvSpPr>
        <p:spPr>
          <a:xfrm>
            <a:off x="7397148" y="3326015"/>
            <a:ext cx="853335" cy="2481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備份遠端</a:t>
            </a:r>
          </a:p>
        </p:txBody>
      </p:sp>
      <p:sp>
        <p:nvSpPr>
          <p:cNvPr id="473" name="Shape 473"/>
          <p:cNvSpPr txBox="1"/>
          <p:nvPr/>
        </p:nvSpPr>
        <p:spPr>
          <a:xfrm>
            <a:off x="3857282" y="3348789"/>
            <a:ext cx="812584" cy="26578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應用端</a:t>
            </a:r>
          </a:p>
        </p:txBody>
      </p:sp>
      <p:sp>
        <p:nvSpPr>
          <p:cNvPr id="474" name="Shape 474"/>
          <p:cNvSpPr txBox="1"/>
          <p:nvPr/>
        </p:nvSpPr>
        <p:spPr>
          <a:xfrm>
            <a:off x="762222" y="2679218"/>
            <a:ext cx="1416600" cy="362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傳統擴充裝置</a:t>
            </a:r>
          </a:p>
        </p:txBody>
      </p:sp>
      <p:sp>
        <p:nvSpPr>
          <p:cNvPr id="475" name="Shape 475"/>
          <p:cNvSpPr txBox="1"/>
          <p:nvPr/>
        </p:nvSpPr>
        <p:spPr>
          <a:xfrm>
            <a:off x="739351" y="4285546"/>
            <a:ext cx="1416600" cy="58305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VJBOD擴充裝置</a:t>
            </a:r>
          </a:p>
        </p:txBody>
      </p:sp>
      <p:cxnSp>
        <p:nvCxnSpPr>
          <p:cNvPr id="479" name="Shape 479"/>
          <p:cNvCxnSpPr>
            <a:endCxn id="469" idx="1"/>
          </p:cNvCxnSpPr>
          <p:nvPr/>
        </p:nvCxnSpPr>
        <p:spPr>
          <a:xfrm>
            <a:off x="2635203" y="2987589"/>
            <a:ext cx="2940641" cy="7839"/>
          </a:xfrm>
          <a:prstGeom prst="straightConnector1">
            <a:avLst/>
          </a:prstGeom>
          <a:noFill/>
          <a:ln w="28575" cap="flat" cmpd="sng">
            <a:solidFill>
              <a:schemeClr val="accent1">
                <a:lumMod val="50000"/>
              </a:schemeClr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481" name="Shape 481"/>
          <p:cNvCxnSpPr/>
          <p:nvPr/>
        </p:nvCxnSpPr>
        <p:spPr>
          <a:xfrm>
            <a:off x="2085391" y="2028481"/>
            <a:ext cx="519300" cy="0"/>
          </a:xfrm>
          <a:prstGeom prst="straightConnector1">
            <a:avLst/>
          </a:prstGeom>
          <a:noFill/>
          <a:ln w="28575" cap="flat" cmpd="sng">
            <a:solidFill>
              <a:schemeClr val="accent1">
                <a:lumMod val="50000"/>
              </a:schemeClr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482" name="Shape 482"/>
          <p:cNvCxnSpPr/>
          <p:nvPr/>
        </p:nvCxnSpPr>
        <p:spPr>
          <a:xfrm>
            <a:off x="2604691" y="2040658"/>
            <a:ext cx="15392" cy="870288"/>
          </a:xfrm>
          <a:prstGeom prst="straightConnector1">
            <a:avLst/>
          </a:prstGeom>
          <a:noFill/>
          <a:ln w="28575" cap="flat" cmpd="sng">
            <a:solidFill>
              <a:schemeClr val="accent1">
                <a:lumMod val="50000"/>
              </a:schemeClr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483" name="Shape 483"/>
          <p:cNvCxnSpPr/>
          <p:nvPr/>
        </p:nvCxnSpPr>
        <p:spPr>
          <a:xfrm flipV="1">
            <a:off x="2080766" y="3033345"/>
            <a:ext cx="3575880" cy="729029"/>
          </a:xfrm>
          <a:prstGeom prst="bentConnector3">
            <a:avLst>
              <a:gd name="adj1" fmla="val 105225"/>
            </a:avLst>
          </a:prstGeom>
          <a:noFill/>
          <a:ln w="28575" cap="flat" cmpd="sng">
            <a:solidFill>
              <a:srgbClr val="044981"/>
            </a:solidFill>
            <a:prstDash val="dash"/>
            <a:round/>
            <a:headEnd type="none" w="lg" len="lg"/>
            <a:tailEnd type="none" w="lg" len="lg"/>
          </a:ln>
        </p:spPr>
      </p:cxnSp>
      <p:sp>
        <p:nvSpPr>
          <p:cNvPr id="484" name="Shape 484"/>
          <p:cNvSpPr txBox="1"/>
          <p:nvPr/>
        </p:nvSpPr>
        <p:spPr>
          <a:xfrm>
            <a:off x="5949933" y="3359987"/>
            <a:ext cx="1291805" cy="3806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b="1" dirty="0">
                <a:solidFill>
                  <a:srgbClr val="04498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LUN</a:t>
            </a:r>
            <a:r>
              <a:rPr lang="zh-TW" b="1" dirty="0" smtClean="0">
                <a:solidFill>
                  <a:srgbClr val="04498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直接</a:t>
            </a:r>
            <a:endParaRPr lang="en-US" altLang="zh-TW" b="1" dirty="0" smtClean="0">
              <a:solidFill>
                <a:srgbClr val="04498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zh-TW" b="1" dirty="0" smtClean="0">
                <a:solidFill>
                  <a:srgbClr val="04498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備份</a:t>
            </a:r>
            <a:r>
              <a:rPr lang="zh-TW" b="1" dirty="0">
                <a:solidFill>
                  <a:srgbClr val="04498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至遠端</a:t>
            </a:r>
          </a:p>
        </p:txBody>
      </p:sp>
      <p:grpSp>
        <p:nvGrpSpPr>
          <p:cNvPr id="452" name="群組 451"/>
          <p:cNvGrpSpPr/>
          <p:nvPr/>
        </p:nvGrpSpPr>
        <p:grpSpPr>
          <a:xfrm>
            <a:off x="2580323" y="1399967"/>
            <a:ext cx="3816562" cy="681657"/>
            <a:chOff x="2456177" y="1399967"/>
            <a:chExt cx="3816562" cy="681657"/>
          </a:xfrm>
        </p:grpSpPr>
        <p:sp>
          <p:nvSpPr>
            <p:cNvPr id="29" name="圓角矩形 28"/>
            <p:cNvSpPr/>
            <p:nvPr/>
          </p:nvSpPr>
          <p:spPr>
            <a:xfrm>
              <a:off x="2644592" y="1399967"/>
              <a:ext cx="3164607" cy="679163"/>
            </a:xfrm>
            <a:prstGeom prst="roundRect">
              <a:avLst>
                <a:gd name="adj" fmla="val 7805"/>
              </a:avLst>
            </a:prstGeom>
            <a:solidFill>
              <a:schemeClr val="accent1">
                <a:lumMod val="50000"/>
              </a:schemeClr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31" name="＞形箭號 30"/>
            <p:cNvSpPr/>
            <p:nvPr/>
          </p:nvSpPr>
          <p:spPr>
            <a:xfrm>
              <a:off x="2456177" y="1624136"/>
              <a:ext cx="506906" cy="297787"/>
            </a:xfrm>
            <a:prstGeom prst="chevron">
              <a:avLst/>
            </a:prstGeom>
            <a:solidFill>
              <a:srgbClr val="FFFFFF">
                <a:alpha val="7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2645590" y="1438115"/>
              <a:ext cx="3627149" cy="6435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0" lvl="0">
                <a:lnSpc>
                  <a:spcPct val="115000"/>
                </a:lnSpc>
                <a:spcBef>
                  <a:spcPts val="200"/>
                </a:spcBef>
                <a:buClr>
                  <a:schemeClr val="dk1"/>
                </a:buClr>
                <a:buSzPct val="100000"/>
              </a:pPr>
              <a:r>
                <a:rPr lang="en-US" altLang="zh-TW" sz="16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 </a:t>
              </a:r>
              <a:r>
                <a:rPr lang="zh-TW" altLang="zh-TW" sz="16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傳統擴充裝置備份：</a:t>
              </a:r>
              <a:endParaRPr lang="en-US" altLang="zh-TW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127000" lvl="0">
                <a:lnSpc>
                  <a:spcPct val="115000"/>
                </a:lnSpc>
                <a:spcBef>
                  <a:spcPts val="200"/>
                </a:spcBef>
                <a:buClr>
                  <a:schemeClr val="dk1"/>
                </a:buClr>
                <a:buSzPct val="100000"/>
              </a:pPr>
              <a:r>
                <a:rPr lang="en-US" altLang="zh-TW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 </a:t>
              </a:r>
              <a:r>
                <a:rPr lang="zh-TW" altLang="zh-TW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仰賴主機端傳送</a:t>
              </a:r>
              <a:r>
                <a:rPr lang="zh-TW" altLang="zh-TW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資料，服務受影響</a:t>
              </a:r>
            </a:p>
          </p:txBody>
        </p:sp>
      </p:grpSp>
      <p:grpSp>
        <p:nvGrpSpPr>
          <p:cNvPr id="449" name="群組 448"/>
          <p:cNvGrpSpPr/>
          <p:nvPr/>
        </p:nvGrpSpPr>
        <p:grpSpPr>
          <a:xfrm>
            <a:off x="2207707" y="3977460"/>
            <a:ext cx="3742226" cy="696706"/>
            <a:chOff x="2135645" y="3991071"/>
            <a:chExt cx="3742226" cy="696706"/>
          </a:xfrm>
        </p:grpSpPr>
        <p:sp>
          <p:nvSpPr>
            <p:cNvPr id="55" name="圓角矩形 54"/>
            <p:cNvSpPr/>
            <p:nvPr/>
          </p:nvSpPr>
          <p:spPr>
            <a:xfrm>
              <a:off x="2348417" y="3991071"/>
              <a:ext cx="3443327" cy="696706"/>
            </a:xfrm>
            <a:prstGeom prst="roundRect">
              <a:avLst>
                <a:gd name="adj" fmla="val 7805"/>
              </a:avLst>
            </a:prstGeom>
            <a:solidFill>
              <a:srgbClr val="044981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6" name="群組 5"/>
            <p:cNvGrpSpPr/>
            <p:nvPr/>
          </p:nvGrpSpPr>
          <p:grpSpPr>
            <a:xfrm>
              <a:off x="2135645" y="4022371"/>
              <a:ext cx="3742226" cy="643509"/>
              <a:chOff x="2384233" y="4352998"/>
              <a:chExt cx="3833765" cy="643509"/>
            </a:xfrm>
          </p:grpSpPr>
          <p:sp>
            <p:nvSpPr>
              <p:cNvPr id="3" name="矩形 2"/>
              <p:cNvSpPr/>
              <p:nvPr/>
            </p:nvSpPr>
            <p:spPr>
              <a:xfrm>
                <a:off x="2595242" y="4352998"/>
                <a:ext cx="3622756" cy="6435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27000" lvl="0">
                  <a:lnSpc>
                    <a:spcPct val="115000"/>
                  </a:lnSpc>
                  <a:spcBef>
                    <a:spcPts val="200"/>
                  </a:spcBef>
                  <a:buClr>
                    <a:schemeClr val="dk1"/>
                  </a:buClr>
                  <a:buSzPct val="100000"/>
                </a:pPr>
                <a:r>
                  <a:rPr lang="en-US" altLang="zh-TW" sz="1600" b="1" dirty="0" smtClean="0">
                    <a:solidFill>
                      <a:srgbClr val="FFFFFF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  </a:t>
                </a:r>
                <a:r>
                  <a:rPr lang="zh-TW" altLang="zh-TW" sz="1600" b="1" dirty="0" smtClean="0">
                    <a:solidFill>
                      <a:srgbClr val="FFFFFF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VJBOD</a:t>
                </a:r>
                <a:r>
                  <a:rPr lang="zh-TW" altLang="zh-TW" sz="1600" b="1" dirty="0">
                    <a:solidFill>
                      <a:srgbClr val="FFFFFF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裝置備份</a:t>
                </a:r>
                <a:r>
                  <a:rPr lang="zh-TW" altLang="zh-TW" sz="1600" b="1" dirty="0" smtClean="0">
                    <a:solidFill>
                      <a:srgbClr val="FFFFFF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：</a:t>
                </a:r>
                <a:endParaRPr lang="en-US" altLang="zh-TW" sz="1600" b="1" dirty="0" smtClean="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  <a:p>
                <a:pPr marL="127000" lvl="0">
                  <a:lnSpc>
                    <a:spcPct val="115000"/>
                  </a:lnSpc>
                  <a:spcBef>
                    <a:spcPts val="200"/>
                  </a:spcBef>
                  <a:buClr>
                    <a:schemeClr val="dk1"/>
                  </a:buClr>
                  <a:buSzPct val="100000"/>
                </a:pPr>
                <a:r>
                  <a:rPr lang="en-US" altLang="zh-TW" b="1" dirty="0" smtClean="0">
                    <a:solidFill>
                      <a:srgbClr val="FFFFFF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  </a:t>
                </a:r>
                <a:r>
                  <a:rPr lang="zh-TW" altLang="zh-TW" b="1" dirty="0" smtClean="0">
                    <a:solidFill>
                      <a:srgbClr val="FFFFFF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從擴充端直接發動備份</a:t>
                </a:r>
                <a:r>
                  <a:rPr lang="zh-TW" altLang="zh-TW" b="1" dirty="0">
                    <a:solidFill>
                      <a:srgbClr val="FFFFFF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，服務不中斷</a:t>
                </a:r>
              </a:p>
            </p:txBody>
          </p:sp>
          <p:sp>
            <p:nvSpPr>
              <p:cNvPr id="30" name="＞形箭號 29"/>
              <p:cNvSpPr/>
              <p:nvPr/>
            </p:nvSpPr>
            <p:spPr>
              <a:xfrm>
                <a:off x="2384233" y="4521531"/>
                <a:ext cx="575777" cy="354425"/>
              </a:xfrm>
              <a:prstGeom prst="chevron">
                <a:avLst/>
              </a:prstGeom>
              <a:solidFill>
                <a:srgbClr val="FFFFFF">
                  <a:alpha val="75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dirty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469" name="Shape 469"/>
          <p:cNvPicPr preferRelativeResize="0"/>
          <p:nvPr/>
        </p:nvPicPr>
        <p:blipFill rotWithShape="1">
          <a:blip r:embed="rId3">
            <a:alphaModFix/>
          </a:blip>
          <a:srcRect l="3736" t="35283" b="32993"/>
          <a:stretch/>
        </p:blipFill>
        <p:spPr>
          <a:xfrm>
            <a:off x="5575844" y="2627863"/>
            <a:ext cx="2755295" cy="735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Shape 4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838" y="3387431"/>
            <a:ext cx="1570628" cy="104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Shape 4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64449" y="2283718"/>
            <a:ext cx="1326046" cy="1098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Shape 4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2908" y="1677870"/>
            <a:ext cx="1548812" cy="991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hape 516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zh-TW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zh-TW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zh-TW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Shape 519"/>
          <p:cNvSpPr txBox="1">
            <a:spLocks noGrp="1"/>
          </p:cNvSpPr>
          <p:nvPr>
            <p:ph type="title"/>
          </p:nvPr>
        </p:nvSpPr>
        <p:spPr>
          <a:xfrm>
            <a:off x="304799" y="342900"/>
            <a:ext cx="7523925" cy="729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zh-TW" sz="4000" dirty="0">
                <a:latin typeface="Microsoft JhengHei"/>
                <a:ea typeface="Microsoft JhengHei"/>
                <a:cs typeface="Microsoft JhengHei"/>
                <a:sym typeface="Microsoft JhengHei"/>
              </a:rPr>
              <a:t>三大領先技術，性價比一飛衝天</a:t>
            </a:r>
          </a:p>
        </p:txBody>
      </p:sp>
      <p:sp>
        <p:nvSpPr>
          <p:cNvPr id="7" name="Shape 126"/>
          <p:cNvSpPr txBox="1"/>
          <p:nvPr/>
        </p:nvSpPr>
        <p:spPr>
          <a:xfrm>
            <a:off x="687596" y="1311128"/>
            <a:ext cx="2740305" cy="134330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zh-TW" sz="3000" b="1" dirty="0">
                <a:solidFill>
                  <a:srgbClr val="073763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Qtier Pool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zh-TW" sz="2800" b="1" dirty="0">
                <a:solidFill>
                  <a:srgbClr val="07376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自動分層儲存池</a:t>
            </a:r>
          </a:p>
        </p:txBody>
      </p:sp>
      <p:grpSp>
        <p:nvGrpSpPr>
          <p:cNvPr id="12" name="群組 11"/>
          <p:cNvGrpSpPr/>
          <p:nvPr/>
        </p:nvGrpSpPr>
        <p:grpSpPr>
          <a:xfrm>
            <a:off x="7328950" y="413657"/>
            <a:ext cx="1876011" cy="1164285"/>
            <a:chOff x="7608033" y="264431"/>
            <a:chExt cx="1937882" cy="1164285"/>
          </a:xfrm>
        </p:grpSpPr>
        <p:sp>
          <p:nvSpPr>
            <p:cNvPr id="4" name="橢圓 3"/>
            <p:cNvSpPr/>
            <p:nvPr/>
          </p:nvSpPr>
          <p:spPr>
            <a:xfrm>
              <a:off x="7608033" y="864943"/>
              <a:ext cx="579228" cy="563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/>
                <a:t>Z</a:t>
              </a:r>
              <a:endParaRPr kumimoji="1" lang="zh-TW" altLang="en-US" dirty="0"/>
            </a:p>
          </p:txBody>
        </p:sp>
        <p:sp>
          <p:nvSpPr>
            <p:cNvPr id="16" name="橢圓 15"/>
            <p:cNvSpPr/>
            <p:nvPr/>
          </p:nvSpPr>
          <p:spPr>
            <a:xfrm>
              <a:off x="7827597" y="634797"/>
              <a:ext cx="477259" cy="3893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/>
                <a:t>Z</a:t>
              </a:r>
              <a:endParaRPr kumimoji="1" lang="zh-TW" altLang="en-US" dirty="0"/>
            </a:p>
          </p:txBody>
        </p:sp>
        <p:sp>
          <p:nvSpPr>
            <p:cNvPr id="17" name="橢圓 16"/>
            <p:cNvSpPr/>
            <p:nvPr/>
          </p:nvSpPr>
          <p:spPr>
            <a:xfrm>
              <a:off x="7938302" y="864943"/>
              <a:ext cx="810773" cy="563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/>
                <a:t>Z</a:t>
              </a:r>
              <a:endParaRPr kumimoji="1" lang="zh-TW" altLang="en-US" dirty="0"/>
            </a:p>
          </p:txBody>
        </p:sp>
        <p:sp>
          <p:nvSpPr>
            <p:cNvPr id="18" name="橢圓 17"/>
            <p:cNvSpPr/>
            <p:nvPr/>
          </p:nvSpPr>
          <p:spPr>
            <a:xfrm>
              <a:off x="8304856" y="747355"/>
              <a:ext cx="579228" cy="563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/>
                <a:t>Z</a:t>
              </a:r>
              <a:endParaRPr kumimoji="1" lang="zh-TW" altLang="en-US" dirty="0"/>
            </a:p>
          </p:txBody>
        </p:sp>
        <p:sp>
          <p:nvSpPr>
            <p:cNvPr id="19" name="橢圓 18"/>
            <p:cNvSpPr/>
            <p:nvPr/>
          </p:nvSpPr>
          <p:spPr>
            <a:xfrm>
              <a:off x="8187261" y="634797"/>
              <a:ext cx="359439" cy="2704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/>
                <a:t>Z</a:t>
              </a:r>
              <a:endParaRPr kumimoji="1" lang="zh-TW" altLang="en-US" dirty="0"/>
            </a:p>
          </p:txBody>
        </p:sp>
        <p:sp>
          <p:nvSpPr>
            <p:cNvPr id="20" name="橢圓 19"/>
            <p:cNvSpPr/>
            <p:nvPr/>
          </p:nvSpPr>
          <p:spPr>
            <a:xfrm>
              <a:off x="8742085" y="500218"/>
              <a:ext cx="803830" cy="7294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/>
                <a:t>Z</a:t>
              </a:r>
              <a:endParaRPr kumimoji="1" lang="zh-TW" altLang="en-US" dirty="0"/>
            </a:p>
          </p:txBody>
        </p:sp>
        <p:sp>
          <p:nvSpPr>
            <p:cNvPr id="21" name="橢圓 20"/>
            <p:cNvSpPr/>
            <p:nvPr/>
          </p:nvSpPr>
          <p:spPr>
            <a:xfrm>
              <a:off x="8493385" y="264431"/>
              <a:ext cx="956262" cy="8081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 smtClean="0"/>
                <a:t>Z</a:t>
              </a:r>
              <a:endParaRPr kumimoji="1" lang="zh-TW" altLang="en-US" dirty="0"/>
            </a:p>
          </p:txBody>
        </p:sp>
      </p:grpSp>
      <p:pic>
        <p:nvPicPr>
          <p:cNvPr id="13" name="圖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126" y="0"/>
            <a:ext cx="2226648" cy="4636904"/>
          </a:xfrm>
          <a:prstGeom prst="rect">
            <a:avLst/>
          </a:prstGeom>
        </p:spPr>
      </p:pic>
      <p:sp>
        <p:nvSpPr>
          <p:cNvPr id="9" name="Shape 128"/>
          <p:cNvSpPr txBox="1"/>
          <p:nvPr/>
        </p:nvSpPr>
        <p:spPr>
          <a:xfrm>
            <a:off x="4660139" y="1342806"/>
            <a:ext cx="2655351" cy="127599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zh-TW" sz="3000" b="1" dirty="0">
                <a:solidFill>
                  <a:srgbClr val="073763"/>
                </a:solidFill>
                <a:latin typeface="+mn-lt"/>
                <a:ea typeface="微軟正黑體" pitchFamily="34" charset="-120"/>
                <a:cs typeface="Microsoft JhengHei"/>
                <a:sym typeface="Microsoft JhengHei"/>
              </a:rPr>
              <a:t>iSCSI VJBOD </a:t>
            </a:r>
            <a:r>
              <a:rPr lang="zh-TW" sz="3000" b="1" dirty="0">
                <a:solidFill>
                  <a:srgbClr val="07376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虛擬擴充櫃</a:t>
            </a:r>
          </a:p>
        </p:txBody>
      </p:sp>
      <p:sp>
        <p:nvSpPr>
          <p:cNvPr id="8" name="Shape 127"/>
          <p:cNvSpPr txBox="1"/>
          <p:nvPr/>
        </p:nvSpPr>
        <p:spPr>
          <a:xfrm>
            <a:off x="641054" y="2854960"/>
            <a:ext cx="2966289" cy="151033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zh-TW" sz="3000" b="1" dirty="0">
                <a:solidFill>
                  <a:srgbClr val="073763"/>
                </a:solidFill>
                <a:latin typeface="+mn-lt"/>
                <a:ea typeface="微軟正黑體" pitchFamily="34" charset="-120"/>
                <a:cs typeface="Microsoft JhengHei"/>
                <a:sym typeface="Microsoft JhengHei"/>
              </a:rPr>
              <a:t>RAID 50/60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zh-TW" altLang="en-US" sz="2800" b="1" dirty="0" smtClean="0">
                <a:solidFill>
                  <a:srgbClr val="07376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加</a:t>
            </a:r>
            <a:r>
              <a:rPr lang="zh-TW" sz="2800" b="1" dirty="0" smtClean="0">
                <a:solidFill>
                  <a:srgbClr val="07376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強資料</a:t>
            </a:r>
            <a:r>
              <a:rPr lang="zh-TW" sz="2800" b="1" dirty="0">
                <a:solidFill>
                  <a:srgbClr val="07376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保護</a:t>
            </a:r>
          </a:p>
        </p:txBody>
      </p:sp>
      <p:sp>
        <p:nvSpPr>
          <p:cNvPr id="30" name="Shape 83"/>
          <p:cNvSpPr/>
          <p:nvPr/>
        </p:nvSpPr>
        <p:spPr>
          <a:xfrm>
            <a:off x="641055" y="1596691"/>
            <a:ext cx="324145" cy="384742"/>
          </a:xfrm>
          <a:prstGeom prst="halfFrame">
            <a:avLst>
              <a:gd name="adj1" fmla="val 23728"/>
              <a:gd name="adj2" fmla="val 24642"/>
            </a:avLst>
          </a:prstGeom>
          <a:solidFill>
            <a:srgbClr val="2DA0B5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Shape 83"/>
          <p:cNvSpPr/>
          <p:nvPr/>
        </p:nvSpPr>
        <p:spPr>
          <a:xfrm>
            <a:off x="4374763" y="1596691"/>
            <a:ext cx="324145" cy="384742"/>
          </a:xfrm>
          <a:prstGeom prst="halfFrame">
            <a:avLst>
              <a:gd name="adj1" fmla="val 23728"/>
              <a:gd name="adj2" fmla="val 24642"/>
            </a:avLst>
          </a:prstGeom>
          <a:solidFill>
            <a:srgbClr val="2DA0B5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Shape 83"/>
          <p:cNvSpPr/>
          <p:nvPr/>
        </p:nvSpPr>
        <p:spPr>
          <a:xfrm>
            <a:off x="641055" y="3199304"/>
            <a:ext cx="324145" cy="384742"/>
          </a:xfrm>
          <a:prstGeom prst="halfFrame">
            <a:avLst>
              <a:gd name="adj1" fmla="val 23728"/>
              <a:gd name="adj2" fmla="val 24642"/>
            </a:avLst>
          </a:prstGeom>
          <a:solidFill>
            <a:srgbClr val="2DA0B5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641055" y="1580433"/>
            <a:ext cx="385105" cy="338554"/>
          </a:xfrm>
          <a:prstGeom prst="rect">
            <a:avLst/>
          </a:prstGeom>
          <a:solidFill>
            <a:srgbClr val="2DA0B5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１</a:t>
            </a:r>
            <a:endParaRPr kumimoji="1" lang="zh-TW" altLang="en-US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4374763" y="1580433"/>
            <a:ext cx="385105" cy="338554"/>
          </a:xfrm>
          <a:prstGeom prst="rect">
            <a:avLst/>
          </a:prstGeom>
          <a:solidFill>
            <a:srgbClr val="2DA0B5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zh-TW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3</a:t>
            </a:r>
            <a:endParaRPr kumimoji="1" lang="zh-TW" altLang="en-US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8" name="文字方塊 37"/>
          <p:cNvSpPr txBox="1"/>
          <p:nvPr/>
        </p:nvSpPr>
        <p:spPr>
          <a:xfrm>
            <a:off x="641055" y="3199304"/>
            <a:ext cx="385105" cy="338554"/>
          </a:xfrm>
          <a:prstGeom prst="rect">
            <a:avLst/>
          </a:prstGeom>
          <a:solidFill>
            <a:srgbClr val="2DA0B5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zh-TW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2</a:t>
            </a:r>
            <a:endParaRPr kumimoji="1" lang="zh-TW" altLang="en-US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798560" y="2336800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cxnSp>
        <p:nvCxnSpPr>
          <p:cNvPr id="15" name="直線接點 14"/>
          <p:cNvCxnSpPr/>
          <p:nvPr/>
        </p:nvCxnSpPr>
        <p:spPr>
          <a:xfrm>
            <a:off x="641055" y="2854960"/>
            <a:ext cx="3219775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0" name="直線接點 39"/>
          <p:cNvCxnSpPr/>
          <p:nvPr/>
        </p:nvCxnSpPr>
        <p:spPr>
          <a:xfrm>
            <a:off x="4043680" y="1535552"/>
            <a:ext cx="0" cy="1118877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20" name="Shape 520"/>
          <p:cNvPicPr preferRelativeResize="0"/>
          <p:nvPr/>
        </p:nvPicPr>
        <p:blipFill rotWithShape="1">
          <a:blip r:embed="rId4">
            <a:alphaModFix/>
          </a:blip>
          <a:srcRect l="35123" t="19448" r="36452" b="2575"/>
          <a:stretch/>
        </p:blipFill>
        <p:spPr>
          <a:xfrm rot="866513">
            <a:off x="4180453" y="2944342"/>
            <a:ext cx="2458251" cy="140827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 cmpd="sng">
            <a:solidFill>
              <a:schemeClr val="bg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title"/>
          </p:nvPr>
        </p:nvSpPr>
        <p:spPr>
          <a:xfrm>
            <a:off x="600" y="376050"/>
            <a:ext cx="9144000" cy="70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zh-TW" sz="4000">
                <a:latin typeface="Microsoft JhengHei"/>
                <a:ea typeface="Microsoft JhengHei"/>
                <a:cs typeface="Microsoft JhengHei"/>
                <a:sym typeface="Microsoft JhengHei"/>
              </a:rPr>
              <a:t>自動分層兼具高效能與大容量</a:t>
            </a:r>
          </a:p>
        </p:txBody>
      </p:sp>
      <p:grpSp>
        <p:nvGrpSpPr>
          <p:cNvPr id="147" name="Shape 147"/>
          <p:cNvGrpSpPr/>
          <p:nvPr/>
        </p:nvGrpSpPr>
        <p:grpSpPr>
          <a:xfrm>
            <a:off x="3189975" y="1085850"/>
            <a:ext cx="5910300" cy="3805800"/>
            <a:chOff x="1545025" y="2929875"/>
            <a:chExt cx="5910300" cy="3805800"/>
          </a:xfrm>
        </p:grpSpPr>
        <p:sp>
          <p:nvSpPr>
            <p:cNvPr id="148" name="Shape 148"/>
            <p:cNvSpPr/>
            <p:nvPr/>
          </p:nvSpPr>
          <p:spPr>
            <a:xfrm>
              <a:off x="4483508" y="3275113"/>
              <a:ext cx="1782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50" tIns="34275" rIns="68550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zh-TW" sz="11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</a:p>
          </p:txBody>
        </p:sp>
        <p:pic>
          <p:nvPicPr>
            <p:cNvPr id="149" name="Shape 149" descr="1_Qtier-01-01.png"/>
            <p:cNvPicPr preferRelativeResize="0"/>
            <p:nvPr/>
          </p:nvPicPr>
          <p:blipFill rotWithShape="1">
            <a:blip r:embed="rId3">
              <a:alphaModFix/>
            </a:blip>
            <a:srcRect t="3513" b="3523"/>
            <a:stretch/>
          </p:blipFill>
          <p:spPr>
            <a:xfrm>
              <a:off x="1545025" y="2929875"/>
              <a:ext cx="5826300" cy="3805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0" name="Shape 150"/>
            <p:cNvSpPr txBox="1"/>
            <p:nvPr/>
          </p:nvSpPr>
          <p:spPr>
            <a:xfrm>
              <a:off x="1826450" y="3209400"/>
              <a:ext cx="1416600" cy="20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熱資料</a:t>
              </a:r>
            </a:p>
          </p:txBody>
        </p:sp>
        <p:sp>
          <p:nvSpPr>
            <p:cNvPr id="151" name="Shape 151"/>
            <p:cNvSpPr txBox="1"/>
            <p:nvPr/>
          </p:nvSpPr>
          <p:spPr>
            <a:xfrm>
              <a:off x="1826450" y="3403500"/>
              <a:ext cx="1416600" cy="20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暖資料</a:t>
              </a:r>
            </a:p>
          </p:txBody>
        </p:sp>
        <p:sp>
          <p:nvSpPr>
            <p:cNvPr id="152" name="Shape 152"/>
            <p:cNvSpPr txBox="1"/>
            <p:nvPr/>
          </p:nvSpPr>
          <p:spPr>
            <a:xfrm>
              <a:off x="1826450" y="3605675"/>
              <a:ext cx="1416600" cy="20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冷資料</a:t>
              </a:r>
            </a:p>
          </p:txBody>
        </p:sp>
        <p:sp>
          <p:nvSpPr>
            <p:cNvPr id="153" name="Shape 153"/>
            <p:cNvSpPr txBox="1"/>
            <p:nvPr/>
          </p:nvSpPr>
          <p:spPr>
            <a:xfrm>
              <a:off x="2172950" y="4193975"/>
              <a:ext cx="1416600" cy="362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資料存取行為改變</a:t>
              </a:r>
            </a:p>
          </p:txBody>
        </p:sp>
        <p:sp>
          <p:nvSpPr>
            <p:cNvPr id="154" name="Shape 154"/>
            <p:cNvSpPr txBox="1"/>
            <p:nvPr/>
          </p:nvSpPr>
          <p:spPr>
            <a:xfrm>
              <a:off x="3914249" y="3117774"/>
              <a:ext cx="1939675" cy="318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分層</a:t>
              </a:r>
              <a:r>
                <a:rPr lang="zh-TW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前</a:t>
              </a:r>
              <a:endParaRPr lang="en-US" altLang="zh-TW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lvl="0"/>
              <a:r>
                <a:rPr lang="zh-TW" altLang="en-US" sz="9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頻繁存取資料效能未優化</a:t>
              </a:r>
              <a:endParaRPr lang="zh-TW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55" name="Shape 155"/>
            <p:cNvSpPr txBox="1"/>
            <p:nvPr/>
          </p:nvSpPr>
          <p:spPr>
            <a:xfrm>
              <a:off x="5853925" y="4236600"/>
              <a:ext cx="1601400" cy="267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開始分層</a:t>
              </a:r>
            </a:p>
          </p:txBody>
        </p:sp>
        <p:sp>
          <p:nvSpPr>
            <p:cNvPr id="156" name="Shape 156"/>
            <p:cNvSpPr txBox="1"/>
            <p:nvPr/>
          </p:nvSpPr>
          <p:spPr>
            <a:xfrm>
              <a:off x="3914249" y="5625885"/>
              <a:ext cx="1555652" cy="4136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分層</a:t>
              </a:r>
              <a:r>
                <a:rPr lang="zh-TW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後</a:t>
              </a:r>
              <a:endParaRPr lang="en-US" altLang="zh-TW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lvl="0"/>
              <a:r>
                <a:rPr lang="zh-TW" altLang="en-US" sz="9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頻繁存取資料效能已優化</a:t>
              </a:r>
              <a:endParaRPr lang="zh-TW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57" name="Shape 157"/>
            <p:cNvSpPr txBox="1"/>
            <p:nvPr/>
          </p:nvSpPr>
          <p:spPr>
            <a:xfrm>
              <a:off x="3702700" y="4671300"/>
              <a:ext cx="1601400" cy="439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zh-TW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Qtier</a:t>
              </a:r>
              <a:r>
                <a:rPr lang="zh-TW" sz="2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endParaRPr lang="en-US" altLang="zh-TW" sz="2400" dirty="0" smtClean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lvl="0" algn="ctr" rtl="0">
                <a:spcBef>
                  <a:spcPts val="0"/>
                </a:spcBef>
                <a:buNone/>
              </a:pPr>
              <a:r>
                <a:rPr lang="zh-TW" sz="1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引擎</a:t>
              </a:r>
              <a:endParaRPr lang="zh-TW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16" name="Shape 448"/>
          <p:cNvSpPr txBox="1"/>
          <p:nvPr/>
        </p:nvSpPr>
        <p:spPr>
          <a:xfrm>
            <a:off x="142925" y="1273749"/>
            <a:ext cx="3174099" cy="2921725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444500" lvl="0" indent="-342900">
              <a:spcBef>
                <a:spcPts val="45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zh-TW" alt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自動將冷熱</a:t>
            </a:r>
            <a:r>
              <a:rPr lang="zh-TW" altLang="zh-TW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資料在SSD</a:t>
            </a:r>
            <a:r>
              <a:rPr lang="zh-TW" alt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與HDD層間移動</a:t>
            </a:r>
            <a:br>
              <a:rPr lang="zh-TW" alt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endParaRPr lang="zh-TW" altLang="zh-TW" sz="2000" b="1" dirty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44500" lvl="0" indent="-342900">
              <a:spcBef>
                <a:spcPts val="45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en-US" altLang="zh-TW" sz="2000" b="1" dirty="0" smtClean="0">
                <a:latin typeface="微軟正黑體" pitchFamily="34" charset="-120"/>
                <a:ea typeface="微軟正黑體" pitchFamily="34" charset="-120"/>
              </a:rPr>
              <a:t>SSD </a:t>
            </a: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加速容量不受記憶體大小限制</a:t>
            </a:r>
            <a:r>
              <a:rPr lang="zh-TW" alt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/>
            </a:r>
            <a:br>
              <a:rPr lang="zh-TW" alt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</a:br>
            <a:endParaRPr lang="zh-TW" altLang="zh-TW" sz="20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圓角矩形 50"/>
          <p:cNvSpPr/>
          <p:nvPr/>
        </p:nvSpPr>
        <p:spPr>
          <a:xfrm>
            <a:off x="230540" y="1517281"/>
            <a:ext cx="3798976" cy="1216903"/>
          </a:xfrm>
          <a:prstGeom prst="roundRect">
            <a:avLst>
              <a:gd name="adj" fmla="val 14518"/>
            </a:avLst>
          </a:prstGeom>
          <a:solidFill>
            <a:schemeClr val="accent3">
              <a:lumMod val="20000"/>
              <a:lumOff val="80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311700" y="337775"/>
            <a:ext cx="8520600" cy="7419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dirty="0">
                <a:latin typeface="+mn-lt"/>
              </a:rPr>
              <a:t>Qtier 2.</a:t>
            </a:r>
            <a:r>
              <a:rPr lang="zh-TW" dirty="0" smtClean="0">
                <a:latin typeface="+mn-lt"/>
              </a:rPr>
              <a:t>0</a:t>
            </a:r>
            <a:r>
              <a:rPr lang="zh-TW" baseline="30000" dirty="0" smtClean="0">
                <a:latin typeface="+mn-lt"/>
              </a:rPr>
              <a:t>TM</a:t>
            </a:r>
            <a:r>
              <a:rPr lang="zh-TW" dirty="0" smtClean="0">
                <a:latin typeface="+mn-lt"/>
              </a:rPr>
              <a:t> </a:t>
            </a:r>
            <a:r>
              <a:rPr lang="zh-TW" dirty="0"/>
              <a:t>就是取代</a:t>
            </a:r>
            <a:r>
              <a:rPr lang="zh-TW" dirty="0">
                <a:latin typeface="+mn-lt"/>
              </a:rPr>
              <a:t> SSD </a:t>
            </a: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快取</a:t>
            </a:r>
          </a:p>
        </p:txBody>
      </p:sp>
      <p:sp>
        <p:nvSpPr>
          <p:cNvPr id="164" name="Shape 164"/>
          <p:cNvSpPr/>
          <p:nvPr/>
        </p:nvSpPr>
        <p:spPr>
          <a:xfrm>
            <a:off x="4391540" y="2398442"/>
            <a:ext cx="485400" cy="323700"/>
          </a:xfrm>
          <a:prstGeom prst="rect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Shape 165"/>
          <p:cNvSpPr/>
          <p:nvPr/>
        </p:nvSpPr>
        <p:spPr>
          <a:xfrm>
            <a:off x="6889679" y="2135223"/>
            <a:ext cx="485400" cy="1718082"/>
          </a:xfrm>
          <a:prstGeom prst="rect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6889685" y="2135223"/>
            <a:ext cx="485400" cy="263219"/>
          </a:xfrm>
          <a:prstGeom prst="rect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Shape 167"/>
          <p:cNvSpPr txBox="1"/>
          <p:nvPr/>
        </p:nvSpPr>
        <p:spPr>
          <a:xfrm>
            <a:off x="4350919" y="3853307"/>
            <a:ext cx="1557313" cy="27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1143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lang="zh-TW" dirty="0">
                <a:solidFill>
                  <a:srgbClr val="044981"/>
                </a:solidFill>
              </a:rPr>
              <a:t>SSD</a:t>
            </a:r>
            <a:r>
              <a:rPr lang="zh-TW" b="1" dirty="0">
                <a:solidFill>
                  <a:srgbClr val="044981"/>
                </a:solidFill>
              </a:rPr>
              <a:t> </a:t>
            </a:r>
            <a:r>
              <a:rPr lang="zh-TW" b="1" dirty="0">
                <a:solidFill>
                  <a:srgbClr val="04498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快取加速</a:t>
            </a:r>
          </a:p>
        </p:txBody>
      </p:sp>
      <p:cxnSp>
        <p:nvCxnSpPr>
          <p:cNvPr id="169" name="Shape 169"/>
          <p:cNvCxnSpPr/>
          <p:nvPr/>
        </p:nvCxnSpPr>
        <p:spPr>
          <a:xfrm flipV="1">
            <a:off x="7692436" y="2119025"/>
            <a:ext cx="1800" cy="1720623"/>
          </a:xfrm>
          <a:prstGeom prst="straightConnector1">
            <a:avLst/>
          </a:prstGeom>
          <a:noFill/>
          <a:ln w="19050" cap="flat" cmpd="sng">
            <a:solidFill>
              <a:srgbClr val="0C0C0C"/>
            </a:solidFill>
            <a:prstDash val="dash"/>
            <a:round/>
            <a:headEnd type="stealth" w="lg" len="lg"/>
            <a:tailEnd type="stealth" w="lg" len="lg"/>
          </a:ln>
        </p:spPr>
      </p:cxnSp>
      <p:cxnSp>
        <p:nvCxnSpPr>
          <p:cNvPr id="170" name="Shape 170"/>
          <p:cNvCxnSpPr/>
          <p:nvPr/>
        </p:nvCxnSpPr>
        <p:spPr>
          <a:xfrm>
            <a:off x="4350933" y="2398487"/>
            <a:ext cx="1516200" cy="18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71" name="Shape 171"/>
          <p:cNvSpPr/>
          <p:nvPr/>
        </p:nvSpPr>
        <p:spPr>
          <a:xfrm>
            <a:off x="4351002" y="1271950"/>
            <a:ext cx="3650488" cy="404561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Shape 172"/>
          <p:cNvSpPr/>
          <p:nvPr/>
        </p:nvSpPr>
        <p:spPr>
          <a:xfrm>
            <a:off x="5015707" y="2398448"/>
            <a:ext cx="485400" cy="1441200"/>
          </a:xfrm>
          <a:prstGeom prst="rect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3" name="Shape 173"/>
          <p:cNvCxnSpPr/>
          <p:nvPr/>
        </p:nvCxnSpPr>
        <p:spPr>
          <a:xfrm rot="10800000">
            <a:off x="4614032" y="1795900"/>
            <a:ext cx="0" cy="5640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cxnSp>
        <p:nvCxnSpPr>
          <p:cNvPr id="174" name="Shape 174"/>
          <p:cNvCxnSpPr/>
          <p:nvPr/>
        </p:nvCxnSpPr>
        <p:spPr>
          <a:xfrm>
            <a:off x="4783528" y="1797692"/>
            <a:ext cx="0" cy="560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cxnSp>
        <p:nvCxnSpPr>
          <p:cNvPr id="175" name="Shape 175"/>
          <p:cNvCxnSpPr/>
          <p:nvPr/>
        </p:nvCxnSpPr>
        <p:spPr>
          <a:xfrm flipH="1">
            <a:off x="4793165" y="2493139"/>
            <a:ext cx="323400" cy="48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176" name="Shape 176"/>
          <p:cNvCxnSpPr/>
          <p:nvPr/>
        </p:nvCxnSpPr>
        <p:spPr>
          <a:xfrm rot="10800000">
            <a:off x="5639888" y="2425005"/>
            <a:ext cx="0" cy="1428300"/>
          </a:xfrm>
          <a:prstGeom prst="straightConnector1">
            <a:avLst/>
          </a:prstGeom>
          <a:noFill/>
          <a:ln w="19050" cap="flat" cmpd="sng">
            <a:solidFill>
              <a:srgbClr val="0C0C0C"/>
            </a:solidFill>
            <a:prstDash val="dash"/>
            <a:round/>
            <a:headEnd type="stealth" w="lg" len="lg"/>
            <a:tailEnd type="stealth" w="lg" len="lg"/>
          </a:ln>
        </p:spPr>
      </p:cxnSp>
      <p:cxnSp>
        <p:nvCxnSpPr>
          <p:cNvPr id="177" name="Shape 177"/>
          <p:cNvCxnSpPr/>
          <p:nvPr/>
        </p:nvCxnSpPr>
        <p:spPr>
          <a:xfrm>
            <a:off x="4350933" y="3854242"/>
            <a:ext cx="1557300" cy="18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79" name="Shape 179"/>
          <p:cNvCxnSpPr/>
          <p:nvPr/>
        </p:nvCxnSpPr>
        <p:spPr>
          <a:xfrm rot="10800000">
            <a:off x="6485448" y="1757350"/>
            <a:ext cx="0" cy="1088400"/>
          </a:xfrm>
          <a:prstGeom prst="straightConnector1">
            <a:avLst/>
          </a:prstGeom>
          <a:noFill/>
          <a:ln w="381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180" name="Shape 180"/>
          <p:cNvSpPr txBox="1"/>
          <p:nvPr/>
        </p:nvSpPr>
        <p:spPr>
          <a:xfrm>
            <a:off x="4350920" y="1352810"/>
            <a:ext cx="3650570" cy="23581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1143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zh-TW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應</a:t>
            </a:r>
            <a:r>
              <a:rPr lang="zh-TW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用層</a:t>
            </a:r>
            <a:endParaRPr lang="zh-TW" sz="1800" b="1" dirty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81" name="Shape 181"/>
          <p:cNvSpPr txBox="1"/>
          <p:nvPr/>
        </p:nvSpPr>
        <p:spPr>
          <a:xfrm>
            <a:off x="6181067" y="3853306"/>
            <a:ext cx="1820423" cy="27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1143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lang="zh-TW" dirty="0">
                <a:solidFill>
                  <a:srgbClr val="044981"/>
                </a:solidFill>
              </a:rPr>
              <a:t>Qtier 2.0 </a:t>
            </a:r>
            <a:r>
              <a:rPr lang="zh-TW" b="1" dirty="0">
                <a:solidFill>
                  <a:srgbClr val="04498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自動分層</a:t>
            </a:r>
          </a:p>
        </p:txBody>
      </p:sp>
      <p:cxnSp>
        <p:nvCxnSpPr>
          <p:cNvPr id="182" name="Shape 182"/>
          <p:cNvCxnSpPr/>
          <p:nvPr/>
        </p:nvCxnSpPr>
        <p:spPr>
          <a:xfrm>
            <a:off x="6279360" y="2398487"/>
            <a:ext cx="1639500" cy="18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83" name="Shape 183"/>
          <p:cNvCxnSpPr/>
          <p:nvPr/>
        </p:nvCxnSpPr>
        <p:spPr>
          <a:xfrm>
            <a:off x="6279360" y="2121903"/>
            <a:ext cx="1639500" cy="18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84" name="Shape 184"/>
          <p:cNvCxnSpPr/>
          <p:nvPr/>
        </p:nvCxnSpPr>
        <p:spPr>
          <a:xfrm>
            <a:off x="6317590" y="3854242"/>
            <a:ext cx="1683900" cy="18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85" name="Shape 185"/>
          <p:cNvCxnSpPr/>
          <p:nvPr/>
        </p:nvCxnSpPr>
        <p:spPr>
          <a:xfrm>
            <a:off x="4836657" y="2662175"/>
            <a:ext cx="2949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186" name="Shape 186"/>
          <p:cNvCxnSpPr/>
          <p:nvPr/>
        </p:nvCxnSpPr>
        <p:spPr>
          <a:xfrm rot="10800000">
            <a:off x="7027648" y="1747676"/>
            <a:ext cx="0" cy="310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cxnSp>
        <p:nvCxnSpPr>
          <p:cNvPr id="187" name="Shape 187"/>
          <p:cNvCxnSpPr/>
          <p:nvPr/>
        </p:nvCxnSpPr>
        <p:spPr>
          <a:xfrm>
            <a:off x="7228198" y="1748470"/>
            <a:ext cx="0" cy="308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cxnSp>
        <p:nvCxnSpPr>
          <p:cNvPr id="188" name="Shape 188"/>
          <p:cNvCxnSpPr/>
          <p:nvPr/>
        </p:nvCxnSpPr>
        <p:spPr>
          <a:xfrm>
            <a:off x="6476648" y="2831575"/>
            <a:ext cx="385200" cy="0"/>
          </a:xfrm>
          <a:prstGeom prst="straightConnector1">
            <a:avLst/>
          </a:prstGeom>
          <a:noFill/>
          <a:ln w="381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grpSp>
        <p:nvGrpSpPr>
          <p:cNvPr id="189" name="Shape 189"/>
          <p:cNvGrpSpPr/>
          <p:nvPr/>
        </p:nvGrpSpPr>
        <p:grpSpPr>
          <a:xfrm>
            <a:off x="5223632" y="1795900"/>
            <a:ext cx="177593" cy="564000"/>
            <a:chOff x="5101975" y="1872100"/>
            <a:chExt cx="177593" cy="5640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190" name="Shape 190"/>
            <p:cNvCxnSpPr/>
            <p:nvPr/>
          </p:nvCxnSpPr>
          <p:spPr>
            <a:xfrm rot="10800000">
              <a:off x="5101975" y="1872100"/>
              <a:ext cx="0" cy="564000"/>
            </a:xfrm>
            <a:prstGeom prst="straightConnector1">
              <a:avLst/>
            </a:prstGeom>
            <a:noFill/>
            <a:ln w="38100" cap="flat" cmpd="sng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stealth" w="lg" len="lg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91" name="Shape 191"/>
            <p:cNvCxnSpPr/>
            <p:nvPr/>
          </p:nvCxnSpPr>
          <p:spPr>
            <a:xfrm>
              <a:off x="5279568" y="1873892"/>
              <a:ext cx="0" cy="560400"/>
            </a:xfrm>
            <a:prstGeom prst="straightConnector1">
              <a:avLst/>
            </a:prstGeom>
            <a:noFill/>
            <a:ln w="38100" cap="flat" cmpd="sng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stealth" w="lg" len="lg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</p:grpSp>
      <p:sp>
        <p:nvSpPr>
          <p:cNvPr id="192" name="Shape 192"/>
          <p:cNvSpPr/>
          <p:nvPr/>
        </p:nvSpPr>
        <p:spPr>
          <a:xfrm>
            <a:off x="8133752" y="1931323"/>
            <a:ext cx="182700" cy="17970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Shape 193"/>
          <p:cNvSpPr/>
          <p:nvPr/>
        </p:nvSpPr>
        <p:spPr>
          <a:xfrm>
            <a:off x="8133752" y="2219723"/>
            <a:ext cx="182700" cy="179700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4" name="Shape 194"/>
          <p:cNvCxnSpPr/>
          <p:nvPr/>
        </p:nvCxnSpPr>
        <p:spPr>
          <a:xfrm>
            <a:off x="8117682" y="2734184"/>
            <a:ext cx="198770" cy="0"/>
          </a:xfrm>
          <a:prstGeom prst="straightConnector1">
            <a:avLst/>
          </a:prstGeom>
          <a:noFill/>
          <a:ln w="381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lg" len="lg"/>
            <a:tailEnd type="none" w="lg" len="lg"/>
          </a:ln>
          <a:effectLst>
            <a:outerShdw blurRad="50800" dist="38100" dir="5400000" algn="t" rotWithShape="0">
              <a:schemeClr val="bg1">
                <a:lumMod val="50000"/>
                <a:alpha val="79000"/>
              </a:schemeClr>
            </a:outerShdw>
          </a:effectLst>
        </p:spPr>
      </p:cxnSp>
      <p:cxnSp>
        <p:nvCxnSpPr>
          <p:cNvPr id="195" name="Shape 195"/>
          <p:cNvCxnSpPr/>
          <p:nvPr/>
        </p:nvCxnSpPr>
        <p:spPr>
          <a:xfrm>
            <a:off x="8117682" y="2991562"/>
            <a:ext cx="19877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  <a:effectLst>
            <a:outerShdw blurRad="50800" dist="38100" dir="5400000" algn="t" rotWithShape="0">
              <a:schemeClr val="bg1">
                <a:lumMod val="50000"/>
                <a:alpha val="79000"/>
              </a:schemeClr>
            </a:outerShdw>
          </a:effectLst>
        </p:spPr>
      </p:cxnSp>
      <p:sp>
        <p:nvSpPr>
          <p:cNvPr id="196" name="Shape 196"/>
          <p:cNvSpPr txBox="1"/>
          <p:nvPr/>
        </p:nvSpPr>
        <p:spPr>
          <a:xfrm>
            <a:off x="8314888" y="1898649"/>
            <a:ext cx="642900" cy="19070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SSD</a:t>
            </a:r>
          </a:p>
        </p:txBody>
      </p:sp>
      <p:sp>
        <p:nvSpPr>
          <p:cNvPr id="197" name="Shape 197"/>
          <p:cNvSpPr txBox="1"/>
          <p:nvPr/>
        </p:nvSpPr>
        <p:spPr>
          <a:xfrm>
            <a:off x="8314888" y="2219723"/>
            <a:ext cx="642900" cy="17871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HDD</a:t>
            </a:r>
          </a:p>
        </p:txBody>
      </p:sp>
      <p:sp>
        <p:nvSpPr>
          <p:cNvPr id="198" name="Shape 198"/>
          <p:cNvSpPr txBox="1"/>
          <p:nvPr/>
        </p:nvSpPr>
        <p:spPr>
          <a:xfrm>
            <a:off x="8305810" y="2533742"/>
            <a:ext cx="1202400" cy="376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連續讀寫</a:t>
            </a:r>
            <a:endParaRPr lang="zh-TW" sz="1200" b="1" dirty="0">
              <a:solidFill>
                <a:schemeClr val="tx1">
                  <a:lumMod val="95000"/>
                  <a:lumOff val="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99" name="Shape 199"/>
          <p:cNvSpPr txBox="1"/>
          <p:nvPr/>
        </p:nvSpPr>
        <p:spPr>
          <a:xfrm>
            <a:off x="8317259" y="2823825"/>
            <a:ext cx="992100" cy="36113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隨機讀寫</a:t>
            </a:r>
          </a:p>
        </p:txBody>
      </p:sp>
      <p:sp>
        <p:nvSpPr>
          <p:cNvPr id="200" name="Shape 200"/>
          <p:cNvSpPr/>
          <p:nvPr/>
        </p:nvSpPr>
        <p:spPr>
          <a:xfrm>
            <a:off x="6776871" y="2172496"/>
            <a:ext cx="696793" cy="489679"/>
          </a:xfrm>
          <a:prstGeom prst="ellipse">
            <a:avLst/>
          </a:prstGeom>
          <a:solidFill>
            <a:schemeClr val="bg1">
              <a:alpha val="42000"/>
            </a:schemeClr>
          </a:solidFill>
          <a:ln w="28575" cap="flat" cmpd="sng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68" name="Shape 168"/>
          <p:cNvCxnSpPr/>
          <p:nvPr/>
        </p:nvCxnSpPr>
        <p:spPr>
          <a:xfrm rot="5400000">
            <a:off x="7060486" y="2418183"/>
            <a:ext cx="322800" cy="9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178" name="Shape 178"/>
          <p:cNvCxnSpPr/>
          <p:nvPr/>
        </p:nvCxnSpPr>
        <p:spPr>
          <a:xfrm rot="-5400000">
            <a:off x="6880552" y="2424555"/>
            <a:ext cx="322800" cy="900"/>
          </a:xfrm>
          <a:prstGeom prst="straightConnector1">
            <a:avLst/>
          </a:prstGeom>
          <a:noFill/>
          <a:ln w="381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50" name="圓角矩形 49"/>
          <p:cNvSpPr/>
          <p:nvPr/>
        </p:nvSpPr>
        <p:spPr>
          <a:xfrm>
            <a:off x="230540" y="3157357"/>
            <a:ext cx="3798975" cy="1289227"/>
          </a:xfrm>
          <a:prstGeom prst="roundRect">
            <a:avLst>
              <a:gd name="adj" fmla="val 7805"/>
            </a:avLst>
          </a:prstGeom>
          <a:solidFill>
            <a:schemeClr val="accent3">
              <a:lumMod val="20000"/>
              <a:lumOff val="80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4" name="矩形 53"/>
          <p:cNvSpPr/>
          <p:nvPr/>
        </p:nvSpPr>
        <p:spPr>
          <a:xfrm>
            <a:off x="230540" y="3476863"/>
            <a:ext cx="38600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7350" lvl="0" indent="-285750"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zh-TW" altLang="zh-TW" sz="1800" b="1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SSD</a:t>
            </a:r>
            <a:r>
              <a:rPr lang="zh-TW" altLang="zh-TW" sz="1800" b="1" dirty="0" smtClean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空間直接用來存放關</a:t>
            </a:r>
            <a:r>
              <a:rPr lang="zh-TW" altLang="zh-TW" sz="1800" b="1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鍵資料</a:t>
            </a:r>
          </a:p>
          <a:p>
            <a:pPr marL="387350" lvl="0" indent="-285750"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zh-TW" altLang="zh-TW" sz="1800" b="1" dirty="0" smtClean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結合</a:t>
            </a:r>
            <a:r>
              <a:rPr lang="zh-TW" altLang="en-US" sz="1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智慧判別</a:t>
            </a:r>
            <a:r>
              <a:rPr lang="zh-TW" altLang="zh-TW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與</a:t>
            </a:r>
            <a:r>
              <a:rPr lang="zh-TW" altLang="zh-TW" sz="1800" b="1" dirty="0" smtClean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資料夾分層</a:t>
            </a:r>
            <a:r>
              <a:rPr lang="zh-TW" altLang="zh-TW" sz="1800" b="1" dirty="0" smtClean="0">
                <a:solidFill>
                  <a:srgbClr val="0000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zh-TW" altLang="zh-TW" sz="1800" b="1" dirty="0" smtClean="0">
                <a:solidFill>
                  <a:srgbClr val="0000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altLang="zh-TW" sz="1800" b="1" dirty="0" smtClean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&gt;</a:t>
            </a:r>
            <a:r>
              <a:rPr lang="zh-TW" altLang="zh-TW" sz="1800" b="1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從長短期全面提升儲存性價比</a:t>
            </a:r>
            <a:r>
              <a:rPr lang="zh-TW" altLang="zh-TW" sz="1800" b="1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zh-TW" altLang="zh-TW" sz="1800" b="1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endParaRPr lang="zh-TW" altLang="zh-TW" sz="1800" b="1" dirty="0">
              <a:solidFill>
                <a:srgbClr val="26262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9" name="圓角矩形 58"/>
          <p:cNvSpPr/>
          <p:nvPr/>
        </p:nvSpPr>
        <p:spPr>
          <a:xfrm>
            <a:off x="230539" y="2930156"/>
            <a:ext cx="3798976" cy="401582"/>
          </a:xfrm>
          <a:prstGeom prst="roundRect">
            <a:avLst>
              <a:gd name="adj" fmla="val 0"/>
            </a:avLst>
          </a:prstGeom>
          <a:solidFill>
            <a:srgbClr val="3C96B7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zh-TW" sz="2000" b="1" dirty="0">
                <a:solidFill>
                  <a:srgbClr val="FFFFFF"/>
                </a:solidFill>
                <a:ea typeface="Microsoft JhengHei"/>
                <a:cs typeface="Microsoft JhengHei"/>
                <a:sym typeface="Microsoft JhengHei"/>
              </a:rPr>
              <a:t>Qtier 2.0 </a:t>
            </a:r>
            <a:r>
              <a:rPr lang="zh-TW" altLang="zh-TW" sz="20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自動分層技術 </a:t>
            </a:r>
          </a:p>
        </p:txBody>
      </p:sp>
      <p:sp>
        <p:nvSpPr>
          <p:cNvPr id="89" name="＞形箭號 88"/>
          <p:cNvSpPr/>
          <p:nvPr/>
        </p:nvSpPr>
        <p:spPr>
          <a:xfrm rot="5400000">
            <a:off x="3334980" y="2354752"/>
            <a:ext cx="914063" cy="475005"/>
          </a:xfrm>
          <a:prstGeom prst="chevron">
            <a:avLst>
              <a:gd name="adj" fmla="val 47018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schemeClr val="tx1"/>
              </a:solidFill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164942" y="1795568"/>
            <a:ext cx="38645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7350" lvl="0" indent="-285750"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zh-TW" altLang="zh-TW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快取純加速</a:t>
            </a:r>
            <a:r>
              <a:rPr lang="zh-TW" altLang="zh-TW" sz="18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altLang="zh-TW" sz="18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不</a:t>
            </a:r>
            <a:r>
              <a:rPr lang="zh-TW" altLang="en-US" sz="18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能當</a:t>
            </a:r>
            <a:r>
              <a:rPr lang="zh-TW" altLang="zh-TW" sz="18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做</a:t>
            </a:r>
            <a:r>
              <a:rPr lang="zh-TW" altLang="zh-TW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儲存使用 </a:t>
            </a:r>
          </a:p>
          <a:p>
            <a:pPr marL="387350" lvl="0" indent="-285750"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zh-TW" altLang="zh-TW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僅以區塊大小篩選快取</a:t>
            </a:r>
            <a:br>
              <a:rPr lang="zh-TW" altLang="zh-TW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altLang="zh-TW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&gt;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比較適合短期隨機加速</a:t>
            </a:r>
            <a:endParaRPr lang="zh-TW" altLang="zh-TW" sz="18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  <p:sp>
        <p:nvSpPr>
          <p:cNvPr id="60" name="圓角矩形 59"/>
          <p:cNvSpPr/>
          <p:nvPr/>
        </p:nvSpPr>
        <p:spPr>
          <a:xfrm>
            <a:off x="230540" y="1301166"/>
            <a:ext cx="3798976" cy="401582"/>
          </a:xfrm>
          <a:prstGeom prst="roundRect">
            <a:avLst>
              <a:gd name="adj" fmla="val 0"/>
            </a:avLst>
          </a:prstGeom>
          <a:solidFill>
            <a:srgbClr val="3C96B7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chemeClr val="dk1"/>
              </a:buClr>
              <a:buSzPct val="25000"/>
            </a:pPr>
            <a:r>
              <a:rPr lang="zh-TW" altLang="zh-TW" sz="2000" b="1" dirty="0">
                <a:solidFill>
                  <a:schemeClr val="bg1"/>
                </a:solidFill>
                <a:ea typeface="Microsoft JhengHei"/>
                <a:cs typeface="Microsoft JhengHei"/>
                <a:sym typeface="Microsoft JhengHei"/>
              </a:rPr>
              <a:t>SSD </a:t>
            </a:r>
            <a:r>
              <a:rPr lang="zh-TW" altLang="zh-TW" sz="20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快取技術</a:t>
            </a:r>
          </a:p>
        </p:txBody>
      </p:sp>
      <p:sp>
        <p:nvSpPr>
          <p:cNvPr id="93" name="＞形箭號 92"/>
          <p:cNvSpPr/>
          <p:nvPr/>
        </p:nvSpPr>
        <p:spPr>
          <a:xfrm rot="5400000">
            <a:off x="3626758" y="2675593"/>
            <a:ext cx="330510" cy="475005"/>
          </a:xfrm>
          <a:prstGeom prst="chevron">
            <a:avLst>
              <a:gd name="adj" fmla="val 4701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schemeClr val="tx1"/>
              </a:solidFill>
            </a:endParaRPr>
          </a:p>
        </p:txBody>
      </p:sp>
      <p:sp>
        <p:nvSpPr>
          <p:cNvPr id="48" name="＞形箭號 47"/>
          <p:cNvSpPr/>
          <p:nvPr/>
        </p:nvSpPr>
        <p:spPr>
          <a:xfrm rot="5400000">
            <a:off x="3656248" y="2336134"/>
            <a:ext cx="271530" cy="475005"/>
          </a:xfrm>
          <a:prstGeom prst="chevron">
            <a:avLst>
              <a:gd name="adj" fmla="val 4701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>
            <a:spLocks noGrp="1"/>
          </p:cNvSpPr>
          <p:nvPr>
            <p:ph type="title"/>
          </p:nvPr>
        </p:nvSpPr>
        <p:spPr>
          <a:xfrm>
            <a:off x="251525" y="411500"/>
            <a:ext cx="8631300" cy="62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FFFF00"/>
              </a:buClr>
              <a:buSzPct val="25000"/>
              <a:buFont typeface="Arial"/>
              <a:buNone/>
            </a:pPr>
            <a:r>
              <a:rPr lang="zh-TW" sz="4000" dirty="0">
                <a:solidFill>
                  <a:srgbClr val="FFFFFF"/>
                </a:solidFill>
                <a:latin typeface="+mn-lt"/>
                <a:ea typeface="微軟正黑體" pitchFamily="34" charset="-120"/>
                <a:cs typeface="Microsoft JhengHei"/>
                <a:sym typeface="Microsoft JhengHei"/>
              </a:rPr>
              <a:t>Qtier 2.0 </a:t>
            </a:r>
            <a:r>
              <a:rPr lang="zh-TW" sz="4000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智</a:t>
            </a:r>
            <a:r>
              <a:rPr lang="zh-TW" altLang="en-US" sz="4000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慧判別</a:t>
            </a:r>
            <a:r>
              <a:rPr lang="zh-TW" sz="4000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sz="4000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效能更強</a:t>
            </a:r>
          </a:p>
        </p:txBody>
      </p:sp>
      <p:sp>
        <p:nvSpPr>
          <p:cNvPr id="207" name="Shape 207"/>
          <p:cNvSpPr txBox="1"/>
          <p:nvPr/>
        </p:nvSpPr>
        <p:spPr>
          <a:xfrm>
            <a:off x="1" y="1481419"/>
            <a:ext cx="3405351" cy="3196180"/>
          </a:xfrm>
          <a:prstGeom prst="rect">
            <a:avLst/>
          </a:prstGeom>
          <a:noFill/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457200" lvl="0" indent="-355600" rtl="0">
              <a:spcBef>
                <a:spcPts val="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zh-TW" sz="2000" b="1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模擬SSD快取的</a:t>
            </a:r>
            <a:r>
              <a:rPr lang="zh-TW" sz="2000" b="1" dirty="0" smtClean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保留空間</a:t>
            </a:r>
            <a:endParaRPr lang="en-US" altLang="zh-TW" sz="2000" b="1" dirty="0" smtClean="0">
              <a:solidFill>
                <a:srgbClr val="26262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355600" rtl="0">
              <a:spcBef>
                <a:spcPts val="0"/>
              </a:spcBef>
              <a:buClr>
                <a:srgbClr val="044981"/>
              </a:buClr>
              <a:buSzPct val="100000"/>
            </a:pPr>
            <a:r>
              <a:rPr lang="en-US" altLang="zh-TW" sz="2000" b="1" dirty="0" smtClean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</a:t>
            </a:r>
            <a:r>
              <a:rPr lang="zh-TW" sz="2000" b="1" dirty="0" smtClean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、隨機讀寫需求隨時調整</a:t>
            </a:r>
            <a:endParaRPr lang="en-US" altLang="zh-TW" sz="2000" b="1" dirty="0" smtClean="0">
              <a:solidFill>
                <a:srgbClr val="26262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355600" rtl="0">
              <a:spcBef>
                <a:spcPts val="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endParaRPr lang="zh-TW" sz="2000" b="1" dirty="0">
              <a:solidFill>
                <a:srgbClr val="26262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355600" rtl="0">
              <a:spcBef>
                <a:spcPts val="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zh-TW" sz="2000" b="1" dirty="0">
                <a:solidFill>
                  <a:srgbClr val="04498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當應用軟體需要頻繁讀寫metadata，例如備份軟體時</a:t>
            </a:r>
            <a:r>
              <a:rPr lang="zh-TW" sz="2000" b="1" dirty="0" smtClean="0">
                <a:solidFill>
                  <a:srgbClr val="04498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，Qtier提速效果比</a:t>
            </a:r>
            <a:r>
              <a:rPr lang="zh-TW" sz="2000" b="1" dirty="0">
                <a:solidFill>
                  <a:srgbClr val="04498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快取更明顯</a:t>
            </a:r>
          </a:p>
          <a:p>
            <a:pPr lvl="0" rtl="0">
              <a:spcBef>
                <a:spcPts val="0"/>
              </a:spcBef>
              <a:buNone/>
            </a:pPr>
            <a:endParaRPr sz="2000" b="1" dirty="0">
              <a:solidFill>
                <a:srgbClr val="26262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1800" b="1" dirty="0">
              <a:solidFill>
                <a:srgbClr val="0070C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800" dirty="0">
              <a:solidFill>
                <a:srgbClr val="0070C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08" name="Shape 208"/>
          <p:cNvSpPr/>
          <p:nvPr/>
        </p:nvSpPr>
        <p:spPr>
          <a:xfrm>
            <a:off x="3930113" y="1797085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Shape 209"/>
          <p:cNvSpPr/>
          <p:nvPr/>
        </p:nvSpPr>
        <p:spPr>
          <a:xfrm>
            <a:off x="4420708" y="1797085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Shape 210"/>
          <p:cNvSpPr/>
          <p:nvPr/>
        </p:nvSpPr>
        <p:spPr>
          <a:xfrm>
            <a:off x="4929734" y="1797085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Shape 211"/>
          <p:cNvSpPr/>
          <p:nvPr/>
        </p:nvSpPr>
        <p:spPr>
          <a:xfrm>
            <a:off x="5423593" y="1797085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2" name="Shape 212"/>
          <p:cNvCxnSpPr/>
          <p:nvPr/>
        </p:nvCxnSpPr>
        <p:spPr>
          <a:xfrm>
            <a:off x="3952151" y="2095677"/>
            <a:ext cx="1917300" cy="66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</p:cxnSp>
      <p:sp>
        <p:nvSpPr>
          <p:cNvPr id="213" name="Shape 213"/>
          <p:cNvSpPr/>
          <p:nvPr/>
        </p:nvSpPr>
        <p:spPr>
          <a:xfrm>
            <a:off x="3930113" y="2570084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Shape 214"/>
          <p:cNvSpPr/>
          <p:nvPr/>
        </p:nvSpPr>
        <p:spPr>
          <a:xfrm>
            <a:off x="4420708" y="2570084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Shape 215"/>
          <p:cNvSpPr/>
          <p:nvPr/>
        </p:nvSpPr>
        <p:spPr>
          <a:xfrm>
            <a:off x="4929734" y="2570084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Shape 216"/>
          <p:cNvSpPr/>
          <p:nvPr/>
        </p:nvSpPr>
        <p:spPr>
          <a:xfrm>
            <a:off x="5439359" y="2570084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7" name="Shape 217"/>
          <p:cNvCxnSpPr/>
          <p:nvPr/>
        </p:nvCxnSpPr>
        <p:spPr>
          <a:xfrm>
            <a:off x="3952151" y="2868676"/>
            <a:ext cx="1917300" cy="66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218" name="Shape 218"/>
          <p:cNvCxnSpPr/>
          <p:nvPr/>
        </p:nvCxnSpPr>
        <p:spPr>
          <a:xfrm rot="16200000" flipH="1">
            <a:off x="3585645" y="1707289"/>
            <a:ext cx="873107" cy="876722"/>
          </a:xfrm>
          <a:prstGeom prst="bentConnector3">
            <a:avLst>
              <a:gd name="adj1" fmla="val 68413"/>
            </a:avLst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med" len="med"/>
            <a:tailEnd type="stealth" w="lg" len="lg"/>
          </a:ln>
        </p:spPr>
      </p:cxnSp>
      <p:grpSp>
        <p:nvGrpSpPr>
          <p:cNvPr id="219" name="Shape 219"/>
          <p:cNvGrpSpPr/>
          <p:nvPr/>
        </p:nvGrpSpPr>
        <p:grpSpPr>
          <a:xfrm>
            <a:off x="3583880" y="2262166"/>
            <a:ext cx="362333" cy="516748"/>
            <a:chOff x="642204" y="3502820"/>
            <a:chExt cx="500806" cy="999300"/>
          </a:xfrm>
        </p:grpSpPr>
        <p:cxnSp>
          <p:nvCxnSpPr>
            <p:cNvPr id="220" name="Shape 220"/>
            <p:cNvCxnSpPr/>
            <p:nvPr/>
          </p:nvCxnSpPr>
          <p:spPr>
            <a:xfrm>
              <a:off x="642910" y="4500570"/>
              <a:ext cx="500100" cy="1500"/>
            </a:xfrm>
            <a:prstGeom prst="straightConnector1">
              <a:avLst/>
            </a:prstGeom>
            <a:noFill/>
            <a:ln w="28575" cap="flat" cmpd="sng">
              <a:solidFill>
                <a:srgbClr val="4A7DBA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221" name="Shape 221"/>
            <p:cNvCxnSpPr/>
            <p:nvPr/>
          </p:nvCxnSpPr>
          <p:spPr>
            <a:xfrm rot="5400000">
              <a:off x="143304" y="4001720"/>
              <a:ext cx="999300" cy="1500"/>
            </a:xfrm>
            <a:prstGeom prst="straightConnector1">
              <a:avLst/>
            </a:prstGeom>
            <a:noFill/>
            <a:ln w="28575" cap="flat" cmpd="sng">
              <a:solidFill>
                <a:srgbClr val="4A7DB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2" name="Shape 222"/>
          <p:cNvSpPr/>
          <p:nvPr/>
        </p:nvSpPr>
        <p:spPr>
          <a:xfrm>
            <a:off x="4635348" y="2100827"/>
            <a:ext cx="829200" cy="24486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SSD </a:t>
            </a:r>
            <a:r>
              <a:rPr lang="zh-TW" sz="1000" b="1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</a:rPr>
              <a:t>層</a:t>
            </a:r>
          </a:p>
        </p:txBody>
      </p:sp>
      <p:sp>
        <p:nvSpPr>
          <p:cNvPr id="223" name="Shape 223"/>
          <p:cNvSpPr/>
          <p:nvPr/>
        </p:nvSpPr>
        <p:spPr>
          <a:xfrm>
            <a:off x="3891344" y="1481419"/>
            <a:ext cx="2216100" cy="30096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0070C0"/>
              </a:buClr>
              <a:buFont typeface="Arial"/>
              <a:buNone/>
            </a:pPr>
            <a:r>
              <a:rPr lang="zh-TW" sz="1200" b="1" dirty="0">
                <a:solidFill>
                  <a:srgbClr val="1C458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C、D有瞬間HDD隨機讀寫</a:t>
            </a:r>
          </a:p>
        </p:txBody>
      </p:sp>
      <p:sp>
        <p:nvSpPr>
          <p:cNvPr id="224" name="Shape 224"/>
          <p:cNvSpPr/>
          <p:nvPr/>
        </p:nvSpPr>
        <p:spPr>
          <a:xfrm>
            <a:off x="4635348" y="2872470"/>
            <a:ext cx="829200" cy="26466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SzPct val="25000"/>
              <a:buFont typeface="Arial"/>
              <a:buNone/>
            </a:pPr>
            <a:r>
              <a:rPr lang="zh-TW" sz="1000" b="1" i="0" u="none" strike="noStrike" cap="none" dirty="0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HDD </a:t>
            </a:r>
            <a:r>
              <a:rPr lang="zh-TW" sz="1000" b="1" dirty="0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</a:rPr>
              <a:t>層</a:t>
            </a:r>
          </a:p>
        </p:txBody>
      </p:sp>
      <p:sp>
        <p:nvSpPr>
          <p:cNvPr id="225" name="Shape 225"/>
          <p:cNvSpPr/>
          <p:nvPr/>
        </p:nvSpPr>
        <p:spPr>
          <a:xfrm>
            <a:off x="4106422" y="1869506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</a:p>
        </p:txBody>
      </p:sp>
      <p:sp>
        <p:nvSpPr>
          <p:cNvPr id="226" name="Shape 226"/>
          <p:cNvSpPr/>
          <p:nvPr/>
        </p:nvSpPr>
        <p:spPr>
          <a:xfrm>
            <a:off x="4605004" y="1869506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</a:p>
        </p:txBody>
      </p:sp>
      <p:sp>
        <p:nvSpPr>
          <p:cNvPr id="227" name="Shape 227"/>
          <p:cNvSpPr/>
          <p:nvPr/>
        </p:nvSpPr>
        <p:spPr>
          <a:xfrm>
            <a:off x="4106422" y="2638767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</a:p>
        </p:txBody>
      </p:sp>
      <p:sp>
        <p:nvSpPr>
          <p:cNvPr id="228" name="Shape 228"/>
          <p:cNvSpPr/>
          <p:nvPr/>
        </p:nvSpPr>
        <p:spPr>
          <a:xfrm>
            <a:off x="4605004" y="2638767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</a:p>
        </p:txBody>
      </p:sp>
      <p:cxnSp>
        <p:nvCxnSpPr>
          <p:cNvPr id="229" name="Shape 229"/>
          <p:cNvCxnSpPr/>
          <p:nvPr/>
        </p:nvCxnSpPr>
        <p:spPr>
          <a:xfrm rot="10800000">
            <a:off x="3578411" y="1715943"/>
            <a:ext cx="86700" cy="660"/>
          </a:xfrm>
          <a:prstGeom prst="straightConnector1">
            <a:avLst/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230" name="Shape 230"/>
          <p:cNvGraphicFramePr/>
          <p:nvPr>
            <p:extLst>
              <p:ext uri="{D42A27DB-BD31-4B8C-83A1-F6EECF244321}">
                <p14:modId xmlns:p14="http://schemas.microsoft.com/office/powerpoint/2010/main" val="832223217"/>
              </p:ext>
            </p:extLst>
          </p:nvPr>
        </p:nvGraphicFramePr>
        <p:xfrm>
          <a:off x="3592936" y="3251386"/>
          <a:ext cx="2446300" cy="785475"/>
        </p:xfrm>
        <a:graphic>
          <a:graphicData uri="http://schemas.openxmlformats.org/drawingml/2006/table">
            <a:tbl>
              <a:tblPr firstRow="1" bandRow="1">
                <a:noFill/>
                <a:tableStyleId>{6268B875-DBFB-4251-A719-BBD92E4CE71A}</a:tableStyleId>
              </a:tblPr>
              <a:tblGrid>
                <a:gridCol w="1223150"/>
                <a:gridCol w="1223150"/>
              </a:tblGrid>
              <a:tr h="261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區塊</a:t>
                      </a:r>
                    </a:p>
                  </a:txBody>
                  <a:tcPr marL="43750" marR="43750" marT="21875" marB="21875" anchor="ctr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Hit紀錄</a:t>
                      </a:r>
                    </a:p>
                  </a:txBody>
                  <a:tcPr marL="43750" marR="43750" marT="21875" marB="21875" anchor="ctr">
                    <a:solidFill>
                      <a:srgbClr val="FF6600"/>
                    </a:solidFill>
                  </a:tcPr>
                </a:tc>
              </a:tr>
              <a:tr h="261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C</a:t>
                      </a:r>
                    </a:p>
                  </a:txBody>
                  <a:tcPr marL="43750" marR="43750" marT="21875" marB="2187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50</a:t>
                      </a:r>
                    </a:p>
                  </a:txBody>
                  <a:tcPr marL="43750" marR="43750" marT="21875" marB="2187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61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D</a:t>
                      </a:r>
                    </a:p>
                  </a:txBody>
                  <a:tcPr marL="43750" marR="43750" marT="21875" marB="2187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50</a:t>
                      </a:r>
                    </a:p>
                  </a:txBody>
                  <a:tcPr marL="43750" marR="43750" marT="21875" marB="2187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31" name="Shape 231"/>
          <p:cNvSpPr/>
          <p:nvPr/>
        </p:nvSpPr>
        <p:spPr>
          <a:xfrm>
            <a:off x="6722430" y="1794831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Shape 232"/>
          <p:cNvSpPr/>
          <p:nvPr/>
        </p:nvSpPr>
        <p:spPr>
          <a:xfrm>
            <a:off x="7244182" y="1794831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Shape 233"/>
          <p:cNvSpPr/>
          <p:nvPr/>
        </p:nvSpPr>
        <p:spPr>
          <a:xfrm>
            <a:off x="8278480" y="1794830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4" name="Shape 234"/>
          <p:cNvCxnSpPr/>
          <p:nvPr/>
        </p:nvCxnSpPr>
        <p:spPr>
          <a:xfrm rot="10800000" flipH="1">
            <a:off x="6712098" y="2095677"/>
            <a:ext cx="2066400" cy="66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</p:cxnSp>
      <p:sp>
        <p:nvSpPr>
          <p:cNvPr id="235" name="Shape 235"/>
          <p:cNvSpPr/>
          <p:nvPr/>
        </p:nvSpPr>
        <p:spPr>
          <a:xfrm>
            <a:off x="6722430" y="2570663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Shape 236"/>
          <p:cNvSpPr/>
          <p:nvPr/>
        </p:nvSpPr>
        <p:spPr>
          <a:xfrm>
            <a:off x="7768544" y="2570663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Shape 237"/>
          <p:cNvSpPr/>
          <p:nvPr/>
        </p:nvSpPr>
        <p:spPr>
          <a:xfrm>
            <a:off x="8278480" y="2570662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8" name="Shape 238"/>
          <p:cNvCxnSpPr/>
          <p:nvPr/>
        </p:nvCxnSpPr>
        <p:spPr>
          <a:xfrm>
            <a:off x="6712098" y="2876142"/>
            <a:ext cx="2066400" cy="297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239" name="Shape 239"/>
          <p:cNvSpPr/>
          <p:nvPr/>
        </p:nvSpPr>
        <p:spPr>
          <a:xfrm>
            <a:off x="6588273" y="1481419"/>
            <a:ext cx="2337300" cy="30096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Font typeface="Arial"/>
              <a:buNone/>
            </a:pPr>
            <a:r>
              <a:rPr lang="zh-TW" sz="1200" b="1" dirty="0">
                <a:solidFill>
                  <a:srgbClr val="1C458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D 區塊被移入SSD保留空間</a:t>
            </a:r>
          </a:p>
        </p:txBody>
      </p:sp>
      <p:sp>
        <p:nvSpPr>
          <p:cNvPr id="240" name="Shape 240"/>
          <p:cNvSpPr/>
          <p:nvPr/>
        </p:nvSpPr>
        <p:spPr>
          <a:xfrm>
            <a:off x="7377628" y="2890246"/>
            <a:ext cx="949200" cy="22044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SzPct val="25000"/>
              <a:buFont typeface="Arial"/>
              <a:buNone/>
            </a:pPr>
            <a:r>
              <a:rPr lang="zh-TW" sz="1000" b="1" i="0" u="none" strike="noStrike" cap="none" dirty="0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HDD </a:t>
            </a:r>
            <a:r>
              <a:rPr lang="zh-TW" sz="1000" b="1" dirty="0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</a:rPr>
              <a:t>層</a:t>
            </a:r>
          </a:p>
        </p:txBody>
      </p:sp>
      <p:sp>
        <p:nvSpPr>
          <p:cNvPr id="241" name="Shape 241"/>
          <p:cNvSpPr/>
          <p:nvPr/>
        </p:nvSpPr>
        <p:spPr>
          <a:xfrm>
            <a:off x="6898100" y="1870886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</a:p>
        </p:txBody>
      </p:sp>
      <p:sp>
        <p:nvSpPr>
          <p:cNvPr id="242" name="Shape 242"/>
          <p:cNvSpPr/>
          <p:nvPr/>
        </p:nvSpPr>
        <p:spPr>
          <a:xfrm>
            <a:off x="7431279" y="1870886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</a:p>
        </p:txBody>
      </p:sp>
      <p:sp>
        <p:nvSpPr>
          <p:cNvPr id="243" name="Shape 243"/>
          <p:cNvSpPr/>
          <p:nvPr/>
        </p:nvSpPr>
        <p:spPr>
          <a:xfrm>
            <a:off x="6898100" y="2641372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</a:p>
        </p:txBody>
      </p:sp>
      <p:graphicFrame>
        <p:nvGraphicFramePr>
          <p:cNvPr id="244" name="Shape 244"/>
          <p:cNvGraphicFramePr/>
          <p:nvPr>
            <p:extLst>
              <p:ext uri="{D42A27DB-BD31-4B8C-83A1-F6EECF244321}">
                <p14:modId xmlns:p14="http://schemas.microsoft.com/office/powerpoint/2010/main" val="3723587624"/>
              </p:ext>
            </p:extLst>
          </p:nvPr>
        </p:nvGraphicFramePr>
        <p:xfrm>
          <a:off x="6662944" y="3233779"/>
          <a:ext cx="2215650" cy="791325"/>
        </p:xfrm>
        <a:graphic>
          <a:graphicData uri="http://schemas.openxmlformats.org/drawingml/2006/table">
            <a:tbl>
              <a:tblPr firstRow="1" bandRow="1">
                <a:noFill/>
                <a:tableStyleId>{6268B875-DBFB-4251-A719-BBD92E4CE71A}</a:tableStyleId>
              </a:tblPr>
              <a:tblGrid>
                <a:gridCol w="1107825"/>
                <a:gridCol w="1107825"/>
              </a:tblGrid>
              <a:tr h="263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區塊</a:t>
                      </a:r>
                    </a:p>
                  </a:txBody>
                  <a:tcPr marL="43750" marR="43750" marT="21875" marB="218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Hit紀錄</a:t>
                      </a:r>
                    </a:p>
                  </a:txBody>
                  <a:tcPr marL="43750" marR="43750" marT="21875" marB="218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</a:tr>
              <a:tr h="263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C</a:t>
                      </a:r>
                    </a:p>
                  </a:txBody>
                  <a:tcPr marL="43750" marR="43750" marT="21875" marB="21875" anchor="ctr"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9D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50</a:t>
                      </a:r>
                    </a:p>
                  </a:txBody>
                  <a:tcPr marL="43750" marR="43750" marT="21875" marB="21875" anchor="ctr"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9D3D7"/>
                    </a:solidFill>
                  </a:tcPr>
                </a:tc>
              </a:tr>
              <a:tr h="263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D</a:t>
                      </a:r>
                    </a:p>
                  </a:txBody>
                  <a:tcPr marL="43750" marR="43750" marT="21875" marB="21875" anchor="ctr">
                    <a:solidFill>
                      <a:srgbClr val="C9D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200</a:t>
                      </a:r>
                    </a:p>
                  </a:txBody>
                  <a:tcPr marL="43750" marR="43750" marT="21875" marB="21875" anchor="ctr">
                    <a:solidFill>
                      <a:srgbClr val="C9D3D7"/>
                    </a:solidFill>
                  </a:tcPr>
                </a:tc>
              </a:tr>
            </a:tbl>
          </a:graphicData>
        </a:graphic>
      </p:graphicFrame>
      <p:sp>
        <p:nvSpPr>
          <p:cNvPr id="245" name="Shape 245"/>
          <p:cNvSpPr/>
          <p:nvPr/>
        </p:nvSpPr>
        <p:spPr>
          <a:xfrm>
            <a:off x="7062059" y="4330959"/>
            <a:ext cx="1083900" cy="1761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Font typeface="Arial"/>
              <a:buNone/>
            </a:pPr>
            <a:endParaRPr sz="1000" b="1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6" name="Shape 246"/>
          <p:cNvGrpSpPr/>
          <p:nvPr/>
        </p:nvGrpSpPr>
        <p:grpSpPr>
          <a:xfrm>
            <a:off x="7179031" y="1212641"/>
            <a:ext cx="547049" cy="163866"/>
            <a:chOff x="712747" y="6215082"/>
            <a:chExt cx="1143737" cy="342600"/>
          </a:xfrm>
        </p:grpSpPr>
        <p:sp>
          <p:nvSpPr>
            <p:cNvPr id="247" name="Shape 247"/>
            <p:cNvSpPr/>
            <p:nvPr/>
          </p:nvSpPr>
          <p:spPr>
            <a:xfrm>
              <a:off x="712747" y="6286520"/>
              <a:ext cx="285900" cy="221100"/>
            </a:xfrm>
            <a:prstGeom prst="roundRect">
              <a:avLst>
                <a:gd name="adj" fmla="val 16667"/>
              </a:avLst>
            </a:prstGeom>
            <a:solidFill>
              <a:srgbClr val="FF7D1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endParaRPr>
            </a:p>
          </p:txBody>
        </p:sp>
        <p:sp>
          <p:nvSpPr>
            <p:cNvPr id="248" name="Shape 248"/>
            <p:cNvSpPr/>
            <p:nvPr/>
          </p:nvSpPr>
          <p:spPr>
            <a:xfrm>
              <a:off x="785784" y="6215082"/>
              <a:ext cx="1070700" cy="3426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9050" tIns="19050" rIns="19050" bIns="190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Clr>
                  <a:srgbClr val="0C0C0C"/>
                </a:buClr>
                <a:buSzPct val="25000"/>
                <a:buFont typeface="Arial"/>
                <a:buNone/>
              </a:pPr>
              <a:r>
                <a:rPr lang="zh-TW" sz="1100" b="1" dirty="0">
                  <a:solidFill>
                    <a:srgbClr val="0C0C0C"/>
                  </a:solidFill>
                  <a:latin typeface="微軟正黑體" pitchFamily="34" charset="-120"/>
                  <a:ea typeface="微軟正黑體" pitchFamily="34" charset="-120"/>
                </a:rPr>
                <a:t>資料</a:t>
              </a:r>
            </a:p>
          </p:txBody>
        </p:sp>
      </p:grpSp>
      <p:grpSp>
        <p:nvGrpSpPr>
          <p:cNvPr id="249" name="Shape 249"/>
          <p:cNvGrpSpPr/>
          <p:nvPr/>
        </p:nvGrpSpPr>
        <p:grpSpPr>
          <a:xfrm>
            <a:off x="8030692" y="1212641"/>
            <a:ext cx="714685" cy="163866"/>
            <a:chOff x="2000232" y="6215079"/>
            <a:chExt cx="1494218" cy="342600"/>
          </a:xfrm>
        </p:grpSpPr>
        <p:sp>
          <p:nvSpPr>
            <p:cNvPr id="250" name="Shape 250"/>
            <p:cNvSpPr/>
            <p:nvPr/>
          </p:nvSpPr>
          <p:spPr>
            <a:xfrm>
              <a:off x="2000232" y="6286520"/>
              <a:ext cx="285900" cy="2211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5400" cap="flat" cmpd="sng">
              <a:solidFill>
                <a:srgbClr val="3F3F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endParaRPr>
            </a:p>
          </p:txBody>
        </p:sp>
        <p:sp>
          <p:nvSpPr>
            <p:cNvPr id="251" name="Shape 251"/>
            <p:cNvSpPr/>
            <p:nvPr/>
          </p:nvSpPr>
          <p:spPr>
            <a:xfrm>
              <a:off x="2228908" y="6215079"/>
              <a:ext cx="1265542" cy="3426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9050" tIns="19050" rIns="19050" bIns="190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Clr>
                  <a:srgbClr val="0C0C0C"/>
                </a:buClr>
                <a:buSzPct val="25000"/>
                <a:buFont typeface="Arial"/>
                <a:buNone/>
              </a:pPr>
              <a:r>
                <a:rPr lang="zh-TW" sz="1100" b="1" dirty="0">
                  <a:solidFill>
                    <a:srgbClr val="0C0C0C"/>
                  </a:solidFill>
                  <a:latin typeface="微軟正黑體" pitchFamily="34" charset="-120"/>
                  <a:ea typeface="微軟正黑體" pitchFamily="34" charset="-120"/>
                </a:rPr>
                <a:t>空區塊</a:t>
              </a:r>
            </a:p>
          </p:txBody>
        </p:sp>
      </p:grpSp>
      <p:sp>
        <p:nvSpPr>
          <p:cNvPr id="252" name="Shape 252"/>
          <p:cNvSpPr/>
          <p:nvPr/>
        </p:nvSpPr>
        <p:spPr>
          <a:xfrm>
            <a:off x="7759476" y="1794831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Shape 253"/>
          <p:cNvSpPr/>
          <p:nvPr/>
        </p:nvSpPr>
        <p:spPr>
          <a:xfrm>
            <a:off x="7946573" y="1870886"/>
            <a:ext cx="107400" cy="1386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</a:p>
        </p:txBody>
      </p:sp>
      <p:sp>
        <p:nvSpPr>
          <p:cNvPr id="254" name="Shape 254"/>
          <p:cNvSpPr/>
          <p:nvPr/>
        </p:nvSpPr>
        <p:spPr>
          <a:xfrm>
            <a:off x="7243563" y="2570663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Shape 255"/>
          <p:cNvSpPr/>
          <p:nvPr/>
        </p:nvSpPr>
        <p:spPr>
          <a:xfrm>
            <a:off x="6058228" y="2817519"/>
            <a:ext cx="120000" cy="132000"/>
          </a:xfrm>
          <a:prstGeom prst="ellipse">
            <a:avLst/>
          </a:prstGeom>
          <a:solidFill>
            <a:srgbClr val="59595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Shape 257"/>
          <p:cNvSpPr/>
          <p:nvPr/>
        </p:nvSpPr>
        <p:spPr>
          <a:xfrm>
            <a:off x="6191580" y="2817519"/>
            <a:ext cx="120000" cy="132000"/>
          </a:xfrm>
          <a:prstGeom prst="ellipse">
            <a:avLst/>
          </a:prstGeom>
          <a:solidFill>
            <a:srgbClr val="59595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Shape 258"/>
          <p:cNvSpPr/>
          <p:nvPr/>
        </p:nvSpPr>
        <p:spPr>
          <a:xfrm>
            <a:off x="6330465" y="2817519"/>
            <a:ext cx="120000" cy="132000"/>
          </a:xfrm>
          <a:prstGeom prst="ellipse">
            <a:avLst/>
          </a:prstGeom>
          <a:solidFill>
            <a:srgbClr val="59595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Shape 259"/>
          <p:cNvSpPr/>
          <p:nvPr/>
        </p:nvSpPr>
        <p:spPr>
          <a:xfrm>
            <a:off x="6461467" y="2817519"/>
            <a:ext cx="120000" cy="132000"/>
          </a:xfrm>
          <a:prstGeom prst="ellipse">
            <a:avLst/>
          </a:prstGeom>
          <a:solidFill>
            <a:srgbClr val="59595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0" name="Shape 260"/>
          <p:cNvCxnSpPr/>
          <p:nvPr/>
        </p:nvCxnSpPr>
        <p:spPr>
          <a:xfrm rot="10800000" flipH="1">
            <a:off x="6695896" y="3630410"/>
            <a:ext cx="2150400" cy="13200"/>
          </a:xfrm>
          <a:prstGeom prst="straightConnector1">
            <a:avLst/>
          </a:prstGeom>
          <a:noFill/>
          <a:ln w="19050" cap="flat" cmpd="sng">
            <a:solidFill>
              <a:srgbClr val="BD4B4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1" name="Shape 261"/>
          <p:cNvCxnSpPr/>
          <p:nvPr/>
        </p:nvCxnSpPr>
        <p:spPr>
          <a:xfrm rot="-5400000">
            <a:off x="7472013" y="2020180"/>
            <a:ext cx="531300" cy="577830"/>
          </a:xfrm>
          <a:prstGeom prst="bentConnector3">
            <a:avLst>
              <a:gd name="adj1" fmla="val 50006"/>
            </a:avLst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262" name="Shape 262"/>
          <p:cNvSpPr/>
          <p:nvPr/>
        </p:nvSpPr>
        <p:spPr>
          <a:xfrm>
            <a:off x="7888705" y="2105272"/>
            <a:ext cx="829200" cy="24486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SzPct val="25000"/>
              <a:buFont typeface="Arial"/>
              <a:buNone/>
            </a:pPr>
            <a:r>
              <a:rPr lang="zh-TW" sz="1000" b="1" i="0" u="none" strike="noStrike" cap="none" dirty="0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SSD </a:t>
            </a:r>
            <a:r>
              <a:rPr lang="zh-TW" sz="1000" b="1" dirty="0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</a:rPr>
              <a:t>層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/>
          <p:nvPr/>
        </p:nvSpPr>
        <p:spPr>
          <a:xfrm>
            <a:off x="107504" y="1241655"/>
            <a:ext cx="8947200" cy="12582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257175" marR="0" lvl="0" indent="-155575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Shape 269"/>
          <p:cNvSpPr txBox="1">
            <a:spLocks noGrp="1"/>
          </p:cNvSpPr>
          <p:nvPr>
            <p:ph type="title"/>
          </p:nvPr>
        </p:nvSpPr>
        <p:spPr>
          <a:xfrm>
            <a:off x="0" y="328250"/>
            <a:ext cx="9144000" cy="736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FFFF00"/>
              </a:buClr>
              <a:buSzPct val="25000"/>
              <a:buFont typeface="Arial"/>
              <a:buNone/>
            </a:pPr>
            <a:r>
              <a:rPr lang="zh-TW" sz="4000" dirty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Tiering On Demand</a:t>
            </a:r>
            <a:r>
              <a:rPr lang="zh-TW" sz="3000" dirty="0">
                <a:solidFill>
                  <a:schemeClr val="bg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2500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(選擇資料夾做自動分層)</a:t>
            </a:r>
          </a:p>
        </p:txBody>
      </p:sp>
      <p:sp>
        <p:nvSpPr>
          <p:cNvPr id="273" name="Shape 273"/>
          <p:cNvSpPr txBox="1"/>
          <p:nvPr/>
        </p:nvSpPr>
        <p:spPr>
          <a:xfrm>
            <a:off x="107504" y="1412240"/>
            <a:ext cx="5742675" cy="10160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457200" lvl="0" indent="-355600" rtl="0">
              <a:spcBef>
                <a:spcPts val="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SSD容量很貴</a:t>
            </a:r>
            <a:r>
              <a:rPr lang="zh-TW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，選擇關鍵應用才划算</a:t>
            </a:r>
            <a:endParaRPr lang="zh-TW" sz="2000" b="1" dirty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355600" rtl="0">
              <a:spcBef>
                <a:spcPts val="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針對個別共用資料夾或LUN啟用</a:t>
            </a:r>
            <a:r>
              <a:rPr lang="zh-TW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Qtier</a:t>
            </a:r>
            <a:endParaRPr sz="1800" b="1" dirty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800" dirty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74" name="Shape 2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001" y="2247236"/>
            <a:ext cx="4450359" cy="2719098"/>
          </a:xfrm>
          <a:prstGeom prst="rect">
            <a:avLst/>
          </a:prstGeom>
          <a:noFill/>
          <a:ln w="6350" cmpd="sng">
            <a:solidFill>
              <a:schemeClr val="bg1">
                <a:lumMod val="85000"/>
              </a:schemeClr>
            </a:solidFill>
          </a:ln>
        </p:spPr>
      </p:pic>
      <p:grpSp>
        <p:nvGrpSpPr>
          <p:cNvPr id="3" name="群組 2"/>
          <p:cNvGrpSpPr/>
          <p:nvPr/>
        </p:nvGrpSpPr>
        <p:grpSpPr>
          <a:xfrm>
            <a:off x="4534928" y="1508889"/>
            <a:ext cx="5466632" cy="3042864"/>
            <a:chOff x="4758905" y="1204775"/>
            <a:chExt cx="5228375" cy="2847340"/>
          </a:xfrm>
        </p:grpSpPr>
        <p:sp>
          <p:nvSpPr>
            <p:cNvPr id="271" name="Shape 271"/>
            <p:cNvSpPr txBox="1"/>
            <p:nvPr/>
          </p:nvSpPr>
          <p:spPr>
            <a:xfrm>
              <a:off x="7717580" y="1992154"/>
              <a:ext cx="1755477" cy="3310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600" b="1" dirty="0" smtClean="0">
                  <a:solidFill>
                    <a:srgbClr val="FF0000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熱資料</a:t>
              </a:r>
              <a:r>
                <a:rPr lang="zh-TW" altLang="en-US" sz="1600" b="1" dirty="0" smtClean="0">
                  <a:solidFill>
                    <a:srgbClr val="FF0000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en-US" altLang="zh-TW" sz="1600" b="1" dirty="0" smtClean="0">
                  <a:solidFill>
                    <a:srgbClr val="FF0000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&amp;</a:t>
              </a:r>
              <a:r>
                <a:rPr lang="zh-TW" altLang="en-US" sz="1600" b="1" dirty="0" smtClean="0">
                  <a:solidFill>
                    <a:srgbClr val="FF0000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 </a:t>
              </a:r>
              <a:endParaRPr lang="en-US" altLang="zh-TW" sz="1600" b="1" dirty="0" smtClean="0">
                <a:solidFill>
                  <a:srgbClr val="FF0000"/>
                </a:solidFill>
                <a:latin typeface="+mn-lt"/>
                <a:ea typeface="Microsoft JhengHei"/>
                <a:cs typeface="Microsoft JhengHei"/>
                <a:sym typeface="Microsoft JhengHei"/>
              </a:endParaRPr>
            </a:p>
            <a:p>
              <a:pPr lvl="0" rtl="0">
                <a:spcBef>
                  <a:spcPts val="0"/>
                </a:spcBef>
                <a:buNone/>
              </a:pPr>
              <a:r>
                <a:rPr lang="zh-TW" sz="1600" b="1" dirty="0" smtClean="0">
                  <a:solidFill>
                    <a:srgbClr val="FF0000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即時</a:t>
              </a:r>
              <a:r>
                <a:rPr lang="zh-TW" sz="1600" b="1" dirty="0">
                  <a:solidFill>
                    <a:srgbClr val="FF0000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IO需求</a:t>
              </a:r>
            </a:p>
          </p:txBody>
        </p:sp>
        <p:pic>
          <p:nvPicPr>
            <p:cNvPr id="2" name="圖片 1" descr="分層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8905" y="1204775"/>
              <a:ext cx="3204525" cy="2847340"/>
            </a:xfrm>
            <a:prstGeom prst="rect">
              <a:avLst/>
            </a:prstGeom>
          </p:spPr>
        </p:pic>
        <p:sp>
          <p:nvSpPr>
            <p:cNvPr id="272" name="Shape 272"/>
            <p:cNvSpPr txBox="1"/>
            <p:nvPr/>
          </p:nvSpPr>
          <p:spPr>
            <a:xfrm>
              <a:off x="7719590" y="2887944"/>
              <a:ext cx="2267690" cy="3310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600" b="1" dirty="0" smtClean="0">
                  <a:solidFill>
                    <a:srgbClr val="0857E7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冷資料</a:t>
              </a:r>
              <a:r>
                <a:rPr lang="zh-TW" altLang="en-US" sz="1600" b="1" dirty="0" smtClean="0">
                  <a:solidFill>
                    <a:srgbClr val="0857E7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en-US" altLang="zh-TW" sz="1600" b="1" dirty="0" smtClean="0">
                  <a:solidFill>
                    <a:srgbClr val="0857E7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&amp;</a:t>
              </a:r>
              <a:r>
                <a:rPr lang="zh-TW" altLang="en-US" sz="1600" b="1" dirty="0" smtClean="0">
                  <a:solidFill>
                    <a:srgbClr val="0857E7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 </a:t>
              </a:r>
              <a:endParaRPr lang="en-US" altLang="zh-TW" sz="1600" b="1" dirty="0" smtClean="0">
                <a:solidFill>
                  <a:srgbClr val="0857E7"/>
                </a:solidFill>
                <a:latin typeface="+mn-lt"/>
                <a:ea typeface="Microsoft JhengHei"/>
                <a:cs typeface="Microsoft JhengHei"/>
                <a:sym typeface="Microsoft JhengHei"/>
              </a:endParaRPr>
            </a:p>
            <a:p>
              <a:pPr lvl="0" rtl="0">
                <a:spcBef>
                  <a:spcPts val="0"/>
                </a:spcBef>
                <a:buNone/>
              </a:pPr>
              <a:r>
                <a:rPr lang="zh-TW" sz="1600" b="1" dirty="0" smtClean="0">
                  <a:solidFill>
                    <a:srgbClr val="0857E7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停</a:t>
              </a:r>
              <a:r>
                <a:rPr lang="zh-TW" sz="1600" b="1" dirty="0">
                  <a:solidFill>
                    <a:srgbClr val="0857E7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用Qtier資料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Shape 281" descr="C:\Users\user\Desktop\PPT\QM2.png"/>
          <p:cNvPicPr preferRelativeResize="0"/>
          <p:nvPr/>
        </p:nvPicPr>
        <p:blipFill rotWithShape="1">
          <a:blip r:embed="rId3">
            <a:alphaModFix/>
          </a:blip>
          <a:srcRect l="7304" r="39800"/>
          <a:stretch/>
        </p:blipFill>
        <p:spPr>
          <a:xfrm>
            <a:off x="941837" y="1490925"/>
            <a:ext cx="4076390" cy="390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Shape 280"/>
          <p:cNvSpPr txBox="1"/>
          <p:nvPr/>
        </p:nvSpPr>
        <p:spPr>
          <a:xfrm>
            <a:off x="272876" y="993000"/>
            <a:ext cx="8501166" cy="13173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marR="0" lvl="0" indent="-355600" algn="l" rtl="0">
              <a:spcBef>
                <a:spcPts val="0"/>
              </a:spcBef>
              <a:spcAft>
                <a:spcPts val="0"/>
              </a:spcAft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4.2 後建立的儲存池全面支援加裝SSD或HDD升級為Qtie</a:t>
            </a:r>
            <a:r>
              <a:rPr lang="zh-TW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r儲存</a:t>
            </a:r>
            <a:r>
              <a:rPr 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池</a:t>
            </a:r>
          </a:p>
          <a:p>
            <a:pPr marL="457200" marR="0" lvl="0" indent="-355600" algn="l" rtl="0">
              <a:spcBef>
                <a:spcPts val="0"/>
              </a:spcBef>
              <a:spcAft>
                <a:spcPts val="0"/>
              </a:spcAft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透過空槽位、擴充裝置或是新的</a:t>
            </a:r>
            <a:r>
              <a:rPr lang="zh-TW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QM2</a:t>
            </a:r>
            <a:r>
              <a:rPr 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擴充卡增加SSD或HDD達到升級為Qtier儲存池的需求</a:t>
            </a:r>
          </a:p>
        </p:txBody>
      </p:sp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58550" y="341650"/>
            <a:ext cx="8730900" cy="736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rgbClr val="FFFF00"/>
              </a:buClr>
              <a:buSzPct val="25000"/>
            </a:pPr>
            <a:r>
              <a:rPr lang="zh-TW" altLang="en-US" sz="4000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可不停機直接升級至 </a:t>
            </a:r>
            <a:r>
              <a:rPr lang="zh-TW" sz="4000" i="0" u="none" strike="noStrike" cap="none" dirty="0" smtClean="0">
                <a:solidFill>
                  <a:srgbClr val="FFFFFF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Qtier</a:t>
            </a:r>
            <a:r>
              <a:rPr lang="en-US" altLang="zh-TW" sz="4000" i="0" u="none" strike="noStrike" cap="none" dirty="0" smtClean="0">
                <a:solidFill>
                  <a:srgbClr val="FFFFFF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4000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儲存</a:t>
            </a:r>
            <a:r>
              <a:rPr lang="zh-TW" sz="4000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池</a:t>
            </a:r>
          </a:p>
        </p:txBody>
      </p:sp>
      <p:sp>
        <p:nvSpPr>
          <p:cNvPr id="2" name="矩形 1"/>
          <p:cNvSpPr/>
          <p:nvPr/>
        </p:nvSpPr>
        <p:spPr>
          <a:xfrm>
            <a:off x="4479667" y="2417862"/>
            <a:ext cx="1846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 </a:t>
            </a:r>
          </a:p>
        </p:txBody>
      </p:sp>
      <p:grpSp>
        <p:nvGrpSpPr>
          <p:cNvPr id="8" name="群組 7"/>
          <p:cNvGrpSpPr/>
          <p:nvPr/>
        </p:nvGrpSpPr>
        <p:grpSpPr>
          <a:xfrm>
            <a:off x="4852513" y="2226780"/>
            <a:ext cx="2714748" cy="2481250"/>
            <a:chOff x="5071963" y="2226780"/>
            <a:chExt cx="2714748" cy="2481250"/>
          </a:xfrm>
        </p:grpSpPr>
        <p:pic>
          <p:nvPicPr>
            <p:cNvPr id="1026" name="Picture 2" descr="D:\工作進行中\20170911直播母版16比9\20171012直播ppt元素\QM2爆炸圖_coco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071963" y="2226780"/>
              <a:ext cx="2714748" cy="2481250"/>
            </a:xfrm>
            <a:prstGeom prst="rect">
              <a:avLst/>
            </a:prstGeom>
            <a:noFill/>
          </p:spPr>
        </p:pic>
        <p:sp>
          <p:nvSpPr>
            <p:cNvPr id="6" name="Shape 272"/>
            <p:cNvSpPr txBox="1"/>
            <p:nvPr/>
          </p:nvSpPr>
          <p:spPr>
            <a:xfrm>
              <a:off x="5793639" y="3070480"/>
              <a:ext cx="1521561" cy="5328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  <a:ea typeface="Microsoft JhengHei"/>
                  <a:cs typeface="Microsoft JhengHei"/>
                  <a:sym typeface="Microsoft JhengHei"/>
                </a:rPr>
                <a:t>QM2</a:t>
              </a:r>
              <a:r>
                <a:rPr lang="zh-TW" altLang="en-US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en-US" altLang="zh-TW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  <a:ea typeface="Microsoft JhengHei"/>
                  <a:cs typeface="Microsoft JhengHei"/>
                  <a:sym typeface="Microsoft JhengHei"/>
                </a:rPr>
                <a:t>SSD</a:t>
              </a:r>
              <a:r>
                <a:rPr lang="zh-TW" altLang="en-US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en-US" altLang="zh-TW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  <a:ea typeface="Microsoft JhengHei"/>
                  <a:cs typeface="Microsoft JhengHei"/>
                  <a:sym typeface="Microsoft JhengHei"/>
                </a:rPr>
                <a:t>RAID</a:t>
              </a:r>
              <a:endParaRPr lang="zh-TW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Microsoft JhengHei"/>
                <a:cs typeface="Microsoft JhengHei"/>
                <a:sym typeface="Microsoft JhengHe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圓角矩形 34"/>
          <p:cNvSpPr/>
          <p:nvPr/>
        </p:nvSpPr>
        <p:spPr>
          <a:xfrm>
            <a:off x="410624" y="1650179"/>
            <a:ext cx="1778717" cy="1224962"/>
          </a:xfrm>
          <a:prstGeom prst="roundRect">
            <a:avLst>
              <a:gd name="adj" fmla="val 11233"/>
            </a:avLst>
          </a:prstGeom>
          <a:noFill/>
          <a:ln w="1270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0" y="341650"/>
            <a:ext cx="9144000" cy="736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rgbClr val="FFFF00"/>
              </a:buClr>
              <a:buSzPct val="25000"/>
            </a:pPr>
            <a:r>
              <a:rPr lang="zh-TW" altLang="en-US" sz="4000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將</a:t>
            </a:r>
            <a:r>
              <a:rPr lang="en-US" altLang="zh-TW" sz="4000" dirty="0" smtClean="0">
                <a:solidFill>
                  <a:srgbClr val="FFFFFF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SSD</a:t>
            </a:r>
            <a:r>
              <a:rPr lang="zh-TW" altLang="en-US" sz="4000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快取轉換成</a:t>
            </a:r>
            <a:r>
              <a:rPr lang="en-US" altLang="zh-TW" sz="4000" dirty="0" err="1" smtClean="0">
                <a:solidFill>
                  <a:srgbClr val="FFFFFF"/>
                </a:solidFill>
                <a:latin typeface="+mn-lt"/>
                <a:ea typeface="微軟正黑體" pitchFamily="34" charset="-120"/>
                <a:cs typeface="Microsoft JhengHei"/>
                <a:sym typeface="Microsoft JhengHei"/>
              </a:rPr>
              <a:t>Qtier</a:t>
            </a:r>
            <a:r>
              <a:rPr lang="zh-TW" altLang="en-US" sz="4000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以立即提升效益</a:t>
            </a:r>
            <a:endParaRPr lang="zh-TW" sz="4000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10625" y="1826545"/>
            <a:ext cx="17787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600" lvl="0">
              <a:buClr>
                <a:srgbClr val="262626"/>
              </a:buClr>
              <a:buSzPct val="100000"/>
            </a:pPr>
            <a:r>
              <a:rPr lang="zh-TW" altLang="en-US" sz="1800" b="1" dirty="0" smtClean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以線上即時方式停止</a:t>
            </a:r>
            <a:r>
              <a:rPr lang="en-US" altLang="zh-TW" sz="1800" b="1" dirty="0" smtClean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SSD</a:t>
            </a:r>
            <a:r>
              <a:rPr lang="zh-TW" altLang="en-US" sz="1800" b="1" dirty="0" smtClean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快取服務</a:t>
            </a:r>
            <a:endParaRPr lang="zh-TW" altLang="zh-TW" sz="1800" b="1" dirty="0">
              <a:solidFill>
                <a:srgbClr val="26262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522012" y="1444465"/>
            <a:ext cx="1145312" cy="3708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522011" y="1452081"/>
            <a:ext cx="6856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 smtClean="0">
                <a:solidFill>
                  <a:srgbClr val="FF6600"/>
                </a:solidFill>
              </a:rPr>
              <a:t>Step</a:t>
            </a:r>
            <a:endParaRPr lang="en-US" altLang="zh-TW" sz="1600" dirty="0"/>
          </a:p>
        </p:txBody>
      </p:sp>
      <p:grpSp>
        <p:nvGrpSpPr>
          <p:cNvPr id="23" name="群組 22"/>
          <p:cNvGrpSpPr/>
          <p:nvPr/>
        </p:nvGrpSpPr>
        <p:grpSpPr>
          <a:xfrm>
            <a:off x="1067518" y="1347613"/>
            <a:ext cx="552938" cy="523220"/>
            <a:chOff x="1546637" y="3304257"/>
            <a:chExt cx="473628" cy="448175"/>
          </a:xfrm>
        </p:grpSpPr>
        <p:sp>
          <p:nvSpPr>
            <p:cNvPr id="24" name="橢圓 23"/>
            <p:cNvSpPr/>
            <p:nvPr/>
          </p:nvSpPr>
          <p:spPr>
            <a:xfrm>
              <a:off x="1601781" y="3335219"/>
              <a:ext cx="349827" cy="349808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5" name="文字方塊 24"/>
            <p:cNvSpPr txBox="1"/>
            <p:nvPr/>
          </p:nvSpPr>
          <p:spPr>
            <a:xfrm>
              <a:off x="1546637" y="3304257"/>
              <a:ext cx="473628" cy="4481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TW" altLang="en-US" sz="28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１</a:t>
              </a:r>
              <a:endParaRPr kumimoji="1" lang="zh-TW" altLang="en-US" sz="28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291" name="群組 290"/>
          <p:cNvGrpSpPr/>
          <p:nvPr/>
        </p:nvGrpSpPr>
        <p:grpSpPr>
          <a:xfrm>
            <a:off x="2426237" y="1326349"/>
            <a:ext cx="1778717" cy="1548792"/>
            <a:chOff x="410624" y="2954785"/>
            <a:chExt cx="1778717" cy="1548792"/>
          </a:xfrm>
        </p:grpSpPr>
        <p:sp>
          <p:nvSpPr>
            <p:cNvPr id="48" name="圓角矩形 47"/>
            <p:cNvSpPr/>
            <p:nvPr/>
          </p:nvSpPr>
          <p:spPr>
            <a:xfrm>
              <a:off x="410624" y="3278615"/>
              <a:ext cx="1778717" cy="1224962"/>
            </a:xfrm>
            <a:prstGeom prst="roundRect">
              <a:avLst>
                <a:gd name="adj" fmla="val 11233"/>
              </a:avLst>
            </a:prstGeom>
            <a:noFill/>
            <a:ln w="12700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  <p:sp>
          <p:nvSpPr>
            <p:cNvPr id="49" name="矩形 48"/>
            <p:cNvSpPr/>
            <p:nvPr/>
          </p:nvSpPr>
          <p:spPr>
            <a:xfrm>
              <a:off x="410625" y="3454981"/>
              <a:ext cx="177871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1600" lvl="0">
                <a:buClr>
                  <a:srgbClr val="262626"/>
                </a:buClr>
                <a:buSzPct val="100000"/>
              </a:pPr>
              <a:r>
                <a:rPr lang="zh-TW" altLang="en-US" sz="1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確認欲加入建立</a:t>
              </a:r>
              <a:r>
                <a:rPr lang="en-US" altLang="zh-TW" sz="18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Qtier</a:t>
              </a:r>
              <a:r>
                <a:rPr lang="zh-TW" altLang="en-US" sz="1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的</a:t>
              </a:r>
              <a:r>
                <a:rPr lang="en-US" altLang="zh-TW" sz="1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SSD</a:t>
              </a:r>
              <a:r>
                <a:rPr lang="zh-TW" altLang="en-US" sz="1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數量</a:t>
              </a:r>
              <a:endParaRPr lang="zh-TW" altLang="zh-TW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522012" y="3072901"/>
              <a:ext cx="1145312" cy="3708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51" name="矩形 50"/>
            <p:cNvSpPr/>
            <p:nvPr/>
          </p:nvSpPr>
          <p:spPr>
            <a:xfrm>
              <a:off x="522011" y="3080517"/>
              <a:ext cx="68563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600" dirty="0" smtClean="0">
                  <a:solidFill>
                    <a:srgbClr val="FF6600"/>
                  </a:solidFill>
                </a:rPr>
                <a:t>Step</a:t>
              </a:r>
              <a:endParaRPr lang="en-US" altLang="zh-TW" sz="1600" dirty="0"/>
            </a:p>
          </p:txBody>
        </p:sp>
        <p:grpSp>
          <p:nvGrpSpPr>
            <p:cNvPr id="52" name="群組 51"/>
            <p:cNvGrpSpPr/>
            <p:nvPr/>
          </p:nvGrpSpPr>
          <p:grpSpPr>
            <a:xfrm>
              <a:off x="1067519" y="2954785"/>
              <a:ext cx="552939" cy="527569"/>
              <a:chOff x="1580964" y="3316455"/>
              <a:chExt cx="404975" cy="386395"/>
            </a:xfrm>
          </p:grpSpPr>
          <p:sp>
            <p:nvSpPr>
              <p:cNvPr id="53" name="橢圓 52"/>
              <p:cNvSpPr/>
              <p:nvPr/>
            </p:nvSpPr>
            <p:spPr>
              <a:xfrm>
                <a:off x="1601781" y="3335219"/>
                <a:ext cx="349827" cy="349808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54" name="文字方塊 53"/>
              <p:cNvSpPr txBox="1"/>
              <p:nvPr/>
            </p:nvSpPr>
            <p:spPr>
              <a:xfrm>
                <a:off x="1580964" y="3316455"/>
                <a:ext cx="404975" cy="38639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kumimoji="1" lang="zh-TW" altLang="en-US" sz="28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２</a:t>
                </a:r>
                <a:endParaRPr kumimoji="1" lang="zh-TW" altLang="en-US" sz="28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</p:grpSp>
      <p:grpSp>
        <p:nvGrpSpPr>
          <p:cNvPr id="62" name="群組 61"/>
          <p:cNvGrpSpPr/>
          <p:nvPr/>
        </p:nvGrpSpPr>
        <p:grpSpPr>
          <a:xfrm>
            <a:off x="460990" y="3114078"/>
            <a:ext cx="3743963" cy="1145713"/>
            <a:chOff x="2461827" y="1351976"/>
            <a:chExt cx="3743963" cy="1069116"/>
          </a:xfrm>
        </p:grpSpPr>
        <p:sp>
          <p:nvSpPr>
            <p:cNvPr id="55" name="圓角矩形 54"/>
            <p:cNvSpPr/>
            <p:nvPr/>
          </p:nvSpPr>
          <p:spPr>
            <a:xfrm>
              <a:off x="2461827" y="1650179"/>
              <a:ext cx="3743963" cy="770913"/>
            </a:xfrm>
            <a:prstGeom prst="roundRect">
              <a:avLst>
                <a:gd name="adj" fmla="val 11233"/>
              </a:avLst>
            </a:prstGeom>
            <a:noFill/>
            <a:ln w="12700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56" name="矩形 55"/>
            <p:cNvSpPr/>
            <p:nvPr/>
          </p:nvSpPr>
          <p:spPr>
            <a:xfrm>
              <a:off x="2461827" y="1906654"/>
              <a:ext cx="3743963" cy="3446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1600" lvl="0">
                <a:buClr>
                  <a:srgbClr val="262626"/>
                </a:buClr>
                <a:buSzPct val="100000"/>
              </a:pPr>
              <a:r>
                <a:rPr lang="zh-TW" altLang="en-US" sz="1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使用升級精靈升級為</a:t>
              </a:r>
              <a:r>
                <a:rPr lang="en-US" altLang="zh-TW" sz="18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Qtier</a:t>
              </a:r>
              <a:r>
                <a:rPr lang="zh-TW" altLang="en-US" sz="1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儲存池</a:t>
              </a:r>
              <a:endParaRPr lang="zh-TW" altLang="zh-TW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2573216" y="1444465"/>
              <a:ext cx="1145312" cy="3708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58" name="矩形 57"/>
            <p:cNvSpPr/>
            <p:nvPr/>
          </p:nvSpPr>
          <p:spPr>
            <a:xfrm>
              <a:off x="2573215" y="1452081"/>
              <a:ext cx="68563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600" dirty="0" smtClean="0">
                  <a:solidFill>
                    <a:srgbClr val="FF6600"/>
                  </a:solidFill>
                </a:rPr>
                <a:t>Step</a:t>
              </a:r>
              <a:endParaRPr lang="en-US" altLang="zh-TW" sz="1600" dirty="0"/>
            </a:p>
          </p:txBody>
        </p:sp>
        <p:grpSp>
          <p:nvGrpSpPr>
            <p:cNvPr id="59" name="群組 58"/>
            <p:cNvGrpSpPr/>
            <p:nvPr/>
          </p:nvGrpSpPr>
          <p:grpSpPr>
            <a:xfrm>
              <a:off x="3132732" y="1351976"/>
              <a:ext cx="494623" cy="488242"/>
              <a:chOff x="1591228" y="3335219"/>
              <a:chExt cx="362265" cy="357591"/>
            </a:xfrm>
          </p:grpSpPr>
          <p:sp>
            <p:nvSpPr>
              <p:cNvPr id="60" name="橢圓 59"/>
              <p:cNvSpPr/>
              <p:nvPr/>
            </p:nvSpPr>
            <p:spPr>
              <a:xfrm>
                <a:off x="1601781" y="3335219"/>
                <a:ext cx="349827" cy="349808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61" name="文字方塊 60"/>
              <p:cNvSpPr txBox="1"/>
              <p:nvPr/>
            </p:nvSpPr>
            <p:spPr>
              <a:xfrm>
                <a:off x="1591228" y="3335220"/>
                <a:ext cx="362265" cy="35759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kumimoji="1" lang="zh-TW" altLang="en-US" sz="28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３</a:t>
                </a:r>
                <a:endParaRPr kumimoji="1" lang="zh-TW" altLang="en-US" sz="28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</p:grpSp>
      <p:pic>
        <p:nvPicPr>
          <p:cNvPr id="46" name="圖片 45" descr="P9_Z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968" y="1405288"/>
            <a:ext cx="4530482" cy="285450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title"/>
          </p:nvPr>
        </p:nvSpPr>
        <p:spPr>
          <a:xfrm>
            <a:off x="154075" y="357175"/>
            <a:ext cx="8956500" cy="739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zh-TW" sz="4000" dirty="0">
                <a:latin typeface="Microsoft JhengHei"/>
                <a:ea typeface="Microsoft JhengHei"/>
                <a:cs typeface="Microsoft JhengHei"/>
                <a:sym typeface="Microsoft JhengHei"/>
              </a:rPr>
              <a:t>有效</a:t>
            </a:r>
            <a:r>
              <a:rPr lang="zh-TW" sz="40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發揮</a:t>
            </a:r>
            <a:r>
              <a:rPr lang="en-US" altLang="zh-TW" sz="40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40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SSD</a:t>
            </a:r>
            <a:r>
              <a:rPr lang="en-US" altLang="zh-TW" sz="40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4000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高速</a:t>
            </a:r>
            <a:r>
              <a:rPr lang="zh-TW" sz="4000" dirty="0">
                <a:latin typeface="Microsoft JhengHei"/>
                <a:ea typeface="Microsoft JhengHei"/>
                <a:cs typeface="Microsoft JhengHei"/>
                <a:sym typeface="Microsoft JhengHei"/>
              </a:rPr>
              <a:t>儲存效能</a:t>
            </a:r>
          </a:p>
        </p:txBody>
      </p:sp>
      <p:sp>
        <p:nvSpPr>
          <p:cNvPr id="302" name="Shape 302"/>
          <p:cNvSpPr/>
          <p:nvPr/>
        </p:nvSpPr>
        <p:spPr>
          <a:xfrm>
            <a:off x="382101" y="2822463"/>
            <a:ext cx="1819919" cy="1763079"/>
          </a:xfrm>
          <a:prstGeom prst="ellipse">
            <a:avLst/>
          </a:prstGeom>
          <a:solidFill>
            <a:srgbClr val="044981">
              <a:alpha val="80000"/>
            </a:srgbClr>
          </a:solidFill>
          <a:ln w="76200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51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alibri"/>
              <a:buNone/>
            </a:pPr>
            <a:r>
              <a:rPr lang="zh-TW" sz="18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180,000 IOPS </a:t>
            </a:r>
            <a:br>
              <a:rPr lang="zh-TW" sz="18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18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+ 40T</a:t>
            </a:r>
            <a:r>
              <a:rPr lang="zh-TW" sz="18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B </a:t>
            </a:r>
            <a:endParaRPr lang="en-US" altLang="zh-TW" sz="1800" b="1" dirty="0" smtClean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alibri"/>
              <a:buNone/>
            </a:pPr>
            <a:r>
              <a:rPr lang="zh-TW" sz="18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空間</a:t>
            </a:r>
            <a:endParaRPr lang="zh-TW" sz="1800" b="1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03" name="Shape 303"/>
          <p:cNvSpPr/>
          <p:nvPr/>
        </p:nvSpPr>
        <p:spPr>
          <a:xfrm>
            <a:off x="2055918" y="2822463"/>
            <a:ext cx="1809312" cy="1763079"/>
          </a:xfrm>
          <a:prstGeom prst="ellipse">
            <a:avLst/>
          </a:prstGeom>
          <a:solidFill>
            <a:srgbClr val="044981">
              <a:alpha val="79000"/>
            </a:srgbClr>
          </a:solidFill>
          <a:ln w="76200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51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lang="zh-TW" sz="18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&lt;1 ms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alibri"/>
              <a:buNone/>
            </a:pPr>
            <a:r>
              <a:rPr lang="zh-TW" sz="18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反應延遲</a:t>
            </a:r>
          </a:p>
        </p:txBody>
      </p:sp>
      <p:grpSp>
        <p:nvGrpSpPr>
          <p:cNvPr id="2" name="群組 1"/>
          <p:cNvGrpSpPr/>
          <p:nvPr/>
        </p:nvGrpSpPr>
        <p:grpSpPr>
          <a:xfrm>
            <a:off x="4626483" y="1287920"/>
            <a:ext cx="4393372" cy="3174618"/>
            <a:chOff x="4522999" y="1975020"/>
            <a:chExt cx="4393372" cy="3174618"/>
          </a:xfrm>
        </p:grpSpPr>
        <p:pic>
          <p:nvPicPr>
            <p:cNvPr id="296" name="Shape 296" descr="「TVS-2480」的圖片搜尋結果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522999" y="2403646"/>
              <a:ext cx="4393372" cy="27459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7" name="Shape 297"/>
            <p:cNvSpPr/>
            <p:nvPr/>
          </p:nvSpPr>
          <p:spPr>
            <a:xfrm>
              <a:off x="4878937" y="3207909"/>
              <a:ext cx="3697497" cy="801581"/>
            </a:xfrm>
            <a:prstGeom prst="roundRect">
              <a:avLst>
                <a:gd name="adj" fmla="val 6360"/>
              </a:avLst>
            </a:prstGeom>
            <a:solidFill>
              <a:srgbClr val="FF0000">
                <a:alpha val="64310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Clr>
                  <a:schemeClr val="lt1"/>
                </a:buClr>
                <a:buSzPct val="25000"/>
                <a:buFont typeface="Calibri"/>
                <a:buNone/>
              </a:pPr>
              <a:r>
                <a:rPr lang="zh-TW" sz="1800" b="1" dirty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SDD 高速效能</a:t>
              </a:r>
            </a:p>
          </p:txBody>
        </p:sp>
        <p:sp>
          <p:nvSpPr>
            <p:cNvPr id="298" name="Shape 298"/>
            <p:cNvSpPr/>
            <p:nvPr/>
          </p:nvSpPr>
          <p:spPr>
            <a:xfrm>
              <a:off x="4878962" y="3923054"/>
              <a:ext cx="3697497" cy="719331"/>
            </a:xfrm>
            <a:prstGeom prst="roundRect">
              <a:avLst>
                <a:gd name="adj" fmla="val 5919"/>
              </a:avLst>
            </a:prstGeom>
            <a:solidFill>
              <a:srgbClr val="0070C0">
                <a:alpha val="64310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Calibri"/>
                <a:buNone/>
              </a:pPr>
              <a:r>
                <a:rPr lang="zh-TW" sz="1800" b="1" dirty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SATA HDD大容量</a:t>
              </a:r>
            </a:p>
          </p:txBody>
        </p:sp>
        <p:sp>
          <p:nvSpPr>
            <p:cNvPr id="304" name="Shape 304"/>
            <p:cNvSpPr/>
            <p:nvPr/>
          </p:nvSpPr>
          <p:spPr>
            <a:xfrm>
              <a:off x="7056693" y="1975020"/>
              <a:ext cx="806100" cy="1160542"/>
            </a:xfrm>
            <a:prstGeom prst="can">
              <a:avLst>
                <a:gd name="adj" fmla="val 25000"/>
              </a:avLst>
            </a:prstGeom>
            <a:gradFill>
              <a:gsLst>
                <a:gs pos="0">
                  <a:srgbClr val="992D2B"/>
                </a:gs>
                <a:gs pos="80000">
                  <a:srgbClr val="C93D39"/>
                </a:gs>
                <a:gs pos="100000">
                  <a:srgbClr val="CD3A36"/>
                </a:gs>
              </a:gsLst>
              <a:lin ang="16200038" scaled="0"/>
            </a:gradFill>
            <a:ln w="9525" cap="flat" cmpd="sng">
              <a:solidFill>
                <a:srgbClr val="BD4B4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9999" dist="23000" dir="5400000" rotWithShape="0">
                <a:srgbClr val="000000">
                  <a:alpha val="34510"/>
                </a:srgbClr>
              </a:outerShdw>
            </a:effectLst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Clr>
                  <a:schemeClr val="dk1"/>
                </a:buClr>
                <a:buFont typeface="Calibri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Shape 305"/>
            <p:cNvSpPr txBox="1"/>
            <p:nvPr/>
          </p:nvSpPr>
          <p:spPr>
            <a:xfrm>
              <a:off x="6891716" y="2164460"/>
              <a:ext cx="1136104" cy="806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Clr>
                  <a:schemeClr val="lt1"/>
                </a:buClr>
                <a:buSzPct val="25000"/>
                <a:buFont typeface="Calibri"/>
                <a:buNone/>
              </a:pPr>
              <a:r>
                <a:rPr lang="zh-TW" sz="16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40 GbE iSER</a:t>
              </a:r>
            </a:p>
          </p:txBody>
        </p:sp>
      </p:grpSp>
      <p:sp>
        <p:nvSpPr>
          <p:cNvPr id="306" name="Shape 306"/>
          <p:cNvSpPr txBox="1"/>
          <p:nvPr/>
        </p:nvSpPr>
        <p:spPr>
          <a:xfrm>
            <a:off x="154075" y="1231225"/>
            <a:ext cx="6160000" cy="14646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0" marR="0" lvl="0" indent="0" algn="l" rtl="0">
              <a:spcBef>
                <a:spcPts val="600"/>
              </a:spcBef>
              <a:buSzPct val="25000"/>
              <a:buNone/>
            </a:pPr>
            <a:r>
              <a:rPr lang="zh-TW" sz="2000" b="1" dirty="0">
                <a:solidFill>
                  <a:srgbClr val="002060"/>
                </a:solidFill>
              </a:rPr>
              <a:t>TVS-EC2480U-SAS-RP </a:t>
            </a:r>
          </a:p>
          <a:p>
            <a:pPr marL="30734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zh-TW" altLang="en-US" sz="1800" b="1" dirty="0" smtClean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1800" b="1" dirty="0" smtClean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12 </a:t>
            </a:r>
            <a:r>
              <a:rPr lang="zh-TW" sz="1800" b="1" dirty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SSD 的 RAID 10 與 12 HDD 的 RAID 6</a:t>
            </a:r>
          </a:p>
          <a:p>
            <a:pPr marL="307340" marR="0" lvl="0" indent="-342900" algn="l" rtl="0">
              <a:spcBef>
                <a:spcPts val="450"/>
              </a:spcBef>
              <a:spcAft>
                <a:spcPts val="0"/>
              </a:spcAft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zh-TW" altLang="en-US" sz="1800" b="1" dirty="0" smtClean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 </a:t>
            </a:r>
            <a:r>
              <a:rPr lang="zh-TW" sz="1800" b="1" dirty="0" smtClean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5 </a:t>
            </a:r>
            <a:r>
              <a:rPr lang="zh-TW" sz="1800" b="1" dirty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個 VM 的 IOmeter 標準 4K 讀寫測試</a:t>
            </a:r>
          </a:p>
          <a:p>
            <a:pPr marL="307340" marR="0" lvl="0" indent="-342900" algn="l" rtl="0">
              <a:spcBef>
                <a:spcPts val="450"/>
              </a:spcBef>
              <a:spcAft>
                <a:spcPts val="0"/>
              </a:spcAft>
              <a:buClr>
                <a:srgbClr val="044981"/>
              </a:buClr>
              <a:buSzPct val="100000"/>
              <a:buFont typeface="Wingdings" charset="2"/>
              <a:buChar char="l"/>
            </a:pPr>
            <a:r>
              <a:rPr lang="zh-TW" altLang="en-US" sz="1800" b="1" dirty="0" smtClean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  <a:cs typeface="微軟正黑體"/>
                <a:sym typeface="Microsoft JhengHei"/>
              </a:rPr>
              <a:t> </a:t>
            </a:r>
            <a:r>
              <a:rPr lang="zh-TW" sz="1800" b="1" dirty="0" smtClean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  <a:cs typeface="微軟正黑體"/>
                <a:sym typeface="Microsoft JhengHei"/>
              </a:rPr>
              <a:t>採用 Mellanox</a:t>
            </a:r>
            <a:r>
              <a:rPr lang="zh-TW" altLang="en-US" sz="1800" b="1" dirty="0" smtClean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  <a:cs typeface="微軟正黑體"/>
                <a:sym typeface="Microsoft JhengHei"/>
              </a:rPr>
              <a:t> 的</a:t>
            </a:r>
            <a:r>
              <a:rPr lang="zh-TW" sz="1800" b="1" dirty="0" smtClean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  <a:cs typeface="微軟正黑體"/>
                <a:sym typeface="Microsoft JhengHei"/>
              </a:rPr>
              <a:t> 40GbE iSER</a:t>
            </a:r>
            <a:r>
              <a:rPr lang="zh-TW" altLang="en-US" sz="1800" b="1" dirty="0" smtClean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  <a:cs typeface="微軟正黑體"/>
                <a:sym typeface="Microsoft JhengHei"/>
              </a:rPr>
              <a:t> </a:t>
            </a:r>
            <a:r>
              <a:rPr lang="zh-TW" sz="1800" b="1" dirty="0" smtClean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解決方案</a:t>
            </a:r>
            <a:endParaRPr lang="zh-TW" sz="1800" b="1" dirty="0">
              <a:solidFill>
                <a:srgbClr val="262626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1751</TotalTime>
  <Words>2090</Words>
  <Application>Microsoft Office PowerPoint</Application>
  <PresentationFormat>全屏显示(16:9)</PresentationFormat>
  <Paragraphs>400</Paragraphs>
  <Slides>29</Slides>
  <Notes>26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0" baseType="lpstr">
      <vt:lpstr>Simple Light</vt:lpstr>
      <vt:lpstr>三大領先技術，性價比一飛沖天</vt:lpstr>
      <vt:lpstr>PowerPoint 演示文稿</vt:lpstr>
      <vt:lpstr>自動分層兼具高效能與大容量</vt:lpstr>
      <vt:lpstr>Qtier 2.0TM 就是取代 SSD 快取</vt:lpstr>
      <vt:lpstr>Qtier 2.0 智慧判別，效能更強</vt:lpstr>
      <vt:lpstr>Tiering On Demand (選擇資料夾做自動分層)</vt:lpstr>
      <vt:lpstr>可不停機直接升級至 Qtier 儲存池</vt:lpstr>
      <vt:lpstr>將SSD快取轉換成Qtier以立即提升效益</vt:lpstr>
      <vt:lpstr>有效發揮 SSD 高速儲存效能</vt:lpstr>
      <vt:lpstr> QNAP領先的混合儲存技術</vt:lpstr>
      <vt:lpstr>Storage &amp; Snapshot </vt:lpstr>
      <vt:lpstr>RAID 保護 隨儲存容量上升而減少</vt:lpstr>
      <vt:lpstr>RAID 50 &amp; 60 強化資料保護</vt:lpstr>
      <vt:lpstr>RAID 50 &amp; 60 讓 "隨機寫入" 效能立即倍數提升</vt:lpstr>
      <vt:lpstr>QNAP RAID 組態間的選擇</vt:lpstr>
      <vt:lpstr>Qtier 也可以搭配 RAID 50/60</vt:lpstr>
      <vt:lpstr>PowerPoint 演示文稿</vt:lpstr>
      <vt:lpstr>支援 iSCSI 目標端 &amp;啟動器 雙模式</vt:lpstr>
      <vt:lpstr>使用 iSCSI 啟動器掛載各家儲存設備</vt:lpstr>
      <vt:lpstr>區塊層級 vs 檔案層級 iSCSI LUN</vt:lpstr>
      <vt:lpstr>區塊層級 iSCSI LUN </vt:lpstr>
      <vt:lpstr>傳統iSCSI / JBOD擴充儲存空間</vt:lpstr>
      <vt:lpstr>iSCSI VJBOD 取代 JBOD</vt:lpstr>
      <vt:lpstr>啟用備用連線提升儲存安全</vt:lpstr>
      <vt:lpstr>連線故障自動回復，安全有保障</vt:lpstr>
      <vt:lpstr>輕鬆建構超大容量儲存空間</vt:lpstr>
      <vt:lpstr>使用 VJBOD 分擔備份工作</vt:lpstr>
      <vt:lpstr>三大領先技術，性價比一飛衝天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Coco Chiang</dc:creator>
  <cp:lastModifiedBy>Windows 使用者</cp:lastModifiedBy>
  <cp:revision>142</cp:revision>
  <dcterms:modified xsi:type="dcterms:W3CDTF">2017-10-25T02:23:42Z</dcterms:modified>
</cp:coreProperties>
</file>