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55" r:id="rId1"/>
  </p:sldMasterIdLst>
  <p:notesMasterIdLst>
    <p:notesMasterId r:id="rId45"/>
  </p:notesMasterIdLst>
  <p:sldIdLst>
    <p:sldId id="256" r:id="rId2"/>
    <p:sldId id="299" r:id="rId3"/>
    <p:sldId id="300" r:id="rId4"/>
    <p:sldId id="301" r:id="rId5"/>
    <p:sldId id="260" r:id="rId6"/>
    <p:sldId id="302" r:id="rId7"/>
    <p:sldId id="262" r:id="rId8"/>
    <p:sldId id="303" r:id="rId9"/>
    <p:sldId id="304" r:id="rId10"/>
    <p:sldId id="305" r:id="rId11"/>
    <p:sldId id="266" r:id="rId12"/>
    <p:sldId id="306" r:id="rId13"/>
    <p:sldId id="307" r:id="rId14"/>
    <p:sldId id="308" r:id="rId15"/>
    <p:sldId id="309" r:id="rId16"/>
    <p:sldId id="271" r:id="rId17"/>
    <p:sldId id="272" r:id="rId18"/>
    <p:sldId id="273" r:id="rId19"/>
    <p:sldId id="310" r:id="rId20"/>
    <p:sldId id="275" r:id="rId21"/>
    <p:sldId id="276" r:id="rId22"/>
    <p:sldId id="277" r:id="rId23"/>
    <p:sldId id="311" r:id="rId24"/>
    <p:sldId id="279" r:id="rId25"/>
    <p:sldId id="312" r:id="rId26"/>
    <p:sldId id="281" r:id="rId27"/>
    <p:sldId id="313" r:id="rId28"/>
    <p:sldId id="283" r:id="rId29"/>
    <p:sldId id="314" r:id="rId30"/>
    <p:sldId id="315" r:id="rId31"/>
    <p:sldId id="286" r:id="rId32"/>
    <p:sldId id="287" r:id="rId33"/>
    <p:sldId id="316" r:id="rId34"/>
    <p:sldId id="289" r:id="rId35"/>
    <p:sldId id="317" r:id="rId36"/>
    <p:sldId id="318" r:id="rId37"/>
    <p:sldId id="292" r:id="rId38"/>
    <p:sldId id="293" r:id="rId39"/>
    <p:sldId id="319" r:id="rId40"/>
    <p:sldId id="320" r:id="rId41"/>
    <p:sldId id="296" r:id="rId42"/>
    <p:sldId id="321" r:id="rId43"/>
    <p:sldId id="298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ato" panose="020B0600070205080204" charset="0"/>
      <p:regular r:id="rId50"/>
      <p:bold r:id="rId51"/>
      <p:italic r:id="rId52"/>
      <p:boldItalic r:id="rId53"/>
    </p:embeddedFont>
    <p:embeddedFont>
      <p:font typeface="微軟正黑體" panose="020B0604030504040204" pitchFamily="34" charset="-120"/>
      <p:regular r:id="rId54"/>
      <p:bold r:id="rId55"/>
    </p:embeddedFont>
    <p:embeddedFont>
      <p:font typeface="Corbel" panose="020B0503020204020204" pitchFamily="34" charset="0"/>
      <p:regular r:id="rId56"/>
      <p:bold r:id="rId57"/>
      <p:italic r:id="rId58"/>
      <p:boldItalic r:id="rId59"/>
    </p:embeddedFont>
    <p:embeddedFont>
      <p:font typeface="宋体" panose="02010600030101010101" pitchFamily="2" charset="-122"/>
      <p:regular r:id="rId60"/>
    </p:embeddedFont>
    <p:embeddedFont>
      <p:font typeface="Orbitron" panose="020B0600070205080204" charset="0"/>
      <p:regular r:id="rId61"/>
      <p:bold r:id="rId62"/>
    </p:embeddedFont>
    <p:embeddedFont>
      <p:font typeface="Meiryo UI" panose="020B0604030504040204" pitchFamily="50" charset="-128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3F401A-7F48-4587-976E-86A15044F96C}">
  <a:tblStyle styleId="{483F401A-7F48-4587-976E-86A15044F9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41ECB8-0874-4720-A74D-FE9300645F3C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8" y="48"/>
      </p:cViewPr>
      <p:guideLst>
        <p:guide orient="horz" pos="161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0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386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47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e860f3358a_0_23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e860f3358a_0_23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0592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8700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fld>
            <a:endParaRPr kumimoji="1"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274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8044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34205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105252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1577383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2843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1020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45688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101859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0979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1612927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8:notes"/>
          <p:cNvSpPr txBox="1"/>
          <p:nvPr/>
        </p:nvSpPr>
        <p:spPr>
          <a:xfrm>
            <a:off x="3853590" y="9433754"/>
            <a:ext cx="2944172" cy="49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Calibri"/>
              </a:rPr>
              <a:t>38</a:t>
            </a:fld>
            <a:endParaRPr sz="13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Calibri"/>
            </a:endParaRPr>
          </a:p>
        </p:txBody>
      </p:sp>
      <p:sp>
        <p:nvSpPr>
          <p:cNvPr id="720" name="Google Shape;72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1" name="Google Shape;721;p38:notes"/>
          <p:cNvSpPr txBox="1">
            <a:spLocks noGrp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893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04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7280573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8" name="Google Shape;82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50003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0" name="Google Shape;850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112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3665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459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672" y="-92838"/>
            <a:ext cx="9474089" cy="53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 2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5" descr="一張含有 文字, 黑暗, 槍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noFill/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 2">
    <p:bg>
      <p:bgPr>
        <a:noFill/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8" descr="一張含有 室內 的圖片&#10;&#10;自動產生的描述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  <a:defRPr sz="32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nap.com/go/how-to/faq/con_show.php?cid=36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jpe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41.svg"/><Relationship Id="rId4" Type="http://schemas.microsoft.com/office/2007/relationships/hdphoto" Target="../media/hdphoto2.wdp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err="1" smtClean="0"/>
              <a:t>ECCメモリをサポート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/>
              <a:t>(Error Correcting Code)</a:t>
            </a:r>
            <a:endParaRPr lang="en-US" dirty="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8141C7C-78AF-4917-A1BE-BD169E2C6D22}"/>
              </a:ext>
            </a:extLst>
          </p:cNvPr>
          <p:cNvSpPr/>
          <p:nvPr/>
        </p:nvSpPr>
        <p:spPr>
          <a:xfrm>
            <a:off x="4478077" y="1691497"/>
            <a:ext cx="4308937" cy="3882591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36FBFF40-FBDF-45B4-A6DF-33DB40F6B16F}"/>
              </a:ext>
            </a:extLst>
          </p:cNvPr>
          <p:cNvSpPr txBox="1"/>
          <p:nvPr/>
        </p:nvSpPr>
        <p:spPr>
          <a:xfrm>
            <a:off x="640002" y="2851674"/>
            <a:ext cx="4911712" cy="915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spcBef>
                <a:spcPts val="900"/>
              </a:spcBef>
            </a:pPr>
            <a:r>
              <a:rPr lang="en-US" altLang="ja-JP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TS-873AeU</a:t>
            </a:r>
            <a:r>
              <a:rPr lang="ja-JP" alt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TS-873AeU-RP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シリーズ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ECC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メモリ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をサポート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シングルビットエラー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を自動的に検出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即座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に修正</a:t>
            </a:r>
            <a:endParaRPr lang="en-US" altLang="zh-CN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>
              <a:spcBef>
                <a:spcPts val="900"/>
              </a:spcBef>
            </a:pPr>
            <a:r>
              <a:rPr lang="ja-JP" altLang="en-US" sz="1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システム</a:t>
            </a:r>
            <a:r>
              <a:rPr lang="ja-JP" altLang="en-US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は最大</a:t>
            </a:r>
            <a:r>
              <a:rPr lang="en-US" altLang="zh-CN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64GB</a:t>
            </a:r>
            <a:r>
              <a:rPr lang="ja-JP" altLang="en-US" sz="1800" b="1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のメ</a:t>
            </a:r>
            <a:r>
              <a:rPr lang="ja-JP" altLang="en-US" sz="1800" b="1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モリに対応</a:t>
            </a:r>
            <a:endParaRPr lang="en-US" altLang="zh-CN" sz="1800" b="1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15" name="Google Shape;297;p34">
            <a:extLst>
              <a:ext uri="{FF2B5EF4-FFF2-40B4-BE49-F238E27FC236}">
                <a16:creationId xmlns:a16="http://schemas.microsoft.com/office/drawing/2014/main" id="{5E2C1A18-F42E-4B32-A20D-5F843A061E82}"/>
              </a:ext>
            </a:extLst>
          </p:cNvPr>
          <p:cNvSpPr txBox="1">
            <a:spLocks/>
          </p:cNvSpPr>
          <p:nvPr/>
        </p:nvSpPr>
        <p:spPr>
          <a:xfrm>
            <a:off x="640002" y="3984405"/>
            <a:ext cx="4367481" cy="101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rbitron"/>
              <a:buNone/>
              <a:defRPr sz="36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9" lvl="0" indent="-179999" algn="l">
              <a:lnSpc>
                <a:spcPct val="120000"/>
              </a:lnSpc>
              <a:buClr>
                <a:srgbClr val="E9C27B"/>
              </a:buClr>
              <a:buSzPts val="1400"/>
              <a:buFont typeface="Arial"/>
              <a:buChar char="•"/>
            </a:pPr>
            <a:r>
              <a:rPr lang="en-US" altLang="ja-JP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には、デフォルトで</a:t>
            </a:r>
            <a:r>
              <a:rPr lang="en-US" altLang="ja-JP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4GB</a:t>
            </a:r>
            <a:r>
              <a:rPr lang="ja-JP" altLang="en-US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の非</a:t>
            </a:r>
            <a:r>
              <a:rPr lang="en-US" altLang="ja-JP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ECC</a:t>
            </a:r>
            <a:r>
              <a:rPr lang="ja-JP" altLang="en-US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メモリ</a:t>
            </a:r>
            <a:r>
              <a:rPr lang="ja-JP" altLang="en-US" sz="1400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altLang="ja-JP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400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プリインストール</a:t>
            </a:r>
            <a:r>
              <a:rPr lang="ja-JP" altLang="en-US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されています。</a:t>
            </a:r>
          </a:p>
          <a:p>
            <a:pPr marL="180000" lvl="0" indent="-180000" algn="l">
              <a:lnSpc>
                <a:spcPct val="120000"/>
              </a:lnSpc>
              <a:buClr>
                <a:srgbClr val="E9C27B"/>
              </a:buClr>
              <a:buSzPts val="1400"/>
              <a:buFont typeface="Arial"/>
              <a:buChar char="•"/>
            </a:pPr>
            <a:r>
              <a:rPr lang="en-US" altLang="ja-JP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ECC</a:t>
            </a:r>
            <a:r>
              <a:rPr lang="ja-JP" altLang="en-US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メモリと非</a:t>
            </a:r>
            <a:r>
              <a:rPr lang="en-US" altLang="ja-JP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ECC</a:t>
            </a:r>
            <a:r>
              <a:rPr lang="ja-JP" altLang="en-US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メモリモジュール</a:t>
            </a:r>
            <a:r>
              <a:rPr lang="ja-JP" altLang="en-US" sz="1400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altLang="ja-JP" sz="1400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1400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400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同時</a:t>
            </a:r>
            <a:r>
              <a:rPr lang="ja-JP" altLang="en-US" sz="1400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r>
              <a:rPr lang="ja-JP" altLang="en-US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使用すること</a:t>
            </a:r>
            <a:r>
              <a:rPr lang="ja-JP" altLang="en-US" sz="1400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ja-JP" altLang="en-US" sz="1400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できません。</a:t>
            </a:r>
          </a:p>
        </p:txBody>
      </p:sp>
      <p:sp>
        <p:nvSpPr>
          <p:cNvPr id="16" name="Shape 528">
            <a:extLst>
              <a:ext uri="{FF2B5EF4-FFF2-40B4-BE49-F238E27FC236}">
                <a16:creationId xmlns:a16="http://schemas.microsoft.com/office/drawing/2014/main" id="{32B1FDDD-7E24-4B51-8A67-4812ACC52BBA}"/>
              </a:ext>
            </a:extLst>
          </p:cNvPr>
          <p:cNvSpPr/>
          <p:nvPr/>
        </p:nvSpPr>
        <p:spPr>
          <a:xfrm flipH="1">
            <a:off x="476562" y="1618514"/>
            <a:ext cx="4180600" cy="1127817"/>
          </a:xfrm>
          <a:prstGeom prst="snip2DiagRect">
            <a:avLst>
              <a:gd name="adj1" fmla="val 0"/>
              <a:gd name="adj2" fmla="val 22793"/>
            </a:avLst>
          </a:prstGeom>
          <a:gradFill>
            <a:gsLst>
              <a:gs pos="47000">
                <a:schemeClr val="tx1">
                  <a:alpha val="44000"/>
                </a:schemeClr>
              </a:gs>
              <a:gs pos="100000">
                <a:schemeClr val="tx1">
                  <a:alpha val="17000"/>
                </a:schemeClr>
              </a:gs>
            </a:gsLst>
            <a:lin ang="5400000" scaled="1"/>
          </a:gradFill>
          <a:ln w="12700">
            <a:gradFill>
              <a:gsLst>
                <a:gs pos="0">
                  <a:srgbClr val="32323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  <a:effectLst>
            <a:outerShdw blurRad="241300" dist="190500" dir="2700000" algn="tl" rotWithShape="0">
              <a:prstClr val="black">
                <a:alpha val="14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00" dirty="0">
              <a:solidFill>
                <a:schemeClr val="lt1"/>
              </a:solidFill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BF7E8FA5-437B-4D82-A3F0-35514CE7CA77}"/>
              </a:ext>
            </a:extLst>
          </p:cNvPr>
          <p:cNvSpPr txBox="1"/>
          <p:nvPr/>
        </p:nvSpPr>
        <p:spPr>
          <a:xfrm>
            <a:off x="692226" y="1869588"/>
            <a:ext cx="223841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ja-JP" alt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信頼性の高</a:t>
            </a:r>
            <a:r>
              <a:rPr lang="ja-JP" altLang="en-US" sz="18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いメ</a:t>
            </a:r>
            <a:r>
              <a:rPr lang="ja-JP" alt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モリと</a:t>
            </a:r>
            <a:br>
              <a:rPr lang="ja-JP" alt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8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データ破損の回避</a:t>
            </a:r>
          </a:p>
        </p:txBody>
      </p:sp>
      <p:grpSp>
        <p:nvGrpSpPr>
          <p:cNvPr id="18" name="圖形 3">
            <a:extLst>
              <a:ext uri="{FF2B5EF4-FFF2-40B4-BE49-F238E27FC236}">
                <a16:creationId xmlns:a16="http://schemas.microsoft.com/office/drawing/2014/main" id="{36638F5D-4CB2-4D70-9F5E-D4E17318F71D}"/>
              </a:ext>
            </a:extLst>
          </p:cNvPr>
          <p:cNvGrpSpPr/>
          <p:nvPr/>
        </p:nvGrpSpPr>
        <p:grpSpPr>
          <a:xfrm>
            <a:off x="3161455" y="1824469"/>
            <a:ext cx="846071" cy="302164"/>
            <a:chOff x="7943850" y="1388633"/>
            <a:chExt cx="1084412" cy="387286"/>
          </a:xfrm>
          <a:solidFill>
            <a:srgbClr val="E9C27B"/>
          </a:solidFill>
        </p:grpSpPr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8896BB57-2D81-4A0E-8348-4B532F39EF1F}"/>
                </a:ext>
              </a:extLst>
            </p:cNvPr>
            <p:cNvSpPr/>
            <p:nvPr/>
          </p:nvSpPr>
          <p:spPr>
            <a:xfrm>
              <a:off x="7943850" y="1395165"/>
              <a:ext cx="348090" cy="373287"/>
            </a:xfrm>
            <a:custGeom>
              <a:avLst/>
              <a:gdLst>
                <a:gd name="connsiteX0" fmla="*/ 293964 w 348090"/>
                <a:gd name="connsiteY0" fmla="*/ 220240 h 373287"/>
                <a:gd name="connsiteX1" fmla="*/ 132517 w 348090"/>
                <a:gd name="connsiteY1" fmla="*/ 220240 h 373287"/>
                <a:gd name="connsiteX2" fmla="*/ 116652 w 348090"/>
                <a:gd name="connsiteY2" fmla="*/ 295831 h 373287"/>
                <a:gd name="connsiteX3" fmla="*/ 301430 w 348090"/>
                <a:gd name="connsiteY3" fmla="*/ 295831 h 373287"/>
                <a:gd name="connsiteX4" fmla="*/ 273433 w 348090"/>
                <a:gd name="connsiteY4" fmla="*/ 373288 h 373287"/>
                <a:gd name="connsiteX5" fmla="*/ 0 w 348090"/>
                <a:gd name="connsiteY5" fmla="*/ 373288 h 373287"/>
                <a:gd name="connsiteX6" fmla="*/ 79324 w 348090"/>
                <a:gd name="connsiteY6" fmla="*/ 0 h 373287"/>
                <a:gd name="connsiteX7" fmla="*/ 348091 w 348090"/>
                <a:gd name="connsiteY7" fmla="*/ 0 h 373287"/>
                <a:gd name="connsiteX8" fmla="*/ 331293 w 348090"/>
                <a:gd name="connsiteY8" fmla="*/ 77457 h 373287"/>
                <a:gd name="connsiteX9" fmla="*/ 163313 w 348090"/>
                <a:gd name="connsiteY9" fmla="*/ 77457 h 373287"/>
                <a:gd name="connsiteX10" fmla="*/ 149315 w 348090"/>
                <a:gd name="connsiteY10" fmla="*/ 142783 h 373287"/>
                <a:gd name="connsiteX11" fmla="*/ 310762 w 348090"/>
                <a:gd name="connsiteY11" fmla="*/ 142783 h 373287"/>
                <a:gd name="connsiteX12" fmla="*/ 293964 w 348090"/>
                <a:gd name="connsiteY12" fmla="*/ 220240 h 37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090" h="373287">
                  <a:moveTo>
                    <a:pt x="293964" y="220240"/>
                  </a:moveTo>
                  <a:lnTo>
                    <a:pt x="132517" y="220240"/>
                  </a:lnTo>
                  <a:lnTo>
                    <a:pt x="116652" y="295831"/>
                  </a:lnTo>
                  <a:lnTo>
                    <a:pt x="301430" y="295831"/>
                  </a:lnTo>
                  <a:lnTo>
                    <a:pt x="273433" y="373288"/>
                  </a:lnTo>
                  <a:lnTo>
                    <a:pt x="0" y="373288"/>
                  </a:lnTo>
                  <a:lnTo>
                    <a:pt x="79324" y="0"/>
                  </a:lnTo>
                  <a:lnTo>
                    <a:pt x="348091" y="0"/>
                  </a:lnTo>
                  <a:lnTo>
                    <a:pt x="331293" y="77457"/>
                  </a:lnTo>
                  <a:lnTo>
                    <a:pt x="163313" y="77457"/>
                  </a:lnTo>
                  <a:lnTo>
                    <a:pt x="149315" y="142783"/>
                  </a:lnTo>
                  <a:lnTo>
                    <a:pt x="310762" y="142783"/>
                  </a:lnTo>
                  <a:lnTo>
                    <a:pt x="293964" y="220240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81107A9E-C5DC-4D5F-83F7-81B5E5348638}"/>
                </a:ext>
              </a:extLst>
            </p:cNvPr>
            <p:cNvSpPr/>
            <p:nvPr/>
          </p:nvSpPr>
          <p:spPr>
            <a:xfrm>
              <a:off x="8296606" y="1388633"/>
              <a:ext cx="354635" cy="386353"/>
            </a:xfrm>
            <a:custGeom>
              <a:avLst/>
              <a:gdLst>
                <a:gd name="connsiteX0" fmla="*/ 330360 w 354635"/>
                <a:gd name="connsiteY0" fmla="*/ 255702 h 386353"/>
                <a:gd name="connsiteX1" fmla="*/ 148382 w 354635"/>
                <a:gd name="connsiteY1" fmla="*/ 386353 h 386353"/>
                <a:gd name="connsiteX2" fmla="*/ 0 w 354635"/>
                <a:gd name="connsiteY2" fmla="*/ 233305 h 386353"/>
                <a:gd name="connsiteX3" fmla="*/ 208108 w 354635"/>
                <a:gd name="connsiteY3" fmla="*/ 0 h 386353"/>
                <a:gd name="connsiteX4" fmla="*/ 354623 w 354635"/>
                <a:gd name="connsiteY4" fmla="*/ 130651 h 386353"/>
                <a:gd name="connsiteX5" fmla="*/ 249170 w 354635"/>
                <a:gd name="connsiteY5" fmla="*/ 130651 h 386353"/>
                <a:gd name="connsiteX6" fmla="*/ 199709 w 354635"/>
                <a:gd name="connsiteY6" fmla="*/ 75591 h 386353"/>
                <a:gd name="connsiteX7" fmla="*/ 109187 w 354635"/>
                <a:gd name="connsiteY7" fmla="*/ 238904 h 386353"/>
                <a:gd name="connsiteX8" fmla="*/ 159581 w 354635"/>
                <a:gd name="connsiteY8" fmla="*/ 310762 h 386353"/>
                <a:gd name="connsiteX9" fmla="*/ 225839 w 354635"/>
                <a:gd name="connsiteY9" fmla="*/ 255702 h 386353"/>
                <a:gd name="connsiteX10" fmla="*/ 330360 w 354635"/>
                <a:gd name="connsiteY10" fmla="*/ 255702 h 38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35" h="386353">
                  <a:moveTo>
                    <a:pt x="330360" y="255702"/>
                  </a:moveTo>
                  <a:cubicBezTo>
                    <a:pt x="304229" y="345291"/>
                    <a:pt x="239837" y="386353"/>
                    <a:pt x="148382" y="386353"/>
                  </a:cubicBezTo>
                  <a:cubicBezTo>
                    <a:pt x="49461" y="386353"/>
                    <a:pt x="0" y="327560"/>
                    <a:pt x="0" y="233305"/>
                  </a:cubicBezTo>
                  <a:cubicBezTo>
                    <a:pt x="0" y="134384"/>
                    <a:pt x="55993" y="0"/>
                    <a:pt x="208108" y="0"/>
                  </a:cubicBezTo>
                  <a:cubicBezTo>
                    <a:pt x="304229" y="0"/>
                    <a:pt x="355557" y="51327"/>
                    <a:pt x="354623" y="130651"/>
                  </a:cubicBezTo>
                  <a:lnTo>
                    <a:pt x="249170" y="130651"/>
                  </a:lnTo>
                  <a:cubicBezTo>
                    <a:pt x="249170" y="102654"/>
                    <a:pt x="240771" y="75591"/>
                    <a:pt x="199709" y="75591"/>
                  </a:cubicBezTo>
                  <a:cubicBezTo>
                    <a:pt x="137183" y="75591"/>
                    <a:pt x="109187" y="175445"/>
                    <a:pt x="109187" y="238904"/>
                  </a:cubicBezTo>
                  <a:cubicBezTo>
                    <a:pt x="109187" y="279033"/>
                    <a:pt x="121318" y="310762"/>
                    <a:pt x="159581" y="310762"/>
                  </a:cubicBezTo>
                  <a:cubicBezTo>
                    <a:pt x="196909" y="310762"/>
                    <a:pt x="213707" y="286498"/>
                    <a:pt x="225839" y="255702"/>
                  </a:cubicBezTo>
                  <a:lnTo>
                    <a:pt x="330360" y="255702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68E404ED-D791-4C87-8C43-AF720D0D97AC}"/>
                </a:ext>
              </a:extLst>
            </p:cNvPr>
            <p:cNvSpPr/>
            <p:nvPr/>
          </p:nvSpPr>
          <p:spPr>
            <a:xfrm>
              <a:off x="8673627" y="1388633"/>
              <a:ext cx="354635" cy="387286"/>
            </a:xfrm>
            <a:custGeom>
              <a:avLst/>
              <a:gdLst>
                <a:gd name="connsiteX0" fmla="*/ 331293 w 354635"/>
                <a:gd name="connsiteY0" fmla="*/ 255702 h 387286"/>
                <a:gd name="connsiteX1" fmla="*/ 148382 w 354635"/>
                <a:gd name="connsiteY1" fmla="*/ 387286 h 387286"/>
                <a:gd name="connsiteX2" fmla="*/ 0 w 354635"/>
                <a:gd name="connsiteY2" fmla="*/ 233305 h 387286"/>
                <a:gd name="connsiteX3" fmla="*/ 208108 w 354635"/>
                <a:gd name="connsiteY3" fmla="*/ 0 h 387286"/>
                <a:gd name="connsiteX4" fmla="*/ 354623 w 354635"/>
                <a:gd name="connsiteY4" fmla="*/ 130651 h 387286"/>
                <a:gd name="connsiteX5" fmla="*/ 249170 w 354635"/>
                <a:gd name="connsiteY5" fmla="*/ 130651 h 387286"/>
                <a:gd name="connsiteX6" fmla="*/ 199709 w 354635"/>
                <a:gd name="connsiteY6" fmla="*/ 75591 h 387286"/>
                <a:gd name="connsiteX7" fmla="*/ 109187 w 354635"/>
                <a:gd name="connsiteY7" fmla="*/ 238904 h 387286"/>
                <a:gd name="connsiteX8" fmla="*/ 159581 w 354635"/>
                <a:gd name="connsiteY8" fmla="*/ 310762 h 387286"/>
                <a:gd name="connsiteX9" fmla="*/ 225839 w 354635"/>
                <a:gd name="connsiteY9" fmla="*/ 255702 h 387286"/>
                <a:gd name="connsiteX10" fmla="*/ 331293 w 354635"/>
                <a:gd name="connsiteY10" fmla="*/ 255702 h 38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35" h="387286">
                  <a:moveTo>
                    <a:pt x="331293" y="255702"/>
                  </a:moveTo>
                  <a:cubicBezTo>
                    <a:pt x="305163" y="345291"/>
                    <a:pt x="240771" y="387286"/>
                    <a:pt x="148382" y="387286"/>
                  </a:cubicBezTo>
                  <a:cubicBezTo>
                    <a:pt x="49461" y="386353"/>
                    <a:pt x="0" y="327560"/>
                    <a:pt x="0" y="233305"/>
                  </a:cubicBezTo>
                  <a:cubicBezTo>
                    <a:pt x="0" y="134384"/>
                    <a:pt x="55993" y="0"/>
                    <a:pt x="208108" y="0"/>
                  </a:cubicBezTo>
                  <a:cubicBezTo>
                    <a:pt x="304230" y="0"/>
                    <a:pt x="355557" y="51327"/>
                    <a:pt x="354623" y="130651"/>
                  </a:cubicBezTo>
                  <a:lnTo>
                    <a:pt x="249170" y="130651"/>
                  </a:lnTo>
                  <a:cubicBezTo>
                    <a:pt x="249170" y="102654"/>
                    <a:pt x="240771" y="75591"/>
                    <a:pt x="199709" y="75591"/>
                  </a:cubicBezTo>
                  <a:cubicBezTo>
                    <a:pt x="137183" y="75591"/>
                    <a:pt x="109187" y="175445"/>
                    <a:pt x="109187" y="238904"/>
                  </a:cubicBezTo>
                  <a:cubicBezTo>
                    <a:pt x="109187" y="279033"/>
                    <a:pt x="121318" y="310762"/>
                    <a:pt x="159581" y="310762"/>
                  </a:cubicBezTo>
                  <a:cubicBezTo>
                    <a:pt x="196909" y="310762"/>
                    <a:pt x="213707" y="286498"/>
                    <a:pt x="225839" y="255702"/>
                  </a:cubicBezTo>
                  <a:lnTo>
                    <a:pt x="331293" y="255702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22" name="圖形 21">
            <a:extLst>
              <a:ext uri="{FF2B5EF4-FFF2-40B4-BE49-F238E27FC236}">
                <a16:creationId xmlns:a16="http://schemas.microsoft.com/office/drawing/2014/main" id="{E797DD5E-6C19-4E3C-9176-DB6538407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78364" y="2192856"/>
            <a:ext cx="1268904" cy="401818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A8FC4324-09FB-45D0-B33E-A6226E420566}"/>
              </a:ext>
            </a:extLst>
          </p:cNvPr>
          <p:cNvGrpSpPr/>
          <p:nvPr/>
        </p:nvGrpSpPr>
        <p:grpSpPr>
          <a:xfrm>
            <a:off x="5425166" y="1608674"/>
            <a:ext cx="2737794" cy="3961283"/>
            <a:chOff x="5205892" y="1144967"/>
            <a:chExt cx="3283593" cy="4750994"/>
          </a:xfrm>
        </p:grpSpPr>
        <p:pic>
          <p:nvPicPr>
            <p:cNvPr id="24" name="圖片 23" descr="一張含有 文字, 電子用品, 電路 的圖片&#10;&#10;自動產生的描述">
              <a:extLst>
                <a:ext uri="{FF2B5EF4-FFF2-40B4-BE49-F238E27FC236}">
                  <a16:creationId xmlns:a16="http://schemas.microsoft.com/office/drawing/2014/main" id="{83F6F0F1-14C5-429C-B4A0-C6286589B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149372">
              <a:off x="3945390" y="2405469"/>
              <a:ext cx="4439907" cy="1918903"/>
            </a:xfrm>
            <a:prstGeom prst="rect">
              <a:avLst/>
            </a:prstGeom>
          </p:spPr>
        </p:pic>
        <p:pic>
          <p:nvPicPr>
            <p:cNvPr id="4" name="圖片 3" descr="一張含有 文字, 電子用品, 電路 的圖片&#10;&#10;自動產生的描述">
              <a:extLst>
                <a:ext uri="{FF2B5EF4-FFF2-40B4-BE49-F238E27FC236}">
                  <a16:creationId xmlns:a16="http://schemas.microsoft.com/office/drawing/2014/main" id="{E510FED9-1851-4AFA-B8A6-B9BED92D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6731">
              <a:off x="5310080" y="2716556"/>
              <a:ext cx="4439907" cy="1918903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520700" dist="381000" dir="9000000" algn="tr" rotWithShape="0">
                <a:srgbClr val="09000C">
                  <a:alpha val="74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27217723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9"/>
          <p:cNvSpPr txBox="1"/>
          <p:nvPr/>
        </p:nvSpPr>
        <p:spPr>
          <a:xfrm>
            <a:off x="574423" y="2716129"/>
            <a:ext cx="2784195" cy="94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ハードウェア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02" name="Google Shape;202;p19"/>
          <p:cNvCxnSpPr/>
          <p:nvPr/>
        </p:nvCxnSpPr>
        <p:spPr>
          <a:xfrm>
            <a:off x="710583" y="4176221"/>
            <a:ext cx="2707106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3" name="Google Shape;203;p19"/>
          <p:cNvSpPr txBox="1"/>
          <p:nvPr/>
        </p:nvSpPr>
        <p:spPr>
          <a:xfrm>
            <a:off x="763311" y="1737252"/>
            <a:ext cx="2406420" cy="67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TS-873AeU</a:t>
            </a:r>
            <a:endParaRPr sz="28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204" name="Google Shape;204;p19"/>
          <p:cNvCxnSpPr/>
          <p:nvPr/>
        </p:nvCxnSpPr>
        <p:spPr>
          <a:xfrm>
            <a:off x="876861" y="2837062"/>
            <a:ext cx="21793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p19"/>
          <p:cNvSpPr txBox="1"/>
          <p:nvPr/>
        </p:nvSpPr>
        <p:spPr>
          <a:xfrm>
            <a:off x="641878" y="2267546"/>
            <a:ext cx="25350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ベイショートデプスラックマウント</a:t>
            </a:r>
            <a:r>
              <a:rPr 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NASシリーズ</a:t>
            </a:r>
            <a:endParaRPr sz="14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4F86AEB-D231-4156-B8C6-9C3089AB3795}"/>
              </a:ext>
            </a:extLst>
          </p:cNvPr>
          <p:cNvSpPr/>
          <p:nvPr/>
        </p:nvSpPr>
        <p:spPr>
          <a:xfrm>
            <a:off x="2238041" y="1176422"/>
            <a:ext cx="4556794" cy="2531978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E637A68-7E7A-4A84-B52A-3BC4039F6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33" y="369606"/>
            <a:ext cx="7502726" cy="4690038"/>
          </a:xfrm>
          <a:prstGeom prst="rect">
            <a:avLst/>
          </a:prstGeom>
          <a:noFill/>
        </p:spPr>
      </p:pic>
      <p:sp>
        <p:nvSpPr>
          <p:cNvPr id="12" name="Shape 183">
            <a:extLst>
              <a:ext uri="{FF2B5EF4-FFF2-40B4-BE49-F238E27FC236}">
                <a16:creationId xmlns:a16="http://schemas.microsoft.com/office/drawing/2014/main" id="{EF0407D3-FC2D-4105-91A1-5D61843D1BCA}"/>
              </a:ext>
            </a:extLst>
          </p:cNvPr>
          <p:cNvSpPr txBox="1"/>
          <p:nvPr/>
        </p:nvSpPr>
        <p:spPr>
          <a:xfrm flipH="1">
            <a:off x="5330077" y="3505982"/>
            <a:ext cx="3668048" cy="817967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>
              <a:lnSpc>
                <a:spcPct val="200000"/>
              </a:lnSpc>
              <a:buClr>
                <a:srgbClr val="595959"/>
              </a:buClr>
              <a:buSzPct val="25000"/>
            </a:pPr>
            <a:r>
              <a:rPr lang="ja-JP" altLang="en-US" sz="1600" b="1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電源スイッチ</a:t>
            </a:r>
            <a:endParaRPr lang="en-US" altLang="zh-TW" sz="1600" b="1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altLang="zh-CN" sz="105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LED</a:t>
            </a:r>
            <a:r>
              <a:rPr lang="ja-JP" altLang="en-US" sz="105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インジケーター</a:t>
            </a:r>
            <a:r>
              <a:rPr lang="en-US" altLang="zh-CN" sz="105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:</a:t>
            </a:r>
            <a:r>
              <a:rPr lang="en-US" altLang="zh-CN" sz="105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 </a:t>
            </a:r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ja-JP" altLang="en-US" sz="105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システムステータス、ネットワーク、</a:t>
            </a:r>
            <a:r>
              <a:rPr lang="en-US" altLang="zh-CN" sz="105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USB</a:t>
            </a:r>
            <a:r>
              <a:rPr lang="ja-JP" altLang="en-US" sz="105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拡張、ディスク</a:t>
            </a:r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正面図</a:t>
            </a:r>
            <a:endParaRPr lang="en-US" altLang="zh-TW" dirty="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3" name="肘形接點 12"/>
          <p:cNvCxnSpPr>
            <a:cxnSpLocks/>
          </p:cNvCxnSpPr>
          <p:nvPr/>
        </p:nvCxnSpPr>
        <p:spPr>
          <a:xfrm>
            <a:off x="2771949" y="2912368"/>
            <a:ext cx="0" cy="870785"/>
          </a:xfrm>
          <a:prstGeom prst="straightConnector1">
            <a:avLst/>
          </a:prstGeom>
          <a:ln w="15875">
            <a:solidFill>
              <a:srgbClr val="DCB483"/>
            </a:solidFill>
            <a:headEnd type="oval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圓角矩形 15"/>
          <p:cNvSpPr/>
          <p:nvPr/>
        </p:nvSpPr>
        <p:spPr>
          <a:xfrm>
            <a:off x="1633013" y="3799725"/>
            <a:ext cx="2293098" cy="35719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r>
              <a:rPr lang="ja-JP" alt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エアインテークホール</a:t>
            </a:r>
            <a:endParaRPr lang="ja-JP" altLang="en-US" sz="16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B49D670-E1F4-48BE-892E-9C6195A2C8BA}"/>
              </a:ext>
            </a:extLst>
          </p:cNvPr>
          <p:cNvSpPr/>
          <p:nvPr/>
        </p:nvSpPr>
        <p:spPr>
          <a:xfrm>
            <a:off x="7870435" y="2469919"/>
            <a:ext cx="213693" cy="48941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BBF90AAE-6C5C-4F6C-8D3E-DC1A8D7DCC46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6833908" y="2656351"/>
            <a:ext cx="840392" cy="1446355"/>
          </a:xfrm>
          <a:prstGeom prst="bentConnector2">
            <a:avLst/>
          </a:prstGeom>
          <a:ln w="15875">
            <a:solidFill>
              <a:srgbClr val="DCB483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圓角矩形 15">
            <a:extLst>
              <a:ext uri="{FF2B5EF4-FFF2-40B4-BE49-F238E27FC236}">
                <a16:creationId xmlns:a16="http://schemas.microsoft.com/office/drawing/2014/main" id="{75A2DBEB-3100-42AB-B22F-8AFAF0D725EE}"/>
              </a:ext>
            </a:extLst>
          </p:cNvPr>
          <p:cNvSpPr/>
          <p:nvPr/>
        </p:nvSpPr>
        <p:spPr>
          <a:xfrm>
            <a:off x="5728479" y="1228534"/>
            <a:ext cx="2302154" cy="35719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r>
              <a:rPr lang="ja-JP" altLang="en-US" sz="16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エアインテークホール</a:t>
            </a:r>
            <a:endParaRPr lang="ja-JP" altLang="en-US" sz="16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55D3774-59E2-4885-9C3B-2BDF2F03F989}"/>
              </a:ext>
            </a:extLst>
          </p:cNvPr>
          <p:cNvSpPr/>
          <p:nvPr/>
        </p:nvSpPr>
        <p:spPr>
          <a:xfrm>
            <a:off x="3051011" y="2293051"/>
            <a:ext cx="4655757" cy="1271777"/>
          </a:xfrm>
          <a:prstGeom prst="rect">
            <a:avLst/>
          </a:prstGeom>
          <a:solidFill>
            <a:srgbClr val="DCB483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圖片 3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BB807F9-DAD8-4E83-BE1C-6BE8B693B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699" y="2292223"/>
            <a:ext cx="1551472" cy="378373"/>
          </a:xfrm>
          <a:prstGeom prst="rect">
            <a:avLst/>
          </a:prstGeom>
          <a:noFill/>
        </p:spPr>
      </p:pic>
      <p:cxnSp>
        <p:nvCxnSpPr>
          <p:cNvPr id="18" name="肘形接點 17"/>
          <p:cNvCxnSpPr>
            <a:cxnSpLocks/>
          </p:cNvCxnSpPr>
          <p:nvPr/>
        </p:nvCxnSpPr>
        <p:spPr>
          <a:xfrm>
            <a:off x="6850630" y="1585724"/>
            <a:ext cx="0" cy="771712"/>
          </a:xfrm>
          <a:prstGeom prst="straightConnector1">
            <a:avLst/>
          </a:prstGeom>
          <a:ln w="15875">
            <a:solidFill>
              <a:srgbClr val="DCB483"/>
            </a:solidFill>
            <a:headEnd type="none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6" name="圓角矩形 15">
            <a:extLst>
              <a:ext uri="{FF2B5EF4-FFF2-40B4-BE49-F238E27FC236}">
                <a16:creationId xmlns:a16="http://schemas.microsoft.com/office/drawing/2014/main" id="{AA0C5B9F-CFF7-4D47-BD37-E1B337A4DE8A}"/>
              </a:ext>
            </a:extLst>
          </p:cNvPr>
          <p:cNvSpPr/>
          <p:nvPr/>
        </p:nvSpPr>
        <p:spPr>
          <a:xfrm>
            <a:off x="3156093" y="1232313"/>
            <a:ext cx="1957754" cy="357190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ja-JP" altLang="en-US" sz="16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ディスクスロット</a:t>
            </a:r>
            <a:endParaRPr lang="en-US" altLang="zh-TW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7" name="肘形接點 17">
            <a:extLst>
              <a:ext uri="{FF2B5EF4-FFF2-40B4-BE49-F238E27FC236}">
                <a16:creationId xmlns:a16="http://schemas.microsoft.com/office/drawing/2014/main" id="{6384B828-8C4D-43D7-B1B0-2665EE6485E0}"/>
              </a:ext>
            </a:extLst>
          </p:cNvPr>
          <p:cNvCxnSpPr>
            <a:cxnSpLocks/>
          </p:cNvCxnSpPr>
          <p:nvPr/>
        </p:nvCxnSpPr>
        <p:spPr>
          <a:xfrm>
            <a:off x="4089699" y="1638300"/>
            <a:ext cx="0" cy="831619"/>
          </a:xfrm>
          <a:prstGeom prst="straightConnector1">
            <a:avLst/>
          </a:prstGeom>
          <a:ln w="15875">
            <a:solidFill>
              <a:srgbClr val="DCB483"/>
            </a:solidFill>
            <a:headEnd type="none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橢圓 21">
            <a:extLst>
              <a:ext uri="{FF2B5EF4-FFF2-40B4-BE49-F238E27FC236}">
                <a16:creationId xmlns:a16="http://schemas.microsoft.com/office/drawing/2014/main" id="{CE99317E-0ADC-43F8-A683-BEB1D8153F5C}"/>
              </a:ext>
            </a:extLst>
          </p:cNvPr>
          <p:cNvSpPr/>
          <p:nvPr/>
        </p:nvSpPr>
        <p:spPr>
          <a:xfrm>
            <a:off x="3726676" y="3199612"/>
            <a:ext cx="215627" cy="2156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77C8CDDB-BEF7-4D9E-BE42-592AB82046E2}"/>
              </a:ext>
            </a:extLst>
          </p:cNvPr>
          <p:cNvSpPr/>
          <p:nvPr/>
        </p:nvSpPr>
        <p:spPr>
          <a:xfrm>
            <a:off x="5273638" y="3199612"/>
            <a:ext cx="215627" cy="2156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44BDD911-3B50-4A78-834F-4BCC1D1D8062}"/>
              </a:ext>
            </a:extLst>
          </p:cNvPr>
          <p:cNvSpPr/>
          <p:nvPr/>
        </p:nvSpPr>
        <p:spPr>
          <a:xfrm>
            <a:off x="6820600" y="3199612"/>
            <a:ext cx="215627" cy="2156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D66AB0FA-159A-4617-B246-ED42BFEFECA2}"/>
              </a:ext>
            </a:extLst>
          </p:cNvPr>
          <p:cNvSpPr/>
          <p:nvPr/>
        </p:nvSpPr>
        <p:spPr>
          <a:xfrm>
            <a:off x="3726676" y="2782618"/>
            <a:ext cx="215627" cy="2156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0569EA14-9A47-482C-A249-C9E45E4167A1}"/>
              </a:ext>
            </a:extLst>
          </p:cNvPr>
          <p:cNvSpPr/>
          <p:nvPr/>
        </p:nvSpPr>
        <p:spPr>
          <a:xfrm>
            <a:off x="5273638" y="2782618"/>
            <a:ext cx="215627" cy="2156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0DFC8C3E-450B-4643-9D12-9B38CABD8376}"/>
              </a:ext>
            </a:extLst>
          </p:cNvPr>
          <p:cNvSpPr/>
          <p:nvPr/>
        </p:nvSpPr>
        <p:spPr>
          <a:xfrm>
            <a:off x="6820600" y="2782618"/>
            <a:ext cx="215627" cy="2156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32FA6B85-0D86-402F-BDA8-8F4693796F3A}"/>
              </a:ext>
            </a:extLst>
          </p:cNvPr>
          <p:cNvSpPr/>
          <p:nvPr/>
        </p:nvSpPr>
        <p:spPr>
          <a:xfrm>
            <a:off x="3726676" y="2363594"/>
            <a:ext cx="215627" cy="2156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7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890B407E-5427-4DBF-9BBD-0E3AF28FEE9A}"/>
              </a:ext>
            </a:extLst>
          </p:cNvPr>
          <p:cNvSpPr/>
          <p:nvPr/>
        </p:nvSpPr>
        <p:spPr>
          <a:xfrm>
            <a:off x="5273638" y="2363594"/>
            <a:ext cx="215627" cy="21562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702541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D6C7BCF-B7E5-48FB-B420-61C4ABD429C3}"/>
              </a:ext>
            </a:extLst>
          </p:cNvPr>
          <p:cNvSpPr/>
          <p:nvPr/>
        </p:nvSpPr>
        <p:spPr>
          <a:xfrm>
            <a:off x="1823218" y="1768590"/>
            <a:ext cx="4741054" cy="3333123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62429C49-D67A-43A6-8C86-44A3486E4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128" y="2174078"/>
            <a:ext cx="5879563" cy="3675380"/>
          </a:xfrm>
          <a:prstGeom prst="rect">
            <a:avLst/>
          </a:prstGeom>
        </p:spPr>
      </p:pic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30CD9D28-D7CA-4B5D-993C-480A15A2CEAB}"/>
              </a:ext>
            </a:extLst>
          </p:cNvPr>
          <p:cNvSpPr/>
          <p:nvPr/>
        </p:nvSpPr>
        <p:spPr>
          <a:xfrm>
            <a:off x="2804128" y="2677028"/>
            <a:ext cx="5931067" cy="1144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98DEAF94-F6B8-4B3B-87E9-E93DB7F7E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122" y="863728"/>
            <a:ext cx="5855569" cy="3660381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39691A4-8E40-48F4-8D40-734843BD127D}"/>
              </a:ext>
            </a:extLst>
          </p:cNvPr>
          <p:cNvSpPr/>
          <p:nvPr/>
        </p:nvSpPr>
        <p:spPr>
          <a:xfrm>
            <a:off x="4313226" y="4415874"/>
            <a:ext cx="550206" cy="302652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52C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9510102-398E-4605-84D0-9A6E3051F108}"/>
              </a:ext>
            </a:extLst>
          </p:cNvPr>
          <p:cNvSpPr/>
          <p:nvPr/>
        </p:nvSpPr>
        <p:spPr>
          <a:xfrm>
            <a:off x="4895610" y="4392082"/>
            <a:ext cx="471728" cy="327921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57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6EC6D60C-C98F-4AF9-97DA-C44CEA7F3B98}"/>
              </a:ext>
            </a:extLst>
          </p:cNvPr>
          <p:cNvSpPr/>
          <p:nvPr/>
        </p:nvSpPr>
        <p:spPr>
          <a:xfrm>
            <a:off x="3035537" y="3621778"/>
            <a:ext cx="992480" cy="282384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C88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B85F1FF-B311-49F6-92D5-E80EFFAF86AB}"/>
              </a:ext>
            </a:extLst>
          </p:cNvPr>
          <p:cNvSpPr/>
          <p:nvPr/>
        </p:nvSpPr>
        <p:spPr>
          <a:xfrm>
            <a:off x="7348525" y="4158814"/>
            <a:ext cx="1071314" cy="591417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419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背面図</a:t>
            </a:r>
            <a:endParaRPr lang="zh-TW" altLang="en-US" dirty="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08ED44E-911B-4B0F-97DB-9326C356C6BC}"/>
              </a:ext>
            </a:extLst>
          </p:cNvPr>
          <p:cNvSpPr/>
          <p:nvPr/>
        </p:nvSpPr>
        <p:spPr>
          <a:xfrm>
            <a:off x="4895610" y="3072732"/>
            <a:ext cx="471728" cy="336348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FF57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Shape 183">
            <a:extLst>
              <a:ext uri="{FF2B5EF4-FFF2-40B4-BE49-F238E27FC236}">
                <a16:creationId xmlns:a16="http://schemas.microsoft.com/office/drawing/2014/main" id="{536362C8-3DD8-4DD3-8D4E-EF18401AC545}"/>
              </a:ext>
            </a:extLst>
          </p:cNvPr>
          <p:cNvSpPr txBox="1"/>
          <p:nvPr/>
        </p:nvSpPr>
        <p:spPr>
          <a:xfrm flipH="1">
            <a:off x="3903894" y="796173"/>
            <a:ext cx="1612486" cy="327137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 x </a:t>
            </a:r>
            <a:r>
              <a:rPr lang="en-US" altLang="zh-TW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2.5GbE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ポート</a:t>
            </a:r>
            <a:endParaRPr lang="zh-TW" altLang="zh-TW" sz="12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FFA08A1-5986-4D25-925F-389E6349FC06}"/>
              </a:ext>
            </a:extLst>
          </p:cNvPr>
          <p:cNvSpPr/>
          <p:nvPr/>
        </p:nvSpPr>
        <p:spPr>
          <a:xfrm>
            <a:off x="4313226" y="3103573"/>
            <a:ext cx="550206" cy="302652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52C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Shape 183">
            <a:extLst>
              <a:ext uri="{FF2B5EF4-FFF2-40B4-BE49-F238E27FC236}">
                <a16:creationId xmlns:a16="http://schemas.microsoft.com/office/drawing/2014/main" id="{7F6DF79B-11ED-4BD4-B757-C6BB9AAE23C9}"/>
              </a:ext>
            </a:extLst>
          </p:cNvPr>
          <p:cNvSpPr txBox="1"/>
          <p:nvPr/>
        </p:nvSpPr>
        <p:spPr>
          <a:xfrm flipH="1">
            <a:off x="4685076" y="1227161"/>
            <a:ext cx="1936046" cy="551063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4 x USB 3.2 Gen 2</a:t>
            </a:r>
            <a:b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(2 x </a:t>
            </a:r>
            <a:r>
              <a:rPr lang="en-US" altLang="zh-TW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type-A</a:t>
            </a:r>
            <a:r>
              <a:rPr lang="ja-JP" alt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、</a:t>
            </a:r>
            <a:r>
              <a:rPr lang="en-US" altLang="zh-TW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 </a:t>
            </a:r>
            <a: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x type-C) </a:t>
            </a:r>
            <a:endParaRPr lang="zh-TW" altLang="zh-TW" sz="12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F879FB6-8CF8-42EF-A34E-1ABFBE1BF9E9}"/>
              </a:ext>
            </a:extLst>
          </p:cNvPr>
          <p:cNvSpPr/>
          <p:nvPr/>
        </p:nvSpPr>
        <p:spPr>
          <a:xfrm>
            <a:off x="3035537" y="2311134"/>
            <a:ext cx="992480" cy="282384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C88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Shape 183">
            <a:extLst>
              <a:ext uri="{FF2B5EF4-FFF2-40B4-BE49-F238E27FC236}">
                <a16:creationId xmlns:a16="http://schemas.microsoft.com/office/drawing/2014/main" id="{43721757-30FB-4584-A387-85CC9716833F}"/>
              </a:ext>
            </a:extLst>
          </p:cNvPr>
          <p:cNvSpPr txBox="1"/>
          <p:nvPr/>
        </p:nvSpPr>
        <p:spPr>
          <a:xfrm flipH="1">
            <a:off x="2746497" y="1423968"/>
            <a:ext cx="1579080" cy="327137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</a:t>
            </a:r>
            <a:r>
              <a:rPr lang="en-US" altLang="zh-TW" sz="1200" dirty="0" err="1">
                <a:solidFill>
                  <a:schemeClr val="accent6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</a:t>
            </a:r>
            <a: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Gen 3 x 8</a:t>
            </a:r>
            <a:endParaRPr lang="zh-TW" altLang="zh-TW" sz="120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FEE1EA8A-C176-4D4B-962C-6EE63F6AC068}"/>
              </a:ext>
            </a:extLst>
          </p:cNvPr>
          <p:cNvSpPr/>
          <p:nvPr/>
        </p:nvSpPr>
        <p:spPr>
          <a:xfrm>
            <a:off x="7348525" y="2293649"/>
            <a:ext cx="1071314" cy="1144418"/>
          </a:xfrm>
          <a:prstGeom prst="roundRect">
            <a:avLst>
              <a:gd name="adj" fmla="val 6007"/>
            </a:avLst>
          </a:prstGeom>
          <a:noFill/>
          <a:ln w="28575">
            <a:solidFill>
              <a:srgbClr val="419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Shape 183">
            <a:extLst>
              <a:ext uri="{FF2B5EF4-FFF2-40B4-BE49-F238E27FC236}">
                <a16:creationId xmlns:a16="http://schemas.microsoft.com/office/drawing/2014/main" id="{170768DF-7B32-4A63-9DDC-35ADE7AF150E}"/>
              </a:ext>
            </a:extLst>
          </p:cNvPr>
          <p:cNvSpPr txBox="1"/>
          <p:nvPr/>
        </p:nvSpPr>
        <p:spPr>
          <a:xfrm flipH="1">
            <a:off x="7430087" y="1425879"/>
            <a:ext cx="878004" cy="303844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300W</a:t>
            </a:r>
            <a:endParaRPr lang="zh-TW" altLang="zh-TW" sz="120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Shape 183">
            <a:extLst>
              <a:ext uri="{FF2B5EF4-FFF2-40B4-BE49-F238E27FC236}">
                <a16:creationId xmlns:a16="http://schemas.microsoft.com/office/drawing/2014/main" id="{187851EB-787C-4CA3-B57E-6BD38C41D03A}"/>
              </a:ext>
            </a:extLst>
          </p:cNvPr>
          <p:cNvSpPr txBox="1"/>
          <p:nvPr/>
        </p:nvSpPr>
        <p:spPr>
          <a:xfrm flipH="1">
            <a:off x="6566747" y="1419381"/>
            <a:ext cx="799509" cy="303844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1200" dirty="0">
                <a:solidFill>
                  <a:schemeClr val="accent6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250W</a:t>
            </a:r>
            <a:endParaRPr lang="zh-TW" altLang="zh-TW" sz="120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Google Shape;297;p34">
            <a:extLst>
              <a:ext uri="{FF2B5EF4-FFF2-40B4-BE49-F238E27FC236}">
                <a16:creationId xmlns:a16="http://schemas.microsoft.com/office/drawing/2014/main" id="{161DBC8E-96A7-4BC0-B837-B36D708EBE7B}"/>
              </a:ext>
            </a:extLst>
          </p:cNvPr>
          <p:cNvSpPr txBox="1">
            <a:spLocks/>
          </p:cNvSpPr>
          <p:nvPr/>
        </p:nvSpPr>
        <p:spPr>
          <a:xfrm>
            <a:off x="529199" y="3938429"/>
            <a:ext cx="2529027" cy="516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rbitron"/>
              <a:buNone/>
              <a:defRPr sz="36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altLang="zh-TW" sz="2000" dirty="0">
                <a:solidFill>
                  <a:srgbClr val="DCB483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TS-873AeU-4G</a:t>
            </a:r>
          </a:p>
        </p:txBody>
      </p:sp>
      <p:sp>
        <p:nvSpPr>
          <p:cNvPr id="30" name="Google Shape;297;p34">
            <a:extLst>
              <a:ext uri="{FF2B5EF4-FFF2-40B4-BE49-F238E27FC236}">
                <a16:creationId xmlns:a16="http://schemas.microsoft.com/office/drawing/2014/main" id="{01153652-CDFF-41B4-BC14-346304DDC866}"/>
              </a:ext>
            </a:extLst>
          </p:cNvPr>
          <p:cNvSpPr txBox="1">
            <a:spLocks/>
          </p:cNvSpPr>
          <p:nvPr/>
        </p:nvSpPr>
        <p:spPr>
          <a:xfrm>
            <a:off x="237326" y="2584690"/>
            <a:ext cx="2700944" cy="488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rbitron"/>
              <a:buNone/>
              <a:defRPr sz="36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altLang="zh-TW" sz="2000" dirty="0">
                <a:solidFill>
                  <a:srgbClr val="DCB483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TS-873AeU-RP-4G</a:t>
            </a:r>
          </a:p>
        </p:txBody>
      </p:sp>
      <p:cxnSp>
        <p:nvCxnSpPr>
          <p:cNvPr id="20" name="肘形接點 12">
            <a:extLst>
              <a:ext uri="{FF2B5EF4-FFF2-40B4-BE49-F238E27FC236}">
                <a16:creationId xmlns:a16="http://schemas.microsoft.com/office/drawing/2014/main" id="{734F9DF7-C26D-4DE8-9B71-31F06EC19237}"/>
              </a:ext>
            </a:extLst>
          </p:cNvPr>
          <p:cNvCxnSpPr>
            <a:cxnSpLocks/>
          </p:cNvCxnSpPr>
          <p:nvPr/>
        </p:nvCxnSpPr>
        <p:spPr>
          <a:xfrm>
            <a:off x="3536037" y="1684751"/>
            <a:ext cx="0" cy="608898"/>
          </a:xfrm>
          <a:prstGeom prst="straightConnector1">
            <a:avLst/>
          </a:prstGeom>
          <a:ln w="15875">
            <a:solidFill>
              <a:srgbClr val="C8893C"/>
            </a:solidFill>
            <a:headEnd type="none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肘形接點 12">
            <a:extLst>
              <a:ext uri="{FF2B5EF4-FFF2-40B4-BE49-F238E27FC236}">
                <a16:creationId xmlns:a16="http://schemas.microsoft.com/office/drawing/2014/main" id="{9F5A1364-DE39-4AF2-8D55-6A18AD109F8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588329" y="1123310"/>
            <a:ext cx="0" cy="1980263"/>
          </a:xfrm>
          <a:prstGeom prst="straightConnector1">
            <a:avLst/>
          </a:prstGeom>
          <a:ln w="15875">
            <a:solidFill>
              <a:srgbClr val="52CE84"/>
            </a:solidFill>
            <a:headEnd type="none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肘形接點 12">
            <a:extLst>
              <a:ext uri="{FF2B5EF4-FFF2-40B4-BE49-F238E27FC236}">
                <a16:creationId xmlns:a16="http://schemas.microsoft.com/office/drawing/2014/main" id="{B32AB435-878C-4951-96A8-39787C124D48}"/>
              </a:ext>
            </a:extLst>
          </p:cNvPr>
          <p:cNvCxnSpPr>
            <a:cxnSpLocks/>
          </p:cNvCxnSpPr>
          <p:nvPr/>
        </p:nvCxnSpPr>
        <p:spPr>
          <a:xfrm>
            <a:off x="5131474" y="1684751"/>
            <a:ext cx="0" cy="1387981"/>
          </a:xfrm>
          <a:prstGeom prst="straightConnector1">
            <a:avLst/>
          </a:prstGeom>
          <a:ln w="15875">
            <a:solidFill>
              <a:srgbClr val="FF5752"/>
            </a:solidFill>
            <a:headEnd type="none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肘形接點 12">
            <a:extLst>
              <a:ext uri="{FF2B5EF4-FFF2-40B4-BE49-F238E27FC236}">
                <a16:creationId xmlns:a16="http://schemas.microsoft.com/office/drawing/2014/main" id="{7AD32DFA-4EAD-409B-9975-FE4D2BBEF675}"/>
              </a:ext>
            </a:extLst>
          </p:cNvPr>
          <p:cNvCxnSpPr>
            <a:cxnSpLocks/>
          </p:cNvCxnSpPr>
          <p:nvPr/>
        </p:nvCxnSpPr>
        <p:spPr>
          <a:xfrm>
            <a:off x="7869089" y="1684751"/>
            <a:ext cx="0" cy="608898"/>
          </a:xfrm>
          <a:prstGeom prst="straightConnector1">
            <a:avLst/>
          </a:prstGeom>
          <a:ln w="15875">
            <a:solidFill>
              <a:srgbClr val="419FFF"/>
            </a:solidFill>
            <a:headEnd type="none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肘形接點 12">
            <a:extLst>
              <a:ext uri="{FF2B5EF4-FFF2-40B4-BE49-F238E27FC236}">
                <a16:creationId xmlns:a16="http://schemas.microsoft.com/office/drawing/2014/main" id="{824ABFE6-712C-4D9C-A6B4-A21F39EAFF85}"/>
              </a:ext>
            </a:extLst>
          </p:cNvPr>
          <p:cNvCxnSpPr>
            <a:cxnSpLocks/>
            <a:stCxn id="13" idx="2"/>
            <a:endCxn id="23" idx="0"/>
          </p:cNvCxnSpPr>
          <p:nvPr/>
        </p:nvCxnSpPr>
        <p:spPr>
          <a:xfrm>
            <a:off x="3531777" y="2593518"/>
            <a:ext cx="0" cy="1028260"/>
          </a:xfrm>
          <a:prstGeom prst="straightConnector1">
            <a:avLst/>
          </a:prstGeom>
          <a:ln w="15875">
            <a:solidFill>
              <a:srgbClr val="C8893C"/>
            </a:solidFill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肘形接點 12">
            <a:extLst>
              <a:ext uri="{FF2B5EF4-FFF2-40B4-BE49-F238E27FC236}">
                <a16:creationId xmlns:a16="http://schemas.microsoft.com/office/drawing/2014/main" id="{C8E71AE8-BCCB-4426-A086-F254B7BA8EB3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>
            <a:off x="4588329" y="3406225"/>
            <a:ext cx="0" cy="1009649"/>
          </a:xfrm>
          <a:prstGeom prst="straightConnector1">
            <a:avLst/>
          </a:prstGeom>
          <a:ln w="15875">
            <a:solidFill>
              <a:srgbClr val="52CE84"/>
            </a:solidFill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肘形接點 12">
            <a:extLst>
              <a:ext uri="{FF2B5EF4-FFF2-40B4-BE49-F238E27FC236}">
                <a16:creationId xmlns:a16="http://schemas.microsoft.com/office/drawing/2014/main" id="{3A9E1420-9A90-410C-9A75-68B780186471}"/>
              </a:ext>
            </a:extLst>
          </p:cNvPr>
          <p:cNvCxnSpPr>
            <a:cxnSpLocks/>
            <a:stCxn id="4" idx="2"/>
            <a:endCxn id="22" idx="0"/>
          </p:cNvCxnSpPr>
          <p:nvPr/>
        </p:nvCxnSpPr>
        <p:spPr>
          <a:xfrm>
            <a:off x="5131474" y="3409080"/>
            <a:ext cx="0" cy="983002"/>
          </a:xfrm>
          <a:prstGeom prst="straightConnector1">
            <a:avLst/>
          </a:prstGeom>
          <a:ln w="15875">
            <a:solidFill>
              <a:srgbClr val="FF5752"/>
            </a:solidFill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肘形接點 12">
            <a:extLst>
              <a:ext uri="{FF2B5EF4-FFF2-40B4-BE49-F238E27FC236}">
                <a16:creationId xmlns:a16="http://schemas.microsoft.com/office/drawing/2014/main" id="{CC812CFD-E65F-4CBE-8169-35003D06E66E}"/>
              </a:ext>
            </a:extLst>
          </p:cNvPr>
          <p:cNvCxnSpPr>
            <a:cxnSpLocks/>
            <a:stCxn id="28" idx="2"/>
            <a:endCxn id="27" idx="1"/>
          </p:cNvCxnSpPr>
          <p:nvPr/>
        </p:nvCxnSpPr>
        <p:spPr>
          <a:xfrm rot="16200000" flipH="1">
            <a:off x="5791864" y="2897862"/>
            <a:ext cx="2731298" cy="382024"/>
          </a:xfrm>
          <a:prstGeom prst="bentConnector2">
            <a:avLst/>
          </a:prstGeom>
          <a:ln w="15875">
            <a:solidFill>
              <a:srgbClr val="419FFF"/>
            </a:solidFill>
            <a:headEnd type="none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063352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cs typeface="+mn-ea"/>
                <a:sym typeface="Arial" panose="020B0604020202020204" pitchFamily="34" charset="0"/>
              </a:rPr>
              <a:t>2U </a:t>
            </a:r>
            <a:r>
              <a:rPr lang="en" sz="2800" dirty="0" smtClean="0">
                <a:cs typeface="+mn-ea"/>
                <a:sym typeface="Arial" panose="020B0604020202020204" pitchFamily="34" charset="0"/>
              </a:rPr>
              <a:t>NAS</a:t>
            </a:r>
            <a:r>
              <a:rPr lang="ja-JP" altLang="en-US" sz="2800" dirty="0" smtClean="0">
                <a:cs typeface="+mn-ea"/>
                <a:sym typeface="Arial" panose="020B0604020202020204" pitchFamily="34" charset="0"/>
              </a:rPr>
              <a:t>の比較</a:t>
            </a:r>
            <a:endParaRPr lang="en" sz="2800" dirty="0"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5AD94DFC-B33D-4F0B-828B-282746D45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919858"/>
              </p:ext>
            </p:extLst>
          </p:nvPr>
        </p:nvGraphicFramePr>
        <p:xfrm>
          <a:off x="787401" y="941525"/>
          <a:ext cx="7559549" cy="3877381"/>
        </p:xfrm>
        <a:graphic>
          <a:graphicData uri="http://schemas.openxmlformats.org/drawingml/2006/table">
            <a:tbl>
              <a:tblPr/>
              <a:tblGrid>
                <a:gridCol w="1981199">
                  <a:extLst>
                    <a:ext uri="{9D8B030D-6E8A-4147-A177-3AD203B41FA5}">
                      <a16:colId xmlns:a16="http://schemas.microsoft.com/office/drawing/2014/main" val="3235213397"/>
                    </a:ext>
                  </a:extLst>
                </a:gridCol>
                <a:gridCol w="2789175">
                  <a:extLst>
                    <a:ext uri="{9D8B030D-6E8A-4147-A177-3AD203B41FA5}">
                      <a16:colId xmlns:a16="http://schemas.microsoft.com/office/drawing/2014/main" val="2224630049"/>
                    </a:ext>
                  </a:extLst>
                </a:gridCol>
                <a:gridCol w="2789175">
                  <a:extLst>
                    <a:ext uri="{9D8B030D-6E8A-4147-A177-3AD203B41FA5}">
                      <a16:colId xmlns:a16="http://schemas.microsoft.com/office/drawing/2014/main" val="3767509786"/>
                    </a:ext>
                  </a:extLst>
                </a:gridCol>
              </a:tblGrid>
              <a:tr h="378467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TS-873AU-4G</a:t>
                      </a:r>
                      <a:r>
                        <a:rPr lang="en-US" altLang="zh-TW" sz="1400" b="1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(-RP)</a:t>
                      </a:r>
                      <a:endParaRPr lang="en-US" sz="1400" b="1" i="0" u="none" strike="noStrike" cap="none" dirty="0">
                        <a:solidFill>
                          <a:srgbClr val="E9C27B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400" b="1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TS-873A</a:t>
                      </a:r>
                      <a:r>
                        <a:rPr lang="en-US" altLang="zh-TW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e</a:t>
                      </a:r>
                      <a:r>
                        <a:rPr lang="en-US" altLang="zh-TW" sz="1400" b="1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U-4G</a:t>
                      </a:r>
                      <a:r>
                        <a:rPr lang="en-US" altLang="zh-TW" sz="1400" b="1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(-RP)</a:t>
                      </a: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72801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オペレーティングシステム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QTS 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プリインストール済み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)</a:t>
                      </a:r>
                      <a:endParaRPr lang="en-US" altLang="zh-TW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900" b="0" i="0" u="none" strike="noStrike" cap="non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 hero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対応</a:t>
                      </a:r>
                      <a:endParaRPr lang="en-US" sz="900" b="0" i="0" u="none" strike="noStrike" cap="non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QTS 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プリインストール済み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)</a:t>
                      </a:r>
                      <a:endParaRPr lang="en-US" altLang="zh-TW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altLang="zh-TW" sz="900" b="0" i="0" u="none" strike="noStrike" cap="non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 hero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対応</a:t>
                      </a:r>
                      <a:endParaRPr lang="en-US" altLang="zh-TW" sz="900" b="0" i="0" u="none" strike="noStrike" cap="non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813300"/>
                  </a:ext>
                </a:extLst>
              </a:tr>
              <a:tr h="3473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CPU</a:t>
                      </a: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450"/>
                        </a:spcBef>
                        <a:buClr>
                          <a:srgbClr val="FF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35731" algn="l"/>
                        </a:tabLst>
                      </a:pPr>
                      <a:r>
                        <a:rPr lang="en-US" altLang="zh-TW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AMD Ryzen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™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内蔵</a:t>
                      </a:r>
                      <a:endParaRPr lang="en-US" altLang="ja-JP" sz="900" b="0" i="0" u="none" strike="noStrike" cap="none" dirty="0" smtClean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ts val="450"/>
                        </a:spcBef>
                        <a:buClr>
                          <a:srgbClr val="FF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35731" algn="l"/>
                        </a:tabLst>
                      </a:pP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V1500B 4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コア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/8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スレッド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2.2 GHz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プロセッサ</a:t>
                      </a:r>
                      <a:endParaRPr lang="en-US" altLang="zh-TW" sz="900" b="0" i="0" u="none" strike="noStrike" cap="non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450"/>
                        </a:spcBef>
                        <a:buClr>
                          <a:srgbClr val="FF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35731" algn="l"/>
                        </a:tabLst>
                      </a:pPr>
                      <a:r>
                        <a:rPr lang="en-US" altLang="zh-TW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AMD Ryzen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™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内蔵</a:t>
                      </a:r>
                      <a:r>
                        <a:rPr lang="en-US" altLang="ja-JP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ja-JP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</a:b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V1500B 4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コア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/8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スレッド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2.2 GHz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プロセッサ</a:t>
                      </a:r>
                      <a:endParaRPr lang="en-US" altLang="zh-TW" sz="900" b="0" i="0" u="none" strike="noStrike" cap="non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32610"/>
                  </a:ext>
                </a:extLst>
              </a:tr>
              <a:tr h="347365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システムメモリ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4GB </a:t>
                      </a:r>
                      <a:r>
                        <a:rPr lang="en-US" altLang="zh-TW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U</a:t>
                      </a:r>
                      <a:r>
                        <a:rPr lang="en-US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DIMM DDR4 (1 x </a:t>
                      </a:r>
                      <a:r>
                        <a:rPr 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4GB)</a:t>
                      </a:r>
                      <a:r>
                        <a:rPr lang="ja-JP" altLang="en-US" sz="900" b="0" i="0" u="none" strike="noStrike" cap="non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ja-JP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ja-JP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</a:b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最大</a:t>
                      </a:r>
                      <a:r>
                        <a:rPr 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64GB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対応で</a:t>
                      </a:r>
                      <a:r>
                        <a:rPr 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ECC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対応</a:t>
                      </a:r>
                      <a:endParaRPr lang="en-US" sz="900" b="0" i="0" u="none" strike="noStrike" cap="non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4GB SODIMM DDR4 (1 x 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4GB)</a:t>
                      </a:r>
                      <a:r>
                        <a:rPr lang="ja-JP" altLang="en-US" sz="900" b="0" i="0" u="none" strike="noStrike" cap="non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ja-JP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ja-JP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</a:b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最大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64GB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対応で</a:t>
                      </a:r>
                      <a:r>
                        <a:rPr lang="en-US" altLang="zh-TW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ECC</a:t>
                      </a:r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対応</a:t>
                      </a:r>
                      <a:endParaRPr lang="en-US" altLang="zh-TW" sz="900" b="0" i="0" u="none" strike="noStrike" cap="non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27290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メモリスロット</a:t>
                      </a:r>
                      <a:endParaRPr lang="en-US" sz="900" b="0" i="0" u="none" strike="noStrike" dirty="0" smtClean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 x </a:t>
                      </a:r>
                      <a:r>
                        <a:rPr lang="en-US" altLang="zh-TW" sz="900" b="0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UDIMM</a:t>
                      </a:r>
                      <a:r>
                        <a:rPr lang="zh-TW" altLang="en-US" sz="900" b="0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DDR4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 x SODIMM DDR4</a:t>
                      </a: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33471"/>
                  </a:ext>
                </a:extLst>
              </a:tr>
              <a:tr h="252757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ドライブベイ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ホットスワップ対応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)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8 x 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3.5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インチ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SATA 6Gb/s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3Gb/s</a:t>
                      </a:r>
                      <a:endParaRPr lang="en-US" altLang="zh-TW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8 x 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3.5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インチ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SATA 6Gb/s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3Gb/s</a:t>
                      </a:r>
                      <a:endParaRPr lang="en-US" altLang="zh-TW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93879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2.5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ギガビット</a:t>
                      </a:r>
                      <a:r>
                        <a:rPr lang="en-US" altLang="ja-JP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ja-JP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</a:b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イーサネットポート</a:t>
                      </a:r>
                      <a:r>
                        <a:rPr lang="fr-FR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(RJ45</a:t>
                      </a:r>
                      <a:r>
                        <a:rPr lang="fr-FR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)</a:t>
                      </a: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816458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PCIe</a:t>
                      </a:r>
                      <a:r>
                        <a:rPr lang="ja-JP" altLang="en-US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スロット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 x Gen 3 x 4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 x Gen 3 x 8</a:t>
                      </a: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024466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M.2 2280 (PCIe Gen3 x1)</a:t>
                      </a: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538003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USB 3.2 Gen 1 port</a:t>
                      </a: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-</a:t>
                      </a: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286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USB 3.2 Gen 2 port</a:t>
                      </a: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 x 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type-C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 </a:t>
                      </a:r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x Type-A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 x 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type-C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900" b="0" i="0" u="none" strike="noStrik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 </a:t>
                      </a:r>
                      <a:r>
                        <a:rPr lang="en-US" altLang="zh-TW" sz="900" b="0" i="0" u="none" strike="noStrik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x Type-A</a:t>
                      </a: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470307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サイズ</a:t>
                      </a:r>
                      <a:r>
                        <a:rPr lang="en-US" altLang="ja-JP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高さ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x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幅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x</a:t>
                      </a:r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奥行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)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89 × 482 × 425 mm</a:t>
                      </a:r>
                      <a:endParaRPr lang="en-US" sz="900" b="0" i="0" u="none" strike="noStrike" cap="non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89 × 482 × </a:t>
                      </a:r>
                      <a:r>
                        <a:rPr lang="en-US" sz="900" b="0" i="0" u="none" strike="noStrik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297</a:t>
                      </a:r>
                      <a:r>
                        <a:rPr lang="en-US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 mm</a:t>
                      </a: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637395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動作温度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0 - 40 °C (32°F - 104°</a:t>
                      </a:r>
                      <a:r>
                        <a:rPr lang="en-US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F)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0 - 40 °C (32°F - 104°F)</a:t>
                      </a: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702337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電力供給ユニット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単一電源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250W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100-240V</a:t>
                      </a:r>
                    </a:p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または冗長電源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300W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100-240V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単一電源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250W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100-240V</a:t>
                      </a:r>
                    </a:p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または冗長電源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300W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altLang="zh-TW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100-240V</a:t>
                      </a:r>
                      <a:endParaRPr lang="en-US" altLang="zh-TW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72261"/>
                  </a:ext>
                </a:extLst>
              </a:tr>
              <a:tr h="19647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ファン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7165" marR="7165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システムファン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: </a:t>
                      </a:r>
                      <a:r>
                        <a:rPr lang="en-US" sz="900" b="0" i="0" u="none" strike="noStrik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2 x 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80mm</a:t>
                      </a:r>
                      <a:r>
                        <a:rPr lang="ja-JP" altLang="en-US" sz="900" b="0" i="0" u="none" strike="noStrik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sz="9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12VDC</a:t>
                      </a:r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システムファン</a:t>
                      </a:r>
                      <a:r>
                        <a:rPr 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: </a:t>
                      </a:r>
                      <a:r>
                        <a:rPr lang="en-US" sz="900" b="0" i="0" u="none" strike="noStrike" cap="none" dirty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3 x </a:t>
                      </a:r>
                      <a:r>
                        <a:rPr 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60mm</a:t>
                      </a:r>
                      <a:r>
                        <a:rPr lang="ja-JP" altLang="en-US" sz="900" b="0" i="0" u="none" strike="noStrike" cap="none" dirty="0" err="1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、</a:t>
                      </a:r>
                      <a:r>
                        <a:rPr lang="en-US" sz="900" b="0" i="0" u="none" strike="noStrike" cap="none" dirty="0" smtClean="0">
                          <a:solidFill>
                            <a:schemeClr val="accent6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12VDC</a:t>
                      </a:r>
                      <a:endParaRPr lang="en-US" sz="900" b="0" i="0" u="none" strike="noStrike" cap="non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968504"/>
                  </a:ext>
                </a:extLst>
              </a:tr>
            </a:tbl>
          </a:graphicData>
        </a:graphic>
      </p:graphicFrame>
      <p:pic>
        <p:nvPicPr>
          <p:cNvPr id="6" name="圖片 5" descr="一張含有 文字, 頭飾, 頭盔 的圖片&#10;&#10;自動產生的描述">
            <a:extLst>
              <a:ext uri="{FF2B5EF4-FFF2-40B4-BE49-F238E27FC236}">
                <a16:creationId xmlns:a16="http://schemas.microsoft.com/office/drawing/2014/main" id="{E0BA0A41-2015-4AE7-9EB5-2D10323514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217" y="831303"/>
            <a:ext cx="462478" cy="46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5055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A8EBD1E-20D7-4E40-9412-DE7E464E314B}"/>
              </a:ext>
            </a:extLst>
          </p:cNvPr>
          <p:cNvSpPr/>
          <p:nvPr/>
        </p:nvSpPr>
        <p:spPr>
          <a:xfrm>
            <a:off x="595298" y="2177144"/>
            <a:ext cx="2277394" cy="1198660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33A1C5C-CC1B-449B-863A-FBCFE3FB9A2C}"/>
              </a:ext>
            </a:extLst>
          </p:cNvPr>
          <p:cNvSpPr/>
          <p:nvPr/>
        </p:nvSpPr>
        <p:spPr>
          <a:xfrm>
            <a:off x="6150596" y="1552493"/>
            <a:ext cx="2277394" cy="1871759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62D764A9-76A6-4C5F-8516-F8AD67A6AE3C}"/>
              </a:ext>
            </a:extLst>
          </p:cNvPr>
          <p:cNvSpPr/>
          <p:nvPr/>
        </p:nvSpPr>
        <p:spPr>
          <a:xfrm>
            <a:off x="3285844" y="1257138"/>
            <a:ext cx="2277394" cy="2118666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A8C6F3F-C061-44EC-A721-8015CB92B407}"/>
              </a:ext>
            </a:extLst>
          </p:cNvPr>
          <p:cNvSpPr/>
          <p:nvPr/>
        </p:nvSpPr>
        <p:spPr>
          <a:xfrm>
            <a:off x="2057400" y="3662052"/>
            <a:ext cx="2955066" cy="1373794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4953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DAFE242-E9B7-4B83-9D96-E0B04104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ストレージ拡張ユニットとレール</a:t>
            </a:r>
            <a:r>
              <a:rPr lang="ja-JP" altLang="en-US" dirty="0" smtClean="0"/>
              <a:t>を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err="1" smtClean="0"/>
              <a:t>オプション</a:t>
            </a:r>
            <a:r>
              <a:rPr lang="ja-JP" altLang="en-US" dirty="0" smtClean="0"/>
              <a:t>で</a:t>
            </a:r>
            <a:r>
              <a:rPr lang="en-US" altLang="ja-JP" dirty="0" err="1" smtClean="0"/>
              <a:t>サポート</a:t>
            </a:r>
            <a:endParaRPr lang="zh-TW" altLang="en-US" dirty="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278ED7-CCD1-41B2-8A96-3B69E4DE20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8" y="1504045"/>
            <a:ext cx="2300784" cy="199401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5E3E0F3-BF26-4D33-BD76-99CA91E485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708" y="1115422"/>
            <a:ext cx="2667156" cy="231153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15989ED-FDD8-42BB-A87B-E2D73A2D6CA2}"/>
              </a:ext>
            </a:extLst>
          </p:cNvPr>
          <p:cNvSpPr txBox="1"/>
          <p:nvPr/>
        </p:nvSpPr>
        <p:spPr>
          <a:xfrm>
            <a:off x="539202" y="3042090"/>
            <a:ext cx="247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TL-R400S</a:t>
            </a:r>
          </a:p>
          <a:p>
            <a:r>
              <a:rPr lang="en-US" altLang="zh-TW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4</a:t>
            </a:r>
            <a:r>
              <a:rPr lang="ja-JP" altLang="en-US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ベイショートデプスラックマウント</a:t>
            </a:r>
            <a:r>
              <a:rPr lang="en-US" altLang="zh-TW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SATA </a:t>
            </a:r>
            <a:r>
              <a:rPr lang="en-US" altLang="zh-TW" sz="1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JBOD</a:t>
            </a:r>
            <a:endParaRPr lang="zh-TW" altLang="en-US" sz="10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3171486" y="3042090"/>
            <a:ext cx="265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TL-R1200S-RP</a:t>
            </a:r>
          </a:p>
          <a:p>
            <a:r>
              <a:rPr lang="ja-JP" altLang="en-US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冗長電源対応</a:t>
            </a:r>
            <a:r>
              <a:rPr lang="en-US" altLang="zh-TW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12</a:t>
            </a:r>
            <a:r>
              <a:rPr lang="ja-JP" altLang="en-US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ベイラックマウント</a:t>
            </a:r>
            <a:r>
              <a:rPr lang="en-US" altLang="zh-TW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SATA JBOD</a:t>
            </a:r>
            <a:endParaRPr lang="en-US" altLang="zh-TW" sz="10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F4C293A-19E8-45FA-859A-4CFDA4C40683}"/>
              </a:ext>
            </a:extLst>
          </p:cNvPr>
          <p:cNvGrpSpPr/>
          <p:nvPr/>
        </p:nvGrpSpPr>
        <p:grpSpPr>
          <a:xfrm>
            <a:off x="5999269" y="1245453"/>
            <a:ext cx="2580050" cy="2801878"/>
            <a:chOff x="6041492" y="1086668"/>
            <a:chExt cx="3024132" cy="325587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C79886C-5E9F-486F-9525-C8BFD92FCD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41492" y="1086668"/>
              <a:ext cx="3024132" cy="325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400086C-2D3A-4D8C-96BF-12BF6E8F3C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71288" y="1387161"/>
              <a:ext cx="764538" cy="113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E3E81A9-621E-4AE5-9D89-914B86F02128}"/>
              </a:ext>
            </a:extLst>
          </p:cNvPr>
          <p:cNvSpPr txBox="1"/>
          <p:nvPr/>
        </p:nvSpPr>
        <p:spPr>
          <a:xfrm>
            <a:off x="5950622" y="3042090"/>
            <a:ext cx="324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TL-R1200C-RP</a:t>
            </a:r>
          </a:p>
          <a:p>
            <a:r>
              <a:rPr lang="ja-JP" altLang="en-US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冗長電源対応</a:t>
            </a:r>
            <a:r>
              <a:rPr lang="en-US" altLang="zh-TW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12</a:t>
            </a:r>
            <a:r>
              <a:rPr lang="ja-JP" altLang="en-US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ベイラックマウント</a:t>
            </a:r>
            <a:r>
              <a:rPr lang="en-US" altLang="zh-TW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USB </a:t>
            </a:r>
            <a:r>
              <a:rPr lang="en-US" altLang="zh-TW" sz="1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3.2 Gen 2 </a:t>
            </a:r>
            <a:r>
              <a:rPr lang="en-US" altLang="zh-TW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JBOD</a:t>
            </a:r>
            <a:endParaRPr lang="en-US" altLang="zh-TW" sz="10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5F0B2EC-4C28-4641-B8E4-668CB3E39E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908" y="3933904"/>
            <a:ext cx="3178795" cy="807153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C8B4C26-FC71-4769-BD4C-B90CEDCED004}"/>
              </a:ext>
            </a:extLst>
          </p:cNvPr>
          <p:cNvSpPr txBox="1"/>
          <p:nvPr/>
        </p:nvSpPr>
        <p:spPr>
          <a:xfrm>
            <a:off x="4683480" y="4061648"/>
            <a:ext cx="22773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RAIL-B02</a:t>
            </a:r>
            <a:endParaRPr lang="zh-TW" altLang="en-US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buClr>
                <a:srgbClr val="3F3F3F"/>
              </a:buClr>
              <a:buSzPts val="1000"/>
            </a:pPr>
            <a:r>
              <a:rPr lang="en-US" altLang="zh-TW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ANSI/EIA-RS-310-D</a:t>
            </a:r>
            <a:r>
              <a:rPr lang="ja-JP" altLang="en-US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と互換の</a:t>
            </a:r>
            <a:r>
              <a:rPr lang="en-US" altLang="ja-JP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スタンダードレールキット</a:t>
            </a:r>
            <a:endParaRPr lang="zh-TW" altLang="zh-TW" sz="10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69215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/>
          <p:nvPr/>
        </p:nvSpPr>
        <p:spPr>
          <a:xfrm flipH="1">
            <a:off x="461183" y="1470555"/>
            <a:ext cx="5542472" cy="1671020"/>
          </a:xfrm>
          <a:prstGeom prst="snip2DiagRect">
            <a:avLst>
              <a:gd name="adj1" fmla="val 0"/>
              <a:gd name="adj2" fmla="val 14918"/>
            </a:avLst>
          </a:prstGeom>
          <a:gradFill>
            <a:gsLst>
              <a:gs pos="0">
                <a:srgbClr val="F3F3F3">
                  <a:alpha val="43921"/>
                </a:srgbClr>
              </a:gs>
              <a:gs pos="47000">
                <a:srgbClr val="F3F3F3">
                  <a:alpha val="43921"/>
                </a:srgbClr>
              </a:gs>
              <a:gs pos="100000">
                <a:srgbClr val="F3F3F3">
                  <a:alpha val="16862"/>
                </a:srgbClr>
              </a:gs>
            </a:gsLst>
            <a:lin ang="5400000" scaled="0"/>
          </a:gradFill>
          <a:ln w="12700" cap="flat" cmpd="sng">
            <a:solidFill>
              <a:srgbClr val="323231"/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190500" dir="2700000" algn="tl" rotWithShape="0">
              <a:srgbClr val="000000">
                <a:alpha val="1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5" name="Google Shape;295;p24"/>
          <p:cNvSpPr/>
          <p:nvPr/>
        </p:nvSpPr>
        <p:spPr>
          <a:xfrm flipH="1">
            <a:off x="461994" y="1470554"/>
            <a:ext cx="2080555" cy="33590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323231"/>
          </a:solidFill>
          <a:ln w="12700" cap="flat" cmpd="sng">
            <a:solidFill>
              <a:srgbClr val="3232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15" marR="0" lvl="0" indent="-285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10GbE拡張カード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6" name="Google Shape;296;p24"/>
          <p:cNvSpPr/>
          <p:nvPr/>
        </p:nvSpPr>
        <p:spPr>
          <a:xfrm flipH="1">
            <a:off x="473444" y="3283277"/>
            <a:ext cx="2738829" cy="1557444"/>
          </a:xfrm>
          <a:prstGeom prst="snip2DiagRect">
            <a:avLst>
              <a:gd name="adj1" fmla="val 0"/>
              <a:gd name="adj2" fmla="val 12556"/>
            </a:avLst>
          </a:prstGeom>
          <a:gradFill>
            <a:gsLst>
              <a:gs pos="0">
                <a:srgbClr val="F3F3F3">
                  <a:alpha val="43921"/>
                </a:srgbClr>
              </a:gs>
              <a:gs pos="47000">
                <a:srgbClr val="F3F3F3">
                  <a:alpha val="43921"/>
                </a:srgbClr>
              </a:gs>
              <a:gs pos="100000">
                <a:srgbClr val="F3F3F3">
                  <a:alpha val="16862"/>
                </a:srgbClr>
              </a:gs>
            </a:gsLst>
            <a:lin ang="5400000" scaled="0"/>
          </a:gradFill>
          <a:ln w="12700" cap="flat" cmpd="sng">
            <a:solidFill>
              <a:srgbClr val="323231"/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190500" dir="2700000" algn="tl" rotWithShape="0">
              <a:srgbClr val="000000">
                <a:alpha val="1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7" name="Google Shape;297;p24"/>
          <p:cNvSpPr/>
          <p:nvPr/>
        </p:nvSpPr>
        <p:spPr>
          <a:xfrm flipH="1">
            <a:off x="6190223" y="1456953"/>
            <a:ext cx="2440305" cy="1684622"/>
          </a:xfrm>
          <a:prstGeom prst="snip2DiagRect">
            <a:avLst>
              <a:gd name="adj1" fmla="val 0"/>
              <a:gd name="adj2" fmla="val 12393"/>
            </a:avLst>
          </a:prstGeom>
          <a:gradFill>
            <a:gsLst>
              <a:gs pos="0">
                <a:srgbClr val="F3F3F3">
                  <a:alpha val="43921"/>
                </a:srgbClr>
              </a:gs>
              <a:gs pos="47000">
                <a:srgbClr val="F3F3F3">
                  <a:alpha val="43921"/>
                </a:srgbClr>
              </a:gs>
              <a:gs pos="100000">
                <a:srgbClr val="F3F3F3">
                  <a:alpha val="16862"/>
                </a:srgbClr>
              </a:gs>
            </a:gsLst>
            <a:lin ang="5400000" scaled="0"/>
          </a:gradFill>
          <a:ln w="12700" cap="flat" cmpd="sng">
            <a:solidFill>
              <a:srgbClr val="323231"/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190500" dir="2700000" algn="tl" rotWithShape="0">
              <a:srgbClr val="000000">
                <a:alpha val="1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8" name="Google Shape;298;p24"/>
          <p:cNvSpPr/>
          <p:nvPr/>
        </p:nvSpPr>
        <p:spPr>
          <a:xfrm flipH="1">
            <a:off x="3377085" y="3259291"/>
            <a:ext cx="2626569" cy="1579402"/>
          </a:xfrm>
          <a:prstGeom prst="snip2DiagRect">
            <a:avLst>
              <a:gd name="adj1" fmla="val 0"/>
              <a:gd name="adj2" fmla="val 12393"/>
            </a:avLst>
          </a:prstGeom>
          <a:gradFill>
            <a:gsLst>
              <a:gs pos="0">
                <a:srgbClr val="F3F3F3">
                  <a:alpha val="43921"/>
                </a:srgbClr>
              </a:gs>
              <a:gs pos="47000">
                <a:srgbClr val="F3F3F3">
                  <a:alpha val="43921"/>
                </a:srgbClr>
              </a:gs>
              <a:gs pos="100000">
                <a:srgbClr val="F3F3F3">
                  <a:alpha val="16862"/>
                </a:srgbClr>
              </a:gs>
            </a:gsLst>
            <a:lin ang="5400000" scaled="0"/>
          </a:gradFill>
          <a:ln w="12700" cap="flat" cmpd="sng">
            <a:solidFill>
              <a:srgbClr val="323231"/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190500" dir="2700000" algn="tl" rotWithShape="0">
              <a:srgbClr val="000000">
                <a:alpha val="1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299" name="Google Shape;299;p24"/>
          <p:cNvSpPr txBox="1"/>
          <p:nvPr/>
        </p:nvSpPr>
        <p:spPr>
          <a:xfrm>
            <a:off x="4201865" y="2477100"/>
            <a:ext cx="13804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QXG-10G1T</a:t>
            </a:r>
            <a:endParaRPr sz="10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0" name="Google Shape;300;p24"/>
          <p:cNvSpPr txBox="1"/>
          <p:nvPr/>
        </p:nvSpPr>
        <p:spPr>
          <a:xfrm>
            <a:off x="903406" y="2463186"/>
            <a:ext cx="1449813" cy="27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LAN-10G2T-X710</a:t>
            </a:r>
            <a:endParaRPr sz="105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7244231" y="2101269"/>
            <a:ext cx="1386297" cy="27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QXG-5G1T-111C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7240896" y="2312909"/>
            <a:ext cx="1310993" cy="31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QXG-5G2T-111C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3" name="Google Shape;303;p24"/>
          <p:cNvSpPr txBox="1"/>
          <p:nvPr/>
        </p:nvSpPr>
        <p:spPr>
          <a:xfrm>
            <a:off x="7243625" y="2524551"/>
            <a:ext cx="1308264" cy="27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QXG-5G4T-111C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4" name="Google Shape;30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6232" y="1990745"/>
            <a:ext cx="1145248" cy="75241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14300" dist="114300" dir="8100000" algn="tr" rotWithShape="0">
              <a:srgbClr val="09000C">
                <a:alpha val="37647"/>
              </a:srgbClr>
            </a:outerShdw>
          </a:effectLst>
        </p:spPr>
      </p:pic>
      <p:sp>
        <p:nvSpPr>
          <p:cNvPr id="305" name="Google Shape;305;p24"/>
          <p:cNvSpPr/>
          <p:nvPr/>
        </p:nvSpPr>
        <p:spPr>
          <a:xfrm>
            <a:off x="6266567" y="2716166"/>
            <a:ext cx="1052756" cy="257086"/>
          </a:xfrm>
          <a:prstGeom prst="roundRect">
            <a:avLst>
              <a:gd name="adj" fmla="val 16667"/>
            </a:avLst>
          </a:prstGeom>
          <a:solidFill>
            <a:srgbClr val="E9C27B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1/2/4 x RJ45</a:t>
            </a:r>
            <a:endParaRPr sz="900" b="1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2547747" y="2477099"/>
            <a:ext cx="13804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QXG-10G2TB</a:t>
            </a:r>
            <a:endParaRPr sz="10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2890148" y="2723321"/>
            <a:ext cx="816748" cy="261312"/>
          </a:xfrm>
          <a:prstGeom prst="roundRect">
            <a:avLst>
              <a:gd name="adj" fmla="val 16667"/>
            </a:avLst>
          </a:prstGeom>
          <a:solidFill>
            <a:srgbClr val="E9C27B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 x RJ45</a:t>
            </a:r>
            <a:endParaRPr sz="9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4550747" y="2723321"/>
            <a:ext cx="761149" cy="261312"/>
          </a:xfrm>
          <a:prstGeom prst="roundRect">
            <a:avLst>
              <a:gd name="adj" fmla="val 16667"/>
            </a:avLst>
          </a:prstGeom>
          <a:solidFill>
            <a:srgbClr val="E9C27B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 x RJ45</a:t>
            </a:r>
            <a:endParaRPr sz="9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09" name="Google Shape;309;p24"/>
          <p:cNvSpPr txBox="1"/>
          <p:nvPr/>
        </p:nvSpPr>
        <p:spPr>
          <a:xfrm>
            <a:off x="1786993" y="3857490"/>
            <a:ext cx="13976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QXG-25G2SF-CX6</a:t>
            </a:r>
            <a:endParaRPr sz="1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1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</a:t>
            </a: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SFP28、10GbE SFP +、1GbE </a:t>
            </a:r>
            <a:r>
              <a:rPr lang="en-US" sz="10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SFP</a:t>
            </a:r>
            <a:r>
              <a:rPr lang="en-US" sz="10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をサポート</a:t>
            </a: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1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520630" y="4431922"/>
            <a:ext cx="1320483" cy="237901"/>
          </a:xfrm>
          <a:prstGeom prst="roundRect">
            <a:avLst>
              <a:gd name="adj" fmla="val 16667"/>
            </a:avLst>
          </a:prstGeom>
          <a:solidFill>
            <a:srgbClr val="E9C27B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 x SFP28 </a:t>
            </a:r>
            <a:r>
              <a:rPr lang="en-US" sz="9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25Gb/s</a:t>
            </a:r>
            <a:endParaRPr sz="9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1243307" y="2740173"/>
            <a:ext cx="842418" cy="244459"/>
          </a:xfrm>
          <a:prstGeom prst="roundRect">
            <a:avLst>
              <a:gd name="adj" fmla="val 16667"/>
            </a:avLst>
          </a:prstGeom>
          <a:solidFill>
            <a:srgbClr val="E9C27B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 x RJ45</a:t>
            </a:r>
            <a:endParaRPr sz="9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12" name="Google Shape;312;p24"/>
          <p:cNvSpPr/>
          <p:nvPr/>
        </p:nvSpPr>
        <p:spPr>
          <a:xfrm flipH="1">
            <a:off x="473445" y="3283277"/>
            <a:ext cx="2069103" cy="33590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323231"/>
          </a:solidFill>
          <a:ln w="12700" cap="flat" cmpd="sng">
            <a:solidFill>
              <a:srgbClr val="3232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15" marR="0" lvl="0" indent="-2857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25GbE拡張カード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3" name="Google Shape;313;p24"/>
          <p:cNvSpPr/>
          <p:nvPr/>
        </p:nvSpPr>
        <p:spPr>
          <a:xfrm flipH="1">
            <a:off x="6189918" y="1456952"/>
            <a:ext cx="1927387" cy="33590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323231"/>
          </a:solidFill>
          <a:ln w="12700" cap="flat" cmpd="sng">
            <a:solidFill>
              <a:srgbClr val="3232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108" marR="0" lvl="0" indent="-2851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5GbE拡張カード</a:t>
            </a:r>
            <a:endParaRPr sz="12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14" name="Google Shape;314;p24"/>
          <p:cNvSpPr txBox="1"/>
          <p:nvPr/>
        </p:nvSpPr>
        <p:spPr>
          <a:xfrm>
            <a:off x="4558649" y="3665275"/>
            <a:ext cx="1339580" cy="29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QXG-2G1T-I225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5" name="Google Shape;315;p24"/>
          <p:cNvSpPr txBox="1"/>
          <p:nvPr/>
        </p:nvSpPr>
        <p:spPr>
          <a:xfrm>
            <a:off x="4558649" y="3862150"/>
            <a:ext cx="1290719" cy="28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QXG-2G2T-I225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4558649" y="4059027"/>
            <a:ext cx="1339580" cy="30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QXG-2G4T-I225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7" name="Google Shape;317;p24"/>
          <p:cNvSpPr/>
          <p:nvPr/>
        </p:nvSpPr>
        <p:spPr>
          <a:xfrm flipH="1">
            <a:off x="3376776" y="3259291"/>
            <a:ext cx="1993124" cy="33590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323231"/>
          </a:solidFill>
          <a:ln w="12700" cap="flat" cmpd="sng">
            <a:solidFill>
              <a:srgbClr val="3232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108" marR="0" lvl="0" indent="-28510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2.5GbE拡張カード</a:t>
            </a:r>
            <a:endParaRPr sz="12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3512917" y="4414434"/>
            <a:ext cx="1106222" cy="255389"/>
          </a:xfrm>
          <a:prstGeom prst="roundRect">
            <a:avLst>
              <a:gd name="adj" fmla="val 16667"/>
            </a:avLst>
          </a:prstGeom>
          <a:solidFill>
            <a:srgbClr val="E9C27B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1/2/4 x RJ45</a:t>
            </a:r>
            <a:endParaRPr sz="900" b="1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19" name="Google Shape;319;p24" descr="QXG-10G2T-X7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187" y="1797784"/>
            <a:ext cx="1000538" cy="86935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14300" dist="114300" dir="8100000" algn="tr" rotWithShape="0">
              <a:srgbClr val="09000C">
                <a:alpha val="37647"/>
              </a:srgbClr>
            </a:outerShdw>
          </a:effectLst>
        </p:spPr>
      </p:pic>
      <p:pic>
        <p:nvPicPr>
          <p:cNvPr id="320" name="Google Shape;320;p24" descr="QXG-25G2SF-CX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350" y="3495385"/>
            <a:ext cx="1168643" cy="101542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14300" dist="114300" dir="8100000" algn="tr" rotWithShape="0">
              <a:srgbClr val="09000C">
                <a:alpha val="37647"/>
              </a:srgbClr>
            </a:outerShdw>
          </a:effectLst>
        </p:spPr>
      </p:pic>
      <p:pic>
        <p:nvPicPr>
          <p:cNvPr id="321" name="Google Shape;321;p24" descr="QXG-5G4T-111C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6187" y="3556594"/>
            <a:ext cx="1127610" cy="97976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14300" dist="114300" dir="8100000" algn="tr" rotWithShape="0">
              <a:srgbClr val="09000C">
                <a:alpha val="37647"/>
              </a:srgbClr>
            </a:outerShdw>
          </a:effectLst>
        </p:spPr>
      </p:pic>
      <p:pic>
        <p:nvPicPr>
          <p:cNvPr id="322" name="Google Shape;322;p24" descr="QXG-10G1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0401" y="1794701"/>
            <a:ext cx="959499" cy="83369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14300" dist="114300" dir="8100000" algn="tr" rotWithShape="0">
              <a:srgbClr val="09000C">
                <a:alpha val="37647"/>
              </a:srgbClr>
            </a:outerShdw>
          </a:effectLst>
        </p:spPr>
      </p:pic>
      <p:pic>
        <p:nvPicPr>
          <p:cNvPr id="323" name="Google Shape;323;p24" descr="QXG-10G2TB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06358" y="1774884"/>
            <a:ext cx="1000538" cy="86935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114300" dist="114300" dir="8100000" algn="tr" rotWithShape="0">
              <a:srgbClr val="09000C">
                <a:alpha val="37647"/>
              </a:srgbClr>
            </a:outerShdw>
          </a:effectLst>
        </p:spPr>
      </p:pic>
      <p:sp>
        <p:nvSpPr>
          <p:cNvPr id="324" name="Google Shape;324;p24"/>
          <p:cNvSpPr txBox="1">
            <a:spLocks noGrp="1"/>
          </p:cNvSpPr>
          <p:nvPr>
            <p:ph type="title"/>
          </p:nvPr>
        </p:nvSpPr>
        <p:spPr>
          <a:xfrm>
            <a:off x="556451" y="190515"/>
            <a:ext cx="7995438" cy="100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 err="1" smtClean="0"/>
              <a:t>さまざまな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QNAPネットワーク拡張カードをサポート</a:t>
            </a:r>
            <a:endParaRPr dirty="0"/>
          </a:p>
        </p:txBody>
      </p:sp>
      <p:pic>
        <p:nvPicPr>
          <p:cNvPr id="325" name="Google Shape;325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42472" y="1836175"/>
            <a:ext cx="328232" cy="40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7484" y="1836175"/>
            <a:ext cx="328232" cy="40055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4"/>
          <p:cNvSpPr txBox="1"/>
          <p:nvPr/>
        </p:nvSpPr>
        <p:spPr>
          <a:xfrm>
            <a:off x="6136721" y="3369130"/>
            <a:ext cx="330044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1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詳しくは</a:t>
            </a:r>
            <a:r>
              <a:rPr lang="en-US" sz="11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endParaRPr sz="11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互換性リストを</a:t>
            </a:r>
            <a:r>
              <a:rPr lang="ja-JP" altLang="en-US" sz="11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</a:t>
            </a:r>
            <a:r>
              <a:rPr lang="ja-JP" altLang="en-US" sz="11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参照</a:t>
            </a:r>
            <a:r>
              <a:rPr lang="en-US" sz="11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ください</a:t>
            </a:r>
            <a:endParaRPr sz="11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https://www.qnap.com/go/compatibility/</a:t>
            </a:r>
            <a:endParaRPr sz="11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25"/>
          <p:cNvGrpSpPr/>
          <p:nvPr/>
        </p:nvGrpSpPr>
        <p:grpSpPr>
          <a:xfrm>
            <a:off x="481931" y="1426596"/>
            <a:ext cx="3209412" cy="3152053"/>
            <a:chOff x="4813300" y="1333320"/>
            <a:chExt cx="2079520" cy="2426732"/>
          </a:xfrm>
        </p:grpSpPr>
        <p:sp>
          <p:nvSpPr>
            <p:cNvPr id="333" name="Google Shape;333;p25"/>
            <p:cNvSpPr/>
            <p:nvPr/>
          </p:nvSpPr>
          <p:spPr>
            <a:xfrm flipH="1">
              <a:off x="4915026" y="1333321"/>
              <a:ext cx="1977794" cy="2426731"/>
            </a:xfrm>
            <a:prstGeom prst="snip2DiagRect">
              <a:avLst>
                <a:gd name="adj1" fmla="val 0"/>
                <a:gd name="adj2" fmla="val 12393"/>
              </a:avLst>
            </a:prstGeom>
            <a:gradFill>
              <a:gsLst>
                <a:gs pos="0">
                  <a:srgbClr val="F3F3F3">
                    <a:alpha val="43921"/>
                  </a:srgbClr>
                </a:gs>
                <a:gs pos="47000">
                  <a:srgbClr val="F3F3F3">
                    <a:alpha val="43921"/>
                  </a:srgbClr>
                </a:gs>
                <a:gs pos="100000">
                  <a:srgbClr val="F3F3F3">
                    <a:alpha val="16862"/>
                  </a:srgbClr>
                </a:gs>
              </a:gsLst>
              <a:lin ang="5400000" scaled="0"/>
            </a:gradFill>
            <a:ln w="12700" cap="flat" cmpd="sng">
              <a:solidFill>
                <a:srgbClr val="32323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41300" dist="190500" dir="2700000" algn="tl" rotWithShape="0">
                <a:srgbClr val="000000">
                  <a:alpha val="1372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334" name="Google Shape;334;p25"/>
            <p:cNvSpPr txBox="1"/>
            <p:nvPr/>
          </p:nvSpPr>
          <p:spPr>
            <a:xfrm>
              <a:off x="5291243" y="3024994"/>
              <a:ext cx="1225360" cy="2606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QXG-16G2FC</a:t>
              </a:r>
              <a:endParaRPr sz="1400" b="0" i="0" u="none" strike="noStrike" cap="none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5171412" y="3300378"/>
              <a:ext cx="1507829" cy="235946"/>
            </a:xfrm>
            <a:prstGeom prst="roundRect">
              <a:avLst>
                <a:gd name="adj" fmla="val 16667"/>
              </a:avLst>
            </a:prstGeom>
            <a:solidFill>
              <a:srgbClr val="E9C27B">
                <a:alpha val="8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2 x SFP</a:t>
              </a:r>
              <a:r>
                <a:rPr lang="en-US" sz="1200" b="1" i="0" u="none" strike="noStrike" cap="none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+</a:t>
              </a:r>
              <a:r>
                <a:rPr lang="ja-JP" altLang="en-US" sz="1200" b="1" i="0" u="none" strike="noStrike" cap="none" dirty="0" smtClean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およびトランシーバ</a:t>
              </a:r>
              <a:r>
                <a:rPr lang="en-US" sz="1200" b="1" i="0" u="none" strike="noStrike" cap="none" dirty="0">
                  <a:solidFill>
                    <a:schemeClr val="l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 </a:t>
              </a:r>
              <a:endParaRPr sz="1200" b="1" i="0" u="none" strike="noStrike" cap="none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336" name="Google Shape;336;p25"/>
            <p:cNvSpPr/>
            <p:nvPr/>
          </p:nvSpPr>
          <p:spPr>
            <a:xfrm flipH="1">
              <a:off x="4914721" y="1333320"/>
              <a:ext cx="1828086" cy="411388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323231"/>
            </a:solidFill>
            <a:ln w="12700" cap="flat" cmpd="sng">
              <a:solidFill>
                <a:srgbClr val="3232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84480" marR="0" lvl="0" indent="-28448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 dirty="0">
                  <a:solidFill>
                    <a:schemeClr val="accent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16Gb </a:t>
              </a:r>
              <a:r>
                <a:rPr lang="en-US" sz="1400" b="1" i="0" u="none" strike="noStrike" cap="none" dirty="0" smtClean="0">
                  <a:solidFill>
                    <a:schemeClr val="accent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FC</a:t>
              </a:r>
              <a:r>
                <a:rPr lang="ja-JP" altLang="en-US" sz="1400" b="1" i="0" u="none" strike="noStrike" cap="none" dirty="0" smtClean="0">
                  <a:solidFill>
                    <a:schemeClr val="accent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/>
                </a:rPr>
                <a:t>拡張カード</a:t>
              </a:r>
              <a:endParaRPr sz="1600" b="1" i="0" u="none" strike="noStrike" cap="none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pic>
          <p:nvPicPr>
            <p:cNvPr id="337" name="Google Shape;337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13300" y="1872767"/>
              <a:ext cx="2030927" cy="1282547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266700" dist="203200" dir="8100000" algn="tr" rotWithShape="0">
                <a:srgbClr val="09000C">
                  <a:alpha val="37647"/>
                </a:srgbClr>
              </a:outerShdw>
            </a:effectLst>
          </p:spPr>
        </p:pic>
      </p:grpSp>
      <p:sp>
        <p:nvSpPr>
          <p:cNvPr id="338" name="Google Shape;338;p25"/>
          <p:cNvSpPr txBox="1"/>
          <p:nvPr/>
        </p:nvSpPr>
        <p:spPr>
          <a:xfrm>
            <a:off x="712850" y="186748"/>
            <a:ext cx="8420367" cy="114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手頃な価格</a:t>
            </a:r>
            <a:r>
              <a:rPr lang="ja-JP" altLang="en-US" sz="3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endParaRPr lang="en-US" altLang="ja-JP" sz="3200" b="1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ファイバチャネル</a:t>
            </a:r>
            <a:r>
              <a:rPr lang="en-US" sz="32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SAN</a:t>
            </a:r>
            <a:r>
              <a:rPr lang="en-US" sz="3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環境を構築</a:t>
            </a:r>
            <a:endParaRPr sz="32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39" name="Google Shape;339;p25"/>
          <p:cNvSpPr txBox="1"/>
          <p:nvPr/>
        </p:nvSpPr>
        <p:spPr>
          <a:xfrm>
            <a:off x="3848341" y="1146915"/>
            <a:ext cx="4845954" cy="140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一般的なファイバチャネルストレージエリアネットワーク</a:t>
            </a:r>
            <a: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(SAN)</a:t>
            </a:r>
            <a:r>
              <a:rPr 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デバイスは</a:t>
            </a:r>
            <a: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多くの場合コストがかかります</a:t>
            </a:r>
            <a:r>
              <a:rPr 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 </a:t>
            </a:r>
            <a: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TS-873AeUシリーズに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16Gbファイバーチャネルカード(QXP-16G2FC 16Gb)を</a:t>
            </a:r>
            <a:b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インストールすることにより</a:t>
            </a:r>
            <a:r>
              <a:rPr lang="en-US" sz="1200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、iSCSI＆</a:t>
            </a:r>
            <a:r>
              <a:rPr 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ファイバーチャネルアプリを使用して</a:t>
            </a:r>
            <a:endParaRPr lang="en-US" sz="12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ファイバーチャネルターゲットを設定できます</a:t>
            </a:r>
            <a: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さらに</a:t>
            </a:r>
            <a:r>
              <a:rPr lang="en-US" sz="1200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、LUNマスキングおよびポートバインディング機能は</a:t>
            </a:r>
            <a: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2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データセキュリティの追加レイヤーを提供します</a:t>
            </a:r>
            <a:r>
              <a:rPr 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2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340" name="Google Shape;3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8716" y="2731734"/>
            <a:ext cx="4787696" cy="29494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254000" dist="190500" dir="8100000" algn="tr" rotWithShape="0">
              <a:srgbClr val="09000C">
                <a:alpha val="74901"/>
              </a:srgb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6"/>
          <p:cNvSpPr txBox="1"/>
          <p:nvPr/>
        </p:nvSpPr>
        <p:spPr>
          <a:xfrm>
            <a:off x="990600" y="2010676"/>
            <a:ext cx="1966558" cy="129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</a:pPr>
            <a:r>
              <a:rPr lang="en-US" sz="4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LIVE</a:t>
            </a:r>
            <a:endParaRPr sz="4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</a:pPr>
            <a:r>
              <a:rPr lang="en-US" sz="40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</a:t>
            </a:r>
            <a:endParaRPr sz="40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17A65E80-F3BE-4FB0-88F9-F2F0DA5040E1}"/>
              </a:ext>
            </a:extLst>
          </p:cNvPr>
          <p:cNvSpPr/>
          <p:nvPr/>
        </p:nvSpPr>
        <p:spPr>
          <a:xfrm>
            <a:off x="6607588" y="618976"/>
            <a:ext cx="2132418" cy="2143602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: 圓角 8">
            <a:extLst>
              <a:ext uri="{FF2B5EF4-FFF2-40B4-BE49-F238E27FC236}">
                <a16:creationId xmlns:a16="http://schemas.microsoft.com/office/drawing/2014/main" id="{66CD628E-E8AD-4349-93AF-A824E12DE2A6}"/>
              </a:ext>
            </a:extLst>
          </p:cNvPr>
          <p:cNvSpPr/>
          <p:nvPr/>
        </p:nvSpPr>
        <p:spPr>
          <a:xfrm>
            <a:off x="373156" y="1309532"/>
            <a:ext cx="4659616" cy="1238003"/>
          </a:xfrm>
          <a:prstGeom prst="roundRect">
            <a:avLst>
              <a:gd name="adj" fmla="val 2416"/>
            </a:avLst>
          </a:prstGeom>
          <a:solidFill>
            <a:srgbClr val="DCB483"/>
          </a:solidFill>
          <a:ln w="9525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aseline="-25000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39" y="368825"/>
            <a:ext cx="8183437" cy="5727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2.5GbE対応 </a:t>
            </a:r>
            <a:r>
              <a:rPr lang="ja-JP" altLang="en-US" dirty="0" smtClean="0"/>
              <a:t>オ</a:t>
            </a:r>
            <a:r>
              <a:rPr lang="ja-JP" altLang="en-US" dirty="0"/>
              <a:t>プショ</a:t>
            </a:r>
            <a:r>
              <a:rPr lang="ja-JP" altLang="en-US" dirty="0" smtClean="0"/>
              <a:t>ン</a:t>
            </a:r>
            <a:r>
              <a:rPr lang="en-US" altLang="ja-JP" dirty="0" err="1" smtClean="0"/>
              <a:t>ネットワークスイッチ</a:t>
            </a:r>
            <a:endParaRPr lang="zh-TW" altLang="en-US" dirty="0"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5151828" y="1189153"/>
            <a:ext cx="2624062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既存の</a:t>
            </a:r>
            <a:r>
              <a:rPr lang="ja-JP" altLang="en-US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ケーブルを</a:t>
            </a:r>
            <a:r>
              <a:rPr lang="en-US" altLang="ja-JP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交換せずに</a:t>
            </a:r>
            <a:endParaRPr lang="en-US" altLang="ja-JP" sz="1800" b="1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TW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2.5GbE</a:t>
            </a:r>
            <a:r>
              <a:rPr lang="ja-JP" altLang="en-US" sz="18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にアップグレード</a:t>
            </a:r>
            <a:endParaRPr lang="zh-TW" altLang="en-US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108069"/>
              </p:ext>
            </p:extLst>
          </p:nvPr>
        </p:nvGraphicFramePr>
        <p:xfrm>
          <a:off x="5283516" y="2167848"/>
          <a:ext cx="3464364" cy="2359954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684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54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5e</a:t>
                      </a:r>
                      <a:endParaRPr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6</a:t>
                      </a:r>
                      <a:endParaRPr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8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100M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8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1G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8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8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5G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89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X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(55m)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03244">
            <a:off x="7427198" y="927904"/>
            <a:ext cx="1987372" cy="1840860"/>
          </a:xfrm>
          <a:prstGeom prst="rect">
            <a:avLst/>
          </a:prstGeom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2950285" y="3163969"/>
            <a:ext cx="2276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QSW-308-1C</a:t>
            </a:r>
            <a:r>
              <a:rPr lang="en-US" altLang="zh-TW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アンマネージド</a:t>
            </a:r>
            <a:r>
              <a:rPr lang="en-US" altLang="zh-TW" sz="12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494299" y="3167595"/>
            <a:ext cx="2380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QSW-1208-8C</a:t>
            </a:r>
            <a:r>
              <a:rPr lang="en-US" altLang="zh-TW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アンマネージド</a:t>
            </a:r>
            <a:r>
              <a:rPr lang="en-US" altLang="zh-TW" sz="12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8CBE206-AA6D-0844-9C78-657AC29204D2}"/>
              </a:ext>
            </a:extLst>
          </p:cNvPr>
          <p:cNvSpPr txBox="1"/>
          <p:nvPr/>
        </p:nvSpPr>
        <p:spPr>
          <a:xfrm>
            <a:off x="3274472" y="3393278"/>
            <a:ext cx="13147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1 x 10G/5G/2.5G</a:t>
            </a:r>
          </a:p>
          <a:p>
            <a:r>
              <a:rPr lang="en-US" altLang="zh-TW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RJ45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マル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チギガ</a:t>
            </a:r>
            <a:endParaRPr lang="zh-TW" altLang="en-US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AEEC05-B49D-C149-A7C7-B1559D7FE4DE}"/>
              </a:ext>
            </a:extLst>
          </p:cNvPr>
          <p:cNvSpPr txBox="1"/>
          <p:nvPr/>
        </p:nvSpPr>
        <p:spPr>
          <a:xfrm>
            <a:off x="748096" y="3393278"/>
            <a:ext cx="13147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8 x 10G/5G/2.5G</a:t>
            </a:r>
          </a:p>
          <a:p>
            <a:r>
              <a:rPr lang="en-US" altLang="zh-TW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RJ45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マル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チ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ギガ</a:t>
            </a:r>
            <a:endParaRPr lang="zh-TW" altLang="en-US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549310" y="4326839"/>
            <a:ext cx="2169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QSW-M408-4C</a:t>
            </a:r>
            <a:r>
              <a:rPr lang="en-US" altLang="zh-TW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マネージド</a:t>
            </a:r>
            <a:r>
              <a:rPr lang="en-US" altLang="zh-TW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8C4A5EA-9202-7E42-97AB-E1C166483D67}"/>
              </a:ext>
            </a:extLst>
          </p:cNvPr>
          <p:cNvSpPr txBox="1"/>
          <p:nvPr/>
        </p:nvSpPr>
        <p:spPr>
          <a:xfrm>
            <a:off x="816819" y="4527802"/>
            <a:ext cx="13147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4 x 10G/5G/2.5G</a:t>
            </a:r>
          </a:p>
          <a:p>
            <a:r>
              <a:rPr lang="en-US" altLang="zh-TW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RJ45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マル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チギガ</a:t>
            </a:r>
            <a:endParaRPr lang="zh-TW" altLang="en-US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45425A-23D6-7245-B089-E16F9638A71A}"/>
              </a:ext>
            </a:extLst>
          </p:cNvPr>
          <p:cNvSpPr txBox="1"/>
          <p:nvPr/>
        </p:nvSpPr>
        <p:spPr>
          <a:xfrm>
            <a:off x="3274472" y="4687288"/>
            <a:ext cx="13147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 x 10G/5G/2.5G</a:t>
            </a:r>
          </a:p>
          <a:p>
            <a:r>
              <a:rPr lang="en-US" altLang="zh-TW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RJ45</a:t>
            </a:r>
            <a:r>
              <a:rPr lang="ja-JP" altLang="en-US" sz="105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マル</a:t>
            </a:r>
            <a:r>
              <a:rPr lang="ja-JP" altLang="en-US" sz="105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チギガ</a:t>
            </a:r>
            <a:endParaRPr lang="zh-TW" altLang="en-US" sz="105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3563135" y="2002271"/>
            <a:ext cx="1219516" cy="375296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ファンレスおよび</a:t>
            </a:r>
            <a:endParaRPr lang="en-US" altLang="ja-JP" sz="11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algn="ctr"/>
            <a:r>
              <a:rPr lang="ja-JP" altLang="en-US" sz="11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金属シェル</a:t>
            </a:r>
            <a:endParaRPr lang="en-US" altLang="zh-TW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675926" y="1492633"/>
            <a:ext cx="2807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QSW-1108-8T </a:t>
            </a:r>
            <a:r>
              <a:rPr lang="en-US" altLang="zh-TW" sz="12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(</a:t>
            </a: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アン</a:t>
            </a:r>
            <a:r>
              <a:rPr lang="ja-JP" altLang="en-US" sz="12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マネージドスイッチ</a:t>
            </a:r>
            <a:r>
              <a:rPr lang="en-US" altLang="zh-TW" sz="120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3640621" y="1506394"/>
            <a:ext cx="10390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8 x 2.5G</a:t>
            </a:r>
          </a:p>
          <a:p>
            <a:r>
              <a:rPr lang="en-US" altLang="zh-TW" sz="10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RJ45</a:t>
            </a:r>
            <a:r>
              <a:rPr lang="ja-JP" altLang="en-US" sz="10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マ</a:t>
            </a:r>
            <a:r>
              <a:rPr lang="ja-JP" altLang="en-US" sz="105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ルチ</a:t>
            </a:r>
            <a:r>
              <a:rPr lang="ja-JP" altLang="en-US" sz="105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ギガ</a:t>
            </a:r>
            <a:endParaRPr lang="zh-TW" altLang="en-US" sz="105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9CB487DB-40BB-448D-9A27-05752D011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05335" y="2975336"/>
            <a:ext cx="2295260" cy="26293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0AC4D5C-A1E4-4489-AECF-C5C78118A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860032" y="2981343"/>
            <a:ext cx="2027362" cy="262938"/>
          </a:xfrm>
          <a:prstGeom prst="rect">
            <a:avLst/>
          </a:prstGeom>
        </p:spPr>
      </p:pic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72" y="2664764"/>
            <a:ext cx="1900061" cy="51502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916" y="2762578"/>
            <a:ext cx="1665682" cy="351230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7586109A-812D-4AE0-A99A-8DA667A93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894077" y="4125418"/>
            <a:ext cx="2027362" cy="262938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7F389DC4-3CF8-4E82-8C7A-C3132DF1D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44057" y="4143603"/>
            <a:ext cx="2027362" cy="262938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30" y="3828251"/>
            <a:ext cx="1685796" cy="521999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E32A796-E02F-4F47-8177-3578E58B7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4105" y="2109094"/>
            <a:ext cx="3013727" cy="31402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A6012D1-8D13-4F72-BE61-3D41BBEAEB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871" y="1759435"/>
            <a:ext cx="2905072" cy="61296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378A610-CF6D-47B4-A77D-93D87C91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400" y="3683255"/>
            <a:ext cx="11906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7FD386AF-A8DA-4635-8BD6-11AFB8216350}"/>
              </a:ext>
            </a:extLst>
          </p:cNvPr>
          <p:cNvSpPr txBox="1"/>
          <p:nvPr/>
        </p:nvSpPr>
        <p:spPr>
          <a:xfrm>
            <a:off x="2747596" y="4310899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QSW-M2108R-2C</a:t>
            </a:r>
          </a:p>
          <a:p>
            <a:r>
              <a:rPr lang="en-US" altLang="zh-TW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(</a:t>
            </a:r>
            <a:r>
              <a:rPr lang="ja-JP" altLang="en-US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マネージドハーフワイズラックマウント</a:t>
            </a:r>
            <a:r>
              <a:rPr lang="en-US" altLang="zh-TW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64913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182881D-94AB-374D-89C6-838FD3C7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68825"/>
            <a:ext cx="7707900" cy="1127194"/>
          </a:xfrm>
        </p:spPr>
        <p:txBody>
          <a:bodyPr/>
          <a:lstStyle/>
          <a:p>
            <a:r>
              <a:rPr lang="en-US" altLang="ja-JP" dirty="0" err="1"/>
              <a:t>中小企業および</a:t>
            </a:r>
            <a:r>
              <a:rPr lang="ja-JP" altLang="en-US" dirty="0"/>
              <a:t>大</a:t>
            </a:r>
            <a:r>
              <a:rPr lang="en-US" altLang="ja-JP" dirty="0" err="1" smtClean="0"/>
              <a:t>企業の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大容</a:t>
            </a:r>
            <a:r>
              <a:rPr lang="ja-JP" altLang="en-US" dirty="0" smtClean="0"/>
              <a:t>量データストレージ</a:t>
            </a:r>
            <a:r>
              <a:rPr lang="en-US" altLang="ja-JP" dirty="0" err="1" smtClean="0"/>
              <a:t>のニーズ</a:t>
            </a:r>
            <a:endParaRPr lang="zh-TW" altLang="en-US" dirty="0">
              <a:sym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D6A3AEC-1F83-4236-8F2B-1CD4783A2EA5}"/>
              </a:ext>
            </a:extLst>
          </p:cNvPr>
          <p:cNvSpPr/>
          <p:nvPr/>
        </p:nvSpPr>
        <p:spPr>
          <a:xfrm>
            <a:off x="3146006" y="2024093"/>
            <a:ext cx="2867846" cy="2818516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E6FFA71-53CF-448B-BAF3-AEAAA3581507}"/>
              </a:ext>
            </a:extLst>
          </p:cNvPr>
          <p:cNvSpPr/>
          <p:nvPr/>
        </p:nvSpPr>
        <p:spPr>
          <a:xfrm>
            <a:off x="5899175" y="2024093"/>
            <a:ext cx="2867846" cy="2818516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2C6B256-4B4D-4788-86F0-D8440033157C}"/>
              </a:ext>
            </a:extLst>
          </p:cNvPr>
          <p:cNvSpPr/>
          <p:nvPr/>
        </p:nvSpPr>
        <p:spPr>
          <a:xfrm>
            <a:off x="343705" y="2024093"/>
            <a:ext cx="2867846" cy="2818516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E25F66-8989-44DE-A49A-58E8889F2E3C}"/>
              </a:ext>
            </a:extLst>
          </p:cNvPr>
          <p:cNvSpPr/>
          <p:nvPr/>
        </p:nvSpPr>
        <p:spPr>
          <a:xfrm>
            <a:off x="3582139" y="1712252"/>
            <a:ext cx="2256457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ja-JP" dirty="0" err="1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会社の内部データ共有</a:t>
            </a:r>
            <a:endParaRPr lang="zh-TW" altLang="en-US" sz="1200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0A63AB5-F2DF-4A41-B2D3-5F68320B81E5}"/>
              </a:ext>
            </a:extLst>
          </p:cNvPr>
          <p:cNvSpPr/>
          <p:nvPr/>
        </p:nvSpPr>
        <p:spPr>
          <a:xfrm>
            <a:off x="5838596" y="1712252"/>
            <a:ext cx="3247377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ja-JP" altLang="en-US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中小企業、教育機関、</a:t>
            </a:r>
            <a:br>
              <a:rPr lang="ja-JP" altLang="en-US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サーバースペース</a:t>
            </a:r>
            <a:r>
              <a:rPr lang="ja-JP" altLang="en-US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やラックルーム</a:t>
            </a:r>
            <a:r>
              <a:rPr lang="ja-JP" altLang="en-US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のないスタジオ</a:t>
            </a:r>
            <a:endParaRPr lang="ja-JP" altLang="en-US" sz="1200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A9B64FF0-A997-4847-981D-A3ADB0675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09769" y="2636023"/>
            <a:ext cx="2140320" cy="177190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AB63803-5B8B-4A4F-889E-2982C1757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32" y="2667149"/>
            <a:ext cx="1704247" cy="1704247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53C3E48F-0CF5-4F70-B857-3D5689B68ACA}"/>
              </a:ext>
            </a:extLst>
          </p:cNvPr>
          <p:cNvSpPr txBox="1"/>
          <p:nvPr/>
        </p:nvSpPr>
        <p:spPr>
          <a:xfrm>
            <a:off x="377018" y="1712252"/>
            <a:ext cx="285143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ja-JP" altLang="en-US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限られた予算</a:t>
            </a:r>
            <a:r>
              <a:rPr lang="ja-JP" altLang="en-US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altLang="ja-JP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</a:t>
            </a:r>
            <a:r>
              <a:rPr lang="ja-JP" altLang="en-US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セットアップデータストレージ</a:t>
            </a:r>
            <a:endParaRPr lang="ja-JP" altLang="en-US" sz="1200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84F9C70F-7CEA-43DB-B0C3-13D7656E3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657781" y="2780791"/>
            <a:ext cx="1350633" cy="18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50717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8"/>
          <p:cNvSpPr txBox="1">
            <a:spLocks noGrp="1"/>
          </p:cNvSpPr>
          <p:nvPr>
            <p:ph type="title"/>
          </p:nvPr>
        </p:nvSpPr>
        <p:spPr>
          <a:xfrm>
            <a:off x="713224" y="263629"/>
            <a:ext cx="808115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 dirty="0" smtClean="0"/>
              <a:t>2x </a:t>
            </a:r>
            <a:r>
              <a:rPr lang="en-US" sz="2800" dirty="0"/>
              <a:t>2.5GbE、10GB</a:t>
            </a:r>
            <a:r>
              <a:rPr lang="en-US" sz="2800" dirty="0" smtClean="0"/>
              <a:t>のファイル転送パフォーマンス</a:t>
            </a:r>
            <a:endParaRPr dirty="0"/>
          </a:p>
        </p:txBody>
      </p:sp>
      <p:sp>
        <p:nvSpPr>
          <p:cNvPr id="383" name="Google Shape;383;p28"/>
          <p:cNvSpPr/>
          <p:nvPr/>
        </p:nvSpPr>
        <p:spPr>
          <a:xfrm>
            <a:off x="5658751" y="4688675"/>
            <a:ext cx="2877831" cy="1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</a:t>
            </a:r>
            <a:r>
              <a:rPr lang="en-US" sz="600" dirty="0" err="1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ラボでテスト</a:t>
            </a:r>
            <a:r>
              <a:rPr lang="ja-JP" alt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されました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数値は環境によって異なる場合があります</a:t>
            </a: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4" name="Google Shape;384;p28"/>
          <p:cNvSpPr txBox="1"/>
          <p:nvPr/>
        </p:nvSpPr>
        <p:spPr>
          <a:xfrm>
            <a:off x="1321107" y="1404993"/>
            <a:ext cx="3090632" cy="253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2x </a:t>
            </a:r>
            <a:r>
              <a:rPr lang="en-US" sz="1050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 </a:t>
            </a:r>
            <a:r>
              <a:rPr lang="en-US" sz="1050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Windows</a:t>
            </a:r>
            <a:r>
              <a:rPr lang="en-US" sz="1050" dirty="0" err="1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ファイル転送</a:t>
            </a:r>
            <a:r>
              <a:rPr lang="en-US" sz="1050" dirty="0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(10GB)</a:t>
            </a:r>
            <a:endParaRPr sz="1050" b="0" i="0" u="none" strike="noStrike" cap="none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5" name="Google Shape;385;p28"/>
          <p:cNvSpPr txBox="1"/>
          <p:nvPr/>
        </p:nvSpPr>
        <p:spPr>
          <a:xfrm>
            <a:off x="4878353" y="1426145"/>
            <a:ext cx="3113764" cy="41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2x </a:t>
            </a:r>
            <a:r>
              <a:rPr lang="en-US" sz="1050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 </a:t>
            </a:r>
            <a:r>
              <a:rPr lang="en-US" sz="1050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Windows</a:t>
            </a:r>
            <a:r>
              <a:rPr lang="en-US" sz="1050" dirty="0" err="1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ファイル転送</a:t>
            </a:r>
            <a:r>
              <a:rPr lang="en-US" sz="1050" dirty="0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(10GB)</a:t>
            </a:r>
            <a:endParaRPr sz="1050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NAS暗号化ボリューム</a:t>
            </a:r>
            <a:endParaRPr sz="1050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1404743" y="1822286"/>
            <a:ext cx="2896949" cy="2072475"/>
          </a:xfrm>
          <a:prstGeom prst="rect">
            <a:avLst/>
          </a:prstGeom>
          <a:gradFill>
            <a:gsLst>
              <a:gs pos="0">
                <a:srgbClr val="7A6246">
                  <a:alpha val="36862"/>
                </a:srgbClr>
              </a:gs>
              <a:gs pos="100000">
                <a:srgbClr val="7A6246">
                  <a:alpha val="4274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4865618" y="1853492"/>
            <a:ext cx="2980298" cy="2072475"/>
          </a:xfrm>
          <a:prstGeom prst="rect">
            <a:avLst/>
          </a:prstGeom>
          <a:gradFill>
            <a:gsLst>
              <a:gs pos="0">
                <a:srgbClr val="7A6246">
                  <a:alpha val="36862"/>
                </a:srgbClr>
              </a:gs>
              <a:gs pos="100000">
                <a:srgbClr val="7A6246">
                  <a:alpha val="4274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8" name="Google Shape;388;p28"/>
          <p:cNvSpPr txBox="1"/>
          <p:nvPr/>
        </p:nvSpPr>
        <p:spPr>
          <a:xfrm>
            <a:off x="1862152" y="3894761"/>
            <a:ext cx="925778" cy="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読み込み</a:t>
            </a:r>
            <a:endParaRPr sz="13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89" name="Google Shape;389;p28"/>
          <p:cNvSpPr txBox="1"/>
          <p:nvPr/>
        </p:nvSpPr>
        <p:spPr>
          <a:xfrm>
            <a:off x="2956289" y="3894761"/>
            <a:ext cx="925778" cy="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</a:t>
            </a:r>
            <a:r>
              <a:rPr lang="ja-JP" alt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き取り</a:t>
            </a:r>
            <a:endParaRPr sz="13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0" name="Google Shape;390;p28"/>
          <p:cNvSpPr txBox="1"/>
          <p:nvPr/>
        </p:nvSpPr>
        <p:spPr>
          <a:xfrm rot="-5400000">
            <a:off x="515518" y="3594471"/>
            <a:ext cx="64163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1000" dirty="0" smtClean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MB/s)</a:t>
            </a:r>
            <a:endParaRPr sz="100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1" name="Google Shape;391;p28"/>
          <p:cNvSpPr txBox="1"/>
          <p:nvPr/>
        </p:nvSpPr>
        <p:spPr>
          <a:xfrm>
            <a:off x="5350878" y="3925967"/>
            <a:ext cx="925778" cy="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読</a:t>
            </a:r>
            <a:r>
              <a:rPr lang="ja-JP" alt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み取り</a:t>
            </a:r>
            <a:endParaRPr sz="13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2" name="Google Shape;392;p28"/>
          <p:cNvSpPr txBox="1"/>
          <p:nvPr/>
        </p:nvSpPr>
        <p:spPr>
          <a:xfrm>
            <a:off x="6435235" y="3925967"/>
            <a:ext cx="925778" cy="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</a:t>
            </a:r>
            <a:r>
              <a:rPr lang="ja-JP" alt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き込み</a:t>
            </a:r>
            <a:endParaRPr sz="13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3" name="Google Shape;393;p28"/>
          <p:cNvSpPr/>
          <p:nvPr/>
        </p:nvSpPr>
        <p:spPr>
          <a:xfrm>
            <a:off x="1084900" y="3772329"/>
            <a:ext cx="26000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4" name="Google Shape;394;p28"/>
          <p:cNvSpPr/>
          <p:nvPr/>
        </p:nvSpPr>
        <p:spPr>
          <a:xfrm>
            <a:off x="958294" y="3457568"/>
            <a:ext cx="41069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5" name="Google Shape;395;p28"/>
          <p:cNvSpPr/>
          <p:nvPr/>
        </p:nvSpPr>
        <p:spPr>
          <a:xfrm>
            <a:off x="958294" y="3142807"/>
            <a:ext cx="41069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6" name="Google Shape;396;p28"/>
          <p:cNvSpPr/>
          <p:nvPr/>
        </p:nvSpPr>
        <p:spPr>
          <a:xfrm>
            <a:off x="958294" y="2828045"/>
            <a:ext cx="41069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7" name="Google Shape;397;p28"/>
          <p:cNvSpPr/>
          <p:nvPr/>
        </p:nvSpPr>
        <p:spPr>
          <a:xfrm>
            <a:off x="958294" y="2513284"/>
            <a:ext cx="41069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398" name="Google Shape;398;p28"/>
          <p:cNvSpPr/>
          <p:nvPr/>
        </p:nvSpPr>
        <p:spPr>
          <a:xfrm>
            <a:off x="946344" y="2198522"/>
            <a:ext cx="41069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399" name="Google Shape;399;p28"/>
          <p:cNvGrpSpPr/>
          <p:nvPr/>
        </p:nvGrpSpPr>
        <p:grpSpPr>
          <a:xfrm>
            <a:off x="1404743" y="2315904"/>
            <a:ext cx="6441173" cy="1573422"/>
            <a:chOff x="1513810" y="2665528"/>
            <a:chExt cx="6120419" cy="1573422"/>
          </a:xfrm>
        </p:grpSpPr>
        <p:cxnSp>
          <p:nvCxnSpPr>
            <p:cNvPr id="400" name="Google Shape;400;p28"/>
            <p:cNvCxnSpPr/>
            <p:nvPr/>
          </p:nvCxnSpPr>
          <p:spPr>
            <a:xfrm>
              <a:off x="1513810" y="4210379"/>
              <a:ext cx="6120419" cy="28571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1" name="Google Shape;401;p28"/>
            <p:cNvCxnSpPr/>
            <p:nvPr/>
          </p:nvCxnSpPr>
          <p:spPr>
            <a:xfrm>
              <a:off x="1513810" y="3933140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2" name="Google Shape;402;p28"/>
            <p:cNvCxnSpPr/>
            <p:nvPr/>
          </p:nvCxnSpPr>
          <p:spPr>
            <a:xfrm>
              <a:off x="1513810" y="3293951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3" name="Google Shape;403;p28"/>
            <p:cNvCxnSpPr/>
            <p:nvPr/>
          </p:nvCxnSpPr>
          <p:spPr>
            <a:xfrm>
              <a:off x="1513810" y="2981787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4" name="Google Shape;404;p28"/>
            <p:cNvCxnSpPr/>
            <p:nvPr/>
          </p:nvCxnSpPr>
          <p:spPr>
            <a:xfrm>
              <a:off x="1513810" y="2665528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5" name="Google Shape;405;p28"/>
            <p:cNvCxnSpPr/>
            <p:nvPr/>
          </p:nvCxnSpPr>
          <p:spPr>
            <a:xfrm>
              <a:off x="1513810" y="3604394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06" name="Google Shape;406;p28"/>
          <p:cNvSpPr/>
          <p:nvPr/>
        </p:nvSpPr>
        <p:spPr>
          <a:xfrm>
            <a:off x="3173142" y="1891890"/>
            <a:ext cx="493849" cy="2001680"/>
          </a:xfrm>
          <a:prstGeom prst="rect">
            <a:avLst/>
          </a:prstGeom>
          <a:gradFill>
            <a:gsLst>
              <a:gs pos="0">
                <a:srgbClr val="F7942F"/>
              </a:gs>
              <a:gs pos="100000">
                <a:srgbClr val="EF206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07" name="Google Shape;407;p28"/>
          <p:cNvSpPr/>
          <p:nvPr/>
        </p:nvSpPr>
        <p:spPr>
          <a:xfrm>
            <a:off x="2073198" y="2038861"/>
            <a:ext cx="511415" cy="1850465"/>
          </a:xfrm>
          <a:prstGeom prst="rect">
            <a:avLst/>
          </a:prstGeom>
          <a:gradFill>
            <a:gsLst>
              <a:gs pos="0">
                <a:srgbClr val="83FFE4"/>
              </a:gs>
              <a:gs pos="100000">
                <a:srgbClr val="254BF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2079585" y="2075193"/>
            <a:ext cx="4986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546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9" name="Google Shape;409;p28"/>
          <p:cNvSpPr txBox="1"/>
          <p:nvPr/>
        </p:nvSpPr>
        <p:spPr>
          <a:xfrm>
            <a:off x="3174739" y="1889172"/>
            <a:ext cx="4986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590</a:t>
            </a:r>
            <a:endParaRPr sz="1200" b="1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0" name="Google Shape;410;p28"/>
          <p:cNvSpPr/>
          <p:nvPr/>
        </p:nvSpPr>
        <p:spPr>
          <a:xfrm>
            <a:off x="6662777" y="1920378"/>
            <a:ext cx="493849" cy="1999316"/>
          </a:xfrm>
          <a:prstGeom prst="rect">
            <a:avLst/>
          </a:prstGeom>
          <a:gradFill>
            <a:gsLst>
              <a:gs pos="0">
                <a:srgbClr val="F7942F"/>
              </a:gs>
              <a:gs pos="100000">
                <a:srgbClr val="EF206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1" name="Google Shape;411;p28"/>
          <p:cNvSpPr/>
          <p:nvPr/>
        </p:nvSpPr>
        <p:spPr>
          <a:xfrm>
            <a:off x="5568736" y="2053400"/>
            <a:ext cx="511415" cy="1862054"/>
          </a:xfrm>
          <a:prstGeom prst="rect">
            <a:avLst/>
          </a:prstGeom>
          <a:gradFill>
            <a:gsLst>
              <a:gs pos="0">
                <a:srgbClr val="83FFE4"/>
              </a:gs>
              <a:gs pos="100000">
                <a:srgbClr val="254BF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2" name="Google Shape;412;p28"/>
          <p:cNvSpPr txBox="1"/>
          <p:nvPr/>
        </p:nvSpPr>
        <p:spPr>
          <a:xfrm>
            <a:off x="5575123" y="2070068"/>
            <a:ext cx="4986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546</a:t>
            </a:r>
            <a:endParaRPr sz="1200" b="1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13" name="Google Shape;413;p28"/>
          <p:cNvSpPr txBox="1"/>
          <p:nvPr/>
        </p:nvSpPr>
        <p:spPr>
          <a:xfrm>
            <a:off x="6660381" y="1914106"/>
            <a:ext cx="4986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589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4" name="Google Shape;414;p28"/>
          <p:cNvSpPr/>
          <p:nvPr/>
        </p:nvSpPr>
        <p:spPr>
          <a:xfrm>
            <a:off x="1322262" y="4587040"/>
            <a:ext cx="3685215" cy="36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環境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b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 </a:t>
            </a: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| TS-873AeU、QTS 5.0、8 x Samsung 850 Pro 512GB、RAID 5、シックボリューム</a:t>
            </a:r>
            <a:endParaRPr sz="600" dirty="0">
              <a:solidFill>
                <a:srgbClr val="F5F5F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 | Windows 10 </a:t>
            </a: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Pro、Intel</a:t>
            </a: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Core i7-6700 3.4 GHz、32GB RAM</a:t>
            </a:r>
            <a:endParaRPr sz="600" dirty="0">
              <a:solidFill>
                <a:srgbClr val="F5F5F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title"/>
          </p:nvPr>
        </p:nvSpPr>
        <p:spPr>
          <a:xfrm>
            <a:off x="473385" y="368825"/>
            <a:ext cx="8295864" cy="107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00" dirty="0" err="1" smtClean="0"/>
              <a:t>オプションのネットワーク拡張カード</a:t>
            </a:r>
            <a:r>
              <a:rPr lang="en-US" sz="2800" dirty="0" smtClean="0"/>
              <a:t>(2 </a:t>
            </a:r>
            <a:r>
              <a:rPr lang="en-US" sz="2800" dirty="0"/>
              <a:t>x </a:t>
            </a:r>
            <a:r>
              <a:rPr lang="en-US" sz="2800" dirty="0" smtClean="0"/>
              <a:t>10GbE)を</a:t>
            </a:r>
            <a:br>
              <a:rPr lang="en-US" sz="2800" dirty="0" smtClean="0"/>
            </a:br>
            <a:r>
              <a:rPr lang="en-US" sz="2800" dirty="0" err="1" smtClean="0"/>
              <a:t>インストールしてパフォーマンスを向上</a:t>
            </a:r>
            <a:endParaRPr sz="2800" dirty="0">
              <a:sym typeface="Arial"/>
            </a:endParaRPr>
          </a:p>
        </p:txBody>
      </p:sp>
      <p:sp>
        <p:nvSpPr>
          <p:cNvPr id="420" name="Google Shape;420;p29"/>
          <p:cNvSpPr txBox="1"/>
          <p:nvPr/>
        </p:nvSpPr>
        <p:spPr>
          <a:xfrm>
            <a:off x="1184488" y="1539132"/>
            <a:ext cx="3439978" cy="3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10GbE </a:t>
            </a:r>
            <a:r>
              <a:rPr lang="en-US" sz="1050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SMB</a:t>
            </a:r>
            <a:r>
              <a:rPr lang="en-US" sz="1050" dirty="0" err="1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シーケンシャルスループット</a:t>
            </a:r>
            <a:r>
              <a:rPr lang="en-US" sz="1050" dirty="0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(512KB</a:t>
            </a:r>
            <a:r>
              <a:rPr lang="en-US" sz="1050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1050" b="0" i="0" u="none" strike="noStrike" cap="none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1" name="Google Shape;421;p29"/>
          <p:cNvSpPr txBox="1"/>
          <p:nvPr/>
        </p:nvSpPr>
        <p:spPr>
          <a:xfrm>
            <a:off x="4670313" y="1519434"/>
            <a:ext cx="3664220" cy="41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x 10GbE </a:t>
            </a:r>
            <a:r>
              <a:rPr lang="en-US" sz="1050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SMB</a:t>
            </a:r>
            <a:r>
              <a:rPr lang="en-US" sz="1050" dirty="0" err="1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シーケンシャルスループット</a:t>
            </a:r>
            <a:r>
              <a:rPr lang="en-US" sz="1050" dirty="0" smtClean="0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(512KB)</a:t>
            </a:r>
            <a:endParaRPr sz="1050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 err="1">
                <a:solidFill>
                  <a:srgbClr val="F2F2F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NAS暗号化ボリューム</a:t>
            </a:r>
            <a:endParaRPr sz="1050" dirty="0">
              <a:solidFill>
                <a:srgbClr val="F2F2F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2" name="Google Shape;422;p29"/>
          <p:cNvSpPr/>
          <p:nvPr/>
        </p:nvSpPr>
        <p:spPr>
          <a:xfrm>
            <a:off x="1404307" y="1905210"/>
            <a:ext cx="2896949" cy="2072475"/>
          </a:xfrm>
          <a:prstGeom prst="rect">
            <a:avLst/>
          </a:prstGeom>
          <a:gradFill>
            <a:gsLst>
              <a:gs pos="0">
                <a:srgbClr val="7A6246">
                  <a:alpha val="36862"/>
                </a:srgbClr>
              </a:gs>
              <a:gs pos="100000">
                <a:srgbClr val="7A6246">
                  <a:alpha val="4274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3" name="Google Shape;423;p29"/>
          <p:cNvSpPr/>
          <p:nvPr/>
        </p:nvSpPr>
        <p:spPr>
          <a:xfrm>
            <a:off x="4865182" y="1936416"/>
            <a:ext cx="2980298" cy="2072475"/>
          </a:xfrm>
          <a:prstGeom prst="rect">
            <a:avLst/>
          </a:prstGeom>
          <a:gradFill>
            <a:gsLst>
              <a:gs pos="0">
                <a:srgbClr val="7A6246">
                  <a:alpha val="36862"/>
                </a:srgbClr>
              </a:gs>
              <a:gs pos="100000">
                <a:srgbClr val="7A6246">
                  <a:alpha val="4274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4" name="Google Shape;424;p29"/>
          <p:cNvSpPr txBox="1"/>
          <p:nvPr/>
        </p:nvSpPr>
        <p:spPr>
          <a:xfrm>
            <a:off x="1861716" y="3977685"/>
            <a:ext cx="925778" cy="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読</a:t>
            </a:r>
            <a:r>
              <a:rPr lang="ja-JP" alt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み取り</a:t>
            </a:r>
            <a:endParaRPr sz="13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5" name="Google Shape;425;p29"/>
          <p:cNvSpPr txBox="1"/>
          <p:nvPr/>
        </p:nvSpPr>
        <p:spPr>
          <a:xfrm>
            <a:off x="2955853" y="3977685"/>
            <a:ext cx="925778" cy="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</a:t>
            </a:r>
            <a:r>
              <a:rPr lang="ja-JP" alt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き込み</a:t>
            </a:r>
            <a:endParaRPr sz="13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6" name="Google Shape;426;p29"/>
          <p:cNvSpPr txBox="1"/>
          <p:nvPr/>
        </p:nvSpPr>
        <p:spPr>
          <a:xfrm rot="-5400000">
            <a:off x="515082" y="3677395"/>
            <a:ext cx="64163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（MB /秒）</a:t>
            </a:r>
            <a:endParaRPr sz="100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7" name="Google Shape;427;p29"/>
          <p:cNvSpPr txBox="1"/>
          <p:nvPr/>
        </p:nvSpPr>
        <p:spPr>
          <a:xfrm>
            <a:off x="5350442" y="4008891"/>
            <a:ext cx="925778" cy="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読</a:t>
            </a:r>
            <a:r>
              <a:rPr lang="ja-JP" alt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み取り</a:t>
            </a:r>
            <a:endParaRPr sz="13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8" name="Google Shape;428;p29"/>
          <p:cNvSpPr txBox="1"/>
          <p:nvPr/>
        </p:nvSpPr>
        <p:spPr>
          <a:xfrm>
            <a:off x="6434799" y="4008891"/>
            <a:ext cx="925778" cy="29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</a:t>
            </a:r>
            <a:r>
              <a:rPr lang="ja-JP" altLang="en-US" sz="13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き込み</a:t>
            </a:r>
            <a:endParaRPr sz="13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29" name="Google Shape;429;p29"/>
          <p:cNvSpPr/>
          <p:nvPr/>
        </p:nvSpPr>
        <p:spPr>
          <a:xfrm>
            <a:off x="1183880" y="3855253"/>
            <a:ext cx="26000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30" name="Google Shape;430;p29"/>
          <p:cNvSpPr/>
          <p:nvPr/>
        </p:nvSpPr>
        <p:spPr>
          <a:xfrm>
            <a:off x="1033198" y="3540492"/>
            <a:ext cx="41069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31" name="Google Shape;431;p29"/>
          <p:cNvSpPr/>
          <p:nvPr/>
        </p:nvSpPr>
        <p:spPr>
          <a:xfrm>
            <a:off x="957858" y="3225731"/>
            <a:ext cx="48603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32" name="Google Shape;432;p29"/>
          <p:cNvSpPr/>
          <p:nvPr/>
        </p:nvSpPr>
        <p:spPr>
          <a:xfrm>
            <a:off x="957858" y="2910969"/>
            <a:ext cx="48603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33" name="Google Shape;433;p29"/>
          <p:cNvSpPr/>
          <p:nvPr/>
        </p:nvSpPr>
        <p:spPr>
          <a:xfrm>
            <a:off x="957858" y="2596208"/>
            <a:ext cx="48603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34" name="Google Shape;434;p29"/>
          <p:cNvSpPr/>
          <p:nvPr/>
        </p:nvSpPr>
        <p:spPr>
          <a:xfrm>
            <a:off x="957858" y="2281446"/>
            <a:ext cx="48603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rgbClr val="F8F8F8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2500</a:t>
            </a:r>
            <a:endParaRPr sz="1050" b="0" i="0" u="none" strike="noStrike" cap="none" dirty="0">
              <a:solidFill>
                <a:srgbClr val="F8F8F8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435" name="Google Shape;435;p29"/>
          <p:cNvGrpSpPr/>
          <p:nvPr/>
        </p:nvGrpSpPr>
        <p:grpSpPr>
          <a:xfrm>
            <a:off x="1404307" y="2398828"/>
            <a:ext cx="6441173" cy="1573422"/>
            <a:chOff x="1513810" y="2665528"/>
            <a:chExt cx="6120419" cy="1573422"/>
          </a:xfrm>
        </p:grpSpPr>
        <p:cxnSp>
          <p:nvCxnSpPr>
            <p:cNvPr id="436" name="Google Shape;436;p29"/>
            <p:cNvCxnSpPr/>
            <p:nvPr/>
          </p:nvCxnSpPr>
          <p:spPr>
            <a:xfrm>
              <a:off x="1513810" y="4210379"/>
              <a:ext cx="6120419" cy="28571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" name="Google Shape;437;p29"/>
            <p:cNvCxnSpPr/>
            <p:nvPr/>
          </p:nvCxnSpPr>
          <p:spPr>
            <a:xfrm>
              <a:off x="1513810" y="3933140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8" name="Google Shape;438;p29"/>
            <p:cNvCxnSpPr/>
            <p:nvPr/>
          </p:nvCxnSpPr>
          <p:spPr>
            <a:xfrm>
              <a:off x="1513810" y="3293951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9" name="Google Shape;439;p29"/>
            <p:cNvCxnSpPr/>
            <p:nvPr/>
          </p:nvCxnSpPr>
          <p:spPr>
            <a:xfrm>
              <a:off x="1513810" y="2981787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0" name="Google Shape;440;p29"/>
            <p:cNvCxnSpPr/>
            <p:nvPr/>
          </p:nvCxnSpPr>
          <p:spPr>
            <a:xfrm>
              <a:off x="1513810" y="2665528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1" name="Google Shape;441;p29"/>
            <p:cNvCxnSpPr/>
            <p:nvPr/>
          </p:nvCxnSpPr>
          <p:spPr>
            <a:xfrm>
              <a:off x="1513810" y="3604394"/>
              <a:ext cx="6120419" cy="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42" name="Google Shape;442;p29"/>
          <p:cNvSpPr/>
          <p:nvPr/>
        </p:nvSpPr>
        <p:spPr>
          <a:xfrm>
            <a:off x="3172706" y="3139422"/>
            <a:ext cx="493849" cy="837072"/>
          </a:xfrm>
          <a:prstGeom prst="rect">
            <a:avLst/>
          </a:prstGeom>
          <a:gradFill>
            <a:gsLst>
              <a:gs pos="0">
                <a:srgbClr val="F7942F"/>
              </a:gs>
              <a:gs pos="100000">
                <a:srgbClr val="EF206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3" name="Google Shape;443;p29"/>
          <p:cNvSpPr/>
          <p:nvPr/>
        </p:nvSpPr>
        <p:spPr>
          <a:xfrm>
            <a:off x="2072762" y="2483514"/>
            <a:ext cx="511415" cy="1488736"/>
          </a:xfrm>
          <a:prstGeom prst="rect">
            <a:avLst/>
          </a:prstGeom>
          <a:gradFill>
            <a:gsLst>
              <a:gs pos="0">
                <a:srgbClr val="83FFE4"/>
              </a:gs>
              <a:gs pos="100000">
                <a:srgbClr val="254BF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4" name="Google Shape;444;p29"/>
          <p:cNvSpPr txBox="1"/>
          <p:nvPr/>
        </p:nvSpPr>
        <p:spPr>
          <a:xfrm>
            <a:off x="1980869" y="2156240"/>
            <a:ext cx="685550" cy="266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2361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5" name="Google Shape;445;p29"/>
          <p:cNvSpPr txBox="1"/>
          <p:nvPr/>
        </p:nvSpPr>
        <p:spPr>
          <a:xfrm>
            <a:off x="3095354" y="2843326"/>
            <a:ext cx="672281" cy="25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1373</a:t>
            </a:r>
            <a:endParaRPr sz="12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6" name="Google Shape;446;p29"/>
          <p:cNvSpPr/>
          <p:nvPr/>
        </p:nvSpPr>
        <p:spPr>
          <a:xfrm>
            <a:off x="6662341" y="3204378"/>
            <a:ext cx="493849" cy="798239"/>
          </a:xfrm>
          <a:prstGeom prst="rect">
            <a:avLst/>
          </a:prstGeom>
          <a:gradFill>
            <a:gsLst>
              <a:gs pos="0">
                <a:srgbClr val="F7942F"/>
              </a:gs>
              <a:gs pos="100000">
                <a:srgbClr val="EF206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7" name="Google Shape;447;p29"/>
          <p:cNvSpPr/>
          <p:nvPr/>
        </p:nvSpPr>
        <p:spPr>
          <a:xfrm>
            <a:off x="5568300" y="2477672"/>
            <a:ext cx="511415" cy="1520706"/>
          </a:xfrm>
          <a:prstGeom prst="rect">
            <a:avLst/>
          </a:prstGeom>
          <a:gradFill>
            <a:gsLst>
              <a:gs pos="0">
                <a:srgbClr val="83FFE4"/>
              </a:gs>
              <a:gs pos="100000">
                <a:srgbClr val="254BF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8" name="Google Shape;448;p29"/>
          <p:cNvSpPr txBox="1"/>
          <p:nvPr/>
        </p:nvSpPr>
        <p:spPr>
          <a:xfrm>
            <a:off x="5511867" y="2156240"/>
            <a:ext cx="651609" cy="2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2362</a:t>
            </a:r>
            <a:endParaRPr sz="12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49" name="Google Shape;449;p29"/>
          <p:cNvSpPr txBox="1"/>
          <p:nvPr/>
        </p:nvSpPr>
        <p:spPr>
          <a:xfrm>
            <a:off x="6578267" y="2887898"/>
            <a:ext cx="660152" cy="29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1270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0" name="Google Shape;450;p29"/>
          <p:cNvSpPr/>
          <p:nvPr/>
        </p:nvSpPr>
        <p:spPr>
          <a:xfrm>
            <a:off x="5350442" y="4688675"/>
            <a:ext cx="2877831" cy="18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</a:t>
            </a:r>
            <a:r>
              <a:rPr lang="en-US" sz="600" dirty="0" err="1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ラボでテスト</a:t>
            </a:r>
            <a:r>
              <a:rPr lang="ja-JP" alt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されました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数値は環境によって異なる場合があります</a:t>
            </a: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1" name="Google Shape;451;p29"/>
          <p:cNvSpPr/>
          <p:nvPr/>
        </p:nvSpPr>
        <p:spPr>
          <a:xfrm>
            <a:off x="1287646" y="4497680"/>
            <a:ext cx="3685215" cy="55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環境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b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 </a:t>
            </a: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| TS-873AeU、QTS 5.0、8 x Samsung 850 Pro 512GB、RAID 5、シックボリューム</a:t>
            </a:r>
            <a:endParaRPr sz="600" dirty="0">
              <a:solidFill>
                <a:srgbClr val="F5F5F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 | Windows 10 </a:t>
            </a: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Pro、Intel</a:t>
            </a: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Core i7-6700 3.4 GHz、32GB RAM</a:t>
            </a:r>
            <a:endParaRPr sz="600" dirty="0">
              <a:solidFill>
                <a:srgbClr val="F5F5F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イーサネットインストールQXG-10G2T-X710拡張カード</a:t>
            </a:r>
            <a:endParaRPr sz="600" dirty="0">
              <a:solidFill>
                <a:srgbClr val="F5F5F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IOmeter</a:t>
            </a: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| RAM 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128MB、ランプアップ時間30</a:t>
            </a:r>
            <a:r>
              <a:rPr lang="ja-JP" alt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秒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、シーケンス実行時間3</a:t>
            </a:r>
            <a:r>
              <a:rPr lang="ja-JP" alt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、16人の</a:t>
            </a:r>
            <a:r>
              <a:rPr lang="ja-JP" alt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従事者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未処理</a:t>
            </a:r>
            <a:r>
              <a:rPr lang="en-US" altLang="ja-JP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I/O 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ja-JP" alt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</a:t>
            </a:r>
            <a:r>
              <a:rPr lang="en-US" sz="600" dirty="0" smtClean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、1 </a:t>
            </a:r>
            <a:r>
              <a:rPr lang="en-US" sz="600" dirty="0">
                <a:solidFill>
                  <a:srgbClr val="F5F5F5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MB</a:t>
            </a:r>
            <a:endParaRPr sz="600" dirty="0">
              <a:solidFill>
                <a:srgbClr val="F5F5F5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0"/>
          <p:cNvSpPr txBox="1"/>
          <p:nvPr/>
        </p:nvSpPr>
        <p:spPr>
          <a:xfrm>
            <a:off x="523470" y="2887361"/>
            <a:ext cx="301421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</a:pPr>
            <a:r>
              <a:rPr lang="en-US" sz="24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NASのインストール</a:t>
            </a:r>
            <a:endParaRPr sz="24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57" name="Google Shape;457;p30"/>
          <p:cNvSpPr txBox="1"/>
          <p:nvPr/>
        </p:nvSpPr>
        <p:spPr>
          <a:xfrm>
            <a:off x="763311" y="1787551"/>
            <a:ext cx="2406420" cy="67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TS-873AeU</a:t>
            </a:r>
            <a:endParaRPr sz="28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458" name="Google Shape;458;p30"/>
          <p:cNvCxnSpPr/>
          <p:nvPr/>
        </p:nvCxnSpPr>
        <p:spPr>
          <a:xfrm>
            <a:off x="876861" y="2887361"/>
            <a:ext cx="21793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9" name="Google Shape;459;p30"/>
          <p:cNvSpPr txBox="1"/>
          <p:nvPr/>
        </p:nvSpPr>
        <p:spPr>
          <a:xfrm>
            <a:off x="636146" y="2317845"/>
            <a:ext cx="26916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ベイショートデプスラックマウント</a:t>
            </a:r>
            <a:r>
              <a:rPr 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NASシリーズ</a:t>
            </a:r>
            <a:endParaRPr sz="14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909782-2E6D-40E1-A8FB-04A23715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cs typeface="+mn-ea"/>
                <a:sym typeface="Arial" panose="020B0604020202020204" pitchFamily="34" charset="0"/>
              </a:rPr>
              <a:t>HDD / </a:t>
            </a:r>
            <a:r>
              <a:rPr lang="en-US" altLang="zh-TW" dirty="0" smtClean="0">
                <a:cs typeface="+mn-ea"/>
                <a:sym typeface="Arial" panose="020B0604020202020204" pitchFamily="34" charset="0"/>
              </a:rPr>
              <a:t>SSD</a:t>
            </a:r>
            <a:r>
              <a:rPr lang="ja-JP" altLang="en-US" dirty="0" smtClean="0">
                <a:cs typeface="+mn-ea"/>
                <a:sym typeface="Arial" panose="020B0604020202020204" pitchFamily="34" charset="0"/>
              </a:rPr>
              <a:t>ディスクのインストール</a:t>
            </a:r>
            <a:endParaRPr lang="zh-TW" altLang="en-US" dirty="0"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A078142-D1B8-4474-8420-16EF32BFDB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96" y="2245986"/>
            <a:ext cx="2185553" cy="18168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1865DCC-A3A0-43B3-AA0F-03FC98298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133" y="1542215"/>
            <a:ext cx="1346174" cy="151791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93FE5A3-E4FC-4516-B1FE-FA5EC8CFE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214" y="3187328"/>
            <a:ext cx="1332442" cy="142006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5FD1126-EE81-4E4F-97C7-F493F63435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396" y="1564686"/>
            <a:ext cx="1780517" cy="147297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B61F7CF-F7EE-4495-B006-0F53CF49EA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395" y="3154399"/>
            <a:ext cx="1780517" cy="1485923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8F6C5BB8-F16A-4A39-B44A-A31A0EEAD00D}"/>
              </a:ext>
            </a:extLst>
          </p:cNvPr>
          <p:cNvGrpSpPr/>
          <p:nvPr/>
        </p:nvGrpSpPr>
        <p:grpSpPr>
          <a:xfrm>
            <a:off x="3028950" y="2301175"/>
            <a:ext cx="602424" cy="1596187"/>
            <a:chOff x="3093104" y="2301174"/>
            <a:chExt cx="2105174" cy="1596187"/>
          </a:xfrm>
        </p:grpSpPr>
        <p:cxnSp>
          <p:nvCxnSpPr>
            <p:cNvPr id="15" name="接點: 肘形 14">
              <a:extLst>
                <a:ext uri="{FF2B5EF4-FFF2-40B4-BE49-F238E27FC236}">
                  <a16:creationId xmlns:a16="http://schemas.microsoft.com/office/drawing/2014/main" id="{714A8EE3-04B0-4B7E-B636-E136EB48AA38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rot="5400000" flipH="1" flipV="1">
              <a:off x="3975728" y="2229226"/>
              <a:ext cx="1150601" cy="129449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接點: 肘形 16">
              <a:extLst>
                <a:ext uri="{FF2B5EF4-FFF2-40B4-BE49-F238E27FC236}">
                  <a16:creationId xmlns:a16="http://schemas.microsoft.com/office/drawing/2014/main" id="{7A18BAF4-EDDC-4D4F-AB7C-F5B643EF06E0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rot="16200000" flipH="1">
              <a:off x="3969648" y="2671688"/>
              <a:ext cx="1159809" cy="129153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接點: 肘形 18">
              <a:extLst>
                <a:ext uri="{FF2B5EF4-FFF2-40B4-BE49-F238E27FC236}">
                  <a16:creationId xmlns:a16="http://schemas.microsoft.com/office/drawing/2014/main" id="{CCD3D504-E694-4C51-B980-3688BB04487E}"/>
                </a:ext>
              </a:extLst>
            </p:cNvPr>
            <p:cNvCxnSpPr>
              <a:cxnSpLocks/>
            </p:cNvCxnSpPr>
            <p:nvPr/>
          </p:nvCxnSpPr>
          <p:spPr>
            <a:xfrm>
              <a:off x="3093104" y="3154398"/>
              <a:ext cx="810673" cy="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BC238620-68C9-4735-8198-09D8DC094B8B}"/>
              </a:ext>
            </a:extLst>
          </p:cNvPr>
          <p:cNvGrpSpPr/>
          <p:nvPr/>
        </p:nvGrpSpPr>
        <p:grpSpPr>
          <a:xfrm>
            <a:off x="5643651" y="2301173"/>
            <a:ext cx="452739" cy="1596189"/>
            <a:chOff x="5643656" y="2301173"/>
            <a:chExt cx="767258" cy="1596189"/>
          </a:xfrm>
        </p:grpSpPr>
        <p:cxnSp>
          <p:nvCxnSpPr>
            <p:cNvPr id="22" name="接點: 肘形 21">
              <a:extLst>
                <a:ext uri="{FF2B5EF4-FFF2-40B4-BE49-F238E27FC236}">
                  <a16:creationId xmlns:a16="http://schemas.microsoft.com/office/drawing/2014/main" id="{2F105BD7-90BA-433E-8281-33A62A9E5B96}"/>
                </a:ext>
              </a:extLst>
            </p:cNvPr>
            <p:cNvCxnSpPr>
              <a:cxnSpLocks/>
              <a:stCxn id="6" idx="3"/>
              <a:endCxn id="10" idx="1"/>
            </p:cNvCxnSpPr>
            <p:nvPr/>
          </p:nvCxnSpPr>
          <p:spPr>
            <a:xfrm flipV="1">
              <a:off x="5659307" y="2301173"/>
              <a:ext cx="740735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2B0E7D32-271F-4655-9EB8-D74846D34D9D}"/>
                </a:ext>
              </a:extLst>
            </p:cNvPr>
            <p:cNvCxnSpPr>
              <a:cxnSpLocks/>
              <a:stCxn id="8" idx="3"/>
              <a:endCxn id="12" idx="1"/>
            </p:cNvCxnSpPr>
            <p:nvPr/>
          </p:nvCxnSpPr>
          <p:spPr>
            <a:xfrm flipV="1">
              <a:off x="5643656" y="3897361"/>
              <a:ext cx="76725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00E2A9E-D94A-4DEE-A383-F90060F4456D}"/>
              </a:ext>
            </a:extLst>
          </p:cNvPr>
          <p:cNvSpPr txBox="1"/>
          <p:nvPr/>
        </p:nvSpPr>
        <p:spPr>
          <a:xfrm>
            <a:off x="3554100" y="2176067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3.5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インチ</a:t>
            </a:r>
            <a:endParaRPr lang="zh-TW" altLang="en-US" sz="12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1EF87E9-4CFD-4524-875A-D0787D70005A}"/>
              </a:ext>
            </a:extLst>
          </p:cNvPr>
          <p:cNvSpPr txBox="1"/>
          <p:nvPr/>
        </p:nvSpPr>
        <p:spPr>
          <a:xfrm>
            <a:off x="3554100" y="3764760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2.5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インチ</a:t>
            </a:r>
            <a:endParaRPr lang="zh-TW" altLang="en-US" sz="12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680280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2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 err="1"/>
              <a:t>NASの初期化</a:t>
            </a:r>
            <a:endParaRPr dirty="0">
              <a:sym typeface="Arial"/>
            </a:endParaRPr>
          </a:p>
        </p:txBody>
      </p:sp>
      <p:sp>
        <p:nvSpPr>
          <p:cNvPr id="484" name="Google Shape;484;p32"/>
          <p:cNvSpPr txBox="1"/>
          <p:nvPr/>
        </p:nvSpPr>
        <p:spPr>
          <a:xfrm>
            <a:off x="720000" y="838200"/>
            <a:ext cx="3293200" cy="3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</a:pPr>
            <a:endParaRPr sz="32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485" name="Google Shape;48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162314"/>
            <a:ext cx="3853851" cy="2142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680" y="2151694"/>
            <a:ext cx="3228435" cy="2153442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2"/>
          <p:cNvSpPr txBox="1"/>
          <p:nvPr/>
        </p:nvSpPr>
        <p:spPr>
          <a:xfrm>
            <a:off x="1037007" y="1604327"/>
            <a:ext cx="31820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スマートフォン</a:t>
            </a: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QR</a:t>
            </a: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コードを</a:t>
            </a:r>
            <a:endParaRPr 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スキャンしてインストール</a:t>
            </a:r>
            <a:endParaRPr sz="14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8" name="Google Shape;488;p32"/>
          <p:cNvSpPr txBox="1"/>
          <p:nvPr/>
        </p:nvSpPr>
        <p:spPr>
          <a:xfrm>
            <a:off x="4850633" y="1604327"/>
            <a:ext cx="34270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Qfinder</a:t>
            </a:r>
            <a:r>
              <a:rPr 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Proプログラムを</a:t>
            </a:r>
            <a:endParaRPr lang="en-US" dirty="0" smtClean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コンピュータにダウンロードしてインストール</a:t>
            </a:r>
            <a:endParaRPr sz="14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489" name="Google Shape;489;p32"/>
          <p:cNvSpPr/>
          <p:nvPr/>
        </p:nvSpPr>
        <p:spPr>
          <a:xfrm>
            <a:off x="758062" y="1629668"/>
            <a:ext cx="278946" cy="278948"/>
          </a:xfrm>
          <a:prstGeom prst="ellipse">
            <a:avLst/>
          </a:prstGeom>
          <a:solidFill>
            <a:srgbClr val="E9C2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0" name="Google Shape;490;p32"/>
          <p:cNvSpPr/>
          <p:nvPr/>
        </p:nvSpPr>
        <p:spPr>
          <a:xfrm>
            <a:off x="4571687" y="1629668"/>
            <a:ext cx="278946" cy="278948"/>
          </a:xfrm>
          <a:prstGeom prst="ellipse">
            <a:avLst/>
          </a:prstGeom>
          <a:solidFill>
            <a:srgbClr val="E9C2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C4800D2-48BA-4481-8D51-DF7D7A71391B}"/>
              </a:ext>
            </a:extLst>
          </p:cNvPr>
          <p:cNvSpPr/>
          <p:nvPr/>
        </p:nvSpPr>
        <p:spPr>
          <a:xfrm>
            <a:off x="149806" y="863696"/>
            <a:ext cx="2187430" cy="214980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B91AF4EE-DF16-4558-A147-B796509C06DA}"/>
              </a:ext>
            </a:extLst>
          </p:cNvPr>
          <p:cNvSpPr/>
          <p:nvPr/>
        </p:nvSpPr>
        <p:spPr>
          <a:xfrm>
            <a:off x="4148848" y="731871"/>
            <a:ext cx="2187430" cy="214980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新しい</a:t>
            </a:r>
            <a:r>
              <a:rPr lang="en-US" altLang="ja-JP" dirty="0" err="1" smtClean="0"/>
              <a:t>QTS</a:t>
            </a:r>
            <a:r>
              <a:rPr lang="en-US" altLang="ja-JP" dirty="0" smtClean="0"/>
              <a:t> 5.0</a:t>
            </a:r>
            <a:r>
              <a:rPr lang="ja-JP" altLang="en-US" dirty="0" smtClean="0"/>
              <a:t> </a:t>
            </a:r>
            <a:r>
              <a:rPr lang="en-US" altLang="ja-JP" dirty="0" smtClean="0"/>
              <a:t>NAS</a:t>
            </a:r>
            <a:r>
              <a:rPr lang="en-US" altLang="ja-JP" dirty="0"/>
              <a:t> </a:t>
            </a:r>
            <a:r>
              <a:rPr lang="en-US" altLang="ja-JP" dirty="0" smtClean="0"/>
              <a:t>OS</a:t>
            </a:r>
            <a:r>
              <a:rPr lang="ja-JP" altLang="en-US" dirty="0" smtClean="0"/>
              <a:t>を標準搭載</a:t>
            </a:r>
            <a:endParaRPr lang="zh-TW" altLang="en-US" dirty="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A9D308C-475D-44C5-900C-DB33363AF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455" y="2814822"/>
            <a:ext cx="5704040" cy="356565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1A07680-92C4-4AF2-BCAA-0A5420040C38}"/>
              </a:ext>
            </a:extLst>
          </p:cNvPr>
          <p:cNvSpPr/>
          <p:nvPr/>
        </p:nvSpPr>
        <p:spPr>
          <a:xfrm>
            <a:off x="-152400" y="4080543"/>
            <a:ext cx="9364133" cy="193442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7000">
                <a:schemeClr val="bg1"/>
              </a:gs>
            </a:gsLst>
            <a:lin ang="54007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F5DB5582-439B-4AFA-AF89-2F2A66C5B396}"/>
              </a:ext>
            </a:extLst>
          </p:cNvPr>
          <p:cNvSpPr/>
          <p:nvPr/>
        </p:nvSpPr>
        <p:spPr>
          <a:xfrm>
            <a:off x="4224966" y="2271333"/>
            <a:ext cx="2187430" cy="214980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38755F07-EDB8-4763-855E-7C81C407E4A5}"/>
              </a:ext>
            </a:extLst>
          </p:cNvPr>
          <p:cNvSpPr/>
          <p:nvPr/>
        </p:nvSpPr>
        <p:spPr>
          <a:xfrm>
            <a:off x="149806" y="3535184"/>
            <a:ext cx="2187430" cy="214980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1BA1E632-D995-4237-9B08-849873A7AC3F}"/>
              </a:ext>
            </a:extLst>
          </p:cNvPr>
          <p:cNvSpPr/>
          <p:nvPr/>
        </p:nvSpPr>
        <p:spPr>
          <a:xfrm>
            <a:off x="149806" y="2156352"/>
            <a:ext cx="2187430" cy="214980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C2135F2-60A6-4F09-951D-964A1D0A5B5C}"/>
              </a:ext>
            </a:extLst>
          </p:cNvPr>
          <p:cNvSpPr txBox="1"/>
          <p:nvPr/>
        </p:nvSpPr>
        <p:spPr>
          <a:xfrm>
            <a:off x="5817874" y="1577679"/>
            <a:ext cx="3214444" cy="9002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アップグレードした</a:t>
            </a:r>
            <a:r>
              <a:rPr lang="en-US" altLang="zh-TW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Linux </a:t>
            </a:r>
            <a:r>
              <a:rPr lang="en-US" altLang="zh-TW" sz="16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Kernel 5</a:t>
            </a:r>
          </a:p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データセキュリティ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を強化して</a:t>
            </a:r>
            <a:endParaRPr lang="en-US" altLang="ja-JP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資産を保護</a:t>
            </a:r>
            <a:endParaRPr lang="en-US" altLang="zh-TW" sz="16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8" name="圖片 4">
            <a:extLst>
              <a:ext uri="{FF2B5EF4-FFF2-40B4-BE49-F238E27FC236}">
                <a16:creationId xmlns:a16="http://schemas.microsoft.com/office/drawing/2014/main" id="{4133E8CF-25F7-4096-87F3-F4C501E6FD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428" y="1607174"/>
            <a:ext cx="803526" cy="808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43B04FD8-4467-40DE-AF07-1C5B76BC0D03}"/>
              </a:ext>
            </a:extLst>
          </p:cNvPr>
          <p:cNvSpPr txBox="1"/>
          <p:nvPr/>
        </p:nvSpPr>
        <p:spPr>
          <a:xfrm>
            <a:off x="1761384" y="1741541"/>
            <a:ext cx="2675067" cy="6078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b="1" dirty="0" err="1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WireGuard</a:t>
            </a:r>
            <a:r>
              <a:rPr lang="en-US" altLang="zh-TW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 VPN</a:t>
            </a:r>
            <a:r>
              <a:rPr lang="ja-JP" altLang="en-US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対応</a:t>
            </a:r>
            <a:endParaRPr lang="zh-TW" sz="16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安全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かつ便利な接続</a:t>
            </a:r>
            <a:endParaRPr lang="zh-TW" altLang="en-US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0" name="圖片 6" descr="一張含有 文字, 標誌, 室外 的圖片&#10;&#10;自動產生的描述">
            <a:extLst>
              <a:ext uri="{FF2B5EF4-FFF2-40B4-BE49-F238E27FC236}">
                <a16:creationId xmlns:a16="http://schemas.microsoft.com/office/drawing/2014/main" id="{4B3A7CD8-F862-4405-9461-C438A5171F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510" y="1607174"/>
            <a:ext cx="842482" cy="814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圖片 7">
            <a:extLst>
              <a:ext uri="{FF2B5EF4-FFF2-40B4-BE49-F238E27FC236}">
                <a16:creationId xmlns:a16="http://schemas.microsoft.com/office/drawing/2014/main" id="{2E9BF7EF-5699-4C44-870F-1C8F60D299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553" y="2820751"/>
            <a:ext cx="795858" cy="807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45DE686B-EC15-4671-A8B7-AD5AC7644CD0}"/>
              </a:ext>
            </a:extLst>
          </p:cNvPr>
          <p:cNvSpPr txBox="1"/>
          <p:nvPr/>
        </p:nvSpPr>
        <p:spPr>
          <a:xfrm>
            <a:off x="5817874" y="2933484"/>
            <a:ext cx="2690932" cy="6078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ja-JP" altLang="en-US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まったく新しい</a:t>
            </a:r>
            <a:r>
              <a:rPr lang="en-US" altLang="zh-TW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UI</a:t>
            </a:r>
            <a:endParaRPr lang="en-US" altLang="zh-TW" sz="16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シンプルでスムーズなユーザー体験</a:t>
            </a:r>
            <a:endParaRPr lang="zh-TW" altLang="en-US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6EC32DE3-9FE6-4196-86E4-73681C516E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10" y="2815264"/>
            <a:ext cx="842482" cy="85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D930CC9E-F1DA-4693-9DA2-3416481E5785}"/>
              </a:ext>
            </a:extLst>
          </p:cNvPr>
          <p:cNvSpPr txBox="1"/>
          <p:nvPr/>
        </p:nvSpPr>
        <p:spPr>
          <a:xfrm>
            <a:off x="1761384" y="2814822"/>
            <a:ext cx="3011376" cy="85408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AMD</a:t>
            </a:r>
            <a:r>
              <a:rPr lang="ja-JP" altLang="en-US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プロセッサの</a:t>
            </a:r>
            <a:r>
              <a:rPr lang="en-US" altLang="ja-JP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パフォーマンスを向上</a:t>
            </a:r>
            <a:endParaRPr lang="en-US" altLang="zh-TW" sz="16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全体的なパフォーマンス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の向上</a:t>
            </a:r>
            <a:endParaRPr lang="en-US" altLang="zh-TW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429AD3E8-EBAA-45D5-A8B5-3FE91E53CC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09" y="4011860"/>
            <a:ext cx="842484" cy="857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867E51CB-0664-4E8D-8309-092982F3A0B7}"/>
              </a:ext>
            </a:extLst>
          </p:cNvPr>
          <p:cNvSpPr txBox="1"/>
          <p:nvPr/>
        </p:nvSpPr>
        <p:spPr>
          <a:xfrm>
            <a:off x="1761384" y="4033819"/>
            <a:ext cx="3011376" cy="85408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it-IT" altLang="zh-TW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NVMe SSD</a:t>
            </a:r>
            <a:r>
              <a:rPr lang="ja-JP" altLang="en-US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キャッシュの</a:t>
            </a:r>
            <a:r>
              <a:rPr lang="en-US" altLang="ja-JP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パフォーマンスを加速</a:t>
            </a:r>
          </a:p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キャッシュパフォーマンス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の強化</a:t>
            </a:r>
            <a:endParaRPr lang="en-US" altLang="zh-TW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39391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2880" dirty="0" smtClean="0"/>
              <a:t>選</a:t>
            </a:r>
            <a:r>
              <a:rPr lang="ja-JP" altLang="en-US" sz="2880" dirty="0" err="1" smtClean="0"/>
              <a:t>べる</a:t>
            </a:r>
            <a:r>
              <a:rPr lang="en-US" sz="2880" dirty="0" err="1" smtClean="0"/>
              <a:t>デュアルシステム</a:t>
            </a:r>
            <a:r>
              <a:rPr lang="en-US" sz="2880" dirty="0" err="1"/>
              <a:t>、QTS</a:t>
            </a:r>
            <a:r>
              <a:rPr lang="en-US" sz="2880" dirty="0"/>
              <a:t> / </a:t>
            </a:r>
            <a:r>
              <a:rPr lang="en-US" sz="2880" dirty="0" err="1" smtClean="0"/>
              <a:t>QuTS</a:t>
            </a:r>
            <a:r>
              <a:rPr lang="en-US" sz="2880" dirty="0"/>
              <a:t> </a:t>
            </a:r>
            <a:r>
              <a:rPr lang="en-US" sz="2880" dirty="0" smtClean="0"/>
              <a:t>hero</a:t>
            </a:r>
            <a:endParaRPr sz="2880" dirty="0">
              <a:sym typeface="Arial"/>
            </a:endParaRPr>
          </a:p>
        </p:txBody>
      </p:sp>
      <p:sp>
        <p:nvSpPr>
          <p:cNvPr id="518" name="Google Shape;518;p34"/>
          <p:cNvSpPr/>
          <p:nvPr/>
        </p:nvSpPr>
        <p:spPr>
          <a:xfrm>
            <a:off x="713225" y="1778630"/>
            <a:ext cx="3243329" cy="152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出荷時にプリインストールされ</a:t>
            </a:r>
            <a:r>
              <a:rPr lang="ja-JP" altLang="en-US" sz="148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る</a:t>
            </a:r>
            <a:endParaRPr lang="en-US" altLang="ja-JP" sz="148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QTS</a:t>
            </a:r>
            <a:r>
              <a:rPr lang="en-US" sz="148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オペレーティングシステム</a:t>
            </a:r>
            <a:r>
              <a:rPr lang="en-US" sz="148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企業は</a:t>
            </a:r>
            <a:r>
              <a:rPr lang="en-US" sz="148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ユーザー環境によって</a:t>
            </a:r>
            <a:endParaRPr lang="en-US" sz="148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sz="148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heroに切り替えることができます</a:t>
            </a:r>
            <a:r>
              <a:rPr lang="en-US" sz="148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 </a:t>
            </a:r>
            <a:endParaRPr lang="en-US" sz="148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sz="148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heroはZFSファイルシステムを</a:t>
            </a:r>
            <a:endParaRPr lang="en-US" sz="148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使用しており</a:t>
            </a:r>
            <a:r>
              <a:rPr lang="en-US" sz="148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信頼性</a:t>
            </a:r>
            <a:r>
              <a:rPr lang="ja-JP" altLang="en-US" sz="148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en-US" sz="148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</a:t>
            </a:r>
            <a:r>
              <a:rPr lang="ja-JP" alt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められ</a:t>
            </a:r>
            <a:r>
              <a:rPr lang="en-US" sz="148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ます</a:t>
            </a:r>
            <a:r>
              <a:rPr lang="en-US" sz="148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48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19" name="Google Shape;519;p34"/>
          <p:cNvSpPr/>
          <p:nvPr/>
        </p:nvSpPr>
        <p:spPr>
          <a:xfrm>
            <a:off x="713224" y="3318459"/>
            <a:ext cx="8340033" cy="1523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8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注意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</a:p>
          <a:p>
            <a:pPr marL="0" marR="0" lvl="8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 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QTS</a:t>
            </a:r>
            <a:r>
              <a:rPr lang="en-US" sz="11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heroは異なるファイルシステムを使用しており</a:t>
            </a:r>
            <a:r>
              <a:rPr lang="en-US" sz="11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、システムの切り替え中にNAS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をプリインストールされたディスク</a:t>
            </a:r>
            <a:r>
              <a:rPr lang="ja-JP" alt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として扱う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ことは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できません</a:t>
            </a:r>
            <a:r>
              <a:rPr lang="en-US" sz="11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。したがって、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切り替えが完了した</a:t>
            </a:r>
            <a:r>
              <a:rPr lang="ja-JP" alt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後に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1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システムを移行できます</a:t>
            </a:r>
            <a:r>
              <a:rPr 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1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8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en-US" sz="11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heroオペレーティングシステムを使用する場合は、パフォーマンスを向上させるためにシステムとしてSSDを使用することをお勧めします。</a:t>
            </a:r>
            <a:endParaRPr sz="11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8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a. ホットスワップ用に</a:t>
            </a:r>
            <a:r>
              <a:rPr 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、2.5インチ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SATA SSD</a:t>
            </a:r>
            <a:r>
              <a:rPr lang="en-US" sz="1100" b="1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を2つの3.5インチスロットに取り付けることをお勧めします</a:t>
            </a:r>
            <a:endParaRPr sz="11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8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b. マザーボードM.2 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SSDスロットはホットスワップ</a:t>
            </a:r>
            <a:r>
              <a:rPr lang="ja-JP" altLang="en-US" sz="11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に対応</a:t>
            </a:r>
            <a:r>
              <a:rPr lang="en-US" sz="11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していません</a:t>
            </a:r>
            <a:endParaRPr sz="11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20" name="Google Shape;520;p34" descr="一張含有 文字, 大自然, 螢幕擷取畫面, 夜空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0516" y="1610184"/>
            <a:ext cx="4868779" cy="1910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82652A-33F6-460B-B32F-1694726C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14" y="0"/>
            <a:ext cx="8068825" cy="572700"/>
          </a:xfrm>
        </p:spPr>
        <p:txBody>
          <a:bodyPr/>
          <a:lstStyle/>
          <a:p>
            <a:r>
              <a:rPr lang="en-US" altLang="ja-JP" sz="2800" dirty="0" err="1"/>
              <a:t>QuTS</a:t>
            </a:r>
            <a:r>
              <a:rPr lang="en-US" altLang="ja-JP" sz="2800" dirty="0"/>
              <a:t> hero 5には、</a:t>
            </a:r>
            <a:r>
              <a:rPr lang="en-US" altLang="ja-JP" sz="2800" dirty="0" smtClean="0"/>
              <a:t>より高度なデータセキュリティと</a:t>
            </a:r>
            <a:br>
              <a:rPr lang="en-US" altLang="ja-JP" sz="2800" dirty="0" smtClean="0"/>
            </a:br>
            <a:r>
              <a:rPr lang="en-US" altLang="ja-JP" sz="2800" dirty="0" err="1" smtClean="0"/>
              <a:t>保護メカニズムが必要です</a:t>
            </a:r>
            <a:endParaRPr lang="zh-TW" altLang="en-US" sz="2800" dirty="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2607591D-AB87-4BB5-9237-4A0CE9CD3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12809"/>
              </p:ext>
            </p:extLst>
          </p:nvPr>
        </p:nvGraphicFramePr>
        <p:xfrm>
          <a:off x="891181" y="1025078"/>
          <a:ext cx="7552489" cy="3915914"/>
        </p:xfrm>
        <a:graphic>
          <a:graphicData uri="http://schemas.openxmlformats.org/drawingml/2006/table">
            <a:tbl>
              <a:tblPr/>
              <a:tblGrid>
                <a:gridCol w="1979349">
                  <a:extLst>
                    <a:ext uri="{9D8B030D-6E8A-4147-A177-3AD203B41FA5}">
                      <a16:colId xmlns:a16="http://schemas.microsoft.com/office/drawing/2014/main" val="3235213397"/>
                    </a:ext>
                  </a:extLst>
                </a:gridCol>
                <a:gridCol w="2786570">
                  <a:extLst>
                    <a:ext uri="{9D8B030D-6E8A-4147-A177-3AD203B41FA5}">
                      <a16:colId xmlns:a16="http://schemas.microsoft.com/office/drawing/2014/main" val="2224630049"/>
                    </a:ext>
                  </a:extLst>
                </a:gridCol>
                <a:gridCol w="2786570">
                  <a:extLst>
                    <a:ext uri="{9D8B030D-6E8A-4147-A177-3AD203B41FA5}">
                      <a16:colId xmlns:a16="http://schemas.microsoft.com/office/drawing/2014/main" val="3767509786"/>
                    </a:ext>
                  </a:extLst>
                </a:gridCol>
              </a:tblGrid>
              <a:tr h="243526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108000" marR="108000" marT="7165" marB="343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 err="1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sz="1400" b="1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 hero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400" b="1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ea"/>
                          <a:sym typeface="Arial" panose="020B0604020202020204" pitchFamily="34" charset="0"/>
                        </a:rPr>
                        <a:t>QTS</a:t>
                      </a:r>
                    </a:p>
                  </a:txBody>
                  <a:tcPr marL="108000" marR="108000" marT="7165" marB="343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72801"/>
                  </a:ext>
                </a:extLst>
              </a:tr>
              <a:tr h="21451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ファイルシステム</a:t>
                      </a:r>
                      <a:endParaRPr lang="zh-TW" altLang="en-US" sz="800" b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ZFS</a:t>
                      </a: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Ext4</a:t>
                      </a: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813300"/>
                  </a:ext>
                </a:extLst>
              </a:tr>
              <a:tr h="42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SSD</a:t>
                      </a:r>
                      <a:r>
                        <a:rPr lang="ja-JP" altLang="en-US" sz="800" b="0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キャッシュ</a:t>
                      </a:r>
                      <a:endParaRPr lang="zh-TW" altLang="en-US" sz="800" b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読み取りキャッシュ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読み取り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/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書き込みキャッシュ、</a:t>
                      </a:r>
                      <a:r>
                        <a:rPr lang="en-US" altLang="ja-JP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ja-JP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</a:b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読み取りキャッシュ、書き込みキャッシュ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632610"/>
                  </a:ext>
                </a:extLst>
              </a:tr>
              <a:tr h="32170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インライン圧縮</a:t>
                      </a:r>
                      <a:endParaRPr lang="en-US" sz="800" b="0" dirty="0">
                        <a:solidFill>
                          <a:srgbClr val="E9C27B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対応</a:t>
                      </a:r>
                      <a:r>
                        <a:rPr lang="en-US" altLang="zh-TW" sz="800" b="0" i="0" u="none" strike="noStrike" cap="none" dirty="0">
                          <a:solidFill>
                            <a:srgbClr val="FFC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zh-TW" sz="800" b="0" i="0" u="none" strike="noStrike" cap="none" dirty="0">
                          <a:solidFill>
                            <a:srgbClr val="FFC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</a:br>
                      <a: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(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LZ4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圧縮、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RAW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ファイルおよびドキュメントファイルが理想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endParaRPr lang="en-US" altLang="zh-TW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非対応</a:t>
                      </a:r>
                      <a:endParaRPr lang="zh-TW" altLang="en-US" sz="800" b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27290"/>
                  </a:ext>
                </a:extLst>
              </a:tr>
              <a:tr h="32170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sym typeface="Arial" panose="020B0604020202020204" pitchFamily="34" charset="0"/>
                        </a:rPr>
                        <a:t>インライン重複排除</a:t>
                      </a:r>
                      <a:endParaRPr lang="en-US" sz="800" b="0" dirty="0">
                        <a:solidFill>
                          <a:srgbClr val="E9C27B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対応</a:t>
                      </a:r>
                      <a: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</a:b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(16GB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以上の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RAM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が必要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endParaRPr lang="en-US" altLang="zh-TW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非対応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33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リモートバックアップ用</a:t>
                      </a:r>
                      <a:r>
                        <a:rPr lang="en-US" altLang="ja-JP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ja-JP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</a:br>
                      <a:r>
                        <a:rPr lang="en-US" sz="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QuDedup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付属の</a:t>
                      </a:r>
                      <a:r>
                        <a:rPr lang="en-US" altLang="ja-JP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HBS</a:t>
                      </a:r>
                      <a:endParaRPr 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76200" marR="76200" marT="152400" marB="152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対応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対応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93879"/>
                  </a:ext>
                </a:extLst>
              </a:tr>
              <a:tr h="21451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停電保護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ハードウェア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UPS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対応</a:t>
                      </a:r>
                      <a:endParaRPr 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UPS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対応</a:t>
                      </a:r>
                      <a:endParaRPr lang="en-US" altLang="zh-TW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816458"/>
                  </a:ext>
                </a:extLst>
              </a:tr>
              <a:tr h="42890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停電保護</a:t>
                      </a:r>
                      <a:r>
                        <a:rPr lang="en-US" altLang="zh-TW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ソフトウェア</a:t>
                      </a:r>
                      <a:r>
                        <a:rPr lang="en-US" altLang="zh-TW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endParaRPr lang="zh-TW" altLang="en-US" sz="800" b="0" i="0" u="none" strike="noStrike" cap="none" dirty="0">
                        <a:solidFill>
                          <a:srgbClr val="E9C27B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cap="none" dirty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ZIL</a:t>
                      </a:r>
                      <a: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</a:b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コピーオンライト</a:t>
                      </a:r>
                      <a: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</a:br>
                      <a:r>
                        <a:rPr lang="en-US" altLang="zh-TW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電力復旧後サービスが継続</a:t>
                      </a:r>
                      <a:r>
                        <a:rPr lang="en-US" altLang="zh-TW" sz="800" b="0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endParaRPr lang="en-US" altLang="zh-TW" sz="800" b="0" i="0" u="none" strike="noStrike" cap="none" dirty="0">
                        <a:solidFill>
                          <a:srgbClr val="E9C27B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非対応</a:t>
                      </a:r>
                      <a: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/>
                      </a:r>
                      <a:b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</a:b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電力不足によるファイルシステムレベル崩壊と</a:t>
                      </a:r>
                      <a:endParaRPr lang="en-US" altLang="ja-JP" sz="8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「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Check </a:t>
                      </a:r>
                      <a: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File 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System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」で必要なシステムダウンタイムのリスク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endParaRPr lang="en-US" altLang="zh-TW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024466"/>
                  </a:ext>
                </a:extLst>
              </a:tr>
              <a:tr h="21451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権限管理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Rich ACLs (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14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タイプ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endParaRPr lang="en-US" altLang="zh-TW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POSIX ACLs (</a:t>
                      </a:r>
                      <a:r>
                        <a:rPr lang="fr-FR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3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タイプ</a:t>
                      </a:r>
                      <a:r>
                        <a:rPr lang="fr-FR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 </a:t>
                      </a:r>
                      <a:r>
                        <a:rPr lang="fr-FR" altLang="zh-TW" sz="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+ 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特定の特別な許可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538003"/>
                  </a:ext>
                </a:extLst>
              </a:tr>
              <a:tr h="32170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データセキュリティ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高度</a:t>
                      </a:r>
                      <a:endParaRPr lang="en-US" altLang="ja-JP" sz="8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(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自己修復およびコピーオンライト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)</a:t>
                      </a:r>
                      <a:endParaRPr 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スタンダード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6286"/>
                  </a:ext>
                </a:extLst>
              </a:tr>
              <a:tr h="21451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全体的なパフォーマンス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33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高パフォーマンスの</a:t>
                      </a:r>
                      <a:r>
                        <a:rPr lang="en-US" altLang="zh-TW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CPU</a:t>
                      </a:r>
                      <a:r>
                        <a:rPr lang="ja-JP" altLang="en-US" sz="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と多くのメモリが必要</a:t>
                      </a:r>
                      <a:endParaRPr lang="zh-TW" altLang="en-US" sz="800" b="0" i="0" u="none" strike="noStrike" cap="none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1" i="0" u="none" strike="noStrike" cap="none" dirty="0" smtClean="0">
                          <a:solidFill>
                            <a:srgbClr val="E9C27B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  <a:sym typeface="Arial" panose="020B0604020202020204" pitchFamily="34" charset="0"/>
                        </a:rPr>
                        <a:t>良い</a:t>
                      </a:r>
                      <a:endParaRPr lang="zh-TW" altLang="en-US" sz="800" b="1" i="0" u="none" strike="noStrike" cap="none" dirty="0">
                        <a:solidFill>
                          <a:srgbClr val="E9C27B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8000" marR="108000" marT="68656" marB="68656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1818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470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226258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6"/>
          <p:cNvSpPr txBox="1">
            <a:spLocks noGrp="1"/>
          </p:cNvSpPr>
          <p:nvPr>
            <p:ph type="title"/>
          </p:nvPr>
        </p:nvSpPr>
        <p:spPr>
          <a:xfrm>
            <a:off x="349005" y="368825"/>
            <a:ext cx="8508806" cy="115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 err="1" smtClean="0"/>
              <a:t>効率的なバックアップのための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HBS3(Hybrid </a:t>
            </a:r>
            <a:r>
              <a:rPr lang="en-US" dirty="0"/>
              <a:t>Backup Sync </a:t>
            </a:r>
            <a:r>
              <a:rPr lang="en-US" dirty="0" smtClean="0"/>
              <a:t>3)1-2-3</a:t>
            </a:r>
            <a:r>
              <a:rPr lang="en-US" dirty="0"/>
              <a:t>戦略</a:t>
            </a:r>
            <a:endParaRPr dirty="0">
              <a:sym typeface="Arial"/>
            </a:endParaRPr>
          </a:p>
        </p:txBody>
      </p:sp>
      <p:sp>
        <p:nvSpPr>
          <p:cNvPr id="532" name="Google Shape;532;p36"/>
          <p:cNvSpPr txBox="1"/>
          <p:nvPr/>
        </p:nvSpPr>
        <p:spPr>
          <a:xfrm>
            <a:off x="1551157" y="1763565"/>
            <a:ext cx="35237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完全な3-2-1</a:t>
            </a:r>
            <a:r>
              <a:rPr 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バックアップ戦略とリカバリプラン: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つの</a:t>
            </a:r>
            <a:r>
              <a:rPr 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コピ</a:t>
            </a:r>
            <a:r>
              <a:rPr 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ー、2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種類の</a:t>
            </a:r>
            <a:r>
              <a:rPr 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メディアタイプ</a:t>
            </a:r>
            <a:r>
              <a:rPr 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つの</a:t>
            </a:r>
            <a:r>
              <a:rPr 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リモートバックアップ</a:t>
            </a:r>
            <a:endParaRPr sz="14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33" name="Google Shape;53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545" y="1703041"/>
            <a:ext cx="866739" cy="867317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6"/>
          <p:cNvSpPr/>
          <p:nvPr/>
        </p:nvSpPr>
        <p:spPr>
          <a:xfrm>
            <a:off x="2381657" y="3891060"/>
            <a:ext cx="1318780" cy="52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コピー1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5" name="Google Shape;535;p36"/>
          <p:cNvSpPr/>
          <p:nvPr/>
        </p:nvSpPr>
        <p:spPr>
          <a:xfrm>
            <a:off x="4214343" y="3891060"/>
            <a:ext cx="1406882" cy="51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コピー2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NASオフサイト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6" name="Google Shape;536;p36"/>
          <p:cNvSpPr/>
          <p:nvPr/>
        </p:nvSpPr>
        <p:spPr>
          <a:xfrm>
            <a:off x="6144444" y="3891060"/>
            <a:ext cx="1601228" cy="52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コピー3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Google Drive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37" name="Google Shape;53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0711" y="2305555"/>
            <a:ext cx="1094206" cy="96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6"/>
          <p:cNvSpPr/>
          <p:nvPr/>
        </p:nvSpPr>
        <p:spPr>
          <a:xfrm>
            <a:off x="1106932" y="3856186"/>
            <a:ext cx="1096142" cy="365856"/>
          </a:xfrm>
          <a:prstGeom prst="roundRect">
            <a:avLst>
              <a:gd name="adj" fmla="val 16667"/>
            </a:avLst>
          </a:prstGeom>
          <a:solidFill>
            <a:srgbClr val="DCB48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3部</a:t>
            </a: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39" name="Google Shape;539;p36"/>
          <p:cNvSpPr/>
          <p:nvPr/>
        </p:nvSpPr>
        <p:spPr>
          <a:xfrm>
            <a:off x="4006611" y="4419378"/>
            <a:ext cx="1929161" cy="365856"/>
          </a:xfrm>
          <a:prstGeom prst="roundRect">
            <a:avLst>
              <a:gd name="adj" fmla="val 16667"/>
            </a:avLst>
          </a:prstGeom>
          <a:solidFill>
            <a:srgbClr val="DCB48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1つのリモートバックアップ</a:t>
            </a: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540" name="Google Shape;540;p36"/>
          <p:cNvCxnSpPr>
            <a:stCxn id="537" idx="0"/>
            <a:endCxn id="541" idx="0"/>
          </p:cNvCxnSpPr>
          <p:nvPr/>
        </p:nvCxnSpPr>
        <p:spPr>
          <a:xfrm rot="5400000">
            <a:off x="5619614" y="1527955"/>
            <a:ext cx="540600" cy="2095800"/>
          </a:xfrm>
          <a:prstGeom prst="bentConnector3">
            <a:avLst>
              <a:gd name="adj1" fmla="val -42286"/>
            </a:avLst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oval" w="sm" len="sm"/>
          </a:ln>
        </p:spPr>
      </p:cxnSp>
      <p:sp>
        <p:nvSpPr>
          <p:cNvPr id="542" name="Google Shape;542;p36"/>
          <p:cNvSpPr/>
          <p:nvPr/>
        </p:nvSpPr>
        <p:spPr>
          <a:xfrm>
            <a:off x="2662029" y="3927143"/>
            <a:ext cx="742854" cy="23259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43" name="Google Shape;543;p36"/>
          <p:cNvSpPr/>
          <p:nvPr/>
        </p:nvSpPr>
        <p:spPr>
          <a:xfrm>
            <a:off x="4547638" y="3927143"/>
            <a:ext cx="742854" cy="23259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44" name="Google Shape;544;p36"/>
          <p:cNvSpPr/>
          <p:nvPr/>
        </p:nvSpPr>
        <p:spPr>
          <a:xfrm>
            <a:off x="6563541" y="3927143"/>
            <a:ext cx="742854" cy="23259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545" name="Google Shape;545;p36"/>
          <p:cNvCxnSpPr>
            <a:stCxn id="543" idx="1"/>
            <a:endCxn id="542" idx="3"/>
          </p:cNvCxnSpPr>
          <p:nvPr/>
        </p:nvCxnSpPr>
        <p:spPr>
          <a:xfrm rot="10800000">
            <a:off x="3404938" y="4043442"/>
            <a:ext cx="1142700" cy="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6" name="Google Shape;546;p36"/>
          <p:cNvCxnSpPr>
            <a:stCxn id="542" idx="1"/>
          </p:cNvCxnSpPr>
          <p:nvPr/>
        </p:nvCxnSpPr>
        <p:spPr>
          <a:xfrm rot="10800000">
            <a:off x="1965429" y="4039242"/>
            <a:ext cx="696600" cy="420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7" name="Google Shape;547;p36"/>
          <p:cNvCxnSpPr>
            <a:stCxn id="544" idx="1"/>
            <a:endCxn id="543" idx="3"/>
          </p:cNvCxnSpPr>
          <p:nvPr/>
        </p:nvCxnSpPr>
        <p:spPr>
          <a:xfrm rot="10800000">
            <a:off x="5290641" y="4043442"/>
            <a:ext cx="1272900" cy="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8" name="Google Shape;548;p36"/>
          <p:cNvSpPr/>
          <p:nvPr/>
        </p:nvSpPr>
        <p:spPr>
          <a:xfrm>
            <a:off x="5123757" y="1896641"/>
            <a:ext cx="1644303" cy="365856"/>
          </a:xfrm>
          <a:prstGeom prst="roundRect">
            <a:avLst>
              <a:gd name="adj" fmla="val 16667"/>
            </a:avLst>
          </a:prstGeom>
          <a:solidFill>
            <a:srgbClr val="DCB48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2種類のメディア</a:t>
            </a: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49" name="Google Shape;549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6692" y="3351932"/>
            <a:ext cx="693514" cy="52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65499" y="3351932"/>
            <a:ext cx="693514" cy="52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8211" y="3351932"/>
            <a:ext cx="693514" cy="52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36" descr="一張含有 文字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8503" y="2846287"/>
            <a:ext cx="2246975" cy="45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6" descr="一張含有 文字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7165" y="2846287"/>
            <a:ext cx="2246975" cy="457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7FA7087-B4DB-4B91-9B73-B7802D93427D}"/>
              </a:ext>
            </a:extLst>
          </p:cNvPr>
          <p:cNvSpPr/>
          <p:nvPr/>
        </p:nvSpPr>
        <p:spPr>
          <a:xfrm>
            <a:off x="2461781" y="1328750"/>
            <a:ext cx="2529508" cy="248599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4" descr="一張含有 桌 的圖片&#10;&#10;自動產生的描述">
            <a:extLst>
              <a:ext uri="{FF2B5EF4-FFF2-40B4-BE49-F238E27FC236}">
                <a16:creationId xmlns:a16="http://schemas.microsoft.com/office/drawing/2014/main" id="{03E6345F-A120-4484-8DBB-270F2666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535" y="2211833"/>
            <a:ext cx="6267910" cy="3026917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56E69DC5-6A3C-43CA-B121-C221B459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DA Drive </a:t>
            </a:r>
            <a:r>
              <a:rPr lang="en-US" altLang="ja-JP" dirty="0" err="1"/>
              <a:t>Analyzerのディスク障害予測</a:t>
            </a:r>
            <a:endParaRPr lang="zh-TW" dirty="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198C01E-8A6D-4BEC-8DD3-5936934709A3}"/>
              </a:ext>
            </a:extLst>
          </p:cNvPr>
          <p:cNvGrpSpPr/>
          <p:nvPr/>
        </p:nvGrpSpPr>
        <p:grpSpPr>
          <a:xfrm>
            <a:off x="3005350" y="1422400"/>
            <a:ext cx="1062712" cy="1062712"/>
            <a:chOff x="3810000" y="1138767"/>
            <a:chExt cx="1138767" cy="1138767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05360AB9-F762-4949-A578-F4797DEA8551}"/>
                </a:ext>
              </a:extLst>
            </p:cNvPr>
            <p:cNvSpPr/>
            <p:nvPr/>
          </p:nvSpPr>
          <p:spPr>
            <a:xfrm>
              <a:off x="3810000" y="1138767"/>
              <a:ext cx="1138767" cy="1138767"/>
            </a:xfrm>
            <a:prstGeom prst="roundRect">
              <a:avLst/>
            </a:prstGeom>
            <a:ln>
              <a:noFill/>
            </a:ln>
            <a:effectLst>
              <a:outerShdw blurRad="254000" dist="190500" dir="8100000" algn="tr" rotWithShape="0">
                <a:srgbClr val="09000C">
                  <a:alpha val="75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" name="圖片 9">
              <a:extLst>
                <a:ext uri="{FF2B5EF4-FFF2-40B4-BE49-F238E27FC236}">
                  <a16:creationId xmlns:a16="http://schemas.microsoft.com/office/drawing/2014/main" id="{13F43B4D-3762-4CFB-85F3-D1856AD7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6946" y="1293813"/>
              <a:ext cx="904875" cy="828675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1107C3-5781-4BD8-B2CE-CB8DFD32831D}"/>
              </a:ext>
            </a:extLst>
          </p:cNvPr>
          <p:cNvSpPr txBox="1"/>
          <p:nvPr/>
        </p:nvSpPr>
        <p:spPr>
          <a:xfrm>
            <a:off x="4185008" y="1405541"/>
            <a:ext cx="453926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</a:t>
            </a:r>
            <a:r>
              <a:rPr lang="en-US" altLang="ja-JP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台の</a:t>
            </a:r>
            <a:r>
              <a:rPr lang="ja-JP" altLang="en-US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ディスク予測を無料で実行できます</a:t>
            </a:r>
            <a:r>
              <a:rPr lang="ja-JP" altLang="en-US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b="1" dirty="0" smtClean="0">
              <a:solidFill>
                <a:srgbClr val="DCB483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/>
            <a:r>
              <a:rPr lang="ja-JP" altLang="en-US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また、サブスクライブ</a:t>
            </a:r>
            <a:r>
              <a:rPr lang="ja-JP" altLang="en-US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</a:t>
            </a:r>
            <a:r>
              <a:rPr lang="ja-JP" altLang="en-US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料金</a:t>
            </a:r>
            <a:r>
              <a:rPr lang="ja-JP" altLang="en-US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支払い、</a:t>
            </a:r>
            <a:r>
              <a:rPr lang="en-US" altLang="ja-JP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すべてのディスクの保護を強化することができます</a:t>
            </a:r>
            <a:r>
              <a:rPr lang="ja-JP" altLang="en-US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AA56915-2A89-45E2-BEDB-1FBD4F6F176D}"/>
              </a:ext>
            </a:extLst>
          </p:cNvPr>
          <p:cNvSpPr txBox="1"/>
          <p:nvPr/>
        </p:nvSpPr>
        <p:spPr>
          <a:xfrm>
            <a:off x="544452" y="2748189"/>
            <a:ext cx="2980655" cy="16096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ja-JP" altLang="en-US" sz="1600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ディスクの状態の</a:t>
            </a: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分析と障害予測</a:t>
            </a:r>
            <a:endParaRPr lang="zh-TW" altLang="en-US" sz="1600" b="1" dirty="0">
              <a:solidFill>
                <a:srgbClr val="DCB483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400" b="0" i="0" u="none" strike="noStrike" dirty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DA Drive </a:t>
            </a:r>
            <a:r>
              <a:rPr lang="en-US" altLang="zh-TW" sz="1400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Analyzer</a:t>
            </a:r>
            <a:r>
              <a:rPr lang="ja-JP" alt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に統</a:t>
            </a: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合されている</a:t>
            </a:r>
            <a:r>
              <a:rPr lang="en-US" altLang="zh-TW" sz="1400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ULINK AI</a:t>
            </a:r>
            <a:r>
              <a:rPr lang="ja-JP" alt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予測テクノロジー</a:t>
            </a: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は、</a:t>
            </a:r>
            <a:r>
              <a:rPr lang="en-US" altLang="ja-JP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ディスク障害の前に警告を発し、</a:t>
            </a:r>
            <a:r>
              <a:rPr lang="en-US" altLang="ja-JP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/>
            </a:r>
            <a:br>
              <a:rPr lang="en-US" altLang="ja-JP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</a:b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大事なデータを保護します</a:t>
            </a:r>
            <a:r>
              <a:rPr lang="en-US" altLang="zh-TW" sz="1400" b="0" i="0" dirty="0" smtClean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​</a:t>
            </a:r>
            <a:endParaRPr lang="zh-TW" sz="11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83435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80C972-1650-114A-B588-A5280CE2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エンタープライズストレージは</a:t>
            </a:r>
            <a:r>
              <a:rPr lang="en-US" altLang="ja-JP" dirty="0" smtClean="0"/>
              <a:t>、</a:t>
            </a:r>
            <a:br>
              <a:rPr lang="en-US" altLang="ja-JP" dirty="0" smtClean="0"/>
            </a:br>
            <a:r>
              <a:rPr lang="en-US" altLang="ja-JP" dirty="0" err="1" smtClean="0"/>
              <a:t>将来の拡張ニーズを考慮する必要があります</a:t>
            </a:r>
            <a:endParaRPr lang="zh-TW" dirty="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58DE4794-6A91-4B9C-B906-5D5E448CA66B}"/>
              </a:ext>
            </a:extLst>
          </p:cNvPr>
          <p:cNvSpPr/>
          <p:nvPr/>
        </p:nvSpPr>
        <p:spPr>
          <a:xfrm>
            <a:off x="282829" y="2168944"/>
            <a:ext cx="2961470" cy="2910531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39F2B6D8-2680-438F-9FCE-B22663D65EAD}"/>
              </a:ext>
            </a:extLst>
          </p:cNvPr>
          <p:cNvSpPr/>
          <p:nvPr/>
        </p:nvSpPr>
        <p:spPr>
          <a:xfrm>
            <a:off x="2802975" y="2168944"/>
            <a:ext cx="2961470" cy="2910531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E58202AC-80F6-428F-A34A-BA2EE4175C28}"/>
              </a:ext>
            </a:extLst>
          </p:cNvPr>
          <p:cNvSpPr/>
          <p:nvPr/>
        </p:nvSpPr>
        <p:spPr>
          <a:xfrm>
            <a:off x="5590860" y="2168944"/>
            <a:ext cx="2961470" cy="2910531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圖形 20">
            <a:extLst>
              <a:ext uri="{FF2B5EF4-FFF2-40B4-BE49-F238E27FC236}">
                <a16:creationId xmlns:a16="http://schemas.microsoft.com/office/drawing/2014/main" id="{77990F25-A691-4CC4-B50E-89DB79DFE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673" y="3034179"/>
            <a:ext cx="1680026" cy="1275658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E63B8550-7C15-4D4F-B70B-66FD15B717B9}"/>
              </a:ext>
            </a:extLst>
          </p:cNvPr>
          <p:cNvGrpSpPr/>
          <p:nvPr/>
        </p:nvGrpSpPr>
        <p:grpSpPr>
          <a:xfrm>
            <a:off x="3198329" y="2789567"/>
            <a:ext cx="2167657" cy="2102533"/>
            <a:chOff x="3263902" y="2609640"/>
            <a:chExt cx="2167657" cy="2102533"/>
          </a:xfrm>
        </p:grpSpPr>
        <p:pic>
          <p:nvPicPr>
            <p:cNvPr id="38" name="圖形 24">
              <a:extLst>
                <a:ext uri="{FF2B5EF4-FFF2-40B4-BE49-F238E27FC236}">
                  <a16:creationId xmlns:a16="http://schemas.microsoft.com/office/drawing/2014/main" id="{4A8B9D95-99E0-4799-9CF8-0055E2914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3263902" y="3096875"/>
              <a:ext cx="2167657" cy="1615298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5723F94F-A638-46A8-8F59-D75D3DA6A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568323" y="2609640"/>
              <a:ext cx="1289979" cy="934363"/>
            </a:xfrm>
            <a:prstGeom prst="rect">
              <a:avLst/>
            </a:prstGeom>
          </p:spPr>
        </p:pic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B78F2B8E-777D-4030-A5B4-1D533A7206FF}"/>
                </a:ext>
              </a:extLst>
            </p:cNvPr>
            <p:cNvSpPr txBox="1"/>
            <p:nvPr/>
          </p:nvSpPr>
          <p:spPr>
            <a:xfrm rot="19511143">
              <a:off x="3924005" y="4168911"/>
              <a:ext cx="9447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tx1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endParaRPr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1" name="內容版面配置區 2">
            <a:extLst>
              <a:ext uri="{FF2B5EF4-FFF2-40B4-BE49-F238E27FC236}">
                <a16:creationId xmlns:a16="http://schemas.microsoft.com/office/drawing/2014/main" id="{861675DB-0A47-4014-9A6D-BBE18E552A65}"/>
              </a:ext>
            </a:extLst>
          </p:cNvPr>
          <p:cNvSpPr txBox="1">
            <a:spLocks/>
          </p:cNvSpPr>
          <p:nvPr/>
        </p:nvSpPr>
        <p:spPr>
          <a:xfrm>
            <a:off x="591670" y="1572129"/>
            <a:ext cx="7885112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lvl="0" indent="0">
              <a:lnSpc>
                <a:spcPct val="104999"/>
              </a:lnSpc>
              <a:buNone/>
            </a:pPr>
            <a:r>
              <a:rPr lang="en-US" altLang="ja-JP" sz="2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sz="2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sz="2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購入の際には</a:t>
            </a:r>
            <a:r>
              <a:rPr lang="ja-JP" altLang="en-US" sz="2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、将来の拡張性を</a:t>
            </a:r>
            <a:r>
              <a:rPr lang="ja-JP" altLang="en-US" sz="2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考慮</a:t>
            </a:r>
            <a:r>
              <a:rPr lang="ja-JP" altLang="en-US" sz="2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しなければなりません</a:t>
            </a:r>
            <a:endParaRPr lang="ja-JP" altLang="en-US" sz="20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2" name="圓角化對角線角落矩形 8">
            <a:extLst>
              <a:ext uri="{FF2B5EF4-FFF2-40B4-BE49-F238E27FC236}">
                <a16:creationId xmlns:a16="http://schemas.microsoft.com/office/drawing/2014/main" id="{4C4DE50A-E6B3-4BEE-9ECD-60E3691A7F4D}"/>
              </a:ext>
            </a:extLst>
          </p:cNvPr>
          <p:cNvSpPr/>
          <p:nvPr/>
        </p:nvSpPr>
        <p:spPr>
          <a:xfrm>
            <a:off x="708195" y="2219645"/>
            <a:ext cx="2066544" cy="43435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r>
              <a:rPr lang="ja-JP" altLang="en-US" sz="16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ストレージの拡張</a:t>
            </a:r>
            <a:endParaRPr lang="ja-JP" altLang="en-US" sz="16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3" name="圓角化對角線角落矩形 9">
            <a:extLst>
              <a:ext uri="{FF2B5EF4-FFF2-40B4-BE49-F238E27FC236}">
                <a16:creationId xmlns:a16="http://schemas.microsoft.com/office/drawing/2014/main" id="{6BADC9CA-70C9-4CF9-B6FA-748853761E5A}"/>
              </a:ext>
            </a:extLst>
          </p:cNvPr>
          <p:cNvSpPr/>
          <p:nvPr/>
        </p:nvSpPr>
        <p:spPr>
          <a:xfrm>
            <a:off x="3198329" y="2205167"/>
            <a:ext cx="2066544" cy="43435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16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ネットワーク拡張</a:t>
            </a:r>
            <a:endParaRPr lang="ja-JP" altLang="en-US" sz="16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4" name="圓角化對角線角落矩形 10">
            <a:extLst>
              <a:ext uri="{FF2B5EF4-FFF2-40B4-BE49-F238E27FC236}">
                <a16:creationId xmlns:a16="http://schemas.microsoft.com/office/drawing/2014/main" id="{6FC901C0-9230-43CC-A028-36A03CAE95AE}"/>
              </a:ext>
            </a:extLst>
          </p:cNvPr>
          <p:cNvSpPr/>
          <p:nvPr/>
        </p:nvSpPr>
        <p:spPr>
          <a:xfrm>
            <a:off x="5741850" y="2261465"/>
            <a:ext cx="2542741" cy="43435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16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システムパフォーマンスのアップグレード</a:t>
            </a:r>
            <a:endParaRPr lang="ja-JP" altLang="en-US" sz="16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48BE060C-87C5-4005-B409-72EF88CADDD4}"/>
              </a:ext>
            </a:extLst>
          </p:cNvPr>
          <p:cNvGrpSpPr/>
          <p:nvPr/>
        </p:nvGrpSpPr>
        <p:grpSpPr>
          <a:xfrm>
            <a:off x="5994282" y="2917021"/>
            <a:ext cx="2080812" cy="1585705"/>
            <a:chOff x="5994282" y="2642077"/>
            <a:chExt cx="2080812" cy="1585705"/>
          </a:xfrm>
        </p:grpSpPr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D64DF044-2E91-40A3-AAE8-7198DA88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203728" y="3236546"/>
              <a:ext cx="1540228" cy="991236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F315E6FD-DA08-41A7-B894-AB70F1094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994282" y="2642077"/>
              <a:ext cx="1047750" cy="847725"/>
            </a:xfrm>
            <a:prstGeom prst="rect">
              <a:avLst/>
            </a:prstGeom>
          </p:spPr>
        </p:pic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38DF4F19-9C98-4BF6-B6FC-C80970760DE6}"/>
                </a:ext>
              </a:extLst>
            </p:cNvPr>
            <p:cNvGrpSpPr/>
            <p:nvPr/>
          </p:nvGrpSpPr>
          <p:grpSpPr>
            <a:xfrm rot="635178">
              <a:off x="7074820" y="3083379"/>
              <a:ext cx="1000274" cy="483620"/>
              <a:chOff x="6949623" y="2879996"/>
              <a:chExt cx="1000274" cy="483620"/>
            </a:xfrm>
          </p:grpSpPr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CAFA3D22-832C-4D69-8BDF-522E7D90931D}"/>
                  </a:ext>
                </a:extLst>
              </p:cNvPr>
              <p:cNvSpPr/>
              <p:nvPr/>
            </p:nvSpPr>
            <p:spPr>
              <a:xfrm>
                <a:off x="6949623" y="2879996"/>
                <a:ext cx="1000274" cy="481836"/>
              </a:xfrm>
              <a:custGeom>
                <a:avLst/>
                <a:gdLst>
                  <a:gd name="connsiteX0" fmla="*/ 0 w 1000274"/>
                  <a:gd name="connsiteY0" fmla="*/ 8197 h 481836"/>
                  <a:gd name="connsiteX1" fmla="*/ 20208 w 1000274"/>
                  <a:gd name="connsiteY1" fmla="*/ 0 h 481836"/>
                  <a:gd name="connsiteX2" fmla="*/ 948983 w 1000274"/>
                  <a:gd name="connsiteY2" fmla="*/ 202084 h 481836"/>
                  <a:gd name="connsiteX3" fmla="*/ 948983 w 1000274"/>
                  <a:gd name="connsiteY3" fmla="*/ 217423 h 481836"/>
                  <a:gd name="connsiteX4" fmla="*/ 1000275 w 1000274"/>
                  <a:gd name="connsiteY4" fmla="*/ 229840 h 481836"/>
                  <a:gd name="connsiteX5" fmla="*/ 1000275 w 1000274"/>
                  <a:gd name="connsiteY5" fmla="*/ 465280 h 481836"/>
                  <a:gd name="connsiteX6" fmla="*/ 983151 w 1000274"/>
                  <a:gd name="connsiteY6" fmla="*/ 481836 h 481836"/>
                  <a:gd name="connsiteX7" fmla="*/ 922363 w 1000274"/>
                  <a:gd name="connsiteY7" fmla="*/ 460329 h 481836"/>
                  <a:gd name="connsiteX8" fmla="*/ 931940 w 1000274"/>
                  <a:gd name="connsiteY8" fmla="*/ 252808 h 481836"/>
                  <a:gd name="connsiteX9" fmla="*/ 842503 w 1000274"/>
                  <a:gd name="connsiteY9" fmla="*/ 206710 h 48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0274" h="481836">
                    <a:moveTo>
                      <a:pt x="0" y="8197"/>
                    </a:moveTo>
                    <a:lnTo>
                      <a:pt x="20208" y="0"/>
                    </a:lnTo>
                    <a:lnTo>
                      <a:pt x="948983" y="202084"/>
                    </a:lnTo>
                    <a:lnTo>
                      <a:pt x="948983" y="217423"/>
                    </a:lnTo>
                    <a:lnTo>
                      <a:pt x="1000275" y="229840"/>
                    </a:lnTo>
                    <a:lnTo>
                      <a:pt x="1000275" y="465280"/>
                    </a:lnTo>
                    <a:lnTo>
                      <a:pt x="983151" y="481836"/>
                    </a:lnTo>
                    <a:lnTo>
                      <a:pt x="922363" y="460329"/>
                    </a:lnTo>
                    <a:lnTo>
                      <a:pt x="931940" y="252808"/>
                    </a:lnTo>
                    <a:lnTo>
                      <a:pt x="842503" y="206710"/>
                    </a:lnTo>
                    <a:close/>
                  </a:path>
                </a:pathLst>
              </a:custGeom>
              <a:solidFill>
                <a:srgbClr val="441D61"/>
              </a:solidFill>
              <a:ln w="80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dirty="0"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07BF028B-D446-4717-AEAA-894234E74793}"/>
                  </a:ext>
                </a:extLst>
              </p:cNvPr>
              <p:cNvSpPr/>
              <p:nvPr/>
            </p:nvSpPr>
            <p:spPr>
              <a:xfrm>
                <a:off x="7031105" y="2932911"/>
                <a:ext cx="805576" cy="388991"/>
              </a:xfrm>
              <a:custGeom>
                <a:avLst/>
                <a:gdLst>
                  <a:gd name="connsiteX0" fmla="*/ 805576 w 805576"/>
                  <a:gd name="connsiteY0" fmla="*/ 388991 h 388991"/>
                  <a:gd name="connsiteX1" fmla="*/ 0 w 805576"/>
                  <a:gd name="connsiteY1" fmla="*/ 212066 h 388991"/>
                  <a:gd name="connsiteX2" fmla="*/ 0 w 805576"/>
                  <a:gd name="connsiteY2" fmla="*/ 0 h 388991"/>
                  <a:gd name="connsiteX3" fmla="*/ 805576 w 805576"/>
                  <a:gd name="connsiteY3" fmla="*/ 176925 h 388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5576" h="388991">
                    <a:moveTo>
                      <a:pt x="805576" y="388991"/>
                    </a:moveTo>
                    <a:lnTo>
                      <a:pt x="0" y="212066"/>
                    </a:lnTo>
                    <a:lnTo>
                      <a:pt x="0" y="0"/>
                    </a:lnTo>
                    <a:lnTo>
                      <a:pt x="805576" y="1769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72000">
                    <a:schemeClr val="bg2">
                      <a:lumMod val="40000"/>
                      <a:lumOff val="60000"/>
                    </a:schemeClr>
                  </a:gs>
                </a:gsLst>
                <a:lin ang="2700000" scaled="1"/>
                <a:tileRect/>
              </a:gradFill>
              <a:ln w="80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dirty="0"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51" name="圖形 22">
                <a:extLst>
                  <a:ext uri="{FF2B5EF4-FFF2-40B4-BE49-F238E27FC236}">
                    <a16:creationId xmlns:a16="http://schemas.microsoft.com/office/drawing/2014/main" id="{CDCF59F4-F7EA-4C94-BCD9-D8DCAB2BD615}"/>
                  </a:ext>
                </a:extLst>
              </p:cNvPr>
              <p:cNvGrpSpPr/>
              <p:nvPr/>
            </p:nvGrpSpPr>
            <p:grpSpPr>
              <a:xfrm>
                <a:off x="6949623" y="2888192"/>
                <a:ext cx="983150" cy="475424"/>
                <a:chOff x="6830454" y="2933110"/>
                <a:chExt cx="983150" cy="475424"/>
              </a:xfrm>
              <a:solidFill>
                <a:srgbClr val="000000"/>
              </a:solidFill>
            </p:grpSpPr>
            <p:sp>
              <p:nvSpPr>
                <p:cNvPr id="52" name="手繪多邊形: 圖案 51">
                  <a:extLst>
                    <a:ext uri="{FF2B5EF4-FFF2-40B4-BE49-F238E27FC236}">
                      <a16:creationId xmlns:a16="http://schemas.microsoft.com/office/drawing/2014/main" id="{12B627D7-A0F5-41D8-AFD3-0BB6AFCC1D65}"/>
                    </a:ext>
                  </a:extLst>
                </p:cNvPr>
                <p:cNvSpPr/>
                <p:nvPr/>
              </p:nvSpPr>
              <p:spPr>
                <a:xfrm>
                  <a:off x="6830454" y="2933110"/>
                  <a:ext cx="983150" cy="475424"/>
                </a:xfrm>
                <a:custGeom>
                  <a:avLst/>
                  <a:gdLst>
                    <a:gd name="connsiteX0" fmla="*/ 933725 w 983150"/>
                    <a:gd name="connsiteY0" fmla="*/ 475425 h 475424"/>
                    <a:gd name="connsiteX1" fmla="*/ 0 w 983150"/>
                    <a:gd name="connsiteY1" fmla="*/ 269932 h 475424"/>
                    <a:gd name="connsiteX2" fmla="*/ 0 w 983150"/>
                    <a:gd name="connsiteY2" fmla="*/ 158745 h 475424"/>
                    <a:gd name="connsiteX3" fmla="*/ 20046 w 983150"/>
                    <a:gd name="connsiteY3" fmla="*/ 139430 h 475424"/>
                    <a:gd name="connsiteX4" fmla="*/ 0 w 983150"/>
                    <a:gd name="connsiteY4" fmla="*/ 111268 h 475424"/>
                    <a:gd name="connsiteX5" fmla="*/ 0 w 983150"/>
                    <a:gd name="connsiteY5" fmla="*/ 0 h 475424"/>
                    <a:gd name="connsiteX6" fmla="*/ 933725 w 983150"/>
                    <a:gd name="connsiteY6" fmla="*/ 205411 h 475424"/>
                    <a:gd name="connsiteX7" fmla="*/ 933725 w 983150"/>
                    <a:gd name="connsiteY7" fmla="*/ 217991 h 475424"/>
                    <a:gd name="connsiteX8" fmla="*/ 983151 w 983150"/>
                    <a:gd name="connsiteY8" fmla="*/ 228866 h 475424"/>
                    <a:gd name="connsiteX9" fmla="*/ 983151 w 983150"/>
                    <a:gd name="connsiteY9" fmla="*/ 271068 h 475424"/>
                    <a:gd name="connsiteX10" fmla="*/ 948577 w 983150"/>
                    <a:gd name="connsiteY10" fmla="*/ 263439 h 475424"/>
                    <a:gd name="connsiteX11" fmla="*/ 939731 w 983150"/>
                    <a:gd name="connsiteY11" fmla="*/ 270338 h 475424"/>
                    <a:gd name="connsiteX12" fmla="*/ 939731 w 983150"/>
                    <a:gd name="connsiteY12" fmla="*/ 270338 h 475424"/>
                    <a:gd name="connsiteX13" fmla="*/ 948577 w 983150"/>
                    <a:gd name="connsiteY13" fmla="*/ 281132 h 475424"/>
                    <a:gd name="connsiteX14" fmla="*/ 983151 w 983150"/>
                    <a:gd name="connsiteY14" fmla="*/ 288761 h 475424"/>
                    <a:gd name="connsiteX15" fmla="*/ 983151 w 983150"/>
                    <a:gd name="connsiteY15" fmla="*/ 418370 h 475424"/>
                    <a:gd name="connsiteX16" fmla="*/ 948577 w 983150"/>
                    <a:gd name="connsiteY16" fmla="*/ 410741 h 475424"/>
                    <a:gd name="connsiteX17" fmla="*/ 939731 w 983150"/>
                    <a:gd name="connsiteY17" fmla="*/ 417640 h 475424"/>
                    <a:gd name="connsiteX18" fmla="*/ 939731 w 983150"/>
                    <a:gd name="connsiteY18" fmla="*/ 417640 h 475424"/>
                    <a:gd name="connsiteX19" fmla="*/ 948577 w 983150"/>
                    <a:gd name="connsiteY19" fmla="*/ 428434 h 475424"/>
                    <a:gd name="connsiteX20" fmla="*/ 983151 w 983150"/>
                    <a:gd name="connsiteY20" fmla="*/ 436063 h 475424"/>
                    <a:gd name="connsiteX21" fmla="*/ 983151 w 983150"/>
                    <a:gd name="connsiteY21" fmla="*/ 473801 h 475424"/>
                    <a:gd name="connsiteX22" fmla="*/ 933725 w 983150"/>
                    <a:gd name="connsiteY22" fmla="*/ 462926 h 475424"/>
                    <a:gd name="connsiteX23" fmla="*/ 933725 w 983150"/>
                    <a:gd name="connsiteY23" fmla="*/ 475425 h 475424"/>
                    <a:gd name="connsiteX24" fmla="*/ 933725 w 983150"/>
                    <a:gd name="connsiteY24" fmla="*/ 475425 h 475424"/>
                    <a:gd name="connsiteX25" fmla="*/ 847860 w 983150"/>
                    <a:gd name="connsiteY25" fmla="*/ 405142 h 475424"/>
                    <a:gd name="connsiteX26" fmla="*/ 870909 w 983150"/>
                    <a:gd name="connsiteY26" fmla="*/ 387206 h 475424"/>
                    <a:gd name="connsiteX27" fmla="*/ 870909 w 983150"/>
                    <a:gd name="connsiteY27" fmla="*/ 265955 h 475424"/>
                    <a:gd name="connsiteX28" fmla="*/ 847860 w 983150"/>
                    <a:gd name="connsiteY28" fmla="*/ 237875 h 475424"/>
                    <a:gd name="connsiteX29" fmla="*/ 108995 w 983150"/>
                    <a:gd name="connsiteY29" fmla="*/ 75315 h 475424"/>
                    <a:gd name="connsiteX30" fmla="*/ 85947 w 983150"/>
                    <a:gd name="connsiteY30" fmla="*/ 93251 h 475424"/>
                    <a:gd name="connsiteX31" fmla="*/ 85947 w 983150"/>
                    <a:gd name="connsiteY31" fmla="*/ 214420 h 475424"/>
                    <a:gd name="connsiteX32" fmla="*/ 108995 w 983150"/>
                    <a:gd name="connsiteY32" fmla="*/ 242501 h 475424"/>
                    <a:gd name="connsiteX33" fmla="*/ 847860 w 983150"/>
                    <a:gd name="connsiteY33" fmla="*/ 405142 h 4754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983150" h="475424">
                      <a:moveTo>
                        <a:pt x="933725" y="475425"/>
                      </a:moveTo>
                      <a:lnTo>
                        <a:pt x="0" y="269932"/>
                      </a:lnTo>
                      <a:lnTo>
                        <a:pt x="0" y="158745"/>
                      </a:lnTo>
                      <a:cubicBezTo>
                        <a:pt x="11362" y="159313"/>
                        <a:pt x="20046" y="151360"/>
                        <a:pt x="20046" y="139430"/>
                      </a:cubicBezTo>
                      <a:cubicBezTo>
                        <a:pt x="20046" y="127499"/>
                        <a:pt x="11362" y="115732"/>
                        <a:pt x="0" y="111268"/>
                      </a:cubicBezTo>
                      <a:lnTo>
                        <a:pt x="0" y="0"/>
                      </a:lnTo>
                      <a:lnTo>
                        <a:pt x="933725" y="205411"/>
                      </a:lnTo>
                      <a:lnTo>
                        <a:pt x="933725" y="217991"/>
                      </a:lnTo>
                      <a:lnTo>
                        <a:pt x="983151" y="228866"/>
                      </a:lnTo>
                      <a:lnTo>
                        <a:pt x="983151" y="271068"/>
                      </a:lnTo>
                      <a:lnTo>
                        <a:pt x="948577" y="263439"/>
                      </a:lnTo>
                      <a:cubicBezTo>
                        <a:pt x="943708" y="262384"/>
                        <a:pt x="939731" y="265468"/>
                        <a:pt x="939731" y="270338"/>
                      </a:cubicBezTo>
                      <a:lnTo>
                        <a:pt x="939731" y="270338"/>
                      </a:lnTo>
                      <a:cubicBezTo>
                        <a:pt x="939731" y="275207"/>
                        <a:pt x="943708" y="280077"/>
                        <a:pt x="948577" y="281132"/>
                      </a:cubicBezTo>
                      <a:lnTo>
                        <a:pt x="983151" y="288761"/>
                      </a:lnTo>
                      <a:lnTo>
                        <a:pt x="983151" y="418370"/>
                      </a:lnTo>
                      <a:lnTo>
                        <a:pt x="948577" y="410741"/>
                      </a:lnTo>
                      <a:cubicBezTo>
                        <a:pt x="943708" y="409686"/>
                        <a:pt x="939731" y="412770"/>
                        <a:pt x="939731" y="417640"/>
                      </a:cubicBezTo>
                      <a:lnTo>
                        <a:pt x="939731" y="417640"/>
                      </a:lnTo>
                      <a:cubicBezTo>
                        <a:pt x="939731" y="422509"/>
                        <a:pt x="943708" y="427379"/>
                        <a:pt x="948577" y="428434"/>
                      </a:cubicBezTo>
                      <a:lnTo>
                        <a:pt x="983151" y="436063"/>
                      </a:lnTo>
                      <a:lnTo>
                        <a:pt x="983151" y="473801"/>
                      </a:lnTo>
                      <a:lnTo>
                        <a:pt x="933725" y="462926"/>
                      </a:lnTo>
                      <a:lnTo>
                        <a:pt x="933725" y="475425"/>
                      </a:lnTo>
                      <a:lnTo>
                        <a:pt x="933725" y="475425"/>
                      </a:lnTo>
                      <a:close/>
                      <a:moveTo>
                        <a:pt x="847860" y="405142"/>
                      </a:moveTo>
                      <a:cubicBezTo>
                        <a:pt x="860521" y="407901"/>
                        <a:pt x="870909" y="399866"/>
                        <a:pt x="870909" y="387206"/>
                      </a:cubicBezTo>
                      <a:lnTo>
                        <a:pt x="870909" y="265955"/>
                      </a:lnTo>
                      <a:cubicBezTo>
                        <a:pt x="870909" y="253295"/>
                        <a:pt x="860521" y="240634"/>
                        <a:pt x="847860" y="237875"/>
                      </a:cubicBezTo>
                      <a:lnTo>
                        <a:pt x="108995" y="75315"/>
                      </a:lnTo>
                      <a:cubicBezTo>
                        <a:pt x="96335" y="72555"/>
                        <a:pt x="85947" y="80590"/>
                        <a:pt x="85947" y="93251"/>
                      </a:cubicBezTo>
                      <a:lnTo>
                        <a:pt x="85947" y="214420"/>
                      </a:lnTo>
                      <a:cubicBezTo>
                        <a:pt x="85947" y="227081"/>
                        <a:pt x="96335" y="239741"/>
                        <a:pt x="108995" y="242501"/>
                      </a:cubicBezTo>
                      <a:lnTo>
                        <a:pt x="847860" y="40514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6A2D97"/>
                    </a:gs>
                    <a:gs pos="100000">
                      <a:srgbClr val="2B123E"/>
                    </a:gs>
                  </a:gsLst>
                  <a:lin ang="5400700" scaled="0"/>
                </a:gradFill>
                <a:ln w="80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dirty="0">
                    <a:latin typeface="Meiryo UI" panose="020B0604030504040204" pitchFamily="50" charset="-128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53" name="圖形 22">
                  <a:extLst>
                    <a:ext uri="{FF2B5EF4-FFF2-40B4-BE49-F238E27FC236}">
                      <a16:creationId xmlns:a16="http://schemas.microsoft.com/office/drawing/2014/main" id="{7072A34C-F350-4047-A85F-6E79EFAC793D}"/>
                    </a:ext>
                  </a:extLst>
                </p:cNvPr>
                <p:cNvGrpSpPr/>
                <p:nvPr/>
              </p:nvGrpSpPr>
              <p:grpSpPr>
                <a:xfrm>
                  <a:off x="7007216" y="3065642"/>
                  <a:ext cx="563562" cy="198197"/>
                  <a:chOff x="7007216" y="3065642"/>
                  <a:chExt cx="563562" cy="198197"/>
                </a:xfrm>
                <a:solidFill>
                  <a:srgbClr val="000000"/>
                </a:solidFill>
              </p:grpSpPr>
              <p:sp>
                <p:nvSpPr>
                  <p:cNvPr id="54" name="手繪多邊形: 圖案 53">
                    <a:extLst>
                      <a:ext uri="{FF2B5EF4-FFF2-40B4-BE49-F238E27FC236}">
                        <a16:creationId xmlns:a16="http://schemas.microsoft.com/office/drawing/2014/main" id="{2612D80A-0EC9-480A-AF27-BD0A8C9CCF7B}"/>
                      </a:ext>
                    </a:extLst>
                  </p:cNvPr>
                  <p:cNvSpPr/>
                  <p:nvPr/>
                </p:nvSpPr>
                <p:spPr>
                  <a:xfrm>
                    <a:off x="7007216" y="3065642"/>
                    <a:ext cx="63790" cy="95117"/>
                  </a:xfrm>
                  <a:custGeom>
                    <a:avLst/>
                    <a:gdLst>
                      <a:gd name="connsiteX0" fmla="*/ 0 w 63790"/>
                      <a:gd name="connsiteY0" fmla="*/ 80996 h 95117"/>
                      <a:gd name="connsiteX1" fmla="*/ 0 w 63790"/>
                      <a:gd name="connsiteY1" fmla="*/ 0 h 95117"/>
                      <a:gd name="connsiteX2" fmla="*/ 10956 w 63790"/>
                      <a:gd name="connsiteY2" fmla="*/ 2435 h 95117"/>
                      <a:gd name="connsiteX3" fmla="*/ 53483 w 63790"/>
                      <a:gd name="connsiteY3" fmla="*/ 75396 h 95117"/>
                      <a:gd name="connsiteX4" fmla="*/ 53483 w 63790"/>
                      <a:gd name="connsiteY4" fmla="*/ 11849 h 95117"/>
                      <a:gd name="connsiteX5" fmla="*/ 63790 w 63790"/>
                      <a:gd name="connsiteY5" fmla="*/ 14122 h 95117"/>
                      <a:gd name="connsiteX6" fmla="*/ 63790 w 63790"/>
                      <a:gd name="connsiteY6" fmla="*/ 95117 h 95117"/>
                      <a:gd name="connsiteX7" fmla="*/ 52834 w 63790"/>
                      <a:gd name="connsiteY7" fmla="*/ 92683 h 95117"/>
                      <a:gd name="connsiteX8" fmla="*/ 10307 w 63790"/>
                      <a:gd name="connsiteY8" fmla="*/ 19721 h 95117"/>
                      <a:gd name="connsiteX9" fmla="*/ 10307 w 63790"/>
                      <a:gd name="connsiteY9" fmla="*/ 83349 h 95117"/>
                      <a:gd name="connsiteX10" fmla="*/ 0 w 63790"/>
                      <a:gd name="connsiteY10" fmla="*/ 80996 h 95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3790" h="95117">
                        <a:moveTo>
                          <a:pt x="0" y="80996"/>
                        </a:moveTo>
                        <a:lnTo>
                          <a:pt x="0" y="0"/>
                        </a:lnTo>
                        <a:lnTo>
                          <a:pt x="10956" y="2435"/>
                        </a:lnTo>
                        <a:lnTo>
                          <a:pt x="53483" y="75396"/>
                        </a:lnTo>
                        <a:lnTo>
                          <a:pt x="53483" y="11849"/>
                        </a:lnTo>
                        <a:lnTo>
                          <a:pt x="63790" y="14122"/>
                        </a:lnTo>
                        <a:lnTo>
                          <a:pt x="63790" y="95117"/>
                        </a:lnTo>
                        <a:lnTo>
                          <a:pt x="52834" y="92683"/>
                        </a:lnTo>
                        <a:lnTo>
                          <a:pt x="10307" y="19721"/>
                        </a:lnTo>
                        <a:lnTo>
                          <a:pt x="10307" y="83349"/>
                        </a:lnTo>
                        <a:lnTo>
                          <a:pt x="0" y="8099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0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dirty="0">
                      <a:latin typeface="Meiryo UI" panose="020B0604030504040204" pitchFamily="50" charset="-128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5" name="手繪多邊形: 圖案 54">
                    <a:extLst>
                      <a:ext uri="{FF2B5EF4-FFF2-40B4-BE49-F238E27FC236}">
                        <a16:creationId xmlns:a16="http://schemas.microsoft.com/office/drawing/2014/main" id="{F6231470-EBCF-4B5C-B48C-E79E8BB4733E}"/>
                      </a:ext>
                    </a:extLst>
                  </p:cNvPr>
                  <p:cNvSpPr/>
                  <p:nvPr/>
                </p:nvSpPr>
                <p:spPr>
                  <a:xfrm>
                    <a:off x="7080664" y="3081792"/>
                    <a:ext cx="74016" cy="90410"/>
                  </a:xfrm>
                  <a:custGeom>
                    <a:avLst/>
                    <a:gdLst>
                      <a:gd name="connsiteX0" fmla="*/ 31408 w 74016"/>
                      <a:gd name="connsiteY0" fmla="*/ 87894 h 90410"/>
                      <a:gd name="connsiteX1" fmla="*/ 0 w 74016"/>
                      <a:gd name="connsiteY1" fmla="*/ 0 h 90410"/>
                      <a:gd name="connsiteX2" fmla="*/ 11606 w 74016"/>
                      <a:gd name="connsiteY2" fmla="*/ 2516 h 90410"/>
                      <a:gd name="connsiteX3" fmla="*/ 32626 w 74016"/>
                      <a:gd name="connsiteY3" fmla="*/ 65982 h 90410"/>
                      <a:gd name="connsiteX4" fmla="*/ 36846 w 74016"/>
                      <a:gd name="connsiteY4" fmla="*/ 80184 h 90410"/>
                      <a:gd name="connsiteX5" fmla="*/ 41228 w 74016"/>
                      <a:gd name="connsiteY5" fmla="*/ 67929 h 90410"/>
                      <a:gd name="connsiteX6" fmla="*/ 63060 w 74016"/>
                      <a:gd name="connsiteY6" fmla="*/ 13959 h 90410"/>
                      <a:gd name="connsiteX7" fmla="*/ 74016 w 74016"/>
                      <a:gd name="connsiteY7" fmla="*/ 16394 h 90410"/>
                      <a:gd name="connsiteX8" fmla="*/ 42283 w 74016"/>
                      <a:gd name="connsiteY8" fmla="*/ 90410 h 90410"/>
                      <a:gd name="connsiteX9" fmla="*/ 31408 w 74016"/>
                      <a:gd name="connsiteY9" fmla="*/ 87894 h 904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4016" h="90410">
                        <a:moveTo>
                          <a:pt x="31408" y="87894"/>
                        </a:moveTo>
                        <a:lnTo>
                          <a:pt x="0" y="0"/>
                        </a:lnTo>
                        <a:lnTo>
                          <a:pt x="11606" y="2516"/>
                        </a:lnTo>
                        <a:lnTo>
                          <a:pt x="32626" y="65982"/>
                        </a:lnTo>
                        <a:cubicBezTo>
                          <a:pt x="34330" y="71095"/>
                          <a:pt x="35710" y="75802"/>
                          <a:pt x="36846" y="80184"/>
                        </a:cubicBezTo>
                        <a:cubicBezTo>
                          <a:pt x="38063" y="76045"/>
                          <a:pt x="39524" y="71906"/>
                          <a:pt x="41228" y="67929"/>
                        </a:cubicBezTo>
                        <a:lnTo>
                          <a:pt x="63060" y="13959"/>
                        </a:lnTo>
                        <a:lnTo>
                          <a:pt x="74016" y="16394"/>
                        </a:lnTo>
                        <a:lnTo>
                          <a:pt x="42283" y="90410"/>
                        </a:lnTo>
                        <a:lnTo>
                          <a:pt x="31408" y="8789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0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dirty="0">
                      <a:latin typeface="Meiryo UI" panose="020B0604030504040204" pitchFamily="50" charset="-128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6" name="手繪多邊形: 圖案 55">
                    <a:extLst>
                      <a:ext uri="{FF2B5EF4-FFF2-40B4-BE49-F238E27FC236}">
                        <a16:creationId xmlns:a16="http://schemas.microsoft.com/office/drawing/2014/main" id="{A8EDF4E2-2944-4A23-80BA-229041D6FE5F}"/>
                      </a:ext>
                    </a:extLst>
                  </p:cNvPr>
                  <p:cNvSpPr/>
                  <p:nvPr/>
                </p:nvSpPr>
                <p:spPr>
                  <a:xfrm>
                    <a:off x="7164095" y="3100215"/>
                    <a:ext cx="77343" cy="97957"/>
                  </a:xfrm>
                  <a:custGeom>
                    <a:avLst/>
                    <a:gdLst>
                      <a:gd name="connsiteX0" fmla="*/ 0 w 77343"/>
                      <a:gd name="connsiteY0" fmla="*/ 80915 h 97957"/>
                      <a:gd name="connsiteX1" fmla="*/ 0 w 77343"/>
                      <a:gd name="connsiteY1" fmla="*/ 0 h 97957"/>
                      <a:gd name="connsiteX2" fmla="*/ 16150 w 77343"/>
                      <a:gd name="connsiteY2" fmla="*/ 3571 h 97957"/>
                      <a:gd name="connsiteX3" fmla="*/ 35304 w 77343"/>
                      <a:gd name="connsiteY3" fmla="*/ 65089 h 97957"/>
                      <a:gd name="connsiteX4" fmla="*/ 39199 w 77343"/>
                      <a:gd name="connsiteY4" fmla="*/ 77912 h 97957"/>
                      <a:gd name="connsiteX5" fmla="*/ 43501 w 77343"/>
                      <a:gd name="connsiteY5" fmla="*/ 65900 h 97957"/>
                      <a:gd name="connsiteX6" fmla="*/ 62898 w 77343"/>
                      <a:gd name="connsiteY6" fmla="*/ 13797 h 97957"/>
                      <a:gd name="connsiteX7" fmla="*/ 77344 w 77343"/>
                      <a:gd name="connsiteY7" fmla="*/ 16962 h 97957"/>
                      <a:gd name="connsiteX8" fmla="*/ 77344 w 77343"/>
                      <a:gd name="connsiteY8" fmla="*/ 97958 h 97957"/>
                      <a:gd name="connsiteX9" fmla="*/ 67037 w 77343"/>
                      <a:gd name="connsiteY9" fmla="*/ 95685 h 97957"/>
                      <a:gd name="connsiteX10" fmla="*/ 67037 w 77343"/>
                      <a:gd name="connsiteY10" fmla="*/ 27918 h 97957"/>
                      <a:gd name="connsiteX11" fmla="*/ 43501 w 77343"/>
                      <a:gd name="connsiteY11" fmla="*/ 90491 h 97957"/>
                      <a:gd name="connsiteX12" fmla="*/ 33843 w 77343"/>
                      <a:gd name="connsiteY12" fmla="*/ 88381 h 97957"/>
                      <a:gd name="connsiteX13" fmla="*/ 10388 w 77343"/>
                      <a:gd name="connsiteY13" fmla="*/ 14284 h 97957"/>
                      <a:gd name="connsiteX14" fmla="*/ 10388 w 77343"/>
                      <a:gd name="connsiteY14" fmla="*/ 83187 h 97957"/>
                      <a:gd name="connsiteX15" fmla="*/ 0 w 77343"/>
                      <a:gd name="connsiteY15" fmla="*/ 80915 h 97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77343" h="97957">
                        <a:moveTo>
                          <a:pt x="0" y="80915"/>
                        </a:moveTo>
                        <a:lnTo>
                          <a:pt x="0" y="0"/>
                        </a:lnTo>
                        <a:lnTo>
                          <a:pt x="16150" y="3571"/>
                        </a:lnTo>
                        <a:lnTo>
                          <a:pt x="35304" y="65089"/>
                        </a:lnTo>
                        <a:cubicBezTo>
                          <a:pt x="37089" y="70851"/>
                          <a:pt x="38388" y="75071"/>
                          <a:pt x="39199" y="77912"/>
                        </a:cubicBezTo>
                        <a:cubicBezTo>
                          <a:pt x="40092" y="75152"/>
                          <a:pt x="41553" y="71176"/>
                          <a:pt x="43501" y="65900"/>
                        </a:cubicBezTo>
                        <a:lnTo>
                          <a:pt x="62898" y="13797"/>
                        </a:lnTo>
                        <a:lnTo>
                          <a:pt x="77344" y="16962"/>
                        </a:lnTo>
                        <a:lnTo>
                          <a:pt x="77344" y="97958"/>
                        </a:lnTo>
                        <a:lnTo>
                          <a:pt x="67037" y="95685"/>
                        </a:lnTo>
                        <a:lnTo>
                          <a:pt x="67037" y="27918"/>
                        </a:lnTo>
                        <a:lnTo>
                          <a:pt x="43501" y="90491"/>
                        </a:lnTo>
                        <a:lnTo>
                          <a:pt x="33843" y="88381"/>
                        </a:lnTo>
                        <a:lnTo>
                          <a:pt x="10388" y="14284"/>
                        </a:lnTo>
                        <a:lnTo>
                          <a:pt x="10388" y="83187"/>
                        </a:lnTo>
                        <a:lnTo>
                          <a:pt x="0" y="809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0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dirty="0">
                      <a:latin typeface="Meiryo UI" panose="020B0604030504040204" pitchFamily="50" charset="-128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7" name="手繪多邊形: 圖案 56">
                    <a:extLst>
                      <a:ext uri="{FF2B5EF4-FFF2-40B4-BE49-F238E27FC236}">
                        <a16:creationId xmlns:a16="http://schemas.microsoft.com/office/drawing/2014/main" id="{9D19F44F-4F52-4269-902E-003DDE1F8046}"/>
                      </a:ext>
                    </a:extLst>
                  </p:cNvPr>
                  <p:cNvSpPr/>
                  <p:nvPr/>
                </p:nvSpPr>
                <p:spPr>
                  <a:xfrm>
                    <a:off x="7254099" y="3146266"/>
                    <a:ext cx="54132" cy="62985"/>
                  </a:xfrm>
                  <a:custGeom>
                    <a:avLst/>
                    <a:gdLst>
                      <a:gd name="connsiteX0" fmla="*/ 43420 w 54132"/>
                      <a:gd name="connsiteY0" fmla="*/ 45333 h 62985"/>
                      <a:gd name="connsiteX1" fmla="*/ 53727 w 54132"/>
                      <a:gd name="connsiteY1" fmla="*/ 48823 h 62985"/>
                      <a:gd name="connsiteX2" fmla="*/ 44718 w 54132"/>
                      <a:gd name="connsiteY2" fmla="*/ 60834 h 62985"/>
                      <a:gd name="connsiteX3" fmla="*/ 27918 w 54132"/>
                      <a:gd name="connsiteY3" fmla="*/ 62133 h 62985"/>
                      <a:gd name="connsiteX4" fmla="*/ 7548 w 54132"/>
                      <a:gd name="connsiteY4" fmla="*/ 49716 h 62985"/>
                      <a:gd name="connsiteX5" fmla="*/ 0 w 54132"/>
                      <a:gd name="connsiteY5" fmla="*/ 25855 h 62985"/>
                      <a:gd name="connsiteX6" fmla="*/ 7629 w 54132"/>
                      <a:gd name="connsiteY6" fmla="*/ 4592 h 62985"/>
                      <a:gd name="connsiteX7" fmla="*/ 27431 w 54132"/>
                      <a:gd name="connsiteY7" fmla="*/ 777 h 62985"/>
                      <a:gd name="connsiteX8" fmla="*/ 46666 w 54132"/>
                      <a:gd name="connsiteY8" fmla="*/ 13032 h 62985"/>
                      <a:gd name="connsiteX9" fmla="*/ 54133 w 54132"/>
                      <a:gd name="connsiteY9" fmla="*/ 37217 h 62985"/>
                      <a:gd name="connsiteX10" fmla="*/ 54051 w 54132"/>
                      <a:gd name="connsiteY10" fmla="*/ 39895 h 62985"/>
                      <a:gd name="connsiteX11" fmla="*/ 10307 w 54132"/>
                      <a:gd name="connsiteY11" fmla="*/ 30238 h 62985"/>
                      <a:gd name="connsiteX12" fmla="*/ 15745 w 54132"/>
                      <a:gd name="connsiteY12" fmla="*/ 46226 h 62985"/>
                      <a:gd name="connsiteX13" fmla="*/ 28000 w 54132"/>
                      <a:gd name="connsiteY13" fmla="*/ 54098 h 62985"/>
                      <a:gd name="connsiteX14" fmla="*/ 37333 w 54132"/>
                      <a:gd name="connsiteY14" fmla="*/ 53287 h 62985"/>
                      <a:gd name="connsiteX15" fmla="*/ 43420 w 54132"/>
                      <a:gd name="connsiteY15" fmla="*/ 45333 h 62985"/>
                      <a:gd name="connsiteX16" fmla="*/ 10794 w 54132"/>
                      <a:gd name="connsiteY16" fmla="*/ 22122 h 62985"/>
                      <a:gd name="connsiteX17" fmla="*/ 43582 w 54132"/>
                      <a:gd name="connsiteY17" fmla="*/ 29345 h 62985"/>
                      <a:gd name="connsiteX18" fmla="*/ 39849 w 54132"/>
                      <a:gd name="connsiteY18" fmla="*/ 17415 h 62985"/>
                      <a:gd name="connsiteX19" fmla="*/ 27513 w 54132"/>
                      <a:gd name="connsiteY19" fmla="*/ 8974 h 62985"/>
                      <a:gd name="connsiteX20" fmla="*/ 15988 w 54132"/>
                      <a:gd name="connsiteY20" fmla="*/ 11003 h 62985"/>
                      <a:gd name="connsiteX21" fmla="*/ 10794 w 54132"/>
                      <a:gd name="connsiteY21" fmla="*/ 22122 h 6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4132" h="62985">
                        <a:moveTo>
                          <a:pt x="43420" y="45333"/>
                        </a:moveTo>
                        <a:lnTo>
                          <a:pt x="53727" y="48823"/>
                        </a:lnTo>
                        <a:cubicBezTo>
                          <a:pt x="52104" y="54504"/>
                          <a:pt x="49101" y="58481"/>
                          <a:pt x="44718" y="60834"/>
                        </a:cubicBezTo>
                        <a:cubicBezTo>
                          <a:pt x="40336" y="63188"/>
                          <a:pt x="34736" y="63594"/>
                          <a:pt x="27918" y="62133"/>
                        </a:cubicBezTo>
                        <a:cubicBezTo>
                          <a:pt x="19316" y="60266"/>
                          <a:pt x="12498" y="56127"/>
                          <a:pt x="7548" y="49716"/>
                        </a:cubicBezTo>
                        <a:cubicBezTo>
                          <a:pt x="2597" y="43304"/>
                          <a:pt x="0" y="35351"/>
                          <a:pt x="0" y="25855"/>
                        </a:cubicBezTo>
                        <a:cubicBezTo>
                          <a:pt x="0" y="15954"/>
                          <a:pt x="2516" y="8893"/>
                          <a:pt x="7629" y="4592"/>
                        </a:cubicBezTo>
                        <a:cubicBezTo>
                          <a:pt x="12742" y="290"/>
                          <a:pt x="19316" y="-1008"/>
                          <a:pt x="27431" y="777"/>
                        </a:cubicBezTo>
                        <a:cubicBezTo>
                          <a:pt x="35304" y="2482"/>
                          <a:pt x="41715" y="6621"/>
                          <a:pt x="46666" y="13032"/>
                        </a:cubicBezTo>
                        <a:cubicBezTo>
                          <a:pt x="51617" y="19444"/>
                          <a:pt x="54133" y="27559"/>
                          <a:pt x="54133" y="37217"/>
                        </a:cubicBezTo>
                        <a:cubicBezTo>
                          <a:pt x="54133" y="37785"/>
                          <a:pt x="54133" y="38678"/>
                          <a:pt x="54051" y="39895"/>
                        </a:cubicBezTo>
                        <a:lnTo>
                          <a:pt x="10307" y="30238"/>
                        </a:lnTo>
                        <a:cubicBezTo>
                          <a:pt x="10713" y="36730"/>
                          <a:pt x="12498" y="42087"/>
                          <a:pt x="15745" y="46226"/>
                        </a:cubicBezTo>
                        <a:cubicBezTo>
                          <a:pt x="18991" y="50365"/>
                          <a:pt x="23130" y="52962"/>
                          <a:pt x="28000" y="54098"/>
                        </a:cubicBezTo>
                        <a:cubicBezTo>
                          <a:pt x="31652" y="54910"/>
                          <a:pt x="34736" y="54666"/>
                          <a:pt x="37333" y="53287"/>
                        </a:cubicBezTo>
                        <a:cubicBezTo>
                          <a:pt x="39849" y="51826"/>
                          <a:pt x="41878" y="49229"/>
                          <a:pt x="43420" y="45333"/>
                        </a:cubicBezTo>
                        <a:close/>
                        <a:moveTo>
                          <a:pt x="10794" y="22122"/>
                        </a:moveTo>
                        <a:lnTo>
                          <a:pt x="43582" y="29345"/>
                        </a:lnTo>
                        <a:cubicBezTo>
                          <a:pt x="43176" y="24313"/>
                          <a:pt x="41878" y="20336"/>
                          <a:pt x="39849" y="17415"/>
                        </a:cubicBezTo>
                        <a:cubicBezTo>
                          <a:pt x="36684" y="12870"/>
                          <a:pt x="32544" y="10110"/>
                          <a:pt x="27513" y="8974"/>
                        </a:cubicBezTo>
                        <a:cubicBezTo>
                          <a:pt x="22968" y="8000"/>
                          <a:pt x="19072" y="8650"/>
                          <a:pt x="15988" y="11003"/>
                        </a:cubicBezTo>
                        <a:cubicBezTo>
                          <a:pt x="12823" y="13357"/>
                          <a:pt x="11119" y="17009"/>
                          <a:pt x="10794" y="2212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0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dirty="0">
                      <a:latin typeface="Meiryo UI" panose="020B0604030504040204" pitchFamily="50" charset="-128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8" name="手繪多邊形: 圖案 57">
                    <a:extLst>
                      <a:ext uri="{FF2B5EF4-FFF2-40B4-BE49-F238E27FC236}">
                        <a16:creationId xmlns:a16="http://schemas.microsoft.com/office/drawing/2014/main" id="{B023003B-DD72-4B3F-AF4D-33E49404898C}"/>
                      </a:ext>
                    </a:extLst>
                  </p:cNvPr>
                  <p:cNvSpPr/>
                  <p:nvPr/>
                </p:nvSpPr>
                <p:spPr>
                  <a:xfrm>
                    <a:off x="7349298" y="3145422"/>
                    <a:ext cx="64358" cy="86496"/>
                  </a:xfrm>
                  <a:custGeom>
                    <a:avLst/>
                    <a:gdLst>
                      <a:gd name="connsiteX0" fmla="*/ 0 w 64358"/>
                      <a:gd name="connsiteY0" fmla="*/ 50479 h 86496"/>
                      <a:gd name="connsiteX1" fmla="*/ 10145 w 64358"/>
                      <a:gd name="connsiteY1" fmla="*/ 51859 h 86496"/>
                      <a:gd name="connsiteX2" fmla="*/ 13472 w 64358"/>
                      <a:gd name="connsiteY2" fmla="*/ 62571 h 86496"/>
                      <a:gd name="connsiteX3" fmla="*/ 21588 w 64358"/>
                      <a:gd name="connsiteY3" fmla="*/ 70687 h 86496"/>
                      <a:gd name="connsiteX4" fmla="*/ 34005 w 64358"/>
                      <a:gd name="connsiteY4" fmla="*/ 75800 h 86496"/>
                      <a:gd name="connsiteX5" fmla="*/ 44799 w 64358"/>
                      <a:gd name="connsiteY5" fmla="*/ 76368 h 86496"/>
                      <a:gd name="connsiteX6" fmla="*/ 51779 w 64358"/>
                      <a:gd name="connsiteY6" fmla="*/ 72878 h 86496"/>
                      <a:gd name="connsiteX7" fmla="*/ 54051 w 64358"/>
                      <a:gd name="connsiteY7" fmla="*/ 66467 h 86496"/>
                      <a:gd name="connsiteX8" fmla="*/ 51860 w 64358"/>
                      <a:gd name="connsiteY8" fmla="*/ 59325 h 86496"/>
                      <a:gd name="connsiteX9" fmla="*/ 44556 w 64358"/>
                      <a:gd name="connsiteY9" fmla="*/ 52914 h 86496"/>
                      <a:gd name="connsiteX10" fmla="*/ 30110 w 64358"/>
                      <a:gd name="connsiteY10" fmla="*/ 45772 h 86496"/>
                      <a:gd name="connsiteX11" fmla="*/ 14446 w 64358"/>
                      <a:gd name="connsiteY11" fmla="*/ 37250 h 86496"/>
                      <a:gd name="connsiteX12" fmla="*/ 5843 w 64358"/>
                      <a:gd name="connsiteY12" fmla="*/ 27836 h 86496"/>
                      <a:gd name="connsiteX13" fmla="*/ 3003 w 64358"/>
                      <a:gd name="connsiteY13" fmla="*/ 17123 h 86496"/>
                      <a:gd name="connsiteX14" fmla="*/ 6493 w 64358"/>
                      <a:gd name="connsiteY14" fmla="*/ 6410 h 86496"/>
                      <a:gd name="connsiteX15" fmla="*/ 16637 w 64358"/>
                      <a:gd name="connsiteY15" fmla="*/ 567 h 86496"/>
                      <a:gd name="connsiteX16" fmla="*/ 31489 w 64358"/>
                      <a:gd name="connsiteY16" fmla="*/ 1053 h 86496"/>
                      <a:gd name="connsiteX17" fmla="*/ 47396 w 64358"/>
                      <a:gd name="connsiteY17" fmla="*/ 7465 h 86496"/>
                      <a:gd name="connsiteX18" fmla="*/ 57947 w 64358"/>
                      <a:gd name="connsiteY18" fmla="*/ 18340 h 86496"/>
                      <a:gd name="connsiteX19" fmla="*/ 61924 w 64358"/>
                      <a:gd name="connsiteY19" fmla="*/ 31975 h 86496"/>
                      <a:gd name="connsiteX20" fmla="*/ 51617 w 64358"/>
                      <a:gd name="connsiteY20" fmla="*/ 30514 h 86496"/>
                      <a:gd name="connsiteX21" fmla="*/ 46017 w 64358"/>
                      <a:gd name="connsiteY21" fmla="*/ 17691 h 86496"/>
                      <a:gd name="connsiteX22" fmla="*/ 31895 w 64358"/>
                      <a:gd name="connsiteY22" fmla="*/ 10630 h 86496"/>
                      <a:gd name="connsiteX23" fmla="*/ 17692 w 64358"/>
                      <a:gd name="connsiteY23" fmla="*/ 11036 h 86496"/>
                      <a:gd name="connsiteX24" fmla="*/ 13229 w 64358"/>
                      <a:gd name="connsiteY24" fmla="*/ 18665 h 86496"/>
                      <a:gd name="connsiteX25" fmla="*/ 16394 w 64358"/>
                      <a:gd name="connsiteY25" fmla="*/ 26537 h 86496"/>
                      <a:gd name="connsiteX26" fmla="*/ 32544 w 64358"/>
                      <a:gd name="connsiteY26" fmla="*/ 35870 h 86496"/>
                      <a:gd name="connsiteX27" fmla="*/ 50480 w 64358"/>
                      <a:gd name="connsiteY27" fmla="*/ 44960 h 86496"/>
                      <a:gd name="connsiteX28" fmla="*/ 60950 w 64358"/>
                      <a:gd name="connsiteY28" fmla="*/ 55511 h 86496"/>
                      <a:gd name="connsiteX29" fmla="*/ 64358 w 64358"/>
                      <a:gd name="connsiteY29" fmla="*/ 67766 h 86496"/>
                      <a:gd name="connsiteX30" fmla="*/ 60625 w 64358"/>
                      <a:gd name="connsiteY30" fmla="*/ 79128 h 86496"/>
                      <a:gd name="connsiteX31" fmla="*/ 49993 w 64358"/>
                      <a:gd name="connsiteY31" fmla="*/ 85701 h 86496"/>
                      <a:gd name="connsiteX32" fmla="*/ 34411 w 64358"/>
                      <a:gd name="connsiteY32" fmla="*/ 85458 h 86496"/>
                      <a:gd name="connsiteX33" fmla="*/ 15988 w 64358"/>
                      <a:gd name="connsiteY33" fmla="*/ 78235 h 86496"/>
                      <a:gd name="connsiteX34" fmla="*/ 4301 w 64358"/>
                      <a:gd name="connsiteY34" fmla="*/ 66061 h 86496"/>
                      <a:gd name="connsiteX35" fmla="*/ 0 w 64358"/>
                      <a:gd name="connsiteY35" fmla="*/ 50479 h 86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4358" h="86496">
                        <a:moveTo>
                          <a:pt x="0" y="50479"/>
                        </a:moveTo>
                        <a:lnTo>
                          <a:pt x="10145" y="51859"/>
                        </a:lnTo>
                        <a:cubicBezTo>
                          <a:pt x="10632" y="55998"/>
                          <a:pt x="11768" y="59569"/>
                          <a:pt x="13472" y="62571"/>
                        </a:cubicBezTo>
                        <a:cubicBezTo>
                          <a:pt x="15258" y="65574"/>
                          <a:pt x="17936" y="68252"/>
                          <a:pt x="21588" y="70687"/>
                        </a:cubicBezTo>
                        <a:cubicBezTo>
                          <a:pt x="25240" y="73122"/>
                          <a:pt x="29379" y="74826"/>
                          <a:pt x="34005" y="75800"/>
                        </a:cubicBezTo>
                        <a:cubicBezTo>
                          <a:pt x="38063" y="76693"/>
                          <a:pt x="41715" y="76855"/>
                          <a:pt x="44799" y="76368"/>
                        </a:cubicBezTo>
                        <a:cubicBezTo>
                          <a:pt x="47964" y="75881"/>
                          <a:pt x="50237" y="74664"/>
                          <a:pt x="51779" y="72878"/>
                        </a:cubicBezTo>
                        <a:cubicBezTo>
                          <a:pt x="53321" y="71093"/>
                          <a:pt x="54051" y="68983"/>
                          <a:pt x="54051" y="66467"/>
                        </a:cubicBezTo>
                        <a:cubicBezTo>
                          <a:pt x="54051" y="63951"/>
                          <a:pt x="53321" y="61516"/>
                          <a:pt x="51860" y="59325"/>
                        </a:cubicBezTo>
                        <a:cubicBezTo>
                          <a:pt x="50399" y="57134"/>
                          <a:pt x="47964" y="54943"/>
                          <a:pt x="44556" y="52914"/>
                        </a:cubicBezTo>
                        <a:cubicBezTo>
                          <a:pt x="42365" y="51615"/>
                          <a:pt x="37576" y="49180"/>
                          <a:pt x="30110" y="45772"/>
                        </a:cubicBezTo>
                        <a:cubicBezTo>
                          <a:pt x="22643" y="42363"/>
                          <a:pt x="17449" y="39522"/>
                          <a:pt x="14446" y="37250"/>
                        </a:cubicBezTo>
                        <a:cubicBezTo>
                          <a:pt x="10551" y="34410"/>
                          <a:pt x="7710" y="31244"/>
                          <a:pt x="5843" y="27836"/>
                        </a:cubicBezTo>
                        <a:cubicBezTo>
                          <a:pt x="3977" y="24427"/>
                          <a:pt x="3003" y="20856"/>
                          <a:pt x="3003" y="17123"/>
                        </a:cubicBezTo>
                        <a:cubicBezTo>
                          <a:pt x="3003" y="13065"/>
                          <a:pt x="4139" y="9494"/>
                          <a:pt x="6493" y="6410"/>
                        </a:cubicBezTo>
                        <a:cubicBezTo>
                          <a:pt x="8846" y="3407"/>
                          <a:pt x="12174" y="1378"/>
                          <a:pt x="16637" y="567"/>
                        </a:cubicBezTo>
                        <a:cubicBezTo>
                          <a:pt x="21101" y="-326"/>
                          <a:pt x="26052" y="-164"/>
                          <a:pt x="31489" y="1053"/>
                        </a:cubicBezTo>
                        <a:cubicBezTo>
                          <a:pt x="37495" y="2352"/>
                          <a:pt x="42770" y="4543"/>
                          <a:pt x="47396" y="7465"/>
                        </a:cubicBezTo>
                        <a:cubicBezTo>
                          <a:pt x="51941" y="10387"/>
                          <a:pt x="55512" y="14039"/>
                          <a:pt x="57947" y="18340"/>
                        </a:cubicBezTo>
                        <a:cubicBezTo>
                          <a:pt x="60382" y="22642"/>
                          <a:pt x="61761" y="27186"/>
                          <a:pt x="61924" y="31975"/>
                        </a:cubicBezTo>
                        <a:lnTo>
                          <a:pt x="51617" y="30514"/>
                        </a:lnTo>
                        <a:cubicBezTo>
                          <a:pt x="51049" y="25239"/>
                          <a:pt x="49182" y="21018"/>
                          <a:pt x="46017" y="17691"/>
                        </a:cubicBezTo>
                        <a:cubicBezTo>
                          <a:pt x="42852" y="14363"/>
                          <a:pt x="38144" y="12010"/>
                          <a:pt x="31895" y="10630"/>
                        </a:cubicBezTo>
                        <a:cubicBezTo>
                          <a:pt x="25402" y="9169"/>
                          <a:pt x="20695" y="9332"/>
                          <a:pt x="17692" y="11036"/>
                        </a:cubicBezTo>
                        <a:cubicBezTo>
                          <a:pt x="14690" y="12740"/>
                          <a:pt x="13229" y="15256"/>
                          <a:pt x="13229" y="18665"/>
                        </a:cubicBezTo>
                        <a:cubicBezTo>
                          <a:pt x="13229" y="21587"/>
                          <a:pt x="14284" y="24184"/>
                          <a:pt x="16394" y="26537"/>
                        </a:cubicBezTo>
                        <a:cubicBezTo>
                          <a:pt x="18423" y="28891"/>
                          <a:pt x="23861" y="31975"/>
                          <a:pt x="32544" y="35870"/>
                        </a:cubicBezTo>
                        <a:cubicBezTo>
                          <a:pt x="41228" y="39766"/>
                          <a:pt x="47234" y="42769"/>
                          <a:pt x="50480" y="44960"/>
                        </a:cubicBezTo>
                        <a:cubicBezTo>
                          <a:pt x="55188" y="48206"/>
                          <a:pt x="58677" y="51696"/>
                          <a:pt x="60950" y="55511"/>
                        </a:cubicBezTo>
                        <a:cubicBezTo>
                          <a:pt x="63222" y="59325"/>
                          <a:pt x="64358" y="63383"/>
                          <a:pt x="64358" y="67766"/>
                        </a:cubicBezTo>
                        <a:cubicBezTo>
                          <a:pt x="64358" y="72067"/>
                          <a:pt x="63141" y="75881"/>
                          <a:pt x="60625" y="79128"/>
                        </a:cubicBezTo>
                        <a:cubicBezTo>
                          <a:pt x="58190" y="82374"/>
                          <a:pt x="54620" y="84565"/>
                          <a:pt x="49993" y="85701"/>
                        </a:cubicBezTo>
                        <a:cubicBezTo>
                          <a:pt x="45367" y="86838"/>
                          <a:pt x="40173" y="86757"/>
                          <a:pt x="34411" y="85458"/>
                        </a:cubicBezTo>
                        <a:cubicBezTo>
                          <a:pt x="27107" y="83835"/>
                          <a:pt x="20939" y="81400"/>
                          <a:pt x="15988" y="78235"/>
                        </a:cubicBezTo>
                        <a:cubicBezTo>
                          <a:pt x="11038" y="74989"/>
                          <a:pt x="7142" y="70931"/>
                          <a:pt x="4301" y="66061"/>
                        </a:cubicBezTo>
                        <a:cubicBezTo>
                          <a:pt x="1623" y="61111"/>
                          <a:pt x="162" y="55916"/>
                          <a:pt x="0" y="504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0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dirty="0">
                      <a:latin typeface="Meiryo UI" panose="020B0604030504040204" pitchFamily="50" charset="-128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59" name="手繪多邊形: 圖案 58">
                    <a:extLst>
                      <a:ext uri="{FF2B5EF4-FFF2-40B4-BE49-F238E27FC236}">
                        <a16:creationId xmlns:a16="http://schemas.microsoft.com/office/drawing/2014/main" id="{0EBFBCA6-68B8-46B0-9876-92E53324CAE3}"/>
                      </a:ext>
                    </a:extLst>
                  </p:cNvPr>
                  <p:cNvSpPr/>
                  <p:nvPr/>
                </p:nvSpPr>
                <p:spPr>
                  <a:xfrm>
                    <a:off x="7424775" y="3161978"/>
                    <a:ext cx="64358" cy="86496"/>
                  </a:xfrm>
                  <a:custGeom>
                    <a:avLst/>
                    <a:gdLst>
                      <a:gd name="connsiteX0" fmla="*/ 0 w 64358"/>
                      <a:gd name="connsiteY0" fmla="*/ 50479 h 86496"/>
                      <a:gd name="connsiteX1" fmla="*/ 10145 w 64358"/>
                      <a:gd name="connsiteY1" fmla="*/ 51858 h 86496"/>
                      <a:gd name="connsiteX2" fmla="*/ 13472 w 64358"/>
                      <a:gd name="connsiteY2" fmla="*/ 62571 h 86496"/>
                      <a:gd name="connsiteX3" fmla="*/ 21588 w 64358"/>
                      <a:gd name="connsiteY3" fmla="*/ 70687 h 86496"/>
                      <a:gd name="connsiteX4" fmla="*/ 34005 w 64358"/>
                      <a:gd name="connsiteY4" fmla="*/ 75800 h 86496"/>
                      <a:gd name="connsiteX5" fmla="*/ 44799 w 64358"/>
                      <a:gd name="connsiteY5" fmla="*/ 76368 h 86496"/>
                      <a:gd name="connsiteX6" fmla="*/ 51779 w 64358"/>
                      <a:gd name="connsiteY6" fmla="*/ 72878 h 86496"/>
                      <a:gd name="connsiteX7" fmla="*/ 54051 w 64358"/>
                      <a:gd name="connsiteY7" fmla="*/ 66467 h 86496"/>
                      <a:gd name="connsiteX8" fmla="*/ 51860 w 64358"/>
                      <a:gd name="connsiteY8" fmla="*/ 59325 h 86496"/>
                      <a:gd name="connsiteX9" fmla="*/ 44556 w 64358"/>
                      <a:gd name="connsiteY9" fmla="*/ 52914 h 86496"/>
                      <a:gd name="connsiteX10" fmla="*/ 30110 w 64358"/>
                      <a:gd name="connsiteY10" fmla="*/ 45772 h 86496"/>
                      <a:gd name="connsiteX11" fmla="*/ 14446 w 64358"/>
                      <a:gd name="connsiteY11" fmla="*/ 37250 h 86496"/>
                      <a:gd name="connsiteX12" fmla="*/ 5843 w 64358"/>
                      <a:gd name="connsiteY12" fmla="*/ 27836 h 86496"/>
                      <a:gd name="connsiteX13" fmla="*/ 3003 w 64358"/>
                      <a:gd name="connsiteY13" fmla="*/ 17123 h 86496"/>
                      <a:gd name="connsiteX14" fmla="*/ 6493 w 64358"/>
                      <a:gd name="connsiteY14" fmla="*/ 6410 h 86496"/>
                      <a:gd name="connsiteX15" fmla="*/ 16637 w 64358"/>
                      <a:gd name="connsiteY15" fmla="*/ 567 h 86496"/>
                      <a:gd name="connsiteX16" fmla="*/ 31489 w 64358"/>
                      <a:gd name="connsiteY16" fmla="*/ 1053 h 86496"/>
                      <a:gd name="connsiteX17" fmla="*/ 47396 w 64358"/>
                      <a:gd name="connsiteY17" fmla="*/ 7465 h 86496"/>
                      <a:gd name="connsiteX18" fmla="*/ 57947 w 64358"/>
                      <a:gd name="connsiteY18" fmla="*/ 18340 h 86496"/>
                      <a:gd name="connsiteX19" fmla="*/ 61924 w 64358"/>
                      <a:gd name="connsiteY19" fmla="*/ 31975 h 86496"/>
                      <a:gd name="connsiteX20" fmla="*/ 51617 w 64358"/>
                      <a:gd name="connsiteY20" fmla="*/ 30514 h 86496"/>
                      <a:gd name="connsiteX21" fmla="*/ 46017 w 64358"/>
                      <a:gd name="connsiteY21" fmla="*/ 17691 h 86496"/>
                      <a:gd name="connsiteX22" fmla="*/ 31895 w 64358"/>
                      <a:gd name="connsiteY22" fmla="*/ 10630 h 86496"/>
                      <a:gd name="connsiteX23" fmla="*/ 17692 w 64358"/>
                      <a:gd name="connsiteY23" fmla="*/ 11036 h 86496"/>
                      <a:gd name="connsiteX24" fmla="*/ 13229 w 64358"/>
                      <a:gd name="connsiteY24" fmla="*/ 18665 h 86496"/>
                      <a:gd name="connsiteX25" fmla="*/ 16394 w 64358"/>
                      <a:gd name="connsiteY25" fmla="*/ 26537 h 86496"/>
                      <a:gd name="connsiteX26" fmla="*/ 32544 w 64358"/>
                      <a:gd name="connsiteY26" fmla="*/ 35870 h 86496"/>
                      <a:gd name="connsiteX27" fmla="*/ 50480 w 64358"/>
                      <a:gd name="connsiteY27" fmla="*/ 44960 h 86496"/>
                      <a:gd name="connsiteX28" fmla="*/ 60950 w 64358"/>
                      <a:gd name="connsiteY28" fmla="*/ 55511 h 86496"/>
                      <a:gd name="connsiteX29" fmla="*/ 64358 w 64358"/>
                      <a:gd name="connsiteY29" fmla="*/ 67766 h 86496"/>
                      <a:gd name="connsiteX30" fmla="*/ 60625 w 64358"/>
                      <a:gd name="connsiteY30" fmla="*/ 79128 h 86496"/>
                      <a:gd name="connsiteX31" fmla="*/ 49993 w 64358"/>
                      <a:gd name="connsiteY31" fmla="*/ 85701 h 86496"/>
                      <a:gd name="connsiteX32" fmla="*/ 34411 w 64358"/>
                      <a:gd name="connsiteY32" fmla="*/ 85458 h 86496"/>
                      <a:gd name="connsiteX33" fmla="*/ 15988 w 64358"/>
                      <a:gd name="connsiteY33" fmla="*/ 78235 h 86496"/>
                      <a:gd name="connsiteX34" fmla="*/ 4301 w 64358"/>
                      <a:gd name="connsiteY34" fmla="*/ 66061 h 86496"/>
                      <a:gd name="connsiteX35" fmla="*/ 0 w 64358"/>
                      <a:gd name="connsiteY35" fmla="*/ 50479 h 86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4358" h="86496">
                        <a:moveTo>
                          <a:pt x="0" y="50479"/>
                        </a:moveTo>
                        <a:lnTo>
                          <a:pt x="10145" y="51858"/>
                        </a:lnTo>
                        <a:cubicBezTo>
                          <a:pt x="10632" y="55998"/>
                          <a:pt x="11768" y="59569"/>
                          <a:pt x="13472" y="62571"/>
                        </a:cubicBezTo>
                        <a:cubicBezTo>
                          <a:pt x="15258" y="65574"/>
                          <a:pt x="17936" y="68252"/>
                          <a:pt x="21588" y="70687"/>
                        </a:cubicBezTo>
                        <a:cubicBezTo>
                          <a:pt x="25240" y="73122"/>
                          <a:pt x="29379" y="74826"/>
                          <a:pt x="34005" y="75800"/>
                        </a:cubicBezTo>
                        <a:cubicBezTo>
                          <a:pt x="38063" y="76693"/>
                          <a:pt x="41715" y="76855"/>
                          <a:pt x="44799" y="76368"/>
                        </a:cubicBezTo>
                        <a:cubicBezTo>
                          <a:pt x="47964" y="75881"/>
                          <a:pt x="50237" y="74664"/>
                          <a:pt x="51779" y="72878"/>
                        </a:cubicBezTo>
                        <a:cubicBezTo>
                          <a:pt x="53321" y="71093"/>
                          <a:pt x="54051" y="68983"/>
                          <a:pt x="54051" y="66467"/>
                        </a:cubicBezTo>
                        <a:cubicBezTo>
                          <a:pt x="54051" y="63951"/>
                          <a:pt x="53321" y="61516"/>
                          <a:pt x="51860" y="59325"/>
                        </a:cubicBezTo>
                        <a:cubicBezTo>
                          <a:pt x="50399" y="57134"/>
                          <a:pt x="47964" y="54943"/>
                          <a:pt x="44556" y="52914"/>
                        </a:cubicBezTo>
                        <a:cubicBezTo>
                          <a:pt x="42365" y="51615"/>
                          <a:pt x="37576" y="49180"/>
                          <a:pt x="30110" y="45772"/>
                        </a:cubicBezTo>
                        <a:cubicBezTo>
                          <a:pt x="22643" y="42363"/>
                          <a:pt x="17449" y="39522"/>
                          <a:pt x="14446" y="37250"/>
                        </a:cubicBezTo>
                        <a:cubicBezTo>
                          <a:pt x="10551" y="34410"/>
                          <a:pt x="7710" y="31244"/>
                          <a:pt x="5843" y="27836"/>
                        </a:cubicBezTo>
                        <a:cubicBezTo>
                          <a:pt x="3977" y="24427"/>
                          <a:pt x="3003" y="20856"/>
                          <a:pt x="3003" y="17123"/>
                        </a:cubicBezTo>
                        <a:cubicBezTo>
                          <a:pt x="3003" y="13065"/>
                          <a:pt x="4139" y="9494"/>
                          <a:pt x="6493" y="6410"/>
                        </a:cubicBezTo>
                        <a:cubicBezTo>
                          <a:pt x="8846" y="3407"/>
                          <a:pt x="12174" y="1378"/>
                          <a:pt x="16637" y="567"/>
                        </a:cubicBezTo>
                        <a:cubicBezTo>
                          <a:pt x="21101" y="-326"/>
                          <a:pt x="26052" y="-164"/>
                          <a:pt x="31489" y="1053"/>
                        </a:cubicBezTo>
                        <a:cubicBezTo>
                          <a:pt x="37495" y="2352"/>
                          <a:pt x="42770" y="4543"/>
                          <a:pt x="47396" y="7465"/>
                        </a:cubicBezTo>
                        <a:cubicBezTo>
                          <a:pt x="52022" y="10387"/>
                          <a:pt x="55512" y="14039"/>
                          <a:pt x="57947" y="18340"/>
                        </a:cubicBezTo>
                        <a:cubicBezTo>
                          <a:pt x="60382" y="22642"/>
                          <a:pt x="61761" y="27186"/>
                          <a:pt x="61924" y="31975"/>
                        </a:cubicBezTo>
                        <a:lnTo>
                          <a:pt x="51617" y="30514"/>
                        </a:lnTo>
                        <a:cubicBezTo>
                          <a:pt x="51048" y="25239"/>
                          <a:pt x="49182" y="21018"/>
                          <a:pt x="46017" y="17691"/>
                        </a:cubicBezTo>
                        <a:cubicBezTo>
                          <a:pt x="42852" y="14363"/>
                          <a:pt x="38144" y="12010"/>
                          <a:pt x="31895" y="10630"/>
                        </a:cubicBezTo>
                        <a:cubicBezTo>
                          <a:pt x="25402" y="9169"/>
                          <a:pt x="20695" y="9332"/>
                          <a:pt x="17692" y="11036"/>
                        </a:cubicBezTo>
                        <a:cubicBezTo>
                          <a:pt x="14690" y="12740"/>
                          <a:pt x="13229" y="15256"/>
                          <a:pt x="13229" y="18665"/>
                        </a:cubicBezTo>
                        <a:cubicBezTo>
                          <a:pt x="13229" y="21587"/>
                          <a:pt x="14284" y="24184"/>
                          <a:pt x="16394" y="26537"/>
                        </a:cubicBezTo>
                        <a:cubicBezTo>
                          <a:pt x="18423" y="28891"/>
                          <a:pt x="23860" y="31975"/>
                          <a:pt x="32544" y="35870"/>
                        </a:cubicBezTo>
                        <a:cubicBezTo>
                          <a:pt x="41228" y="39766"/>
                          <a:pt x="47234" y="42769"/>
                          <a:pt x="50480" y="44960"/>
                        </a:cubicBezTo>
                        <a:cubicBezTo>
                          <a:pt x="55188" y="48206"/>
                          <a:pt x="58677" y="51696"/>
                          <a:pt x="60950" y="55511"/>
                        </a:cubicBezTo>
                        <a:cubicBezTo>
                          <a:pt x="63222" y="59325"/>
                          <a:pt x="64358" y="63383"/>
                          <a:pt x="64358" y="67766"/>
                        </a:cubicBezTo>
                        <a:cubicBezTo>
                          <a:pt x="64358" y="72067"/>
                          <a:pt x="63141" y="75881"/>
                          <a:pt x="60625" y="79128"/>
                        </a:cubicBezTo>
                        <a:cubicBezTo>
                          <a:pt x="58190" y="82374"/>
                          <a:pt x="54619" y="84565"/>
                          <a:pt x="49993" y="85701"/>
                        </a:cubicBezTo>
                        <a:cubicBezTo>
                          <a:pt x="45367" y="86838"/>
                          <a:pt x="40173" y="86757"/>
                          <a:pt x="34411" y="85458"/>
                        </a:cubicBezTo>
                        <a:cubicBezTo>
                          <a:pt x="27107" y="83835"/>
                          <a:pt x="20939" y="81400"/>
                          <a:pt x="15988" y="78235"/>
                        </a:cubicBezTo>
                        <a:cubicBezTo>
                          <a:pt x="11037" y="75070"/>
                          <a:pt x="7142" y="70931"/>
                          <a:pt x="4301" y="66061"/>
                        </a:cubicBezTo>
                        <a:cubicBezTo>
                          <a:pt x="1623" y="61111"/>
                          <a:pt x="81" y="55916"/>
                          <a:pt x="0" y="504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80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dirty="0">
                      <a:latin typeface="Meiryo UI" panose="020B0604030504040204" pitchFamily="50" charset="-128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0" name="手繪多邊形: 圖案 59">
                    <a:extLst>
                      <a:ext uri="{FF2B5EF4-FFF2-40B4-BE49-F238E27FC236}">
                        <a16:creationId xmlns:a16="http://schemas.microsoft.com/office/drawing/2014/main" id="{2FBF674F-F14C-4FD2-9437-8BE399FDEEA0}"/>
                      </a:ext>
                    </a:extLst>
                  </p:cNvPr>
                  <p:cNvSpPr/>
                  <p:nvPr/>
                </p:nvSpPr>
                <p:spPr>
                  <a:xfrm>
                    <a:off x="7503823" y="3174881"/>
                    <a:ext cx="66955" cy="88958"/>
                  </a:xfrm>
                  <a:custGeom>
                    <a:avLst/>
                    <a:gdLst>
                      <a:gd name="connsiteX0" fmla="*/ 0 w 66955"/>
                      <a:gd name="connsiteY0" fmla="*/ 80996 h 88958"/>
                      <a:gd name="connsiteX1" fmla="*/ 0 w 66955"/>
                      <a:gd name="connsiteY1" fmla="*/ 0 h 88958"/>
                      <a:gd name="connsiteX2" fmla="*/ 27918 w 66955"/>
                      <a:gd name="connsiteY2" fmla="*/ 6168 h 88958"/>
                      <a:gd name="connsiteX3" fmla="*/ 42365 w 66955"/>
                      <a:gd name="connsiteY3" fmla="*/ 10469 h 88958"/>
                      <a:gd name="connsiteX4" fmla="*/ 54214 w 66955"/>
                      <a:gd name="connsiteY4" fmla="*/ 18910 h 88958"/>
                      <a:gd name="connsiteX5" fmla="*/ 63790 w 66955"/>
                      <a:gd name="connsiteY5" fmla="*/ 34817 h 88958"/>
                      <a:gd name="connsiteX6" fmla="*/ 66956 w 66955"/>
                      <a:gd name="connsiteY6" fmla="*/ 54782 h 88958"/>
                      <a:gd name="connsiteX7" fmla="*/ 64764 w 66955"/>
                      <a:gd name="connsiteY7" fmla="*/ 70689 h 88958"/>
                      <a:gd name="connsiteX8" fmla="*/ 59245 w 66955"/>
                      <a:gd name="connsiteY8" fmla="*/ 81239 h 88958"/>
                      <a:gd name="connsiteX9" fmla="*/ 51860 w 66955"/>
                      <a:gd name="connsiteY9" fmla="*/ 87002 h 88958"/>
                      <a:gd name="connsiteX10" fmla="*/ 42202 w 66955"/>
                      <a:gd name="connsiteY10" fmla="*/ 88949 h 88958"/>
                      <a:gd name="connsiteX11" fmla="*/ 29217 w 66955"/>
                      <a:gd name="connsiteY11" fmla="*/ 87489 h 88958"/>
                      <a:gd name="connsiteX12" fmla="*/ 0 w 66955"/>
                      <a:gd name="connsiteY12" fmla="*/ 80996 h 88958"/>
                      <a:gd name="connsiteX13" fmla="*/ 10713 w 66955"/>
                      <a:gd name="connsiteY13" fmla="*/ 73773 h 88958"/>
                      <a:gd name="connsiteX14" fmla="*/ 28000 w 66955"/>
                      <a:gd name="connsiteY14" fmla="*/ 77587 h 88958"/>
                      <a:gd name="connsiteX15" fmla="*/ 40579 w 66955"/>
                      <a:gd name="connsiteY15" fmla="*/ 78886 h 88958"/>
                      <a:gd name="connsiteX16" fmla="*/ 47802 w 66955"/>
                      <a:gd name="connsiteY16" fmla="*/ 76289 h 88958"/>
                      <a:gd name="connsiteX17" fmla="*/ 53727 w 66955"/>
                      <a:gd name="connsiteY17" fmla="*/ 67361 h 88958"/>
                      <a:gd name="connsiteX18" fmla="*/ 55837 w 66955"/>
                      <a:gd name="connsiteY18" fmla="*/ 52266 h 88958"/>
                      <a:gd name="connsiteX19" fmla="*/ 51698 w 66955"/>
                      <a:gd name="connsiteY19" fmla="*/ 31814 h 88958"/>
                      <a:gd name="connsiteX20" fmla="*/ 41553 w 66955"/>
                      <a:gd name="connsiteY20" fmla="*/ 20452 h 88958"/>
                      <a:gd name="connsiteX21" fmla="*/ 27675 w 66955"/>
                      <a:gd name="connsiteY21" fmla="*/ 15745 h 88958"/>
                      <a:gd name="connsiteX22" fmla="*/ 10632 w 66955"/>
                      <a:gd name="connsiteY22" fmla="*/ 12011 h 88958"/>
                      <a:gd name="connsiteX23" fmla="*/ 10632 w 66955"/>
                      <a:gd name="connsiteY23" fmla="*/ 73773 h 88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66955" h="88958">
                        <a:moveTo>
                          <a:pt x="0" y="80996"/>
                        </a:moveTo>
                        <a:lnTo>
                          <a:pt x="0" y="0"/>
                        </a:lnTo>
                        <a:lnTo>
                          <a:pt x="27918" y="6168"/>
                        </a:lnTo>
                        <a:cubicBezTo>
                          <a:pt x="34249" y="7548"/>
                          <a:pt x="39037" y="9009"/>
                          <a:pt x="42365" y="10469"/>
                        </a:cubicBezTo>
                        <a:cubicBezTo>
                          <a:pt x="46991" y="12580"/>
                          <a:pt x="50967" y="15339"/>
                          <a:pt x="54214" y="18910"/>
                        </a:cubicBezTo>
                        <a:cubicBezTo>
                          <a:pt x="58515" y="23455"/>
                          <a:pt x="61680" y="28811"/>
                          <a:pt x="63790" y="34817"/>
                        </a:cubicBezTo>
                        <a:cubicBezTo>
                          <a:pt x="65900" y="40823"/>
                          <a:pt x="66956" y="47559"/>
                          <a:pt x="66956" y="54782"/>
                        </a:cubicBezTo>
                        <a:cubicBezTo>
                          <a:pt x="66956" y="60950"/>
                          <a:pt x="66225" y="66225"/>
                          <a:pt x="64764" y="70689"/>
                        </a:cubicBezTo>
                        <a:cubicBezTo>
                          <a:pt x="63303" y="75152"/>
                          <a:pt x="61518" y="78642"/>
                          <a:pt x="59245" y="81239"/>
                        </a:cubicBezTo>
                        <a:cubicBezTo>
                          <a:pt x="56973" y="83836"/>
                          <a:pt x="54538" y="85784"/>
                          <a:pt x="51860" y="87002"/>
                        </a:cubicBezTo>
                        <a:cubicBezTo>
                          <a:pt x="49182" y="88219"/>
                          <a:pt x="45936" y="88868"/>
                          <a:pt x="42202" y="88949"/>
                        </a:cubicBezTo>
                        <a:cubicBezTo>
                          <a:pt x="38469" y="89031"/>
                          <a:pt x="34086" y="88544"/>
                          <a:pt x="29217" y="87489"/>
                        </a:cubicBezTo>
                        <a:lnTo>
                          <a:pt x="0" y="80996"/>
                        </a:lnTo>
                        <a:close/>
                        <a:moveTo>
                          <a:pt x="10713" y="73773"/>
                        </a:moveTo>
                        <a:lnTo>
                          <a:pt x="28000" y="77587"/>
                        </a:lnTo>
                        <a:cubicBezTo>
                          <a:pt x="33356" y="78723"/>
                          <a:pt x="37495" y="79210"/>
                          <a:pt x="40579" y="78886"/>
                        </a:cubicBezTo>
                        <a:cubicBezTo>
                          <a:pt x="43582" y="78561"/>
                          <a:pt x="46017" y="77668"/>
                          <a:pt x="47802" y="76289"/>
                        </a:cubicBezTo>
                        <a:cubicBezTo>
                          <a:pt x="50318" y="74341"/>
                          <a:pt x="52347" y="71338"/>
                          <a:pt x="53727" y="67361"/>
                        </a:cubicBezTo>
                        <a:cubicBezTo>
                          <a:pt x="55106" y="63385"/>
                          <a:pt x="55837" y="58353"/>
                          <a:pt x="55837" y="52266"/>
                        </a:cubicBezTo>
                        <a:cubicBezTo>
                          <a:pt x="55837" y="43825"/>
                          <a:pt x="54457" y="37008"/>
                          <a:pt x="51698" y="31814"/>
                        </a:cubicBezTo>
                        <a:cubicBezTo>
                          <a:pt x="48938" y="26620"/>
                          <a:pt x="45530" y="22887"/>
                          <a:pt x="41553" y="20452"/>
                        </a:cubicBezTo>
                        <a:cubicBezTo>
                          <a:pt x="38712" y="18748"/>
                          <a:pt x="34086" y="17124"/>
                          <a:pt x="27675" y="15745"/>
                        </a:cubicBezTo>
                        <a:lnTo>
                          <a:pt x="10632" y="12011"/>
                        </a:lnTo>
                        <a:lnTo>
                          <a:pt x="10632" y="7377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805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dirty="0">
                      <a:latin typeface="Meiryo UI" panose="020B0604030504040204" pitchFamily="50" charset="-128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649498550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F332EABE-B88B-43DB-80F7-B06D9919D8E9}"/>
              </a:ext>
            </a:extLst>
          </p:cNvPr>
          <p:cNvSpPr/>
          <p:nvPr/>
        </p:nvSpPr>
        <p:spPr>
          <a:xfrm>
            <a:off x="-416277" y="1359037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6C2DEFE0-B144-47D8-8DE4-E4D4B3B2F550}"/>
              </a:ext>
            </a:extLst>
          </p:cNvPr>
          <p:cNvSpPr/>
          <p:nvPr/>
        </p:nvSpPr>
        <p:spPr>
          <a:xfrm>
            <a:off x="3712147" y="1359037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 err="1"/>
              <a:t>データセキュリティ</a:t>
            </a:r>
            <a:endParaRPr lang="en-US" altLang="zh-TW" sz="4000" dirty="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8A5D3CA-2035-43EC-9FE7-D001F2172D24}"/>
              </a:ext>
            </a:extLst>
          </p:cNvPr>
          <p:cNvSpPr txBox="1"/>
          <p:nvPr/>
        </p:nvSpPr>
        <p:spPr>
          <a:xfrm>
            <a:off x="5826717" y="1401895"/>
            <a:ext cx="252935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8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Malware </a:t>
            </a:r>
            <a:r>
              <a:rPr lang="zh-TW" altLang="en-US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Remove</a:t>
            </a:r>
            <a:endParaRPr lang="en-US" altLang="zh-TW" sz="1800" b="1" dirty="0" smtClean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en-US" altLang="zh-TW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の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データ</a:t>
            </a:r>
            <a:r>
              <a:rPr lang="ja-JP" altLang="en-US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をマルウェア攻撃から</a:t>
            </a:r>
            <a:endParaRPr lang="en-US" altLang="ja-JP" sz="1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ja-JP" altLang="en-US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保護します。</a:t>
            </a:r>
            <a:endParaRPr lang="zh-TW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10DB9C-9845-44D8-96B6-8CD4E4A3F60B}"/>
              </a:ext>
            </a:extLst>
          </p:cNvPr>
          <p:cNvSpPr txBox="1"/>
          <p:nvPr/>
        </p:nvSpPr>
        <p:spPr>
          <a:xfrm>
            <a:off x="1659978" y="1382026"/>
            <a:ext cx="282159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800" b="1" dirty="0" err="1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QuFirewall</a:t>
            </a:r>
            <a:r>
              <a:rPr lang="en-US" altLang="zh-TW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​</a:t>
            </a:r>
            <a:endParaRPr lang="en-US" altLang="zh-TW" sz="18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en-US" altLang="ja-JP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IP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アドレスとリージョンを許可</a:t>
            </a:r>
            <a:r>
              <a:rPr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/</a:t>
            </a:r>
            <a:r>
              <a:rPr lang="ja-JP" altLang="en-US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拒否して、</a:t>
            </a:r>
            <a:endParaRPr lang="en-US" altLang="ja-JP" sz="1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ja-JP" altLang="en-US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不正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アクセスやブルートフォース攻撃を</a:t>
            </a:r>
            <a:r>
              <a:rPr lang="ja-JP" altLang="en-US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防ぎ、データとサービスのセキュリティを</a:t>
            </a:r>
            <a:endParaRPr lang="en-US" altLang="ja-JP" sz="1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ja-JP" altLang="en-US" sz="1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保護することができます</a:t>
            </a:r>
            <a:r>
              <a:rPr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。</a:t>
            </a:r>
            <a:endParaRPr lang="zh-TW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15" name="圖片 2">
            <a:extLst>
              <a:ext uri="{FF2B5EF4-FFF2-40B4-BE49-F238E27FC236}">
                <a16:creationId xmlns:a16="http://schemas.microsoft.com/office/drawing/2014/main" id="{BC810B7C-A31B-44E2-AE2C-0A7D5754C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28" y="2776557"/>
            <a:ext cx="3689548" cy="233289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6" name="圖片 3">
            <a:extLst>
              <a:ext uri="{FF2B5EF4-FFF2-40B4-BE49-F238E27FC236}">
                <a16:creationId xmlns:a16="http://schemas.microsoft.com/office/drawing/2014/main" id="{D17B1591-90C4-41C0-86CF-423166ED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8" y="3005157"/>
            <a:ext cx="3689548" cy="329376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98C0362-8312-4082-A2DE-5BA5AB8A1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378" y="1359037"/>
            <a:ext cx="1149519" cy="114951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13E6C3C-5095-4BE0-9B17-B7A42636B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8" y="1359037"/>
            <a:ext cx="1126621" cy="112587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2AF5C30-7F89-4CE2-BAF9-7F15C2A86FE0}"/>
              </a:ext>
            </a:extLst>
          </p:cNvPr>
          <p:cNvSpPr/>
          <p:nvPr/>
        </p:nvSpPr>
        <p:spPr>
          <a:xfrm>
            <a:off x="-152400" y="4328154"/>
            <a:ext cx="9364133" cy="197009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7000">
                <a:schemeClr val="bg1"/>
              </a:gs>
            </a:gsLst>
            <a:lin ang="54007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79439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9"/>
          <p:cNvSpPr txBox="1"/>
          <p:nvPr/>
        </p:nvSpPr>
        <p:spPr>
          <a:xfrm>
            <a:off x="262053" y="1829471"/>
            <a:ext cx="3748473" cy="125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9570" marR="0" lvl="1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QVR</a:t>
            </a:r>
            <a:r>
              <a:rPr lang="en-US" sz="2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Elite</a:t>
            </a:r>
          </a:p>
          <a:p>
            <a:pPr marL="369570" marR="0" lvl="1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監視システム</a:t>
            </a:r>
            <a:endParaRPr sz="20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84" name="Google Shape;584;p39"/>
          <p:cNvSpPr txBox="1"/>
          <p:nvPr/>
        </p:nvSpPr>
        <p:spPr>
          <a:xfrm>
            <a:off x="663497" y="2963592"/>
            <a:ext cx="2529407" cy="8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録</a:t>
            </a: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画チャネルの</a:t>
            </a: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ための柔軟な</a:t>
            </a:r>
            <a:endParaRPr lang="en-US" dirty="0" smtClean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サブスクリプションプラン</a:t>
            </a:r>
            <a:endParaRPr sz="14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585" name="Google Shape;585;p39"/>
          <p:cNvCxnSpPr/>
          <p:nvPr/>
        </p:nvCxnSpPr>
        <p:spPr>
          <a:xfrm>
            <a:off x="750570" y="3010519"/>
            <a:ext cx="217932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0"/>
          <p:cNvSpPr/>
          <p:nvPr/>
        </p:nvSpPr>
        <p:spPr>
          <a:xfrm>
            <a:off x="958375" y="941388"/>
            <a:ext cx="2529508" cy="2485999"/>
          </a:xfrm>
          <a:prstGeom prst="roundRect">
            <a:avLst>
              <a:gd name="adj" fmla="val 50000"/>
            </a:avLst>
          </a:prstGeom>
          <a:solidFill>
            <a:schemeClr val="dk1">
              <a:alpha val="27843"/>
            </a:schemeClr>
          </a:solidFill>
          <a:ln w="25400" cap="flat" cmpd="sng">
            <a:solidFill>
              <a:srgbClr val="B1B1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91" name="Google Shape;591;p40" descr="一張含有 文字, 室內, 螢幕擷取畫面, 差異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424" y="1523246"/>
            <a:ext cx="5099755" cy="2856666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 smtClean="0"/>
              <a:t>QVR Elite - </a:t>
            </a:r>
            <a:r>
              <a:rPr lang="en-US" dirty="0" err="1" smtClean="0"/>
              <a:t>監視システム</a:t>
            </a:r>
            <a:endParaRPr dirty="0">
              <a:sym typeface="Arial"/>
            </a:endParaRPr>
          </a:p>
        </p:txBody>
      </p:sp>
      <p:sp>
        <p:nvSpPr>
          <p:cNvPr id="593" name="Google Shape;593;p40"/>
          <p:cNvSpPr txBox="1"/>
          <p:nvPr/>
        </p:nvSpPr>
        <p:spPr>
          <a:xfrm>
            <a:off x="342075" y="4562831"/>
            <a:ext cx="29208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MP4</a:t>
            </a:r>
            <a:r>
              <a:rPr 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録</a:t>
            </a: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画</a:t>
            </a:r>
            <a:r>
              <a:rPr lang="en-US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フォーマット</a:t>
            </a:r>
            <a:endParaRPr sz="10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94" name="Google Shape;59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1819" y="3479224"/>
            <a:ext cx="1461314" cy="1019730"/>
          </a:xfrm>
          <a:prstGeom prst="rect">
            <a:avLst/>
          </a:prstGeom>
          <a:solidFill>
            <a:srgbClr val="000000"/>
          </a:solidFill>
          <a:ln w="28575" cap="sq" cmpd="sng">
            <a:solidFill>
              <a:srgbClr val="DCB48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95" name="Google Shape;59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160" y="3476662"/>
            <a:ext cx="1461314" cy="1024855"/>
          </a:xfrm>
          <a:prstGeom prst="rect">
            <a:avLst/>
          </a:prstGeom>
          <a:solidFill>
            <a:srgbClr val="000000"/>
          </a:solidFill>
          <a:ln w="28575" cap="sq" cmpd="sng">
            <a:solidFill>
              <a:srgbClr val="DCB48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96" name="Google Shape;596;p40" descr="一張含有 杯子, 玻璃, 餐具 的圖片&#10;&#10;自動產生的描述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9860" y="3527661"/>
            <a:ext cx="1405303" cy="922856"/>
          </a:xfrm>
          <a:prstGeom prst="rect">
            <a:avLst/>
          </a:prstGeom>
          <a:solidFill>
            <a:srgbClr val="000000"/>
          </a:solidFill>
          <a:ln w="28575" cap="sq" cmpd="sng">
            <a:solidFill>
              <a:srgbClr val="DCB48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97" name="Google Shape;597;p40"/>
          <p:cNvSpPr txBox="1"/>
          <p:nvPr/>
        </p:nvSpPr>
        <p:spPr>
          <a:xfrm>
            <a:off x="2165577" y="4562805"/>
            <a:ext cx="35298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柔軟なサブスクリプション</a:t>
            </a:r>
            <a:endParaRPr sz="14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598" name="Google Shape;598;p40"/>
          <p:cNvSpPr txBox="1"/>
          <p:nvPr/>
        </p:nvSpPr>
        <p:spPr>
          <a:xfrm>
            <a:off x="4524663" y="4562327"/>
            <a:ext cx="29208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拡張可能な容量</a:t>
            </a:r>
            <a:endParaRPr sz="14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599" name="Google Shape;599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527" y="1297955"/>
            <a:ext cx="936631" cy="922856"/>
          </a:xfrm>
          <a:prstGeom prst="roundRect">
            <a:avLst>
              <a:gd name="adj" fmla="val 20398"/>
            </a:avLst>
          </a:prstGeom>
          <a:solidFill>
            <a:srgbClr val="F7F8FB"/>
          </a:solidFill>
          <a:ln>
            <a:noFill/>
          </a:ln>
          <a:effectLst>
            <a:outerShdw blurRad="76200" dist="50800" dir="8100000" algn="tr" rotWithShape="0">
              <a:srgbClr val="09000C">
                <a:alpha val="52941"/>
              </a:srgbClr>
            </a:outerShdw>
          </a:effectLst>
        </p:spPr>
      </p:pic>
      <p:sp>
        <p:nvSpPr>
          <p:cNvPr id="600" name="Google Shape;600;p40"/>
          <p:cNvSpPr/>
          <p:nvPr/>
        </p:nvSpPr>
        <p:spPr>
          <a:xfrm>
            <a:off x="6690723" y="1500059"/>
            <a:ext cx="892480" cy="90325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E9C27B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90500" dir="8100000" algn="tr" rotWithShape="0">
              <a:srgbClr val="09000C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01" name="Google Shape;601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5726" y="1665469"/>
            <a:ext cx="817477" cy="53762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0"/>
          <p:cNvSpPr txBox="1"/>
          <p:nvPr/>
        </p:nvSpPr>
        <p:spPr>
          <a:xfrm>
            <a:off x="6378135" y="2493138"/>
            <a:ext cx="1663002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ベース埋め込みチャネル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12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柔軟な拡張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sz="1200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540" y="363225"/>
            <a:ext cx="7707900" cy="572700"/>
          </a:xfrm>
        </p:spPr>
        <p:txBody>
          <a:bodyPr/>
          <a:lstStyle/>
          <a:p>
            <a:r>
              <a:rPr lang="en-US" altLang="ja-JP" dirty="0" err="1" smtClean="0"/>
              <a:t>膨大な</a:t>
            </a:r>
            <a:r>
              <a:rPr lang="ja-JP" altLang="en-US" dirty="0" smtClean="0"/>
              <a:t>数</a:t>
            </a:r>
            <a:r>
              <a:rPr lang="en-US" altLang="ja-JP" dirty="0" smtClean="0"/>
              <a:t>の</a:t>
            </a:r>
            <a:r>
              <a:rPr lang="ja-JP" altLang="en-US" dirty="0" smtClean="0"/>
              <a:t>カメラ機種に対応</a:t>
            </a:r>
            <a:endParaRPr lang="zh-TW" dirty="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Google Shape;253;p31">
            <a:extLst>
              <a:ext uri="{FF2B5EF4-FFF2-40B4-BE49-F238E27FC236}">
                <a16:creationId xmlns:a16="http://schemas.microsoft.com/office/drawing/2014/main" id="{0907B73D-1BF4-4485-9BC2-80A66557BE43}"/>
              </a:ext>
            </a:extLst>
          </p:cNvPr>
          <p:cNvSpPr/>
          <p:nvPr/>
        </p:nvSpPr>
        <p:spPr>
          <a:xfrm>
            <a:off x="3184129" y="1756712"/>
            <a:ext cx="2700600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E9C2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EF4A1EAB-F8D9-4CEE-9312-E0CD052D500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103" y="2667640"/>
            <a:ext cx="2700693" cy="18946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1">
            <a:extLst>
              <a:ext uri="{FF2B5EF4-FFF2-40B4-BE49-F238E27FC236}">
                <a16:creationId xmlns:a16="http://schemas.microsoft.com/office/drawing/2014/main" id="{1CDF72E1-9C9B-4B1B-87E6-0ACC36B01084}"/>
              </a:ext>
            </a:extLst>
          </p:cNvPr>
          <p:cNvSpPr/>
          <p:nvPr/>
        </p:nvSpPr>
        <p:spPr>
          <a:xfrm>
            <a:off x="210898" y="1756712"/>
            <a:ext cx="2766000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E9C2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Google Shape;258;p31">
            <a:extLst>
              <a:ext uri="{FF2B5EF4-FFF2-40B4-BE49-F238E27FC236}">
                <a16:creationId xmlns:a16="http://schemas.microsoft.com/office/drawing/2014/main" id="{C9CF1994-9D49-4DC5-8EF7-DE9E21C129CC}"/>
              </a:ext>
            </a:extLst>
          </p:cNvPr>
          <p:cNvSpPr/>
          <p:nvPr/>
        </p:nvSpPr>
        <p:spPr>
          <a:xfrm>
            <a:off x="210874" y="1369538"/>
            <a:ext cx="2766000" cy="399300"/>
          </a:xfrm>
          <a:prstGeom prst="rect">
            <a:avLst/>
          </a:prstGeom>
          <a:solidFill>
            <a:srgbClr val="E9C27B"/>
          </a:solidFill>
          <a:ln w="38100" cap="flat" cmpd="sng">
            <a:solidFill>
              <a:srgbClr val="E9C2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en" sz="2400" b="1" i="0" u="none" strike="noStrike" cap="none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180</a:t>
            </a:r>
            <a:r>
              <a:rPr lang="ja-JP" altLang="en-US" sz="1300" b="1" i="0" u="none" strike="noStrike" cap="none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以上の</a:t>
            </a:r>
            <a:r>
              <a:rPr lang="ja-JP" altLang="en-US" sz="2400" b="1" i="0" u="none" strike="noStrike" cap="none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ブランド</a:t>
            </a:r>
            <a:endParaRPr lang="en" sz="2000" b="1" i="0" u="none" strike="noStrike" cap="none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8" name="Google Shape;259;p31">
            <a:extLst>
              <a:ext uri="{FF2B5EF4-FFF2-40B4-BE49-F238E27FC236}">
                <a16:creationId xmlns:a16="http://schemas.microsoft.com/office/drawing/2014/main" id="{A29FD50A-0C29-468B-B1EC-DFA93D1FA2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1350" y="1771449"/>
            <a:ext cx="2189401" cy="83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31">
            <a:extLst>
              <a:ext uri="{FF2B5EF4-FFF2-40B4-BE49-F238E27FC236}">
                <a16:creationId xmlns:a16="http://schemas.microsoft.com/office/drawing/2014/main" id="{FD2780A8-CDCA-4EA5-92EA-2295E98AB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6589" y="2487997"/>
            <a:ext cx="744051" cy="30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1;p31">
            <a:extLst>
              <a:ext uri="{FF2B5EF4-FFF2-40B4-BE49-F238E27FC236}">
                <a16:creationId xmlns:a16="http://schemas.microsoft.com/office/drawing/2014/main" id="{32E0194F-AA9B-4080-839D-01B2D5D631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46" y="3548382"/>
            <a:ext cx="986550" cy="19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2;p31">
            <a:extLst>
              <a:ext uri="{FF2B5EF4-FFF2-40B4-BE49-F238E27FC236}">
                <a16:creationId xmlns:a16="http://schemas.microsoft.com/office/drawing/2014/main" id="{F53B44B1-EB80-4153-9D38-D3349BEC1D8C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869" y="3540960"/>
            <a:ext cx="781493" cy="30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31">
            <a:extLst>
              <a:ext uri="{FF2B5EF4-FFF2-40B4-BE49-F238E27FC236}">
                <a16:creationId xmlns:a16="http://schemas.microsoft.com/office/drawing/2014/main" id="{F398083D-CA9E-442E-8ADD-497C342A1AE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869" y="3054326"/>
            <a:ext cx="781492" cy="22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4;p31">
            <a:extLst>
              <a:ext uri="{FF2B5EF4-FFF2-40B4-BE49-F238E27FC236}">
                <a16:creationId xmlns:a16="http://schemas.microsoft.com/office/drawing/2014/main" id="{94F8B00C-ACEC-47A4-9AB6-8B0CC509F047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46" y="2506586"/>
            <a:ext cx="1007098" cy="20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5;p31">
            <a:extLst>
              <a:ext uri="{FF2B5EF4-FFF2-40B4-BE49-F238E27FC236}">
                <a16:creationId xmlns:a16="http://schemas.microsoft.com/office/drawing/2014/main" id="{5FE031D7-E5EA-4206-A90D-73B3F0B6CE01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19" y="1931156"/>
            <a:ext cx="945361" cy="23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1">
            <a:extLst>
              <a:ext uri="{FF2B5EF4-FFF2-40B4-BE49-F238E27FC236}">
                <a16:creationId xmlns:a16="http://schemas.microsoft.com/office/drawing/2014/main" id="{E3DAB21E-2A7D-47C2-B606-5B1045FDD4E2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88" y="3053435"/>
            <a:ext cx="990367" cy="14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7;p31">
            <a:extLst>
              <a:ext uri="{FF2B5EF4-FFF2-40B4-BE49-F238E27FC236}">
                <a16:creationId xmlns:a16="http://schemas.microsoft.com/office/drawing/2014/main" id="{F4368FA1-9EB1-4445-98F9-0BCEFF195693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60" y="4091059"/>
            <a:ext cx="1384116" cy="27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8;p31">
            <a:extLst>
              <a:ext uri="{FF2B5EF4-FFF2-40B4-BE49-F238E27FC236}">
                <a16:creationId xmlns:a16="http://schemas.microsoft.com/office/drawing/2014/main" id="{25E02ACB-2C5A-42D6-8AE3-B816CF24C244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339" y="1866796"/>
            <a:ext cx="1025092" cy="35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31" descr="Brickcom - deltalink">
            <a:extLst>
              <a:ext uri="{FF2B5EF4-FFF2-40B4-BE49-F238E27FC236}">
                <a16:creationId xmlns:a16="http://schemas.microsoft.com/office/drawing/2014/main" id="{A9D05952-F060-40F3-B38F-E67564E6E457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3" b="22653"/>
          <a:stretch/>
        </p:blipFill>
        <p:spPr>
          <a:xfrm>
            <a:off x="1696827" y="4110859"/>
            <a:ext cx="1023574" cy="2433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70;p31">
            <a:extLst>
              <a:ext uri="{FF2B5EF4-FFF2-40B4-BE49-F238E27FC236}">
                <a16:creationId xmlns:a16="http://schemas.microsoft.com/office/drawing/2014/main" id="{D37CD554-33EA-4C12-8358-9DE7FEE7228A}"/>
              </a:ext>
            </a:extLst>
          </p:cNvPr>
          <p:cNvSpPr/>
          <p:nvPr/>
        </p:nvSpPr>
        <p:spPr>
          <a:xfrm>
            <a:off x="3184104" y="1369538"/>
            <a:ext cx="2700600" cy="399300"/>
          </a:xfrm>
          <a:prstGeom prst="rect">
            <a:avLst/>
          </a:prstGeom>
          <a:solidFill>
            <a:srgbClr val="E9C27B"/>
          </a:solidFill>
          <a:ln w="38100" cap="flat" cmpd="sng">
            <a:solidFill>
              <a:srgbClr val="E9C2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en" sz="2400" b="1" i="0" u="none" strike="noStrike" cap="none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6700</a:t>
            </a:r>
            <a:r>
              <a:rPr lang="ja-JP" altLang="en-US" sz="1300" b="1" i="0" u="none" strike="noStrike" cap="none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以上の</a:t>
            </a:r>
            <a:r>
              <a:rPr lang="ja-JP" altLang="en-US" sz="2400" b="1" i="0" u="none" strike="noStrike" cap="none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モデル</a:t>
            </a:r>
            <a:endParaRPr lang="en" sz="2000" b="1" i="0" u="none" strike="noStrike" cap="none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Google Shape;271;p31">
            <a:extLst>
              <a:ext uri="{FF2B5EF4-FFF2-40B4-BE49-F238E27FC236}">
                <a16:creationId xmlns:a16="http://schemas.microsoft.com/office/drawing/2014/main" id="{1B160E1B-1441-4C67-934F-87EE9526CDEB}"/>
              </a:ext>
            </a:extLst>
          </p:cNvPr>
          <p:cNvSpPr/>
          <p:nvPr/>
        </p:nvSpPr>
        <p:spPr>
          <a:xfrm>
            <a:off x="6083246" y="1756712"/>
            <a:ext cx="2905200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E9C2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Google Shape;272;p31">
            <a:extLst>
              <a:ext uri="{FF2B5EF4-FFF2-40B4-BE49-F238E27FC236}">
                <a16:creationId xmlns:a16="http://schemas.microsoft.com/office/drawing/2014/main" id="{638A9431-A6C3-4CBD-A67A-26D4D797D44B}"/>
              </a:ext>
            </a:extLst>
          </p:cNvPr>
          <p:cNvSpPr/>
          <p:nvPr/>
        </p:nvSpPr>
        <p:spPr>
          <a:xfrm>
            <a:off x="6083220" y="1369538"/>
            <a:ext cx="2905200" cy="399300"/>
          </a:xfrm>
          <a:prstGeom prst="rect">
            <a:avLst/>
          </a:prstGeom>
          <a:solidFill>
            <a:srgbClr val="E9C27B"/>
          </a:solidFill>
          <a:ln w="38100" cap="flat" cmpd="sng">
            <a:solidFill>
              <a:srgbClr val="E9C2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800" b="1" i="0" u="none" strike="noStrike" cap="none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ONVIF</a:t>
            </a:r>
            <a:r>
              <a:rPr lang="ja-JP" altLang="en-US" sz="1800" b="1" i="0" u="none" strike="noStrike" cap="none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プロファイル対応</a:t>
            </a:r>
            <a:endParaRPr lang="zh-TW" altLang="en" sz="1800" b="1" i="0" u="none" strike="noStrike" cap="none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2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58E7C43-CF9F-444C-9A43-04E1C7E64DE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12405" y="2048338"/>
            <a:ext cx="2440400" cy="4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D74B77-2BBD-41C5-97C5-09824C4D9C27}"/>
              </a:ext>
            </a:extLst>
          </p:cNvPr>
          <p:cNvSpPr txBox="1"/>
          <p:nvPr/>
        </p:nvSpPr>
        <p:spPr>
          <a:xfrm>
            <a:off x="6519334" y="2760903"/>
            <a:ext cx="2116666" cy="584775"/>
          </a:xfrm>
          <a:prstGeom prst="rect">
            <a:avLst/>
          </a:prstGeom>
          <a:solidFill>
            <a:srgbClr val="E9C27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RTSP</a:t>
            </a:r>
            <a:r>
              <a:rPr lang="ja-JP" altLang="en-US" sz="18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ストリーム</a:t>
            </a:r>
            <a:endParaRPr 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入出力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96A411-5CF5-4C87-BF05-72C0690161DD}"/>
              </a:ext>
            </a:extLst>
          </p:cNvPr>
          <p:cNvSpPr txBox="1"/>
          <p:nvPr/>
        </p:nvSpPr>
        <p:spPr>
          <a:xfrm>
            <a:off x="6519334" y="3528483"/>
            <a:ext cx="2116666" cy="584775"/>
          </a:xfrm>
          <a:prstGeom prst="rect">
            <a:avLst/>
          </a:prstGeom>
          <a:solidFill>
            <a:srgbClr val="E9C27B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RTMP</a:t>
            </a:r>
            <a:r>
              <a:rPr lang="ja-JP" altLang="en-US" sz="18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ストリーム</a:t>
            </a:r>
            <a:endParaRPr lang="zh-TW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入力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  <a:sym typeface="Arial" panose="020B0604020202020204" pitchFamily="34" charset="0"/>
            </a:endParaRPr>
          </a:p>
        </p:txBody>
      </p:sp>
      <p:sp>
        <p:nvSpPr>
          <p:cNvPr id="27" name="Google Shape;255;p31">
            <a:hlinkClick r:id="rId16"/>
            <a:extLst>
              <a:ext uri="{FF2B5EF4-FFF2-40B4-BE49-F238E27FC236}">
                <a16:creationId xmlns:a16="http://schemas.microsoft.com/office/drawing/2014/main" id="{D8791B38-91A7-49CD-838E-25CE09BDA520}"/>
              </a:ext>
            </a:extLst>
          </p:cNvPr>
          <p:cNvSpPr txBox="1"/>
          <p:nvPr/>
        </p:nvSpPr>
        <p:spPr>
          <a:xfrm>
            <a:off x="1864167" y="4619603"/>
            <a:ext cx="5415666" cy="362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000" b="0" i="0" strike="noStrike" cap="none" dirty="0">
                <a:solidFill>
                  <a:schemeClr val="bg2">
                    <a:lumMod val="75000"/>
                  </a:schemeClr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Calibri"/>
                <a:sym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https://www.qnap.com/en/compatibility-qvr-pro</a:t>
            </a:r>
            <a:endParaRPr lang="zh-TW" altLang="en-US" sz="1000" b="0" i="0" strike="noStrike" cap="none" dirty="0">
              <a:solidFill>
                <a:schemeClr val="bg2">
                  <a:lumMod val="75000"/>
                </a:schemeClr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19678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2"/>
          <p:cNvSpPr txBox="1">
            <a:spLocks noGrp="1"/>
          </p:cNvSpPr>
          <p:nvPr>
            <p:ph type="title"/>
          </p:nvPr>
        </p:nvSpPr>
        <p:spPr>
          <a:xfrm>
            <a:off x="675749" y="368825"/>
            <a:ext cx="79510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 err="1" smtClean="0"/>
              <a:t>ライブと再生</a:t>
            </a:r>
            <a:r>
              <a:rPr lang="ja-JP" altLang="en-US" dirty="0" smtClean="0"/>
              <a:t>を行う</a:t>
            </a:r>
            <a:r>
              <a:rPr lang="en-US" dirty="0" err="1" smtClean="0"/>
              <a:t>統合インターフェース</a:t>
            </a:r>
            <a:endParaRPr dirty="0">
              <a:sym typeface="Arial"/>
            </a:endParaRPr>
          </a:p>
        </p:txBody>
      </p:sp>
      <p:pic>
        <p:nvPicPr>
          <p:cNvPr id="635" name="Google Shape;63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567" y="1784932"/>
            <a:ext cx="4594032" cy="2338742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42"/>
          <p:cNvSpPr txBox="1"/>
          <p:nvPr/>
        </p:nvSpPr>
        <p:spPr>
          <a:xfrm>
            <a:off x="713225" y="1020561"/>
            <a:ext cx="809387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複数のチャンネルのライブビューを監視し</a:t>
            </a:r>
            <a:r>
              <a:rPr lang="en-US" sz="18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、1</a:t>
            </a:r>
            <a:r>
              <a:rPr lang="en-US" sz="18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つのインターフェースで再生します。 </a:t>
            </a:r>
            <a:endParaRPr sz="18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37" name="Google Shape;63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891" y="3766910"/>
            <a:ext cx="3379411" cy="650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638" name="Google Shape;638;p42"/>
          <p:cNvSpPr/>
          <p:nvPr/>
        </p:nvSpPr>
        <p:spPr>
          <a:xfrm>
            <a:off x="1051219" y="3731411"/>
            <a:ext cx="1089469" cy="248249"/>
          </a:xfrm>
          <a:prstGeom prst="rect">
            <a:avLst/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39" name="Google Shape;639;p42"/>
          <p:cNvSpPr/>
          <p:nvPr/>
        </p:nvSpPr>
        <p:spPr>
          <a:xfrm>
            <a:off x="2222371" y="4077969"/>
            <a:ext cx="2042067" cy="385441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640" name="Google Shape;640;p42"/>
          <p:cNvCxnSpPr>
            <a:stCxn id="641" idx="3"/>
            <a:endCxn id="642" idx="1"/>
          </p:cNvCxnSpPr>
          <p:nvPr/>
        </p:nvCxnSpPr>
        <p:spPr>
          <a:xfrm rot="10800000" flipH="1">
            <a:off x="2519151" y="2396635"/>
            <a:ext cx="2625600" cy="1458900"/>
          </a:xfrm>
          <a:prstGeom prst="bentConnector3">
            <a:avLst>
              <a:gd name="adj1" fmla="val 49998"/>
            </a:avLst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641" name="Google Shape;641;p42"/>
          <p:cNvSpPr/>
          <p:nvPr/>
        </p:nvSpPr>
        <p:spPr>
          <a:xfrm>
            <a:off x="2194025" y="3731410"/>
            <a:ext cx="325126" cy="248249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43" name="Google Shape;643;p42"/>
          <p:cNvSpPr txBox="1"/>
          <p:nvPr/>
        </p:nvSpPr>
        <p:spPr>
          <a:xfrm>
            <a:off x="5097951" y="3211041"/>
            <a:ext cx="2349872" cy="369302"/>
          </a:xfrm>
          <a:prstGeom prst="rect">
            <a:avLst/>
          </a:prstGeom>
          <a:solidFill>
            <a:srgbClr val="E9C27B">
              <a:alpha val="8627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en-US" sz="12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クリック</a:t>
            </a:r>
            <a:r>
              <a:rPr lang="ja-JP" altLang="en-US" sz="12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sz="1200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すべての動画再生を同期</a:t>
            </a:r>
            <a:endParaRPr sz="12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644" name="Google Shape;644;p42"/>
          <p:cNvSpPr/>
          <p:nvPr/>
        </p:nvSpPr>
        <p:spPr>
          <a:xfrm>
            <a:off x="1110892" y="2490123"/>
            <a:ext cx="1398392" cy="729300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642" name="Google Shape;642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4626" y="1793890"/>
            <a:ext cx="2168102" cy="1205497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5" name="Google Shape;645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28527" y="2096493"/>
            <a:ext cx="600300" cy="60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6" name="Google Shape;646;p42"/>
          <p:cNvCxnSpPr>
            <a:stCxn id="644" idx="3"/>
            <a:endCxn id="639" idx="0"/>
          </p:cNvCxnSpPr>
          <p:nvPr/>
        </p:nvCxnSpPr>
        <p:spPr>
          <a:xfrm>
            <a:off x="2509284" y="2854773"/>
            <a:ext cx="734100" cy="1223100"/>
          </a:xfrm>
          <a:prstGeom prst="bentConnector2">
            <a:avLst/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  <p:sp>
        <p:nvSpPr>
          <p:cNvPr id="647" name="Google Shape;647;p42"/>
          <p:cNvSpPr txBox="1"/>
          <p:nvPr/>
        </p:nvSpPr>
        <p:spPr>
          <a:xfrm>
            <a:off x="811870" y="4550730"/>
            <a:ext cx="2210536" cy="369302"/>
          </a:xfrm>
          <a:prstGeom prst="rect">
            <a:avLst/>
          </a:prstGeom>
          <a:solidFill>
            <a:srgbClr val="E9C27B">
              <a:alpha val="8627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en-US" sz="12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クリック</a:t>
            </a:r>
            <a:r>
              <a:rPr lang="ja-JP" altLang="en-US" sz="12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sz="1200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ライブと再生を切り替</a:t>
            </a:r>
            <a:r>
              <a:rPr lang="ja-JP" altLang="en-US" sz="12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え</a:t>
            </a:r>
            <a:endParaRPr sz="12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648" name="Google Shape;648;p42"/>
          <p:cNvCxnSpPr>
            <a:stCxn id="638" idx="2"/>
          </p:cNvCxnSpPr>
          <p:nvPr/>
        </p:nvCxnSpPr>
        <p:spPr>
          <a:xfrm>
            <a:off x="1595954" y="3979660"/>
            <a:ext cx="0" cy="571200"/>
          </a:xfrm>
          <a:prstGeom prst="straightConnector1">
            <a:avLst/>
          </a:prstGeom>
          <a:noFill/>
          <a:ln w="19050" cap="flat" cmpd="sng">
            <a:solidFill>
              <a:srgbClr val="92D050"/>
            </a:solidFill>
            <a:prstDash val="solid"/>
            <a:round/>
            <a:headEnd type="none" w="sm" len="sm"/>
            <a:tailEnd type="oval" w="sm" len="sm"/>
          </a:ln>
        </p:spPr>
      </p:cxnSp>
      <p:cxnSp>
        <p:nvCxnSpPr>
          <p:cNvPr id="649" name="Google Shape;649;p42"/>
          <p:cNvCxnSpPr>
            <a:stCxn id="642" idx="2"/>
          </p:cNvCxnSpPr>
          <p:nvPr/>
        </p:nvCxnSpPr>
        <p:spPr>
          <a:xfrm>
            <a:off x="6228677" y="2999387"/>
            <a:ext cx="0" cy="211800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650" name="Google Shape;650;p42"/>
          <p:cNvSpPr txBox="1"/>
          <p:nvPr/>
        </p:nvSpPr>
        <p:spPr>
          <a:xfrm>
            <a:off x="5108532" y="3988211"/>
            <a:ext cx="1704097" cy="553968"/>
          </a:xfrm>
          <a:prstGeom prst="rect">
            <a:avLst/>
          </a:prstGeom>
          <a:solidFill>
            <a:srgbClr val="E9C27B">
              <a:alpha val="8627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1回クリックすると</a:t>
            </a:r>
            <a:r>
              <a:rPr lang="en-US" sz="1200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前の再生時間にジャンプ</a:t>
            </a:r>
            <a:endParaRPr sz="105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cxnSp>
        <p:nvCxnSpPr>
          <p:cNvPr id="651" name="Google Shape;651;p42"/>
          <p:cNvCxnSpPr>
            <a:endCxn id="650" idx="1"/>
          </p:cNvCxnSpPr>
          <p:nvPr/>
        </p:nvCxnSpPr>
        <p:spPr>
          <a:xfrm flipV="1">
            <a:off x="4264332" y="4265195"/>
            <a:ext cx="844200" cy="5400"/>
          </a:xfrm>
          <a:prstGeom prst="straightConnector1">
            <a:avLst/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6E59567-4AE4-4755-90EC-506936E69FF2}"/>
              </a:ext>
            </a:extLst>
          </p:cNvPr>
          <p:cNvSpPr/>
          <p:nvPr/>
        </p:nvSpPr>
        <p:spPr>
          <a:xfrm>
            <a:off x="-271053" y="884543"/>
            <a:ext cx="2117264" cy="2080846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45A07EF-1591-47D5-BA6D-2EB21CFA3F2C}"/>
              </a:ext>
            </a:extLst>
          </p:cNvPr>
          <p:cNvSpPr/>
          <p:nvPr/>
        </p:nvSpPr>
        <p:spPr>
          <a:xfrm>
            <a:off x="3637822" y="795867"/>
            <a:ext cx="2576078" cy="2258198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83E84B7-CF5F-41AD-899A-1EDF92C5A87D}"/>
              </a:ext>
            </a:extLst>
          </p:cNvPr>
          <p:cNvSpPr/>
          <p:nvPr/>
        </p:nvSpPr>
        <p:spPr>
          <a:xfrm>
            <a:off x="5883828" y="1708196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7B3D81E6-F667-4F11-BC60-FF3CF9AB7AA2}"/>
              </a:ext>
            </a:extLst>
          </p:cNvPr>
          <p:cNvSpPr/>
          <p:nvPr/>
        </p:nvSpPr>
        <p:spPr>
          <a:xfrm>
            <a:off x="1621717" y="1708196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368825"/>
            <a:ext cx="8483242" cy="572700"/>
          </a:xfrm>
        </p:spPr>
        <p:txBody>
          <a:bodyPr/>
          <a:lstStyle/>
          <a:p>
            <a:pPr lvl="0"/>
            <a:r>
              <a:rPr lang="ja-JP" altLang="en-US" dirty="0"/>
              <a:t>モバイルおよび</a:t>
            </a:r>
            <a:r>
              <a:rPr lang="ja-JP" altLang="en-US" dirty="0" smtClean="0"/>
              <a:t>家庭向けの監視</a:t>
            </a:r>
            <a:r>
              <a:rPr lang="ja-JP" altLang="en-US" dirty="0"/>
              <a:t>クライアント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0723ED-BDEB-465B-B049-82DBF5A25335}"/>
              </a:ext>
            </a:extLst>
          </p:cNvPr>
          <p:cNvSpPr txBox="1"/>
          <p:nvPr/>
        </p:nvSpPr>
        <p:spPr>
          <a:xfrm>
            <a:off x="1161521" y="1531781"/>
            <a:ext cx="32428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QVR</a:t>
            </a:r>
            <a:r>
              <a:rPr lang="zh-TW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 </a:t>
            </a:r>
            <a:r>
              <a:rPr lang="en-US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Pro</a:t>
            </a:r>
            <a:r>
              <a:rPr lang="zh-TW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 </a:t>
            </a:r>
            <a:r>
              <a:rPr lang="en-US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Client</a:t>
            </a:r>
          </a:p>
          <a:p>
            <a:r>
              <a:rPr lang="ja-JP" altLang="en-US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モバイルモニタリング再生</a:t>
            </a:r>
            <a:endParaRPr lang="en-US" sz="1800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5" name="圖片 8">
            <a:extLst>
              <a:ext uri="{FF2B5EF4-FFF2-40B4-BE49-F238E27FC236}">
                <a16:creationId xmlns:a16="http://schemas.microsoft.com/office/drawing/2014/main" id="{DB439CC7-FABB-4B74-97D6-2B74C402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245" y="1565561"/>
            <a:ext cx="592276" cy="600068"/>
          </a:xfrm>
          <a:prstGeom prst="roundRect">
            <a:avLst>
              <a:gd name="adj" fmla="val 14474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497052E-E9B4-4FB3-8342-314093920A59}"/>
              </a:ext>
            </a:extLst>
          </p:cNvPr>
          <p:cNvSpPr txBox="1"/>
          <p:nvPr/>
        </p:nvSpPr>
        <p:spPr>
          <a:xfrm>
            <a:off x="5488268" y="1531781"/>
            <a:ext cx="33953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QVR Viewer</a:t>
            </a:r>
          </a:p>
          <a:p>
            <a:r>
              <a:rPr lang="en-US" sz="1800" dirty="0" smtClean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Apple TV</a:t>
            </a:r>
            <a:r>
              <a:rPr lang="ja-JP" altLang="en-US" sz="1800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による</a:t>
            </a:r>
            <a:r>
              <a:rPr lang="ja-JP" altLang="en-US" sz="1800" dirty="0" smtClean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監視</a:t>
            </a:r>
            <a:endParaRPr lang="en-US" sz="1800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AC98CC2-D3CB-4578-9675-F5FEE3DD57C5}"/>
              </a:ext>
            </a:extLst>
          </p:cNvPr>
          <p:cNvGrpSpPr/>
          <p:nvPr/>
        </p:nvGrpSpPr>
        <p:grpSpPr>
          <a:xfrm>
            <a:off x="892053" y="2556590"/>
            <a:ext cx="2676289" cy="2044685"/>
            <a:chOff x="2190203" y="2874433"/>
            <a:chExt cx="2171770" cy="165923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0FDDBEF-20F6-49B4-B170-FBC5146B314F}"/>
                </a:ext>
              </a:extLst>
            </p:cNvPr>
            <p:cNvSpPr/>
            <p:nvPr/>
          </p:nvSpPr>
          <p:spPr>
            <a:xfrm>
              <a:off x="2246877" y="2942912"/>
              <a:ext cx="2054190" cy="15222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" name="圖片 3" descr="一張含有 文字, 電子用品, 顯示, 標誌 的圖片&#10;&#10;自動產生的描述">
              <a:extLst>
                <a:ext uri="{FF2B5EF4-FFF2-40B4-BE49-F238E27FC236}">
                  <a16:creationId xmlns:a16="http://schemas.microsoft.com/office/drawing/2014/main" id="{F693DF06-FD1C-420B-ACB6-2B395EEC5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3592" y="3182614"/>
              <a:ext cx="2113458" cy="104287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1CA439B-88E0-48DF-AB9D-94AB3CFC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0203" y="2874433"/>
              <a:ext cx="2171770" cy="1659232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39EBA3F-60B0-4532-921E-585A0089C759}"/>
              </a:ext>
            </a:extLst>
          </p:cNvPr>
          <p:cNvGrpSpPr/>
          <p:nvPr/>
        </p:nvGrpSpPr>
        <p:grpSpPr>
          <a:xfrm>
            <a:off x="3321352" y="2352572"/>
            <a:ext cx="846944" cy="1705526"/>
            <a:chOff x="392301" y="1510362"/>
            <a:chExt cx="1366649" cy="2752075"/>
          </a:xfrm>
        </p:grpSpPr>
        <p:pic>
          <p:nvPicPr>
            <p:cNvPr id="13" name="圖片 2" descr="一張含有 文字, 監視器, 螢幕, 螢幕擷取畫面 的圖片&#10;&#10;自動產生的描述">
              <a:extLst>
                <a:ext uri="{FF2B5EF4-FFF2-40B4-BE49-F238E27FC236}">
                  <a16:creationId xmlns:a16="http://schemas.microsoft.com/office/drawing/2014/main" id="{0B77F65C-BE1D-4B95-8B2E-E8024ED5B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74" y="1523854"/>
              <a:ext cx="1251958" cy="2699039"/>
            </a:xfrm>
            <a:prstGeom prst="roundRect">
              <a:avLst>
                <a:gd name="adj" fmla="val 13453"/>
              </a:avLst>
            </a:prstGeom>
            <a:solidFill>
              <a:srgbClr val="F7F8FB"/>
            </a:solidFill>
            <a:ln>
              <a:noFill/>
            </a:ln>
            <a:effectLst>
              <a:outerShdw blurRad="63500" dist="152400" dir="8100000" algn="tr" rotWithShape="0">
                <a:srgbClr val="09000C">
                  <a:alpha val="77000"/>
                </a:srgb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A384ACB-405F-48C2-9301-93302B81B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301" y="1510362"/>
              <a:ext cx="1366649" cy="2752075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D887B8F-101B-4401-9560-A874F8F73F38}"/>
              </a:ext>
            </a:extLst>
          </p:cNvPr>
          <p:cNvGrpSpPr/>
          <p:nvPr/>
        </p:nvGrpSpPr>
        <p:grpSpPr>
          <a:xfrm>
            <a:off x="4572000" y="2539917"/>
            <a:ext cx="3753632" cy="2444866"/>
            <a:chOff x="4754879" y="2273495"/>
            <a:chExt cx="4167371" cy="271434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0493A20-78D8-49F3-B8E7-88A82993A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879" y="2273495"/>
              <a:ext cx="4167371" cy="271434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03BFE17-6AD3-46D4-AAC0-63CC83725D93}"/>
                </a:ext>
              </a:extLst>
            </p:cNvPr>
            <p:cNvSpPr/>
            <p:nvPr/>
          </p:nvSpPr>
          <p:spPr>
            <a:xfrm>
              <a:off x="4810573" y="2326752"/>
              <a:ext cx="4063552" cy="23858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0" name="圖片 19" descr="一張含有 文字, 室內, 電子用品, 顯示 的圖片&#10;&#10;自動產生的描述">
              <a:extLst>
                <a:ext uri="{FF2B5EF4-FFF2-40B4-BE49-F238E27FC236}">
                  <a16:creationId xmlns:a16="http://schemas.microsoft.com/office/drawing/2014/main" id="{A42804B6-8AE7-4DD3-B540-EA395DDE1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71" t="5501" r="9010" b="11855"/>
            <a:stretch/>
          </p:blipFill>
          <p:spPr>
            <a:xfrm>
              <a:off x="4810573" y="2321042"/>
              <a:ext cx="4063552" cy="2345159"/>
            </a:xfrm>
            <a:prstGeom prst="rect">
              <a:avLst/>
            </a:prstGeom>
            <a:effectLst/>
          </p:spPr>
        </p:pic>
      </p:grpSp>
      <p:pic>
        <p:nvPicPr>
          <p:cNvPr id="21" name="圖片 20" descr="一張含有 文字, 電子用品, 影像 的圖片&#10;&#10;自動產生的描述">
            <a:extLst>
              <a:ext uri="{FF2B5EF4-FFF2-40B4-BE49-F238E27FC236}">
                <a16:creationId xmlns:a16="http://schemas.microsoft.com/office/drawing/2014/main" id="{D08BAB30-DD85-4CC9-92BA-3270584CCF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865" y="2072577"/>
            <a:ext cx="1310662" cy="1304109"/>
          </a:xfrm>
          <a:prstGeom prst="roundRect">
            <a:avLst>
              <a:gd name="adj" fmla="val 20398"/>
            </a:avLst>
          </a:prstGeom>
          <a:noFill/>
          <a:ln>
            <a:noFill/>
          </a:ln>
          <a:effectLst>
            <a:outerShdw blurRad="76200" dist="50800" dir="8100000" algn="tr" rotWithShape="0">
              <a:srgbClr val="09000C">
                <a:alpha val="53000"/>
              </a:srgb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E1954DD-5655-4FBF-8D75-D26E4A1E8C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344" y="1546140"/>
            <a:ext cx="996924" cy="598155"/>
          </a:xfrm>
          <a:prstGeom prst="roundRect">
            <a:avLst>
              <a:gd name="adj" fmla="val 1344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3794650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072187B6-88D5-4840-A70E-6F2EF104F47D}"/>
              </a:ext>
            </a:extLst>
          </p:cNvPr>
          <p:cNvSpPr/>
          <p:nvPr/>
        </p:nvSpPr>
        <p:spPr>
          <a:xfrm>
            <a:off x="0" y="982589"/>
            <a:ext cx="2117264" cy="2080846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EED2646-34E4-4D43-8EFA-2458E3ADB6B2}"/>
              </a:ext>
            </a:extLst>
          </p:cNvPr>
          <p:cNvSpPr/>
          <p:nvPr/>
        </p:nvSpPr>
        <p:spPr>
          <a:xfrm>
            <a:off x="3075276" y="982589"/>
            <a:ext cx="2117264" cy="2080846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B7970-5781-8641-ABA3-D579BE26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sym typeface="Arial" panose="020B0604020202020204" pitchFamily="34" charset="0"/>
              </a:rPr>
              <a:t>Qsirch</a:t>
            </a:r>
            <a:r>
              <a:rPr lang="ja-JP" altLang="en-US" dirty="0">
                <a:sym typeface="Arial" panose="020B0604020202020204" pitchFamily="34" charset="0"/>
              </a:rPr>
              <a:t>全文検索ツール</a:t>
            </a:r>
            <a:r>
              <a:rPr lang="en-US" altLang="zh-TW" dirty="0" smtClean="0">
                <a:sym typeface="Arial" panose="020B0604020202020204" pitchFamily="34" charset="0"/>
              </a:rPr>
              <a:t>​</a:t>
            </a:r>
            <a:endParaRPr lang="en-TW" dirty="0">
              <a:sym typeface="Arial" panose="020B0604020202020204" pitchFamily="34" charset="0"/>
            </a:endParaRPr>
          </a:p>
        </p:txBody>
      </p:sp>
      <p:pic>
        <p:nvPicPr>
          <p:cNvPr id="2050" name="Picture 2" descr="Text Search Icon - Download Text Search Icon 1246462 | Noun Project">
            <a:extLst>
              <a:ext uri="{FF2B5EF4-FFF2-40B4-BE49-F238E27FC236}">
                <a16:creationId xmlns:a16="http://schemas.microsoft.com/office/drawing/2014/main" id="{4C5F4B90-6E31-794A-8CB3-11EA2A80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253" y="3507431"/>
            <a:ext cx="601056" cy="60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D757A6-CA80-9F44-9219-78065F777DDE}"/>
              </a:ext>
            </a:extLst>
          </p:cNvPr>
          <p:cNvSpPr/>
          <p:nvPr/>
        </p:nvSpPr>
        <p:spPr>
          <a:xfrm>
            <a:off x="713225" y="2571750"/>
            <a:ext cx="6629400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600" dirty="0" err="1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Qsirch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は、検索条件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の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ファイル名</a:t>
            </a:r>
            <a:r>
              <a:rPr lang="en-US" altLang="ja-JP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(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メタデータ</a:t>
            </a:r>
            <a:r>
              <a:rPr lang="en-US" altLang="ja-JP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)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でファイル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検索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を行う</a:t>
            </a:r>
            <a:endParaRPr lang="en-US" altLang="ja-JP" sz="16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TW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QNAP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専用の全文検索ツールです。</a:t>
            </a:r>
            <a:endParaRPr lang="en-TW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78A09-B82E-E046-A17F-486E0A7C8EDD}"/>
              </a:ext>
            </a:extLst>
          </p:cNvPr>
          <p:cNvSpPr txBox="1"/>
          <p:nvPr/>
        </p:nvSpPr>
        <p:spPr>
          <a:xfrm>
            <a:off x="480415" y="4174579"/>
            <a:ext cx="138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全文検索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​</a:t>
            </a:r>
            <a:endParaRPr lang="en-TW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E3BC5-A632-5D4A-9E5F-B3731D34AE80}"/>
              </a:ext>
            </a:extLst>
          </p:cNvPr>
          <p:cNvSpPr txBox="1"/>
          <p:nvPr/>
        </p:nvSpPr>
        <p:spPr>
          <a:xfrm>
            <a:off x="1626594" y="4174578"/>
            <a:ext cx="1028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AI</a:t>
            </a:r>
            <a:r>
              <a:rPr lang="ja-JP" altLang="en-US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検索</a:t>
            </a:r>
            <a:endParaRPr lang="en-TW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ECBE2-0C1E-3A43-919C-43C36B935B06}"/>
              </a:ext>
            </a:extLst>
          </p:cNvPr>
          <p:cNvSpPr txBox="1"/>
          <p:nvPr/>
        </p:nvSpPr>
        <p:spPr>
          <a:xfrm>
            <a:off x="2487285" y="4174579"/>
            <a:ext cx="179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複数</a:t>
            </a: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のフィルター</a:t>
            </a:r>
            <a:r>
              <a:rPr lang="en-US" altLang="zh-TW" b="0" i="0" dirty="0" smtClean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​</a:t>
            </a:r>
            <a:endParaRPr lang="en-TW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400B8-4F4A-8748-94A8-B6C2C14CD0D2}"/>
              </a:ext>
            </a:extLst>
          </p:cNvPr>
          <p:cNvSpPr txBox="1"/>
          <p:nvPr/>
        </p:nvSpPr>
        <p:spPr>
          <a:xfrm>
            <a:off x="4072898" y="3589341"/>
            <a:ext cx="3841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何でも見つけます</a:t>
            </a:r>
            <a:r>
              <a:rPr lang="en-US" sz="32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!</a:t>
            </a:r>
            <a:r>
              <a:rPr lang="en-US" sz="32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​</a:t>
            </a:r>
            <a:endParaRPr lang="en-TW" sz="32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EC8DB23D-BF7C-7E43-AB75-AC1C880339E5}"/>
              </a:ext>
            </a:extLst>
          </p:cNvPr>
          <p:cNvSpPr/>
          <p:nvPr/>
        </p:nvSpPr>
        <p:spPr>
          <a:xfrm>
            <a:off x="1508086" y="3743326"/>
            <a:ext cx="237016" cy="237016"/>
          </a:xfrm>
          <a:prstGeom prst="plus">
            <a:avLst>
              <a:gd name="adj" fmla="val 421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B5F9FB4B-96AE-4C4D-9C5D-720F1EFF834E}"/>
              </a:ext>
            </a:extLst>
          </p:cNvPr>
          <p:cNvSpPr/>
          <p:nvPr/>
        </p:nvSpPr>
        <p:spPr>
          <a:xfrm>
            <a:off x="2624878" y="3743326"/>
            <a:ext cx="237016" cy="237016"/>
          </a:xfrm>
          <a:prstGeom prst="plus">
            <a:avLst>
              <a:gd name="adj" fmla="val 421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10F824E-9478-4642-A6D6-8EE85C44C7B5}"/>
              </a:ext>
            </a:extLst>
          </p:cNvPr>
          <p:cNvGrpSpPr/>
          <p:nvPr/>
        </p:nvGrpSpPr>
        <p:grpSpPr>
          <a:xfrm>
            <a:off x="3664818" y="3819975"/>
            <a:ext cx="288234" cy="119269"/>
            <a:chOff x="5734879" y="2352245"/>
            <a:chExt cx="288234" cy="11926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C15412-5409-0B4A-9343-AB2CB2583548}"/>
                </a:ext>
              </a:extLst>
            </p:cNvPr>
            <p:cNvCxnSpPr>
              <a:cxnSpLocks/>
            </p:cNvCxnSpPr>
            <p:nvPr/>
          </p:nvCxnSpPr>
          <p:spPr>
            <a:xfrm>
              <a:off x="5734879" y="2352245"/>
              <a:ext cx="2882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9C887CA-3099-CE4F-8885-FCE32EB59A6F}"/>
                </a:ext>
              </a:extLst>
            </p:cNvPr>
            <p:cNvCxnSpPr>
              <a:cxnSpLocks/>
            </p:cNvCxnSpPr>
            <p:nvPr/>
          </p:nvCxnSpPr>
          <p:spPr>
            <a:xfrm>
              <a:off x="5734879" y="2471514"/>
              <a:ext cx="2882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圖片 7">
            <a:extLst>
              <a:ext uri="{FF2B5EF4-FFF2-40B4-BE49-F238E27FC236}">
                <a16:creationId xmlns:a16="http://schemas.microsoft.com/office/drawing/2014/main" id="{93C48B92-38C7-7145-B175-5B64175596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12" y="1405195"/>
            <a:ext cx="955470" cy="95547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97586CD-5A7A-494F-A943-CDAD5942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233" y="1365258"/>
            <a:ext cx="955470" cy="95547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24A4C-8C53-FC48-8C3E-49A6B56172D2}"/>
              </a:ext>
            </a:extLst>
          </p:cNvPr>
          <p:cNvSpPr txBox="1"/>
          <p:nvPr/>
        </p:nvSpPr>
        <p:spPr>
          <a:xfrm>
            <a:off x="1850300" y="1454028"/>
            <a:ext cx="1814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sz="20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版</a:t>
            </a:r>
            <a:endParaRPr lang="en-TW" sz="2000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en-US" altLang="zh-TW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の膨大な</a:t>
            </a:r>
            <a:endParaRPr lang="en-US" altLang="ja-JP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ja-JP" altLang="en-US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データを検索</a:t>
            </a:r>
            <a:endParaRPr lang="en-TW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36FE98-29F4-7A48-AA67-8877398EA0A5}"/>
              </a:ext>
            </a:extLst>
          </p:cNvPr>
          <p:cNvSpPr txBox="1"/>
          <p:nvPr/>
        </p:nvSpPr>
        <p:spPr>
          <a:xfrm>
            <a:off x="5064527" y="1405168"/>
            <a:ext cx="285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PC</a:t>
            </a:r>
            <a:r>
              <a:rPr lang="ja-JP" altLang="en-US" sz="20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版</a:t>
            </a:r>
            <a:endParaRPr lang="en-TW" sz="2000" dirty="0" smtClean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en-US" altLang="zh-TW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NAS</a:t>
            </a:r>
            <a:r>
              <a:rPr lang="ja-JP" altLang="en-US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および</a:t>
            </a:r>
            <a:r>
              <a:rPr lang="en-US" altLang="zh-TW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PC</a:t>
            </a:r>
            <a:r>
              <a:rPr lang="ja-JP" altLang="en-US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のローカル検索を</a:t>
            </a:r>
            <a:endParaRPr lang="en-US" altLang="ja-JP" b="0" i="0" u="none" strike="noStrike" dirty="0" smtClean="0">
              <a:solidFill>
                <a:srgbClr val="FFFFFF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  <a:p>
            <a:r>
              <a:rPr lang="ja-JP" altLang="en-US" b="0" i="0" u="none" strike="noStrike" dirty="0" smtClean="0">
                <a:solidFill>
                  <a:srgbClr val="FFFFFF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統合する最も強力な検索エンジン</a:t>
            </a:r>
            <a:endParaRPr lang="en-TW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CB22A47C-96C9-4598-B5DF-38296A7F52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870190" y="3436314"/>
            <a:ext cx="605849" cy="707887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628A869-37B5-422D-A2CF-665C3AB572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71544" y="3513311"/>
            <a:ext cx="605849" cy="6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97635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45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3776" y="2197542"/>
            <a:ext cx="5693959" cy="297770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254000" dist="190500" dir="8100000" algn="tr" rotWithShape="0">
              <a:srgbClr val="09000C">
                <a:alpha val="74901"/>
              </a:srgbClr>
            </a:outerShdw>
          </a:effectLst>
        </p:spPr>
      </p:pic>
      <p:sp>
        <p:nvSpPr>
          <p:cNvPr id="706" name="Google Shape;706;p45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 err="1"/>
              <a:t>Qfiling自動アーカイブとファイリング</a:t>
            </a:r>
            <a:endParaRPr dirty="0">
              <a:sym typeface="Arial"/>
            </a:endParaRPr>
          </a:p>
        </p:txBody>
      </p:sp>
      <p:pic>
        <p:nvPicPr>
          <p:cNvPr id="707" name="Google Shape;707;p45" descr="彈性客製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312" y="2228332"/>
            <a:ext cx="412748" cy="41274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45"/>
          <p:cNvSpPr/>
          <p:nvPr/>
        </p:nvSpPr>
        <p:spPr>
          <a:xfrm>
            <a:off x="1403272" y="3371306"/>
            <a:ext cx="19910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自動ファイリングの</a:t>
            </a:r>
            <a:r>
              <a:rPr lang="en-US" sz="12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2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2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スケジュール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2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709" name="Google Shape;709;p45" descr="效率大增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5140" y="3117605"/>
            <a:ext cx="433092" cy="64789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5"/>
          <p:cNvSpPr/>
          <p:nvPr/>
        </p:nvSpPr>
        <p:spPr>
          <a:xfrm>
            <a:off x="1403272" y="4241573"/>
            <a:ext cx="19424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システムログを使用すると</a:t>
            </a:r>
            <a:r>
              <a:rPr lang="en-US" sz="12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ファイリングステータスに</a:t>
            </a:r>
            <a:endParaRPr lang="en-US" sz="120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簡単にアクセスできます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2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711" name="Google Shape;711;p45" descr="安心掌握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070" y="4088361"/>
            <a:ext cx="508725" cy="505264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5"/>
          <p:cNvSpPr/>
          <p:nvPr/>
        </p:nvSpPr>
        <p:spPr>
          <a:xfrm>
            <a:off x="1403272" y="2426162"/>
            <a:ext cx="19424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ファイリングとバッチ編集の</a:t>
            </a:r>
            <a:endParaRPr lang="en-US" sz="120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ルールをカスタマイズします</a:t>
            </a:r>
            <a:r>
              <a:rPr lang="en-US" sz="12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2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13" name="Google Shape;713;p45"/>
          <p:cNvSpPr/>
          <p:nvPr/>
        </p:nvSpPr>
        <p:spPr>
          <a:xfrm>
            <a:off x="1247976" y="3945519"/>
            <a:ext cx="14622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完全</a:t>
            </a:r>
            <a:r>
              <a:rPr lang="ja-JP" altLang="en-US" sz="16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に制御</a:t>
            </a:r>
            <a:endParaRPr sz="1600" b="1" i="0" u="none" strike="noStrike" cap="none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14" name="Google Shape;714;p45"/>
          <p:cNvSpPr/>
          <p:nvPr/>
        </p:nvSpPr>
        <p:spPr>
          <a:xfrm>
            <a:off x="1312341" y="3070509"/>
            <a:ext cx="99578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効率的</a:t>
            </a:r>
            <a:endParaRPr sz="1600" b="1" i="0" u="none" strike="noStrike" cap="none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15" name="Google Shape;715;p45"/>
          <p:cNvSpPr/>
          <p:nvPr/>
        </p:nvSpPr>
        <p:spPr>
          <a:xfrm>
            <a:off x="1132934" y="2126928"/>
            <a:ext cx="17074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フレキシブル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16" name="Google Shape;716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30601" y="1316660"/>
            <a:ext cx="1255090" cy="125509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254000" dist="190500" dir="8100000" algn="tr" rotWithShape="0">
              <a:srgbClr val="09000C">
                <a:alpha val="74901"/>
              </a:srgbClr>
            </a:outerShdw>
          </a:effectLst>
        </p:spPr>
      </p:pic>
      <p:sp>
        <p:nvSpPr>
          <p:cNvPr id="717" name="Google Shape;717;p45"/>
          <p:cNvSpPr/>
          <p:nvPr/>
        </p:nvSpPr>
        <p:spPr>
          <a:xfrm>
            <a:off x="713225" y="1166710"/>
            <a:ext cx="6373375" cy="88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Qfilingは、ファイル編成を自動化します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。ファイルを分類し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1600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スケジュールを設定するだけ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ja-JP" alt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Qfiling</a:t>
            </a:r>
            <a:r>
              <a:rPr lang="ja-JP" alt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残り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の作業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r>
              <a:rPr lang="ja-JP" alt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行い</a:t>
            </a: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ます</a:t>
            </a:r>
            <a:r>
              <a:rPr lang="en-US" sz="1600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簡単</a:t>
            </a:r>
            <a:r>
              <a:rPr lang="en-US" sz="16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、スマート、そして効率的です</a:t>
            </a:r>
            <a:r>
              <a:rPr lang="en-US" sz="16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sz="16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 err="1"/>
              <a:t>Qtierが自動階層化を推進</a:t>
            </a:r>
            <a:endParaRPr dirty="0">
              <a:sym typeface="Arial"/>
            </a:endParaRPr>
          </a:p>
        </p:txBody>
      </p:sp>
      <p:sp>
        <p:nvSpPr>
          <p:cNvPr id="724" name="Google Shape;724;p46"/>
          <p:cNvSpPr txBox="1"/>
          <p:nvPr/>
        </p:nvSpPr>
        <p:spPr>
          <a:xfrm>
            <a:off x="638375" y="1600270"/>
            <a:ext cx="5541044" cy="736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Qtierは、</a:t>
            </a: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ホットデータとコールドデータをスケジュールおよび識別し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効率的な自動転送を実現し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て</a:t>
            </a: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アクセス効率を向上させることができます</a:t>
            </a:r>
            <a:r>
              <a:rPr 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ホットデータは</a:t>
            </a:r>
            <a:r>
              <a:rPr lang="en-US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より高性能のディスクに移動されます</a:t>
            </a:r>
            <a:r>
              <a:rPr 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4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25" name="Google Shape;725;p46"/>
          <p:cNvSpPr txBox="1"/>
          <p:nvPr/>
        </p:nvSpPr>
        <p:spPr>
          <a:xfrm>
            <a:off x="610294" y="1118207"/>
            <a:ext cx="6281393" cy="57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sz="1800" b="1" dirty="0" err="1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自動階層化</a:t>
            </a:r>
            <a:r>
              <a:rPr lang="en-US" sz="18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en-US" sz="1800" b="1" dirty="0" err="1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容量とパフォーマンスのバランスをとる</a:t>
            </a:r>
            <a:endParaRPr sz="1800" b="1" i="0" u="none" strike="noStrike" cap="none" dirty="0">
              <a:solidFill>
                <a:srgbClr val="DCB483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26" name="Google Shape;726;p46"/>
          <p:cNvSpPr txBox="1"/>
          <p:nvPr/>
        </p:nvSpPr>
        <p:spPr>
          <a:xfrm>
            <a:off x="638375" y="4677118"/>
            <a:ext cx="37697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 </a:t>
            </a:r>
            <a:r>
              <a:rPr lang="en-US" sz="11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sz="1100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100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heroは</a:t>
            </a:r>
            <a:r>
              <a:rPr lang="en-US" sz="1100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Qtierをサポートしていません</a:t>
            </a:r>
            <a:endParaRPr sz="110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727" name="Google Shape;72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760" y="3813989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9227" y="3813989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3853" y="3813989"/>
            <a:ext cx="1870075" cy="61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1612" y="3813989"/>
            <a:ext cx="1870075" cy="619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1" name="Google Shape;731;p46"/>
          <p:cNvGrpSpPr/>
          <p:nvPr/>
        </p:nvGrpSpPr>
        <p:grpSpPr>
          <a:xfrm>
            <a:off x="7434091" y="1378896"/>
            <a:ext cx="1559324" cy="715396"/>
            <a:chOff x="10095373" y="1701654"/>
            <a:chExt cx="2079102" cy="953865"/>
          </a:xfrm>
        </p:grpSpPr>
        <p:sp>
          <p:nvSpPr>
            <p:cNvPr id="732" name="Google Shape;732;p46"/>
            <p:cNvSpPr/>
            <p:nvPr/>
          </p:nvSpPr>
          <p:spPr>
            <a:xfrm>
              <a:off x="10095373" y="1701654"/>
              <a:ext cx="259659" cy="259659"/>
            </a:xfrm>
            <a:prstGeom prst="rect">
              <a:avLst/>
            </a:prstGeom>
            <a:solidFill>
              <a:srgbClr val="DE40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733" name="Google Shape;733;p46"/>
            <p:cNvSpPr txBox="1"/>
            <p:nvPr/>
          </p:nvSpPr>
          <p:spPr>
            <a:xfrm>
              <a:off x="10355032" y="1723502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200" b="1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ホットデータ</a:t>
              </a:r>
              <a:endParaRPr sz="1200" b="1" i="0" u="none" strike="noStrike" cap="none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734" name="Google Shape;734;p46"/>
            <p:cNvSpPr txBox="1"/>
            <p:nvPr/>
          </p:nvSpPr>
          <p:spPr>
            <a:xfrm>
              <a:off x="10355032" y="204929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200" b="1" dirty="0" smtClean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ウォームデータ</a:t>
              </a:r>
              <a:endParaRPr sz="1200" b="1" i="0" u="none" strike="noStrike" cap="none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735" name="Google Shape;735;p46"/>
            <p:cNvSpPr txBox="1"/>
            <p:nvPr/>
          </p:nvSpPr>
          <p:spPr>
            <a:xfrm>
              <a:off x="10355032" y="239427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1200" b="1" dirty="0">
                  <a:solidFill>
                    <a:schemeClr val="dk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コールドデータ</a:t>
              </a:r>
              <a:endParaRPr sz="1200" b="1" i="0" u="none" strike="noStrike" cap="none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736" name="Google Shape;736;p46"/>
            <p:cNvSpPr/>
            <p:nvPr/>
          </p:nvSpPr>
          <p:spPr>
            <a:xfrm>
              <a:off x="10095373" y="2039068"/>
              <a:ext cx="259659" cy="259659"/>
            </a:xfrm>
            <a:prstGeom prst="rect">
              <a:avLst/>
            </a:prstGeom>
            <a:solidFill>
              <a:srgbClr val="F082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  <p:sp>
          <p:nvSpPr>
            <p:cNvPr id="737" name="Google Shape;737;p46"/>
            <p:cNvSpPr/>
            <p:nvPr/>
          </p:nvSpPr>
          <p:spPr>
            <a:xfrm>
              <a:off x="10095373" y="2384513"/>
              <a:ext cx="259659" cy="259659"/>
            </a:xfrm>
            <a:prstGeom prst="rect">
              <a:avLst/>
            </a:prstGeom>
            <a:solidFill>
              <a:srgbClr val="00A1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/>
              </a:endParaRPr>
            </a:p>
          </p:txBody>
        </p:sp>
      </p:grpSp>
      <p:sp>
        <p:nvSpPr>
          <p:cNvPr id="738" name="Google Shape;738;p46"/>
          <p:cNvSpPr txBox="1"/>
          <p:nvPr/>
        </p:nvSpPr>
        <p:spPr>
          <a:xfrm>
            <a:off x="6207500" y="1299550"/>
            <a:ext cx="1268992" cy="78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Qtier</a:t>
            </a:r>
            <a:endParaRPr sz="28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pic>
        <p:nvPicPr>
          <p:cNvPr id="739" name="Google Shape;739;p46"/>
          <p:cNvPicPr preferRelativeResize="0"/>
          <p:nvPr/>
        </p:nvPicPr>
        <p:blipFill rotWithShape="1">
          <a:blip r:embed="rId7">
            <a:alphaModFix/>
          </a:blip>
          <a:srcRect t="7474" r="11970" b="20096"/>
          <a:stretch/>
        </p:blipFill>
        <p:spPr>
          <a:xfrm>
            <a:off x="1237353" y="2749862"/>
            <a:ext cx="391272" cy="47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 rotWithShape="1">
          <a:blip r:embed="rId8">
            <a:alphaModFix/>
          </a:blip>
          <a:srcRect t="10069" r="11916" b="22372"/>
          <a:stretch/>
        </p:blipFill>
        <p:spPr>
          <a:xfrm>
            <a:off x="3361870" y="2767804"/>
            <a:ext cx="466409" cy="44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6"/>
          <p:cNvPicPr preferRelativeResize="0"/>
          <p:nvPr/>
        </p:nvPicPr>
        <p:blipFill rotWithShape="1">
          <a:blip r:embed="rId9">
            <a:alphaModFix/>
          </a:blip>
          <a:srcRect r="23381" b="20096"/>
          <a:stretch/>
        </p:blipFill>
        <p:spPr>
          <a:xfrm>
            <a:off x="5345951" y="2677798"/>
            <a:ext cx="466409" cy="52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6"/>
          <p:cNvPicPr preferRelativeResize="0"/>
          <p:nvPr/>
        </p:nvPicPr>
        <p:blipFill rotWithShape="1">
          <a:blip r:embed="rId10">
            <a:alphaModFix/>
          </a:blip>
          <a:srcRect b="22372"/>
          <a:stretch/>
        </p:blipFill>
        <p:spPr>
          <a:xfrm>
            <a:off x="7494795" y="2670714"/>
            <a:ext cx="523710" cy="507053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46"/>
          <p:cNvSpPr/>
          <p:nvPr/>
        </p:nvSpPr>
        <p:spPr>
          <a:xfrm rot="10800000" flipH="1">
            <a:off x="2157608" y="3411556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>
            <a:gsLst>
              <a:gs pos="0">
                <a:srgbClr val="E9C27B">
                  <a:alpha val="0"/>
                </a:srgbClr>
              </a:gs>
              <a:gs pos="1000">
                <a:srgbClr val="E9C27B">
                  <a:alpha val="0"/>
                </a:srgbClr>
              </a:gs>
              <a:gs pos="42000">
                <a:srgbClr val="E9C27B">
                  <a:alpha val="47843"/>
                </a:srgbClr>
              </a:gs>
              <a:gs pos="73000">
                <a:srgbClr val="FA5B1F"/>
              </a:gs>
              <a:gs pos="94000">
                <a:srgbClr val="FF3C04"/>
              </a:gs>
              <a:gs pos="100000">
                <a:srgbClr val="FF3C0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44" name="Google Shape;744;p46"/>
          <p:cNvSpPr/>
          <p:nvPr/>
        </p:nvSpPr>
        <p:spPr>
          <a:xfrm rot="10800000" flipH="1">
            <a:off x="4163071" y="3411556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>
            <a:gsLst>
              <a:gs pos="0">
                <a:srgbClr val="E9C27B">
                  <a:alpha val="0"/>
                </a:srgbClr>
              </a:gs>
              <a:gs pos="1000">
                <a:srgbClr val="E9C27B">
                  <a:alpha val="0"/>
                </a:srgbClr>
              </a:gs>
              <a:gs pos="42000">
                <a:srgbClr val="E9C27B">
                  <a:alpha val="47843"/>
                </a:srgbClr>
              </a:gs>
              <a:gs pos="73000">
                <a:srgbClr val="FA5B1F"/>
              </a:gs>
              <a:gs pos="94000">
                <a:srgbClr val="FF3C04"/>
              </a:gs>
              <a:gs pos="100000">
                <a:srgbClr val="FF3C0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45" name="Google Shape;745;p46"/>
          <p:cNvSpPr/>
          <p:nvPr/>
        </p:nvSpPr>
        <p:spPr>
          <a:xfrm rot="10800000" flipH="1">
            <a:off x="6319723" y="3411556"/>
            <a:ext cx="637654" cy="287396"/>
          </a:xfrm>
          <a:prstGeom prst="rightArrow">
            <a:avLst>
              <a:gd name="adj1" fmla="val 50000"/>
              <a:gd name="adj2" fmla="val 87117"/>
            </a:avLst>
          </a:prstGeom>
          <a:gradFill>
            <a:gsLst>
              <a:gs pos="0">
                <a:srgbClr val="E9C27B">
                  <a:alpha val="0"/>
                </a:srgbClr>
              </a:gs>
              <a:gs pos="1000">
                <a:srgbClr val="E9C27B">
                  <a:alpha val="0"/>
                </a:srgbClr>
              </a:gs>
              <a:gs pos="42000">
                <a:srgbClr val="E9C27B">
                  <a:alpha val="47843"/>
                </a:srgbClr>
              </a:gs>
              <a:gs pos="73000">
                <a:srgbClr val="FA5B1F"/>
              </a:gs>
              <a:gs pos="94000">
                <a:srgbClr val="FF3C04"/>
              </a:gs>
              <a:gs pos="100000">
                <a:srgbClr val="FF3C0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46" name="Google Shape;746;p46"/>
          <p:cNvSpPr txBox="1"/>
          <p:nvPr/>
        </p:nvSpPr>
        <p:spPr>
          <a:xfrm>
            <a:off x="661094" y="3356429"/>
            <a:ext cx="1583336" cy="31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階層化する前</a:t>
            </a:r>
            <a:endParaRPr sz="12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最適化されていないデータ</a:t>
            </a:r>
            <a:endParaRPr sz="9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7" name="Google Shape;747;p46"/>
          <p:cNvSpPr txBox="1"/>
          <p:nvPr/>
        </p:nvSpPr>
        <p:spPr>
          <a:xfrm>
            <a:off x="2996889" y="3393586"/>
            <a:ext cx="1311689" cy="27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スマート階層化</a:t>
            </a:r>
            <a:endParaRPr sz="12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748" name="Google Shape;748;p46"/>
          <p:cNvSpPr txBox="1"/>
          <p:nvPr/>
        </p:nvSpPr>
        <p:spPr>
          <a:xfrm>
            <a:off x="5084984" y="3308788"/>
            <a:ext cx="1220477" cy="41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階層化後</a:t>
            </a:r>
            <a:endParaRPr sz="12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 err="1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最適化されたデータ</a:t>
            </a:r>
            <a:endParaRPr sz="900" b="1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9" name="Google Shape;749;p46"/>
          <p:cNvSpPr txBox="1"/>
          <p:nvPr/>
        </p:nvSpPr>
        <p:spPr>
          <a:xfrm>
            <a:off x="7071919" y="3301510"/>
            <a:ext cx="1704821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アクセス動作を</a:t>
            </a:r>
            <a:r>
              <a:rPr lang="ja-JP" altLang="en-US" sz="1200" b="1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変更</a:t>
            </a:r>
            <a:endParaRPr sz="1200" b="1" i="0" u="none" strike="noStrike" cap="none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547CE799-1271-458D-B877-F952D12D816F}"/>
              </a:ext>
            </a:extLst>
          </p:cNvPr>
          <p:cNvSpPr/>
          <p:nvPr/>
        </p:nvSpPr>
        <p:spPr>
          <a:xfrm>
            <a:off x="3437844" y="1482975"/>
            <a:ext cx="2487943" cy="1685588"/>
          </a:xfrm>
          <a:prstGeom prst="roundRect">
            <a:avLst>
              <a:gd name="adj" fmla="val 50000"/>
            </a:avLst>
          </a:prstGeom>
          <a:solidFill>
            <a:schemeClr val="dk1">
              <a:alpha val="54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293E23F-AFCB-4AB9-98F3-84D9A8E743AB}"/>
              </a:ext>
            </a:extLst>
          </p:cNvPr>
          <p:cNvSpPr/>
          <p:nvPr/>
        </p:nvSpPr>
        <p:spPr>
          <a:xfrm>
            <a:off x="1571506" y="1770965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7CF6BC6-C743-4FBF-AB0D-422226CC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34291"/>
            <a:ext cx="7707900" cy="572700"/>
          </a:xfrm>
        </p:spPr>
        <p:txBody>
          <a:bodyPr/>
          <a:lstStyle/>
          <a:p>
            <a:r>
              <a:rPr lang="en-US" altLang="ja-JP" dirty="0"/>
              <a:t>キャッシュとしてのM.2 </a:t>
            </a:r>
            <a:r>
              <a:rPr lang="en-US" altLang="ja-JP" dirty="0" err="1"/>
              <a:t>NVMe</a:t>
            </a:r>
            <a:r>
              <a:rPr lang="en-US" altLang="ja-JP" dirty="0"/>
              <a:t> SSD</a:t>
            </a:r>
            <a:br>
              <a:rPr lang="en-US" altLang="ja-JP" dirty="0"/>
            </a:br>
            <a:r>
              <a:rPr lang="en-US" altLang="ja-JP" dirty="0" err="1"/>
              <a:t>またはSATA</a:t>
            </a:r>
            <a:r>
              <a:rPr lang="en-US" altLang="ja-JP" dirty="0"/>
              <a:t> </a:t>
            </a:r>
            <a:r>
              <a:rPr lang="en-US" altLang="ja-JP" dirty="0" err="1"/>
              <a:t>SSDの柔軟なインストール</a:t>
            </a:r>
            <a:endParaRPr lang="zh-TW" altLang="en-US" dirty="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79E8CCF-EBB3-446F-800D-DAD0646DE7C6}"/>
              </a:ext>
            </a:extLst>
          </p:cNvPr>
          <p:cNvGrpSpPr/>
          <p:nvPr/>
        </p:nvGrpSpPr>
        <p:grpSpPr>
          <a:xfrm>
            <a:off x="-1912592" y="944726"/>
            <a:ext cx="6371203" cy="3982709"/>
            <a:chOff x="475093" y="937644"/>
            <a:chExt cx="6129985" cy="383192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EC307307-D967-41B9-8158-4113AF5FC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093" y="937644"/>
              <a:ext cx="6129985" cy="3831921"/>
            </a:xfrm>
            <a:prstGeom prst="rect">
              <a:avLst/>
            </a:prstGeom>
          </p:spPr>
        </p:pic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99798064-651D-4D37-9B67-9A04C839592D}"/>
                </a:ext>
              </a:extLst>
            </p:cNvPr>
            <p:cNvSpPr/>
            <p:nvPr/>
          </p:nvSpPr>
          <p:spPr>
            <a:xfrm>
              <a:off x="3948123" y="1834304"/>
              <a:ext cx="940159" cy="225381"/>
            </a:xfrm>
            <a:prstGeom prst="roundRect">
              <a:avLst/>
            </a:prstGeom>
            <a:solidFill>
              <a:srgbClr val="E9C27B">
                <a:alpha val="23922"/>
              </a:srgbClr>
            </a:solidFill>
            <a:ln w="12700">
              <a:solidFill>
                <a:srgbClr val="E9C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latin typeface="Meiryo UI" panose="020B0604030504040204" pitchFamily="50" charset="-128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AF22A3D3-8C52-4A3E-804C-8CB48ED39393}"/>
                </a:ext>
              </a:extLst>
            </p:cNvPr>
            <p:cNvSpPr/>
            <p:nvPr/>
          </p:nvSpPr>
          <p:spPr>
            <a:xfrm>
              <a:off x="3948123" y="2073200"/>
              <a:ext cx="940159" cy="225381"/>
            </a:xfrm>
            <a:prstGeom prst="roundRect">
              <a:avLst/>
            </a:prstGeom>
            <a:solidFill>
              <a:srgbClr val="E9C27B">
                <a:alpha val="23922"/>
              </a:srgbClr>
            </a:solidFill>
            <a:ln w="12700">
              <a:solidFill>
                <a:srgbClr val="E9C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latin typeface="Meiryo UI" panose="020B0604030504040204" pitchFamily="50" charset="-128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900E61F-6281-46B6-AB88-10F280412053}"/>
              </a:ext>
            </a:extLst>
          </p:cNvPr>
          <p:cNvSpPr/>
          <p:nvPr/>
        </p:nvSpPr>
        <p:spPr>
          <a:xfrm>
            <a:off x="-1325665" y="2621182"/>
            <a:ext cx="5075802" cy="3821040"/>
          </a:xfrm>
          <a:prstGeom prst="roundRect">
            <a:avLst>
              <a:gd name="adj" fmla="val 4508"/>
            </a:avLst>
          </a:prstGeom>
          <a:solidFill>
            <a:srgbClr val="1F1F1F">
              <a:alpha val="58000"/>
            </a:srgb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D303E434-FC4A-4AC4-8764-1C3AF2A5CDB8}"/>
              </a:ext>
            </a:extLst>
          </p:cNvPr>
          <p:cNvGrpSpPr/>
          <p:nvPr/>
        </p:nvGrpSpPr>
        <p:grpSpPr>
          <a:xfrm>
            <a:off x="-1595950" y="1838488"/>
            <a:ext cx="6965842" cy="4354425"/>
            <a:chOff x="3250821" y="2491527"/>
            <a:chExt cx="3941992" cy="2464183"/>
          </a:xfrm>
        </p:grpSpPr>
        <p:pic>
          <p:nvPicPr>
            <p:cNvPr id="5" name="圖片 4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6FF9ED9C-1AB0-4DF5-87A2-94A9B2952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0821" y="2491527"/>
              <a:ext cx="3941992" cy="2464183"/>
            </a:xfrm>
            <a:prstGeom prst="rect">
              <a:avLst/>
            </a:prstGeom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12C86262-B8CC-483B-9FE0-CA7349BBD29D}"/>
                </a:ext>
              </a:extLst>
            </p:cNvPr>
            <p:cNvSpPr/>
            <p:nvPr/>
          </p:nvSpPr>
          <p:spPr>
            <a:xfrm>
              <a:off x="6001117" y="3909134"/>
              <a:ext cx="862987" cy="250396"/>
            </a:xfrm>
            <a:prstGeom prst="roundRect">
              <a:avLst/>
            </a:prstGeom>
            <a:solidFill>
              <a:srgbClr val="E9C27B">
                <a:alpha val="23922"/>
              </a:srgbClr>
            </a:solidFill>
            <a:ln w="19050">
              <a:solidFill>
                <a:srgbClr val="E9C2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latin typeface="Meiryo UI" panose="020B0604030504040204" pitchFamily="50" charset="-128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DB0EDE7A-A4EA-459E-BAF2-A135F2356D17}"/>
              </a:ext>
            </a:extLst>
          </p:cNvPr>
          <p:cNvSpPr/>
          <p:nvPr/>
        </p:nvSpPr>
        <p:spPr>
          <a:xfrm>
            <a:off x="4488651" y="981337"/>
            <a:ext cx="2487943" cy="244514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7146E6AD-C837-49ED-80D8-80E6C5FDB471}"/>
              </a:ext>
            </a:extLst>
          </p:cNvPr>
          <p:cNvSpPr/>
          <p:nvPr/>
        </p:nvSpPr>
        <p:spPr>
          <a:xfrm>
            <a:off x="5966329" y="2230247"/>
            <a:ext cx="3135191" cy="3081264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手繪多邊形: 圖案 45">
            <a:extLst>
              <a:ext uri="{FF2B5EF4-FFF2-40B4-BE49-F238E27FC236}">
                <a16:creationId xmlns:a16="http://schemas.microsoft.com/office/drawing/2014/main" id="{0133EB80-2DA1-4840-B155-B325DAADF15C}"/>
              </a:ext>
            </a:extLst>
          </p:cNvPr>
          <p:cNvSpPr/>
          <p:nvPr/>
        </p:nvSpPr>
        <p:spPr>
          <a:xfrm>
            <a:off x="4731207" y="3170748"/>
            <a:ext cx="1260474" cy="1609725"/>
          </a:xfrm>
          <a:custGeom>
            <a:avLst/>
            <a:gdLst>
              <a:gd name="connsiteX0" fmla="*/ 1339850 w 1390650"/>
              <a:gd name="connsiteY0" fmla="*/ 222250 h 749300"/>
              <a:gd name="connsiteX1" fmla="*/ 25400 w 1390650"/>
              <a:gd name="connsiteY1" fmla="*/ 0 h 749300"/>
              <a:gd name="connsiteX2" fmla="*/ 0 w 1390650"/>
              <a:gd name="connsiteY2" fmla="*/ 463550 h 749300"/>
              <a:gd name="connsiteX3" fmla="*/ 1390650 w 1390650"/>
              <a:gd name="connsiteY3" fmla="*/ 749300 h 749300"/>
              <a:gd name="connsiteX4" fmla="*/ 1339850 w 1390650"/>
              <a:gd name="connsiteY4" fmla="*/ 222250 h 749300"/>
              <a:gd name="connsiteX0" fmla="*/ 1403350 w 1403350"/>
              <a:gd name="connsiteY0" fmla="*/ 206375 h 749300"/>
              <a:gd name="connsiteX1" fmla="*/ 25400 w 1403350"/>
              <a:gd name="connsiteY1" fmla="*/ 0 h 749300"/>
              <a:gd name="connsiteX2" fmla="*/ 0 w 1403350"/>
              <a:gd name="connsiteY2" fmla="*/ 463550 h 749300"/>
              <a:gd name="connsiteX3" fmla="*/ 1390650 w 1403350"/>
              <a:gd name="connsiteY3" fmla="*/ 749300 h 749300"/>
              <a:gd name="connsiteX4" fmla="*/ 1403350 w 1403350"/>
              <a:gd name="connsiteY4" fmla="*/ 206375 h 749300"/>
              <a:gd name="connsiteX0" fmla="*/ 1443037 w 1443037"/>
              <a:gd name="connsiteY0" fmla="*/ 196850 h 739775"/>
              <a:gd name="connsiteX1" fmla="*/ 0 w 1443037"/>
              <a:gd name="connsiteY1" fmla="*/ 0 h 739775"/>
              <a:gd name="connsiteX2" fmla="*/ 39687 w 1443037"/>
              <a:gd name="connsiteY2" fmla="*/ 454025 h 739775"/>
              <a:gd name="connsiteX3" fmla="*/ 1430337 w 1443037"/>
              <a:gd name="connsiteY3" fmla="*/ 739775 h 739775"/>
              <a:gd name="connsiteX4" fmla="*/ 1443037 w 1443037"/>
              <a:gd name="connsiteY4" fmla="*/ 196850 h 739775"/>
              <a:gd name="connsiteX0" fmla="*/ 1463675 w 1463675"/>
              <a:gd name="connsiteY0" fmla="*/ 196850 h 739775"/>
              <a:gd name="connsiteX1" fmla="*/ 20638 w 1463675"/>
              <a:gd name="connsiteY1" fmla="*/ 0 h 739775"/>
              <a:gd name="connsiteX2" fmla="*/ 0 w 1463675"/>
              <a:gd name="connsiteY2" fmla="*/ 479425 h 739775"/>
              <a:gd name="connsiteX3" fmla="*/ 1450975 w 1463675"/>
              <a:gd name="connsiteY3" fmla="*/ 739775 h 739775"/>
              <a:gd name="connsiteX4" fmla="*/ 1463675 w 1463675"/>
              <a:gd name="connsiteY4" fmla="*/ 196850 h 739775"/>
              <a:gd name="connsiteX0" fmla="*/ 1476374 w 1476374"/>
              <a:gd name="connsiteY0" fmla="*/ 200025 h 742950"/>
              <a:gd name="connsiteX1" fmla="*/ 0 w 1476374"/>
              <a:gd name="connsiteY1" fmla="*/ 0 h 742950"/>
              <a:gd name="connsiteX2" fmla="*/ 12699 w 1476374"/>
              <a:gd name="connsiteY2" fmla="*/ 482600 h 742950"/>
              <a:gd name="connsiteX3" fmla="*/ 1463674 w 1476374"/>
              <a:gd name="connsiteY3" fmla="*/ 742950 h 742950"/>
              <a:gd name="connsiteX4" fmla="*/ 1476374 w 1476374"/>
              <a:gd name="connsiteY4" fmla="*/ 200025 h 742950"/>
              <a:gd name="connsiteX0" fmla="*/ 1476374 w 1476374"/>
              <a:gd name="connsiteY0" fmla="*/ 200025 h 1803400"/>
              <a:gd name="connsiteX1" fmla="*/ 0 w 1476374"/>
              <a:gd name="connsiteY1" fmla="*/ 0 h 1803400"/>
              <a:gd name="connsiteX2" fmla="*/ 200024 w 1476374"/>
              <a:gd name="connsiteY2" fmla="*/ 1803400 h 1803400"/>
              <a:gd name="connsiteX3" fmla="*/ 1463674 w 1476374"/>
              <a:gd name="connsiteY3" fmla="*/ 742950 h 1803400"/>
              <a:gd name="connsiteX4" fmla="*/ 1476374 w 1476374"/>
              <a:gd name="connsiteY4" fmla="*/ 200025 h 1803400"/>
              <a:gd name="connsiteX0" fmla="*/ 1285874 w 1285874"/>
              <a:gd name="connsiteY0" fmla="*/ 0 h 1603375"/>
              <a:gd name="connsiteX1" fmla="*/ 0 w 1285874"/>
              <a:gd name="connsiteY1" fmla="*/ 1177925 h 1603375"/>
              <a:gd name="connsiteX2" fmla="*/ 9524 w 1285874"/>
              <a:gd name="connsiteY2" fmla="*/ 1603375 h 1603375"/>
              <a:gd name="connsiteX3" fmla="*/ 1273174 w 1285874"/>
              <a:gd name="connsiteY3" fmla="*/ 542925 h 1603375"/>
              <a:gd name="connsiteX4" fmla="*/ 1285874 w 1285874"/>
              <a:gd name="connsiteY4" fmla="*/ 0 h 1603375"/>
              <a:gd name="connsiteX0" fmla="*/ 1254124 w 1273174"/>
              <a:gd name="connsiteY0" fmla="*/ 0 h 1609725"/>
              <a:gd name="connsiteX1" fmla="*/ 0 w 1273174"/>
              <a:gd name="connsiteY1" fmla="*/ 1184275 h 1609725"/>
              <a:gd name="connsiteX2" fmla="*/ 9524 w 1273174"/>
              <a:gd name="connsiteY2" fmla="*/ 1609725 h 1609725"/>
              <a:gd name="connsiteX3" fmla="*/ 1273174 w 1273174"/>
              <a:gd name="connsiteY3" fmla="*/ 549275 h 1609725"/>
              <a:gd name="connsiteX4" fmla="*/ 1254124 w 1273174"/>
              <a:gd name="connsiteY4" fmla="*/ 0 h 1609725"/>
              <a:gd name="connsiteX0" fmla="*/ 1254124 w 1260474"/>
              <a:gd name="connsiteY0" fmla="*/ 0 h 1609725"/>
              <a:gd name="connsiteX1" fmla="*/ 0 w 1260474"/>
              <a:gd name="connsiteY1" fmla="*/ 1184275 h 1609725"/>
              <a:gd name="connsiteX2" fmla="*/ 9524 w 1260474"/>
              <a:gd name="connsiteY2" fmla="*/ 1609725 h 1609725"/>
              <a:gd name="connsiteX3" fmla="*/ 1260474 w 1260474"/>
              <a:gd name="connsiteY3" fmla="*/ 1520825 h 1609725"/>
              <a:gd name="connsiteX4" fmla="*/ 1254124 w 1260474"/>
              <a:gd name="connsiteY4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474" h="1609725">
                <a:moveTo>
                  <a:pt x="1254124" y="0"/>
                </a:moveTo>
                <a:lnTo>
                  <a:pt x="0" y="1184275"/>
                </a:lnTo>
                <a:lnTo>
                  <a:pt x="9524" y="1609725"/>
                </a:lnTo>
                <a:lnTo>
                  <a:pt x="1260474" y="1520825"/>
                </a:lnTo>
                <a:cubicBezTo>
                  <a:pt x="1258357" y="1013883"/>
                  <a:pt x="1256241" y="506942"/>
                  <a:pt x="1254124" y="0"/>
                </a:cubicBezTo>
                <a:close/>
              </a:path>
            </a:pathLst>
          </a:custGeom>
          <a:gradFill>
            <a:gsLst>
              <a:gs pos="15000">
                <a:srgbClr val="E9C27B">
                  <a:alpha val="61000"/>
                </a:srgbClr>
              </a:gs>
              <a:gs pos="100000">
                <a:srgbClr val="E9C27B">
                  <a:alpha val="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5" name="圖片 24" descr="一張含有 文字, 電子用品, 硬碟 的圖片&#10;&#10;自動產生的描述">
            <a:extLst>
              <a:ext uri="{FF2B5EF4-FFF2-40B4-BE49-F238E27FC236}">
                <a16:creationId xmlns:a16="http://schemas.microsoft.com/office/drawing/2014/main" id="{4DB1E268-EEC4-4428-B23B-4B7C31AAF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02626" y="2600602"/>
            <a:ext cx="1760393" cy="2641249"/>
          </a:xfrm>
          <a:prstGeom prst="rect">
            <a:avLst/>
          </a:prstGeom>
          <a:effectLst>
            <a:outerShdw blurRad="381000" dist="495300" dir="4500000" sx="94000" sy="94000" algn="tl" rotWithShape="0">
              <a:prstClr val="black">
                <a:alpha val="50000"/>
              </a:prstClr>
            </a:outerShdw>
          </a:effectLst>
        </p:spPr>
      </p:pic>
      <p:sp>
        <p:nvSpPr>
          <p:cNvPr id="45" name="手繪多邊形: 圖案 44">
            <a:extLst>
              <a:ext uri="{FF2B5EF4-FFF2-40B4-BE49-F238E27FC236}">
                <a16:creationId xmlns:a16="http://schemas.microsoft.com/office/drawing/2014/main" id="{454EE284-A7FD-4CBE-B9C5-488724A287A5}"/>
              </a:ext>
            </a:extLst>
          </p:cNvPr>
          <p:cNvSpPr/>
          <p:nvPr/>
        </p:nvSpPr>
        <p:spPr>
          <a:xfrm>
            <a:off x="2609005" y="1878720"/>
            <a:ext cx="1476374" cy="742950"/>
          </a:xfrm>
          <a:custGeom>
            <a:avLst/>
            <a:gdLst>
              <a:gd name="connsiteX0" fmla="*/ 1339850 w 1390650"/>
              <a:gd name="connsiteY0" fmla="*/ 222250 h 749300"/>
              <a:gd name="connsiteX1" fmla="*/ 25400 w 1390650"/>
              <a:gd name="connsiteY1" fmla="*/ 0 h 749300"/>
              <a:gd name="connsiteX2" fmla="*/ 0 w 1390650"/>
              <a:gd name="connsiteY2" fmla="*/ 463550 h 749300"/>
              <a:gd name="connsiteX3" fmla="*/ 1390650 w 1390650"/>
              <a:gd name="connsiteY3" fmla="*/ 749300 h 749300"/>
              <a:gd name="connsiteX4" fmla="*/ 1339850 w 1390650"/>
              <a:gd name="connsiteY4" fmla="*/ 222250 h 749300"/>
              <a:gd name="connsiteX0" fmla="*/ 1403350 w 1403350"/>
              <a:gd name="connsiteY0" fmla="*/ 206375 h 749300"/>
              <a:gd name="connsiteX1" fmla="*/ 25400 w 1403350"/>
              <a:gd name="connsiteY1" fmla="*/ 0 h 749300"/>
              <a:gd name="connsiteX2" fmla="*/ 0 w 1403350"/>
              <a:gd name="connsiteY2" fmla="*/ 463550 h 749300"/>
              <a:gd name="connsiteX3" fmla="*/ 1390650 w 1403350"/>
              <a:gd name="connsiteY3" fmla="*/ 749300 h 749300"/>
              <a:gd name="connsiteX4" fmla="*/ 1403350 w 1403350"/>
              <a:gd name="connsiteY4" fmla="*/ 206375 h 749300"/>
              <a:gd name="connsiteX0" fmla="*/ 1443037 w 1443037"/>
              <a:gd name="connsiteY0" fmla="*/ 196850 h 739775"/>
              <a:gd name="connsiteX1" fmla="*/ 0 w 1443037"/>
              <a:gd name="connsiteY1" fmla="*/ 0 h 739775"/>
              <a:gd name="connsiteX2" fmla="*/ 39687 w 1443037"/>
              <a:gd name="connsiteY2" fmla="*/ 454025 h 739775"/>
              <a:gd name="connsiteX3" fmla="*/ 1430337 w 1443037"/>
              <a:gd name="connsiteY3" fmla="*/ 739775 h 739775"/>
              <a:gd name="connsiteX4" fmla="*/ 1443037 w 1443037"/>
              <a:gd name="connsiteY4" fmla="*/ 196850 h 739775"/>
              <a:gd name="connsiteX0" fmla="*/ 1463675 w 1463675"/>
              <a:gd name="connsiteY0" fmla="*/ 196850 h 739775"/>
              <a:gd name="connsiteX1" fmla="*/ 20638 w 1463675"/>
              <a:gd name="connsiteY1" fmla="*/ 0 h 739775"/>
              <a:gd name="connsiteX2" fmla="*/ 0 w 1463675"/>
              <a:gd name="connsiteY2" fmla="*/ 479425 h 739775"/>
              <a:gd name="connsiteX3" fmla="*/ 1450975 w 1463675"/>
              <a:gd name="connsiteY3" fmla="*/ 739775 h 739775"/>
              <a:gd name="connsiteX4" fmla="*/ 1463675 w 1463675"/>
              <a:gd name="connsiteY4" fmla="*/ 196850 h 739775"/>
              <a:gd name="connsiteX0" fmla="*/ 1476374 w 1476374"/>
              <a:gd name="connsiteY0" fmla="*/ 200025 h 742950"/>
              <a:gd name="connsiteX1" fmla="*/ 0 w 1476374"/>
              <a:gd name="connsiteY1" fmla="*/ 0 h 742950"/>
              <a:gd name="connsiteX2" fmla="*/ 12699 w 1476374"/>
              <a:gd name="connsiteY2" fmla="*/ 482600 h 742950"/>
              <a:gd name="connsiteX3" fmla="*/ 1463674 w 1476374"/>
              <a:gd name="connsiteY3" fmla="*/ 742950 h 742950"/>
              <a:gd name="connsiteX4" fmla="*/ 1476374 w 1476374"/>
              <a:gd name="connsiteY4" fmla="*/ 200025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74" h="742950">
                <a:moveTo>
                  <a:pt x="1476374" y="200025"/>
                </a:moveTo>
                <a:lnTo>
                  <a:pt x="0" y="0"/>
                </a:lnTo>
                <a:lnTo>
                  <a:pt x="12699" y="482600"/>
                </a:lnTo>
                <a:lnTo>
                  <a:pt x="1463674" y="742950"/>
                </a:lnTo>
                <a:lnTo>
                  <a:pt x="1476374" y="200025"/>
                </a:lnTo>
                <a:close/>
              </a:path>
            </a:pathLst>
          </a:custGeom>
          <a:gradFill>
            <a:gsLst>
              <a:gs pos="15000">
                <a:srgbClr val="E9C27B">
                  <a:alpha val="61000"/>
                </a:srgbClr>
              </a:gs>
              <a:gs pos="100000">
                <a:srgbClr val="E9C27B">
                  <a:alpha val="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1" name="圖片 40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B993512-8805-452F-A1A5-58DCE2807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636" y="1511089"/>
            <a:ext cx="2505101" cy="1670902"/>
          </a:xfrm>
          <a:prstGeom prst="rect">
            <a:avLst/>
          </a:prstGeom>
          <a:effectLst>
            <a:outerShdw blurRad="381000" dist="495300" dir="4500000" sx="94000" sy="94000" algn="tl" rotWithShape="0">
              <a:prstClr val="black">
                <a:alpha val="50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83F9BC75-6A4D-4254-89AB-4F83D0CEFF1E}"/>
              </a:ext>
            </a:extLst>
          </p:cNvPr>
          <p:cNvSpPr txBox="1"/>
          <p:nvPr/>
        </p:nvSpPr>
        <p:spPr>
          <a:xfrm>
            <a:off x="3749054" y="1573718"/>
            <a:ext cx="319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tx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M.2 </a:t>
            </a:r>
            <a:r>
              <a:rPr lang="en-US" altLang="zh-TW" sz="2000" dirty="0" err="1">
                <a:solidFill>
                  <a:schemeClr val="tx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NVMe</a:t>
            </a:r>
            <a:r>
              <a:rPr lang="en-US" altLang="zh-TW" sz="2000" dirty="0">
                <a:solidFill>
                  <a:schemeClr val="tx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2000" dirty="0" err="1">
                <a:solidFill>
                  <a:schemeClr val="tx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</a:t>
            </a:r>
            <a:r>
              <a:rPr lang="en-US" altLang="zh-TW" sz="2000" dirty="0">
                <a:solidFill>
                  <a:schemeClr val="tx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SSD</a:t>
            </a:r>
            <a:endParaRPr lang="zh-TW" altLang="en-US" sz="2000" dirty="0">
              <a:solidFill>
                <a:schemeClr val="tx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E27940C-FC28-4B03-9208-ABD5097DC1C7}"/>
              </a:ext>
            </a:extLst>
          </p:cNvPr>
          <p:cNvSpPr txBox="1"/>
          <p:nvPr/>
        </p:nvSpPr>
        <p:spPr>
          <a:xfrm>
            <a:off x="5925045" y="2720874"/>
            <a:ext cx="2505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chemeClr val="tx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 SSD</a:t>
            </a:r>
            <a:endParaRPr lang="zh-TW" altLang="en-US" sz="2000" dirty="0">
              <a:solidFill>
                <a:schemeClr val="tx1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6AC7E7D-0746-4A35-A29E-FBEF00B49F53}"/>
              </a:ext>
            </a:extLst>
          </p:cNvPr>
          <p:cNvSpPr txBox="1"/>
          <p:nvPr/>
        </p:nvSpPr>
        <p:spPr>
          <a:xfrm>
            <a:off x="5638260" y="2759811"/>
            <a:ext cx="175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accent6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or</a:t>
            </a:r>
            <a:endParaRPr lang="zh-TW" altLang="en-US" sz="1600" dirty="0">
              <a:solidFill>
                <a:schemeClr val="accent6"/>
              </a:solidFill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標題 1">
            <a:extLst>
              <a:ext uri="{FF2B5EF4-FFF2-40B4-BE49-F238E27FC236}">
                <a16:creationId xmlns:a16="http://schemas.microsoft.com/office/drawing/2014/main" id="{65A4B058-6F61-46C3-BA41-C817C8F6CF4B}"/>
              </a:ext>
            </a:extLst>
          </p:cNvPr>
          <p:cNvSpPr txBox="1">
            <a:spLocks/>
          </p:cNvSpPr>
          <p:nvPr/>
        </p:nvSpPr>
        <p:spPr>
          <a:xfrm>
            <a:off x="6147299" y="1790635"/>
            <a:ext cx="3274250" cy="11004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lvl="0" algn="l">
              <a:buClr>
                <a:srgbClr val="000000"/>
              </a:buClr>
              <a:buSzPts val="1400"/>
            </a:pP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オプションで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、より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</a:t>
            </a:r>
            <a:endParaRPr lang="en-US" altLang="ja-JP" sz="11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 algn="l">
              <a:buClr>
                <a:srgbClr val="000000"/>
              </a:buClr>
              <a:buSzPts val="1400"/>
            </a:pP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</a:t>
            </a:r>
            <a:r>
              <a:rPr lang="en-US" altLang="ja-JP" sz="1100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SSD(</a:t>
            </a:r>
            <a:r>
              <a:rPr lang="en-US" altLang="ja-JP" sz="11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 3 x 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1)</a:t>
            </a:r>
            <a:r>
              <a:rPr lang="ja-JP" altLang="en-US" sz="11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11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 algn="l">
              <a:buClr>
                <a:srgbClr val="000000"/>
              </a:buClr>
              <a:buSzPts val="1400"/>
            </a:pP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はキャッシュ拡張用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endParaRPr lang="en-US" altLang="ja-JP" sz="11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 algn="l">
              <a:buClr>
                <a:srgbClr val="000000"/>
              </a:buClr>
              <a:buSzPts val="1400"/>
            </a:pP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SATA SSD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をインストール</a:t>
            </a:r>
            <a:endParaRPr lang="ja-JP" altLang="en-US" sz="1100" b="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9720224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5976B34C-85EA-4D81-BF63-6D2CDBC1527D}"/>
              </a:ext>
            </a:extLst>
          </p:cNvPr>
          <p:cNvSpPr/>
          <p:nvPr/>
        </p:nvSpPr>
        <p:spPr>
          <a:xfrm>
            <a:off x="152400" y="3271510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D49407F-DA6C-4E6B-A4C1-9234E3CE45BD}"/>
              </a:ext>
            </a:extLst>
          </p:cNvPr>
          <p:cNvSpPr/>
          <p:nvPr/>
        </p:nvSpPr>
        <p:spPr>
          <a:xfrm>
            <a:off x="249376" y="1565038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FF1C729-57BC-4A37-8603-80818B40854D}"/>
              </a:ext>
            </a:extLst>
          </p:cNvPr>
          <p:cNvSpPr/>
          <p:nvPr/>
        </p:nvSpPr>
        <p:spPr>
          <a:xfrm>
            <a:off x="3799802" y="1565038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AB76B29-3169-4B2F-BDF4-0C67198D3746}"/>
              </a:ext>
            </a:extLst>
          </p:cNvPr>
          <p:cNvSpPr/>
          <p:nvPr/>
        </p:nvSpPr>
        <p:spPr>
          <a:xfrm>
            <a:off x="3799802" y="3258810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E25BAA5E-2C51-42E9-9761-DB7E9F29A93C}"/>
              </a:ext>
            </a:extLst>
          </p:cNvPr>
          <p:cNvSpPr/>
          <p:nvPr/>
        </p:nvSpPr>
        <p:spPr>
          <a:xfrm>
            <a:off x="96976" y="1412638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A6B59E04-0D73-4830-974C-B3079EF082A8}"/>
              </a:ext>
            </a:extLst>
          </p:cNvPr>
          <p:cNvSpPr/>
          <p:nvPr/>
        </p:nvSpPr>
        <p:spPr>
          <a:xfrm>
            <a:off x="3647402" y="1412638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596FA79F-BA7D-4F31-B0AB-F7C2D62D73C6}"/>
              </a:ext>
            </a:extLst>
          </p:cNvPr>
          <p:cNvSpPr/>
          <p:nvPr/>
        </p:nvSpPr>
        <p:spPr>
          <a:xfrm>
            <a:off x="96976" y="3106410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0EFE8886-93B1-442D-8783-71E3F0DED5A5}"/>
              </a:ext>
            </a:extLst>
          </p:cNvPr>
          <p:cNvSpPr/>
          <p:nvPr/>
        </p:nvSpPr>
        <p:spPr>
          <a:xfrm>
            <a:off x="3647402" y="3106410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ja-JP" dirty="0"/>
              <a:t>TS-873AeU、TS-873AeU-RPの機能</a:t>
            </a:r>
            <a:endParaRPr lang="zh-TW" altLang="en-US" dirty="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Google Shape;298;p34">
            <a:extLst>
              <a:ext uri="{FF2B5EF4-FFF2-40B4-BE49-F238E27FC236}">
                <a16:creationId xmlns:a16="http://schemas.microsoft.com/office/drawing/2014/main" id="{0A386CCA-2310-48BC-B349-184FB8A6F428}"/>
              </a:ext>
            </a:extLst>
          </p:cNvPr>
          <p:cNvSpPr txBox="1">
            <a:spLocks/>
          </p:cNvSpPr>
          <p:nvPr/>
        </p:nvSpPr>
        <p:spPr>
          <a:xfrm>
            <a:off x="1972162" y="1588246"/>
            <a:ext cx="2667294" cy="73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buSzPts val="935"/>
              <a:buNone/>
            </a:pPr>
            <a:r>
              <a:rPr lang="en-US" altLang="ja-JP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30cm/12</a:t>
            </a:r>
            <a:r>
              <a:rPr lang="ja-JP" altLang="en-US" sz="18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</a:t>
            </a:r>
            <a:r>
              <a:rPr lang="ja-JP" altLang="en-US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sz="18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奥行</a:t>
            </a:r>
            <a:endParaRPr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Google Shape;298;p34">
            <a:extLst>
              <a:ext uri="{FF2B5EF4-FFF2-40B4-BE49-F238E27FC236}">
                <a16:creationId xmlns:a16="http://schemas.microsoft.com/office/drawing/2014/main" id="{DD44DE7B-49BF-44FA-8F51-501E3F3ED381}"/>
              </a:ext>
            </a:extLst>
          </p:cNvPr>
          <p:cNvSpPr txBox="1">
            <a:spLocks/>
          </p:cNvSpPr>
          <p:nvPr/>
        </p:nvSpPr>
        <p:spPr>
          <a:xfrm>
            <a:off x="5837216" y="1588246"/>
            <a:ext cx="3178356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 x M.2 2280 </a:t>
            </a:r>
            <a:r>
              <a:rPr lang="en-US" altLang="zh-TW" sz="1800" b="1" dirty="0" err="1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PCIe</a:t>
            </a:r>
            <a:r>
              <a:rPr lang="ja-JP" altLang="en-US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スロット</a:t>
            </a:r>
            <a:endParaRPr lang="en-US" altLang="zh-TW" sz="18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Google Shape;298;p34">
            <a:extLst>
              <a:ext uri="{FF2B5EF4-FFF2-40B4-BE49-F238E27FC236}">
                <a16:creationId xmlns:a16="http://schemas.microsoft.com/office/drawing/2014/main" id="{985A542E-659E-4930-A85D-05227C0D6488}"/>
              </a:ext>
            </a:extLst>
          </p:cNvPr>
          <p:cNvSpPr txBox="1">
            <a:spLocks/>
          </p:cNvSpPr>
          <p:nvPr/>
        </p:nvSpPr>
        <p:spPr>
          <a:xfrm>
            <a:off x="1972163" y="3279151"/>
            <a:ext cx="2390117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 dirty="0">
                <a:solidFill>
                  <a:srgbClr val="E9C27B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</a:t>
            </a:r>
            <a:r>
              <a:rPr lang="en-US" altLang="zh-TW" sz="1800" b="1" dirty="0" err="1">
                <a:solidFill>
                  <a:srgbClr val="E9C27B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</a:t>
            </a:r>
            <a:r>
              <a:rPr lang="en-US" altLang="zh-TW" sz="1800" b="1" dirty="0">
                <a:solidFill>
                  <a:srgbClr val="E9C27B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Gen 3 x8</a:t>
            </a:r>
          </a:p>
        </p:txBody>
      </p:sp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04172FDA-3908-4686-94F6-9FC3C07D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93" y="1639767"/>
            <a:ext cx="1147170" cy="1147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C2F53B3B-739C-4780-A594-5DD9D0B42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163" y="3342345"/>
            <a:ext cx="1147170" cy="1147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BC08714-2D12-49ED-9CA7-A89E64855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93" y="3342345"/>
            <a:ext cx="1147170" cy="1147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圖片 32" descr="一張含有 文字 的圖片&#10;&#10;自動產生的描述">
            <a:extLst>
              <a:ext uri="{FF2B5EF4-FFF2-40B4-BE49-F238E27FC236}">
                <a16:creationId xmlns:a16="http://schemas.microsoft.com/office/drawing/2014/main" id="{2BB1A5E1-F2EE-4C1C-BB28-667CDF2FA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163" y="1639767"/>
            <a:ext cx="1147170" cy="1147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" name="Google Shape;298;p34">
            <a:extLst>
              <a:ext uri="{FF2B5EF4-FFF2-40B4-BE49-F238E27FC236}">
                <a16:creationId xmlns:a16="http://schemas.microsoft.com/office/drawing/2014/main" id="{16087413-7367-4E4B-B082-2358F21F2756}"/>
              </a:ext>
            </a:extLst>
          </p:cNvPr>
          <p:cNvSpPr txBox="1">
            <a:spLocks/>
          </p:cNvSpPr>
          <p:nvPr/>
        </p:nvSpPr>
        <p:spPr>
          <a:xfrm>
            <a:off x="1993120" y="1830824"/>
            <a:ext cx="2380643" cy="1147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None/>
            </a:pP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30cm / 12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浅い奥行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シャーシ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は、市場に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出回っている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ほとんど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のキャビネットをサポートします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Google Shape;298;p34">
            <a:extLst>
              <a:ext uri="{FF2B5EF4-FFF2-40B4-BE49-F238E27FC236}">
                <a16:creationId xmlns:a16="http://schemas.microsoft.com/office/drawing/2014/main" id="{9951CF31-3A33-4FE1-B8BA-A1EA1D253EEF}"/>
              </a:ext>
            </a:extLst>
          </p:cNvPr>
          <p:cNvSpPr txBox="1">
            <a:spLocks/>
          </p:cNvSpPr>
          <p:nvPr/>
        </p:nvSpPr>
        <p:spPr>
          <a:xfrm>
            <a:off x="5837216" y="3545457"/>
            <a:ext cx="3216843" cy="104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None/>
            </a:pP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初期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システム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構成の際に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 OS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を選択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Google Shape;298;p34">
            <a:extLst>
              <a:ext uri="{FF2B5EF4-FFF2-40B4-BE49-F238E27FC236}">
                <a16:creationId xmlns:a16="http://schemas.microsoft.com/office/drawing/2014/main" id="{1D9DD7AF-6493-4FD8-8305-3BEA86FE5CA7}"/>
              </a:ext>
            </a:extLst>
          </p:cNvPr>
          <p:cNvSpPr txBox="1">
            <a:spLocks/>
          </p:cNvSpPr>
          <p:nvPr/>
        </p:nvSpPr>
        <p:spPr>
          <a:xfrm>
            <a:off x="5837214" y="1833733"/>
            <a:ext cx="3014477" cy="101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None/>
            </a:pP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内蔵</a:t>
            </a: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M.2 </a:t>
            </a:r>
            <a:r>
              <a:rPr lang="en-US" altLang="ja-JP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 3 x1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スロットで</a:t>
            </a:r>
            <a:r>
              <a:rPr lang="en-US" altLang="ja-JP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NVMe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SSD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キャッシュの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ランダムアクセス速度を加速</a:t>
            </a:r>
            <a:endParaRPr lang="ja-JP" altLang="en-US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40" name="Google Shape;298;p34">
            <a:extLst>
              <a:ext uri="{FF2B5EF4-FFF2-40B4-BE49-F238E27FC236}">
                <a16:creationId xmlns:a16="http://schemas.microsoft.com/office/drawing/2014/main" id="{BCF23C32-63E4-42E2-9B70-827683729303}"/>
              </a:ext>
            </a:extLst>
          </p:cNvPr>
          <p:cNvSpPr txBox="1">
            <a:spLocks/>
          </p:cNvSpPr>
          <p:nvPr/>
        </p:nvSpPr>
        <p:spPr>
          <a:xfrm>
            <a:off x="1993121" y="3510557"/>
            <a:ext cx="2251596" cy="97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None/>
            </a:pP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高速拡張カードのさまざま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アプリケーションに対応する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1x </a:t>
            </a:r>
            <a:r>
              <a:rPr lang="en-US" altLang="ja-JP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Gen 3x8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スロット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Google Shape;298;p34">
            <a:extLst>
              <a:ext uri="{FF2B5EF4-FFF2-40B4-BE49-F238E27FC236}">
                <a16:creationId xmlns:a16="http://schemas.microsoft.com/office/drawing/2014/main" id="{215E2FB9-DB32-4DB7-BAB3-20B278A929A3}"/>
              </a:ext>
            </a:extLst>
          </p:cNvPr>
          <p:cNvSpPr txBox="1">
            <a:spLocks/>
          </p:cNvSpPr>
          <p:nvPr/>
        </p:nvSpPr>
        <p:spPr>
          <a:xfrm>
            <a:off x="5837215" y="3244252"/>
            <a:ext cx="2677198" cy="48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zh-CN" altLang="en-US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QTS</a:t>
            </a:r>
            <a:r>
              <a:rPr lang="ja-JP" altLang="en-US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および</a:t>
            </a:r>
            <a:r>
              <a:rPr lang="en-US" altLang="zh-TW" sz="1800" b="1" dirty="0" err="1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QuTS</a:t>
            </a:r>
            <a:r>
              <a:rPr lang="en-US" altLang="zh-TW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hero</a:t>
            </a:r>
          </a:p>
        </p:txBody>
      </p:sp>
    </p:spTree>
    <p:extLst>
      <p:ext uri="{BB962C8B-B14F-4D97-AF65-F5344CB8AC3E}">
        <p14:creationId xmlns:p14="http://schemas.microsoft.com/office/powerpoint/2010/main" val="1554604821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293E23F-AFCB-4AB9-98F3-84D9A8E743AB}"/>
              </a:ext>
            </a:extLst>
          </p:cNvPr>
          <p:cNvSpPr/>
          <p:nvPr/>
        </p:nvSpPr>
        <p:spPr>
          <a:xfrm>
            <a:off x="3732584" y="1841856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2E9480E-4535-48D4-8AFC-1E1CF06547A5}"/>
              </a:ext>
            </a:extLst>
          </p:cNvPr>
          <p:cNvSpPr/>
          <p:nvPr/>
        </p:nvSpPr>
        <p:spPr>
          <a:xfrm>
            <a:off x="400587" y="1959256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7CF6BC6-C743-4FBF-AB0D-422226CC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50" y="194228"/>
            <a:ext cx="8020975" cy="572700"/>
          </a:xfrm>
        </p:spPr>
        <p:txBody>
          <a:bodyPr/>
          <a:lstStyle/>
          <a:p>
            <a:r>
              <a:rPr lang="en-US" altLang="ja-JP" dirty="0" err="1"/>
              <a:t>SSDキャッシュの利点</a:t>
            </a:r>
            <a:endParaRPr lang="zh-TW" altLang="en-US" dirty="0"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02496F11-2C8B-44F5-BD75-1BE37AD54DB8}"/>
              </a:ext>
            </a:extLst>
          </p:cNvPr>
          <p:cNvSpPr/>
          <p:nvPr/>
        </p:nvSpPr>
        <p:spPr>
          <a:xfrm>
            <a:off x="-249087" y="2831886"/>
            <a:ext cx="4794526" cy="2347126"/>
          </a:xfrm>
          <a:prstGeom prst="roundRect">
            <a:avLst>
              <a:gd name="adj" fmla="val 4508"/>
            </a:avLst>
          </a:prstGeom>
          <a:solidFill>
            <a:srgbClr val="1F1F1F">
              <a:alpha val="69000"/>
            </a:srgb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8" name="群組 45">
            <a:extLst>
              <a:ext uri="{FF2B5EF4-FFF2-40B4-BE49-F238E27FC236}">
                <a16:creationId xmlns:a16="http://schemas.microsoft.com/office/drawing/2014/main" id="{DD868544-C438-458B-8533-BCFDDF878F0C}"/>
              </a:ext>
            </a:extLst>
          </p:cNvPr>
          <p:cNvGrpSpPr>
            <a:grpSpLocks/>
          </p:cNvGrpSpPr>
          <p:nvPr/>
        </p:nvGrpSpPr>
        <p:grpSpPr bwMode="auto">
          <a:xfrm>
            <a:off x="3340445" y="2661913"/>
            <a:ext cx="1194699" cy="740615"/>
            <a:chOff x="11139420" y="732770"/>
            <a:chExt cx="1592842" cy="740615"/>
          </a:xfrm>
        </p:grpSpPr>
        <p:cxnSp>
          <p:nvCxnSpPr>
            <p:cNvPr id="49" name="Shape 70">
              <a:extLst>
                <a:ext uri="{FF2B5EF4-FFF2-40B4-BE49-F238E27FC236}">
                  <a16:creationId xmlns:a16="http://schemas.microsoft.com/office/drawing/2014/main" id="{A4A22F62-1DFD-451D-AA75-1088DF17435F}"/>
                </a:ext>
              </a:extLst>
            </p:cNvPr>
            <p:cNvCxnSpPr/>
            <p:nvPr/>
          </p:nvCxnSpPr>
          <p:spPr>
            <a:xfrm>
              <a:off x="11139420" y="1159537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hape 101">
              <a:extLst>
                <a:ext uri="{FF2B5EF4-FFF2-40B4-BE49-F238E27FC236}">
                  <a16:creationId xmlns:a16="http://schemas.microsoft.com/office/drawing/2014/main" id="{3EC2581C-FB3C-4A33-95CA-C477326642E3}"/>
                </a:ext>
              </a:extLst>
            </p:cNvPr>
            <p:cNvCxnSpPr/>
            <p:nvPr/>
          </p:nvCxnSpPr>
          <p:spPr bwMode="auto">
            <a:xfrm>
              <a:off x="11139420" y="899289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Shape 102">
              <a:extLst>
                <a:ext uri="{FF2B5EF4-FFF2-40B4-BE49-F238E27FC236}">
                  <a16:creationId xmlns:a16="http://schemas.microsoft.com/office/drawing/2014/main" id="{8E069660-8246-40FD-9E91-1A49BD4A9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9430" y="732770"/>
              <a:ext cx="1065637" cy="50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indent="0">
                <a:buClr>
                  <a:srgbClr val="0C0C0C"/>
                </a:buClr>
                <a:buSzPts val="1200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読み取り</a:t>
              </a:r>
              <a:endParaRPr lang="zh-TW" altLang="zh-TW" sz="1200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52" name="Shape 103">
              <a:extLst>
                <a:ext uri="{FF2B5EF4-FFF2-40B4-BE49-F238E27FC236}">
                  <a16:creationId xmlns:a16="http://schemas.microsoft.com/office/drawing/2014/main" id="{4749B404-2633-4897-B310-FDD714EF8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9430" y="991695"/>
              <a:ext cx="1322832" cy="48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indent="0">
                <a:buClr>
                  <a:srgbClr val="0C0C0C"/>
                </a:buClr>
                <a:buSzPts val="1200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書き込み</a:t>
              </a:r>
              <a:endParaRPr lang="zh-TW" altLang="zh-TW" sz="1200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44">
            <a:extLst>
              <a:ext uri="{FF2B5EF4-FFF2-40B4-BE49-F238E27FC236}">
                <a16:creationId xmlns:a16="http://schemas.microsoft.com/office/drawing/2014/main" id="{4FC35E7A-10B1-4188-B1A2-0656F3DC9F01}"/>
              </a:ext>
            </a:extLst>
          </p:cNvPr>
          <p:cNvGrpSpPr>
            <a:grpSpLocks/>
          </p:cNvGrpSpPr>
          <p:nvPr/>
        </p:nvGrpSpPr>
        <p:grpSpPr bwMode="auto">
          <a:xfrm>
            <a:off x="3342813" y="3520533"/>
            <a:ext cx="1342567" cy="744140"/>
            <a:chOff x="11142110" y="1810128"/>
            <a:chExt cx="1789708" cy="991870"/>
          </a:xfrm>
        </p:grpSpPr>
        <p:sp>
          <p:nvSpPr>
            <p:cNvPr id="54" name="Shape 74">
              <a:extLst>
                <a:ext uri="{FF2B5EF4-FFF2-40B4-BE49-F238E27FC236}">
                  <a16:creationId xmlns:a16="http://schemas.microsoft.com/office/drawing/2014/main" id="{1CADE1BA-42D3-48C2-A0D0-3C120E91F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Shape 75">
              <a:extLst>
                <a:ext uri="{FF2B5EF4-FFF2-40B4-BE49-F238E27FC236}">
                  <a16:creationId xmlns:a16="http://schemas.microsoft.com/office/drawing/2014/main" id="{4542532D-FBFA-4E2F-8CA7-DD24EA1A0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" name="Shape 96">
              <a:extLst>
                <a:ext uri="{FF2B5EF4-FFF2-40B4-BE49-F238E27FC236}">
                  <a16:creationId xmlns:a16="http://schemas.microsoft.com/office/drawing/2014/main" id="{3B813A57-5D9B-42C2-ACE7-9D219C765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7150" y="2099945"/>
              <a:ext cx="1524037" cy="38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 dirty="0" smtClean="0"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HDD</a:t>
              </a:r>
              <a:r>
                <a:rPr lang="ja-JP" altLang="en-US" sz="900" dirty="0" smtClean="0"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容量</a:t>
              </a:r>
              <a:endParaRPr lang="zh-TW" altLang="zh-TW" sz="900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57" name="Shape 97">
              <a:extLst>
                <a:ext uri="{FF2B5EF4-FFF2-40B4-BE49-F238E27FC236}">
                  <a16:creationId xmlns:a16="http://schemas.microsoft.com/office/drawing/2014/main" id="{8015A781-3F2B-4E2A-9DC6-28861104F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7141" y="2420726"/>
              <a:ext cx="1524037" cy="38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 dirty="0" smtClean="0"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SSD</a:t>
              </a:r>
              <a:r>
                <a:rPr lang="ja-JP" altLang="en-US" sz="900" dirty="0" smtClean="0"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容量</a:t>
              </a:r>
              <a:endParaRPr lang="zh-TW" altLang="zh-TW" sz="900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58" name="Shape 105">
              <a:extLst>
                <a:ext uri="{FF2B5EF4-FFF2-40B4-BE49-F238E27FC236}">
                  <a16:creationId xmlns:a16="http://schemas.microsoft.com/office/drawing/2014/main" id="{98354621-E3C1-47AD-BB48-DEF1A9B5B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17169" y="1810128"/>
              <a:ext cx="1614649" cy="362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ja-JP" altLang="en-US" sz="900" dirty="0" smtClean="0"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アプリケーション層</a:t>
              </a:r>
              <a:endParaRPr lang="zh-TW" altLang="zh-TW" sz="900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endParaRPr>
            </a:p>
          </p:txBody>
        </p:sp>
        <p:sp>
          <p:nvSpPr>
            <p:cNvPr id="59" name="Shape 74">
              <a:extLst>
                <a:ext uri="{FF2B5EF4-FFF2-40B4-BE49-F238E27FC236}">
                  <a16:creationId xmlns:a16="http://schemas.microsoft.com/office/drawing/2014/main" id="{B4E25D36-6228-498F-A547-B3E4F8339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/>
            <a:p>
              <a:pPr indent="-88106" algn="ctr">
                <a:buSzPts val="1400"/>
                <a:defRPr/>
              </a:pPr>
              <a:endParaRPr lang="zh-TW" altLang="zh-TW" sz="1425" b="1" dirty="0">
                <a:solidFill>
                  <a:schemeClr val="bg1"/>
                </a:solidFill>
                <a:latin typeface="Meiryo UI" panose="020B0604030504040204" pitchFamily="50" charset="-128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群組 51">
            <a:extLst>
              <a:ext uri="{FF2B5EF4-FFF2-40B4-BE49-F238E27FC236}">
                <a16:creationId xmlns:a16="http://schemas.microsoft.com/office/drawing/2014/main" id="{92782BDF-87A5-4B41-832D-A43F72AD808D}"/>
              </a:ext>
            </a:extLst>
          </p:cNvPr>
          <p:cNvGrpSpPr>
            <a:grpSpLocks/>
          </p:cNvGrpSpPr>
          <p:nvPr/>
        </p:nvGrpSpPr>
        <p:grpSpPr bwMode="auto">
          <a:xfrm>
            <a:off x="-53273" y="2317460"/>
            <a:ext cx="3301546" cy="2393595"/>
            <a:chOff x="5099408" y="2559704"/>
            <a:chExt cx="4403342" cy="3191465"/>
          </a:xfrm>
        </p:grpSpPr>
        <p:cxnSp>
          <p:nvCxnSpPr>
            <p:cNvPr id="61" name="Shape 73">
              <a:extLst>
                <a:ext uri="{FF2B5EF4-FFF2-40B4-BE49-F238E27FC236}">
                  <a16:creationId xmlns:a16="http://schemas.microsoft.com/office/drawing/2014/main" id="{D5BC3030-2472-492E-83B7-5BF6269F271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4616402"/>
              <a:ext cx="3524486" cy="2000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hape 76">
              <a:extLst>
                <a:ext uri="{FF2B5EF4-FFF2-40B4-BE49-F238E27FC236}">
                  <a16:creationId xmlns:a16="http://schemas.microsoft.com/office/drawing/2014/main" id="{4010BEF8-FFAA-4146-AD00-2B9025F973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4242055"/>
              <a:ext cx="3524486" cy="2000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Shape 77">
              <a:extLst>
                <a:ext uri="{FF2B5EF4-FFF2-40B4-BE49-F238E27FC236}">
                  <a16:creationId xmlns:a16="http://schemas.microsoft.com/office/drawing/2014/main" id="{0DC22E76-EAAE-437A-BFE7-58CE1DADA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2964" y="3066927"/>
              <a:ext cx="1428835" cy="422516"/>
            </a:xfrm>
            <a:prstGeom prst="rect">
              <a:avLst/>
            </a:prstGeom>
            <a:solidFill>
              <a:srgbClr val="2CF8FD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 dirty="0">
                <a:solidFill>
                  <a:srgbClr val="FFFFFF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4" name="Shape 78">
              <a:extLst>
                <a:ext uri="{FF2B5EF4-FFF2-40B4-BE49-F238E27FC236}">
                  <a16:creationId xmlns:a16="http://schemas.microsoft.com/office/drawing/2014/main" id="{F7D745E3-DC11-4ED6-A6CC-D4D7A411B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5430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 dirty="0">
                <a:solidFill>
                  <a:srgbClr val="FFFFFF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5" name="Shape 79">
              <a:extLst>
                <a:ext uri="{FF2B5EF4-FFF2-40B4-BE49-F238E27FC236}">
                  <a16:creationId xmlns:a16="http://schemas.microsoft.com/office/drawing/2014/main" id="{4B110FFF-7DA1-4F56-8EF0-2DF6DFE0A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4335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 dirty="0">
                <a:solidFill>
                  <a:srgbClr val="FFFFFF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66" name="Shape 80">
              <a:extLst>
                <a:ext uri="{FF2B5EF4-FFF2-40B4-BE49-F238E27FC236}">
                  <a16:creationId xmlns:a16="http://schemas.microsoft.com/office/drawing/2014/main" id="{841D5F5B-AB4A-483E-ACB8-A7914F0439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747520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Shape 81">
              <a:extLst>
                <a:ext uri="{FF2B5EF4-FFF2-40B4-BE49-F238E27FC236}">
                  <a16:creationId xmlns:a16="http://schemas.microsoft.com/office/drawing/2014/main" id="{4BE3D34D-E2C8-4A3A-A9F8-8D686D0482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441132" y="3866682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hape 83">
              <a:extLst>
                <a:ext uri="{FF2B5EF4-FFF2-40B4-BE49-F238E27FC236}">
                  <a16:creationId xmlns:a16="http://schemas.microsoft.com/office/drawing/2014/main" id="{7F7086B9-A118-45E8-8CBF-4B43511E95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406747" y="4432709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hape 84">
              <a:extLst>
                <a:ext uri="{FF2B5EF4-FFF2-40B4-BE49-F238E27FC236}">
                  <a16:creationId xmlns:a16="http://schemas.microsoft.com/office/drawing/2014/main" id="{F4DA540F-B462-43A4-8024-75A76F703E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381226" y="4241552"/>
              <a:ext cx="0" cy="939063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hape 85">
              <a:extLst>
                <a:ext uri="{FF2B5EF4-FFF2-40B4-BE49-F238E27FC236}">
                  <a16:creationId xmlns:a16="http://schemas.microsoft.com/office/drawing/2014/main" id="{514B1838-908B-4C38-84C8-1A29757823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5165906"/>
              <a:ext cx="3563107" cy="14709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Shape 87">
              <a:extLst>
                <a:ext uri="{FF2B5EF4-FFF2-40B4-BE49-F238E27FC236}">
                  <a16:creationId xmlns:a16="http://schemas.microsoft.com/office/drawing/2014/main" id="{06D4E44D-5193-4369-B643-E83078A80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453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 dirty="0">
                <a:solidFill>
                  <a:srgbClr val="FFFFFF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2" name="Shape 88">
              <a:extLst>
                <a:ext uri="{FF2B5EF4-FFF2-40B4-BE49-F238E27FC236}">
                  <a16:creationId xmlns:a16="http://schemas.microsoft.com/office/drawing/2014/main" id="{7BAD3A17-55AF-4E02-A59C-E4FA99027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373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 dirty="0">
                <a:solidFill>
                  <a:srgbClr val="FFFFFF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73" name="Shape 89">
              <a:extLst>
                <a:ext uri="{FF2B5EF4-FFF2-40B4-BE49-F238E27FC236}">
                  <a16:creationId xmlns:a16="http://schemas.microsoft.com/office/drawing/2014/main" id="{C166414F-260E-4F91-91C8-C241E05C71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543456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hape 92">
              <a:extLst>
                <a:ext uri="{FF2B5EF4-FFF2-40B4-BE49-F238E27FC236}">
                  <a16:creationId xmlns:a16="http://schemas.microsoft.com/office/drawing/2014/main" id="{3A0E0F2B-6772-43D1-BE11-B129DE90EC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8289006" y="433456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" name="Shape 93">
              <a:extLst>
                <a:ext uri="{FF2B5EF4-FFF2-40B4-BE49-F238E27FC236}">
                  <a16:creationId xmlns:a16="http://schemas.microsoft.com/office/drawing/2014/main" id="{85E2A42B-645F-4D5E-9A5C-CEAABC107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9408" y="2650302"/>
              <a:ext cx="2496339" cy="276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ja-JP" altLang="en-US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キャッシュ</a:t>
              </a:r>
              <a:endParaRPr lang="en-US" altLang="ja-JP" sz="1200" b="1" dirty="0" smtClean="0">
                <a:solidFill>
                  <a:srgbClr val="2CF8FD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altLang="zh-TW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(</a:t>
              </a:r>
              <a:r>
                <a:rPr lang="ja-JP" altLang="en-US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読み取り専用</a:t>
              </a:r>
              <a:r>
                <a:rPr lang="en-US" altLang="zh-TW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)</a:t>
              </a:r>
              <a:endParaRPr lang="zh-TW" altLang="zh-TW" sz="1200" b="1" dirty="0">
                <a:solidFill>
                  <a:srgbClr val="2CF8FD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6" name="Shape 95">
              <a:extLst>
                <a:ext uri="{FF2B5EF4-FFF2-40B4-BE49-F238E27FC236}">
                  <a16:creationId xmlns:a16="http://schemas.microsoft.com/office/drawing/2014/main" id="{BA97E853-BCE4-473E-BED7-524D6251F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3042" y="5274680"/>
              <a:ext cx="3546873" cy="476489"/>
            </a:xfrm>
            <a:prstGeom prst="rect">
              <a:avLst/>
            </a:prstGeom>
            <a:noFill/>
            <a:ln w="9525">
              <a:solidFill>
                <a:srgbClr val="2CF8F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ja-JP" altLang="en-US" dirty="0">
                  <a:solidFill>
                    <a:srgbClr val="00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charset="0"/>
                  <a:sym typeface="Arial" panose="020B0604020202020204" pitchFamily="34" charset="0"/>
                </a:rPr>
                <a:t>全体の容量</a:t>
              </a:r>
              <a:r>
                <a:rPr lang="zh-TW" altLang="en-US" dirty="0" smtClean="0">
                  <a:solidFill>
                    <a:srgbClr val="00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charset="0"/>
                  <a:sym typeface="Arial" panose="020B0604020202020204" pitchFamily="34" charset="0"/>
                </a:rPr>
                <a:t> </a:t>
              </a:r>
              <a:r>
                <a:rPr lang="en-US" altLang="zh-TW" dirty="0">
                  <a:solidFill>
                    <a:srgbClr val="00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charset="0"/>
                  <a:sym typeface="Arial" panose="020B0604020202020204" pitchFamily="34" charset="0"/>
                </a:rPr>
                <a:t>= </a:t>
              </a:r>
              <a:r>
                <a:rPr lang="ja-JP" altLang="en-US" dirty="0">
                  <a:solidFill>
                    <a:srgbClr val="00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charset="0"/>
                  <a:sym typeface="Arial" panose="020B0604020202020204" pitchFamily="34" charset="0"/>
                </a:rPr>
                <a:t>ディスク容量</a:t>
              </a:r>
              <a:endParaRPr lang="zh-TW" altLang="zh-TW" dirty="0">
                <a:solidFill>
                  <a:srgbClr val="00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charset="0"/>
                <a:sym typeface="Arial" panose="020B0604020202020204" pitchFamily="34" charset="0"/>
              </a:endParaRPr>
            </a:p>
          </p:txBody>
        </p:sp>
        <p:cxnSp>
          <p:nvCxnSpPr>
            <p:cNvPr id="77" name="Shape 99">
              <a:extLst>
                <a:ext uri="{FF2B5EF4-FFF2-40B4-BE49-F238E27FC236}">
                  <a16:creationId xmlns:a16="http://schemas.microsoft.com/office/drawing/2014/main" id="{9729D2DC-74E6-49F6-BA6F-D202814068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89206" y="452650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hape 100">
              <a:extLst>
                <a:ext uri="{FF2B5EF4-FFF2-40B4-BE49-F238E27FC236}">
                  <a16:creationId xmlns:a16="http://schemas.microsoft.com/office/drawing/2014/main" id="{7BA7519F-FB9C-494F-95B8-78F6DF6957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60017" y="4220390"/>
              <a:ext cx="926" cy="960225"/>
            </a:xfrm>
            <a:prstGeom prst="straightConnector1">
              <a:avLst/>
            </a:prstGeom>
            <a:noFill/>
            <a:ln w="12700">
              <a:solidFill>
                <a:schemeClr val="accent1">
                  <a:lumMod val="20000"/>
                  <a:lumOff val="80000"/>
                </a:schemeClr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Shape 77">
              <a:extLst>
                <a:ext uri="{FF2B5EF4-FFF2-40B4-BE49-F238E27FC236}">
                  <a16:creationId xmlns:a16="http://schemas.microsoft.com/office/drawing/2014/main" id="{DAF2FF3A-11B2-4736-A611-51D71839D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6093" y="3072685"/>
              <a:ext cx="1428835" cy="422516"/>
            </a:xfrm>
            <a:prstGeom prst="rect">
              <a:avLst/>
            </a:prstGeom>
            <a:solidFill>
              <a:srgbClr val="2CF8FD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 dirty="0">
                <a:solidFill>
                  <a:srgbClr val="FFFFFF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0" name="Shape 93">
              <a:extLst>
                <a:ext uri="{FF2B5EF4-FFF2-40B4-BE49-F238E27FC236}">
                  <a16:creationId xmlns:a16="http://schemas.microsoft.com/office/drawing/2014/main" id="{57F3DE08-F238-4449-8A5C-71FED0731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6061" y="2559704"/>
              <a:ext cx="2186689" cy="38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ja-JP" altLang="en-US" sz="1200" b="1" dirty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キャッシュ</a:t>
              </a:r>
              <a:endParaRPr lang="en-US" altLang="zh-TW" sz="1200" b="1" dirty="0" smtClean="0">
                <a:solidFill>
                  <a:srgbClr val="2CF8FD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altLang="zh-TW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(</a:t>
              </a:r>
              <a:r>
                <a:rPr lang="ja-JP" altLang="en-US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読み取り</a:t>
              </a:r>
              <a:r>
                <a:rPr lang="en-US" altLang="ja-JP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/</a:t>
              </a:r>
              <a:r>
                <a:rPr lang="ja-JP" altLang="en-US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書き込み</a:t>
              </a:r>
              <a:r>
                <a:rPr lang="en-US" altLang="zh-TW" sz="1200" b="1" dirty="0" smtClean="0">
                  <a:solidFill>
                    <a:srgbClr val="2CF8FD"/>
                  </a:solidFill>
                  <a:latin typeface="Meiryo UI" panose="020B0604030504040204" pitchFamily="50" charset="-128"/>
                  <a:ea typeface="微軟正黑體" panose="020B0604030504040204" pitchFamily="34" charset="-120"/>
                  <a:sym typeface="Arial" panose="020B0604020202020204" pitchFamily="34" charset="0"/>
                </a:rPr>
                <a:t>)</a:t>
              </a:r>
              <a:endParaRPr lang="zh-TW" altLang="zh-TW" sz="1200" b="1" dirty="0">
                <a:solidFill>
                  <a:srgbClr val="2CF8FD"/>
                </a:solidFill>
                <a:latin typeface="Meiryo UI" panose="020B0604030504040204" pitchFamily="50" charset="-128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81" name="Shape 83">
            <a:extLst>
              <a:ext uri="{FF2B5EF4-FFF2-40B4-BE49-F238E27FC236}">
                <a16:creationId xmlns:a16="http://schemas.microsoft.com/office/drawing/2014/main" id="{42D2BD95-62C4-4566-B656-A23C260E41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070" y="2432914"/>
            <a:ext cx="4762744" cy="229561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82" name="Shape 81">
            <a:extLst>
              <a:ext uri="{FF2B5EF4-FFF2-40B4-BE49-F238E27FC236}">
                <a16:creationId xmlns:a16="http://schemas.microsoft.com/office/drawing/2014/main" id="{3ACE3342-E210-44F4-AA28-ED62352A9DE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2356518" y="3282096"/>
            <a:ext cx="560785" cy="1190"/>
          </a:xfrm>
          <a:prstGeom prst="straightConnector1">
            <a:avLst/>
          </a:prstGeom>
          <a:noFill/>
          <a:ln w="12700">
            <a:solidFill>
              <a:schemeClr val="accent1">
                <a:lumMod val="20000"/>
                <a:lumOff val="8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hape 82">
            <a:extLst>
              <a:ext uri="{FF2B5EF4-FFF2-40B4-BE49-F238E27FC236}">
                <a16:creationId xmlns:a16="http://schemas.microsoft.com/office/drawing/2014/main" id="{3B5A8E7F-C129-4EEF-86B8-B5505DCC4C0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491058" y="3292811"/>
            <a:ext cx="560784" cy="1191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hape 82">
            <a:extLst>
              <a:ext uri="{FF2B5EF4-FFF2-40B4-BE49-F238E27FC236}">
                <a16:creationId xmlns:a16="http://schemas.microsoft.com/office/drawing/2014/main" id="{E375789F-24BE-422C-928B-A9EFBBED093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131425" y="3283532"/>
            <a:ext cx="560784" cy="1191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hape 82">
            <a:extLst>
              <a:ext uri="{FF2B5EF4-FFF2-40B4-BE49-F238E27FC236}">
                <a16:creationId xmlns:a16="http://schemas.microsoft.com/office/drawing/2014/main" id="{E61265BE-986D-402D-AB86-FDFDFEE80B4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920068" y="3292812"/>
            <a:ext cx="560784" cy="1191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8" name="矩形 87">
            <a:extLst>
              <a:ext uri="{FF2B5EF4-FFF2-40B4-BE49-F238E27FC236}">
                <a16:creationId xmlns:a16="http://schemas.microsoft.com/office/drawing/2014/main" id="{212C5D7C-7C9B-4D06-9E59-4DE9A6307688}"/>
              </a:ext>
            </a:extLst>
          </p:cNvPr>
          <p:cNvSpPr/>
          <p:nvPr/>
        </p:nvSpPr>
        <p:spPr>
          <a:xfrm>
            <a:off x="2744881" y="1315591"/>
            <a:ext cx="3623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ディスクアクセスと</a:t>
            </a:r>
            <a:r>
              <a:rPr lang="en-US" altLang="zh-TW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IOPS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の加速</a:t>
            </a:r>
            <a:endParaRPr lang="zh-TW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072E4416-E63A-4D9F-8517-89E48203F874}"/>
              </a:ext>
            </a:extLst>
          </p:cNvPr>
          <p:cNvSpPr/>
          <p:nvPr/>
        </p:nvSpPr>
        <p:spPr>
          <a:xfrm>
            <a:off x="2744881" y="1737267"/>
            <a:ext cx="5799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全体または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特定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のボリューム</a:t>
            </a:r>
            <a:r>
              <a:rPr lang="en-US" altLang="zh-TW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/LUN</a:t>
            </a:r>
            <a:r>
              <a:rPr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に割り当て</a:t>
            </a:r>
            <a:endParaRPr lang="zh-TW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C220DF16-E4EA-47A2-B5FC-0F46B32B6F65}"/>
              </a:ext>
            </a:extLst>
          </p:cNvPr>
          <p:cNvSpPr/>
          <p:nvPr/>
        </p:nvSpPr>
        <p:spPr>
          <a:xfrm>
            <a:off x="355323" y="1328936"/>
            <a:ext cx="238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I/O</a:t>
            </a:r>
            <a:r>
              <a:rPr lang="ja-JP" altLang="en-US" sz="1800" b="1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遅延の改善</a:t>
            </a:r>
            <a:endParaRPr lang="zh-TW" altLang="en-US" sz="18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87EB0281-6B4C-4B68-AAE8-D4FD9C22CB0E}"/>
              </a:ext>
            </a:extLst>
          </p:cNvPr>
          <p:cNvSpPr/>
          <p:nvPr/>
        </p:nvSpPr>
        <p:spPr>
          <a:xfrm>
            <a:off x="69802" y="1718531"/>
            <a:ext cx="2786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ja-JP" altLang="en-US" sz="1800" b="1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 panose="020B0604020202020204" pitchFamily="34" charset="0"/>
              </a:rPr>
              <a:t>グローバルキャッシュの許可</a:t>
            </a:r>
            <a:endParaRPr lang="zh-TW" altLang="en-US" sz="1800" b="1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221C4F15-1F34-4987-91BE-F7241F5713C9}"/>
              </a:ext>
            </a:extLst>
          </p:cNvPr>
          <p:cNvSpPr txBox="1"/>
          <p:nvPr/>
        </p:nvSpPr>
        <p:spPr>
          <a:xfrm>
            <a:off x="400150" y="762970"/>
            <a:ext cx="8039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特に</a:t>
            </a:r>
            <a:r>
              <a:rPr lang="en-US" altLang="ja-JP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RAID/5/6/50/60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構成に適しており、使用環境には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dirty="0" smtClean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/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複数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のユーザーが同時に</a:t>
            </a:r>
            <a:r>
              <a:rPr lang="ja-JP" altLang="en-US" dirty="0" smtClean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アクセスできる</a:t>
            </a:r>
            <a:r>
              <a:rPr lang="ja-JP" altLang="en-US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多数の小さなファイルまたはアプリケーションがあります</a:t>
            </a:r>
            <a:r>
              <a:rPr lang="en-US" altLang="ja-JP" dirty="0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ja-JP" altLang="en-US" dirty="0">
              <a:solidFill>
                <a:schemeClr val="dk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1540206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9"/>
          <p:cNvSpPr/>
          <p:nvPr/>
        </p:nvSpPr>
        <p:spPr>
          <a:xfrm>
            <a:off x="1698636" y="2165797"/>
            <a:ext cx="5737214" cy="29777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831" name="Google Shape;831;p49"/>
          <p:cNvSpPr txBox="1">
            <a:spLocks noGrp="1"/>
          </p:cNvSpPr>
          <p:nvPr>
            <p:ph type="title"/>
          </p:nvPr>
        </p:nvSpPr>
        <p:spPr>
          <a:xfrm>
            <a:off x="1776921" y="368825"/>
            <a:ext cx="664420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 smtClean="0"/>
              <a:t>Virtualization Station</a:t>
            </a:r>
            <a:endParaRPr dirty="0"/>
          </a:p>
        </p:txBody>
      </p:sp>
      <p:pic>
        <p:nvPicPr>
          <p:cNvPr id="832" name="Google Shape;83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2804" y="2216206"/>
            <a:ext cx="5178392" cy="287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9" descr="一張含有 文字, 美工圖案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470" y="289453"/>
            <a:ext cx="1016232" cy="101623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254000" dist="190500" dir="8100000" algn="tr" rotWithShape="0">
              <a:srgbClr val="09000C">
                <a:alpha val="74901"/>
              </a:srgbClr>
            </a:outerShdw>
          </a:effectLst>
        </p:spPr>
      </p:pic>
      <p:sp>
        <p:nvSpPr>
          <p:cNvPr id="834" name="Google Shape;834;p49"/>
          <p:cNvSpPr txBox="1"/>
          <p:nvPr/>
        </p:nvSpPr>
        <p:spPr>
          <a:xfrm>
            <a:off x="1776922" y="1077085"/>
            <a:ext cx="5658928" cy="903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Virtualization </a:t>
            </a:r>
            <a:r>
              <a:rPr lang="en-US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Stationは、Windows</a:t>
            </a:r>
            <a:r>
              <a:rPr 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®、Linux®、</a:t>
            </a:r>
            <a:r>
              <a:rPr lang="en-US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QuTScloud</a:t>
            </a:r>
            <a:r>
              <a:rPr 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などの</a:t>
            </a:r>
            <a:endParaRPr lang="en-US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複数のオペレーティングシステムをサポートする</a:t>
            </a:r>
            <a:r>
              <a:rPr lang="ja-JP" alt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QNAPデバイス上の強力な</a:t>
            </a:r>
            <a:endParaRPr lang="en-US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ハイパーバイザーソフトウェアです</a:t>
            </a:r>
            <a:r>
              <a:rPr 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4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B9AFAC-3AAD-400D-A4F9-9392BD2B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399" y="368825"/>
            <a:ext cx="6490725" cy="572700"/>
          </a:xfrm>
        </p:spPr>
        <p:txBody>
          <a:bodyPr/>
          <a:lstStyle/>
          <a:p>
            <a:r>
              <a:rPr lang="en-US" altLang="zh-TW" dirty="0"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Container Station</a:t>
            </a:r>
          </a:p>
          <a:p>
            <a:endParaRPr lang="en-US" altLang="zh-TW" dirty="0"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圖片 6" descr="一張含有 文字, 美工圖案 的圖片&#10;&#10;自動產生的描述">
            <a:extLst>
              <a:ext uri="{FF2B5EF4-FFF2-40B4-BE49-F238E27FC236}">
                <a16:creationId xmlns:a16="http://schemas.microsoft.com/office/drawing/2014/main" id="{55E9411D-E6E2-44D5-AF19-FE8E0501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24" y="265578"/>
            <a:ext cx="1016232" cy="101623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D146876-F13A-4DBA-93AF-C1BBB6C0D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40" y="2422754"/>
            <a:ext cx="1251077" cy="125107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D792192-8AA2-4F3E-8E1B-B3717D43C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592" y="2422754"/>
            <a:ext cx="1251077" cy="125107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787FAE8-4077-46A1-B977-41449E72A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176" y="2422754"/>
            <a:ext cx="1251077" cy="125107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F866209-B53A-48A0-B8CA-DF91250C1CDE}"/>
              </a:ext>
            </a:extLst>
          </p:cNvPr>
          <p:cNvSpPr txBox="1"/>
          <p:nvPr/>
        </p:nvSpPr>
        <p:spPr>
          <a:xfrm>
            <a:off x="3244971" y="3720712"/>
            <a:ext cx="2758590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300"/>
              </a:spcBef>
            </a:pPr>
            <a:r>
              <a:rPr lang="ja-JP" altLang="en-US" sz="1600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柔軟</a:t>
            </a: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な</a:t>
            </a:r>
            <a:endParaRPr lang="en-US" altLang="ja-JP" sz="1600" b="1" dirty="0">
              <a:solidFill>
                <a:srgbClr val="DCB483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ユーザーインターフェース</a:t>
            </a:r>
            <a:endParaRPr lang="zh-TW" altLang="en-US" sz="1600" b="1" i="0" dirty="0">
              <a:solidFill>
                <a:srgbClr val="DCB483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コマンドラインインターフェースまた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は便利な</a:t>
            </a:r>
            <a:r>
              <a:rPr lang="en-US" altLang="ja-JP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Web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インターフェース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を使用して柔軟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な</a:t>
            </a:r>
            <a:endParaRPr lang="en-US" altLang="ja-JP" sz="12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管理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を楽しむことができます。</a:t>
            </a:r>
          </a:p>
          <a:p>
            <a:pPr fontAlgn="base">
              <a:spcBef>
                <a:spcPts val="300"/>
              </a:spcBef>
            </a:pPr>
            <a:endParaRPr lang="zh-TW" altLang="en-US" sz="1200" b="0" i="0" dirty="0">
              <a:solidFill>
                <a:schemeClr val="accent6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endParaRPr lang="zh-TW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08507BF-109F-4F56-9499-1AA86C5C573D}"/>
              </a:ext>
            </a:extLst>
          </p:cNvPr>
          <p:cNvSpPr txBox="1"/>
          <p:nvPr/>
        </p:nvSpPr>
        <p:spPr>
          <a:xfrm>
            <a:off x="277318" y="3743226"/>
            <a:ext cx="2888117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300"/>
              </a:spcBef>
            </a:pP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一目でわかるダッシュボード</a:t>
            </a:r>
            <a:endParaRPr lang="zh-TW" altLang="en-US" sz="1600" b="1" i="0" dirty="0" smtClean="0">
              <a:solidFill>
                <a:srgbClr val="DCB483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ダッシュボード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は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、</a:t>
            </a:r>
            <a:r>
              <a:rPr lang="en-US" altLang="ja-JP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NAS CPU/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メモリ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と個々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の</a:t>
            </a:r>
            <a:endParaRPr lang="en-US" altLang="ja-JP" sz="12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コンテナリソース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の使用状況を含む明確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な</a:t>
            </a:r>
            <a:endParaRPr lang="en-US" altLang="ja-JP" sz="12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概要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を提供します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。</a:t>
            </a:r>
            <a:endParaRPr lang="ja-JP" altLang="en-US" sz="12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8C2AEEC-0BE9-424F-8CA8-85A301BA8E0B}"/>
              </a:ext>
            </a:extLst>
          </p:cNvPr>
          <p:cNvSpPr txBox="1"/>
          <p:nvPr/>
        </p:nvSpPr>
        <p:spPr>
          <a:xfrm>
            <a:off x="5899029" y="3775301"/>
            <a:ext cx="245088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300"/>
              </a:spcBef>
            </a:pPr>
            <a:r>
              <a:rPr lang="ja-JP" altLang="en-US" sz="1600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権限設定</a:t>
            </a:r>
            <a:endParaRPr lang="zh-TW" altLang="en-US" sz="1600" b="1" i="0" dirty="0">
              <a:solidFill>
                <a:srgbClr val="DCB483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en-US" altLang="ja-JP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NAS</a:t>
            </a:r>
            <a:r>
              <a:rPr lang="ja-JP" altLang="en-US" sz="1200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、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他のコンテナのデータ、または</a:t>
            </a:r>
            <a:r>
              <a:rPr lang="en-US" altLang="ja-JP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NAS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デバイス上の共有フォルダ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に</a:t>
            </a:r>
            <a:endParaRPr lang="en-US" altLang="ja-JP" sz="12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アクセス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するためのユーザー権限</a:t>
            </a: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を</a:t>
            </a:r>
            <a:endParaRPr lang="en-US" altLang="ja-JP" sz="1200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fontAlgn="base">
              <a:spcBef>
                <a:spcPts val="300"/>
              </a:spcBef>
            </a:pPr>
            <a:r>
              <a:rPr lang="ja-JP" altLang="en-US" sz="12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設定</a:t>
            </a:r>
            <a:r>
              <a:rPr lang="ja-JP" altLang="en-US" sz="12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できます。</a:t>
            </a:r>
            <a:endParaRPr lang="zh-TW" altLang="en-US" sz="1200" b="0" i="0" dirty="0">
              <a:solidFill>
                <a:schemeClr val="accent6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endParaRPr lang="zh-TW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9582831-9FF7-4297-9D1D-479471DA606F}"/>
              </a:ext>
            </a:extLst>
          </p:cNvPr>
          <p:cNvSpPr txBox="1"/>
          <p:nvPr/>
        </p:nvSpPr>
        <p:spPr>
          <a:xfrm>
            <a:off x="634724" y="1345031"/>
            <a:ext cx="7786399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Container Station(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ソフトウェアコンテナワークステーション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10000"/>
              </a:lnSpc>
            </a:pP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LXD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および</a:t>
            </a: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Docker®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軽量仮想化テクノロジーをサポートします。 </a:t>
            </a:r>
          </a:p>
          <a:p>
            <a:pPr lvl="0">
              <a:lnSpc>
                <a:spcPct val="110000"/>
              </a:lnSpc>
            </a:pP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NAS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で完全な</a:t>
            </a:r>
            <a:r>
              <a:rPr lang="en-US" altLang="ja-JP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Linux®</a:t>
            </a:r>
            <a:r>
              <a:rPr lang="ja-JP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仮想マシンを実行し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Docker®Hub</a:t>
            </a:r>
            <a:r>
              <a:rPr lang="en-US" altLang="ja-JP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/LXD</a:t>
            </a: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イメージサーバーの</a:t>
            </a:r>
            <a:endParaRPr lang="en-US" altLang="ja-JP" dirty="0" smtClean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10000"/>
              </a:lnSpc>
            </a:pPr>
            <a:r>
              <a:rPr lang="ja-JP" altLang="en-US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オンラインコレクションから世界中の何千ものアプリケーションをダウンロードできます。</a:t>
            </a:r>
            <a:endParaRPr lang="ja-JP" altLang="en-US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7441750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142521" y="173178"/>
            <a:ext cx="9797213" cy="108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TS-873AeU、TS-873AeU-RP </a:t>
            </a:r>
            <a:r>
              <a:rPr lang="en-US" dirty="0" smtClean="0"/>
              <a:t>30cm/12インチ</a:t>
            </a:r>
            <a:br>
              <a:rPr lang="en-US" dirty="0" smtClean="0"/>
            </a:br>
            <a:r>
              <a:rPr lang="ja-JP" altLang="en-US" dirty="0" smtClean="0"/>
              <a:t>浅い</a:t>
            </a:r>
            <a:r>
              <a:rPr lang="ja-JP" altLang="en-US" dirty="0"/>
              <a:t>奥行</a:t>
            </a:r>
            <a:r>
              <a:rPr lang="en-US" dirty="0" err="1" smtClean="0"/>
              <a:t>のシャーシの利点</a:t>
            </a:r>
            <a:endParaRPr dirty="0"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-177800" y="1382257"/>
            <a:ext cx="3877652" cy="4065270"/>
          </a:xfrm>
          <a:prstGeom prst="rect">
            <a:avLst/>
          </a:prstGeom>
          <a:gradFill>
            <a:gsLst>
              <a:gs pos="0">
                <a:srgbClr val="010203">
                  <a:alpha val="89803"/>
                </a:srgbClr>
              </a:gs>
              <a:gs pos="64000">
                <a:srgbClr val="010203">
                  <a:alpha val="71764"/>
                </a:srgbClr>
              </a:gs>
              <a:gs pos="100000">
                <a:srgbClr val="010203">
                  <a:alpha val="32941"/>
                </a:srgbClr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08" name="Google Shape;108;p13"/>
          <p:cNvSpPr txBox="1"/>
          <p:nvPr/>
        </p:nvSpPr>
        <p:spPr>
          <a:xfrm>
            <a:off x="1503680" y="2944210"/>
            <a:ext cx="1797689" cy="100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D088"/>
              </a:buClr>
              <a:buSzPts val="1100"/>
              <a:buFont typeface="Lato"/>
              <a:buNone/>
            </a:pPr>
            <a:r>
              <a:rPr 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30％の大幅な軽量化。</a:t>
            </a:r>
            <a:endParaRPr sz="11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D088"/>
              </a:buClr>
              <a:buSzPts val="1100"/>
              <a:buFont typeface="Lato"/>
              <a:buNone/>
            </a:pPr>
            <a:r>
              <a:rPr lang="en-US" sz="11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単一電源または</a:t>
            </a:r>
            <a:r>
              <a:rPr 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冗長電源オプション</a:t>
            </a:r>
            <a:endParaRPr sz="11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9" name="Google Shape;10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327" y="2905680"/>
            <a:ext cx="863704" cy="815675"/>
          </a:xfrm>
          <a:prstGeom prst="roundRect">
            <a:avLst>
              <a:gd name="adj" fmla="val 11254"/>
            </a:avLst>
          </a:prstGeom>
          <a:noFill/>
          <a:ln>
            <a:noFill/>
          </a:ln>
          <a:effectLst>
            <a:outerShdw blurRad="254000" dist="190500" dir="8100000" algn="tr" rotWithShape="0">
              <a:srgbClr val="09000C">
                <a:alpha val="74901"/>
              </a:srgbClr>
            </a:outerShdw>
          </a:effectLst>
        </p:spPr>
      </p:pic>
      <p:pic>
        <p:nvPicPr>
          <p:cNvPr id="110" name="Google Shape;110;p13" descr="一張含有 文字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474" y="3949430"/>
            <a:ext cx="906592" cy="90659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254000" dist="190500" dir="8100000" algn="tr" rotWithShape="0">
              <a:srgbClr val="09000C">
                <a:alpha val="74901"/>
              </a:srgbClr>
            </a:outerShdw>
          </a:effectLst>
        </p:spPr>
      </p:pic>
      <p:sp>
        <p:nvSpPr>
          <p:cNvPr id="111" name="Google Shape;111;p13"/>
          <p:cNvSpPr txBox="1"/>
          <p:nvPr/>
        </p:nvSpPr>
        <p:spPr>
          <a:xfrm>
            <a:off x="1470710" y="3958030"/>
            <a:ext cx="1830659" cy="100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D088"/>
              </a:buClr>
              <a:buSzPts val="1100"/>
              <a:buFont typeface="Lato"/>
              <a:buNone/>
            </a:pPr>
            <a:r>
              <a:rPr 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30cm/12インチの</a:t>
            </a:r>
            <a:br>
              <a:rPr 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浅い</a:t>
            </a:r>
            <a:r>
              <a:rPr lang="en-US" sz="110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奥行のシャーシ設計で</a:t>
            </a:r>
            <a:r>
              <a:rPr lang="en-US" sz="1100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、より多くのキャビネットや場所に簡単に設置できます</a:t>
            </a:r>
            <a:endParaRPr sz="110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355600" y="1378265"/>
            <a:ext cx="3276600" cy="144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-US" sz="111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一般に、2Uラックマウントサーバーは重く</a:t>
            </a:r>
            <a: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</a:p>
          <a:p>
            <a:pPr marL="11430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市場では</a:t>
            </a:r>
            <a:r>
              <a:rPr lang="en-US" sz="111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r>
            <a: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インチ以上の</a:t>
            </a:r>
            <a:r>
              <a:rPr lang="ja-JP" alt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奥行</a:t>
            </a:r>
            <a:r>
              <a:rPr lang="en-US" sz="111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です</a:t>
            </a:r>
            <a: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単一</a:t>
            </a:r>
            <a:r>
              <a:rPr lang="en-US" sz="111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電源とデュアル電源の両方を備えた</a:t>
            </a:r>
            <a:r>
              <a:rPr lang="en-US" sz="111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sz="111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TS-873AeU</a:t>
            </a:r>
            <a:r>
              <a:rPr lang="en-US" sz="111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シリーズは、重量を</a:t>
            </a:r>
            <a:r>
              <a:rPr lang="en-US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30％</a:t>
            </a:r>
            <a:r>
              <a:rPr lang="en-US" sz="111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削減し</a:t>
            </a:r>
            <a: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11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</a:t>
            </a:r>
            <a:r>
              <a:rPr lang="ja-JP" alt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</a:t>
            </a:r>
            <a: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をわずか</a:t>
            </a:r>
            <a:r>
              <a:rPr lang="en-US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30cm/12インチ</a:t>
            </a:r>
            <a: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に短縮して</a:t>
            </a:r>
            <a:br>
              <a:rPr lang="en-US" sz="111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10" dirty="0" err="1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配置と移動を容易にしました</a:t>
            </a:r>
            <a:r>
              <a:rPr lang="en-US" sz="111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110" b="0" i="0" u="none" strike="noStrike" cap="none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F208E97-1047-4DCB-BC96-C2E6198C023E}"/>
              </a:ext>
            </a:extLst>
          </p:cNvPr>
          <p:cNvSpPr/>
          <p:nvPr/>
        </p:nvSpPr>
        <p:spPr>
          <a:xfrm>
            <a:off x="4522787" y="139611"/>
            <a:ext cx="4308937" cy="3882591"/>
          </a:xfrm>
          <a:prstGeom prst="roundRect">
            <a:avLst>
              <a:gd name="adj" fmla="val 50000"/>
            </a:avLst>
          </a:prstGeom>
          <a:solidFill>
            <a:schemeClr val="dk1">
              <a:alpha val="56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40AD298F-B134-45EC-A59F-6C23B3C1D9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969" y="166176"/>
            <a:ext cx="4168971" cy="3102843"/>
          </a:xfrm>
          <a:prstGeom prst="rect">
            <a:avLst/>
          </a:prstGeom>
        </p:spPr>
      </p:pic>
      <p:sp>
        <p:nvSpPr>
          <p:cNvPr id="33" name="手繪多邊形: 圖案 32">
            <a:extLst>
              <a:ext uri="{FF2B5EF4-FFF2-40B4-BE49-F238E27FC236}">
                <a16:creationId xmlns:a16="http://schemas.microsoft.com/office/drawing/2014/main" id="{3C68CCDD-71EC-4B8F-9A03-DB6370A19CEB}"/>
              </a:ext>
            </a:extLst>
          </p:cNvPr>
          <p:cNvSpPr/>
          <p:nvPr/>
        </p:nvSpPr>
        <p:spPr>
          <a:xfrm>
            <a:off x="3496733" y="2772833"/>
            <a:ext cx="4821767" cy="1435100"/>
          </a:xfrm>
          <a:custGeom>
            <a:avLst/>
            <a:gdLst>
              <a:gd name="connsiteX0" fmla="*/ 4364567 w 4821767"/>
              <a:gd name="connsiteY0" fmla="*/ 1435100 h 1435100"/>
              <a:gd name="connsiteX1" fmla="*/ 4804834 w 4821767"/>
              <a:gd name="connsiteY1" fmla="*/ 1248834 h 1435100"/>
              <a:gd name="connsiteX2" fmla="*/ 4821767 w 4821767"/>
              <a:gd name="connsiteY2" fmla="*/ 258234 h 1435100"/>
              <a:gd name="connsiteX3" fmla="*/ 609600 w 4821767"/>
              <a:gd name="connsiteY3" fmla="*/ 0 h 1435100"/>
              <a:gd name="connsiteX4" fmla="*/ 0 w 4821767"/>
              <a:gd name="connsiteY4" fmla="*/ 105834 h 1435100"/>
              <a:gd name="connsiteX5" fmla="*/ 4364567 w 4821767"/>
              <a:gd name="connsiteY5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767" h="1435100">
                <a:moveTo>
                  <a:pt x="4364567" y="1435100"/>
                </a:moveTo>
                <a:lnTo>
                  <a:pt x="4804834" y="1248834"/>
                </a:lnTo>
                <a:lnTo>
                  <a:pt x="4821767" y="258234"/>
                </a:lnTo>
                <a:lnTo>
                  <a:pt x="609600" y="0"/>
                </a:lnTo>
                <a:lnTo>
                  <a:pt x="0" y="105834"/>
                </a:lnTo>
                <a:lnTo>
                  <a:pt x="4364567" y="1435100"/>
                </a:lnTo>
                <a:close/>
              </a:path>
            </a:pathLst>
          </a:custGeom>
          <a:solidFill>
            <a:schemeClr val="tx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09FACB65-8E28-47CD-973C-71EF8ABAD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59" y="329463"/>
            <a:ext cx="8336009" cy="572700"/>
          </a:xfrm>
        </p:spPr>
        <p:txBody>
          <a:bodyPr/>
          <a:lstStyle/>
          <a:p>
            <a:pPr algn="l"/>
            <a:r>
              <a:rPr lang="en-US" altLang="zh-TW" dirty="0" smtClean="0">
                <a:cs typeface="+mn-ea"/>
                <a:sym typeface="Arial" panose="020B0604020202020204" pitchFamily="34" charset="0"/>
              </a:rPr>
              <a:t>30cm/12</a:t>
            </a:r>
            <a:r>
              <a:rPr lang="ja-JP" altLang="en-US" dirty="0" smtClean="0">
                <a:cs typeface="+mn-ea"/>
                <a:sym typeface="Arial" panose="020B0604020202020204" pitchFamily="34" charset="0"/>
              </a:rPr>
              <a:t>インチのショートデプスシャーシ</a:t>
            </a:r>
            <a:endParaRPr lang="en-US" altLang="zh-TW" dirty="0"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ABE7699-83D9-4182-BB6E-90A9996EC88E}"/>
              </a:ext>
            </a:extLst>
          </p:cNvPr>
          <p:cNvSpPr/>
          <p:nvPr/>
        </p:nvSpPr>
        <p:spPr>
          <a:xfrm>
            <a:off x="1792227" y="2110718"/>
            <a:ext cx="3884724" cy="2731094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5582940-8BA7-427C-B206-4AB319D55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552" y="2682659"/>
            <a:ext cx="6884762" cy="204154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0395C7-EEF2-482A-A1F2-8CBB5A3A0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162" y="2686553"/>
            <a:ext cx="7177032" cy="2317336"/>
          </a:xfrm>
          <a:prstGeom prst="rect">
            <a:avLst/>
          </a:prstGeom>
        </p:spPr>
      </p:pic>
      <p:cxnSp>
        <p:nvCxnSpPr>
          <p:cNvPr id="9" name="直線單箭頭接點 8"/>
          <p:cNvCxnSpPr>
            <a:cxnSpLocks/>
          </p:cNvCxnSpPr>
          <p:nvPr/>
        </p:nvCxnSpPr>
        <p:spPr>
          <a:xfrm flipV="1">
            <a:off x="1530252" y="2722691"/>
            <a:ext cx="1873956" cy="319896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ED77B26-53DF-4D94-902A-147F8F16D440}"/>
              </a:ext>
            </a:extLst>
          </p:cNvPr>
          <p:cNvCxnSpPr>
            <a:cxnSpLocks/>
          </p:cNvCxnSpPr>
          <p:nvPr/>
        </p:nvCxnSpPr>
        <p:spPr>
          <a:xfrm flipV="1">
            <a:off x="3404208" y="2620312"/>
            <a:ext cx="650169" cy="102381"/>
          </a:xfrm>
          <a:prstGeom prst="straightConnector1">
            <a:avLst/>
          </a:prstGeom>
          <a:ln w="12700">
            <a:solidFill>
              <a:srgbClr val="E9C27B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B3920503-C0EB-4DEB-82D7-2B55B02C395E}"/>
              </a:ext>
            </a:extLst>
          </p:cNvPr>
          <p:cNvSpPr txBox="1"/>
          <p:nvPr/>
        </p:nvSpPr>
        <p:spPr>
          <a:xfrm>
            <a:off x="3212547" y="2344749"/>
            <a:ext cx="9111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dirty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12.7cm</a:t>
            </a:r>
            <a:endParaRPr lang="zh-TW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20312D-D64D-4804-A95C-A8C040272687}"/>
              </a:ext>
            </a:extLst>
          </p:cNvPr>
          <p:cNvSpPr txBox="1"/>
          <p:nvPr/>
        </p:nvSpPr>
        <p:spPr>
          <a:xfrm>
            <a:off x="2017901" y="2536634"/>
            <a:ext cx="89223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29.7cm</a:t>
            </a:r>
            <a:endParaRPr lang="zh-TW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F5DD253-14F2-4A81-8369-5A24A4E8914B}"/>
              </a:ext>
            </a:extLst>
          </p:cNvPr>
          <p:cNvSpPr txBox="1"/>
          <p:nvPr/>
        </p:nvSpPr>
        <p:spPr>
          <a:xfrm>
            <a:off x="1379782" y="1157297"/>
            <a:ext cx="190573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シャーシは</a:t>
            </a:r>
            <a:r>
              <a:rPr lang="en-US" altLang="zh-TW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30%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短くなっており、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セットアップ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や輸送が簡単</a:t>
            </a:r>
            <a:endParaRPr lang="zh-TW" altLang="en-US" sz="11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46117B88-ED97-452E-85EC-B3F06D4CEAAB}"/>
              </a:ext>
            </a:extLst>
          </p:cNvPr>
          <p:cNvCxnSpPr>
            <a:cxnSpLocks/>
          </p:cNvCxnSpPr>
          <p:nvPr/>
        </p:nvCxnSpPr>
        <p:spPr>
          <a:xfrm flipH="1" flipV="1">
            <a:off x="1019202" y="3197776"/>
            <a:ext cx="22480" cy="1064001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2511357-72AB-4278-861E-4E5D960DF2C9}"/>
              </a:ext>
            </a:extLst>
          </p:cNvPr>
          <p:cNvSpPr txBox="1"/>
          <p:nvPr/>
        </p:nvSpPr>
        <p:spPr>
          <a:xfrm>
            <a:off x="360470" y="3575887"/>
            <a:ext cx="8408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8.9</a:t>
            </a:r>
            <a:r>
              <a:rPr lang="zh-TW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cm</a:t>
            </a:r>
            <a:endParaRPr lang="zh-TW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F03E9E5-4F33-42D4-B29E-21F4431736B2}"/>
              </a:ext>
            </a:extLst>
          </p:cNvPr>
          <p:cNvSpPr txBox="1"/>
          <p:nvPr/>
        </p:nvSpPr>
        <p:spPr>
          <a:xfrm>
            <a:off x="3086269" y="4659335"/>
            <a:ext cx="9063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48.2</a:t>
            </a:r>
            <a:r>
              <a:rPr lang="zh-TW" altLang="en-US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cm</a:t>
            </a:r>
            <a:endParaRPr lang="zh-TW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E853850A-D043-49B6-9934-875224076365}"/>
              </a:ext>
            </a:extLst>
          </p:cNvPr>
          <p:cNvCxnSpPr>
            <a:cxnSpLocks/>
          </p:cNvCxnSpPr>
          <p:nvPr/>
        </p:nvCxnSpPr>
        <p:spPr>
          <a:xfrm>
            <a:off x="1201322" y="4398105"/>
            <a:ext cx="5330992" cy="518569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Google Shape;298;p34">
            <a:extLst>
              <a:ext uri="{FF2B5EF4-FFF2-40B4-BE49-F238E27FC236}">
                <a16:creationId xmlns:a16="http://schemas.microsoft.com/office/drawing/2014/main" id="{3584A7B8-2B32-4DA8-B692-69F1639B99BE}"/>
              </a:ext>
            </a:extLst>
          </p:cNvPr>
          <p:cNvSpPr txBox="1">
            <a:spLocks/>
          </p:cNvSpPr>
          <p:nvPr/>
        </p:nvSpPr>
        <p:spPr>
          <a:xfrm>
            <a:off x="1353762" y="1764191"/>
            <a:ext cx="1870472" cy="83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rgbClr val="F4D088"/>
              </a:buClr>
              <a:buSzPct val="100000"/>
              <a:buNone/>
            </a:pPr>
            <a:r>
              <a:rPr lang="en-US" altLang="zh-TW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30cm/12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インチと短い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シャーシは、市場のほとんどの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キャビネットをサポート</a:t>
            </a:r>
            <a:endParaRPr lang="en-US" altLang="zh-TW" sz="11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BF5BCEA6-54E4-4B92-8C07-ADACEC79E816}"/>
              </a:ext>
            </a:extLst>
          </p:cNvPr>
          <p:cNvSpPr/>
          <p:nvPr/>
        </p:nvSpPr>
        <p:spPr>
          <a:xfrm>
            <a:off x="758342" y="1119223"/>
            <a:ext cx="540682" cy="526667"/>
          </a:xfrm>
          <a:prstGeom prst="roundRect">
            <a:avLst>
              <a:gd name="adj" fmla="val 9589"/>
            </a:avLst>
          </a:prstGeom>
          <a:gradFill flip="none" rotWithShape="1">
            <a:gsLst>
              <a:gs pos="0">
                <a:srgbClr val="E7E6E7"/>
              </a:gs>
              <a:gs pos="73000">
                <a:srgbClr val="C6BECD"/>
              </a:gs>
            </a:gsLst>
            <a:lin ang="2700000" scaled="1"/>
            <a:tileRect/>
          </a:gradFill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手繪多邊形: 圖案 28">
            <a:extLst>
              <a:ext uri="{FF2B5EF4-FFF2-40B4-BE49-F238E27FC236}">
                <a16:creationId xmlns:a16="http://schemas.microsoft.com/office/drawing/2014/main" id="{6C95E931-0C04-4E8C-9395-3FD7137D90CB}"/>
              </a:ext>
            </a:extLst>
          </p:cNvPr>
          <p:cNvSpPr/>
          <p:nvPr/>
        </p:nvSpPr>
        <p:spPr>
          <a:xfrm>
            <a:off x="882650" y="1218021"/>
            <a:ext cx="322990" cy="317696"/>
          </a:xfrm>
          <a:custGeom>
            <a:avLst/>
            <a:gdLst>
              <a:gd name="connsiteX0" fmla="*/ 206599 w 299724"/>
              <a:gd name="connsiteY0" fmla="*/ 168988 h 269130"/>
              <a:gd name="connsiteX1" fmla="*/ 163376 w 299724"/>
              <a:gd name="connsiteY1" fmla="*/ 187090 h 269130"/>
              <a:gd name="connsiteX2" fmla="*/ 150076 w 299724"/>
              <a:gd name="connsiteY2" fmla="*/ 194109 h 269130"/>
              <a:gd name="connsiteX3" fmla="*/ 106114 w 299724"/>
              <a:gd name="connsiteY3" fmla="*/ 194109 h 269130"/>
              <a:gd name="connsiteX4" fmla="*/ 102050 w 299724"/>
              <a:gd name="connsiteY4" fmla="*/ 201128 h 269130"/>
              <a:gd name="connsiteX5" fmla="*/ 106114 w 299724"/>
              <a:gd name="connsiteY5" fmla="*/ 208148 h 269130"/>
              <a:gd name="connsiteX6" fmla="*/ 175198 w 299724"/>
              <a:gd name="connsiteY6" fmla="*/ 208148 h 269130"/>
              <a:gd name="connsiteX7" fmla="*/ 180739 w 299724"/>
              <a:gd name="connsiteY7" fmla="*/ 213689 h 269130"/>
              <a:gd name="connsiteX8" fmla="*/ 175198 w 299724"/>
              <a:gd name="connsiteY8" fmla="*/ 219231 h 269130"/>
              <a:gd name="connsiteX9" fmla="*/ 106061 w 299724"/>
              <a:gd name="connsiteY9" fmla="*/ 219231 h 269130"/>
              <a:gd name="connsiteX10" fmla="*/ 93527 w 299724"/>
              <a:gd name="connsiteY10" fmla="*/ 211103 h 269130"/>
              <a:gd name="connsiteX11" fmla="*/ 41807 w 299724"/>
              <a:gd name="connsiteY11" fmla="*/ 194848 h 269130"/>
              <a:gd name="connsiteX12" fmla="*/ 15577 w 299724"/>
              <a:gd name="connsiteY12" fmla="*/ 200785 h 269130"/>
              <a:gd name="connsiteX13" fmla="*/ 70253 w 299724"/>
              <a:gd name="connsiteY13" fmla="*/ 229232 h 269130"/>
              <a:gd name="connsiteX14" fmla="*/ 205860 w 299724"/>
              <a:gd name="connsiteY14" fmla="*/ 240684 h 269130"/>
              <a:gd name="connsiteX15" fmla="*/ 238740 w 299724"/>
              <a:gd name="connsiteY15" fmla="*/ 229232 h 269130"/>
              <a:gd name="connsiteX16" fmla="*/ 238740 w 299724"/>
              <a:gd name="connsiteY16" fmla="*/ 168988 h 269130"/>
              <a:gd name="connsiteX17" fmla="*/ 249823 w 299724"/>
              <a:gd name="connsiteY17" fmla="*/ 156454 h 269130"/>
              <a:gd name="connsiteX18" fmla="*/ 249823 w 299724"/>
              <a:gd name="connsiteY18" fmla="*/ 245856 h 269130"/>
              <a:gd name="connsiteX19" fmla="*/ 288982 w 299724"/>
              <a:gd name="connsiteY19" fmla="*/ 245856 h 269130"/>
              <a:gd name="connsiteX20" fmla="*/ 288982 w 299724"/>
              <a:gd name="connsiteY20" fmla="*/ 156454 h 269130"/>
              <a:gd name="connsiteX21" fmla="*/ 244281 w 299724"/>
              <a:gd name="connsiteY21" fmla="*/ 145371 h 269130"/>
              <a:gd name="connsiteX22" fmla="*/ 294517 w 299724"/>
              <a:gd name="connsiteY22" fmla="*/ 145371 h 269130"/>
              <a:gd name="connsiteX23" fmla="*/ 299689 w 299724"/>
              <a:gd name="connsiteY23" fmla="*/ 150912 h 269130"/>
              <a:gd name="connsiteX24" fmla="*/ 299689 w 299724"/>
              <a:gd name="connsiteY24" fmla="*/ 251397 h 269130"/>
              <a:gd name="connsiteX25" fmla="*/ 294154 w 299724"/>
              <a:gd name="connsiteY25" fmla="*/ 256939 h 269130"/>
              <a:gd name="connsiteX26" fmla="*/ 243912 w 299724"/>
              <a:gd name="connsiteY26" fmla="*/ 256939 h 269130"/>
              <a:gd name="connsiteX27" fmla="*/ 238370 w 299724"/>
              <a:gd name="connsiteY27" fmla="*/ 251397 h 269130"/>
              <a:gd name="connsiteX28" fmla="*/ 238370 w 299724"/>
              <a:gd name="connsiteY28" fmla="*/ 241423 h 269130"/>
              <a:gd name="connsiteX29" fmla="*/ 209185 w 299724"/>
              <a:gd name="connsiteY29" fmla="*/ 251397 h 269130"/>
              <a:gd name="connsiteX30" fmla="*/ 141579 w 299724"/>
              <a:gd name="connsiteY30" fmla="*/ 269130 h 269130"/>
              <a:gd name="connsiteX31" fmla="*/ 64738 w 299724"/>
              <a:gd name="connsiteY31" fmla="*/ 239206 h 269130"/>
              <a:gd name="connsiteX32" fmla="*/ 3043 w 299724"/>
              <a:gd name="connsiteY32" fmla="*/ 207066 h 269130"/>
              <a:gd name="connsiteX33" fmla="*/ 87 w 299724"/>
              <a:gd name="connsiteY33" fmla="*/ 203002 h 269130"/>
              <a:gd name="connsiteX34" fmla="*/ 1565 w 299724"/>
              <a:gd name="connsiteY34" fmla="*/ 198199 h 269130"/>
              <a:gd name="connsiteX35" fmla="*/ 44788 w 299724"/>
              <a:gd name="connsiteY35" fmla="*/ 184161 h 269130"/>
              <a:gd name="connsiteX36" fmla="*/ 91337 w 299724"/>
              <a:gd name="connsiteY36" fmla="*/ 198938 h 269130"/>
              <a:gd name="connsiteX37" fmla="*/ 106114 w 299724"/>
              <a:gd name="connsiteY37" fmla="*/ 183053 h 269130"/>
              <a:gd name="connsiteX38" fmla="*/ 149337 w 299724"/>
              <a:gd name="connsiteY38" fmla="*/ 183053 h 269130"/>
              <a:gd name="connsiteX39" fmla="*/ 156726 w 299724"/>
              <a:gd name="connsiteY39" fmla="*/ 178250 h 269130"/>
              <a:gd name="connsiteX40" fmla="*/ 206599 w 299724"/>
              <a:gd name="connsiteY40" fmla="*/ 157931 h 269130"/>
              <a:gd name="connsiteX41" fmla="*/ 238740 w 299724"/>
              <a:gd name="connsiteY41" fmla="*/ 157931 h 269130"/>
              <a:gd name="connsiteX42" fmla="*/ 238740 w 299724"/>
              <a:gd name="connsiteY42" fmla="*/ 150912 h 269130"/>
              <a:gd name="connsiteX43" fmla="*/ 244281 w 299724"/>
              <a:gd name="connsiteY43" fmla="*/ 145371 h 269130"/>
              <a:gd name="connsiteX44" fmla="*/ 184433 w 299724"/>
              <a:gd name="connsiteY44" fmla="*/ 46733 h 269130"/>
              <a:gd name="connsiteX45" fmla="*/ 120522 w 299724"/>
              <a:gd name="connsiteY45" fmla="*/ 75918 h 269130"/>
              <a:gd name="connsiteX46" fmla="*/ 120522 w 299724"/>
              <a:gd name="connsiteY46" fmla="*/ 152759 h 269130"/>
              <a:gd name="connsiteX47" fmla="*/ 184433 w 299724"/>
              <a:gd name="connsiteY47" fmla="*/ 123548 h 269130"/>
              <a:gd name="connsiteX48" fmla="*/ 38508 w 299724"/>
              <a:gd name="connsiteY48" fmla="*/ 46363 h 269130"/>
              <a:gd name="connsiteX49" fmla="*/ 38508 w 299724"/>
              <a:gd name="connsiteY49" fmla="*/ 117294 h 269130"/>
              <a:gd name="connsiteX50" fmla="*/ 109439 w 299724"/>
              <a:gd name="connsiteY50" fmla="*/ 152021 h 269130"/>
              <a:gd name="connsiteX51" fmla="*/ 109439 w 299724"/>
              <a:gd name="connsiteY51" fmla="*/ 75918 h 269130"/>
              <a:gd name="connsiteX52" fmla="*/ 78776 w 299724"/>
              <a:gd name="connsiteY52" fmla="*/ 24567 h 269130"/>
              <a:gd name="connsiteX53" fmla="*/ 47374 w 299724"/>
              <a:gd name="connsiteY53" fmla="*/ 38236 h 269130"/>
              <a:gd name="connsiteX54" fmla="*/ 114980 w 299724"/>
              <a:gd name="connsiteY54" fmla="*/ 66313 h 269130"/>
              <a:gd name="connsiteX55" fmla="*/ 141579 w 299724"/>
              <a:gd name="connsiteY55" fmla="*/ 54491 h 269130"/>
              <a:gd name="connsiteX56" fmla="*/ 111655 w 299724"/>
              <a:gd name="connsiteY56" fmla="*/ 10159 h 269130"/>
              <a:gd name="connsiteX57" fmla="*/ 92075 w 299724"/>
              <a:gd name="connsiteY57" fmla="*/ 18656 h 269130"/>
              <a:gd name="connsiteX58" fmla="*/ 154509 w 299724"/>
              <a:gd name="connsiteY58" fmla="*/ 48210 h 269130"/>
              <a:gd name="connsiteX59" fmla="*/ 176675 w 299724"/>
              <a:gd name="connsiteY59" fmla="*/ 38236 h 269130"/>
              <a:gd name="connsiteX60" fmla="*/ 109063 w 299724"/>
              <a:gd name="connsiteY60" fmla="*/ 554 h 269130"/>
              <a:gd name="connsiteX61" fmla="*/ 113496 w 299724"/>
              <a:gd name="connsiteY61" fmla="*/ 554 h 269130"/>
              <a:gd name="connsiteX62" fmla="*/ 192218 w 299724"/>
              <a:gd name="connsiteY62" fmla="*/ 34541 h 269130"/>
              <a:gd name="connsiteX63" fmla="*/ 192956 w 299724"/>
              <a:gd name="connsiteY63" fmla="*/ 34911 h 269130"/>
              <a:gd name="connsiteX64" fmla="*/ 193266 w 299724"/>
              <a:gd name="connsiteY64" fmla="*/ 34911 h 269130"/>
              <a:gd name="connsiteX65" fmla="*/ 194375 w 299724"/>
              <a:gd name="connsiteY65" fmla="*/ 35650 h 269130"/>
              <a:gd name="connsiteX66" fmla="*/ 195114 w 299724"/>
              <a:gd name="connsiteY66" fmla="*/ 36389 h 269130"/>
              <a:gd name="connsiteX67" fmla="*/ 195114 w 299724"/>
              <a:gd name="connsiteY67" fmla="*/ 36758 h 269130"/>
              <a:gd name="connsiteX68" fmla="*/ 195483 w 299724"/>
              <a:gd name="connsiteY68" fmla="*/ 37497 h 269130"/>
              <a:gd name="connsiteX69" fmla="*/ 195483 w 299724"/>
              <a:gd name="connsiteY69" fmla="*/ 127612 h 269130"/>
              <a:gd name="connsiteX70" fmla="*/ 192185 w 299724"/>
              <a:gd name="connsiteY70" fmla="*/ 132784 h 269130"/>
              <a:gd name="connsiteX71" fmla="*/ 117190 w 299724"/>
              <a:gd name="connsiteY71" fmla="*/ 166771 h 269130"/>
              <a:gd name="connsiteX72" fmla="*/ 116458 w 299724"/>
              <a:gd name="connsiteY72" fmla="*/ 166771 h 269130"/>
              <a:gd name="connsiteX73" fmla="*/ 114980 w 299724"/>
              <a:gd name="connsiteY73" fmla="*/ 167141 h 269130"/>
              <a:gd name="connsiteX74" fmla="*/ 113502 w 299724"/>
              <a:gd name="connsiteY74" fmla="*/ 166771 h 269130"/>
              <a:gd name="connsiteX75" fmla="*/ 113133 w 299724"/>
              <a:gd name="connsiteY75" fmla="*/ 166771 h 269130"/>
              <a:gd name="connsiteX76" fmla="*/ 112394 w 299724"/>
              <a:gd name="connsiteY76" fmla="*/ 166402 h 269130"/>
              <a:gd name="connsiteX77" fmla="*/ 30380 w 299724"/>
              <a:gd name="connsiteY77" fmla="*/ 126160 h 269130"/>
              <a:gd name="connsiteX78" fmla="*/ 30354 w 299724"/>
              <a:gd name="connsiteY78" fmla="*/ 126160 h 269130"/>
              <a:gd name="connsiteX79" fmla="*/ 27055 w 299724"/>
              <a:gd name="connsiteY79" fmla="*/ 122097 h 269130"/>
              <a:gd name="connsiteX80" fmla="*/ 27055 w 299724"/>
              <a:gd name="connsiteY80" fmla="*/ 37866 h 269130"/>
              <a:gd name="connsiteX81" fmla="*/ 27425 w 299724"/>
              <a:gd name="connsiteY81" fmla="*/ 37128 h 269130"/>
              <a:gd name="connsiteX82" fmla="*/ 27438 w 299724"/>
              <a:gd name="connsiteY82" fmla="*/ 37128 h 269130"/>
              <a:gd name="connsiteX83" fmla="*/ 27794 w 299724"/>
              <a:gd name="connsiteY83" fmla="*/ 36758 h 269130"/>
              <a:gd name="connsiteX84" fmla="*/ 28164 w 299724"/>
              <a:gd name="connsiteY84" fmla="*/ 36019 h 269130"/>
              <a:gd name="connsiteX85" fmla="*/ 28164 w 299724"/>
              <a:gd name="connsiteY85" fmla="*/ 35650 h 269130"/>
              <a:gd name="connsiteX86" fmla="*/ 29272 w 299724"/>
              <a:gd name="connsiteY86" fmla="*/ 34911 h 269130"/>
              <a:gd name="connsiteX87" fmla="*/ 29635 w 299724"/>
              <a:gd name="connsiteY87" fmla="*/ 34911 h 269130"/>
              <a:gd name="connsiteX88" fmla="*/ 30374 w 299724"/>
              <a:gd name="connsiteY88" fmla="*/ 34541 h 26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99724" h="269130">
                <a:moveTo>
                  <a:pt x="206599" y="168988"/>
                </a:moveTo>
                <a:cubicBezTo>
                  <a:pt x="188128" y="168988"/>
                  <a:pt x="173350" y="179701"/>
                  <a:pt x="163376" y="187090"/>
                </a:cubicBezTo>
                <a:cubicBezTo>
                  <a:pt x="157465" y="191523"/>
                  <a:pt x="153771" y="194109"/>
                  <a:pt x="150076" y="194109"/>
                </a:cubicBezTo>
                <a:lnTo>
                  <a:pt x="106114" y="194109"/>
                </a:lnTo>
                <a:cubicBezTo>
                  <a:pt x="102789" y="194109"/>
                  <a:pt x="102050" y="199281"/>
                  <a:pt x="102050" y="201128"/>
                </a:cubicBezTo>
                <a:cubicBezTo>
                  <a:pt x="102050" y="202976"/>
                  <a:pt x="102815" y="208148"/>
                  <a:pt x="106114" y="208148"/>
                </a:cubicBezTo>
                <a:lnTo>
                  <a:pt x="175198" y="208148"/>
                </a:lnTo>
                <a:cubicBezTo>
                  <a:pt x="178258" y="208148"/>
                  <a:pt x="180739" y="210629"/>
                  <a:pt x="180739" y="213689"/>
                </a:cubicBezTo>
                <a:cubicBezTo>
                  <a:pt x="180739" y="216749"/>
                  <a:pt x="178258" y="219231"/>
                  <a:pt x="175198" y="219231"/>
                </a:cubicBezTo>
                <a:lnTo>
                  <a:pt x="106061" y="219231"/>
                </a:lnTo>
                <a:cubicBezTo>
                  <a:pt x="100546" y="219231"/>
                  <a:pt x="96113" y="216275"/>
                  <a:pt x="93527" y="211103"/>
                </a:cubicBezTo>
                <a:lnTo>
                  <a:pt x="41807" y="194848"/>
                </a:lnTo>
                <a:cubicBezTo>
                  <a:pt x="33310" y="192288"/>
                  <a:pt x="25552" y="192658"/>
                  <a:pt x="15577" y="200785"/>
                </a:cubicBezTo>
                <a:cubicBezTo>
                  <a:pt x="37743" y="211868"/>
                  <a:pt x="55476" y="221474"/>
                  <a:pt x="70253" y="229232"/>
                </a:cubicBezTo>
                <a:cubicBezTo>
                  <a:pt x="136777" y="264697"/>
                  <a:pt x="136777" y="264697"/>
                  <a:pt x="205860" y="240684"/>
                </a:cubicBezTo>
                <a:cubicBezTo>
                  <a:pt x="215466" y="237359"/>
                  <a:pt x="226205" y="233665"/>
                  <a:pt x="238740" y="229232"/>
                </a:cubicBezTo>
                <a:lnTo>
                  <a:pt x="238740" y="168988"/>
                </a:lnTo>
                <a:close/>
                <a:moveTo>
                  <a:pt x="249823" y="156454"/>
                </a:moveTo>
                <a:lnTo>
                  <a:pt x="249823" y="245856"/>
                </a:lnTo>
                <a:lnTo>
                  <a:pt x="288982" y="245856"/>
                </a:lnTo>
                <a:lnTo>
                  <a:pt x="288982" y="156454"/>
                </a:lnTo>
                <a:close/>
                <a:moveTo>
                  <a:pt x="244281" y="145371"/>
                </a:moveTo>
                <a:lnTo>
                  <a:pt x="294517" y="145371"/>
                </a:lnTo>
                <a:cubicBezTo>
                  <a:pt x="297473" y="145371"/>
                  <a:pt x="300059" y="147957"/>
                  <a:pt x="299689" y="150912"/>
                </a:cubicBezTo>
                <a:lnTo>
                  <a:pt x="299689" y="251397"/>
                </a:lnTo>
                <a:cubicBezTo>
                  <a:pt x="299620" y="254426"/>
                  <a:pt x="297183" y="256866"/>
                  <a:pt x="294154" y="256939"/>
                </a:cubicBezTo>
                <a:lnTo>
                  <a:pt x="243912" y="256939"/>
                </a:lnTo>
                <a:cubicBezTo>
                  <a:pt x="240882" y="256866"/>
                  <a:pt x="238444" y="254427"/>
                  <a:pt x="238370" y="251397"/>
                </a:cubicBezTo>
                <a:lnTo>
                  <a:pt x="238370" y="241423"/>
                </a:lnTo>
                <a:cubicBezTo>
                  <a:pt x="227657" y="245117"/>
                  <a:pt x="217682" y="248442"/>
                  <a:pt x="209185" y="251397"/>
                </a:cubicBezTo>
                <a:cubicBezTo>
                  <a:pt x="176675" y="262850"/>
                  <a:pt x="158204" y="269130"/>
                  <a:pt x="141579" y="269130"/>
                </a:cubicBezTo>
                <a:cubicBezTo>
                  <a:pt x="121261" y="269130"/>
                  <a:pt x="103528" y="259894"/>
                  <a:pt x="64738" y="239206"/>
                </a:cubicBezTo>
                <a:cubicBezTo>
                  <a:pt x="48483" y="230340"/>
                  <a:pt x="28533" y="220002"/>
                  <a:pt x="3043" y="207066"/>
                </a:cubicBezTo>
                <a:cubicBezTo>
                  <a:pt x="1483" y="206240"/>
                  <a:pt x="393" y="204740"/>
                  <a:pt x="87" y="203002"/>
                </a:cubicBezTo>
                <a:cubicBezTo>
                  <a:pt x="-229" y="201256"/>
                  <a:pt x="321" y="199465"/>
                  <a:pt x="1565" y="198199"/>
                </a:cubicBezTo>
                <a:cubicBezTo>
                  <a:pt x="16342" y="183792"/>
                  <a:pt x="28533" y="179728"/>
                  <a:pt x="44788" y="184161"/>
                </a:cubicBezTo>
                <a:lnTo>
                  <a:pt x="91337" y="198938"/>
                </a:lnTo>
                <a:cubicBezTo>
                  <a:pt x="92076" y="189702"/>
                  <a:pt x="97987" y="183053"/>
                  <a:pt x="106114" y="183053"/>
                </a:cubicBezTo>
                <a:lnTo>
                  <a:pt x="149337" y="183053"/>
                </a:lnTo>
                <a:cubicBezTo>
                  <a:pt x="150789" y="182683"/>
                  <a:pt x="154140" y="180097"/>
                  <a:pt x="156726" y="178250"/>
                </a:cubicBezTo>
                <a:cubicBezTo>
                  <a:pt x="167070" y="170466"/>
                  <a:pt x="184433" y="157931"/>
                  <a:pt x="206599" y="157931"/>
                </a:cubicBezTo>
                <a:lnTo>
                  <a:pt x="238740" y="157931"/>
                </a:lnTo>
                <a:lnTo>
                  <a:pt x="238740" y="150912"/>
                </a:lnTo>
                <a:cubicBezTo>
                  <a:pt x="238813" y="147882"/>
                  <a:pt x="241251" y="145444"/>
                  <a:pt x="244281" y="145371"/>
                </a:cubicBezTo>
                <a:close/>
                <a:moveTo>
                  <a:pt x="184433" y="46733"/>
                </a:moveTo>
                <a:lnTo>
                  <a:pt x="120522" y="75918"/>
                </a:lnTo>
                <a:lnTo>
                  <a:pt x="120522" y="152759"/>
                </a:lnTo>
                <a:lnTo>
                  <a:pt x="184433" y="123548"/>
                </a:lnTo>
                <a:close/>
                <a:moveTo>
                  <a:pt x="38508" y="46363"/>
                </a:moveTo>
                <a:lnTo>
                  <a:pt x="38508" y="117294"/>
                </a:lnTo>
                <a:lnTo>
                  <a:pt x="109439" y="152021"/>
                </a:lnTo>
                <a:lnTo>
                  <a:pt x="109439" y="75918"/>
                </a:lnTo>
                <a:close/>
                <a:moveTo>
                  <a:pt x="78776" y="24567"/>
                </a:moveTo>
                <a:lnTo>
                  <a:pt x="47374" y="38236"/>
                </a:lnTo>
                <a:lnTo>
                  <a:pt x="114980" y="66313"/>
                </a:lnTo>
                <a:lnTo>
                  <a:pt x="141579" y="54491"/>
                </a:lnTo>
                <a:close/>
                <a:moveTo>
                  <a:pt x="111655" y="10159"/>
                </a:moveTo>
                <a:lnTo>
                  <a:pt x="92075" y="18656"/>
                </a:lnTo>
                <a:lnTo>
                  <a:pt x="154509" y="48210"/>
                </a:lnTo>
                <a:lnTo>
                  <a:pt x="176675" y="38236"/>
                </a:lnTo>
                <a:close/>
                <a:moveTo>
                  <a:pt x="109063" y="554"/>
                </a:moveTo>
                <a:cubicBezTo>
                  <a:pt x="110448" y="-185"/>
                  <a:pt x="112110" y="-185"/>
                  <a:pt x="113496" y="554"/>
                </a:cubicBezTo>
                <a:lnTo>
                  <a:pt x="192218" y="34541"/>
                </a:lnTo>
                <a:cubicBezTo>
                  <a:pt x="192498" y="34578"/>
                  <a:pt x="192759" y="34708"/>
                  <a:pt x="192956" y="34911"/>
                </a:cubicBezTo>
                <a:lnTo>
                  <a:pt x="193266" y="34911"/>
                </a:lnTo>
                <a:cubicBezTo>
                  <a:pt x="193636" y="34911"/>
                  <a:pt x="194005" y="35280"/>
                  <a:pt x="194375" y="35650"/>
                </a:cubicBezTo>
                <a:cubicBezTo>
                  <a:pt x="194772" y="35676"/>
                  <a:pt x="195088" y="35992"/>
                  <a:pt x="195114" y="36389"/>
                </a:cubicBezTo>
                <a:lnTo>
                  <a:pt x="195114" y="36758"/>
                </a:lnTo>
                <a:cubicBezTo>
                  <a:pt x="195114" y="37128"/>
                  <a:pt x="195483" y="37128"/>
                  <a:pt x="195483" y="37497"/>
                </a:cubicBezTo>
                <a:lnTo>
                  <a:pt x="195483" y="127612"/>
                </a:lnTo>
                <a:cubicBezTo>
                  <a:pt x="195462" y="129824"/>
                  <a:pt x="194181" y="131831"/>
                  <a:pt x="192185" y="132784"/>
                </a:cubicBezTo>
                <a:lnTo>
                  <a:pt x="117190" y="166771"/>
                </a:lnTo>
                <a:lnTo>
                  <a:pt x="116458" y="166771"/>
                </a:lnTo>
                <a:cubicBezTo>
                  <a:pt x="116009" y="167029"/>
                  <a:pt x="115497" y="167157"/>
                  <a:pt x="114980" y="167141"/>
                </a:cubicBezTo>
                <a:cubicBezTo>
                  <a:pt x="114611" y="167141"/>
                  <a:pt x="113872" y="166771"/>
                  <a:pt x="113502" y="166771"/>
                </a:cubicBezTo>
                <a:lnTo>
                  <a:pt x="113133" y="166771"/>
                </a:lnTo>
                <a:cubicBezTo>
                  <a:pt x="112763" y="166402"/>
                  <a:pt x="112763" y="166402"/>
                  <a:pt x="112394" y="166402"/>
                </a:cubicBezTo>
                <a:lnTo>
                  <a:pt x="30380" y="126160"/>
                </a:lnTo>
                <a:lnTo>
                  <a:pt x="30354" y="126160"/>
                </a:lnTo>
                <a:cubicBezTo>
                  <a:pt x="28837" y="125205"/>
                  <a:pt x="27678" y="123777"/>
                  <a:pt x="27055" y="122097"/>
                </a:cubicBezTo>
                <a:lnTo>
                  <a:pt x="27055" y="37866"/>
                </a:lnTo>
                <a:cubicBezTo>
                  <a:pt x="27055" y="37497"/>
                  <a:pt x="27425" y="37497"/>
                  <a:pt x="27425" y="37128"/>
                </a:cubicBezTo>
                <a:cubicBezTo>
                  <a:pt x="27430" y="37128"/>
                  <a:pt x="27434" y="37128"/>
                  <a:pt x="27438" y="37128"/>
                </a:cubicBezTo>
                <a:cubicBezTo>
                  <a:pt x="27639" y="37124"/>
                  <a:pt x="27798" y="36959"/>
                  <a:pt x="27794" y="36758"/>
                </a:cubicBezTo>
                <a:cubicBezTo>
                  <a:pt x="27794" y="36389"/>
                  <a:pt x="27794" y="36389"/>
                  <a:pt x="28164" y="36019"/>
                </a:cubicBezTo>
                <a:lnTo>
                  <a:pt x="28164" y="35650"/>
                </a:lnTo>
                <a:cubicBezTo>
                  <a:pt x="28527" y="35280"/>
                  <a:pt x="28903" y="35280"/>
                  <a:pt x="29272" y="34911"/>
                </a:cubicBezTo>
                <a:lnTo>
                  <a:pt x="29635" y="34911"/>
                </a:lnTo>
                <a:cubicBezTo>
                  <a:pt x="30011" y="34911"/>
                  <a:pt x="30011" y="34541"/>
                  <a:pt x="30374" y="34541"/>
                </a:cubicBezTo>
                <a:close/>
              </a:path>
            </a:pathLst>
          </a:custGeom>
          <a:gradFill flip="none" rotWithShape="1">
            <a:gsLst>
              <a:gs pos="0">
                <a:srgbClr val="A5A1A0"/>
              </a:gs>
              <a:gs pos="100000">
                <a:srgbClr val="1E1413"/>
              </a:gs>
            </a:gsLst>
            <a:lin ang="2700000" scaled="1"/>
            <a:tileRect/>
          </a:gradFill>
          <a:ln w="65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FAF8379-7141-4FF6-9AD8-CA1E1988AB5A}"/>
              </a:ext>
            </a:extLst>
          </p:cNvPr>
          <p:cNvSpPr txBox="1"/>
          <p:nvPr/>
        </p:nvSpPr>
        <p:spPr>
          <a:xfrm>
            <a:off x="3476544" y="1229741"/>
            <a:ext cx="20751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ja-JP" altLang="en-US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市場</a:t>
            </a:r>
            <a:r>
              <a:rPr lang="ja-JP" altLang="en-US" sz="1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altLang="ja-JP" sz="10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2U</a:t>
            </a:r>
            <a:r>
              <a:rPr lang="ja-JP" altLang="en-US" sz="1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</a:t>
            </a:r>
            <a:r>
              <a:rPr lang="en-US" altLang="ja-JP" sz="1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sz="10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との比較</a:t>
            </a:r>
          </a:p>
        </p:txBody>
      </p:sp>
      <p:sp>
        <p:nvSpPr>
          <p:cNvPr id="34" name="圓角矩形 18">
            <a:extLst>
              <a:ext uri="{FF2B5EF4-FFF2-40B4-BE49-F238E27FC236}">
                <a16:creationId xmlns:a16="http://schemas.microsoft.com/office/drawing/2014/main" id="{ED7C139A-E376-4D98-9DFD-D5627DB20006}"/>
              </a:ext>
            </a:extLst>
          </p:cNvPr>
          <p:cNvSpPr/>
          <p:nvPr/>
        </p:nvSpPr>
        <p:spPr>
          <a:xfrm>
            <a:off x="3128119" y="1203880"/>
            <a:ext cx="3246799" cy="164397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85000"/>
              </a:lnSpc>
            </a:pPr>
            <a:r>
              <a:rPr lang="en-US" altLang="zh-TW" sz="5400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30%</a:t>
            </a:r>
            <a:r>
              <a:rPr lang="ja-JP" altLang="en-US" sz="5400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以上</a:t>
            </a:r>
            <a:r>
              <a:rPr lang="en-US" altLang="ja-JP" sz="5400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5400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2000" dirty="0" smtClean="0">
                <a:solidFill>
                  <a:srgbClr val="E9C27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の削減</a:t>
            </a:r>
            <a:endParaRPr lang="zh-TW" altLang="en-US" sz="2000" dirty="0">
              <a:solidFill>
                <a:srgbClr val="E9C27B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5" name="圖片 34" descr="一張含有 文字 的圖片&#10;&#10;自動產生的描述">
            <a:extLst>
              <a:ext uri="{FF2B5EF4-FFF2-40B4-BE49-F238E27FC236}">
                <a16:creationId xmlns:a16="http://schemas.microsoft.com/office/drawing/2014/main" id="{8602AA58-216D-4BCF-91C2-4082485D6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42" y="1806776"/>
            <a:ext cx="553112" cy="553112"/>
          </a:xfrm>
          <a:prstGeom prst="rect">
            <a:avLst/>
          </a:prstGeom>
          <a:effectLst>
            <a:outerShdw blurRad="292100" dist="330200" dir="2700000" algn="tl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6322241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5" descr="一張含有 室內 的圖片&#10;&#10;自動產生的描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836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/>
          <p:nvPr/>
        </p:nvSpPr>
        <p:spPr>
          <a:xfrm rot="10800000">
            <a:off x="0" y="-1130300"/>
            <a:ext cx="9308331" cy="3022600"/>
          </a:xfrm>
          <a:prstGeom prst="rect">
            <a:avLst/>
          </a:prstGeom>
          <a:gradFill>
            <a:gsLst>
              <a:gs pos="0">
                <a:srgbClr val="F3F3F3">
                  <a:alpha val="0"/>
                </a:srgbClr>
              </a:gs>
              <a:gs pos="65000">
                <a:schemeClr val="dk1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5" name="Google Shape;145;p15"/>
          <p:cNvSpPr txBox="1">
            <a:spLocks noGrp="1"/>
          </p:cNvSpPr>
          <p:nvPr>
            <p:ph type="title"/>
          </p:nvPr>
        </p:nvSpPr>
        <p:spPr>
          <a:xfrm>
            <a:off x="206297" y="255349"/>
            <a:ext cx="8729155" cy="124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600" dirty="0"/>
              <a:t>TS-873AeU</a:t>
            </a:r>
            <a:r>
              <a:rPr lang="en-US" sz="3600" dirty="0" smtClean="0"/>
              <a:t>シリーズの</a:t>
            </a:r>
            <a:br>
              <a:rPr lang="en-US" sz="3600" dirty="0" smtClean="0"/>
            </a:br>
            <a:r>
              <a:rPr lang="ja-JP" altLang="en-US" sz="3600" dirty="0"/>
              <a:t>ショートデプス</a:t>
            </a:r>
            <a:r>
              <a:rPr lang="en-US" sz="3600" dirty="0" err="1" smtClean="0"/>
              <a:t>シャーシ</a:t>
            </a:r>
            <a:r>
              <a:rPr lang="en-US" sz="3600" dirty="0" err="1"/>
              <a:t>NASの使用シナリオ</a:t>
            </a:r>
            <a:endParaRPr sz="3600" dirty="0"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3455862" y="1564104"/>
            <a:ext cx="5101709" cy="3834745"/>
          </a:xfrm>
          <a:prstGeom prst="rect">
            <a:avLst/>
          </a:prstGeom>
          <a:gradFill>
            <a:gsLst>
              <a:gs pos="0">
                <a:srgbClr val="F3F3F3">
                  <a:alpha val="89803"/>
                </a:srgbClr>
              </a:gs>
              <a:gs pos="43000">
                <a:srgbClr val="F3F3F3">
                  <a:alpha val="89803"/>
                </a:srgbClr>
              </a:gs>
              <a:gs pos="74000">
                <a:srgbClr val="F3F3F3">
                  <a:alpha val="71764"/>
                </a:srgbClr>
              </a:gs>
              <a:gs pos="95000">
                <a:srgbClr val="F3F3F3">
                  <a:alpha val="32941"/>
                </a:srgbClr>
              </a:gs>
              <a:gs pos="100000">
                <a:srgbClr val="F3F3F3">
                  <a:alpha val="32941"/>
                </a:srgbClr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3647599" y="1623199"/>
            <a:ext cx="4909972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400"/>
              </a:spcBef>
              <a:buSzPts val="1000"/>
            </a:pPr>
            <a:r>
              <a:rPr lang="en-US" altLang="ja-JP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30cm/12インチの</a:t>
            </a:r>
            <a:r>
              <a:rPr lang="ja-JP" alt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ショートデプス</a:t>
            </a:r>
            <a:r>
              <a:rPr lang="en-US" altLang="ja-JP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設計</a:t>
            </a:r>
            <a:r>
              <a:rPr lang="ja-JP" alt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TS-873AeUシリーズは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サーバールームまたは</a:t>
            </a:r>
            <a:b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奥行き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インチの標準キャビネットに設置できます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オフィス、スタジオ</a:t>
            </a:r>
            <a:r>
              <a:rPr lang="en-US" sz="105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、教育機関などへの設置に適しています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0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705" marR="0" lvl="0" indent="-17970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5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さまざまな</a:t>
            </a: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ANSI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/EIA-RS-310-D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標準19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インチキャビネットと</a:t>
            </a:r>
            <a:r>
              <a:rPr lang="ja-JP" alt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互換性</a:t>
            </a:r>
            <a:endParaRPr sz="10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705" marR="0" lvl="0" indent="-17970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オプションのスライドレールまたは</a:t>
            </a:r>
            <a:r>
              <a:rPr lang="ja-JP" alt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奥行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18インチを超えるキャビネット用の</a:t>
            </a:r>
            <a:b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2U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カンチレバー固定シェルフ。</a:t>
            </a:r>
            <a:endParaRPr sz="10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705" lvl="0" indent="-179705">
              <a:spcBef>
                <a:spcPts val="400"/>
              </a:spcBef>
              <a:buSzPts val="1000"/>
              <a:buFont typeface="Arial"/>
              <a:buChar char="•"/>
            </a:pP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オプションの</a:t>
            </a:r>
            <a:r>
              <a:rPr lang="en-US" altLang="ja-JP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奥行が</a:t>
            </a:r>
            <a:r>
              <a:rPr lang="en-US" altLang="ja-JP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12〜18</a:t>
            </a:r>
            <a:r>
              <a:rPr lang="en-US" altLang="ja-JP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インチのキャビネット用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2Uカンチレバー固定シェルフ。</a:t>
            </a:r>
            <a:endParaRPr sz="10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705" marR="0" lvl="0" indent="-17970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キャビネットの奥行が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12インチ未満の場合は、少なくとも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20kg</a:t>
            </a:r>
            <a:r>
              <a:rPr lang="ja-JP" alt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の重量に対応する</a:t>
            </a:r>
            <a:r>
              <a:rPr lang="en-US" altLang="ja-JP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2U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カンチレバー固定シェルフを選択できます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ケーブルの配線と放熱のために十分なスペースがあることを確認してください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0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705" marR="0" lvl="0" indent="-17970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2Uカンチレバー固定シェルフを選択する場合、シェルフは最小20kg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の重量と</a:t>
            </a:r>
            <a:b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30cm/12インチの奥行のシャーシ</a:t>
            </a:r>
            <a:r>
              <a:rPr lang="ja-JP" alt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に対応して</a:t>
            </a:r>
            <a:r>
              <a:rPr lang="ja-JP" alt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</a:t>
            </a: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る必要があります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0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9705" marR="0" lvl="0" indent="-17970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50" dirty="0" err="1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オプションの</a:t>
            </a: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RAIL-B02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レールキットは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奥行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インチを超えるキャビネット</a:t>
            </a:r>
            <a:r>
              <a:rPr lang="ja-JP" alt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</a:t>
            </a:r>
            <a:r>
              <a:rPr 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前面および背面の四角い穴</a:t>
            </a:r>
            <a:r>
              <a:rPr lang="ja-JP" altLang="en-US" sz="1050" dirty="0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en-US" sz="1050" dirty="0" err="1" smtClean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取り付けることができます</a:t>
            </a:r>
            <a:r>
              <a:rPr lang="en-US" sz="1050" dirty="0">
                <a:solidFill>
                  <a:schemeClr val="l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1050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3824002" y="4694593"/>
            <a:ext cx="3918418" cy="334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すべての製品名および会社名は、それぞれの所有者の商標または登録商標です</a:t>
            </a:r>
            <a:r>
              <a:rPr lang="en-US" sz="600" dirty="0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lang="en-US" sz="600" dirty="0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600" dirty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製</a:t>
            </a:r>
            <a:r>
              <a:rPr lang="ja-JP" altLang="en-US" sz="600" dirty="0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品名および会社名</a:t>
            </a:r>
            <a:r>
              <a:rPr lang="en-US" sz="600" dirty="0" err="1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の使用は</a:t>
            </a:r>
            <a:r>
              <a:rPr lang="en-US" sz="600" dirty="0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en-US" sz="600" dirty="0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その会社</a:t>
            </a:r>
            <a:r>
              <a:rPr lang="en-US" sz="600" dirty="0" err="1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との提携または</a:t>
            </a:r>
            <a:r>
              <a:rPr lang="ja-JP" altLang="en-US" sz="600" dirty="0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その会社</a:t>
            </a:r>
            <a:r>
              <a:rPr lang="en-US" sz="600" dirty="0" err="1" smtClean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による承認を意味するものではありません</a:t>
            </a:r>
            <a:r>
              <a:rPr lang="en-US" sz="600" dirty="0">
                <a:solidFill>
                  <a:srgbClr val="797979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sz="600" b="0" i="0" u="none" strike="noStrike" cap="none" dirty="0">
              <a:solidFill>
                <a:srgbClr val="797979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96676F5-0EB6-4083-83ED-219EFCC60778}"/>
              </a:ext>
            </a:extLst>
          </p:cNvPr>
          <p:cNvSpPr/>
          <p:nvPr/>
        </p:nvSpPr>
        <p:spPr>
          <a:xfrm>
            <a:off x="-1367" y="941525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D6C7BCF-B7E5-48FB-B420-61C4ABD429C3}"/>
              </a:ext>
            </a:extLst>
          </p:cNvPr>
          <p:cNvSpPr/>
          <p:nvPr/>
        </p:nvSpPr>
        <p:spPr>
          <a:xfrm>
            <a:off x="2713235" y="538218"/>
            <a:ext cx="4741054" cy="3333123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30CD9D28-D7CA-4B5D-993C-480A15A2CEAB}"/>
              </a:ext>
            </a:extLst>
          </p:cNvPr>
          <p:cNvSpPr/>
          <p:nvPr/>
        </p:nvSpPr>
        <p:spPr>
          <a:xfrm>
            <a:off x="3212933" y="2173539"/>
            <a:ext cx="5931067" cy="1144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98DEAF94-F6B8-4B3B-87E9-E93DB7F7E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148" y="300532"/>
            <a:ext cx="5855569" cy="366038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9F470AC-2407-42AB-A0BA-5824548476CD}"/>
              </a:ext>
            </a:extLst>
          </p:cNvPr>
          <p:cNvSpPr/>
          <p:nvPr/>
        </p:nvSpPr>
        <p:spPr>
          <a:xfrm>
            <a:off x="4781978" y="2495492"/>
            <a:ext cx="603569" cy="3687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916C880-8C3B-430E-B4EA-D918BF251897}"/>
              </a:ext>
            </a:extLst>
          </p:cNvPr>
          <p:cNvSpPr txBox="1"/>
          <p:nvPr/>
        </p:nvSpPr>
        <p:spPr>
          <a:xfrm>
            <a:off x="3898907" y="4361597"/>
            <a:ext cx="240444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"/>
            <a:r>
              <a:rPr lang="fr-FR" altLang="zh-TW" sz="1600" b="0" i="0" u="none" strike="noStrike" dirty="0">
                <a:solidFill>
                  <a:srgbClr val="E9C27B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 x 2.5GbE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CD73DA11-A352-49D6-9D11-64DB469BDC2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083763" y="2864224"/>
            <a:ext cx="0" cy="404654"/>
          </a:xfrm>
          <a:prstGeom prst="straightConnector1">
            <a:avLst/>
          </a:prstGeom>
          <a:ln w="15875">
            <a:solidFill>
              <a:srgbClr val="FFC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圖片 38" descr="一張含有 文字 的圖片&#10;&#10;自動產生的描述">
            <a:extLst>
              <a:ext uri="{FF2B5EF4-FFF2-40B4-BE49-F238E27FC236}">
                <a16:creationId xmlns:a16="http://schemas.microsoft.com/office/drawing/2014/main" id="{0A80DEE1-414F-47A9-A733-A59941CAEC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565" y="3132103"/>
            <a:ext cx="2073129" cy="1204927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6DE37199-66F0-4A6C-9BA3-D92C6701E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36" y="241411"/>
            <a:ext cx="8300146" cy="903334"/>
          </a:xfrm>
        </p:spPr>
        <p:txBody>
          <a:bodyPr/>
          <a:lstStyle/>
          <a:p>
            <a:r>
              <a:rPr lang="en-US" altLang="ja-JP" sz="2800" dirty="0" err="1" smtClean="0"/>
              <a:t>ビジネス向けの経済的な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デュアル</a:t>
            </a:r>
            <a:r>
              <a:rPr lang="en-US" altLang="ja-JP" sz="2800" dirty="0"/>
              <a:t>2.5GbE高速ネットワークポート</a:t>
            </a:r>
            <a:endParaRPr lang="zh-TW" altLang="en-US" sz="28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1B6C7F4-5D02-4146-8B66-BE4EB4FC7C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94" y="1629581"/>
            <a:ext cx="873355" cy="87335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A1B81B07-EF7C-4469-87F3-09A7B52FFD50}"/>
              </a:ext>
            </a:extLst>
          </p:cNvPr>
          <p:cNvSpPr txBox="1"/>
          <p:nvPr/>
        </p:nvSpPr>
        <p:spPr>
          <a:xfrm>
            <a:off x="677073" y="2604285"/>
            <a:ext cx="4055469" cy="24268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</a:pPr>
            <a:r>
              <a:rPr lang="ja-JP" altLang="en-US" sz="1600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デュアル</a:t>
            </a:r>
            <a:r>
              <a:rPr lang="en-US" altLang="ja-JP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2.5GbE(2.5G/1G)</a:t>
            </a:r>
            <a:br>
              <a:rPr lang="en-US" altLang="ja-JP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高速ポート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前世代の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1GbE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ネットワーク速度は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、もはや基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本的な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エンタープライズストレージのニーズを満たしていません。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そのため、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TS-873AeU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シリーズ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NAS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には、標準で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デュアル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2.5GbE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ネットワークが装備されており、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ポートトランキングネットワークアグリゲーショ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ンにより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最大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5Gbps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のデータ伝送を提供します。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altLang="zh-TW" sz="11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67544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B0623F06-4E28-490D-B8F4-258739128B36}"/>
              </a:ext>
            </a:extLst>
          </p:cNvPr>
          <p:cNvSpPr/>
          <p:nvPr/>
        </p:nvSpPr>
        <p:spPr>
          <a:xfrm>
            <a:off x="-1367" y="941525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8042" y="187991"/>
            <a:ext cx="7707900" cy="1005403"/>
          </a:xfrm>
        </p:spPr>
        <p:txBody>
          <a:bodyPr/>
          <a:lstStyle/>
          <a:p>
            <a:pPr algn="l"/>
            <a:r>
              <a:rPr lang="en-US" altLang="zh-TW" sz="2800" dirty="0" smtClean="0">
                <a:cs typeface="+mn-ea"/>
                <a:sym typeface="Arial" panose="020B0604020202020204" pitchFamily="34" charset="0"/>
              </a:rPr>
              <a:t>Type-C</a:t>
            </a:r>
            <a:r>
              <a:rPr lang="ja-JP" altLang="en-US" sz="2800" dirty="0" smtClean="0">
                <a:cs typeface="+mn-ea"/>
                <a:sym typeface="Arial" panose="020B0604020202020204" pitchFamily="34" charset="0"/>
              </a:rPr>
              <a:t>および</a:t>
            </a:r>
            <a:r>
              <a:rPr lang="en-US" altLang="ja-JP" sz="2800" dirty="0" smtClean="0">
                <a:cs typeface="+mn-ea"/>
                <a:sym typeface="Arial" panose="020B0604020202020204" pitchFamily="34" charset="0"/>
              </a:rPr>
              <a:t>Type-A</a:t>
            </a:r>
            <a:r>
              <a:rPr lang="ja-JP" altLang="en-US" sz="2800" dirty="0" smtClean="0">
                <a:cs typeface="+mn-ea"/>
                <a:sym typeface="Arial" panose="020B0604020202020204" pitchFamily="34" charset="0"/>
              </a:rPr>
              <a:t>を備えた</a:t>
            </a:r>
            <a:r>
              <a:rPr lang="en-US" altLang="ja-JP" sz="2800" dirty="0" smtClean="0"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2800" dirty="0" smtClean="0">
                <a:cs typeface="+mn-ea"/>
                <a:sym typeface="Arial" panose="020B0604020202020204" pitchFamily="34" charset="0"/>
              </a:rPr>
            </a:br>
            <a:r>
              <a:rPr lang="en-US" altLang="zh-TW" sz="2800" dirty="0" smtClean="0">
                <a:cs typeface="+mn-ea"/>
                <a:sym typeface="Arial" panose="020B0604020202020204" pitchFamily="34" charset="0"/>
              </a:rPr>
              <a:t>4x </a:t>
            </a:r>
            <a:r>
              <a:rPr lang="en-US" altLang="zh-TW" sz="2800" dirty="0">
                <a:cs typeface="+mn-ea"/>
                <a:sym typeface="Arial" panose="020B0604020202020204" pitchFamily="34" charset="0"/>
              </a:rPr>
              <a:t>USB 3.2 Gen </a:t>
            </a:r>
            <a:r>
              <a:rPr lang="en-US" altLang="zh-TW" sz="2800" dirty="0" smtClean="0">
                <a:cs typeface="+mn-ea"/>
                <a:sym typeface="Arial" panose="020B0604020202020204" pitchFamily="34" charset="0"/>
              </a:rPr>
              <a:t>2</a:t>
            </a:r>
            <a:r>
              <a:rPr lang="ja-JP" altLang="en-US" sz="2800" dirty="0" smtClean="0">
                <a:cs typeface="+mn-ea"/>
                <a:sym typeface="Arial" panose="020B0604020202020204" pitchFamily="34" charset="0"/>
              </a:rPr>
              <a:t>高速</a:t>
            </a:r>
            <a:r>
              <a:rPr lang="en-US" altLang="zh-TW" sz="2800" dirty="0" smtClean="0">
                <a:cs typeface="+mn-ea"/>
                <a:sym typeface="Arial" panose="020B0604020202020204" pitchFamily="34" charset="0"/>
              </a:rPr>
              <a:t>10Gbps</a:t>
            </a:r>
            <a:r>
              <a:rPr lang="ja-JP" altLang="en-US" sz="2800" dirty="0" smtClean="0">
                <a:cs typeface="+mn-ea"/>
                <a:sym typeface="Arial" panose="020B0604020202020204" pitchFamily="34" charset="0"/>
              </a:rPr>
              <a:t>ポート</a:t>
            </a:r>
            <a:endParaRPr lang="zh-TW" altLang="en-US" sz="2800" dirty="0"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916C880-8C3B-430E-B4EA-D918BF251897}"/>
              </a:ext>
            </a:extLst>
          </p:cNvPr>
          <p:cNvSpPr txBox="1"/>
          <p:nvPr/>
        </p:nvSpPr>
        <p:spPr>
          <a:xfrm>
            <a:off x="4382055" y="4310918"/>
            <a:ext cx="240444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"/>
            <a:r>
              <a:rPr lang="fr-FR" altLang="zh-TW" sz="1600" b="0" i="0" u="none" strike="noStrike" dirty="0">
                <a:solidFill>
                  <a:srgbClr val="E9C27B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USB 3.2 Gen </a:t>
            </a:r>
            <a:r>
              <a:rPr lang="fr-FR" altLang="zh-TW" sz="1600" b="0" i="0" u="none" strike="noStrike" dirty="0" smtClean="0">
                <a:solidFill>
                  <a:srgbClr val="E9C27B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</a:t>
            </a:r>
            <a:r>
              <a:rPr lang="ja-JP" altLang="en-US" sz="1600" b="0" i="0" u="none" strike="noStrike" dirty="0" smtClean="0">
                <a:solidFill>
                  <a:srgbClr val="E9C27B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ポート</a:t>
            </a:r>
            <a:endParaRPr lang="fr-FR" altLang="zh-TW" sz="1600" b="0" i="0" u="none" strike="noStrike" dirty="0">
              <a:solidFill>
                <a:srgbClr val="E9C27B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 algn="ctr" fontAlgn="b"/>
            <a:r>
              <a:rPr lang="en-US" altLang="zh-TW" b="0" i="0" u="none" strike="noStrike" dirty="0" smtClean="0">
                <a:solidFill>
                  <a:schemeClr val="accent6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2x </a:t>
            </a:r>
            <a:r>
              <a:rPr lang="en-US" altLang="zh-TW" b="0" i="0" u="none" strike="noStrike" dirty="0" smtClean="0">
                <a:solidFill>
                  <a:schemeClr val="accent6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Type-C</a:t>
            </a:r>
            <a:r>
              <a:rPr lang="ja-JP" altLang="en-US" b="0" i="0" u="none" strike="noStrike" dirty="0" smtClean="0">
                <a:solidFill>
                  <a:schemeClr val="accent6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、</a:t>
            </a:r>
            <a:r>
              <a:rPr lang="en-US" altLang="zh-TW" b="0" i="0" u="none" strike="noStrike" dirty="0" smtClean="0">
                <a:solidFill>
                  <a:schemeClr val="accent6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2x </a:t>
            </a:r>
            <a:r>
              <a:rPr lang="en-US" altLang="zh-TW" b="0" i="0" u="none" strike="noStrike" dirty="0">
                <a:solidFill>
                  <a:schemeClr val="accent6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Type-A</a:t>
            </a:r>
            <a:endParaRPr lang="en-US" altLang="zh-TW" sz="1600" b="0" i="0" u="none" strike="noStrike" dirty="0">
              <a:solidFill>
                <a:schemeClr val="accent6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0F55F54-07EB-42E1-BEB0-B1EF63621FE6}"/>
              </a:ext>
            </a:extLst>
          </p:cNvPr>
          <p:cNvSpPr/>
          <p:nvPr/>
        </p:nvSpPr>
        <p:spPr>
          <a:xfrm>
            <a:off x="2674162" y="506977"/>
            <a:ext cx="4741054" cy="3333123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3544A877-E0D3-4D4C-8D89-8EB71AB05267}"/>
              </a:ext>
            </a:extLst>
          </p:cNvPr>
          <p:cNvSpPr/>
          <p:nvPr/>
        </p:nvSpPr>
        <p:spPr>
          <a:xfrm>
            <a:off x="3212933" y="2173539"/>
            <a:ext cx="5931067" cy="1144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softEdge rad="317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4" name="圖片 43" descr="一張含有 文字 的圖片&#10;&#10;自動產生的描述">
            <a:extLst>
              <a:ext uri="{FF2B5EF4-FFF2-40B4-BE49-F238E27FC236}">
                <a16:creationId xmlns:a16="http://schemas.microsoft.com/office/drawing/2014/main" id="{4400973B-83C1-4780-BD65-EF5FCB679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148" y="300532"/>
            <a:ext cx="5855569" cy="3660381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D304F861-2F38-4506-B8C7-831C8F29772D}"/>
              </a:ext>
            </a:extLst>
          </p:cNvPr>
          <p:cNvSpPr/>
          <p:nvPr/>
        </p:nvSpPr>
        <p:spPr>
          <a:xfrm>
            <a:off x="5282492" y="2495492"/>
            <a:ext cx="603569" cy="3687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Meiryo UI" panose="020B0604030504040204" pitchFamily="50" charset="-128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8713465F-2B63-4285-A73F-3A4A73ED7E6D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5584277" y="2864224"/>
            <a:ext cx="0" cy="404654"/>
          </a:xfrm>
          <a:prstGeom prst="straightConnector1">
            <a:avLst/>
          </a:prstGeom>
          <a:ln w="15875">
            <a:solidFill>
              <a:srgbClr val="FFC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圖片 38" descr="一張含有 文字 的圖片&#10;&#10;自動產生的描述">
            <a:extLst>
              <a:ext uri="{FF2B5EF4-FFF2-40B4-BE49-F238E27FC236}">
                <a16:creationId xmlns:a16="http://schemas.microsoft.com/office/drawing/2014/main" id="{0A80DEE1-414F-47A9-A733-A59941CAEC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712" y="3105990"/>
            <a:ext cx="2073129" cy="120492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155C817-A458-48DB-BBEE-AC533017B2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64" y="1705669"/>
            <a:ext cx="866081" cy="86608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90A089F-D829-4358-882B-068681926461}"/>
              </a:ext>
            </a:extLst>
          </p:cNvPr>
          <p:cNvSpPr txBox="1"/>
          <p:nvPr/>
        </p:nvSpPr>
        <p:spPr>
          <a:xfrm>
            <a:off x="748258" y="2666328"/>
            <a:ext cx="3409925" cy="22006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4</a:t>
            </a: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ポー</a:t>
            </a: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ト </a:t>
            </a:r>
            <a:r>
              <a:rPr lang="en-US" altLang="zh-TW" sz="1600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10Gbps </a:t>
            </a:r>
            <a:endParaRPr lang="en-US" altLang="zh-TW" sz="1600" b="1" dirty="0" smtClean="0">
              <a:solidFill>
                <a:srgbClr val="DCB483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ja-JP" altLang="en-US" sz="1600" b="1" dirty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高速</a:t>
            </a:r>
            <a:r>
              <a:rPr lang="en-US" altLang="zh-TW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USB</a:t>
            </a: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ポ</a:t>
            </a:r>
            <a:r>
              <a:rPr lang="ja-JP" altLang="en-US" sz="1600" b="1" dirty="0" smtClean="0">
                <a:solidFill>
                  <a:srgbClr val="DCB48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ート</a:t>
            </a:r>
            <a:endParaRPr lang="en-US" altLang="zh-TW" sz="1600" b="1" dirty="0">
              <a:solidFill>
                <a:srgbClr val="DCB483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容量拡張またはバックアップのために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USB JBOD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に</a:t>
            </a:r>
            <a:r>
              <a:rPr lang="en-US" altLang="ja-JP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接続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することに加えて、市場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に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おける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他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の</a:t>
            </a:r>
            <a:r>
              <a:rPr lang="en-US" altLang="ja-JP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NAS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より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も</a:t>
            </a:r>
            <a:r>
              <a:rPr lang="en-US" altLang="ja-JP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スムーズ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なファイル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転送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体験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を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提供します。 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NAS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に</a:t>
            </a:r>
            <a:r>
              <a:rPr lang="en-US" altLang="ja-JP" sz="1100" dirty="0" err="1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PCIe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グラフィックカード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がインストールされている場合、</a:t>
            </a:r>
            <a:r>
              <a:rPr lang="en-US" altLang="ja-JP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USB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インターフェース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をキーボードとマウス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に接続して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直接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操作および監視する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ことや、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PC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として使用する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ことが</a:t>
            </a:r>
            <a: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/>
            </a:r>
            <a:br>
              <a:rPr lang="en-US" altLang="ja-JP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</a:b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できます。さまざま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な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状況におけるニーズを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満たす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のに十分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な</a:t>
            </a:r>
            <a:r>
              <a:rPr lang="en-US" altLang="ja-JP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USB</a:t>
            </a:r>
            <a:r>
              <a:rPr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ポートが</a:t>
            </a:r>
            <a:r>
              <a:rPr lang="ja-JP" altLang="en-US" sz="1100" dirty="0" smtClean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ea"/>
                <a:sym typeface="Arial" panose="020B0604020202020204" pitchFamily="34" charset="0"/>
              </a:rPr>
              <a:t>あります。</a:t>
            </a:r>
            <a:endParaRPr lang="zh-TW" sz="900" dirty="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267815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Solar Panel Project Proposal by Slidesgo">
  <a:themeElements>
    <a:clrScheme name="Simple Light">
      <a:dk1>
        <a:srgbClr val="F3F3F3"/>
      </a:dk1>
      <a:lt1>
        <a:srgbClr val="010203"/>
      </a:lt1>
      <a:dk2>
        <a:srgbClr val="B7B7B7"/>
      </a:dk2>
      <a:lt2>
        <a:srgbClr val="2B2929"/>
      </a:lt2>
      <a:accent1>
        <a:srgbClr val="FFFFFF"/>
      </a:accent1>
      <a:accent2>
        <a:srgbClr val="66666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B7B7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2894</Words>
  <Application>Microsoft Office PowerPoint</Application>
  <PresentationFormat>On-screen Show (16:9)</PresentationFormat>
  <Paragraphs>490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Calibri</vt:lpstr>
      <vt:lpstr>Arial</vt:lpstr>
      <vt:lpstr>Lato</vt:lpstr>
      <vt:lpstr>微軟正黑體</vt:lpstr>
      <vt:lpstr>Corbel</vt:lpstr>
      <vt:lpstr>宋体</vt:lpstr>
      <vt:lpstr>ＭＳ Ｐゴシック</vt:lpstr>
      <vt:lpstr>Orbitron</vt:lpstr>
      <vt:lpstr>新細明體</vt:lpstr>
      <vt:lpstr>Meiryo UI</vt:lpstr>
      <vt:lpstr>Solar Panel Project Proposal by Slidesgo</vt:lpstr>
      <vt:lpstr>PowerPoint Presentation</vt:lpstr>
      <vt:lpstr>中小企業および大企業の 大容量データストレージのニーズ</vt:lpstr>
      <vt:lpstr>エンタープライズストレージは、 将来の拡張ニーズを考慮する必要があります</vt:lpstr>
      <vt:lpstr>TS-873AeU、TS-873AeU-RPの機能</vt:lpstr>
      <vt:lpstr>TS-873AeU、TS-873AeU-RP 30cm/12インチ 浅い奥行のシャーシの利点</vt:lpstr>
      <vt:lpstr>30cm/12インチのショートデプスシャーシ</vt:lpstr>
      <vt:lpstr>TS-873AeUシリーズの ショートデプスシャーシNASの使用シナリオ</vt:lpstr>
      <vt:lpstr>ビジネス向けの経済的な デュアル2.5GbE高速ネットワークポート</vt:lpstr>
      <vt:lpstr>Type-CおよびType-Aを備えた 4x USB 3.2 Gen 2高速10Gbpsポート</vt:lpstr>
      <vt:lpstr>ECCメモリをサポート (Error Correcting Code)</vt:lpstr>
      <vt:lpstr>PowerPoint Presentation</vt:lpstr>
      <vt:lpstr>正面図</vt:lpstr>
      <vt:lpstr>背面図</vt:lpstr>
      <vt:lpstr>2U NASの比較</vt:lpstr>
      <vt:lpstr>ストレージ拡張ユニットとレールを オプションでサポート</vt:lpstr>
      <vt:lpstr>さまざまな QNAPネットワーク拡張カードをサポート</vt:lpstr>
      <vt:lpstr>PowerPoint Presentation</vt:lpstr>
      <vt:lpstr>PowerPoint Presentation</vt:lpstr>
      <vt:lpstr>2.5GbE対応 オプションネットワークスイッチ</vt:lpstr>
      <vt:lpstr>2x 2.5GbE、10GBのファイル転送パフォーマンス</vt:lpstr>
      <vt:lpstr>オプションのネットワーク拡張カード(2 x 10GbE)を インストールしてパフォーマンスを向上</vt:lpstr>
      <vt:lpstr>PowerPoint Presentation</vt:lpstr>
      <vt:lpstr>HDD / SSDディスクのインストール</vt:lpstr>
      <vt:lpstr>NASの初期化</vt:lpstr>
      <vt:lpstr>新しいQTS 5.0 NAS OSを標準搭載</vt:lpstr>
      <vt:lpstr>選べるデュアルシステム、QTS / QuTS hero</vt:lpstr>
      <vt:lpstr>QuTS hero 5には、より高度なデータセキュリティと 保護メカニズムが必要です</vt:lpstr>
      <vt:lpstr>効率的なバックアップのための HBS3(Hybrid Backup Sync 3)1-2-3戦略</vt:lpstr>
      <vt:lpstr>DA Drive Analyzerのディスク障害予測</vt:lpstr>
      <vt:lpstr>データセキュリティ</vt:lpstr>
      <vt:lpstr>PowerPoint Presentation</vt:lpstr>
      <vt:lpstr>QVR Elite - 監視システム</vt:lpstr>
      <vt:lpstr>膨大な数のカメラ機種に対応</vt:lpstr>
      <vt:lpstr>ライブと再生を行う統合インターフェース</vt:lpstr>
      <vt:lpstr>モバイルおよび家庭向けの監視クライアント</vt:lpstr>
      <vt:lpstr>Qsirch全文検索ツール​</vt:lpstr>
      <vt:lpstr>Qfiling自動アーカイブとファイリング</vt:lpstr>
      <vt:lpstr>Qtierが自動階層化を推進</vt:lpstr>
      <vt:lpstr>キャッシュとしてのM.2 NVMe SSD またはSATA SSDの柔軟なインストール</vt:lpstr>
      <vt:lpstr>SSDキャッシュの利点</vt:lpstr>
      <vt:lpstr>Virtualization Station</vt:lpstr>
      <vt:lpstr>Container Station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2022-03-10T02:08:28Z</dcterms:modified>
</cp:coreProperties>
</file>